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46" r:id="rId1"/>
  </p:sldMasterIdLst>
  <p:notesMasterIdLst>
    <p:notesMasterId r:id="rId86"/>
  </p:notesMasterIdLst>
  <p:sldIdLst>
    <p:sldId id="350" r:id="rId2"/>
    <p:sldId id="272" r:id="rId3"/>
    <p:sldId id="273" r:id="rId4"/>
    <p:sldId id="274" r:id="rId5"/>
    <p:sldId id="305" r:id="rId6"/>
    <p:sldId id="306" r:id="rId7"/>
    <p:sldId id="264" r:id="rId8"/>
    <p:sldId id="279" r:id="rId9"/>
    <p:sldId id="351" r:id="rId10"/>
    <p:sldId id="309" r:id="rId11"/>
    <p:sldId id="275" r:id="rId12"/>
    <p:sldId id="288" r:id="rId13"/>
    <p:sldId id="285" r:id="rId14"/>
    <p:sldId id="308" r:id="rId15"/>
    <p:sldId id="353" r:id="rId16"/>
    <p:sldId id="287" r:id="rId17"/>
    <p:sldId id="355" r:id="rId18"/>
    <p:sldId id="356" r:id="rId19"/>
    <p:sldId id="357" r:id="rId20"/>
    <p:sldId id="359" r:id="rId21"/>
    <p:sldId id="362" r:id="rId22"/>
    <p:sldId id="365" r:id="rId23"/>
    <p:sldId id="367" r:id="rId24"/>
    <p:sldId id="368" r:id="rId25"/>
    <p:sldId id="369" r:id="rId26"/>
    <p:sldId id="364" r:id="rId27"/>
    <p:sldId id="366" r:id="rId28"/>
    <p:sldId id="370" r:id="rId29"/>
    <p:sldId id="373" r:id="rId30"/>
    <p:sldId id="374" r:id="rId31"/>
    <p:sldId id="372" r:id="rId32"/>
    <p:sldId id="375" r:id="rId33"/>
    <p:sldId id="376" r:id="rId34"/>
    <p:sldId id="383" r:id="rId35"/>
    <p:sldId id="384" r:id="rId36"/>
    <p:sldId id="385" r:id="rId37"/>
    <p:sldId id="377" r:id="rId38"/>
    <p:sldId id="378" r:id="rId39"/>
    <p:sldId id="379" r:id="rId40"/>
    <p:sldId id="380" r:id="rId41"/>
    <p:sldId id="381" r:id="rId42"/>
    <p:sldId id="389" r:id="rId43"/>
    <p:sldId id="390" r:id="rId44"/>
    <p:sldId id="382" r:id="rId45"/>
    <p:sldId id="388" r:id="rId46"/>
    <p:sldId id="387" r:id="rId47"/>
    <p:sldId id="386" r:id="rId48"/>
    <p:sldId id="391" r:id="rId49"/>
    <p:sldId id="392" r:id="rId50"/>
    <p:sldId id="395" r:id="rId51"/>
    <p:sldId id="394" r:id="rId52"/>
    <p:sldId id="393" r:id="rId53"/>
    <p:sldId id="645" r:id="rId54"/>
    <p:sldId id="324" r:id="rId55"/>
    <p:sldId id="325" r:id="rId56"/>
    <p:sldId id="326" r:id="rId57"/>
    <p:sldId id="329" r:id="rId58"/>
    <p:sldId id="614" r:id="rId59"/>
    <p:sldId id="615" r:id="rId60"/>
    <p:sldId id="484" r:id="rId61"/>
    <p:sldId id="333" r:id="rId62"/>
    <p:sldId id="338" r:id="rId63"/>
    <p:sldId id="337" r:id="rId64"/>
    <p:sldId id="354" r:id="rId65"/>
    <p:sldId id="486" r:id="rId66"/>
    <p:sldId id="487" r:id="rId67"/>
    <p:sldId id="488" r:id="rId68"/>
    <p:sldId id="489" r:id="rId69"/>
    <p:sldId id="490" r:id="rId70"/>
    <p:sldId id="616" r:id="rId71"/>
    <p:sldId id="617" r:id="rId72"/>
    <p:sldId id="371" r:id="rId73"/>
    <p:sldId id="493" r:id="rId74"/>
    <p:sldId id="494" r:id="rId75"/>
    <p:sldId id="618" r:id="rId76"/>
    <p:sldId id="619" r:id="rId77"/>
    <p:sldId id="620" r:id="rId78"/>
    <p:sldId id="621" r:id="rId79"/>
    <p:sldId id="622" r:id="rId80"/>
    <p:sldId id="623" r:id="rId81"/>
    <p:sldId id="624" r:id="rId82"/>
    <p:sldId id="625" r:id="rId83"/>
    <p:sldId id="626" r:id="rId84"/>
    <p:sldId id="644"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716"/>
    <p:restoredTop sz="96197"/>
  </p:normalViewPr>
  <p:slideViewPr>
    <p:cSldViewPr snapToGrid="0">
      <p:cViewPr>
        <p:scale>
          <a:sx n="72" d="100"/>
          <a:sy n="72" d="100"/>
        </p:scale>
        <p:origin x="328" y="1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388E7B-8FF6-E84E-AEBE-FB79F22A90E9}" type="datetimeFigureOut">
              <a:rPr lang="en-US" smtClean="0"/>
              <a:t>10/16/22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2179B8-9666-C948-98B8-1AE9690BC719}" type="slidenum">
              <a:rPr lang="en-US" smtClean="0"/>
              <a:t>‹#›</a:t>
            </a:fld>
            <a:endParaRPr lang="en-US"/>
          </a:p>
        </p:txBody>
      </p:sp>
    </p:spTree>
    <p:extLst>
      <p:ext uri="{BB962C8B-B14F-4D97-AF65-F5344CB8AC3E}">
        <p14:creationId xmlns:p14="http://schemas.microsoft.com/office/powerpoint/2010/main" val="1472356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we’ll be talking about GANs, which are used for image synthesis.</a:t>
            </a:r>
          </a:p>
          <a:p>
            <a:r>
              <a:rPr lang="en-US" dirty="0"/>
              <a:t>The quality of GAN-generated images is getting pretty good, so here I’ve mixed up some CAT images.</a:t>
            </a:r>
          </a:p>
          <a:p>
            <a:r>
              <a:rPr lang="en-US" dirty="0"/>
              <a:t>Some of these are actually FAKE cats.  Can you tell me, WHICH one is the REAL cat image?</a:t>
            </a:r>
          </a:p>
          <a:p>
            <a:r>
              <a:rPr lang="en-US" dirty="0"/>
              <a:t>Who would vote for A? Who would vote for B? Who would vote for C?</a:t>
            </a:r>
          </a:p>
          <a:p>
            <a:r>
              <a:rPr lang="en-US" dirty="0"/>
              <a:t>OK it looks like B wins.  Why did you pick A? Why C?  why B?</a:t>
            </a:r>
          </a:p>
          <a:p>
            <a:r>
              <a:rPr lang="en-US" dirty="0"/>
              <a:t>OK, yes, that’s good.  When you’re criticizing these images, you are doing the same thing that we train our networks to do.</a:t>
            </a:r>
          </a:p>
          <a:p>
            <a:r>
              <a:rPr lang="en-US" dirty="0"/>
              <a:t>The answer is, NONE of these are real cat images.  They are all generated by a GAN.</a:t>
            </a:r>
          </a:p>
        </p:txBody>
      </p:sp>
      <p:sp>
        <p:nvSpPr>
          <p:cNvPr id="4" name="Slide Number Placeholder 3"/>
          <p:cNvSpPr>
            <a:spLocks noGrp="1"/>
          </p:cNvSpPr>
          <p:nvPr>
            <p:ph type="sldNum" sz="quarter" idx="5"/>
          </p:nvPr>
        </p:nvSpPr>
        <p:spPr/>
        <p:txBody>
          <a:bodyPr/>
          <a:lstStyle/>
          <a:p>
            <a:fld id="{DF041FD9-1CCC-DC49-AAD6-BB67582AAFBD}" type="slidenum">
              <a:rPr lang="en-US" smtClean="0"/>
              <a:t>2</a:t>
            </a:fld>
            <a:endParaRPr lang="en-US"/>
          </a:p>
        </p:txBody>
      </p:sp>
    </p:spTree>
    <p:extLst>
      <p:ext uri="{BB962C8B-B14F-4D97-AF65-F5344CB8AC3E}">
        <p14:creationId xmlns:p14="http://schemas.microsoft.com/office/powerpoint/2010/main" val="3308445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TODAY we will talk about GENERATIVE modeling.  The WHOLE idea of GENERATIVE modeling is to make models of P(X).</a:t>
            </a:r>
          </a:p>
          <a:p>
            <a:r>
              <a:rPr lang="en-US" dirty="0"/>
              <a:t>In other words, we want our model to treat some BIG data X as OUTPUT.</a:t>
            </a:r>
          </a:p>
          <a:p>
            <a:r>
              <a:rPr lang="en-US" dirty="0"/>
              <a:t>&lt;click&gt;</a:t>
            </a:r>
          </a:p>
          <a:p>
            <a:r>
              <a:rPr lang="en-US" dirty="0"/>
              <a:t>That is DIFFERENT from the CLASSIFICATION setting, where we treat big data X as INPUT.</a:t>
            </a:r>
          </a:p>
        </p:txBody>
      </p:sp>
      <p:sp>
        <p:nvSpPr>
          <p:cNvPr id="4" name="Slide Number Placeholder 3"/>
          <p:cNvSpPr>
            <a:spLocks noGrp="1"/>
          </p:cNvSpPr>
          <p:nvPr>
            <p:ph type="sldNum" sz="quarter" idx="5"/>
          </p:nvPr>
        </p:nvSpPr>
        <p:spPr/>
        <p:txBody>
          <a:bodyPr/>
          <a:lstStyle/>
          <a:p>
            <a:fld id="{DF041FD9-1CCC-DC49-AAD6-BB67582AAFBD}" type="slidenum">
              <a:rPr lang="en-US" smtClean="0"/>
              <a:t>3</a:t>
            </a:fld>
            <a:endParaRPr lang="en-US"/>
          </a:p>
        </p:txBody>
      </p:sp>
    </p:spTree>
    <p:extLst>
      <p:ext uri="{BB962C8B-B14F-4D97-AF65-F5344CB8AC3E}">
        <p14:creationId xmlns:p14="http://schemas.microsoft.com/office/powerpoint/2010/main" val="873876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classic application of Machine learning is CLASSIFICATON.</a:t>
            </a:r>
          </a:p>
          <a:p>
            <a:r>
              <a:rPr lang="en-US" dirty="0"/>
              <a:t>GIVEN an image, we pass it through a model and PREDICT how likely it is to be a DOG</a:t>
            </a:r>
          </a:p>
        </p:txBody>
      </p:sp>
      <p:sp>
        <p:nvSpPr>
          <p:cNvPr id="4" name="Slide Number Placeholder 3"/>
          <p:cNvSpPr>
            <a:spLocks noGrp="1"/>
          </p:cNvSpPr>
          <p:nvPr>
            <p:ph type="sldNum" sz="quarter" idx="5"/>
          </p:nvPr>
        </p:nvSpPr>
        <p:spPr/>
        <p:txBody>
          <a:bodyPr/>
          <a:lstStyle/>
          <a:p>
            <a:fld id="{DF041FD9-1CCC-DC49-AAD6-BB67582AAFBD}" type="slidenum">
              <a:rPr lang="en-US" smtClean="0"/>
              <a:t>4</a:t>
            </a:fld>
            <a:endParaRPr lang="en-US"/>
          </a:p>
        </p:txBody>
      </p:sp>
    </p:spTree>
    <p:extLst>
      <p:ext uri="{BB962C8B-B14F-4D97-AF65-F5344CB8AC3E}">
        <p14:creationId xmlns:p14="http://schemas.microsoft.com/office/powerpoint/2010/main" val="2071780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if we CHANGE the image, then the OUTPUT class may CHANGE.</a:t>
            </a:r>
          </a:p>
        </p:txBody>
      </p:sp>
      <p:sp>
        <p:nvSpPr>
          <p:cNvPr id="4" name="Slide Number Placeholder 3"/>
          <p:cNvSpPr>
            <a:spLocks noGrp="1"/>
          </p:cNvSpPr>
          <p:nvPr>
            <p:ph type="sldNum" sz="quarter" idx="5"/>
          </p:nvPr>
        </p:nvSpPr>
        <p:spPr/>
        <p:txBody>
          <a:bodyPr/>
          <a:lstStyle/>
          <a:p>
            <a:fld id="{DF041FD9-1CCC-DC49-AAD6-BB67582AAFBD}" type="slidenum">
              <a:rPr lang="en-US" smtClean="0"/>
              <a:t>5</a:t>
            </a:fld>
            <a:endParaRPr lang="en-US"/>
          </a:p>
        </p:txBody>
      </p:sp>
    </p:spTree>
    <p:extLst>
      <p:ext uri="{BB962C8B-B14F-4D97-AF65-F5344CB8AC3E}">
        <p14:creationId xmlns:p14="http://schemas.microsoft.com/office/powerpoint/2010/main" val="494221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image GENERATION, we turn the problem on its HEAD.</a:t>
            </a:r>
          </a:p>
          <a:p>
            <a:r>
              <a:rPr lang="en-US" dirty="0"/>
              <a:t>We START with a SMALL input, like the CLASS we want.  And then we want to OUTPUT the IMAGE of the CLASS.</a:t>
            </a:r>
          </a:p>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6</a:t>
            </a:fld>
            <a:endParaRPr lang="en-US"/>
          </a:p>
        </p:txBody>
      </p:sp>
    </p:spTree>
    <p:extLst>
      <p:ext uri="{BB962C8B-B14F-4D97-AF65-F5344CB8AC3E}">
        <p14:creationId xmlns:p14="http://schemas.microsoft.com/office/powerpoint/2010/main" val="1999832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there are MANY different CATs in the CAT class.</a:t>
            </a:r>
          </a:p>
          <a:p>
            <a:r>
              <a:rPr lang="en-US" dirty="0"/>
              <a:t>So we USUALLY include some RANDOMNESS in the INPUT so that</a:t>
            </a:r>
          </a:p>
          <a:p>
            <a:r>
              <a:rPr lang="en-US" dirty="0"/>
              <a:t>when we RUN the MODEL, we get a DIFFERENT cat out each time.</a:t>
            </a:r>
          </a:p>
        </p:txBody>
      </p:sp>
      <p:sp>
        <p:nvSpPr>
          <p:cNvPr id="4" name="Slide Number Placeholder 3"/>
          <p:cNvSpPr>
            <a:spLocks noGrp="1"/>
          </p:cNvSpPr>
          <p:nvPr>
            <p:ph type="sldNum" sz="quarter" idx="5"/>
          </p:nvPr>
        </p:nvSpPr>
        <p:spPr/>
        <p:txBody>
          <a:bodyPr/>
          <a:lstStyle/>
          <a:p>
            <a:fld id="{DF041FD9-1CCC-DC49-AAD6-BB67582AAFBD}" type="slidenum">
              <a:rPr lang="en-US" smtClean="0"/>
              <a:t>7</a:t>
            </a:fld>
            <a:endParaRPr lang="en-US"/>
          </a:p>
        </p:txBody>
      </p:sp>
    </p:spTree>
    <p:extLst>
      <p:ext uri="{BB962C8B-B14F-4D97-AF65-F5344CB8AC3E}">
        <p14:creationId xmlns:p14="http://schemas.microsoft.com/office/powerpoint/2010/main" val="4019961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ALSO interested in SYNTHESIZING images based on LARGER input.</a:t>
            </a:r>
          </a:p>
          <a:p>
            <a:r>
              <a:rPr lang="en-US" dirty="0"/>
              <a:t>For EXAMPLE, we would LIKE to have MODELS that START with a DRAWING and TURN it into a PHOTOGRAPH.</a:t>
            </a:r>
          </a:p>
        </p:txBody>
      </p:sp>
      <p:sp>
        <p:nvSpPr>
          <p:cNvPr id="4" name="Slide Number Placeholder 3"/>
          <p:cNvSpPr>
            <a:spLocks noGrp="1"/>
          </p:cNvSpPr>
          <p:nvPr>
            <p:ph type="sldNum" sz="quarter" idx="5"/>
          </p:nvPr>
        </p:nvSpPr>
        <p:spPr/>
        <p:txBody>
          <a:bodyPr/>
          <a:lstStyle/>
          <a:p>
            <a:fld id="{DF041FD9-1CCC-DC49-AAD6-BB67582AAFBD}" type="slidenum">
              <a:rPr lang="en-US" smtClean="0"/>
              <a:t>8</a:t>
            </a:fld>
            <a:endParaRPr lang="en-US"/>
          </a:p>
        </p:txBody>
      </p:sp>
    </p:spTree>
    <p:extLst>
      <p:ext uri="{BB962C8B-B14F-4D97-AF65-F5344CB8AC3E}">
        <p14:creationId xmlns:p14="http://schemas.microsoft.com/office/powerpoint/2010/main" val="1814611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ALL these GENERATION problems are HARDER than CLASSIFICATON.</a:t>
            </a:r>
          </a:p>
          <a:p>
            <a:endParaRPr lang="en-US" dirty="0"/>
          </a:p>
          <a:p>
            <a:r>
              <a:rPr lang="en-US" dirty="0"/>
              <a:t>And the REASON is that a CLASSIFIER is FREE to IGNORE BIG parts of the INPUT.</a:t>
            </a:r>
          </a:p>
          <a:p>
            <a:r>
              <a:rPr lang="en-US" dirty="0"/>
              <a:t>For EXAMPLE, to DETERMINE what KIND of OBJECT this IS, you DONT really need to LOOK at the WHOLE thing.</a:t>
            </a:r>
          </a:p>
          <a:p>
            <a:r>
              <a:rPr lang="en-US" dirty="0"/>
              <a:t>It is PROBABLY enough to see THESE parts.</a:t>
            </a:r>
          </a:p>
          <a:p>
            <a:r>
              <a:rPr lang="en-US" dirty="0"/>
              <a:t>And so the CLASSIFIER can just FOCUS on the THINGS it NEEDS to look at</a:t>
            </a:r>
          </a:p>
          <a:p>
            <a:r>
              <a:rPr lang="en-US" dirty="0"/>
              <a:t>to be ABLE to predict CAT with pretty good ACCUARCY.</a:t>
            </a:r>
          </a:p>
          <a:p>
            <a:r>
              <a:rPr lang="en-US" dirty="0"/>
              <a:t>If there are some HARDER details, the CLASSIFIER can IGNORE them.</a:t>
            </a:r>
          </a:p>
        </p:txBody>
      </p:sp>
      <p:sp>
        <p:nvSpPr>
          <p:cNvPr id="4" name="Slide Number Placeholder 3"/>
          <p:cNvSpPr>
            <a:spLocks noGrp="1"/>
          </p:cNvSpPr>
          <p:nvPr>
            <p:ph type="sldNum" sz="quarter" idx="5"/>
          </p:nvPr>
        </p:nvSpPr>
        <p:spPr/>
        <p:txBody>
          <a:bodyPr/>
          <a:lstStyle/>
          <a:p>
            <a:fld id="{DF041FD9-1CCC-DC49-AAD6-BB67582AAFBD}" type="slidenum">
              <a:rPr lang="en-US" smtClean="0"/>
              <a:t>11</a:t>
            </a:fld>
            <a:endParaRPr lang="en-US"/>
          </a:p>
        </p:txBody>
      </p:sp>
    </p:spTree>
    <p:extLst>
      <p:ext uri="{BB962C8B-B14F-4D97-AF65-F5344CB8AC3E}">
        <p14:creationId xmlns:p14="http://schemas.microsoft.com/office/powerpoint/2010/main" val="4161049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on the OTHER hand, when we GENERATE an image,</a:t>
            </a:r>
          </a:p>
          <a:p>
            <a:r>
              <a:rPr lang="en-US" dirty="0"/>
              <a:t>THINK about what you have to DO.</a:t>
            </a:r>
          </a:p>
          <a:p>
            <a:r>
              <a:rPr lang="en-US" dirty="0"/>
              <a:t>If you want to MAKE a cat, you need to KNOW what CAT-SHAPED EARS are like.</a:t>
            </a:r>
          </a:p>
          <a:p>
            <a:r>
              <a:rPr lang="en-US" dirty="0"/>
              <a:t>And you have to KNOW that cats have a SYMMETRIC fur pattern, in a VARIETY of COLORs.</a:t>
            </a:r>
          </a:p>
          <a:p>
            <a:r>
              <a:rPr lang="en-US" dirty="0"/>
              <a:t>You have to DECIDE that the CAT might be TILTING its HEAD.</a:t>
            </a:r>
          </a:p>
          <a:p>
            <a:r>
              <a:rPr lang="en-US" dirty="0"/>
              <a:t>And that it HAS a certain COLOR of EYE – but the EYEs </a:t>
            </a:r>
            <a:r>
              <a:rPr lang="en-US" dirty="0" err="1"/>
              <a:t>shoudl</a:t>
            </a:r>
            <a:r>
              <a:rPr lang="en-US" dirty="0"/>
              <a:t> be the same COLOR</a:t>
            </a:r>
          </a:p>
          <a:p>
            <a:r>
              <a:rPr lang="en-US" dirty="0"/>
              <a:t>And the EYES should be looking in the SAME direction.</a:t>
            </a:r>
          </a:p>
          <a:p>
            <a:r>
              <a:rPr lang="en-US" dirty="0"/>
              <a:t>LIGHTING for the image should be from a CONSISTENT direction.</a:t>
            </a:r>
          </a:p>
          <a:p>
            <a:r>
              <a:rPr lang="en-US" dirty="0"/>
              <a:t>And you should KNOW some DETAILS, like if an EYE is in SHADOW, then the IRIS should DILATE a </a:t>
            </a:r>
            <a:r>
              <a:rPr lang="en-US" dirty="0" err="1"/>
              <a:t>litlte</a:t>
            </a:r>
            <a:r>
              <a:rPr lang="en-US" dirty="0"/>
              <a:t> bit.</a:t>
            </a:r>
          </a:p>
        </p:txBody>
      </p:sp>
      <p:sp>
        <p:nvSpPr>
          <p:cNvPr id="4" name="Slide Number Placeholder 3"/>
          <p:cNvSpPr>
            <a:spLocks noGrp="1"/>
          </p:cNvSpPr>
          <p:nvPr>
            <p:ph type="sldNum" sz="quarter" idx="5"/>
          </p:nvPr>
        </p:nvSpPr>
        <p:spPr/>
        <p:txBody>
          <a:bodyPr/>
          <a:lstStyle/>
          <a:p>
            <a:fld id="{DF041FD9-1CCC-DC49-AAD6-BB67582AAFBD}" type="slidenum">
              <a:rPr lang="en-US" smtClean="0"/>
              <a:t>12</a:t>
            </a:fld>
            <a:endParaRPr lang="en-US"/>
          </a:p>
        </p:txBody>
      </p:sp>
    </p:spTree>
    <p:extLst>
      <p:ext uri="{BB962C8B-B14F-4D97-AF65-F5344CB8AC3E}">
        <p14:creationId xmlns:p14="http://schemas.microsoft.com/office/powerpoint/2010/main" val="2068859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MY research focuses on understanding Generative modeling.  Both in IMAGES and in Natural Language.</a:t>
            </a:r>
          </a:p>
          <a:p>
            <a:endParaRPr lang="en-US" dirty="0"/>
          </a:p>
          <a:p>
            <a:r>
              <a:rPr lang="en-US" dirty="0"/>
              <a:t>The REASON I think this problem is SO interesting is that I basically BELIEVE in this GENERATIVE MODELING HYPOTHESIS.</a:t>
            </a:r>
          </a:p>
          <a:p>
            <a:endParaRPr lang="en-US" dirty="0"/>
          </a:p>
          <a:p>
            <a:r>
              <a:rPr lang="en-US" dirty="0"/>
              <a:t>That is, GENERATORS are different from CLASSIFIERS.</a:t>
            </a:r>
          </a:p>
          <a:p>
            <a:r>
              <a:rPr lang="en-US" dirty="0"/>
              <a:t>Because a GENERATIVE model cannot skip ANYTHNIG.  It needs to know EVERYTHING there is to know about the DATA.</a:t>
            </a:r>
          </a:p>
          <a:p>
            <a:r>
              <a:rPr lang="en-US" dirty="0"/>
              <a:t>So if we WANT to make MODELS that are REALLY capable, they should be GENERATIVE models.</a:t>
            </a:r>
          </a:p>
        </p:txBody>
      </p:sp>
      <p:sp>
        <p:nvSpPr>
          <p:cNvPr id="4" name="Slide Number Placeholder 3"/>
          <p:cNvSpPr>
            <a:spLocks noGrp="1"/>
          </p:cNvSpPr>
          <p:nvPr>
            <p:ph type="sldNum" sz="quarter" idx="5"/>
          </p:nvPr>
        </p:nvSpPr>
        <p:spPr/>
        <p:txBody>
          <a:bodyPr/>
          <a:lstStyle/>
          <a:p>
            <a:fld id="{DF041FD9-1CCC-DC49-AAD6-BB67582AAFBD}" type="slidenum">
              <a:rPr lang="en-US" smtClean="0"/>
              <a:t>13</a:t>
            </a:fld>
            <a:endParaRPr lang="en-US"/>
          </a:p>
        </p:txBody>
      </p:sp>
    </p:spTree>
    <p:extLst>
      <p:ext uri="{BB962C8B-B14F-4D97-AF65-F5344CB8AC3E}">
        <p14:creationId xmlns:p14="http://schemas.microsoft.com/office/powerpoint/2010/main" val="532476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so when we say we want to model P(X), what does that MEAN?</a:t>
            </a:r>
          </a:p>
          <a:p>
            <a:endParaRPr lang="en-US" dirty="0"/>
          </a:p>
          <a:p>
            <a:r>
              <a:rPr lang="en-US" dirty="0"/>
              <a:t>It MEANS that we WANT to be able to COMPUTE HOW to make a random X, HOW to make a random IMAGE.</a:t>
            </a:r>
          </a:p>
        </p:txBody>
      </p:sp>
      <p:sp>
        <p:nvSpPr>
          <p:cNvPr id="4" name="Slide Number Placeholder 3"/>
          <p:cNvSpPr>
            <a:spLocks noGrp="1"/>
          </p:cNvSpPr>
          <p:nvPr>
            <p:ph type="sldNum" sz="quarter" idx="5"/>
          </p:nvPr>
        </p:nvSpPr>
        <p:spPr/>
        <p:txBody>
          <a:bodyPr/>
          <a:lstStyle/>
          <a:p>
            <a:fld id="{DF041FD9-1CCC-DC49-AAD6-BB67582AAFBD}" type="slidenum">
              <a:rPr lang="en-US" smtClean="0"/>
              <a:t>14</a:t>
            </a:fld>
            <a:endParaRPr lang="en-US"/>
          </a:p>
        </p:txBody>
      </p:sp>
    </p:spTree>
    <p:extLst>
      <p:ext uri="{BB962C8B-B14F-4D97-AF65-F5344CB8AC3E}">
        <p14:creationId xmlns:p14="http://schemas.microsoft.com/office/powerpoint/2010/main" val="4226616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DONT need to do MACHINE LEARNING to make a GENERATIVE MODEL.</a:t>
            </a:r>
          </a:p>
          <a:p>
            <a:r>
              <a:rPr lang="en-US" dirty="0"/>
              <a:t>For EXAMPLE, HERE is a GAME you can PLAY.  You can MAKE a bunch of RULES for HOW the next BRANCH of a PLANT should GROW, based on HOW you roll the DICE.</a:t>
            </a:r>
          </a:p>
          <a:p>
            <a:r>
              <a:rPr lang="en-US" dirty="0"/>
              <a:t>Your RULES define a whole DISTRIBUITON of PLANTS.  SOME shapes are MORE likely.  SOME shapes are less likely.</a:t>
            </a:r>
          </a:p>
          <a:p>
            <a:r>
              <a:rPr lang="en-US" dirty="0"/>
              <a:t>But you can ROLL the dice and FOLLOW the rules to get a RANDOM plant.</a:t>
            </a:r>
          </a:p>
          <a:p>
            <a:r>
              <a:rPr lang="en-US" dirty="0"/>
              <a:t>It would be RARE to EVER get the same plant TWICE.</a:t>
            </a:r>
          </a:p>
        </p:txBody>
      </p:sp>
    </p:spTree>
    <p:extLst>
      <p:ext uri="{BB962C8B-B14F-4D97-AF65-F5344CB8AC3E}">
        <p14:creationId xmlns:p14="http://schemas.microsoft.com/office/powerpoint/2010/main" val="147389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371AF9-BBC8-D045-B571-D125776D9767}" type="slidenum">
              <a:rPr lang="en-US" smtClean="0"/>
              <a:t>55</a:t>
            </a:fld>
            <a:endParaRPr lang="en-US"/>
          </a:p>
        </p:txBody>
      </p:sp>
    </p:spTree>
    <p:extLst>
      <p:ext uri="{BB962C8B-B14F-4D97-AF65-F5344CB8AC3E}">
        <p14:creationId xmlns:p14="http://schemas.microsoft.com/office/powerpoint/2010/main" val="2787839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reminder, this is where we are.</a:t>
            </a:r>
          </a:p>
        </p:txBody>
      </p:sp>
      <p:sp>
        <p:nvSpPr>
          <p:cNvPr id="4" name="Slide Number Placeholder 3"/>
          <p:cNvSpPr>
            <a:spLocks noGrp="1"/>
          </p:cNvSpPr>
          <p:nvPr>
            <p:ph type="sldNum" sz="quarter" idx="5"/>
          </p:nvPr>
        </p:nvSpPr>
        <p:spPr/>
        <p:txBody>
          <a:bodyPr/>
          <a:lstStyle/>
          <a:p>
            <a:fld id="{87371AF9-BBC8-D045-B571-D125776D9767}" type="slidenum">
              <a:rPr lang="en-US" smtClean="0"/>
              <a:t>84</a:t>
            </a:fld>
            <a:endParaRPr lang="en-US"/>
          </a:p>
        </p:txBody>
      </p:sp>
    </p:spTree>
    <p:extLst>
      <p:ext uri="{BB962C8B-B14F-4D97-AF65-F5344CB8AC3E}">
        <p14:creationId xmlns:p14="http://schemas.microsoft.com/office/powerpoint/2010/main" val="1031187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2550-E544-C4C1-5FC5-6C8CE7749F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FE0960-93DB-4758-9AA2-91E78FB729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ADF8DC-DA72-43DF-DECC-2134CB7A2E9A}"/>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10/16/22</a:t>
            </a:fld>
            <a:endParaRPr lang="en-US" dirty="0"/>
          </a:p>
        </p:txBody>
      </p:sp>
      <p:sp>
        <p:nvSpPr>
          <p:cNvPr id="5" name="Footer Placeholder 4">
            <a:extLst>
              <a:ext uri="{FF2B5EF4-FFF2-40B4-BE49-F238E27FC236}">
                <a16:creationId xmlns:a16="http://schemas.microsoft.com/office/drawing/2014/main" id="{FAB8AF1C-4E65-6530-4671-9E98F7140E7A}"/>
              </a:ext>
            </a:extLst>
          </p:cNvPr>
          <p:cNvSpPr>
            <a:spLocks noGrp="1"/>
          </p:cNvSpPr>
          <p:nvPr>
            <p:ph type="ftr" sz="quarter" idx="11"/>
          </p:nvPr>
        </p:nvSpPr>
        <p:spPr>
          <a:xfrm>
            <a:off x="4038600" y="6477373"/>
            <a:ext cx="4114800" cy="365125"/>
          </a:xfrm>
        </p:spPr>
        <p:txBody>
          <a:body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4A721CD6-56C4-7121-FE51-EC50E1887B63}"/>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086777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31127-9E15-A445-AD8D-C387316BADC7}"/>
              </a:ext>
            </a:extLst>
          </p:cNvPr>
          <p:cNvSpPr>
            <a:spLocks noGrp="1"/>
          </p:cNvSpPr>
          <p:nvPr>
            <p:ph type="title"/>
          </p:nvPr>
        </p:nvSpPr>
        <p:spPr>
          <a:xfrm>
            <a:off x="17929" y="18256"/>
            <a:ext cx="12192000" cy="1165086"/>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054C2E2B-F9BF-62F4-7059-E250882AA735}"/>
              </a:ext>
            </a:extLst>
          </p:cNvPr>
          <p:cNvSpPr>
            <a:spLocks noGrp="1"/>
          </p:cNvSpPr>
          <p:nvPr>
            <p:ph idx="1"/>
          </p:nvPr>
        </p:nvSpPr>
        <p:spPr>
          <a:xfrm>
            <a:off x="838200" y="1183342"/>
            <a:ext cx="10515600" cy="52940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837677-D3CE-55C2-2C83-26E0E98D6BC5}"/>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10/16/22</a:t>
            </a:fld>
            <a:endParaRPr lang="en-US" spc="50" dirty="0"/>
          </a:p>
        </p:txBody>
      </p:sp>
      <p:sp>
        <p:nvSpPr>
          <p:cNvPr id="5" name="Footer Placeholder 4">
            <a:extLst>
              <a:ext uri="{FF2B5EF4-FFF2-40B4-BE49-F238E27FC236}">
                <a16:creationId xmlns:a16="http://schemas.microsoft.com/office/drawing/2014/main" id="{AA17F0FE-6A21-41A1-99DD-07CF5EEE4BBF}"/>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38C6DE35-0251-72C1-B5A9-52CF0498C536}"/>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8240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C184-1113-E3CB-6698-AE6B64AE47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C5CE6A-B41E-1E3F-8247-E454D32D7A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28E0A8-EE8C-5BB0-5609-DA4878640D70}"/>
              </a:ext>
            </a:extLst>
          </p:cNvPr>
          <p:cNvSpPr>
            <a:spLocks noGrp="1"/>
          </p:cNvSpPr>
          <p:nvPr>
            <p:ph type="dt" sz="half" idx="10"/>
          </p:nvPr>
        </p:nvSpPr>
        <p:spPr>
          <a:xfrm>
            <a:off x="838200" y="6504267"/>
            <a:ext cx="2743200" cy="365125"/>
          </a:xfrm>
        </p:spPr>
        <p:txBody>
          <a:bodyPr/>
          <a:lstStyle/>
          <a:p>
            <a:pPr algn="r"/>
            <a:fld id="{A37D6D71-8B28-4ED6-B932-04B197003D23}" type="datetimeFigureOut">
              <a:rPr lang="en-US" smtClean="0"/>
              <a:pPr algn="r"/>
              <a:t>10/16/22</a:t>
            </a:fld>
            <a:endParaRPr lang="en-US" dirty="0"/>
          </a:p>
        </p:txBody>
      </p:sp>
      <p:sp>
        <p:nvSpPr>
          <p:cNvPr id="5" name="Footer Placeholder 4">
            <a:extLst>
              <a:ext uri="{FF2B5EF4-FFF2-40B4-BE49-F238E27FC236}">
                <a16:creationId xmlns:a16="http://schemas.microsoft.com/office/drawing/2014/main" id="{397C42A6-A709-A5D1-160E-F932FF3A4885}"/>
              </a:ext>
            </a:extLst>
          </p:cNvPr>
          <p:cNvSpPr>
            <a:spLocks noGrp="1"/>
          </p:cNvSpPr>
          <p:nvPr>
            <p:ph type="ftr" sz="quarter" idx="11"/>
          </p:nvPr>
        </p:nvSpPr>
        <p:spPr>
          <a:xfrm>
            <a:off x="4038600" y="6504267"/>
            <a:ext cx="4114800" cy="365125"/>
          </a:xfrm>
        </p:spPr>
        <p:txBody>
          <a:bodyPr/>
          <a:lstStyle/>
          <a:p>
            <a:endParaRPr lang="en-US" dirty="0">
              <a:solidFill>
                <a:schemeClr val="tx1"/>
              </a:solidFill>
            </a:endParaRPr>
          </a:p>
        </p:txBody>
      </p:sp>
      <p:sp>
        <p:nvSpPr>
          <p:cNvPr id="6" name="Slide Number Placeholder 5">
            <a:extLst>
              <a:ext uri="{FF2B5EF4-FFF2-40B4-BE49-F238E27FC236}">
                <a16:creationId xmlns:a16="http://schemas.microsoft.com/office/drawing/2014/main" id="{94D55955-04DC-82E8-AAAE-EED31E44935E}"/>
              </a:ext>
            </a:extLst>
          </p:cNvPr>
          <p:cNvSpPr>
            <a:spLocks noGrp="1"/>
          </p:cNvSpPr>
          <p:nvPr>
            <p:ph type="sldNum" sz="quarter" idx="12"/>
          </p:nvPr>
        </p:nvSpPr>
        <p:spPr>
          <a:xfrm>
            <a:off x="8610600" y="6504267"/>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43183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3AAF-6391-7040-2263-BF68C96DCCE6}"/>
              </a:ext>
            </a:extLst>
          </p:cNvPr>
          <p:cNvSpPr>
            <a:spLocks noGrp="1"/>
          </p:cNvSpPr>
          <p:nvPr>
            <p:ph type="title"/>
          </p:nvPr>
        </p:nvSpPr>
        <p:spPr>
          <a:xfrm>
            <a:off x="0" y="0"/>
            <a:ext cx="12192000" cy="1116106"/>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0232517F-2220-509E-7312-10D5DC459BD1}"/>
              </a:ext>
            </a:extLst>
          </p:cNvPr>
          <p:cNvSpPr>
            <a:spLocks noGrp="1"/>
          </p:cNvSpPr>
          <p:nvPr>
            <p:ph sz="half" idx="1"/>
          </p:nvPr>
        </p:nvSpPr>
        <p:spPr>
          <a:xfrm>
            <a:off x="838200" y="1116106"/>
            <a:ext cx="5181600" cy="5374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203871B-734E-1442-D40E-6522769673A0}"/>
              </a:ext>
            </a:extLst>
          </p:cNvPr>
          <p:cNvSpPr>
            <a:spLocks noGrp="1"/>
          </p:cNvSpPr>
          <p:nvPr>
            <p:ph sz="half" idx="2"/>
          </p:nvPr>
        </p:nvSpPr>
        <p:spPr>
          <a:xfrm>
            <a:off x="6172200" y="1116106"/>
            <a:ext cx="5181600" cy="5374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A94864-78BB-A1C6-E916-CF91AB5012BF}"/>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10/16/22</a:t>
            </a:fld>
            <a:endParaRPr lang="en-US" spc="50" dirty="0"/>
          </a:p>
        </p:txBody>
      </p:sp>
      <p:sp>
        <p:nvSpPr>
          <p:cNvPr id="6" name="Footer Placeholder 5">
            <a:extLst>
              <a:ext uri="{FF2B5EF4-FFF2-40B4-BE49-F238E27FC236}">
                <a16:creationId xmlns:a16="http://schemas.microsoft.com/office/drawing/2014/main" id="{2FD84D58-6C3A-2F4B-C6B7-E5BAF2509E66}"/>
              </a:ext>
            </a:extLst>
          </p:cNvPr>
          <p:cNvSpPr>
            <a:spLocks noGrp="1"/>
          </p:cNvSpPr>
          <p:nvPr>
            <p:ph type="ftr" sz="quarter" idx="11"/>
          </p:nvPr>
        </p:nvSpPr>
        <p:spPr>
          <a:xfrm>
            <a:off x="4038600" y="6490820"/>
            <a:ext cx="4114800" cy="365125"/>
          </a:xfrm>
        </p:spPr>
        <p:txBody>
          <a:bodyPr/>
          <a:lstStyle/>
          <a:p>
            <a:endParaRPr lang="en-US" spc="50" dirty="0"/>
          </a:p>
        </p:txBody>
      </p:sp>
      <p:sp>
        <p:nvSpPr>
          <p:cNvPr id="7" name="Slide Number Placeholder 6">
            <a:extLst>
              <a:ext uri="{FF2B5EF4-FFF2-40B4-BE49-F238E27FC236}">
                <a16:creationId xmlns:a16="http://schemas.microsoft.com/office/drawing/2014/main" id="{F9518FBE-FB37-20F4-DA80-1FB5F055D542}"/>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58106400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008AF-F2BA-3E3D-6B58-FEE824818F53}"/>
              </a:ext>
            </a:extLst>
          </p:cNvPr>
          <p:cNvSpPr>
            <a:spLocks noGrp="1"/>
          </p:cNvSpPr>
          <p:nvPr>
            <p:ph type="title"/>
          </p:nvPr>
        </p:nvSpPr>
        <p:spPr>
          <a:xfrm>
            <a:off x="0" y="5556"/>
            <a:ext cx="12192000" cy="1097104"/>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A5FFB0BA-CE4D-4FDE-9F9E-171E0DF102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697405-D98E-D99F-6DE2-315D6F1450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9CA83A-5ACB-F097-BB93-1E47D5FACE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7FAFDD-D093-24FB-61D7-F4FE269048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DC8139-FFDB-469D-90BA-E449847600E1}"/>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10/16/22</a:t>
            </a:fld>
            <a:endParaRPr lang="en-US" spc="50" dirty="0"/>
          </a:p>
        </p:txBody>
      </p:sp>
      <p:sp>
        <p:nvSpPr>
          <p:cNvPr id="8" name="Footer Placeholder 7">
            <a:extLst>
              <a:ext uri="{FF2B5EF4-FFF2-40B4-BE49-F238E27FC236}">
                <a16:creationId xmlns:a16="http://schemas.microsoft.com/office/drawing/2014/main" id="{AD486573-A6B0-1127-6838-2D25A9F7856B}"/>
              </a:ext>
            </a:extLst>
          </p:cNvPr>
          <p:cNvSpPr>
            <a:spLocks noGrp="1"/>
          </p:cNvSpPr>
          <p:nvPr>
            <p:ph type="ftr" sz="quarter" idx="11"/>
          </p:nvPr>
        </p:nvSpPr>
        <p:spPr>
          <a:xfrm>
            <a:off x="4038600" y="6477373"/>
            <a:ext cx="4114800" cy="365125"/>
          </a:xfrm>
        </p:spPr>
        <p:txBody>
          <a:bodyPr/>
          <a:lstStyle/>
          <a:p>
            <a:endParaRPr lang="en-US" spc="50" dirty="0"/>
          </a:p>
        </p:txBody>
      </p:sp>
      <p:sp>
        <p:nvSpPr>
          <p:cNvPr id="9" name="Slide Number Placeholder 8">
            <a:extLst>
              <a:ext uri="{FF2B5EF4-FFF2-40B4-BE49-F238E27FC236}">
                <a16:creationId xmlns:a16="http://schemas.microsoft.com/office/drawing/2014/main" id="{53F30504-5C68-A03D-7E11-BC775F162266}"/>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77051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2668-3D8C-2EE9-4AE9-54407704DA97}"/>
              </a:ext>
            </a:extLst>
          </p:cNvPr>
          <p:cNvSpPr>
            <a:spLocks noGrp="1"/>
          </p:cNvSpPr>
          <p:nvPr>
            <p:ph type="title"/>
          </p:nvPr>
        </p:nvSpPr>
        <p:spPr>
          <a:xfrm>
            <a:off x="0" y="0"/>
            <a:ext cx="12192000" cy="1129553"/>
          </a:xfrm>
        </p:spPr>
        <p:txBody>
          <a:bodyPr/>
          <a:lstStyle>
            <a:lvl1pPr algn="ctr">
              <a:defRPr/>
            </a:lvl1pPr>
          </a:lstStyle>
          <a:p>
            <a:r>
              <a:rPr lang="en-US"/>
              <a:t>Click to edit Master title style</a:t>
            </a:r>
          </a:p>
        </p:txBody>
      </p:sp>
      <p:sp>
        <p:nvSpPr>
          <p:cNvPr id="3" name="Date Placeholder 2">
            <a:extLst>
              <a:ext uri="{FF2B5EF4-FFF2-40B4-BE49-F238E27FC236}">
                <a16:creationId xmlns:a16="http://schemas.microsoft.com/office/drawing/2014/main" id="{C084B263-9F32-7328-F41B-39B4379BCEE9}"/>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10/16/22</a:t>
            </a:fld>
            <a:endParaRPr lang="en-US" dirty="0"/>
          </a:p>
        </p:txBody>
      </p:sp>
      <p:sp>
        <p:nvSpPr>
          <p:cNvPr id="4" name="Footer Placeholder 3">
            <a:extLst>
              <a:ext uri="{FF2B5EF4-FFF2-40B4-BE49-F238E27FC236}">
                <a16:creationId xmlns:a16="http://schemas.microsoft.com/office/drawing/2014/main" id="{7F1B3EF2-8FA0-4DDD-FD31-71860E55DD3C}"/>
              </a:ext>
            </a:extLst>
          </p:cNvPr>
          <p:cNvSpPr>
            <a:spLocks noGrp="1"/>
          </p:cNvSpPr>
          <p:nvPr>
            <p:ph type="ftr" sz="quarter" idx="11"/>
          </p:nvPr>
        </p:nvSpPr>
        <p:spPr>
          <a:xfrm>
            <a:off x="4038600" y="6490820"/>
            <a:ext cx="4114800" cy="365125"/>
          </a:xfrm>
        </p:spPr>
        <p:txBody>
          <a:bodyPr/>
          <a:lstStyle/>
          <a:p>
            <a:endParaRPr lang="en-US" dirty="0">
              <a:solidFill>
                <a:schemeClr val="tx1"/>
              </a:solidFill>
            </a:endParaRPr>
          </a:p>
        </p:txBody>
      </p:sp>
      <p:sp>
        <p:nvSpPr>
          <p:cNvPr id="5" name="Slide Number Placeholder 4">
            <a:extLst>
              <a:ext uri="{FF2B5EF4-FFF2-40B4-BE49-F238E27FC236}">
                <a16:creationId xmlns:a16="http://schemas.microsoft.com/office/drawing/2014/main" id="{CDEB27B7-A705-6709-3F35-77286BD23CBF}"/>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46243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82A62D-9C23-A8CE-57F1-CB207298FE9B}"/>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10/16/22</a:t>
            </a:fld>
            <a:endParaRPr lang="en-US" dirty="0"/>
          </a:p>
        </p:txBody>
      </p:sp>
      <p:sp>
        <p:nvSpPr>
          <p:cNvPr id="3" name="Footer Placeholder 2">
            <a:extLst>
              <a:ext uri="{FF2B5EF4-FFF2-40B4-BE49-F238E27FC236}">
                <a16:creationId xmlns:a16="http://schemas.microsoft.com/office/drawing/2014/main" id="{49D73FBA-0C0A-D13F-927A-A349671AD1E6}"/>
              </a:ext>
            </a:extLst>
          </p:cNvPr>
          <p:cNvSpPr>
            <a:spLocks noGrp="1"/>
          </p:cNvSpPr>
          <p:nvPr>
            <p:ph type="ftr" sz="quarter" idx="11"/>
          </p:nvPr>
        </p:nvSpPr>
        <p:spPr>
          <a:xfrm>
            <a:off x="4038600" y="6477373"/>
            <a:ext cx="4114800" cy="365125"/>
          </a:xfrm>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7AABE2E4-F4A2-F6AE-1C91-803AD0999751}"/>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51970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5E85A-9674-535B-0C2E-8B41B7E61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10853F-03D7-E335-16CB-4F04EF9DCC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F37758-B4C5-5EB0-8C65-266E3BD27B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F55628-FCF9-0648-6E6E-F5826FDD0EC4}"/>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10/16/22</a:t>
            </a:fld>
            <a:endParaRPr lang="en-US" spc="50" dirty="0"/>
          </a:p>
        </p:txBody>
      </p:sp>
      <p:sp>
        <p:nvSpPr>
          <p:cNvPr id="6" name="Footer Placeholder 5">
            <a:extLst>
              <a:ext uri="{FF2B5EF4-FFF2-40B4-BE49-F238E27FC236}">
                <a16:creationId xmlns:a16="http://schemas.microsoft.com/office/drawing/2014/main" id="{CED8F0B0-F0F1-150B-7C74-478CD1C76D5A}"/>
              </a:ext>
            </a:extLst>
          </p:cNvPr>
          <p:cNvSpPr>
            <a:spLocks noGrp="1"/>
          </p:cNvSpPr>
          <p:nvPr>
            <p:ph type="ftr" sz="quarter" idx="11"/>
          </p:nvPr>
        </p:nvSpPr>
        <p:spPr>
          <a:xfrm>
            <a:off x="4038600" y="6490820"/>
            <a:ext cx="4114800" cy="365125"/>
          </a:xfrm>
        </p:spPr>
        <p:txBody>
          <a:bodyPr/>
          <a:lstStyle/>
          <a:p>
            <a:endParaRPr lang="en-US" spc="50" dirty="0"/>
          </a:p>
        </p:txBody>
      </p:sp>
      <p:sp>
        <p:nvSpPr>
          <p:cNvPr id="7" name="Slide Number Placeholder 6">
            <a:extLst>
              <a:ext uri="{FF2B5EF4-FFF2-40B4-BE49-F238E27FC236}">
                <a16:creationId xmlns:a16="http://schemas.microsoft.com/office/drawing/2014/main" id="{B72CD0F4-37B4-1EA2-DEE6-BF7BE965197E}"/>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81673431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2BD80-5E74-286D-A88A-B5001C289F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C1A3AF-CA86-8237-DBD8-C630A8B21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1805A9B-1015-6176-54B5-A587E13A5D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523F17-BA6A-5168-3B4B-3A442DEA3205}"/>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10/16/22</a:t>
            </a:fld>
            <a:endParaRPr lang="en-US" dirty="0"/>
          </a:p>
        </p:txBody>
      </p:sp>
      <p:sp>
        <p:nvSpPr>
          <p:cNvPr id="6" name="Footer Placeholder 5">
            <a:extLst>
              <a:ext uri="{FF2B5EF4-FFF2-40B4-BE49-F238E27FC236}">
                <a16:creationId xmlns:a16="http://schemas.microsoft.com/office/drawing/2014/main" id="{818175C6-A770-589A-284B-886004CDD1EC}"/>
              </a:ext>
            </a:extLst>
          </p:cNvPr>
          <p:cNvSpPr>
            <a:spLocks noGrp="1"/>
          </p:cNvSpPr>
          <p:nvPr>
            <p:ph type="ftr" sz="quarter" idx="11"/>
          </p:nvPr>
        </p:nvSpPr>
        <p:spPr>
          <a:xfrm>
            <a:off x="4038600" y="6477373"/>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CB8610A3-AD90-569D-B9E6-7033E619F227}"/>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658225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84C43-76A7-5239-5744-F854AFB1BB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B9D718-E267-83B1-B7C8-E8665DCC85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6438F8-0EF5-806D-946E-87B2DEC4A95C}"/>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10/16/22</a:t>
            </a:fld>
            <a:endParaRPr lang="en-US" spc="50" dirty="0"/>
          </a:p>
        </p:txBody>
      </p:sp>
      <p:sp>
        <p:nvSpPr>
          <p:cNvPr id="5" name="Footer Placeholder 4">
            <a:extLst>
              <a:ext uri="{FF2B5EF4-FFF2-40B4-BE49-F238E27FC236}">
                <a16:creationId xmlns:a16="http://schemas.microsoft.com/office/drawing/2014/main" id="{AFC77F8C-F396-A4A5-8B89-D83C694640A3}"/>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51DA5D31-1877-131B-D287-0DA35F86E374}"/>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73394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B4EFD-5F11-02A2-D17D-752AB34BF7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2E2DF1-ADCD-429E-881D-7C26DD67BF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29D2F3-D8AA-01FA-3F65-F819E19B64E8}"/>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10/16/22</a:t>
            </a:fld>
            <a:endParaRPr lang="en-US" spc="50" dirty="0"/>
          </a:p>
        </p:txBody>
      </p:sp>
      <p:sp>
        <p:nvSpPr>
          <p:cNvPr id="5" name="Footer Placeholder 4">
            <a:extLst>
              <a:ext uri="{FF2B5EF4-FFF2-40B4-BE49-F238E27FC236}">
                <a16:creationId xmlns:a16="http://schemas.microsoft.com/office/drawing/2014/main" id="{65876C3E-DC8E-C64A-308F-17C4ACCD4FDA}"/>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ED23FD9E-8CAD-B1CF-7C1B-5C2D9FF043D2}"/>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86284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ítulo y objetos">
    <p:spTree>
      <p:nvGrpSpPr>
        <p:cNvPr id="1" name=""/>
        <p:cNvGrpSpPr/>
        <p:nvPr/>
      </p:nvGrpSpPr>
      <p:grpSpPr>
        <a:xfrm>
          <a:off x="0" y="0"/>
          <a:ext cx="0" cy="0"/>
          <a:chOff x="0" y="0"/>
          <a:chExt cx="0" cy="0"/>
        </a:xfrm>
      </p:grpSpPr>
      <p:sp>
        <p:nvSpPr>
          <p:cNvPr id="146" name="Title Text"/>
          <p:cNvSpPr txBox="1">
            <a:spLocks noGrp="1"/>
          </p:cNvSpPr>
          <p:nvPr>
            <p:ph type="title"/>
          </p:nvPr>
        </p:nvSpPr>
        <p:spPr>
          <a:xfrm>
            <a:off x="609600" y="274638"/>
            <a:ext cx="10972801" cy="1143001"/>
          </a:xfrm>
          <a:prstGeom prst="rect">
            <a:avLst/>
          </a:prstGeom>
        </p:spPr>
        <p:txBody>
          <a:bodyPr lIns="121920" tIns="121920" rIns="121920" bIns="121920"/>
          <a:lstStyle>
            <a:lvl1pPr algn="ctr" defTabSz="1219200">
              <a:defRPr sz="5800">
                <a:latin typeface="Calibri"/>
                <a:ea typeface="Calibri"/>
                <a:cs typeface="Calibri"/>
                <a:sym typeface="Calibri"/>
              </a:defRPr>
            </a:lvl1pPr>
          </a:lstStyle>
          <a:p>
            <a:r>
              <a:t>Title Text</a:t>
            </a:r>
          </a:p>
        </p:txBody>
      </p:sp>
      <p:sp>
        <p:nvSpPr>
          <p:cNvPr id="147" name="Body Level One…"/>
          <p:cNvSpPr txBox="1">
            <a:spLocks noGrp="1"/>
          </p:cNvSpPr>
          <p:nvPr>
            <p:ph type="body" idx="1"/>
          </p:nvPr>
        </p:nvSpPr>
        <p:spPr>
          <a:xfrm>
            <a:off x="609600" y="1600202"/>
            <a:ext cx="10972801" cy="4525963"/>
          </a:xfrm>
          <a:prstGeom prst="rect">
            <a:avLst/>
          </a:prstGeom>
        </p:spPr>
        <p:txBody>
          <a:bodyPr lIns="121920" tIns="121920" rIns="121920" bIns="121920" anchor="t"/>
          <a:lstStyle>
            <a:lvl1pPr marL="451821" indent="-451821" defTabSz="1219200">
              <a:spcBef>
                <a:spcPts val="1000"/>
              </a:spcBef>
              <a:buSzPct val="100000"/>
              <a:buFont typeface="Arial"/>
              <a:defRPr sz="4200">
                <a:latin typeface="Calibri"/>
                <a:ea typeface="Calibri"/>
                <a:cs typeface="Calibri"/>
                <a:sym typeface="Calibri"/>
              </a:defRPr>
            </a:lvl1pPr>
            <a:lvl2pPr marL="792480" indent="-426720" defTabSz="1219200">
              <a:spcBef>
                <a:spcPts val="1000"/>
              </a:spcBef>
              <a:buSzPct val="100000"/>
              <a:buFont typeface="Arial"/>
              <a:buChar char="–"/>
              <a:defRPr sz="4200">
                <a:latin typeface="Calibri"/>
                <a:ea typeface="Calibri"/>
                <a:cs typeface="Calibri"/>
                <a:sym typeface="Calibri"/>
              </a:defRPr>
            </a:lvl2pPr>
            <a:lvl3pPr marL="1135781" indent="-404261" defTabSz="1219200">
              <a:spcBef>
                <a:spcPts val="1000"/>
              </a:spcBef>
              <a:buSzPct val="100000"/>
              <a:buFont typeface="Arial"/>
              <a:defRPr sz="4200">
                <a:latin typeface="Calibri"/>
                <a:ea typeface="Calibri"/>
                <a:cs typeface="Calibri"/>
                <a:sym typeface="Calibri"/>
              </a:defRPr>
            </a:lvl3pPr>
            <a:lvl4pPr marL="1577340" indent="-480060" defTabSz="1219200">
              <a:spcBef>
                <a:spcPts val="1000"/>
              </a:spcBef>
              <a:buSzPct val="100000"/>
              <a:buFont typeface="Arial"/>
              <a:buChar char="–"/>
              <a:defRPr sz="4200">
                <a:latin typeface="Calibri"/>
                <a:ea typeface="Calibri"/>
                <a:cs typeface="Calibri"/>
                <a:sym typeface="Calibri"/>
              </a:defRPr>
            </a:lvl4pPr>
            <a:lvl5pPr marL="1943100" indent="-480060" defTabSz="1219200">
              <a:spcBef>
                <a:spcPts val="1000"/>
              </a:spcBef>
              <a:buSzPct val="100000"/>
              <a:buFont typeface="Arial"/>
              <a:buChar char="»"/>
              <a:defRPr sz="42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48" name="Slide Number"/>
          <p:cNvSpPr txBox="1">
            <a:spLocks noGrp="1"/>
          </p:cNvSpPr>
          <p:nvPr>
            <p:ph type="sldNum" sz="quarter" idx="2"/>
          </p:nvPr>
        </p:nvSpPr>
        <p:spPr>
          <a:xfrm>
            <a:off x="11261024" y="6360478"/>
            <a:ext cx="321375" cy="356871"/>
          </a:xfrm>
          <a:prstGeom prst="rect">
            <a:avLst/>
          </a:prstGeom>
        </p:spPr>
        <p:txBody>
          <a:bodyPr lIns="121920" tIns="121920" rIns="121920" bIns="121920" anchor="ctr"/>
          <a:lstStyle>
            <a:lvl1pPr algn="r" defTabSz="1219200">
              <a:defRPr sz="1500">
                <a:solidFill>
                  <a:srgbClr val="888888"/>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131676100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43A4E1-0773-ADC5-080E-4F3900428E60}"/>
              </a:ext>
            </a:extLst>
          </p:cNvPr>
          <p:cNvSpPr>
            <a:spLocks noGrp="1"/>
          </p:cNvSpPr>
          <p:nvPr>
            <p:ph type="title"/>
          </p:nvPr>
        </p:nvSpPr>
        <p:spPr>
          <a:xfrm>
            <a:off x="0" y="0"/>
            <a:ext cx="12192000" cy="118334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07F95F-8165-7ED2-8E01-2D73B745BC55}"/>
              </a:ext>
            </a:extLst>
          </p:cNvPr>
          <p:cNvSpPr>
            <a:spLocks noGrp="1"/>
          </p:cNvSpPr>
          <p:nvPr>
            <p:ph type="body" idx="1"/>
          </p:nvPr>
        </p:nvSpPr>
        <p:spPr>
          <a:xfrm>
            <a:off x="838200" y="1183341"/>
            <a:ext cx="10515600" cy="53209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2F3B3-0700-07AD-2545-BEBAEC3848CC}"/>
              </a:ext>
            </a:extLst>
          </p:cNvPr>
          <p:cNvSpPr>
            <a:spLocks noGrp="1"/>
          </p:cNvSpPr>
          <p:nvPr>
            <p:ph type="dt" sz="half" idx="2"/>
          </p:nvPr>
        </p:nvSpPr>
        <p:spPr>
          <a:xfrm>
            <a:off x="838200" y="650426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a:fld id="{A37D6D71-8B28-4ED6-B932-04B197003D23}" type="datetimeFigureOut">
              <a:rPr lang="en-US" smtClean="0"/>
              <a:pPr algn="r"/>
              <a:t>10/16/22</a:t>
            </a:fld>
            <a:endParaRPr lang="en-US" spc="50" dirty="0"/>
          </a:p>
        </p:txBody>
      </p:sp>
      <p:sp>
        <p:nvSpPr>
          <p:cNvPr id="5" name="Footer Placeholder 4">
            <a:extLst>
              <a:ext uri="{FF2B5EF4-FFF2-40B4-BE49-F238E27FC236}">
                <a16:creationId xmlns:a16="http://schemas.microsoft.com/office/drawing/2014/main" id="{F8FFE4B2-9AED-B741-9160-02E502A9CBFA}"/>
              </a:ext>
            </a:extLst>
          </p:cNvPr>
          <p:cNvSpPr>
            <a:spLocks noGrp="1"/>
          </p:cNvSpPr>
          <p:nvPr>
            <p:ph type="ftr" sz="quarter" idx="3"/>
          </p:nvPr>
        </p:nvSpPr>
        <p:spPr>
          <a:xfrm>
            <a:off x="4038600" y="650426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spc="50" dirty="0"/>
          </a:p>
        </p:txBody>
      </p:sp>
      <p:sp>
        <p:nvSpPr>
          <p:cNvPr id="6" name="Slide Number Placeholder 5">
            <a:extLst>
              <a:ext uri="{FF2B5EF4-FFF2-40B4-BE49-F238E27FC236}">
                <a16:creationId xmlns:a16="http://schemas.microsoft.com/office/drawing/2014/main" id="{B2D1CF50-2EC9-079F-9B5F-274765093C14}"/>
              </a:ext>
            </a:extLst>
          </p:cNvPr>
          <p:cNvSpPr>
            <a:spLocks noGrp="1"/>
          </p:cNvSpPr>
          <p:nvPr>
            <p:ph type="sldNum" sz="quarter" idx="4"/>
          </p:nvPr>
        </p:nvSpPr>
        <p:spPr>
          <a:xfrm>
            <a:off x="8610600" y="650426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633251824"/>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9.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91.png"/><Relationship Id="rId2" Type="http://schemas.openxmlformats.org/officeDocument/2006/relationships/image" Target="../media/image48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81.png"/><Relationship Id="rId7" Type="http://schemas.openxmlformats.org/officeDocument/2006/relationships/image" Target="../media/image52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10.png"/><Relationship Id="rId5" Type="http://schemas.openxmlformats.org/officeDocument/2006/relationships/image" Target="../media/image500.png"/><Relationship Id="rId4" Type="http://schemas.openxmlformats.org/officeDocument/2006/relationships/image" Target="../media/image491.png"/></Relationships>
</file>

<file path=ppt/slides/_rels/slide56.xml.rels><?xml version="1.0" encoding="UTF-8" standalone="yes"?>
<Relationships xmlns="http://schemas.openxmlformats.org/package/2006/relationships"><Relationship Id="rId3" Type="http://schemas.openxmlformats.org/officeDocument/2006/relationships/image" Target="../media/image491.png"/><Relationship Id="rId2" Type="http://schemas.openxmlformats.org/officeDocument/2006/relationships/image" Target="../media/image481.png"/><Relationship Id="rId1" Type="http://schemas.openxmlformats.org/officeDocument/2006/relationships/slideLayout" Target="../slideLayouts/slideLayout2.xml"/><Relationship Id="rId6" Type="http://schemas.openxmlformats.org/officeDocument/2006/relationships/image" Target="../media/image521.png"/><Relationship Id="rId5" Type="http://schemas.openxmlformats.org/officeDocument/2006/relationships/image" Target="../media/image510.png"/><Relationship Id="rId4" Type="http://schemas.openxmlformats.org/officeDocument/2006/relationships/image" Target="../media/image500.png"/></Relationships>
</file>

<file path=ppt/slides/_rels/slide57.xml.rels><?xml version="1.0" encoding="UTF-8" standalone="yes"?>
<Relationships xmlns="http://schemas.openxmlformats.org/package/2006/relationships"><Relationship Id="rId3" Type="http://schemas.openxmlformats.org/officeDocument/2006/relationships/image" Target="../media/image491.png"/><Relationship Id="rId2" Type="http://schemas.openxmlformats.org/officeDocument/2006/relationships/image" Target="../media/image481.png"/><Relationship Id="rId1" Type="http://schemas.openxmlformats.org/officeDocument/2006/relationships/slideLayout" Target="../slideLayouts/slideLayout2.xml"/><Relationship Id="rId6" Type="http://schemas.openxmlformats.org/officeDocument/2006/relationships/image" Target="../media/image521.png"/><Relationship Id="rId5" Type="http://schemas.openxmlformats.org/officeDocument/2006/relationships/image" Target="../media/image510.png"/><Relationship Id="rId4" Type="http://schemas.openxmlformats.org/officeDocument/2006/relationships/image" Target="../media/image500.png"/></Relationships>
</file>

<file path=ppt/slides/_rels/slide5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5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9.png"/><Relationship Id="rId5" Type="http://schemas.openxmlformats.org/officeDocument/2006/relationships/image" Target="../media/image72.png"/><Relationship Id="rId10" Type="http://schemas.openxmlformats.org/officeDocument/2006/relationships/image" Target="../media/image78.png"/><Relationship Id="rId4" Type="http://schemas.openxmlformats.org/officeDocument/2006/relationships/image" Target="../media/image71.png"/><Relationship Id="rId9" Type="http://schemas.openxmlformats.org/officeDocument/2006/relationships/image" Target="../media/image7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image" Target="../media/image480.png"/><Relationship Id="rId1" Type="http://schemas.openxmlformats.org/officeDocument/2006/relationships/slideLayout" Target="../slideLayouts/slideLayout2.xml"/><Relationship Id="rId6" Type="http://schemas.openxmlformats.org/officeDocument/2006/relationships/image" Target="../media/image520.png"/><Relationship Id="rId5" Type="http://schemas.openxmlformats.org/officeDocument/2006/relationships/image" Target="../media/image511.png"/><Relationship Id="rId4" Type="http://schemas.openxmlformats.org/officeDocument/2006/relationships/image" Target="../media/image530.png"/></Relationships>
</file>

<file path=ppt/slides/_rels/slide63.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80.png"/><Relationship Id="rId3" Type="http://schemas.openxmlformats.org/officeDocument/2006/relationships/image" Target="../media/image551.png"/><Relationship Id="rId7" Type="http://schemas.openxmlformats.org/officeDocument/2006/relationships/image" Target="../media/image580.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image" Target="../media/image540.png"/><Relationship Id="rId16"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570.png"/><Relationship Id="rId11" Type="http://schemas.openxmlformats.org/officeDocument/2006/relationships/image" Target="../media/image62.png"/><Relationship Id="rId5" Type="http://schemas.openxmlformats.org/officeDocument/2006/relationships/image" Target="../media/image560.png"/><Relationship Id="rId15" Type="http://schemas.openxmlformats.org/officeDocument/2006/relationships/image" Target="../media/image66.png"/><Relationship Id="rId10" Type="http://schemas.openxmlformats.org/officeDocument/2006/relationships/image" Target="../media/image61.png"/><Relationship Id="rId4" Type="http://schemas.openxmlformats.org/officeDocument/2006/relationships/image" Target="../media/image550.png"/><Relationship Id="rId9" Type="http://schemas.openxmlformats.org/officeDocument/2006/relationships/image" Target="../media/image60.png"/><Relationship Id="rId14" Type="http://schemas.openxmlformats.org/officeDocument/2006/relationships/image" Target="../media/image65.png"/></Relationships>
</file>

<file path=ppt/slides/_rels/slide64.xml.rels><?xml version="1.0" encoding="UTF-8" standalone="yes"?>
<Relationships xmlns="http://schemas.openxmlformats.org/package/2006/relationships"><Relationship Id="rId8" Type="http://schemas.openxmlformats.org/officeDocument/2006/relationships/image" Target="../media/image770.png"/><Relationship Id="rId13" Type="http://schemas.openxmlformats.org/officeDocument/2006/relationships/image" Target="../media/image790.png"/><Relationship Id="rId18" Type="http://schemas.openxmlformats.org/officeDocument/2006/relationships/image" Target="../media/image84.png"/><Relationship Id="rId3" Type="http://schemas.openxmlformats.org/officeDocument/2006/relationships/image" Target="../media/image551.png"/><Relationship Id="rId21" Type="http://schemas.openxmlformats.org/officeDocument/2006/relationships/image" Target="../media/image87.png"/><Relationship Id="rId7" Type="http://schemas.openxmlformats.org/officeDocument/2006/relationships/image" Target="../media/image750.png"/><Relationship Id="rId12" Type="http://schemas.openxmlformats.org/officeDocument/2006/relationships/image" Target="../media/image60.png"/><Relationship Id="rId17" Type="http://schemas.openxmlformats.org/officeDocument/2006/relationships/image" Target="../media/image83.png"/><Relationship Id="rId25" Type="http://schemas.openxmlformats.org/officeDocument/2006/relationships/image" Target="../media/image91.png"/><Relationship Id="rId2" Type="http://schemas.openxmlformats.org/officeDocument/2006/relationships/image" Target="../media/image540.png"/><Relationship Id="rId16" Type="http://schemas.openxmlformats.org/officeDocument/2006/relationships/image" Target="../media/image82.png"/><Relationship Id="rId20"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760.png"/><Relationship Id="rId11" Type="http://schemas.openxmlformats.org/officeDocument/2006/relationships/image" Target="../media/image780.png"/><Relationship Id="rId24" Type="http://schemas.openxmlformats.org/officeDocument/2006/relationships/image" Target="../media/image90.png"/><Relationship Id="rId5" Type="http://schemas.openxmlformats.org/officeDocument/2006/relationships/image" Target="../media/image560.png"/><Relationship Id="rId15" Type="http://schemas.openxmlformats.org/officeDocument/2006/relationships/image" Target="../media/image81.png"/><Relationship Id="rId23" Type="http://schemas.openxmlformats.org/officeDocument/2006/relationships/image" Target="../media/image89.png"/><Relationship Id="rId10" Type="http://schemas.openxmlformats.org/officeDocument/2006/relationships/image" Target="../media/image580.png"/><Relationship Id="rId19" Type="http://schemas.openxmlformats.org/officeDocument/2006/relationships/image" Target="../media/image85.png"/><Relationship Id="rId4" Type="http://schemas.openxmlformats.org/officeDocument/2006/relationships/image" Target="../media/image550.png"/><Relationship Id="rId9" Type="http://schemas.openxmlformats.org/officeDocument/2006/relationships/image" Target="../media/image570.png"/><Relationship Id="rId14" Type="http://schemas.openxmlformats.org/officeDocument/2006/relationships/image" Target="../media/image800.png"/><Relationship Id="rId22" Type="http://schemas.openxmlformats.org/officeDocument/2006/relationships/image" Target="../media/image88.png"/></Relationships>
</file>

<file path=ppt/slides/_rels/slide65.xml.rels><?xml version="1.0" encoding="UTF-8" standalone="yes"?>
<Relationships xmlns="http://schemas.openxmlformats.org/package/2006/relationships"><Relationship Id="rId8" Type="http://schemas.openxmlformats.org/officeDocument/2006/relationships/image" Target="../media/image770.png"/><Relationship Id="rId13" Type="http://schemas.openxmlformats.org/officeDocument/2006/relationships/image" Target="../media/image790.png"/><Relationship Id="rId18" Type="http://schemas.openxmlformats.org/officeDocument/2006/relationships/image" Target="../media/image84.png"/><Relationship Id="rId3" Type="http://schemas.openxmlformats.org/officeDocument/2006/relationships/image" Target="../media/image551.png"/><Relationship Id="rId21" Type="http://schemas.openxmlformats.org/officeDocument/2006/relationships/image" Target="../media/image87.png"/><Relationship Id="rId7" Type="http://schemas.openxmlformats.org/officeDocument/2006/relationships/image" Target="../media/image750.png"/><Relationship Id="rId12" Type="http://schemas.openxmlformats.org/officeDocument/2006/relationships/image" Target="../media/image60.png"/><Relationship Id="rId17" Type="http://schemas.openxmlformats.org/officeDocument/2006/relationships/image" Target="../media/image83.png"/><Relationship Id="rId25" Type="http://schemas.openxmlformats.org/officeDocument/2006/relationships/image" Target="../media/image91.png"/><Relationship Id="rId2" Type="http://schemas.openxmlformats.org/officeDocument/2006/relationships/image" Target="../media/image540.png"/><Relationship Id="rId16" Type="http://schemas.openxmlformats.org/officeDocument/2006/relationships/image" Target="../media/image82.png"/><Relationship Id="rId20"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760.png"/><Relationship Id="rId11" Type="http://schemas.openxmlformats.org/officeDocument/2006/relationships/image" Target="../media/image780.png"/><Relationship Id="rId24" Type="http://schemas.openxmlformats.org/officeDocument/2006/relationships/image" Target="../media/image90.png"/><Relationship Id="rId5" Type="http://schemas.openxmlformats.org/officeDocument/2006/relationships/image" Target="../media/image560.png"/><Relationship Id="rId15" Type="http://schemas.openxmlformats.org/officeDocument/2006/relationships/image" Target="../media/image81.png"/><Relationship Id="rId23" Type="http://schemas.openxmlformats.org/officeDocument/2006/relationships/image" Target="../media/image89.png"/><Relationship Id="rId10" Type="http://schemas.openxmlformats.org/officeDocument/2006/relationships/image" Target="../media/image580.png"/><Relationship Id="rId19" Type="http://schemas.openxmlformats.org/officeDocument/2006/relationships/image" Target="../media/image85.png"/><Relationship Id="rId4" Type="http://schemas.openxmlformats.org/officeDocument/2006/relationships/image" Target="../media/image550.png"/><Relationship Id="rId9" Type="http://schemas.openxmlformats.org/officeDocument/2006/relationships/image" Target="../media/image570.png"/><Relationship Id="rId14" Type="http://schemas.openxmlformats.org/officeDocument/2006/relationships/image" Target="../media/image800.png"/><Relationship Id="rId22" Type="http://schemas.openxmlformats.org/officeDocument/2006/relationships/image" Target="../media/image88.png"/></Relationships>
</file>

<file path=ppt/slides/_rels/slide66.xml.rels><?xml version="1.0" encoding="UTF-8" standalone="yes"?>
<Relationships xmlns="http://schemas.openxmlformats.org/package/2006/relationships"><Relationship Id="rId8" Type="http://schemas.openxmlformats.org/officeDocument/2006/relationships/image" Target="../media/image770.png"/><Relationship Id="rId13" Type="http://schemas.openxmlformats.org/officeDocument/2006/relationships/image" Target="../media/image800.png"/><Relationship Id="rId18" Type="http://schemas.openxmlformats.org/officeDocument/2006/relationships/image" Target="../media/image86.png"/><Relationship Id="rId3" Type="http://schemas.openxmlformats.org/officeDocument/2006/relationships/image" Target="../media/image551.png"/><Relationship Id="rId21" Type="http://schemas.openxmlformats.org/officeDocument/2006/relationships/image" Target="../media/image90.png"/><Relationship Id="rId7" Type="http://schemas.openxmlformats.org/officeDocument/2006/relationships/image" Target="../media/image750.png"/><Relationship Id="rId12" Type="http://schemas.openxmlformats.org/officeDocument/2006/relationships/image" Target="../media/image790.png"/><Relationship Id="rId17" Type="http://schemas.openxmlformats.org/officeDocument/2006/relationships/image" Target="../media/image85.png"/><Relationship Id="rId2" Type="http://schemas.openxmlformats.org/officeDocument/2006/relationships/image" Target="../media/image540.png"/><Relationship Id="rId16" Type="http://schemas.openxmlformats.org/officeDocument/2006/relationships/image" Target="../media/image84.png"/><Relationship Id="rId20"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760.png"/><Relationship Id="rId11" Type="http://schemas.openxmlformats.org/officeDocument/2006/relationships/image" Target="../media/image60.png"/><Relationship Id="rId5" Type="http://schemas.openxmlformats.org/officeDocument/2006/relationships/image" Target="../media/image560.png"/><Relationship Id="rId15" Type="http://schemas.openxmlformats.org/officeDocument/2006/relationships/image" Target="../media/image83.png"/><Relationship Id="rId10" Type="http://schemas.openxmlformats.org/officeDocument/2006/relationships/image" Target="../media/image780.png"/><Relationship Id="rId19" Type="http://schemas.openxmlformats.org/officeDocument/2006/relationships/image" Target="../media/image87.png"/><Relationship Id="rId4" Type="http://schemas.openxmlformats.org/officeDocument/2006/relationships/image" Target="../media/image92.png"/><Relationship Id="rId9" Type="http://schemas.openxmlformats.org/officeDocument/2006/relationships/image" Target="../media/image570.png"/><Relationship Id="rId14" Type="http://schemas.openxmlformats.org/officeDocument/2006/relationships/image" Target="../media/image81.png"/><Relationship Id="rId22" Type="http://schemas.openxmlformats.org/officeDocument/2006/relationships/image" Target="../media/image91.png"/></Relationships>
</file>

<file path=ppt/slides/_rels/slide67.xml.rels><?xml version="1.0" encoding="UTF-8" standalone="yes"?>
<Relationships xmlns="http://schemas.openxmlformats.org/package/2006/relationships"><Relationship Id="rId8" Type="http://schemas.openxmlformats.org/officeDocument/2006/relationships/image" Target="../media/image770.png"/><Relationship Id="rId13" Type="http://schemas.openxmlformats.org/officeDocument/2006/relationships/image" Target="../media/image800.png"/><Relationship Id="rId18" Type="http://schemas.openxmlformats.org/officeDocument/2006/relationships/image" Target="../media/image86.png"/><Relationship Id="rId3" Type="http://schemas.openxmlformats.org/officeDocument/2006/relationships/image" Target="../media/image551.png"/><Relationship Id="rId21" Type="http://schemas.openxmlformats.org/officeDocument/2006/relationships/image" Target="../media/image90.png"/><Relationship Id="rId7" Type="http://schemas.openxmlformats.org/officeDocument/2006/relationships/image" Target="../media/image750.png"/><Relationship Id="rId12" Type="http://schemas.openxmlformats.org/officeDocument/2006/relationships/image" Target="../media/image790.png"/><Relationship Id="rId17" Type="http://schemas.openxmlformats.org/officeDocument/2006/relationships/image" Target="../media/image85.png"/><Relationship Id="rId2" Type="http://schemas.openxmlformats.org/officeDocument/2006/relationships/image" Target="../media/image540.png"/><Relationship Id="rId16" Type="http://schemas.openxmlformats.org/officeDocument/2006/relationships/image" Target="../media/image84.png"/><Relationship Id="rId20"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760.png"/><Relationship Id="rId11" Type="http://schemas.openxmlformats.org/officeDocument/2006/relationships/image" Target="../media/image60.png"/><Relationship Id="rId5" Type="http://schemas.openxmlformats.org/officeDocument/2006/relationships/image" Target="../media/image560.png"/><Relationship Id="rId15" Type="http://schemas.openxmlformats.org/officeDocument/2006/relationships/image" Target="../media/image83.png"/><Relationship Id="rId23" Type="http://schemas.openxmlformats.org/officeDocument/2006/relationships/image" Target="../media/image94.png"/><Relationship Id="rId10" Type="http://schemas.openxmlformats.org/officeDocument/2006/relationships/image" Target="../media/image780.png"/><Relationship Id="rId19" Type="http://schemas.openxmlformats.org/officeDocument/2006/relationships/image" Target="../media/image87.png"/><Relationship Id="rId4" Type="http://schemas.openxmlformats.org/officeDocument/2006/relationships/image" Target="../media/image92.png"/><Relationship Id="rId9" Type="http://schemas.openxmlformats.org/officeDocument/2006/relationships/image" Target="../media/image570.png"/><Relationship Id="rId14" Type="http://schemas.openxmlformats.org/officeDocument/2006/relationships/image" Target="../media/image81.png"/><Relationship Id="rId22" Type="http://schemas.openxmlformats.org/officeDocument/2006/relationships/image" Target="../media/image91.png"/></Relationships>
</file>

<file path=ppt/slides/_rels/slide68.xml.rels><?xml version="1.0" encoding="UTF-8" standalone="yes"?>
<Relationships xmlns="http://schemas.openxmlformats.org/package/2006/relationships"><Relationship Id="rId8" Type="http://schemas.openxmlformats.org/officeDocument/2006/relationships/image" Target="../media/image570.png"/><Relationship Id="rId13" Type="http://schemas.openxmlformats.org/officeDocument/2006/relationships/image" Target="../media/image81.png"/><Relationship Id="rId18" Type="http://schemas.openxmlformats.org/officeDocument/2006/relationships/image" Target="../media/image87.png"/><Relationship Id="rId3" Type="http://schemas.openxmlformats.org/officeDocument/2006/relationships/image" Target="../media/image551.png"/><Relationship Id="rId21" Type="http://schemas.openxmlformats.org/officeDocument/2006/relationships/image" Target="../media/image91.png"/><Relationship Id="rId7" Type="http://schemas.openxmlformats.org/officeDocument/2006/relationships/image" Target="../media/image770.png"/><Relationship Id="rId12" Type="http://schemas.openxmlformats.org/officeDocument/2006/relationships/image" Target="../media/image800.png"/><Relationship Id="rId17" Type="http://schemas.openxmlformats.org/officeDocument/2006/relationships/image" Target="../media/image86.png"/><Relationship Id="rId2" Type="http://schemas.openxmlformats.org/officeDocument/2006/relationships/image" Target="../media/image540.png"/><Relationship Id="rId16" Type="http://schemas.openxmlformats.org/officeDocument/2006/relationships/image" Target="../media/image85.png"/><Relationship Id="rId20"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760.png"/><Relationship Id="rId11" Type="http://schemas.openxmlformats.org/officeDocument/2006/relationships/image" Target="../media/image790.png"/><Relationship Id="rId5" Type="http://schemas.openxmlformats.org/officeDocument/2006/relationships/image" Target="../media/image560.png"/><Relationship Id="rId15" Type="http://schemas.openxmlformats.org/officeDocument/2006/relationships/image" Target="../media/image84.png"/><Relationship Id="rId10" Type="http://schemas.openxmlformats.org/officeDocument/2006/relationships/image" Target="../media/image60.png"/><Relationship Id="rId19" Type="http://schemas.openxmlformats.org/officeDocument/2006/relationships/image" Target="../media/image89.png"/><Relationship Id="rId4" Type="http://schemas.openxmlformats.org/officeDocument/2006/relationships/image" Target="../media/image92.png"/><Relationship Id="rId9" Type="http://schemas.openxmlformats.org/officeDocument/2006/relationships/image" Target="../media/image780.png"/><Relationship Id="rId14" Type="http://schemas.openxmlformats.org/officeDocument/2006/relationships/image" Target="../media/image83.png"/></Relationships>
</file>

<file path=ppt/slides/_rels/slide69.xml.rels><?xml version="1.0" encoding="UTF-8" standalone="yes"?>
<Relationships xmlns="http://schemas.openxmlformats.org/package/2006/relationships"><Relationship Id="rId8" Type="http://schemas.openxmlformats.org/officeDocument/2006/relationships/image" Target="../media/image570.png"/><Relationship Id="rId13" Type="http://schemas.openxmlformats.org/officeDocument/2006/relationships/image" Target="../media/image81.png"/><Relationship Id="rId18" Type="http://schemas.openxmlformats.org/officeDocument/2006/relationships/image" Target="../media/image87.png"/><Relationship Id="rId3" Type="http://schemas.openxmlformats.org/officeDocument/2006/relationships/image" Target="../media/image551.png"/><Relationship Id="rId21" Type="http://schemas.openxmlformats.org/officeDocument/2006/relationships/image" Target="../media/image91.png"/><Relationship Id="rId7" Type="http://schemas.openxmlformats.org/officeDocument/2006/relationships/image" Target="../media/image770.png"/><Relationship Id="rId12" Type="http://schemas.openxmlformats.org/officeDocument/2006/relationships/image" Target="../media/image800.png"/><Relationship Id="rId17" Type="http://schemas.openxmlformats.org/officeDocument/2006/relationships/image" Target="../media/image86.png"/><Relationship Id="rId2" Type="http://schemas.openxmlformats.org/officeDocument/2006/relationships/image" Target="../media/image540.png"/><Relationship Id="rId16" Type="http://schemas.openxmlformats.org/officeDocument/2006/relationships/image" Target="../media/image85.png"/><Relationship Id="rId20"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760.png"/><Relationship Id="rId11" Type="http://schemas.openxmlformats.org/officeDocument/2006/relationships/image" Target="../media/image790.png"/><Relationship Id="rId5" Type="http://schemas.openxmlformats.org/officeDocument/2006/relationships/image" Target="../media/image560.png"/><Relationship Id="rId15" Type="http://schemas.openxmlformats.org/officeDocument/2006/relationships/image" Target="../media/image84.png"/><Relationship Id="rId10" Type="http://schemas.openxmlformats.org/officeDocument/2006/relationships/image" Target="../media/image60.png"/><Relationship Id="rId19" Type="http://schemas.openxmlformats.org/officeDocument/2006/relationships/image" Target="../media/image89.png"/><Relationship Id="rId4" Type="http://schemas.openxmlformats.org/officeDocument/2006/relationships/image" Target="../media/image92.png"/><Relationship Id="rId9" Type="http://schemas.openxmlformats.org/officeDocument/2006/relationships/image" Target="../media/image780.png"/><Relationship Id="rId14" Type="http://schemas.openxmlformats.org/officeDocument/2006/relationships/image" Target="../media/image83.png"/><Relationship Id="rId22" Type="http://schemas.openxmlformats.org/officeDocument/2006/relationships/image" Target="../media/image96.png"/></Relationships>
</file>

<file path=ppt/slides/_rels/slide7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101.png"/><Relationship Id="rId1" Type="http://schemas.openxmlformats.org/officeDocument/2006/relationships/slideLayout" Target="../slideLayouts/slideLayout2.xml"/><Relationship Id="rId5" Type="http://schemas.openxmlformats.org/officeDocument/2006/relationships/image" Target="../media/image560.png"/><Relationship Id="rId4" Type="http://schemas.openxmlformats.org/officeDocument/2006/relationships/image" Target="../media/image551.png"/></Relationships>
</file>

<file path=ppt/slides/_rels/slide73.xml.rels><?xml version="1.0" encoding="UTF-8" standalone="yes"?>
<Relationships xmlns="http://schemas.openxmlformats.org/package/2006/relationships"><Relationship Id="rId8" Type="http://schemas.openxmlformats.org/officeDocument/2006/relationships/image" Target="../media/image780.png"/><Relationship Id="rId13" Type="http://schemas.openxmlformats.org/officeDocument/2006/relationships/image" Target="../media/image105.png"/><Relationship Id="rId3" Type="http://schemas.openxmlformats.org/officeDocument/2006/relationships/image" Target="../media/image540.png"/><Relationship Id="rId7" Type="http://schemas.openxmlformats.org/officeDocument/2006/relationships/image" Target="../media/image570.png"/><Relationship Id="rId12" Type="http://schemas.openxmlformats.org/officeDocument/2006/relationships/image" Target="../media/image104.png"/><Relationship Id="rId17" Type="http://schemas.openxmlformats.org/officeDocument/2006/relationships/image" Target="../media/image109.png"/><Relationship Id="rId2" Type="http://schemas.openxmlformats.org/officeDocument/2006/relationships/image" Target="../media/image101.png"/><Relationship Id="rId16"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770.png"/><Relationship Id="rId11" Type="http://schemas.openxmlformats.org/officeDocument/2006/relationships/image" Target="../media/image103.png"/><Relationship Id="rId5" Type="http://schemas.openxmlformats.org/officeDocument/2006/relationships/image" Target="../media/image560.png"/><Relationship Id="rId15" Type="http://schemas.openxmlformats.org/officeDocument/2006/relationships/image" Target="../media/image107.png"/><Relationship Id="rId10" Type="http://schemas.openxmlformats.org/officeDocument/2006/relationships/image" Target="../media/image102.png"/><Relationship Id="rId4" Type="http://schemas.openxmlformats.org/officeDocument/2006/relationships/image" Target="../media/image551.png"/><Relationship Id="rId9" Type="http://schemas.openxmlformats.org/officeDocument/2006/relationships/image" Target="../media/image60.png"/><Relationship Id="rId14" Type="http://schemas.openxmlformats.org/officeDocument/2006/relationships/image" Target="../media/image106.png"/></Relationships>
</file>

<file path=ppt/slides/_rels/slide74.xml.rels><?xml version="1.0" encoding="UTF-8" standalone="yes"?>
<Relationships xmlns="http://schemas.openxmlformats.org/package/2006/relationships"><Relationship Id="rId8" Type="http://schemas.openxmlformats.org/officeDocument/2006/relationships/image" Target="../media/image780.png"/><Relationship Id="rId13" Type="http://schemas.openxmlformats.org/officeDocument/2006/relationships/image" Target="../media/image105.png"/><Relationship Id="rId3" Type="http://schemas.openxmlformats.org/officeDocument/2006/relationships/image" Target="../media/image551.png"/><Relationship Id="rId7" Type="http://schemas.openxmlformats.org/officeDocument/2006/relationships/image" Target="../media/image570.png"/><Relationship Id="rId12" Type="http://schemas.openxmlformats.org/officeDocument/2006/relationships/image" Target="../media/image104.png"/><Relationship Id="rId17" Type="http://schemas.openxmlformats.org/officeDocument/2006/relationships/image" Target="../media/image109.png"/><Relationship Id="rId2" Type="http://schemas.openxmlformats.org/officeDocument/2006/relationships/image" Target="../media/image540.png"/><Relationship Id="rId16"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770.png"/><Relationship Id="rId11" Type="http://schemas.openxmlformats.org/officeDocument/2006/relationships/image" Target="../media/image103.png"/><Relationship Id="rId5" Type="http://schemas.openxmlformats.org/officeDocument/2006/relationships/image" Target="../media/image560.png"/><Relationship Id="rId15" Type="http://schemas.openxmlformats.org/officeDocument/2006/relationships/image" Target="../media/image107.png"/><Relationship Id="rId10" Type="http://schemas.openxmlformats.org/officeDocument/2006/relationships/image" Target="../media/image102.png"/><Relationship Id="rId9" Type="http://schemas.openxmlformats.org/officeDocument/2006/relationships/image" Target="../media/image60.png"/><Relationship Id="rId14" Type="http://schemas.openxmlformats.org/officeDocument/2006/relationships/image" Target="../media/image106.png"/></Relationships>
</file>

<file path=ppt/slides/_rels/slide7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hyperlink" Target="https://medium.com/deep-writing/harry-potter-written-by-artificial-intelligence-8a9431803da6"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hyperlink" Target="https://gist.github.com/nylki/1efbaa36635956d35bcc" TargetMode="External"/><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1060.png"/><Relationship Id="rId13" Type="http://schemas.openxmlformats.org/officeDocument/2006/relationships/image" Target="../media/image910.png"/><Relationship Id="rId3" Type="http://schemas.openxmlformats.org/officeDocument/2006/relationships/image" Target="../media/image850.png"/><Relationship Id="rId7" Type="http://schemas.openxmlformats.org/officeDocument/2006/relationships/image" Target="../media/image810.png"/><Relationship Id="rId12" Type="http://schemas.openxmlformats.org/officeDocument/2006/relationships/image" Target="../media/image901.png"/><Relationship Id="rId2" Type="http://schemas.openxmlformats.org/officeDocument/2006/relationships/image" Target="../media/image840.png"/><Relationship Id="rId16" Type="http://schemas.openxmlformats.org/officeDocument/2006/relationships/image" Target="../media/image1080.png"/><Relationship Id="rId1" Type="http://schemas.openxmlformats.org/officeDocument/2006/relationships/slideLayout" Target="../slideLayouts/slideLayout2.xml"/><Relationship Id="rId6" Type="http://schemas.openxmlformats.org/officeDocument/2006/relationships/image" Target="../media/image950.png"/><Relationship Id="rId11" Type="http://schemas.openxmlformats.org/officeDocument/2006/relationships/image" Target="../media/image980.png"/><Relationship Id="rId5" Type="http://schemas.openxmlformats.org/officeDocument/2006/relationships/image" Target="../media/image680.png"/><Relationship Id="rId15" Type="http://schemas.openxmlformats.org/officeDocument/2006/relationships/image" Target="../media/image930.png"/><Relationship Id="rId10" Type="http://schemas.openxmlformats.org/officeDocument/2006/relationships/image" Target="../media/image970.png"/><Relationship Id="rId4" Type="http://schemas.openxmlformats.org/officeDocument/2006/relationships/image" Target="../media/image860.png"/><Relationship Id="rId9" Type="http://schemas.openxmlformats.org/officeDocument/2006/relationships/image" Target="../media/image1070.png"/><Relationship Id="rId14" Type="http://schemas.openxmlformats.org/officeDocument/2006/relationships/image" Target="../media/image921.png"/></Relationships>
</file>

<file path=ppt/slides/_rels/slide79.xml.rels><?xml version="1.0" encoding="UTF-8" standalone="yes"?>
<Relationships xmlns="http://schemas.openxmlformats.org/package/2006/relationships"><Relationship Id="rId8" Type="http://schemas.openxmlformats.org/officeDocument/2006/relationships/image" Target="../media/image1060.png"/><Relationship Id="rId13" Type="http://schemas.openxmlformats.org/officeDocument/2006/relationships/image" Target="../media/image910.png"/><Relationship Id="rId3" Type="http://schemas.openxmlformats.org/officeDocument/2006/relationships/image" Target="../media/image850.png"/><Relationship Id="rId7" Type="http://schemas.openxmlformats.org/officeDocument/2006/relationships/image" Target="../media/image810.png"/><Relationship Id="rId12" Type="http://schemas.openxmlformats.org/officeDocument/2006/relationships/image" Target="../media/image901.png"/><Relationship Id="rId2" Type="http://schemas.openxmlformats.org/officeDocument/2006/relationships/image" Target="../media/image840.png"/><Relationship Id="rId16" Type="http://schemas.openxmlformats.org/officeDocument/2006/relationships/image" Target="../media/image1090.png"/><Relationship Id="rId1" Type="http://schemas.openxmlformats.org/officeDocument/2006/relationships/slideLayout" Target="../slideLayouts/slideLayout2.xml"/><Relationship Id="rId6" Type="http://schemas.openxmlformats.org/officeDocument/2006/relationships/image" Target="../media/image950.png"/><Relationship Id="rId11" Type="http://schemas.openxmlformats.org/officeDocument/2006/relationships/image" Target="../media/image980.png"/><Relationship Id="rId5" Type="http://schemas.openxmlformats.org/officeDocument/2006/relationships/image" Target="../media/image680.png"/><Relationship Id="rId15" Type="http://schemas.openxmlformats.org/officeDocument/2006/relationships/image" Target="../media/image930.png"/><Relationship Id="rId10" Type="http://schemas.openxmlformats.org/officeDocument/2006/relationships/image" Target="../media/image970.png"/><Relationship Id="rId4" Type="http://schemas.openxmlformats.org/officeDocument/2006/relationships/image" Target="../media/image860.png"/><Relationship Id="rId9" Type="http://schemas.openxmlformats.org/officeDocument/2006/relationships/image" Target="../media/image1070.png"/><Relationship Id="rId14" Type="http://schemas.openxmlformats.org/officeDocument/2006/relationships/image" Target="../media/image921.png"/></Relationships>
</file>

<file path=ppt/slides/_rels/slide80.xml.rels><?xml version="1.0" encoding="UTF-8" standalone="yes"?>
<Relationships xmlns="http://schemas.openxmlformats.org/package/2006/relationships"><Relationship Id="rId8" Type="http://schemas.openxmlformats.org/officeDocument/2006/relationships/image" Target="../media/image1060.png"/><Relationship Id="rId13" Type="http://schemas.openxmlformats.org/officeDocument/2006/relationships/image" Target="../media/image910.png"/><Relationship Id="rId3" Type="http://schemas.openxmlformats.org/officeDocument/2006/relationships/image" Target="../media/image850.png"/><Relationship Id="rId7" Type="http://schemas.openxmlformats.org/officeDocument/2006/relationships/image" Target="../media/image810.png"/><Relationship Id="rId12" Type="http://schemas.openxmlformats.org/officeDocument/2006/relationships/image" Target="../media/image901.png"/><Relationship Id="rId2" Type="http://schemas.openxmlformats.org/officeDocument/2006/relationships/image" Target="../media/image840.png"/><Relationship Id="rId16" Type="http://schemas.openxmlformats.org/officeDocument/2006/relationships/image" Target="../media/image1100.png"/><Relationship Id="rId1" Type="http://schemas.openxmlformats.org/officeDocument/2006/relationships/slideLayout" Target="../slideLayouts/slideLayout2.xml"/><Relationship Id="rId6" Type="http://schemas.openxmlformats.org/officeDocument/2006/relationships/image" Target="../media/image950.png"/><Relationship Id="rId11" Type="http://schemas.openxmlformats.org/officeDocument/2006/relationships/image" Target="../media/image980.png"/><Relationship Id="rId5" Type="http://schemas.openxmlformats.org/officeDocument/2006/relationships/image" Target="../media/image680.png"/><Relationship Id="rId15" Type="http://schemas.openxmlformats.org/officeDocument/2006/relationships/image" Target="../media/image930.png"/><Relationship Id="rId10" Type="http://schemas.openxmlformats.org/officeDocument/2006/relationships/image" Target="../media/image970.png"/><Relationship Id="rId4" Type="http://schemas.openxmlformats.org/officeDocument/2006/relationships/image" Target="../media/image860.png"/><Relationship Id="rId9" Type="http://schemas.openxmlformats.org/officeDocument/2006/relationships/image" Target="../media/image1070.png"/><Relationship Id="rId14" Type="http://schemas.openxmlformats.org/officeDocument/2006/relationships/image" Target="../media/image921.png"/></Relationships>
</file>

<file path=ppt/slides/_rels/slide81.xml.rels><?xml version="1.0" encoding="UTF-8" standalone="yes"?>
<Relationships xmlns="http://schemas.openxmlformats.org/package/2006/relationships"><Relationship Id="rId8" Type="http://schemas.openxmlformats.org/officeDocument/2006/relationships/image" Target="../media/image1060.png"/><Relationship Id="rId13" Type="http://schemas.openxmlformats.org/officeDocument/2006/relationships/image" Target="../media/image910.png"/><Relationship Id="rId3" Type="http://schemas.openxmlformats.org/officeDocument/2006/relationships/image" Target="../media/image850.png"/><Relationship Id="rId7" Type="http://schemas.openxmlformats.org/officeDocument/2006/relationships/image" Target="../media/image810.png"/><Relationship Id="rId12" Type="http://schemas.openxmlformats.org/officeDocument/2006/relationships/image" Target="../media/image901.png"/><Relationship Id="rId2" Type="http://schemas.openxmlformats.org/officeDocument/2006/relationships/image" Target="../media/image840.png"/><Relationship Id="rId16" Type="http://schemas.openxmlformats.org/officeDocument/2006/relationships/image" Target="../media/image1110.png"/><Relationship Id="rId1" Type="http://schemas.openxmlformats.org/officeDocument/2006/relationships/slideLayout" Target="../slideLayouts/slideLayout2.xml"/><Relationship Id="rId6" Type="http://schemas.openxmlformats.org/officeDocument/2006/relationships/image" Target="../media/image950.png"/><Relationship Id="rId11" Type="http://schemas.openxmlformats.org/officeDocument/2006/relationships/image" Target="../media/image980.png"/><Relationship Id="rId5" Type="http://schemas.openxmlformats.org/officeDocument/2006/relationships/image" Target="../media/image680.png"/><Relationship Id="rId15" Type="http://schemas.openxmlformats.org/officeDocument/2006/relationships/image" Target="../media/image930.png"/><Relationship Id="rId10" Type="http://schemas.openxmlformats.org/officeDocument/2006/relationships/image" Target="../media/image970.png"/><Relationship Id="rId4" Type="http://schemas.openxmlformats.org/officeDocument/2006/relationships/image" Target="../media/image860.png"/><Relationship Id="rId9" Type="http://schemas.openxmlformats.org/officeDocument/2006/relationships/image" Target="../media/image1070.png"/><Relationship Id="rId14" Type="http://schemas.openxmlformats.org/officeDocument/2006/relationships/image" Target="../media/image92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25.png"/><Relationship Id="rId18" Type="http://schemas.openxmlformats.org/officeDocument/2006/relationships/image" Target="../media/image114.png"/><Relationship Id="rId3" Type="http://schemas.openxmlformats.org/officeDocument/2006/relationships/image" Target="../media/image115.png"/><Relationship Id="rId7" Type="http://schemas.openxmlformats.org/officeDocument/2006/relationships/image" Target="../media/image119.png"/><Relationship Id="rId12" Type="http://schemas.openxmlformats.org/officeDocument/2006/relationships/image" Target="../media/image124.png"/><Relationship Id="rId17" Type="http://schemas.openxmlformats.org/officeDocument/2006/relationships/image" Target="../media/image113.png"/><Relationship Id="rId2" Type="http://schemas.openxmlformats.org/officeDocument/2006/relationships/image" Target="../media/image1140.png"/><Relationship Id="rId16"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18.png"/><Relationship Id="rId11" Type="http://schemas.openxmlformats.org/officeDocument/2006/relationships/image" Target="../media/image123.png"/><Relationship Id="rId5" Type="http://schemas.openxmlformats.org/officeDocument/2006/relationships/image" Target="../media/image117.png"/><Relationship Id="rId15" Type="http://schemas.openxmlformats.org/officeDocument/2006/relationships/image" Target="../media/image127.pn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png"/><Relationship Id="rId14" Type="http://schemas.openxmlformats.org/officeDocument/2006/relationships/image" Target="../media/image126.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901EDA5-7436-4F2F-B35F-B242CACC3BC2}"/>
              </a:ext>
            </a:extLst>
          </p:cNvPr>
          <p:cNvGrpSpPr/>
          <p:nvPr/>
        </p:nvGrpSpPr>
        <p:grpSpPr>
          <a:xfrm>
            <a:off x="3523488" y="0"/>
            <a:ext cx="8668513" cy="6858000"/>
            <a:chOff x="3523488" y="0"/>
            <a:chExt cx="8668513" cy="6858000"/>
          </a:xfrm>
        </p:grpSpPr>
        <p:pic>
          <p:nvPicPr>
            <p:cNvPr id="4" name="Picture 3">
              <a:extLst>
                <a:ext uri="{FF2B5EF4-FFF2-40B4-BE49-F238E27FC236}">
                  <a16:creationId xmlns:a16="http://schemas.microsoft.com/office/drawing/2014/main" id="{F28EA485-F7E3-771F-D2AA-7017D5F4B203}"/>
                </a:ext>
              </a:extLst>
            </p:cNvPr>
            <p:cNvPicPr>
              <a:picLocks noChangeAspect="1"/>
            </p:cNvPicPr>
            <p:nvPr/>
          </p:nvPicPr>
          <p:blipFill rotWithShape="1">
            <a:blip r:embed="rId2"/>
            <a:srcRect t="7697" r="23298" b="1394"/>
            <a:stretch/>
          </p:blipFill>
          <p:spPr>
            <a:xfrm>
              <a:off x="3523488" y="10"/>
              <a:ext cx="8668512" cy="6857990"/>
            </a:xfrm>
            <a:prstGeom prst="rect">
              <a:avLst/>
            </a:prstGeom>
            <a:gradFill>
              <a:gsLst>
                <a:gs pos="0">
                  <a:schemeClr val="accent1">
                    <a:lumMod val="0"/>
                    <a:lumOff val="100000"/>
                  </a:schemeClr>
                </a:gs>
                <a:gs pos="0">
                  <a:schemeClr val="accent1">
                    <a:lumMod val="0"/>
                    <a:lumOff val="100000"/>
                  </a:schemeClr>
                </a:gs>
                <a:gs pos="100000">
                  <a:schemeClr val="accent1">
                    <a:lumMod val="45083"/>
                    <a:lumOff val="54917"/>
                  </a:schemeClr>
                </a:gs>
              </a:gsLst>
              <a:lin ang="10800000" scaled="1"/>
            </a:gradFill>
          </p:spPr>
        </p:pic>
        <p:sp>
          <p:nvSpPr>
            <p:cNvPr id="5" name="Rectangle 4">
              <a:extLst>
                <a:ext uri="{FF2B5EF4-FFF2-40B4-BE49-F238E27FC236}">
                  <a16:creationId xmlns:a16="http://schemas.microsoft.com/office/drawing/2014/main" id="{BEAFA9A4-FA8B-799A-0480-FAA0B384B866}"/>
                </a:ext>
              </a:extLst>
            </p:cNvPr>
            <p:cNvSpPr/>
            <p:nvPr/>
          </p:nvSpPr>
          <p:spPr>
            <a:xfrm>
              <a:off x="3523488" y="0"/>
              <a:ext cx="8668513" cy="6858000"/>
            </a:xfrm>
            <a:prstGeom prst="rect">
              <a:avLst/>
            </a:prstGeom>
            <a:gradFill>
              <a:gsLst>
                <a:gs pos="0">
                  <a:schemeClr val="accent1">
                    <a:lumMod val="0"/>
                    <a:lumOff val="100000"/>
                  </a:schemeClr>
                </a:gs>
                <a:gs pos="0">
                  <a:schemeClr val="accent1">
                    <a:lumMod val="0"/>
                    <a:lumOff val="100000"/>
                    <a:alpha val="0"/>
                  </a:schemeClr>
                </a:gs>
                <a:gs pos="100000">
                  <a:schemeClr val="bg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2" name="Title 1">
            <a:extLst>
              <a:ext uri="{FF2B5EF4-FFF2-40B4-BE49-F238E27FC236}">
                <a16:creationId xmlns:a16="http://schemas.microsoft.com/office/drawing/2014/main" id="{A50134F6-7F25-885D-06A7-B9426E014C45}"/>
              </a:ext>
            </a:extLst>
          </p:cNvPr>
          <p:cNvSpPr>
            <a:spLocks noGrp="1"/>
          </p:cNvSpPr>
          <p:nvPr>
            <p:ph type="ctrTitle"/>
          </p:nvPr>
        </p:nvSpPr>
        <p:spPr>
          <a:xfrm>
            <a:off x="477981" y="1122363"/>
            <a:ext cx="4023360" cy="3204134"/>
          </a:xfrm>
        </p:spPr>
        <p:txBody>
          <a:bodyPr anchor="b">
            <a:normAutofit/>
          </a:bodyPr>
          <a:lstStyle/>
          <a:p>
            <a:pPr algn="l"/>
            <a:r>
              <a:rPr lang="en-US" sz="4800" dirty="0"/>
              <a:t>CS 7150</a:t>
            </a:r>
          </a:p>
        </p:txBody>
      </p:sp>
      <p:sp>
        <p:nvSpPr>
          <p:cNvPr id="3" name="Subtitle 2">
            <a:extLst>
              <a:ext uri="{FF2B5EF4-FFF2-40B4-BE49-F238E27FC236}">
                <a16:creationId xmlns:a16="http://schemas.microsoft.com/office/drawing/2014/main" id="{14EF45E0-C019-97D5-23A8-3C1D8C3ACB9D}"/>
              </a:ext>
            </a:extLst>
          </p:cNvPr>
          <p:cNvSpPr>
            <a:spLocks noGrp="1"/>
          </p:cNvSpPr>
          <p:nvPr>
            <p:ph type="subTitle" idx="1"/>
          </p:nvPr>
        </p:nvSpPr>
        <p:spPr>
          <a:xfrm>
            <a:off x="477980" y="4872922"/>
            <a:ext cx="4023359" cy="1208141"/>
          </a:xfrm>
        </p:spPr>
        <p:txBody>
          <a:bodyPr>
            <a:normAutofit/>
          </a:bodyPr>
          <a:lstStyle/>
          <a:p>
            <a:pPr algn="l"/>
            <a:r>
              <a:rPr lang="en-US" sz="2000"/>
              <a:t>Deep </a:t>
            </a:r>
            <a:r>
              <a:rPr lang="en-US" sz="2000" dirty="0"/>
              <a:t>Learning</a:t>
            </a:r>
          </a:p>
        </p:txBody>
      </p:sp>
    </p:spTree>
    <p:extLst>
      <p:ext uri="{BB962C8B-B14F-4D97-AF65-F5344CB8AC3E}">
        <p14:creationId xmlns:p14="http://schemas.microsoft.com/office/powerpoint/2010/main" val="1627938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6078E-B8F5-DE4E-AC87-59B3891F0F2D}"/>
              </a:ext>
            </a:extLst>
          </p:cNvPr>
          <p:cNvSpPr>
            <a:spLocks noGrp="1"/>
          </p:cNvSpPr>
          <p:nvPr>
            <p:ph type="title"/>
          </p:nvPr>
        </p:nvSpPr>
        <p:spPr>
          <a:xfrm>
            <a:off x="0" y="0"/>
            <a:ext cx="12192000" cy="1343818"/>
          </a:xfrm>
        </p:spPr>
        <p:txBody>
          <a:bodyPr/>
          <a:lstStyle/>
          <a:p>
            <a:r>
              <a:rPr lang="en-US" dirty="0"/>
              <a:t>Which is the real cat?</a:t>
            </a:r>
          </a:p>
        </p:txBody>
      </p:sp>
      <p:pic>
        <p:nvPicPr>
          <p:cNvPr id="1032" name="Picture 8">
            <a:extLst>
              <a:ext uri="{FF2B5EF4-FFF2-40B4-BE49-F238E27FC236}">
                <a16:creationId xmlns:a16="http://schemas.microsoft.com/office/drawing/2014/main" id="{E1B9C27C-49E7-3C44-8510-9925761A34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1899" y="1869905"/>
            <a:ext cx="3700901" cy="37009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DFC645F6-0E75-374D-972A-DCDFE6EC2A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200" y="1869905"/>
            <a:ext cx="3700901" cy="370090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F25712DA-A229-8044-8B91-C9F15716D2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5549" y="1869905"/>
            <a:ext cx="3700902" cy="37009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E79BC9E-7FF1-E347-8AFB-1B9F8F407209}"/>
              </a:ext>
            </a:extLst>
          </p:cNvPr>
          <p:cNvSpPr txBox="1"/>
          <p:nvPr/>
        </p:nvSpPr>
        <p:spPr>
          <a:xfrm>
            <a:off x="1817745" y="5804505"/>
            <a:ext cx="452368" cy="646331"/>
          </a:xfrm>
          <a:prstGeom prst="rect">
            <a:avLst/>
          </a:prstGeom>
          <a:noFill/>
        </p:spPr>
        <p:txBody>
          <a:bodyPr wrap="none" rtlCol="0">
            <a:spAutoFit/>
          </a:bodyPr>
          <a:lstStyle/>
          <a:p>
            <a:pPr algn="ctr"/>
            <a:r>
              <a:rPr lang="en-US" sz="3600" dirty="0"/>
              <a:t>A</a:t>
            </a:r>
          </a:p>
        </p:txBody>
      </p:sp>
      <p:sp>
        <p:nvSpPr>
          <p:cNvPr id="12" name="TextBox 11">
            <a:extLst>
              <a:ext uri="{FF2B5EF4-FFF2-40B4-BE49-F238E27FC236}">
                <a16:creationId xmlns:a16="http://schemas.microsoft.com/office/drawing/2014/main" id="{1320063F-D6A2-354D-973A-EBCCCE642689}"/>
              </a:ext>
            </a:extLst>
          </p:cNvPr>
          <p:cNvSpPr txBox="1"/>
          <p:nvPr/>
        </p:nvSpPr>
        <p:spPr>
          <a:xfrm>
            <a:off x="5877831" y="5773728"/>
            <a:ext cx="436338" cy="646331"/>
          </a:xfrm>
          <a:prstGeom prst="rect">
            <a:avLst/>
          </a:prstGeom>
          <a:noFill/>
        </p:spPr>
        <p:txBody>
          <a:bodyPr wrap="none" rtlCol="0">
            <a:spAutoFit/>
          </a:bodyPr>
          <a:lstStyle/>
          <a:p>
            <a:pPr algn="ctr"/>
            <a:r>
              <a:rPr lang="en-US" sz="3600" dirty="0"/>
              <a:t>B</a:t>
            </a:r>
          </a:p>
        </p:txBody>
      </p:sp>
      <p:sp>
        <p:nvSpPr>
          <p:cNvPr id="13" name="TextBox 12">
            <a:extLst>
              <a:ext uri="{FF2B5EF4-FFF2-40B4-BE49-F238E27FC236}">
                <a16:creationId xmlns:a16="http://schemas.microsoft.com/office/drawing/2014/main" id="{29E977A4-A39E-814D-950C-F81C0A02E575}"/>
              </a:ext>
            </a:extLst>
          </p:cNvPr>
          <p:cNvSpPr txBox="1"/>
          <p:nvPr/>
        </p:nvSpPr>
        <p:spPr>
          <a:xfrm>
            <a:off x="9924292" y="5773727"/>
            <a:ext cx="431528" cy="646331"/>
          </a:xfrm>
          <a:prstGeom prst="rect">
            <a:avLst/>
          </a:prstGeom>
          <a:noFill/>
        </p:spPr>
        <p:txBody>
          <a:bodyPr wrap="none" rtlCol="0">
            <a:spAutoFit/>
          </a:bodyPr>
          <a:lstStyle/>
          <a:p>
            <a:pPr algn="ctr"/>
            <a:r>
              <a:rPr lang="en-US" sz="3600" dirty="0"/>
              <a:t>C</a:t>
            </a:r>
          </a:p>
        </p:txBody>
      </p:sp>
    </p:spTree>
    <p:extLst>
      <p:ext uri="{BB962C8B-B14F-4D97-AF65-F5344CB8AC3E}">
        <p14:creationId xmlns:p14="http://schemas.microsoft.com/office/powerpoint/2010/main" val="2074627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C2716-0E34-3246-90D1-CAD9A48D849D}"/>
              </a:ext>
            </a:extLst>
          </p:cNvPr>
          <p:cNvSpPr>
            <a:spLocks noGrp="1"/>
          </p:cNvSpPr>
          <p:nvPr>
            <p:ph type="title"/>
          </p:nvPr>
        </p:nvSpPr>
        <p:spPr/>
        <p:txBody>
          <a:bodyPr/>
          <a:lstStyle/>
          <a:p>
            <a:r>
              <a:rPr lang="en-US" dirty="0">
                <a:solidFill>
                  <a:srgbClr val="7030A0"/>
                </a:solidFill>
              </a:rPr>
              <a:t>Generative goal: models that can </a:t>
            </a:r>
            <a:r>
              <a:rPr lang="en-US" u="sng" dirty="0">
                <a:solidFill>
                  <a:srgbClr val="7030A0"/>
                </a:solidFill>
              </a:rPr>
              <a:t>create</a:t>
            </a:r>
          </a:p>
        </p:txBody>
      </p:sp>
      <p:sp>
        <p:nvSpPr>
          <p:cNvPr id="3" name="Content Placeholder 2">
            <a:extLst>
              <a:ext uri="{FF2B5EF4-FFF2-40B4-BE49-F238E27FC236}">
                <a16:creationId xmlns:a16="http://schemas.microsoft.com/office/drawing/2014/main" id="{23607D16-2C48-9740-A386-59BADC004D24}"/>
              </a:ext>
            </a:extLst>
          </p:cNvPr>
          <p:cNvSpPr>
            <a:spLocks noGrp="1"/>
          </p:cNvSpPr>
          <p:nvPr>
            <p:ph idx="1"/>
          </p:nvPr>
        </p:nvSpPr>
        <p:spPr>
          <a:xfrm>
            <a:off x="838200" y="1825625"/>
            <a:ext cx="10515600" cy="3303588"/>
          </a:xfrm>
        </p:spPr>
        <p:txBody>
          <a:bodyPr>
            <a:normAutofit/>
          </a:bodyPr>
          <a:lstStyle/>
          <a:p>
            <a:pPr marL="0" indent="0">
              <a:buNone/>
            </a:pPr>
            <a:endParaRPr lang="en-US" dirty="0"/>
          </a:p>
          <a:p>
            <a:pPr marL="0" indent="0">
              <a:buNone/>
            </a:pPr>
            <a:endParaRPr lang="en-US" dirty="0"/>
          </a:p>
          <a:p>
            <a:pPr marL="0" indent="0">
              <a:buNone/>
            </a:pPr>
            <a:r>
              <a:rPr lang="en-US" dirty="0">
                <a:solidFill>
                  <a:srgbClr val="7030A0"/>
                </a:solidFill>
              </a:rPr>
              <a:t>We want to model big </a:t>
            </a:r>
            <a:r>
              <a:rPr lang="en-US" u="sng" dirty="0">
                <a:solidFill>
                  <a:srgbClr val="7030A0"/>
                </a:solidFill>
              </a:rPr>
              <a:t>outputs</a:t>
            </a:r>
            <a:r>
              <a:rPr lang="en-US" dirty="0">
                <a:solidFill>
                  <a:srgbClr val="7030A0"/>
                </a:solidFill>
              </a:rPr>
              <a:t> P(X)</a:t>
            </a:r>
          </a:p>
          <a:p>
            <a:pPr marL="0" indent="0">
              <a:buNone/>
            </a:pPr>
            <a:endParaRPr lang="en-US" dirty="0">
              <a:solidFill>
                <a:srgbClr val="7030A0"/>
              </a:solidFill>
            </a:endParaRPr>
          </a:p>
          <a:p>
            <a:pPr marL="0" indent="0">
              <a:buNone/>
            </a:pPr>
            <a:r>
              <a:rPr lang="en-US" dirty="0">
                <a:solidFill>
                  <a:srgbClr val="7030A0"/>
                </a:solidFill>
                <a:sym typeface="Wingdings" pitchFamily="2" charset="2"/>
              </a:rPr>
              <a:t>	.... in contrast to classifiers that modeled big </a:t>
            </a:r>
            <a:r>
              <a:rPr lang="en-US" u="sng" dirty="0">
                <a:solidFill>
                  <a:srgbClr val="7030A0"/>
                </a:solidFill>
                <a:sym typeface="Wingdings" pitchFamily="2" charset="2"/>
              </a:rPr>
              <a:t>inputs</a:t>
            </a:r>
            <a:r>
              <a:rPr lang="en-US" dirty="0">
                <a:solidFill>
                  <a:srgbClr val="7030A0"/>
                </a:solidFill>
                <a:sym typeface="Wingdings" pitchFamily="2" charset="2"/>
              </a:rPr>
              <a:t> P(Y | X)</a:t>
            </a:r>
          </a:p>
          <a:p>
            <a:pPr marL="0" indent="0">
              <a:buNone/>
            </a:pPr>
            <a:r>
              <a:rPr lang="en-US" dirty="0">
                <a:solidFill>
                  <a:srgbClr val="7030A0"/>
                </a:solidFill>
                <a:sym typeface="Wingdings" pitchFamily="2" charset="2"/>
              </a:rPr>
              <a:t>	</a:t>
            </a:r>
          </a:p>
          <a:p>
            <a:pPr marL="0" indent="0">
              <a:buNone/>
            </a:pPr>
            <a:endParaRPr lang="en-US" dirty="0">
              <a:solidFill>
                <a:srgbClr val="7030A0"/>
              </a:solidFill>
              <a:sym typeface="Wingdings" pitchFamily="2" charset="2"/>
            </a:endParaRPr>
          </a:p>
          <a:p>
            <a:pPr marL="0" indent="0">
              <a:buNone/>
            </a:pPr>
            <a:endParaRPr lang="en-US" dirty="0">
              <a:solidFill>
                <a:srgbClr val="7030A0"/>
              </a:solidFill>
              <a:sym typeface="Wingdings" pitchFamily="2" charset="2"/>
            </a:endParaRPr>
          </a:p>
        </p:txBody>
      </p:sp>
      <p:sp>
        <p:nvSpPr>
          <p:cNvPr id="6" name="TextBox 5">
            <a:extLst>
              <a:ext uri="{FF2B5EF4-FFF2-40B4-BE49-F238E27FC236}">
                <a16:creationId xmlns:a16="http://schemas.microsoft.com/office/drawing/2014/main" id="{FF2C7BC0-531C-DA4B-912D-31E0F2FC912E}"/>
              </a:ext>
            </a:extLst>
          </p:cNvPr>
          <p:cNvSpPr txBox="1"/>
          <p:nvPr/>
        </p:nvSpPr>
        <p:spPr>
          <a:xfrm>
            <a:off x="838200" y="5351599"/>
            <a:ext cx="6096000" cy="830997"/>
          </a:xfrm>
          <a:prstGeom prst="rect">
            <a:avLst/>
          </a:prstGeom>
          <a:noFill/>
        </p:spPr>
        <p:txBody>
          <a:bodyPr wrap="square">
            <a:spAutoFit/>
          </a:bodyPr>
          <a:lstStyle/>
          <a:p>
            <a:pPr marL="0" indent="0">
              <a:buNone/>
            </a:pPr>
            <a:r>
              <a:rPr lang="en-US" sz="2400" dirty="0">
                <a:solidFill>
                  <a:srgbClr val="7030A0"/>
                </a:solidFill>
                <a:sym typeface="Wingdings" pitchFamily="2" charset="2"/>
              </a:rPr>
              <a:t>X = image (or text, video, audio, </a:t>
            </a:r>
            <a:r>
              <a:rPr lang="en-US" sz="2400" dirty="0" err="1">
                <a:solidFill>
                  <a:srgbClr val="7030A0"/>
                </a:solidFill>
                <a:sym typeface="Wingdings" pitchFamily="2" charset="2"/>
              </a:rPr>
              <a:t>etc</a:t>
            </a:r>
            <a:r>
              <a:rPr lang="en-US" sz="2400" dirty="0">
                <a:solidFill>
                  <a:srgbClr val="7030A0"/>
                </a:solidFill>
                <a:sym typeface="Wingdings" pitchFamily="2" charset="2"/>
              </a:rPr>
              <a:t>)</a:t>
            </a:r>
          </a:p>
          <a:p>
            <a:pPr marL="0" indent="0">
              <a:buNone/>
            </a:pPr>
            <a:r>
              <a:rPr lang="en-US" sz="2400" dirty="0">
                <a:solidFill>
                  <a:srgbClr val="7030A0"/>
                </a:solidFill>
                <a:sym typeface="Wingdings" pitchFamily="2" charset="2"/>
              </a:rPr>
              <a:t>Y = label</a:t>
            </a:r>
            <a:endParaRPr lang="en-US" sz="2400" dirty="0">
              <a:solidFill>
                <a:srgbClr val="7030A0"/>
              </a:solidFill>
            </a:endParaRPr>
          </a:p>
        </p:txBody>
      </p:sp>
      <p:grpSp>
        <p:nvGrpSpPr>
          <p:cNvPr id="8" name="Group 7">
            <a:extLst>
              <a:ext uri="{FF2B5EF4-FFF2-40B4-BE49-F238E27FC236}">
                <a16:creationId xmlns:a16="http://schemas.microsoft.com/office/drawing/2014/main" id="{74C63110-4EC6-8444-BBB6-0F6BB62DF2B0}"/>
              </a:ext>
            </a:extLst>
          </p:cNvPr>
          <p:cNvGrpSpPr/>
          <p:nvPr/>
        </p:nvGrpSpPr>
        <p:grpSpPr>
          <a:xfrm>
            <a:off x="1498832" y="2002642"/>
            <a:ext cx="4283210" cy="904578"/>
            <a:chOff x="3046278" y="1967210"/>
            <a:chExt cx="4283210" cy="904578"/>
          </a:xfrm>
        </p:grpSpPr>
        <p:sp>
          <p:nvSpPr>
            <p:cNvPr id="4" name="TextBox 3">
              <a:extLst>
                <a:ext uri="{FF2B5EF4-FFF2-40B4-BE49-F238E27FC236}">
                  <a16:creationId xmlns:a16="http://schemas.microsoft.com/office/drawing/2014/main" id="{4EE5AF36-DAF1-8742-B6D9-3A32B322FDC4}"/>
                </a:ext>
              </a:extLst>
            </p:cNvPr>
            <p:cNvSpPr txBox="1"/>
            <p:nvPr/>
          </p:nvSpPr>
          <p:spPr>
            <a:xfrm>
              <a:off x="3046278" y="1967210"/>
              <a:ext cx="3454535" cy="461665"/>
            </a:xfrm>
            <a:prstGeom prst="rect">
              <a:avLst/>
            </a:prstGeom>
            <a:noFill/>
            <a:ln w="57150">
              <a:solidFill>
                <a:schemeClr val="tx1"/>
              </a:solidFill>
            </a:ln>
          </p:spPr>
          <p:txBody>
            <a:bodyPr wrap="none" rtlCol="0">
              <a:spAutoFit/>
            </a:bodyPr>
            <a:lstStyle/>
            <a:p>
              <a:r>
                <a:rPr lang="en-US" sz="2400" dirty="0"/>
                <a:t>X is high-dimensional data</a:t>
              </a:r>
            </a:p>
          </p:txBody>
        </p:sp>
        <p:sp>
          <p:nvSpPr>
            <p:cNvPr id="7" name="Freeform 6">
              <a:extLst>
                <a:ext uri="{FF2B5EF4-FFF2-40B4-BE49-F238E27FC236}">
                  <a16:creationId xmlns:a16="http://schemas.microsoft.com/office/drawing/2014/main" id="{C2820EC4-1C7C-B54A-A3E6-43F23CB4E845}"/>
                </a:ext>
              </a:extLst>
            </p:cNvPr>
            <p:cNvSpPr/>
            <p:nvPr/>
          </p:nvSpPr>
          <p:spPr>
            <a:xfrm>
              <a:off x="6500813" y="2214563"/>
              <a:ext cx="828675" cy="657225"/>
            </a:xfrm>
            <a:custGeom>
              <a:avLst/>
              <a:gdLst>
                <a:gd name="connsiteX0" fmla="*/ 0 w 828675"/>
                <a:gd name="connsiteY0" fmla="*/ 0 h 442913"/>
                <a:gd name="connsiteX1" fmla="*/ 557212 w 828675"/>
                <a:gd name="connsiteY1" fmla="*/ 128588 h 442913"/>
                <a:gd name="connsiteX2" fmla="*/ 828675 w 828675"/>
                <a:gd name="connsiteY2" fmla="*/ 442913 h 442913"/>
              </a:gdLst>
              <a:ahLst/>
              <a:cxnLst>
                <a:cxn ang="0">
                  <a:pos x="connsiteX0" y="connsiteY0"/>
                </a:cxn>
                <a:cxn ang="0">
                  <a:pos x="connsiteX1" y="connsiteY1"/>
                </a:cxn>
                <a:cxn ang="0">
                  <a:pos x="connsiteX2" y="connsiteY2"/>
                </a:cxn>
              </a:cxnLst>
              <a:rect l="l" t="t" r="r" b="b"/>
              <a:pathLst>
                <a:path w="828675" h="442913">
                  <a:moveTo>
                    <a:pt x="0" y="0"/>
                  </a:moveTo>
                  <a:cubicBezTo>
                    <a:pt x="209550" y="27384"/>
                    <a:pt x="419100" y="54769"/>
                    <a:pt x="557212" y="128588"/>
                  </a:cubicBezTo>
                  <a:cubicBezTo>
                    <a:pt x="695324" y="202407"/>
                    <a:pt x="761999" y="322660"/>
                    <a:pt x="828675" y="442913"/>
                  </a:cubicBezTo>
                </a:path>
              </a:pathLst>
            </a:custGeom>
            <a:noFill/>
            <a:ln w="60325">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4884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Fish”"/>
          <p:cNvSpPr txBox="1"/>
          <p:nvPr/>
        </p:nvSpPr>
        <p:spPr>
          <a:xfrm>
            <a:off x="9833318" y="3144398"/>
            <a:ext cx="1074562" cy="538609"/>
          </a:xfrm>
          <a:prstGeom prst="rect">
            <a:avLst/>
          </a:prstGeom>
          <a:ln w="635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lgn="l" defTabSz="2172273">
              <a:defRPr sz="6000" b="0">
                <a:latin typeface="Helvetica Light"/>
                <a:ea typeface="Helvetica Light"/>
                <a:cs typeface="Helvetica Light"/>
                <a:sym typeface="Helvetica Light"/>
              </a:defRPr>
            </a:lvl1pPr>
          </a:lstStyle>
          <a:p>
            <a:pPr algn="ctr"/>
            <a:r>
              <a:rPr sz="3000" dirty="0">
                <a:latin typeface="Calibri Light" panose="020F0302020204030204" pitchFamily="34" charset="0"/>
                <a:cs typeface="Calibri Light" panose="020F0302020204030204" pitchFamily="34" charset="0"/>
              </a:rPr>
              <a:t>“</a:t>
            </a:r>
            <a:r>
              <a:rPr lang="en-US" sz="3000" dirty="0">
                <a:latin typeface="Calibri Light" panose="020F0302020204030204" pitchFamily="34" charset="0"/>
                <a:cs typeface="Calibri Light" panose="020F0302020204030204" pitchFamily="34" charset="0"/>
              </a:rPr>
              <a:t>dog</a:t>
            </a:r>
            <a:r>
              <a:rPr sz="3000" dirty="0">
                <a:latin typeface="Calibri Light" panose="020F0302020204030204" pitchFamily="34" charset="0"/>
                <a:cs typeface="Calibri Light" panose="020F0302020204030204" pitchFamily="34" charset="0"/>
              </a:rPr>
              <a:t>”</a:t>
            </a:r>
          </a:p>
        </p:txBody>
      </p:sp>
      <p:sp>
        <p:nvSpPr>
          <p:cNvPr id="316" name="Line"/>
          <p:cNvSpPr/>
          <p:nvPr/>
        </p:nvSpPr>
        <p:spPr>
          <a:xfrm>
            <a:off x="8148850" y="3425483"/>
            <a:ext cx="1185772"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17" name="Line"/>
          <p:cNvSpPr/>
          <p:nvPr/>
        </p:nvSpPr>
        <p:spPr>
          <a:xfrm>
            <a:off x="3884526" y="3425483"/>
            <a:ext cx="941262"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18" name="Classifier"/>
          <p:cNvSpPr txBox="1"/>
          <p:nvPr/>
        </p:nvSpPr>
        <p:spPr>
          <a:xfrm>
            <a:off x="5070299" y="3092450"/>
            <a:ext cx="3078551" cy="677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defTabSz="2172273">
              <a:defRPr sz="7800">
                <a:solidFill>
                  <a:srgbClr val="FFFFFF"/>
                </a:solidFill>
                <a:latin typeface="Helvetica"/>
                <a:ea typeface="Helvetica"/>
                <a:cs typeface="Helvetica"/>
                <a:sym typeface="Helvetica"/>
              </a:defRPr>
            </a:lvl1pPr>
          </a:lstStyle>
          <a:p>
            <a:r>
              <a:rPr sz="3900" dirty="0">
                <a:latin typeface="Calibri" panose="020F0502020204030204" pitchFamily="34" charset="0"/>
                <a:cs typeface="Calibri" panose="020F0502020204030204" pitchFamily="34" charset="0"/>
              </a:rPr>
              <a:t>Classifier</a:t>
            </a:r>
          </a:p>
        </p:txBody>
      </p:sp>
      <p:sp>
        <p:nvSpPr>
          <p:cNvPr id="320" name="Image classification"/>
          <p:cNvSpPr txBox="1">
            <a:spLocks noGrp="1"/>
          </p:cNvSpPr>
          <p:nvPr>
            <p:ph type="title"/>
          </p:nvPr>
        </p:nvSpPr>
        <p:spPr>
          <a:xfrm>
            <a:off x="127000" y="0"/>
            <a:ext cx="11874501" cy="1143001"/>
          </a:xfrm>
          <a:prstGeom prst="rect">
            <a:avLst/>
          </a:prstGeom>
        </p:spPr>
        <p:txBody>
          <a:bodyPr/>
          <a:lstStyle>
            <a:lvl1pPr>
              <a:defRPr>
                <a:latin typeface="Helvetica Light"/>
                <a:ea typeface="Helvetica Light"/>
                <a:cs typeface="Helvetica Light"/>
                <a:sym typeface="Helvetica Light"/>
              </a:defRPr>
            </a:lvl1pPr>
          </a:lstStyle>
          <a:p>
            <a:r>
              <a:rPr dirty="0">
                <a:latin typeface="Calibri Light" panose="020F0302020204030204" pitchFamily="34" charset="0"/>
                <a:cs typeface="Calibri Light" panose="020F0302020204030204" pitchFamily="34" charset="0"/>
              </a:rPr>
              <a:t>Image classification</a:t>
            </a:r>
            <a:r>
              <a:rPr lang="en-US" dirty="0">
                <a:latin typeface="Calibri Light" panose="020F0302020204030204" pitchFamily="34" charset="0"/>
                <a:cs typeface="Calibri Light" panose="020F0302020204030204" pitchFamily="34" charset="0"/>
              </a:rPr>
              <a:t>: p(y | x)</a:t>
            </a:r>
            <a:endParaRPr dirty="0">
              <a:latin typeface="Calibri Light" panose="020F0302020204030204" pitchFamily="34" charset="0"/>
              <a:cs typeface="Calibri Light" panose="020F0302020204030204" pitchFamily="34" charset="0"/>
            </a:endParaRPr>
          </a:p>
        </p:txBody>
      </p:sp>
      <p:sp>
        <p:nvSpPr>
          <p:cNvPr id="321" name="image x"/>
          <p:cNvSpPr txBox="1"/>
          <p:nvPr/>
        </p:nvSpPr>
        <p:spPr>
          <a:xfrm>
            <a:off x="1260297" y="5392493"/>
            <a:ext cx="1508233"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algn="ctr" defTabSz="1086137">
              <a:defRPr sz="7200" b="0">
                <a:latin typeface="Helvetica Light"/>
                <a:ea typeface="Helvetica Light"/>
                <a:cs typeface="Helvetica Light"/>
                <a:sym typeface="Helvetica Light"/>
              </a:defRPr>
            </a:pPr>
            <a:r>
              <a:rPr sz="3600" dirty="0">
                <a:latin typeface="Calibri Light" panose="020F0302020204030204" pitchFamily="34" charset="0"/>
                <a:cs typeface="Calibri Light" panose="020F0302020204030204" pitchFamily="34" charset="0"/>
              </a:rPr>
              <a:t>image </a:t>
            </a:r>
            <a:r>
              <a:rPr sz="3600" dirty="0">
                <a:latin typeface="Calibri" panose="020F0502020204030204" pitchFamily="34" charset="0"/>
                <a:ea typeface="Helvetica"/>
                <a:cs typeface="Calibri" panose="020F0502020204030204" pitchFamily="34" charset="0"/>
                <a:sym typeface="Helvetica"/>
              </a:rPr>
              <a:t>x</a:t>
            </a:r>
          </a:p>
        </p:txBody>
      </p:sp>
      <p:sp>
        <p:nvSpPr>
          <p:cNvPr id="322" name="label y"/>
          <p:cNvSpPr txBox="1"/>
          <p:nvPr/>
        </p:nvSpPr>
        <p:spPr>
          <a:xfrm>
            <a:off x="9732604" y="5392493"/>
            <a:ext cx="1275990"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algn="l" defTabSz="2172273">
              <a:defRPr sz="7200" b="0">
                <a:latin typeface="Helvetica Light"/>
                <a:ea typeface="Helvetica Light"/>
                <a:cs typeface="Helvetica Light"/>
                <a:sym typeface="Helvetica Light"/>
              </a:defRPr>
            </a:lvl1pPr>
          </a:lstStyle>
          <a:p>
            <a:r>
              <a:rPr sz="3600" dirty="0">
                <a:latin typeface="Calibri Light" panose="020F0302020204030204" pitchFamily="34" charset="0"/>
                <a:cs typeface="Calibri Light" panose="020F0302020204030204" pitchFamily="34" charset="0"/>
              </a:rPr>
              <a:t>label y</a:t>
            </a:r>
          </a:p>
        </p:txBody>
      </p:sp>
      <p:grpSp>
        <p:nvGrpSpPr>
          <p:cNvPr id="4" name="Group 3">
            <a:extLst>
              <a:ext uri="{FF2B5EF4-FFF2-40B4-BE49-F238E27FC236}">
                <a16:creationId xmlns:a16="http://schemas.microsoft.com/office/drawing/2014/main" id="{235EAADC-FF66-5849-B50F-D32AEBF32721}"/>
              </a:ext>
            </a:extLst>
          </p:cNvPr>
          <p:cNvGrpSpPr/>
          <p:nvPr/>
        </p:nvGrpSpPr>
        <p:grpSpPr>
          <a:xfrm>
            <a:off x="5070299" y="1882298"/>
            <a:ext cx="2428326" cy="3062807"/>
            <a:chOff x="5384937" y="1897596"/>
            <a:chExt cx="2428326" cy="3062807"/>
          </a:xfrm>
        </p:grpSpPr>
        <p:sp>
          <p:nvSpPr>
            <p:cNvPr id="2" name="Trapezoid 1">
              <a:extLst>
                <a:ext uri="{FF2B5EF4-FFF2-40B4-BE49-F238E27FC236}">
                  <a16:creationId xmlns:a16="http://schemas.microsoft.com/office/drawing/2014/main" id="{E5DAAEA4-E344-BB45-8CC2-55D9783C2EC4}"/>
                </a:ext>
              </a:extLst>
            </p:cNvPr>
            <p:cNvSpPr/>
            <p:nvPr/>
          </p:nvSpPr>
          <p:spPr>
            <a:xfrm rot="5400000">
              <a:off x="5067696" y="2214837"/>
              <a:ext cx="3062807" cy="2428326"/>
            </a:xfrm>
            <a:prstGeom prst="trapezoid">
              <a:avLst>
                <a:gd name="adj" fmla="val 44383"/>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mage x">
              <a:extLst>
                <a:ext uri="{FF2B5EF4-FFF2-40B4-BE49-F238E27FC236}">
                  <a16:creationId xmlns:a16="http://schemas.microsoft.com/office/drawing/2014/main" id="{31F88792-D673-224C-9111-7EC9099ED70F}"/>
                </a:ext>
              </a:extLst>
            </p:cNvPr>
            <p:cNvSpPr txBox="1"/>
            <p:nvPr/>
          </p:nvSpPr>
          <p:spPr>
            <a:xfrm>
              <a:off x="5717851" y="3086005"/>
              <a:ext cx="1678345"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lang="en-US" sz="3600" dirty="0">
                  <a:latin typeface="Calibri Light" panose="020F0302020204030204" pitchFamily="34" charset="0"/>
                  <a:cs typeface="Calibri Light" panose="020F0302020204030204" pitchFamily="34" charset="0"/>
                </a:rPr>
                <a:t>classifier</a:t>
              </a:r>
              <a:endParaRPr sz="3600" dirty="0">
                <a:latin typeface="Calibri" panose="020F0502020204030204" pitchFamily="34" charset="0"/>
                <a:ea typeface="Helvetica"/>
                <a:cs typeface="Calibri" panose="020F0502020204030204" pitchFamily="34" charset="0"/>
                <a:sym typeface="Helvetica"/>
              </a:endParaRPr>
            </a:p>
          </p:txBody>
        </p:sp>
      </p:grpSp>
      <p:pic>
        <p:nvPicPr>
          <p:cNvPr id="3" name="Picture 2">
            <a:extLst>
              <a:ext uri="{FF2B5EF4-FFF2-40B4-BE49-F238E27FC236}">
                <a16:creationId xmlns:a16="http://schemas.microsoft.com/office/drawing/2014/main" id="{DB861228-2BBD-0E4D-AFBB-C20145E991FF}"/>
              </a:ext>
            </a:extLst>
          </p:cNvPr>
          <p:cNvPicPr>
            <a:picLocks noChangeAspect="1"/>
          </p:cNvPicPr>
          <p:nvPr/>
        </p:nvPicPr>
        <p:blipFill>
          <a:blip r:embed="rId3"/>
          <a:srcRect/>
          <a:stretch/>
        </p:blipFill>
        <p:spPr>
          <a:xfrm>
            <a:off x="314612" y="1725680"/>
            <a:ext cx="3399605" cy="3399605"/>
          </a:xfrm>
          <a:prstGeom prst="rect">
            <a:avLst/>
          </a:prstGeom>
          <a:ln w="57150">
            <a:solidFill>
              <a:schemeClr val="tx1"/>
            </a:solidFill>
          </a:ln>
        </p:spPr>
      </p:pic>
    </p:spTree>
    <p:extLst>
      <p:ext uri="{BB962C8B-B14F-4D97-AF65-F5344CB8AC3E}">
        <p14:creationId xmlns:p14="http://schemas.microsoft.com/office/powerpoint/2010/main" val="29935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Fish”"/>
          <p:cNvSpPr txBox="1"/>
          <p:nvPr/>
        </p:nvSpPr>
        <p:spPr>
          <a:xfrm>
            <a:off x="9833318" y="3144398"/>
            <a:ext cx="1074562" cy="538609"/>
          </a:xfrm>
          <a:prstGeom prst="rect">
            <a:avLst/>
          </a:prstGeom>
          <a:ln w="63500">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lgn="l" defTabSz="2172273">
              <a:defRPr sz="6000" b="0">
                <a:latin typeface="Helvetica Light"/>
                <a:ea typeface="Helvetica Light"/>
                <a:cs typeface="Helvetica Light"/>
                <a:sym typeface="Helvetica Light"/>
              </a:defRPr>
            </a:lvl1pPr>
          </a:lstStyle>
          <a:p>
            <a:pPr algn="ctr"/>
            <a:r>
              <a:rPr sz="3000" dirty="0">
                <a:latin typeface="Calibri Light" panose="020F0302020204030204" pitchFamily="34" charset="0"/>
                <a:cs typeface="Calibri Light" panose="020F0302020204030204" pitchFamily="34" charset="0"/>
              </a:rPr>
              <a:t>“</a:t>
            </a:r>
            <a:r>
              <a:rPr lang="en-US" sz="3000" dirty="0">
                <a:latin typeface="Calibri Light" panose="020F0302020204030204" pitchFamily="34" charset="0"/>
                <a:cs typeface="Calibri Light" panose="020F0302020204030204" pitchFamily="34" charset="0"/>
              </a:rPr>
              <a:t>cat</a:t>
            </a:r>
            <a:r>
              <a:rPr sz="3000" dirty="0">
                <a:latin typeface="Calibri Light" panose="020F0302020204030204" pitchFamily="34" charset="0"/>
                <a:cs typeface="Calibri Light" panose="020F0302020204030204" pitchFamily="34" charset="0"/>
              </a:rPr>
              <a:t>”</a:t>
            </a:r>
          </a:p>
        </p:txBody>
      </p:sp>
      <p:sp>
        <p:nvSpPr>
          <p:cNvPr id="316" name="Line"/>
          <p:cNvSpPr/>
          <p:nvPr/>
        </p:nvSpPr>
        <p:spPr>
          <a:xfrm>
            <a:off x="8148850" y="3425483"/>
            <a:ext cx="1185772"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17" name="Line"/>
          <p:cNvSpPr/>
          <p:nvPr/>
        </p:nvSpPr>
        <p:spPr>
          <a:xfrm>
            <a:off x="3884526" y="3425483"/>
            <a:ext cx="941262"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18" name="Classifier"/>
          <p:cNvSpPr txBox="1"/>
          <p:nvPr/>
        </p:nvSpPr>
        <p:spPr>
          <a:xfrm>
            <a:off x="5070299" y="3092450"/>
            <a:ext cx="3078551" cy="6771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spAutoFit/>
          </a:bodyPr>
          <a:lstStyle>
            <a:lvl1pPr defTabSz="2172273">
              <a:defRPr sz="7800">
                <a:solidFill>
                  <a:srgbClr val="FFFFFF"/>
                </a:solidFill>
                <a:latin typeface="Helvetica"/>
                <a:ea typeface="Helvetica"/>
                <a:cs typeface="Helvetica"/>
                <a:sym typeface="Helvetica"/>
              </a:defRPr>
            </a:lvl1pPr>
          </a:lstStyle>
          <a:p>
            <a:r>
              <a:rPr sz="3900" dirty="0">
                <a:latin typeface="Calibri" panose="020F0502020204030204" pitchFamily="34" charset="0"/>
                <a:cs typeface="Calibri" panose="020F0502020204030204" pitchFamily="34" charset="0"/>
              </a:rPr>
              <a:t>Classifier</a:t>
            </a:r>
          </a:p>
        </p:txBody>
      </p:sp>
      <p:sp>
        <p:nvSpPr>
          <p:cNvPr id="320" name="Image classification"/>
          <p:cNvSpPr txBox="1">
            <a:spLocks noGrp="1"/>
          </p:cNvSpPr>
          <p:nvPr>
            <p:ph type="title"/>
          </p:nvPr>
        </p:nvSpPr>
        <p:spPr>
          <a:xfrm>
            <a:off x="127000" y="0"/>
            <a:ext cx="11874501" cy="1143001"/>
          </a:xfrm>
          <a:prstGeom prst="rect">
            <a:avLst/>
          </a:prstGeom>
        </p:spPr>
        <p:txBody>
          <a:bodyPr/>
          <a:lstStyle>
            <a:lvl1pPr>
              <a:defRPr>
                <a:latin typeface="Helvetica Light"/>
                <a:ea typeface="Helvetica Light"/>
                <a:cs typeface="Helvetica Light"/>
                <a:sym typeface="Helvetica Light"/>
              </a:defRPr>
            </a:lvl1pPr>
          </a:lstStyle>
          <a:p>
            <a:r>
              <a:rPr dirty="0">
                <a:latin typeface="Calibri Light" panose="020F0302020204030204" pitchFamily="34" charset="0"/>
                <a:cs typeface="Calibri Light" panose="020F0302020204030204" pitchFamily="34" charset="0"/>
              </a:rPr>
              <a:t>Image classification</a:t>
            </a:r>
            <a:r>
              <a:rPr lang="en-US" dirty="0">
                <a:latin typeface="Calibri Light" panose="020F0302020204030204" pitchFamily="34" charset="0"/>
                <a:cs typeface="Calibri Light" panose="020F0302020204030204" pitchFamily="34" charset="0"/>
              </a:rPr>
              <a:t>: p(y| x)</a:t>
            </a:r>
            <a:endParaRPr dirty="0">
              <a:latin typeface="Calibri Light" panose="020F0302020204030204" pitchFamily="34" charset="0"/>
              <a:cs typeface="Calibri Light" panose="020F0302020204030204" pitchFamily="34" charset="0"/>
            </a:endParaRPr>
          </a:p>
        </p:txBody>
      </p:sp>
      <p:sp>
        <p:nvSpPr>
          <p:cNvPr id="321" name="image x"/>
          <p:cNvSpPr txBox="1"/>
          <p:nvPr/>
        </p:nvSpPr>
        <p:spPr>
          <a:xfrm>
            <a:off x="1260297" y="5392493"/>
            <a:ext cx="1508233"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algn="ctr" defTabSz="1086137">
              <a:defRPr sz="7200" b="0">
                <a:latin typeface="Helvetica Light"/>
                <a:ea typeface="Helvetica Light"/>
                <a:cs typeface="Helvetica Light"/>
                <a:sym typeface="Helvetica Light"/>
              </a:defRPr>
            </a:pPr>
            <a:r>
              <a:rPr sz="3600" dirty="0">
                <a:latin typeface="Calibri Light" panose="020F0302020204030204" pitchFamily="34" charset="0"/>
                <a:cs typeface="Calibri Light" panose="020F0302020204030204" pitchFamily="34" charset="0"/>
              </a:rPr>
              <a:t>image </a:t>
            </a:r>
            <a:r>
              <a:rPr sz="3600" dirty="0">
                <a:latin typeface="Calibri" panose="020F0502020204030204" pitchFamily="34" charset="0"/>
                <a:ea typeface="Helvetica"/>
                <a:cs typeface="Calibri" panose="020F0502020204030204" pitchFamily="34" charset="0"/>
                <a:sym typeface="Helvetica"/>
              </a:rPr>
              <a:t>x</a:t>
            </a:r>
          </a:p>
        </p:txBody>
      </p:sp>
      <p:sp>
        <p:nvSpPr>
          <p:cNvPr id="322" name="label y"/>
          <p:cNvSpPr txBox="1"/>
          <p:nvPr/>
        </p:nvSpPr>
        <p:spPr>
          <a:xfrm>
            <a:off x="9732604" y="5392493"/>
            <a:ext cx="1275990"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lvl1pPr algn="l" defTabSz="2172273">
              <a:defRPr sz="7200" b="0">
                <a:latin typeface="Helvetica Light"/>
                <a:ea typeface="Helvetica Light"/>
                <a:cs typeface="Helvetica Light"/>
                <a:sym typeface="Helvetica Light"/>
              </a:defRPr>
            </a:lvl1pPr>
          </a:lstStyle>
          <a:p>
            <a:r>
              <a:rPr sz="3600" dirty="0">
                <a:latin typeface="Calibri Light" panose="020F0302020204030204" pitchFamily="34" charset="0"/>
                <a:cs typeface="Calibri Light" panose="020F0302020204030204" pitchFamily="34" charset="0"/>
              </a:rPr>
              <a:t>label y</a:t>
            </a:r>
          </a:p>
        </p:txBody>
      </p:sp>
      <p:grpSp>
        <p:nvGrpSpPr>
          <p:cNvPr id="4" name="Group 3">
            <a:extLst>
              <a:ext uri="{FF2B5EF4-FFF2-40B4-BE49-F238E27FC236}">
                <a16:creationId xmlns:a16="http://schemas.microsoft.com/office/drawing/2014/main" id="{235EAADC-FF66-5849-B50F-D32AEBF32721}"/>
              </a:ext>
            </a:extLst>
          </p:cNvPr>
          <p:cNvGrpSpPr/>
          <p:nvPr/>
        </p:nvGrpSpPr>
        <p:grpSpPr>
          <a:xfrm>
            <a:off x="5070299" y="1882298"/>
            <a:ext cx="2428326" cy="3062807"/>
            <a:chOff x="5384937" y="1897596"/>
            <a:chExt cx="2428326" cy="3062807"/>
          </a:xfrm>
        </p:grpSpPr>
        <p:sp>
          <p:nvSpPr>
            <p:cNvPr id="2" name="Trapezoid 1">
              <a:extLst>
                <a:ext uri="{FF2B5EF4-FFF2-40B4-BE49-F238E27FC236}">
                  <a16:creationId xmlns:a16="http://schemas.microsoft.com/office/drawing/2014/main" id="{E5DAAEA4-E344-BB45-8CC2-55D9783C2EC4}"/>
                </a:ext>
              </a:extLst>
            </p:cNvPr>
            <p:cNvSpPr/>
            <p:nvPr/>
          </p:nvSpPr>
          <p:spPr>
            <a:xfrm rot="5400000">
              <a:off x="5067696" y="2214837"/>
              <a:ext cx="3062807" cy="2428326"/>
            </a:xfrm>
            <a:prstGeom prst="trapezoid">
              <a:avLst>
                <a:gd name="adj" fmla="val 44383"/>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mage x">
              <a:extLst>
                <a:ext uri="{FF2B5EF4-FFF2-40B4-BE49-F238E27FC236}">
                  <a16:creationId xmlns:a16="http://schemas.microsoft.com/office/drawing/2014/main" id="{31F88792-D673-224C-9111-7EC9099ED70F}"/>
                </a:ext>
              </a:extLst>
            </p:cNvPr>
            <p:cNvSpPr txBox="1"/>
            <p:nvPr/>
          </p:nvSpPr>
          <p:spPr>
            <a:xfrm>
              <a:off x="5717851" y="3086005"/>
              <a:ext cx="1678345"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lang="en-US" sz="3600" dirty="0">
                  <a:latin typeface="Calibri Light" panose="020F0302020204030204" pitchFamily="34" charset="0"/>
                  <a:cs typeface="Calibri Light" panose="020F0302020204030204" pitchFamily="34" charset="0"/>
                </a:rPr>
                <a:t>classifier</a:t>
              </a:r>
              <a:endParaRPr sz="3600" dirty="0">
                <a:latin typeface="Calibri" panose="020F0502020204030204" pitchFamily="34" charset="0"/>
                <a:ea typeface="Helvetica"/>
                <a:cs typeface="Calibri" panose="020F0502020204030204" pitchFamily="34" charset="0"/>
                <a:sym typeface="Helvetica"/>
              </a:endParaRPr>
            </a:p>
          </p:txBody>
        </p:sp>
      </p:grpSp>
      <p:pic>
        <p:nvPicPr>
          <p:cNvPr id="3" name="Picture 2">
            <a:extLst>
              <a:ext uri="{FF2B5EF4-FFF2-40B4-BE49-F238E27FC236}">
                <a16:creationId xmlns:a16="http://schemas.microsoft.com/office/drawing/2014/main" id="{DB861228-2BBD-0E4D-AFBB-C20145E991FF}"/>
              </a:ext>
            </a:extLst>
          </p:cNvPr>
          <p:cNvPicPr>
            <a:picLocks noChangeAspect="1"/>
          </p:cNvPicPr>
          <p:nvPr/>
        </p:nvPicPr>
        <p:blipFill>
          <a:blip r:embed="rId3"/>
          <a:stretch>
            <a:fillRect/>
          </a:stretch>
        </p:blipFill>
        <p:spPr>
          <a:xfrm>
            <a:off x="314612" y="1725680"/>
            <a:ext cx="3399605" cy="3399605"/>
          </a:xfrm>
          <a:prstGeom prst="rect">
            <a:avLst/>
          </a:prstGeom>
          <a:ln w="57150">
            <a:solidFill>
              <a:schemeClr val="tx1"/>
            </a:solidFill>
          </a:ln>
        </p:spPr>
      </p:pic>
    </p:spTree>
    <p:extLst>
      <p:ext uri="{BB962C8B-B14F-4D97-AF65-F5344CB8AC3E}">
        <p14:creationId xmlns:p14="http://schemas.microsoft.com/office/powerpoint/2010/main" val="214946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Line"/>
          <p:cNvSpPr/>
          <p:nvPr/>
        </p:nvSpPr>
        <p:spPr>
          <a:xfrm>
            <a:off x="7160455" y="3331723"/>
            <a:ext cx="1059183"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72" name="Line"/>
          <p:cNvSpPr/>
          <p:nvPr/>
        </p:nvSpPr>
        <p:spPr>
          <a:xfrm>
            <a:off x="2525549" y="3384062"/>
            <a:ext cx="1185772"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75" name="image x"/>
          <p:cNvSpPr txBox="1"/>
          <p:nvPr/>
        </p:nvSpPr>
        <p:spPr>
          <a:xfrm>
            <a:off x="9432705" y="5322181"/>
            <a:ext cx="1508233"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sz="3600" dirty="0">
                <a:latin typeface="Calibri Light" panose="020F0302020204030204" pitchFamily="34" charset="0"/>
                <a:cs typeface="Calibri Light" panose="020F0302020204030204" pitchFamily="34" charset="0"/>
              </a:rPr>
              <a:t>image </a:t>
            </a:r>
            <a:r>
              <a:rPr sz="3600" dirty="0">
                <a:latin typeface="Calibri" panose="020F0502020204030204" pitchFamily="34" charset="0"/>
                <a:ea typeface="Helvetica"/>
                <a:cs typeface="Calibri" panose="020F0502020204030204" pitchFamily="34" charset="0"/>
                <a:sym typeface="Helvetica"/>
              </a:rPr>
              <a:t>x</a:t>
            </a:r>
          </a:p>
        </p:txBody>
      </p:sp>
      <p:sp>
        <p:nvSpPr>
          <p:cNvPr id="378" name="Image synthesis"/>
          <p:cNvSpPr txBox="1">
            <a:spLocks noGrp="1"/>
          </p:cNvSpPr>
          <p:nvPr>
            <p:ph type="title"/>
          </p:nvPr>
        </p:nvSpPr>
        <p:spPr>
          <a:xfrm>
            <a:off x="127000" y="0"/>
            <a:ext cx="11874501" cy="1143001"/>
          </a:xfrm>
          <a:prstGeom prst="rect">
            <a:avLst/>
          </a:prstGeom>
        </p:spPr>
        <p:txBody>
          <a:bodyPr/>
          <a:lstStyle>
            <a:lvl1pPr>
              <a:defRPr>
                <a:latin typeface="Helvetica Light"/>
                <a:ea typeface="Helvetica Light"/>
                <a:cs typeface="Helvetica Light"/>
                <a:sym typeface="Helvetica Light"/>
              </a:defRPr>
            </a:lvl1pPr>
          </a:lstStyle>
          <a:p>
            <a:r>
              <a:rPr dirty="0">
                <a:latin typeface="Calibri Light" panose="020F0302020204030204" pitchFamily="34" charset="0"/>
                <a:cs typeface="Calibri Light" panose="020F0302020204030204" pitchFamily="34" charset="0"/>
              </a:rPr>
              <a:t>Image synthesis</a:t>
            </a:r>
            <a:r>
              <a:rPr lang="en-US" dirty="0">
                <a:latin typeface="Calibri Light" panose="020F0302020204030204" pitchFamily="34" charset="0"/>
                <a:cs typeface="Calibri Light" panose="020F0302020204030204" pitchFamily="34" charset="0"/>
              </a:rPr>
              <a:t>: p(x | y)</a:t>
            </a:r>
            <a:endParaRPr dirty="0">
              <a:latin typeface="Calibri Light" panose="020F0302020204030204" pitchFamily="34" charset="0"/>
              <a:cs typeface="Calibri Light" panose="020F0302020204030204" pitchFamily="34" charset="0"/>
            </a:endParaRPr>
          </a:p>
        </p:txBody>
      </p:sp>
      <p:grpSp>
        <p:nvGrpSpPr>
          <p:cNvPr id="13" name="Group 12">
            <a:extLst>
              <a:ext uri="{FF2B5EF4-FFF2-40B4-BE49-F238E27FC236}">
                <a16:creationId xmlns:a16="http://schemas.microsoft.com/office/drawing/2014/main" id="{CE74BB92-2C54-D14C-95A8-BA5BD967A6BA}"/>
              </a:ext>
            </a:extLst>
          </p:cNvPr>
          <p:cNvGrpSpPr/>
          <p:nvPr/>
        </p:nvGrpSpPr>
        <p:grpSpPr>
          <a:xfrm>
            <a:off x="4450680" y="1852658"/>
            <a:ext cx="2428326" cy="3062807"/>
            <a:chOff x="4063534" y="1938864"/>
            <a:chExt cx="2428326" cy="3062807"/>
          </a:xfrm>
        </p:grpSpPr>
        <p:sp>
          <p:nvSpPr>
            <p:cNvPr id="14" name="Trapezoid 13">
              <a:extLst>
                <a:ext uri="{FF2B5EF4-FFF2-40B4-BE49-F238E27FC236}">
                  <a16:creationId xmlns:a16="http://schemas.microsoft.com/office/drawing/2014/main" id="{6D63E2FA-C9E6-3E41-8ABD-097A59FC03A5}"/>
                </a:ext>
              </a:extLst>
            </p:cNvPr>
            <p:cNvSpPr/>
            <p:nvPr/>
          </p:nvSpPr>
          <p:spPr>
            <a:xfrm rot="16200000">
              <a:off x="3746293" y="2256105"/>
              <a:ext cx="3062807" cy="2428326"/>
            </a:xfrm>
            <a:prstGeom prst="trapezoid">
              <a:avLst>
                <a:gd name="adj" fmla="val 44383"/>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mage x">
              <a:extLst>
                <a:ext uri="{FF2B5EF4-FFF2-40B4-BE49-F238E27FC236}">
                  <a16:creationId xmlns:a16="http://schemas.microsoft.com/office/drawing/2014/main" id="{8EEA9188-1E96-5247-9F58-65D2F2B9FC3E}"/>
                </a:ext>
              </a:extLst>
            </p:cNvPr>
            <p:cNvSpPr txBox="1"/>
            <p:nvPr/>
          </p:nvSpPr>
          <p:spPr>
            <a:xfrm>
              <a:off x="4396448" y="3127273"/>
              <a:ext cx="1895775"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lang="en-US" sz="3600" dirty="0">
                  <a:latin typeface="Calibri Light" panose="020F0302020204030204" pitchFamily="34" charset="0"/>
                  <a:ea typeface="Helvetica"/>
                  <a:cs typeface="Calibri Light" panose="020F0302020204030204" pitchFamily="34" charset="0"/>
                  <a:sym typeface="Helvetica"/>
                </a:rPr>
                <a:t>generator</a:t>
              </a:r>
              <a:endParaRPr sz="3600" dirty="0">
                <a:latin typeface="Calibri" panose="020F0502020204030204" pitchFamily="34" charset="0"/>
                <a:ea typeface="Helvetica"/>
                <a:cs typeface="Calibri" panose="020F0502020204030204" pitchFamily="34" charset="0"/>
                <a:sym typeface="Helvetica"/>
              </a:endParaRPr>
            </a:p>
          </p:txBody>
        </p:sp>
      </p:grpSp>
      <p:pic>
        <p:nvPicPr>
          <p:cNvPr id="16" name="Picture 2">
            <a:extLst>
              <a:ext uri="{FF2B5EF4-FFF2-40B4-BE49-F238E27FC236}">
                <a16:creationId xmlns:a16="http://schemas.microsoft.com/office/drawing/2014/main" id="{3E5880F2-CF76-5D46-A1EB-212B62A90484}"/>
              </a:ext>
            </a:extLst>
          </p:cNvPr>
          <p:cNvPicPr>
            <a:picLocks noChangeAspect="1" noChangeArrowheads="1"/>
          </p:cNvPicPr>
          <p:nvPr/>
        </p:nvPicPr>
        <p:blipFill>
          <a:blip r:embed="rId3"/>
          <a:srcRect/>
          <a:stretch/>
        </p:blipFill>
        <p:spPr bwMode="auto">
          <a:xfrm>
            <a:off x="8501087" y="1631920"/>
            <a:ext cx="3399605" cy="3399605"/>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7" name="“Fish”">
            <a:extLst>
              <a:ext uri="{FF2B5EF4-FFF2-40B4-BE49-F238E27FC236}">
                <a16:creationId xmlns:a16="http://schemas.microsoft.com/office/drawing/2014/main" id="{79C24CE9-7AA3-264A-8711-5C99708A74D1}"/>
              </a:ext>
            </a:extLst>
          </p:cNvPr>
          <p:cNvSpPr txBox="1"/>
          <p:nvPr/>
        </p:nvSpPr>
        <p:spPr>
          <a:xfrm>
            <a:off x="1094452" y="3144398"/>
            <a:ext cx="1074562" cy="538609"/>
          </a:xfrm>
          <a:prstGeom prst="rect">
            <a:avLst/>
          </a:prstGeom>
          <a:ln w="63500">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lgn="l" defTabSz="2172273">
              <a:defRPr sz="6000" b="0">
                <a:latin typeface="Helvetica Light"/>
                <a:ea typeface="Helvetica Light"/>
                <a:cs typeface="Helvetica Light"/>
                <a:sym typeface="Helvetica Light"/>
              </a:defRPr>
            </a:lvl1pPr>
          </a:lstStyle>
          <a:p>
            <a:pPr algn="ctr"/>
            <a:r>
              <a:rPr sz="3000" dirty="0">
                <a:latin typeface="Calibri Light" panose="020F0302020204030204" pitchFamily="34" charset="0"/>
                <a:cs typeface="Calibri Light" panose="020F0302020204030204" pitchFamily="34" charset="0"/>
              </a:rPr>
              <a:t>“</a:t>
            </a:r>
            <a:r>
              <a:rPr lang="en-US" sz="3000" dirty="0">
                <a:latin typeface="Calibri Light" panose="020F0302020204030204" pitchFamily="34" charset="0"/>
                <a:cs typeface="Calibri Light" panose="020F0302020204030204" pitchFamily="34" charset="0"/>
              </a:rPr>
              <a:t>cat</a:t>
            </a:r>
            <a:r>
              <a:rPr sz="3000" dirty="0">
                <a:latin typeface="Calibri Light" panose="020F0302020204030204" pitchFamily="34" charset="0"/>
                <a:cs typeface="Calibri Light" panose="020F0302020204030204" pitchFamily="34" charset="0"/>
              </a:rPr>
              <a:t>”</a:t>
            </a:r>
          </a:p>
        </p:txBody>
      </p:sp>
      <p:sp>
        <p:nvSpPr>
          <p:cNvPr id="18" name="label y">
            <a:extLst>
              <a:ext uri="{FF2B5EF4-FFF2-40B4-BE49-F238E27FC236}">
                <a16:creationId xmlns:a16="http://schemas.microsoft.com/office/drawing/2014/main" id="{50598ADD-6F39-CE48-8347-BC753856A9ED}"/>
              </a:ext>
            </a:extLst>
          </p:cNvPr>
          <p:cNvSpPr txBox="1"/>
          <p:nvPr/>
        </p:nvSpPr>
        <p:spPr>
          <a:xfrm>
            <a:off x="979671" y="5322181"/>
            <a:ext cx="1275990"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lvl1pPr algn="l" defTabSz="2172273">
              <a:defRPr sz="7200" b="0">
                <a:latin typeface="Helvetica Light"/>
                <a:ea typeface="Helvetica Light"/>
                <a:cs typeface="Helvetica Light"/>
                <a:sym typeface="Helvetica Light"/>
              </a:defRPr>
            </a:lvl1pPr>
          </a:lstStyle>
          <a:p>
            <a:r>
              <a:rPr sz="3600" dirty="0">
                <a:latin typeface="Calibri Light" panose="020F0302020204030204" pitchFamily="34" charset="0"/>
                <a:cs typeface="Calibri Light" panose="020F0302020204030204" pitchFamily="34" charset="0"/>
              </a:rPr>
              <a:t>label y</a:t>
            </a:r>
          </a:p>
        </p:txBody>
      </p:sp>
    </p:spTree>
    <p:extLst>
      <p:ext uri="{BB962C8B-B14F-4D97-AF65-F5344CB8AC3E}">
        <p14:creationId xmlns:p14="http://schemas.microsoft.com/office/powerpoint/2010/main" val="249026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Line"/>
          <p:cNvSpPr/>
          <p:nvPr/>
        </p:nvSpPr>
        <p:spPr>
          <a:xfrm>
            <a:off x="7160455" y="3331723"/>
            <a:ext cx="1059183"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72" name="Line"/>
          <p:cNvSpPr/>
          <p:nvPr/>
        </p:nvSpPr>
        <p:spPr>
          <a:xfrm>
            <a:off x="2525549" y="3384062"/>
            <a:ext cx="1185772"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75" name="image x"/>
          <p:cNvSpPr txBox="1"/>
          <p:nvPr/>
        </p:nvSpPr>
        <p:spPr>
          <a:xfrm>
            <a:off x="9432705" y="5322181"/>
            <a:ext cx="1508233"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sz="3600" dirty="0">
                <a:latin typeface="Calibri Light" panose="020F0302020204030204" pitchFamily="34" charset="0"/>
                <a:cs typeface="Calibri Light" panose="020F0302020204030204" pitchFamily="34" charset="0"/>
              </a:rPr>
              <a:t>image </a:t>
            </a:r>
            <a:r>
              <a:rPr sz="3600" dirty="0">
                <a:latin typeface="Calibri" panose="020F0502020204030204" pitchFamily="34" charset="0"/>
                <a:ea typeface="Helvetica"/>
                <a:cs typeface="Calibri" panose="020F0502020204030204" pitchFamily="34" charset="0"/>
                <a:sym typeface="Helvetica"/>
              </a:rPr>
              <a:t>x</a:t>
            </a:r>
          </a:p>
        </p:txBody>
      </p:sp>
      <p:sp>
        <p:nvSpPr>
          <p:cNvPr id="378" name="Image synthesis"/>
          <p:cNvSpPr txBox="1">
            <a:spLocks noGrp="1"/>
          </p:cNvSpPr>
          <p:nvPr>
            <p:ph type="title"/>
          </p:nvPr>
        </p:nvSpPr>
        <p:spPr>
          <a:xfrm>
            <a:off x="127000" y="0"/>
            <a:ext cx="11874501" cy="1143001"/>
          </a:xfrm>
          <a:prstGeom prst="rect">
            <a:avLst/>
          </a:prstGeom>
        </p:spPr>
        <p:txBody>
          <a:bodyPr/>
          <a:lstStyle>
            <a:lvl1pPr>
              <a:defRPr>
                <a:latin typeface="Helvetica Light"/>
                <a:ea typeface="Helvetica Light"/>
                <a:cs typeface="Helvetica Light"/>
                <a:sym typeface="Helvetica Light"/>
              </a:defRPr>
            </a:lvl1pPr>
          </a:lstStyle>
          <a:p>
            <a:r>
              <a:rPr dirty="0">
                <a:latin typeface="Calibri Light" panose="020F0302020204030204" pitchFamily="34" charset="0"/>
                <a:cs typeface="Calibri Light" panose="020F0302020204030204" pitchFamily="34" charset="0"/>
              </a:rPr>
              <a:t>Image synthesis</a:t>
            </a:r>
            <a:r>
              <a:rPr lang="en-US" dirty="0">
                <a:latin typeface="Calibri Light" panose="020F0302020204030204" pitchFamily="34" charset="0"/>
                <a:cs typeface="Calibri Light" panose="020F0302020204030204" pitchFamily="34" charset="0"/>
              </a:rPr>
              <a:t>: p(x | y)</a:t>
            </a:r>
            <a:endParaRPr dirty="0">
              <a:latin typeface="Calibri Light" panose="020F0302020204030204" pitchFamily="34" charset="0"/>
              <a:cs typeface="Calibri Light" panose="020F0302020204030204" pitchFamily="34" charset="0"/>
            </a:endParaRPr>
          </a:p>
        </p:txBody>
      </p:sp>
      <p:grpSp>
        <p:nvGrpSpPr>
          <p:cNvPr id="13" name="Group 12">
            <a:extLst>
              <a:ext uri="{FF2B5EF4-FFF2-40B4-BE49-F238E27FC236}">
                <a16:creationId xmlns:a16="http://schemas.microsoft.com/office/drawing/2014/main" id="{CE74BB92-2C54-D14C-95A8-BA5BD967A6BA}"/>
              </a:ext>
            </a:extLst>
          </p:cNvPr>
          <p:cNvGrpSpPr/>
          <p:nvPr/>
        </p:nvGrpSpPr>
        <p:grpSpPr>
          <a:xfrm>
            <a:off x="4450680" y="1852658"/>
            <a:ext cx="2428326" cy="3062807"/>
            <a:chOff x="4063534" y="1938864"/>
            <a:chExt cx="2428326" cy="3062807"/>
          </a:xfrm>
        </p:grpSpPr>
        <p:sp>
          <p:nvSpPr>
            <p:cNvPr id="14" name="Trapezoid 13">
              <a:extLst>
                <a:ext uri="{FF2B5EF4-FFF2-40B4-BE49-F238E27FC236}">
                  <a16:creationId xmlns:a16="http://schemas.microsoft.com/office/drawing/2014/main" id="{6D63E2FA-C9E6-3E41-8ABD-097A59FC03A5}"/>
                </a:ext>
              </a:extLst>
            </p:cNvPr>
            <p:cNvSpPr/>
            <p:nvPr/>
          </p:nvSpPr>
          <p:spPr>
            <a:xfrm rot="16200000">
              <a:off x="3746293" y="2256105"/>
              <a:ext cx="3062807" cy="2428326"/>
            </a:xfrm>
            <a:prstGeom prst="trapezoid">
              <a:avLst>
                <a:gd name="adj" fmla="val 44383"/>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mage x">
              <a:extLst>
                <a:ext uri="{FF2B5EF4-FFF2-40B4-BE49-F238E27FC236}">
                  <a16:creationId xmlns:a16="http://schemas.microsoft.com/office/drawing/2014/main" id="{8EEA9188-1E96-5247-9F58-65D2F2B9FC3E}"/>
                </a:ext>
              </a:extLst>
            </p:cNvPr>
            <p:cNvSpPr txBox="1"/>
            <p:nvPr/>
          </p:nvSpPr>
          <p:spPr>
            <a:xfrm>
              <a:off x="4396448" y="3127273"/>
              <a:ext cx="1895775"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lang="en-US" sz="3600" dirty="0">
                  <a:latin typeface="Calibri Light" panose="020F0302020204030204" pitchFamily="34" charset="0"/>
                  <a:ea typeface="Helvetica"/>
                  <a:cs typeface="Calibri Light" panose="020F0302020204030204" pitchFamily="34" charset="0"/>
                  <a:sym typeface="Helvetica"/>
                </a:rPr>
                <a:t>generator</a:t>
              </a:r>
              <a:endParaRPr sz="3600" dirty="0">
                <a:latin typeface="Calibri" panose="020F0502020204030204" pitchFamily="34" charset="0"/>
                <a:ea typeface="Helvetica"/>
                <a:cs typeface="Calibri" panose="020F0502020204030204" pitchFamily="34" charset="0"/>
                <a:sym typeface="Helvetica"/>
              </a:endParaRPr>
            </a:p>
          </p:txBody>
        </p:sp>
      </p:grpSp>
      <p:pic>
        <p:nvPicPr>
          <p:cNvPr id="16" name="Picture 2">
            <a:extLst>
              <a:ext uri="{FF2B5EF4-FFF2-40B4-BE49-F238E27FC236}">
                <a16:creationId xmlns:a16="http://schemas.microsoft.com/office/drawing/2014/main" id="{3E5880F2-CF76-5D46-A1EB-212B62A904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087" y="1631920"/>
            <a:ext cx="3399605" cy="3399605"/>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7" name="“Fish”">
            <a:extLst>
              <a:ext uri="{FF2B5EF4-FFF2-40B4-BE49-F238E27FC236}">
                <a16:creationId xmlns:a16="http://schemas.microsoft.com/office/drawing/2014/main" id="{79C24CE9-7AA3-264A-8711-5C99708A74D1}"/>
              </a:ext>
            </a:extLst>
          </p:cNvPr>
          <p:cNvSpPr txBox="1"/>
          <p:nvPr/>
        </p:nvSpPr>
        <p:spPr>
          <a:xfrm>
            <a:off x="1094452" y="3144398"/>
            <a:ext cx="1074562" cy="538609"/>
          </a:xfrm>
          <a:prstGeom prst="rect">
            <a:avLst/>
          </a:prstGeom>
          <a:ln w="635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lgn="l" defTabSz="2172273">
              <a:defRPr sz="6000" b="0">
                <a:latin typeface="Helvetica Light"/>
                <a:ea typeface="Helvetica Light"/>
                <a:cs typeface="Helvetica Light"/>
                <a:sym typeface="Helvetica Light"/>
              </a:defRPr>
            </a:lvl1pPr>
          </a:lstStyle>
          <a:p>
            <a:pPr algn="ctr"/>
            <a:r>
              <a:rPr sz="3000" dirty="0">
                <a:latin typeface="Calibri Light" panose="020F0302020204030204" pitchFamily="34" charset="0"/>
                <a:cs typeface="Calibri Light" panose="020F0302020204030204" pitchFamily="34" charset="0"/>
              </a:rPr>
              <a:t>“</a:t>
            </a:r>
            <a:r>
              <a:rPr lang="en-US" sz="3000" dirty="0">
                <a:latin typeface="Calibri Light" panose="020F0302020204030204" pitchFamily="34" charset="0"/>
                <a:cs typeface="Calibri Light" panose="020F0302020204030204" pitchFamily="34" charset="0"/>
              </a:rPr>
              <a:t>cat</a:t>
            </a:r>
            <a:r>
              <a:rPr sz="3000" dirty="0">
                <a:latin typeface="Calibri Light" panose="020F0302020204030204" pitchFamily="34" charset="0"/>
                <a:cs typeface="Calibri Light" panose="020F0302020204030204" pitchFamily="34" charset="0"/>
              </a:rPr>
              <a:t>”</a:t>
            </a:r>
          </a:p>
        </p:txBody>
      </p:sp>
      <p:sp>
        <p:nvSpPr>
          <p:cNvPr id="18" name="label y">
            <a:extLst>
              <a:ext uri="{FF2B5EF4-FFF2-40B4-BE49-F238E27FC236}">
                <a16:creationId xmlns:a16="http://schemas.microsoft.com/office/drawing/2014/main" id="{50598ADD-6F39-CE48-8347-BC753856A9ED}"/>
              </a:ext>
            </a:extLst>
          </p:cNvPr>
          <p:cNvSpPr txBox="1"/>
          <p:nvPr/>
        </p:nvSpPr>
        <p:spPr>
          <a:xfrm>
            <a:off x="979671" y="5322181"/>
            <a:ext cx="1275990"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algn="l" defTabSz="2172273">
              <a:defRPr sz="7200" b="0">
                <a:latin typeface="Helvetica Light"/>
                <a:ea typeface="Helvetica Light"/>
                <a:cs typeface="Helvetica Light"/>
                <a:sym typeface="Helvetica Light"/>
              </a:defRPr>
            </a:lvl1pPr>
          </a:lstStyle>
          <a:p>
            <a:r>
              <a:rPr sz="3600" dirty="0">
                <a:latin typeface="Calibri Light" panose="020F0302020204030204" pitchFamily="34" charset="0"/>
                <a:cs typeface="Calibri Light" panose="020F0302020204030204" pitchFamily="34" charset="0"/>
              </a:rPr>
              <a:t>label y</a:t>
            </a:r>
          </a:p>
        </p:txBody>
      </p:sp>
      <p:pic>
        <p:nvPicPr>
          <p:cNvPr id="12" name="Picture 11">
            <a:extLst>
              <a:ext uri="{FF2B5EF4-FFF2-40B4-BE49-F238E27FC236}">
                <a16:creationId xmlns:a16="http://schemas.microsoft.com/office/drawing/2014/main" id="{E063721E-F23A-1343-8313-8F0AF7C89410}"/>
              </a:ext>
            </a:extLst>
          </p:cNvPr>
          <p:cNvPicPr>
            <a:picLocks noChangeAspect="1"/>
          </p:cNvPicPr>
          <p:nvPr/>
        </p:nvPicPr>
        <p:blipFill>
          <a:blip r:embed="rId4"/>
          <a:stretch>
            <a:fillRect/>
          </a:stretch>
        </p:blipFill>
        <p:spPr>
          <a:xfrm>
            <a:off x="952723" y="1558352"/>
            <a:ext cx="1358019" cy="13580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Line"/>
          <p:cNvSpPr/>
          <p:nvPr/>
        </p:nvSpPr>
        <p:spPr>
          <a:xfrm>
            <a:off x="3966883" y="3350278"/>
            <a:ext cx="564709"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75" name="image x"/>
          <p:cNvSpPr txBox="1"/>
          <p:nvPr/>
        </p:nvSpPr>
        <p:spPr>
          <a:xfrm>
            <a:off x="9432705" y="5322181"/>
            <a:ext cx="1508233"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sz="3600" dirty="0">
                <a:latin typeface="Calibri Light" panose="020F0302020204030204" pitchFamily="34" charset="0"/>
                <a:cs typeface="Calibri Light" panose="020F0302020204030204" pitchFamily="34" charset="0"/>
              </a:rPr>
              <a:t>image </a:t>
            </a:r>
            <a:r>
              <a:rPr sz="3600" dirty="0">
                <a:latin typeface="Calibri" panose="020F0502020204030204" pitchFamily="34" charset="0"/>
                <a:ea typeface="Helvetica"/>
                <a:cs typeface="Calibri" panose="020F0502020204030204" pitchFamily="34" charset="0"/>
                <a:sym typeface="Helvetica"/>
              </a:rPr>
              <a:t>x</a:t>
            </a:r>
          </a:p>
        </p:txBody>
      </p:sp>
      <p:sp>
        <p:nvSpPr>
          <p:cNvPr id="378" name="Image synthesis"/>
          <p:cNvSpPr txBox="1">
            <a:spLocks noGrp="1"/>
          </p:cNvSpPr>
          <p:nvPr>
            <p:ph type="title"/>
          </p:nvPr>
        </p:nvSpPr>
        <p:spPr>
          <a:xfrm>
            <a:off x="127000" y="0"/>
            <a:ext cx="11874501" cy="1143001"/>
          </a:xfrm>
          <a:prstGeom prst="rect">
            <a:avLst/>
          </a:prstGeom>
        </p:spPr>
        <p:txBody>
          <a:bodyPr/>
          <a:lstStyle>
            <a:lvl1pPr>
              <a:defRPr>
                <a:latin typeface="Helvetica Light"/>
                <a:ea typeface="Helvetica Light"/>
                <a:cs typeface="Helvetica Light"/>
                <a:sym typeface="Helvetica Light"/>
              </a:defRPr>
            </a:lvl1pPr>
          </a:lstStyle>
          <a:p>
            <a:r>
              <a:rPr lang="en-US" dirty="0">
                <a:latin typeface="Calibri Light" panose="020F0302020204030204" pitchFamily="34" charset="0"/>
                <a:cs typeface="Calibri Light" panose="020F0302020204030204" pitchFamily="34" charset="0"/>
              </a:rPr>
              <a:t>Image translation: p(x | y)</a:t>
            </a:r>
            <a:endParaRPr dirty="0">
              <a:latin typeface="Calibri Light" panose="020F0302020204030204" pitchFamily="34" charset="0"/>
              <a:cs typeface="Calibri Light" panose="020F0302020204030204" pitchFamily="34" charset="0"/>
            </a:endParaRPr>
          </a:p>
        </p:txBody>
      </p:sp>
      <p:pic>
        <p:nvPicPr>
          <p:cNvPr id="16" name="Picture 2">
            <a:extLst>
              <a:ext uri="{FF2B5EF4-FFF2-40B4-BE49-F238E27FC236}">
                <a16:creationId xmlns:a16="http://schemas.microsoft.com/office/drawing/2014/main" id="{3E5880F2-CF76-5D46-A1EB-212B62A90484}"/>
              </a:ext>
            </a:extLst>
          </p:cNvPr>
          <p:cNvPicPr>
            <a:picLocks noChangeAspect="1" noChangeArrowheads="1"/>
          </p:cNvPicPr>
          <p:nvPr/>
        </p:nvPicPr>
        <p:blipFill>
          <a:blip r:embed="rId3"/>
          <a:srcRect/>
          <a:stretch/>
        </p:blipFill>
        <p:spPr bwMode="auto">
          <a:xfrm>
            <a:off x="8501087" y="1639359"/>
            <a:ext cx="3399605" cy="3384727"/>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8" name="label y">
            <a:extLst>
              <a:ext uri="{FF2B5EF4-FFF2-40B4-BE49-F238E27FC236}">
                <a16:creationId xmlns:a16="http://schemas.microsoft.com/office/drawing/2014/main" id="{50598ADD-6F39-CE48-8347-BC753856A9ED}"/>
              </a:ext>
            </a:extLst>
          </p:cNvPr>
          <p:cNvSpPr txBox="1"/>
          <p:nvPr/>
        </p:nvSpPr>
        <p:spPr>
          <a:xfrm>
            <a:off x="877719" y="5322181"/>
            <a:ext cx="2341923"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algn="l" defTabSz="2172273">
              <a:defRPr sz="7200" b="0">
                <a:latin typeface="Helvetica Light"/>
                <a:ea typeface="Helvetica Light"/>
                <a:cs typeface="Helvetica Light"/>
                <a:sym typeface="Helvetica Light"/>
              </a:defRPr>
            </a:lvl1pPr>
          </a:lstStyle>
          <a:p>
            <a:pPr algn="ctr"/>
            <a:r>
              <a:rPr lang="en-US" sz="3600" dirty="0">
                <a:latin typeface="Calibri Light" panose="020F0302020204030204" pitchFamily="34" charset="0"/>
                <a:cs typeface="Calibri Light" panose="020F0302020204030204" pitchFamily="34" charset="0"/>
              </a:rPr>
              <a:t>line drawing</a:t>
            </a:r>
            <a:endParaRPr sz="3600" dirty="0">
              <a:latin typeface="Calibri Light" panose="020F0302020204030204" pitchFamily="34" charset="0"/>
              <a:cs typeface="Calibri Light" panose="020F0302020204030204" pitchFamily="34" charset="0"/>
            </a:endParaRPr>
          </a:p>
        </p:txBody>
      </p:sp>
      <p:grpSp>
        <p:nvGrpSpPr>
          <p:cNvPr id="10" name="Group 9">
            <a:extLst>
              <a:ext uri="{FF2B5EF4-FFF2-40B4-BE49-F238E27FC236}">
                <a16:creationId xmlns:a16="http://schemas.microsoft.com/office/drawing/2014/main" id="{A3067BBD-C7DB-4D48-A57F-38D752AF29F7}"/>
              </a:ext>
            </a:extLst>
          </p:cNvPr>
          <p:cNvGrpSpPr/>
          <p:nvPr/>
        </p:nvGrpSpPr>
        <p:grpSpPr>
          <a:xfrm>
            <a:off x="4881837" y="1818874"/>
            <a:ext cx="2428326" cy="3062808"/>
            <a:chOff x="4450680" y="1852658"/>
            <a:chExt cx="2428326" cy="3062808"/>
          </a:xfrm>
        </p:grpSpPr>
        <p:grpSp>
          <p:nvGrpSpPr>
            <p:cNvPr id="9" name="Group 8">
              <a:extLst>
                <a:ext uri="{FF2B5EF4-FFF2-40B4-BE49-F238E27FC236}">
                  <a16:creationId xmlns:a16="http://schemas.microsoft.com/office/drawing/2014/main" id="{E12E9E6B-9DC1-4B4D-A2EF-FBD5B7598603}"/>
                </a:ext>
              </a:extLst>
            </p:cNvPr>
            <p:cNvGrpSpPr/>
            <p:nvPr/>
          </p:nvGrpSpPr>
          <p:grpSpPr>
            <a:xfrm>
              <a:off x="4450680" y="1852658"/>
              <a:ext cx="2428326" cy="3062808"/>
              <a:chOff x="4450680" y="1852658"/>
              <a:chExt cx="2428326" cy="3062808"/>
            </a:xfrm>
          </p:grpSpPr>
          <p:sp>
            <p:nvSpPr>
              <p:cNvPr id="21" name="Trapezoid 20">
                <a:extLst>
                  <a:ext uri="{FF2B5EF4-FFF2-40B4-BE49-F238E27FC236}">
                    <a16:creationId xmlns:a16="http://schemas.microsoft.com/office/drawing/2014/main" id="{5C2BF2FA-047E-C944-BB6D-29BFD1A4B16B}"/>
                  </a:ext>
                </a:extLst>
              </p:cNvPr>
              <p:cNvSpPr/>
              <p:nvPr/>
            </p:nvSpPr>
            <p:spPr>
              <a:xfrm rot="5400000">
                <a:off x="3528576" y="2774763"/>
                <a:ext cx="3062807" cy="1218600"/>
              </a:xfrm>
              <a:prstGeom prst="trapezoid">
                <a:avLst>
                  <a:gd name="adj" fmla="val 44383"/>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a:extLst>
                  <a:ext uri="{FF2B5EF4-FFF2-40B4-BE49-F238E27FC236}">
                    <a16:creationId xmlns:a16="http://schemas.microsoft.com/office/drawing/2014/main" id="{6D63E2FA-C9E6-3E41-8ABD-097A59FC03A5}"/>
                  </a:ext>
                </a:extLst>
              </p:cNvPr>
              <p:cNvSpPr/>
              <p:nvPr/>
            </p:nvSpPr>
            <p:spPr>
              <a:xfrm rot="16200000">
                <a:off x="4742740" y="2779200"/>
                <a:ext cx="3062807" cy="1209724"/>
              </a:xfrm>
              <a:prstGeom prst="trapezoid">
                <a:avLst>
                  <a:gd name="adj" fmla="val 44383"/>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AD8A1BE3-A22A-C943-963B-C94577097DB2}"/>
                  </a:ext>
                </a:extLst>
              </p:cNvPr>
              <p:cNvCxnSpPr/>
              <p:nvPr/>
            </p:nvCxnSpPr>
            <p:spPr>
              <a:xfrm>
                <a:off x="5669280" y="2425087"/>
                <a:ext cx="0" cy="193397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image x">
              <a:extLst>
                <a:ext uri="{FF2B5EF4-FFF2-40B4-BE49-F238E27FC236}">
                  <a16:creationId xmlns:a16="http://schemas.microsoft.com/office/drawing/2014/main" id="{8EEA9188-1E96-5247-9F58-65D2F2B9FC3E}"/>
                </a:ext>
              </a:extLst>
            </p:cNvPr>
            <p:cNvSpPr txBox="1"/>
            <p:nvPr/>
          </p:nvSpPr>
          <p:spPr>
            <a:xfrm>
              <a:off x="4730113" y="3091867"/>
              <a:ext cx="1878336"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algn="ctr" defTabSz="1086137">
                <a:defRPr sz="7200" b="0">
                  <a:latin typeface="Helvetica Light"/>
                  <a:ea typeface="Helvetica Light"/>
                  <a:cs typeface="Helvetica Light"/>
                  <a:sym typeface="Helvetica Light"/>
                </a:defRPr>
              </a:pPr>
              <a:r>
                <a:rPr lang="en-US" sz="3600" dirty="0">
                  <a:latin typeface="Calibri Light" panose="020F0302020204030204" pitchFamily="34" charset="0"/>
                  <a:ea typeface="Helvetica"/>
                  <a:cs typeface="Calibri Light" panose="020F0302020204030204" pitchFamily="34" charset="0"/>
                  <a:sym typeface="Helvetica"/>
                </a:rPr>
                <a:t>translator</a:t>
              </a:r>
              <a:endParaRPr sz="3600" dirty="0">
                <a:latin typeface="Calibri" panose="020F0502020204030204" pitchFamily="34" charset="0"/>
                <a:ea typeface="Helvetica"/>
                <a:cs typeface="Calibri" panose="020F0502020204030204" pitchFamily="34" charset="0"/>
                <a:sym typeface="Helvetica"/>
              </a:endParaRPr>
            </a:p>
          </p:txBody>
        </p:sp>
      </p:grpSp>
      <p:pic>
        <p:nvPicPr>
          <p:cNvPr id="5" name="Picture 4">
            <a:extLst>
              <a:ext uri="{FF2B5EF4-FFF2-40B4-BE49-F238E27FC236}">
                <a16:creationId xmlns:a16="http://schemas.microsoft.com/office/drawing/2014/main" id="{813AB0C5-3602-5E4E-A95B-7E6C14E26202}"/>
              </a:ext>
            </a:extLst>
          </p:cNvPr>
          <p:cNvPicPr>
            <a:picLocks noChangeAspect="1"/>
          </p:cNvPicPr>
          <p:nvPr/>
        </p:nvPicPr>
        <p:blipFill>
          <a:blip r:embed="rId4"/>
          <a:stretch>
            <a:fillRect/>
          </a:stretch>
        </p:blipFill>
        <p:spPr>
          <a:xfrm>
            <a:off x="498721" y="1781761"/>
            <a:ext cx="3099921" cy="3099921"/>
          </a:xfrm>
          <a:prstGeom prst="rect">
            <a:avLst/>
          </a:prstGeom>
          <a:ln w="57150">
            <a:solidFill>
              <a:schemeClr val="tx1"/>
            </a:solidFill>
          </a:ln>
        </p:spPr>
      </p:pic>
      <p:sp>
        <p:nvSpPr>
          <p:cNvPr id="26" name="Line">
            <a:extLst>
              <a:ext uri="{FF2B5EF4-FFF2-40B4-BE49-F238E27FC236}">
                <a16:creationId xmlns:a16="http://schemas.microsoft.com/office/drawing/2014/main" id="{7600662F-A9BA-4A4C-A778-CFCF1C50F9CC}"/>
              </a:ext>
            </a:extLst>
          </p:cNvPr>
          <p:cNvSpPr/>
          <p:nvPr/>
        </p:nvSpPr>
        <p:spPr>
          <a:xfrm>
            <a:off x="7628965" y="3324717"/>
            <a:ext cx="564709"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Tree>
    <p:extLst>
      <p:ext uri="{BB962C8B-B14F-4D97-AF65-F5344CB8AC3E}">
        <p14:creationId xmlns:p14="http://schemas.microsoft.com/office/powerpoint/2010/main" val="2403833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69445-EB14-4346-BDBA-3445539D0422}"/>
              </a:ext>
            </a:extLst>
          </p:cNvPr>
          <p:cNvSpPr>
            <a:spLocks noGrp="1"/>
          </p:cNvSpPr>
          <p:nvPr>
            <p:ph type="title"/>
          </p:nvPr>
        </p:nvSpPr>
        <p:spPr/>
        <p:txBody>
          <a:bodyPr/>
          <a:lstStyle/>
          <a:p>
            <a:r>
              <a:rPr lang="en-US" dirty="0"/>
              <a:t>Text generation p(x | y)</a:t>
            </a:r>
          </a:p>
        </p:txBody>
      </p:sp>
      <p:sp>
        <p:nvSpPr>
          <p:cNvPr id="6" name="TextBox 5">
            <a:extLst>
              <a:ext uri="{FF2B5EF4-FFF2-40B4-BE49-F238E27FC236}">
                <a16:creationId xmlns:a16="http://schemas.microsoft.com/office/drawing/2014/main" id="{34AAAEA0-CA65-591B-DD21-00AFF86324FA}"/>
              </a:ext>
            </a:extLst>
          </p:cNvPr>
          <p:cNvSpPr txBox="1"/>
          <p:nvPr/>
        </p:nvSpPr>
        <p:spPr>
          <a:xfrm>
            <a:off x="8041682" y="1347705"/>
            <a:ext cx="3864570" cy="4162590"/>
          </a:xfrm>
          <a:prstGeom prst="rect">
            <a:avLst/>
          </a:prstGeom>
          <a:noFill/>
          <a:ln w="38100">
            <a:solidFill>
              <a:schemeClr val="tx1"/>
            </a:solidFill>
          </a:ln>
        </p:spPr>
        <p:txBody>
          <a:bodyPr wrap="square">
            <a:noAutofit/>
          </a:bodyPr>
          <a:lstStyle/>
          <a:p>
            <a:r>
              <a:rPr lang="en-US" sz="2400" dirty="0">
                <a:latin typeface="Times" pitchFamily="2" charset="0"/>
              </a:rPr>
              <a:t>The grown-ups advised me to leave aside the drawings of boa constrictors, whether from the inside or the </a:t>
            </a:r>
            <a:r>
              <a:rPr lang="en-US" sz="2400" dirty="0" err="1">
                <a:latin typeface="Times" pitchFamily="2" charset="0"/>
              </a:rPr>
              <a:t>outide</a:t>
            </a:r>
            <a:r>
              <a:rPr lang="en-US" sz="2400" dirty="0">
                <a:latin typeface="Times" pitchFamily="2" charset="0"/>
              </a:rPr>
              <a:t>, and devote myself instead to geography, history, arithmetic and grammar. That is how I gave up, at the age of six, a magnificent career as a painter.</a:t>
            </a:r>
          </a:p>
        </p:txBody>
      </p:sp>
      <p:sp>
        <p:nvSpPr>
          <p:cNvPr id="7" name="TextBox 6">
            <a:extLst>
              <a:ext uri="{FF2B5EF4-FFF2-40B4-BE49-F238E27FC236}">
                <a16:creationId xmlns:a16="http://schemas.microsoft.com/office/drawing/2014/main" id="{75EBFB4E-F38F-CDAB-ABE8-6A417DABB1F6}"/>
              </a:ext>
            </a:extLst>
          </p:cNvPr>
          <p:cNvSpPr txBox="1"/>
          <p:nvPr/>
        </p:nvSpPr>
        <p:spPr>
          <a:xfrm>
            <a:off x="817629" y="1299747"/>
            <a:ext cx="3864570" cy="4162590"/>
          </a:xfrm>
          <a:prstGeom prst="rect">
            <a:avLst/>
          </a:prstGeom>
          <a:noFill/>
          <a:ln w="38100">
            <a:solidFill>
              <a:schemeClr val="tx1"/>
            </a:solidFill>
          </a:ln>
        </p:spPr>
        <p:txBody>
          <a:bodyPr wrap="square">
            <a:noAutofit/>
          </a:bodyPr>
          <a:lstStyle/>
          <a:p>
            <a:r>
              <a:rPr lang="en-US" sz="2400" b="0" i="0" dirty="0">
                <a:solidFill>
                  <a:srgbClr val="000000"/>
                </a:solidFill>
                <a:effectLst/>
                <a:latin typeface="Times" pitchFamily="2" charset="0"/>
              </a:rPr>
              <a:t>Les </a:t>
            </a:r>
            <a:r>
              <a:rPr lang="en-US" sz="2400" b="0" i="0" dirty="0" err="1">
                <a:solidFill>
                  <a:srgbClr val="000000"/>
                </a:solidFill>
                <a:effectLst/>
                <a:latin typeface="Times" pitchFamily="2" charset="0"/>
              </a:rPr>
              <a:t>grandes</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personnes</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m'ont</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conseillé</a:t>
            </a:r>
            <a:r>
              <a:rPr lang="en-US" sz="2400" b="0" i="0" dirty="0">
                <a:solidFill>
                  <a:srgbClr val="000000"/>
                </a:solidFill>
                <a:effectLst/>
                <a:latin typeface="Times" pitchFamily="2" charset="0"/>
              </a:rPr>
              <a:t> de </a:t>
            </a:r>
            <a:r>
              <a:rPr lang="en-US" sz="2400" b="0" i="0" dirty="0" err="1">
                <a:solidFill>
                  <a:srgbClr val="000000"/>
                </a:solidFill>
                <a:effectLst/>
                <a:latin typeface="Times" pitchFamily="2" charset="0"/>
              </a:rPr>
              <a:t>laisser</a:t>
            </a:r>
            <a:r>
              <a:rPr lang="en-US" sz="2400" b="0" i="0" dirty="0">
                <a:solidFill>
                  <a:srgbClr val="000000"/>
                </a:solidFill>
                <a:effectLst/>
                <a:latin typeface="Times" pitchFamily="2" charset="0"/>
              </a:rPr>
              <a:t> de </a:t>
            </a:r>
            <a:r>
              <a:rPr lang="en-US" sz="2400" b="0" i="0" dirty="0" err="1">
                <a:solidFill>
                  <a:srgbClr val="000000"/>
                </a:solidFill>
                <a:effectLst/>
                <a:latin typeface="Times" pitchFamily="2" charset="0"/>
              </a:rPr>
              <a:t>côté</a:t>
            </a:r>
            <a:r>
              <a:rPr lang="en-US" sz="2400" b="0" i="0" dirty="0">
                <a:solidFill>
                  <a:srgbClr val="000000"/>
                </a:solidFill>
                <a:effectLst/>
                <a:latin typeface="Times" pitchFamily="2" charset="0"/>
              </a:rPr>
              <a:t> les dessins de serpents boas </a:t>
            </a:r>
            <a:r>
              <a:rPr lang="en-US" sz="2400" b="0" i="0" dirty="0" err="1">
                <a:solidFill>
                  <a:srgbClr val="000000"/>
                </a:solidFill>
                <a:effectLst/>
                <a:latin typeface="Times" pitchFamily="2" charset="0"/>
              </a:rPr>
              <a:t>ouverts</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ou</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fermés</a:t>
            </a:r>
            <a:r>
              <a:rPr lang="en-US" sz="2400" b="0" i="0" dirty="0">
                <a:solidFill>
                  <a:srgbClr val="000000"/>
                </a:solidFill>
                <a:effectLst/>
                <a:latin typeface="Times" pitchFamily="2" charset="0"/>
              </a:rPr>
              <a:t>, et de </a:t>
            </a:r>
            <a:r>
              <a:rPr lang="en-US" sz="2400" b="0" i="0" dirty="0" err="1">
                <a:solidFill>
                  <a:srgbClr val="000000"/>
                </a:solidFill>
                <a:effectLst/>
                <a:latin typeface="Times" pitchFamily="2" charset="0"/>
              </a:rPr>
              <a:t>m'intéresser</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plutôt</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à</a:t>
            </a:r>
            <a:r>
              <a:rPr lang="en-US" sz="2400" b="0" i="0" dirty="0">
                <a:solidFill>
                  <a:srgbClr val="000000"/>
                </a:solidFill>
                <a:effectLst/>
                <a:latin typeface="Times" pitchFamily="2" charset="0"/>
              </a:rPr>
              <a:t> la </a:t>
            </a:r>
            <a:r>
              <a:rPr lang="en-US" sz="2400" b="0" i="0" dirty="0" err="1">
                <a:solidFill>
                  <a:srgbClr val="000000"/>
                </a:solidFill>
                <a:effectLst/>
                <a:latin typeface="Times" pitchFamily="2" charset="0"/>
              </a:rPr>
              <a:t>géographie</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à</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l'histoire</a:t>
            </a:r>
            <a:r>
              <a:rPr lang="en-US" sz="2400" b="0" i="0" dirty="0">
                <a:solidFill>
                  <a:srgbClr val="000000"/>
                </a:solidFill>
                <a:effectLst/>
                <a:latin typeface="Times" pitchFamily="2" charset="0"/>
              </a:rPr>
              <a:t>, au </a:t>
            </a:r>
            <a:r>
              <a:rPr lang="en-US" sz="2400" b="0" i="0" dirty="0" err="1">
                <a:solidFill>
                  <a:srgbClr val="000000"/>
                </a:solidFill>
                <a:effectLst/>
                <a:latin typeface="Times" pitchFamily="2" charset="0"/>
              </a:rPr>
              <a:t>calculet</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à</a:t>
            </a:r>
            <a:r>
              <a:rPr lang="en-US" sz="2400" b="0" i="0" dirty="0">
                <a:solidFill>
                  <a:srgbClr val="000000"/>
                </a:solidFill>
                <a:effectLst/>
                <a:latin typeface="Times" pitchFamily="2" charset="0"/>
              </a:rPr>
              <a:t> la </a:t>
            </a:r>
            <a:r>
              <a:rPr lang="en-US" sz="2400" b="0" i="0" dirty="0" err="1">
                <a:solidFill>
                  <a:srgbClr val="000000"/>
                </a:solidFill>
                <a:effectLst/>
                <a:latin typeface="Times" pitchFamily="2" charset="0"/>
              </a:rPr>
              <a:t>grammaire</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C'est</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ainsi</a:t>
            </a:r>
            <a:r>
              <a:rPr lang="en-US" sz="2400" b="0" i="0" dirty="0">
                <a:solidFill>
                  <a:srgbClr val="000000"/>
                </a:solidFill>
                <a:effectLst/>
                <a:latin typeface="Times" pitchFamily="2" charset="0"/>
              </a:rPr>
              <a:t> que </a:t>
            </a:r>
            <a:r>
              <a:rPr lang="en-US" sz="2400" b="0" i="0" dirty="0" err="1">
                <a:solidFill>
                  <a:srgbClr val="000000"/>
                </a:solidFill>
                <a:effectLst/>
                <a:latin typeface="Times" pitchFamily="2" charset="0"/>
              </a:rPr>
              <a:t>j'ai</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abandonné</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à</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l'âge</a:t>
            </a:r>
            <a:r>
              <a:rPr lang="en-US" sz="2400" b="0" i="0" dirty="0">
                <a:solidFill>
                  <a:srgbClr val="000000"/>
                </a:solidFill>
                <a:effectLst/>
                <a:latin typeface="Times" pitchFamily="2" charset="0"/>
              </a:rPr>
              <a:t> de six </a:t>
            </a:r>
            <a:r>
              <a:rPr lang="en-US" sz="2400" b="0" i="0" dirty="0" err="1">
                <a:solidFill>
                  <a:srgbClr val="000000"/>
                </a:solidFill>
                <a:effectLst/>
                <a:latin typeface="Times" pitchFamily="2" charset="0"/>
              </a:rPr>
              <a:t>ans</a:t>
            </a:r>
            <a:r>
              <a:rPr lang="en-US" sz="2400" b="0" i="0" dirty="0">
                <a:solidFill>
                  <a:srgbClr val="000000"/>
                </a:solidFill>
                <a:effectLst/>
                <a:latin typeface="Times" pitchFamily="2" charset="0"/>
              </a:rPr>
              <a:t>, </a:t>
            </a:r>
            <a:r>
              <a:rPr lang="en-US" sz="2400" b="0" i="0" dirty="0" err="1">
                <a:solidFill>
                  <a:srgbClr val="000000"/>
                </a:solidFill>
                <a:effectLst/>
                <a:latin typeface="Times" pitchFamily="2" charset="0"/>
              </a:rPr>
              <a:t>une</a:t>
            </a:r>
            <a:r>
              <a:rPr lang="en-US" sz="2400" b="0" i="0" dirty="0">
                <a:solidFill>
                  <a:srgbClr val="000000"/>
                </a:solidFill>
                <a:effectLst/>
                <a:latin typeface="Times" pitchFamily="2" charset="0"/>
              </a:rPr>
              <a:t> magnifique </a:t>
            </a:r>
            <a:r>
              <a:rPr lang="en-US" sz="2400" b="0" i="0" dirty="0" err="1">
                <a:solidFill>
                  <a:srgbClr val="000000"/>
                </a:solidFill>
                <a:effectLst/>
                <a:latin typeface="Times" pitchFamily="2" charset="0"/>
              </a:rPr>
              <a:t>carrière</a:t>
            </a:r>
            <a:r>
              <a:rPr lang="en-US" sz="2400" b="0" i="0" dirty="0">
                <a:solidFill>
                  <a:srgbClr val="000000"/>
                </a:solidFill>
                <a:effectLst/>
                <a:latin typeface="Times" pitchFamily="2" charset="0"/>
              </a:rPr>
              <a:t> de </a:t>
            </a:r>
            <a:r>
              <a:rPr lang="en-US" sz="2400" b="0" i="0" dirty="0" err="1">
                <a:solidFill>
                  <a:srgbClr val="000000"/>
                </a:solidFill>
                <a:effectLst/>
                <a:latin typeface="Times" pitchFamily="2" charset="0"/>
              </a:rPr>
              <a:t>peinture</a:t>
            </a:r>
            <a:r>
              <a:rPr lang="en-US" sz="2400" b="0" i="0" dirty="0">
                <a:solidFill>
                  <a:srgbClr val="000000"/>
                </a:solidFill>
                <a:effectLst/>
                <a:latin typeface="Times" pitchFamily="2" charset="0"/>
              </a:rPr>
              <a:t>.</a:t>
            </a:r>
            <a:endParaRPr lang="en-US" sz="2400" dirty="0">
              <a:latin typeface="Times" pitchFamily="2" charset="0"/>
            </a:endParaRPr>
          </a:p>
        </p:txBody>
      </p:sp>
      <p:grpSp>
        <p:nvGrpSpPr>
          <p:cNvPr id="9" name="Group 8">
            <a:extLst>
              <a:ext uri="{FF2B5EF4-FFF2-40B4-BE49-F238E27FC236}">
                <a16:creationId xmlns:a16="http://schemas.microsoft.com/office/drawing/2014/main" id="{7D8EC7C2-B184-63FE-D14D-0520CE177FD3}"/>
              </a:ext>
            </a:extLst>
          </p:cNvPr>
          <p:cNvGrpSpPr/>
          <p:nvPr/>
        </p:nvGrpSpPr>
        <p:grpSpPr>
          <a:xfrm>
            <a:off x="5081477" y="1849638"/>
            <a:ext cx="2428326" cy="3062807"/>
            <a:chOff x="4063534" y="1938864"/>
            <a:chExt cx="2428326" cy="3062807"/>
          </a:xfrm>
        </p:grpSpPr>
        <p:sp>
          <p:nvSpPr>
            <p:cNvPr id="10" name="Trapezoid 9">
              <a:extLst>
                <a:ext uri="{FF2B5EF4-FFF2-40B4-BE49-F238E27FC236}">
                  <a16:creationId xmlns:a16="http://schemas.microsoft.com/office/drawing/2014/main" id="{84519EB1-A8E3-0A18-771C-587EA560ECDD}"/>
                </a:ext>
              </a:extLst>
            </p:cNvPr>
            <p:cNvSpPr/>
            <p:nvPr/>
          </p:nvSpPr>
          <p:spPr>
            <a:xfrm rot="16200000">
              <a:off x="3746293" y="2256105"/>
              <a:ext cx="3062807" cy="2428326"/>
            </a:xfrm>
            <a:prstGeom prst="trapezoid">
              <a:avLst>
                <a:gd name="adj" fmla="val 44383"/>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mage x">
              <a:extLst>
                <a:ext uri="{FF2B5EF4-FFF2-40B4-BE49-F238E27FC236}">
                  <a16:creationId xmlns:a16="http://schemas.microsoft.com/office/drawing/2014/main" id="{9FCED519-55AA-FD47-69A9-7D20CC44FBEA}"/>
                </a:ext>
              </a:extLst>
            </p:cNvPr>
            <p:cNvSpPr txBox="1"/>
            <p:nvPr/>
          </p:nvSpPr>
          <p:spPr>
            <a:xfrm>
              <a:off x="4396448" y="3127273"/>
              <a:ext cx="1895775"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lang="en-US" sz="3600" dirty="0">
                  <a:latin typeface="Calibri Light" panose="020F0302020204030204" pitchFamily="34" charset="0"/>
                  <a:ea typeface="Helvetica"/>
                  <a:cs typeface="Calibri Light" panose="020F0302020204030204" pitchFamily="34" charset="0"/>
                  <a:sym typeface="Helvetica"/>
                </a:rPr>
                <a:t>generator</a:t>
              </a:r>
              <a:endParaRPr sz="3600" dirty="0">
                <a:latin typeface="Calibri" panose="020F0502020204030204" pitchFamily="34" charset="0"/>
                <a:ea typeface="Helvetica"/>
                <a:cs typeface="Calibri" panose="020F0502020204030204" pitchFamily="34" charset="0"/>
                <a:sym typeface="Helvetica"/>
              </a:endParaRPr>
            </a:p>
          </p:txBody>
        </p:sp>
      </p:grpSp>
      <p:sp>
        <p:nvSpPr>
          <p:cNvPr id="12" name="image x">
            <a:extLst>
              <a:ext uri="{FF2B5EF4-FFF2-40B4-BE49-F238E27FC236}">
                <a16:creationId xmlns:a16="http://schemas.microsoft.com/office/drawing/2014/main" id="{548C5D4D-9597-36C1-16C9-52B5FB93BA78}"/>
              </a:ext>
            </a:extLst>
          </p:cNvPr>
          <p:cNvSpPr txBox="1"/>
          <p:nvPr/>
        </p:nvSpPr>
        <p:spPr>
          <a:xfrm>
            <a:off x="9129985" y="5580131"/>
            <a:ext cx="1687963"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lang="en-US" sz="3600" dirty="0">
                <a:latin typeface="Calibri Light" panose="020F0302020204030204" pitchFamily="34" charset="0"/>
                <a:cs typeface="Calibri Light" panose="020F0302020204030204" pitchFamily="34" charset="0"/>
              </a:rPr>
              <a:t>English</a:t>
            </a:r>
            <a:r>
              <a:rPr sz="3600" dirty="0">
                <a:latin typeface="Calibri Light" panose="020F0302020204030204" pitchFamily="34" charset="0"/>
                <a:cs typeface="Calibri Light" panose="020F0302020204030204" pitchFamily="34" charset="0"/>
              </a:rPr>
              <a:t> </a:t>
            </a:r>
            <a:r>
              <a:rPr sz="3600" dirty="0">
                <a:latin typeface="Calibri" panose="020F0502020204030204" pitchFamily="34" charset="0"/>
                <a:ea typeface="Helvetica"/>
                <a:cs typeface="Calibri" panose="020F0502020204030204" pitchFamily="34" charset="0"/>
                <a:sym typeface="Helvetica"/>
              </a:rPr>
              <a:t>x</a:t>
            </a:r>
          </a:p>
        </p:txBody>
      </p:sp>
      <p:sp>
        <p:nvSpPr>
          <p:cNvPr id="13" name="label y">
            <a:extLst>
              <a:ext uri="{FF2B5EF4-FFF2-40B4-BE49-F238E27FC236}">
                <a16:creationId xmlns:a16="http://schemas.microsoft.com/office/drawing/2014/main" id="{2001AA3D-5F44-1AFF-A5DB-6AA53F0AA66C}"/>
              </a:ext>
            </a:extLst>
          </p:cNvPr>
          <p:cNvSpPr txBox="1"/>
          <p:nvPr/>
        </p:nvSpPr>
        <p:spPr>
          <a:xfrm>
            <a:off x="1489632" y="5580131"/>
            <a:ext cx="1652375"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algn="l" defTabSz="2172273">
              <a:defRPr sz="7200" b="0">
                <a:latin typeface="Helvetica Light"/>
                <a:ea typeface="Helvetica Light"/>
                <a:cs typeface="Helvetica Light"/>
                <a:sym typeface="Helvetica Light"/>
              </a:defRPr>
            </a:lvl1pPr>
          </a:lstStyle>
          <a:p>
            <a:r>
              <a:rPr lang="en-US" sz="3600" dirty="0">
                <a:latin typeface="Calibri Light" panose="020F0302020204030204" pitchFamily="34" charset="0"/>
                <a:cs typeface="Calibri Light" panose="020F0302020204030204" pitchFamily="34" charset="0"/>
              </a:rPr>
              <a:t>French</a:t>
            </a:r>
            <a:r>
              <a:rPr sz="3600" dirty="0">
                <a:latin typeface="Calibri Light" panose="020F0302020204030204" pitchFamily="34" charset="0"/>
                <a:cs typeface="Calibri Light" panose="020F0302020204030204" pitchFamily="34" charset="0"/>
              </a:rPr>
              <a:t> y</a:t>
            </a:r>
          </a:p>
        </p:txBody>
      </p:sp>
    </p:spTree>
    <p:extLst>
      <p:ext uri="{BB962C8B-B14F-4D97-AF65-F5344CB8AC3E}">
        <p14:creationId xmlns:p14="http://schemas.microsoft.com/office/powerpoint/2010/main" val="374101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69445-EB14-4346-BDBA-3445539D0422}"/>
              </a:ext>
            </a:extLst>
          </p:cNvPr>
          <p:cNvSpPr>
            <a:spLocks noGrp="1"/>
          </p:cNvSpPr>
          <p:nvPr>
            <p:ph type="title"/>
          </p:nvPr>
        </p:nvSpPr>
        <p:spPr/>
        <p:txBody>
          <a:bodyPr/>
          <a:lstStyle/>
          <a:p>
            <a:r>
              <a:rPr lang="en-US" dirty="0"/>
              <a:t>Text generation p(x | y)</a:t>
            </a:r>
          </a:p>
        </p:txBody>
      </p:sp>
      <p:sp>
        <p:nvSpPr>
          <p:cNvPr id="6" name="TextBox 5">
            <a:extLst>
              <a:ext uri="{FF2B5EF4-FFF2-40B4-BE49-F238E27FC236}">
                <a16:creationId xmlns:a16="http://schemas.microsoft.com/office/drawing/2014/main" id="{34AAAEA0-CA65-591B-DD21-00AFF86324FA}"/>
              </a:ext>
            </a:extLst>
          </p:cNvPr>
          <p:cNvSpPr txBox="1"/>
          <p:nvPr/>
        </p:nvSpPr>
        <p:spPr>
          <a:xfrm>
            <a:off x="6592021" y="1347705"/>
            <a:ext cx="5314231" cy="4162590"/>
          </a:xfrm>
          <a:prstGeom prst="rect">
            <a:avLst/>
          </a:prstGeom>
          <a:noFill/>
          <a:ln w="38100">
            <a:solidFill>
              <a:schemeClr val="tx1"/>
            </a:solidFill>
          </a:ln>
        </p:spPr>
        <p:txBody>
          <a:bodyPr wrap="square">
            <a:noAutofit/>
          </a:bodyPr>
          <a:lstStyle/>
          <a:p>
            <a:r>
              <a:rPr lang="en-US" sz="2400" dirty="0">
                <a:latin typeface="Times" pitchFamily="2" charset="0"/>
              </a:rPr>
              <a:t>They also were found to have perfectly coiffed hair, and wore what appeared to be Dior makeup. “We were shocked to discover the unicorns,” said anthropologist Daniel St. Maurice. “They were like nothing we had ever seen before. We had heard legends of the unicorns, but never thought they actually existed.” When the scientists first arrived in the valley, the unicorns were surprised and startled by the presence</a:t>
            </a:r>
          </a:p>
        </p:txBody>
      </p:sp>
      <p:sp>
        <p:nvSpPr>
          <p:cNvPr id="7" name="TextBox 6">
            <a:extLst>
              <a:ext uri="{FF2B5EF4-FFF2-40B4-BE49-F238E27FC236}">
                <a16:creationId xmlns:a16="http://schemas.microsoft.com/office/drawing/2014/main" id="{75EBFB4E-F38F-CDAB-ABE8-6A417DABB1F6}"/>
              </a:ext>
            </a:extLst>
          </p:cNvPr>
          <p:cNvSpPr txBox="1"/>
          <p:nvPr/>
        </p:nvSpPr>
        <p:spPr>
          <a:xfrm>
            <a:off x="817629" y="1299747"/>
            <a:ext cx="2996382" cy="4162590"/>
          </a:xfrm>
          <a:prstGeom prst="rect">
            <a:avLst/>
          </a:prstGeom>
          <a:noFill/>
          <a:ln w="38100">
            <a:solidFill>
              <a:schemeClr val="tx1"/>
            </a:solidFill>
          </a:ln>
        </p:spPr>
        <p:txBody>
          <a:bodyPr wrap="square">
            <a:noAutofit/>
          </a:bodyPr>
          <a:lstStyle/>
          <a:p>
            <a:r>
              <a:rPr lang="en-US" sz="2400" dirty="0">
                <a:latin typeface="Times" pitchFamily="2" charset="0"/>
              </a:rPr>
              <a:t>In a shocking finding, scientist discovered a herd of unicorns living in a remote, previously unexplored valley, in the Andes Mountains. Even more surprising to the researchers was the fact that the unicorns spoke perfect English.</a:t>
            </a:r>
          </a:p>
        </p:txBody>
      </p:sp>
      <p:grpSp>
        <p:nvGrpSpPr>
          <p:cNvPr id="9" name="Group 8">
            <a:extLst>
              <a:ext uri="{FF2B5EF4-FFF2-40B4-BE49-F238E27FC236}">
                <a16:creationId xmlns:a16="http://schemas.microsoft.com/office/drawing/2014/main" id="{7D8EC7C2-B184-63FE-D14D-0520CE177FD3}"/>
              </a:ext>
            </a:extLst>
          </p:cNvPr>
          <p:cNvGrpSpPr/>
          <p:nvPr/>
        </p:nvGrpSpPr>
        <p:grpSpPr>
          <a:xfrm>
            <a:off x="3981449" y="1864690"/>
            <a:ext cx="2428326" cy="3062807"/>
            <a:chOff x="4063534" y="1938864"/>
            <a:chExt cx="2428326" cy="3062807"/>
          </a:xfrm>
        </p:grpSpPr>
        <p:sp>
          <p:nvSpPr>
            <p:cNvPr id="10" name="Trapezoid 9">
              <a:extLst>
                <a:ext uri="{FF2B5EF4-FFF2-40B4-BE49-F238E27FC236}">
                  <a16:creationId xmlns:a16="http://schemas.microsoft.com/office/drawing/2014/main" id="{84519EB1-A8E3-0A18-771C-587EA560ECDD}"/>
                </a:ext>
              </a:extLst>
            </p:cNvPr>
            <p:cNvSpPr/>
            <p:nvPr/>
          </p:nvSpPr>
          <p:spPr>
            <a:xfrm rot="16200000">
              <a:off x="3746293" y="2256105"/>
              <a:ext cx="3062807" cy="2428326"/>
            </a:xfrm>
            <a:prstGeom prst="trapezoid">
              <a:avLst>
                <a:gd name="adj" fmla="val 44383"/>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mage x">
              <a:extLst>
                <a:ext uri="{FF2B5EF4-FFF2-40B4-BE49-F238E27FC236}">
                  <a16:creationId xmlns:a16="http://schemas.microsoft.com/office/drawing/2014/main" id="{9FCED519-55AA-FD47-69A9-7D20CC44FBEA}"/>
                </a:ext>
              </a:extLst>
            </p:cNvPr>
            <p:cNvSpPr txBox="1"/>
            <p:nvPr/>
          </p:nvSpPr>
          <p:spPr>
            <a:xfrm>
              <a:off x="4396448" y="3127273"/>
              <a:ext cx="1895775"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lang="en-US" sz="3600" dirty="0">
                  <a:latin typeface="Calibri Light" panose="020F0302020204030204" pitchFamily="34" charset="0"/>
                  <a:ea typeface="Helvetica"/>
                  <a:cs typeface="Calibri Light" panose="020F0302020204030204" pitchFamily="34" charset="0"/>
                  <a:sym typeface="Helvetica"/>
                </a:rPr>
                <a:t>generator</a:t>
              </a:r>
              <a:endParaRPr sz="3600" dirty="0">
                <a:latin typeface="Calibri" panose="020F0502020204030204" pitchFamily="34" charset="0"/>
                <a:ea typeface="Helvetica"/>
                <a:cs typeface="Calibri" panose="020F0502020204030204" pitchFamily="34" charset="0"/>
                <a:sym typeface="Helvetica"/>
              </a:endParaRPr>
            </a:p>
          </p:txBody>
        </p:sp>
      </p:grpSp>
      <p:sp>
        <p:nvSpPr>
          <p:cNvPr id="12" name="image x">
            <a:extLst>
              <a:ext uri="{FF2B5EF4-FFF2-40B4-BE49-F238E27FC236}">
                <a16:creationId xmlns:a16="http://schemas.microsoft.com/office/drawing/2014/main" id="{548C5D4D-9597-36C1-16C9-52B5FB93BA78}"/>
              </a:ext>
            </a:extLst>
          </p:cNvPr>
          <p:cNvSpPr txBox="1"/>
          <p:nvPr/>
        </p:nvSpPr>
        <p:spPr>
          <a:xfrm>
            <a:off x="8963474" y="5578742"/>
            <a:ext cx="1365438"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lang="en-US" sz="3600" dirty="0">
                <a:latin typeface="Calibri Light" panose="020F0302020204030204" pitchFamily="34" charset="0"/>
                <a:cs typeface="Calibri Light" panose="020F0302020204030204" pitchFamily="34" charset="0"/>
              </a:rPr>
              <a:t>suffix</a:t>
            </a:r>
            <a:r>
              <a:rPr sz="3600" dirty="0">
                <a:latin typeface="Calibri Light" panose="020F0302020204030204" pitchFamily="34" charset="0"/>
                <a:cs typeface="Calibri Light" panose="020F0302020204030204" pitchFamily="34" charset="0"/>
              </a:rPr>
              <a:t> </a:t>
            </a:r>
            <a:r>
              <a:rPr sz="3600" dirty="0">
                <a:latin typeface="Calibri" panose="020F0502020204030204" pitchFamily="34" charset="0"/>
                <a:ea typeface="Helvetica"/>
                <a:cs typeface="Calibri" panose="020F0502020204030204" pitchFamily="34" charset="0"/>
                <a:sym typeface="Helvetica"/>
              </a:rPr>
              <a:t>x</a:t>
            </a:r>
          </a:p>
        </p:txBody>
      </p:sp>
      <p:sp>
        <p:nvSpPr>
          <p:cNvPr id="13" name="label y">
            <a:extLst>
              <a:ext uri="{FF2B5EF4-FFF2-40B4-BE49-F238E27FC236}">
                <a16:creationId xmlns:a16="http://schemas.microsoft.com/office/drawing/2014/main" id="{2001AA3D-5F44-1AFF-A5DB-6AA53F0AA66C}"/>
              </a:ext>
            </a:extLst>
          </p:cNvPr>
          <p:cNvSpPr txBox="1"/>
          <p:nvPr/>
        </p:nvSpPr>
        <p:spPr>
          <a:xfrm>
            <a:off x="1581250" y="5578742"/>
            <a:ext cx="1434688"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algn="l" defTabSz="2172273">
              <a:defRPr sz="7200" b="0">
                <a:latin typeface="Helvetica Light"/>
                <a:ea typeface="Helvetica Light"/>
                <a:cs typeface="Helvetica Light"/>
                <a:sym typeface="Helvetica Light"/>
              </a:defRPr>
            </a:lvl1pPr>
          </a:lstStyle>
          <a:p>
            <a:r>
              <a:rPr lang="en-US" sz="3600" dirty="0">
                <a:latin typeface="Calibri Light" panose="020F0302020204030204" pitchFamily="34" charset="0"/>
                <a:cs typeface="Calibri Light" panose="020F0302020204030204" pitchFamily="34" charset="0"/>
              </a:rPr>
              <a:t>prefix</a:t>
            </a:r>
            <a:r>
              <a:rPr sz="3600" dirty="0">
                <a:latin typeface="Calibri Light" panose="020F0302020204030204" pitchFamily="34" charset="0"/>
                <a:cs typeface="Calibri Light" panose="020F0302020204030204" pitchFamily="34" charset="0"/>
              </a:rPr>
              <a:t> y</a:t>
            </a:r>
          </a:p>
        </p:txBody>
      </p:sp>
    </p:spTree>
    <p:extLst>
      <p:ext uri="{BB962C8B-B14F-4D97-AF65-F5344CB8AC3E}">
        <p14:creationId xmlns:p14="http://schemas.microsoft.com/office/powerpoint/2010/main" val="267547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Fish”"/>
          <p:cNvSpPr txBox="1"/>
          <p:nvPr/>
        </p:nvSpPr>
        <p:spPr>
          <a:xfrm>
            <a:off x="9833318" y="3144398"/>
            <a:ext cx="1074562" cy="538609"/>
          </a:xfrm>
          <a:prstGeom prst="rect">
            <a:avLst/>
          </a:prstGeom>
          <a:ln w="635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lgn="l" defTabSz="2172273">
              <a:defRPr sz="6000" b="0">
                <a:latin typeface="Helvetica Light"/>
                <a:ea typeface="Helvetica Light"/>
                <a:cs typeface="Helvetica Light"/>
                <a:sym typeface="Helvetica Light"/>
              </a:defRPr>
            </a:lvl1pPr>
          </a:lstStyle>
          <a:p>
            <a:pPr algn="ctr"/>
            <a:r>
              <a:rPr sz="3000" dirty="0">
                <a:latin typeface="Calibri Light" panose="020F0302020204030204" pitchFamily="34" charset="0"/>
                <a:cs typeface="Calibri Light" panose="020F0302020204030204" pitchFamily="34" charset="0"/>
              </a:rPr>
              <a:t>“</a:t>
            </a:r>
            <a:r>
              <a:rPr lang="en-US" sz="3000" dirty="0">
                <a:latin typeface="Calibri Light" panose="020F0302020204030204" pitchFamily="34" charset="0"/>
                <a:cs typeface="Calibri Light" panose="020F0302020204030204" pitchFamily="34" charset="0"/>
              </a:rPr>
              <a:t>cat</a:t>
            </a:r>
            <a:r>
              <a:rPr sz="3000" dirty="0">
                <a:latin typeface="Calibri Light" panose="020F0302020204030204" pitchFamily="34" charset="0"/>
                <a:cs typeface="Calibri Light" panose="020F0302020204030204" pitchFamily="34" charset="0"/>
              </a:rPr>
              <a:t>”</a:t>
            </a:r>
          </a:p>
        </p:txBody>
      </p:sp>
      <p:sp>
        <p:nvSpPr>
          <p:cNvPr id="316" name="Line"/>
          <p:cNvSpPr/>
          <p:nvPr/>
        </p:nvSpPr>
        <p:spPr>
          <a:xfrm>
            <a:off x="8148850" y="3425483"/>
            <a:ext cx="1185772"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17" name="Line"/>
          <p:cNvSpPr/>
          <p:nvPr/>
        </p:nvSpPr>
        <p:spPr>
          <a:xfrm>
            <a:off x="3884526" y="3425483"/>
            <a:ext cx="941262"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18" name="Classifier"/>
          <p:cNvSpPr txBox="1"/>
          <p:nvPr/>
        </p:nvSpPr>
        <p:spPr>
          <a:xfrm>
            <a:off x="5070299" y="3092450"/>
            <a:ext cx="3078551" cy="677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defTabSz="2172273">
              <a:defRPr sz="7800">
                <a:solidFill>
                  <a:srgbClr val="FFFFFF"/>
                </a:solidFill>
                <a:latin typeface="Helvetica"/>
                <a:ea typeface="Helvetica"/>
                <a:cs typeface="Helvetica"/>
                <a:sym typeface="Helvetica"/>
              </a:defRPr>
            </a:lvl1pPr>
          </a:lstStyle>
          <a:p>
            <a:r>
              <a:rPr sz="3900" dirty="0">
                <a:latin typeface="Calibri" panose="020F0502020204030204" pitchFamily="34" charset="0"/>
                <a:cs typeface="Calibri" panose="020F0502020204030204" pitchFamily="34" charset="0"/>
              </a:rPr>
              <a:t>Classifier</a:t>
            </a:r>
          </a:p>
        </p:txBody>
      </p:sp>
      <p:sp>
        <p:nvSpPr>
          <p:cNvPr id="320" name="Image classification"/>
          <p:cNvSpPr txBox="1">
            <a:spLocks noGrp="1"/>
          </p:cNvSpPr>
          <p:nvPr>
            <p:ph type="title"/>
          </p:nvPr>
        </p:nvSpPr>
        <p:spPr>
          <a:xfrm>
            <a:off x="127000" y="0"/>
            <a:ext cx="11874501" cy="1143001"/>
          </a:xfrm>
          <a:prstGeom prst="rect">
            <a:avLst/>
          </a:prstGeom>
        </p:spPr>
        <p:txBody>
          <a:bodyPr/>
          <a:lstStyle>
            <a:lvl1pPr>
              <a:defRPr>
                <a:latin typeface="Helvetica Light"/>
                <a:ea typeface="Helvetica Light"/>
                <a:cs typeface="Helvetica Light"/>
                <a:sym typeface="Helvetica Light"/>
              </a:defRPr>
            </a:lvl1pPr>
          </a:lstStyle>
          <a:p>
            <a:r>
              <a:rPr lang="en-US" dirty="0">
                <a:latin typeface="Calibri Light" panose="020F0302020204030204" pitchFamily="34" charset="0"/>
                <a:cs typeface="Calibri Light" panose="020F0302020204030204" pitchFamily="34" charset="0"/>
              </a:rPr>
              <a:t>Why generation is harder than classification</a:t>
            </a:r>
            <a:endParaRPr dirty="0">
              <a:latin typeface="Calibri Light" panose="020F0302020204030204" pitchFamily="34" charset="0"/>
              <a:cs typeface="Calibri Light" panose="020F0302020204030204" pitchFamily="34" charset="0"/>
            </a:endParaRPr>
          </a:p>
        </p:txBody>
      </p:sp>
      <p:sp>
        <p:nvSpPr>
          <p:cNvPr id="321" name="image x"/>
          <p:cNvSpPr txBox="1"/>
          <p:nvPr/>
        </p:nvSpPr>
        <p:spPr>
          <a:xfrm>
            <a:off x="1260297" y="5392493"/>
            <a:ext cx="1508233"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algn="ctr" defTabSz="1086137">
              <a:defRPr sz="7200" b="0">
                <a:latin typeface="Helvetica Light"/>
                <a:ea typeface="Helvetica Light"/>
                <a:cs typeface="Helvetica Light"/>
                <a:sym typeface="Helvetica Light"/>
              </a:defRPr>
            </a:pPr>
            <a:r>
              <a:rPr sz="3600" dirty="0">
                <a:latin typeface="Calibri Light" panose="020F0302020204030204" pitchFamily="34" charset="0"/>
                <a:cs typeface="Calibri Light" panose="020F0302020204030204" pitchFamily="34" charset="0"/>
              </a:rPr>
              <a:t>image </a:t>
            </a:r>
            <a:r>
              <a:rPr sz="3600" dirty="0">
                <a:latin typeface="Calibri" panose="020F0502020204030204" pitchFamily="34" charset="0"/>
                <a:ea typeface="Helvetica"/>
                <a:cs typeface="Calibri" panose="020F0502020204030204" pitchFamily="34" charset="0"/>
                <a:sym typeface="Helvetica"/>
              </a:rPr>
              <a:t>x</a:t>
            </a:r>
          </a:p>
        </p:txBody>
      </p:sp>
      <p:sp>
        <p:nvSpPr>
          <p:cNvPr id="322" name="label y"/>
          <p:cNvSpPr txBox="1"/>
          <p:nvPr/>
        </p:nvSpPr>
        <p:spPr>
          <a:xfrm>
            <a:off x="9732604" y="5392493"/>
            <a:ext cx="1275990"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algn="l" defTabSz="2172273">
              <a:defRPr sz="7200" b="0">
                <a:latin typeface="Helvetica Light"/>
                <a:ea typeface="Helvetica Light"/>
                <a:cs typeface="Helvetica Light"/>
                <a:sym typeface="Helvetica Light"/>
              </a:defRPr>
            </a:lvl1pPr>
          </a:lstStyle>
          <a:p>
            <a:r>
              <a:rPr sz="3600" dirty="0">
                <a:latin typeface="Calibri Light" panose="020F0302020204030204" pitchFamily="34" charset="0"/>
                <a:cs typeface="Calibri Light" panose="020F0302020204030204" pitchFamily="34" charset="0"/>
              </a:rPr>
              <a:t>label y</a:t>
            </a:r>
          </a:p>
        </p:txBody>
      </p:sp>
      <p:grpSp>
        <p:nvGrpSpPr>
          <p:cNvPr id="4" name="Group 3">
            <a:extLst>
              <a:ext uri="{FF2B5EF4-FFF2-40B4-BE49-F238E27FC236}">
                <a16:creationId xmlns:a16="http://schemas.microsoft.com/office/drawing/2014/main" id="{235EAADC-FF66-5849-B50F-D32AEBF32721}"/>
              </a:ext>
            </a:extLst>
          </p:cNvPr>
          <p:cNvGrpSpPr/>
          <p:nvPr/>
        </p:nvGrpSpPr>
        <p:grpSpPr>
          <a:xfrm>
            <a:off x="5070299" y="1882298"/>
            <a:ext cx="2428326" cy="3062807"/>
            <a:chOff x="5384937" y="1897596"/>
            <a:chExt cx="2428326" cy="3062807"/>
          </a:xfrm>
        </p:grpSpPr>
        <p:sp>
          <p:nvSpPr>
            <p:cNvPr id="2" name="Trapezoid 1">
              <a:extLst>
                <a:ext uri="{FF2B5EF4-FFF2-40B4-BE49-F238E27FC236}">
                  <a16:creationId xmlns:a16="http://schemas.microsoft.com/office/drawing/2014/main" id="{E5DAAEA4-E344-BB45-8CC2-55D9783C2EC4}"/>
                </a:ext>
              </a:extLst>
            </p:cNvPr>
            <p:cNvSpPr/>
            <p:nvPr/>
          </p:nvSpPr>
          <p:spPr>
            <a:xfrm rot="5400000">
              <a:off x="5067696" y="2214837"/>
              <a:ext cx="3062807" cy="2428326"/>
            </a:xfrm>
            <a:prstGeom prst="trapezoid">
              <a:avLst>
                <a:gd name="adj" fmla="val 44383"/>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mage x">
              <a:extLst>
                <a:ext uri="{FF2B5EF4-FFF2-40B4-BE49-F238E27FC236}">
                  <a16:creationId xmlns:a16="http://schemas.microsoft.com/office/drawing/2014/main" id="{31F88792-D673-224C-9111-7EC9099ED70F}"/>
                </a:ext>
              </a:extLst>
            </p:cNvPr>
            <p:cNvSpPr txBox="1"/>
            <p:nvPr/>
          </p:nvSpPr>
          <p:spPr>
            <a:xfrm>
              <a:off x="5717851" y="3086005"/>
              <a:ext cx="1678345"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lang="en-US" sz="3600" dirty="0">
                  <a:latin typeface="Calibri Light" panose="020F0302020204030204" pitchFamily="34" charset="0"/>
                  <a:cs typeface="Calibri Light" panose="020F0302020204030204" pitchFamily="34" charset="0"/>
                </a:rPr>
                <a:t>classifier</a:t>
              </a:r>
              <a:endParaRPr sz="3600" dirty="0">
                <a:latin typeface="Calibri" panose="020F0502020204030204" pitchFamily="34" charset="0"/>
                <a:ea typeface="Helvetica"/>
                <a:cs typeface="Calibri" panose="020F0502020204030204" pitchFamily="34" charset="0"/>
                <a:sym typeface="Helvetica"/>
              </a:endParaRPr>
            </a:p>
          </p:txBody>
        </p:sp>
      </p:grpSp>
      <p:pic>
        <p:nvPicPr>
          <p:cNvPr id="3" name="Picture 2">
            <a:extLst>
              <a:ext uri="{FF2B5EF4-FFF2-40B4-BE49-F238E27FC236}">
                <a16:creationId xmlns:a16="http://schemas.microsoft.com/office/drawing/2014/main" id="{DB861228-2BBD-0E4D-AFBB-C20145E991FF}"/>
              </a:ext>
            </a:extLst>
          </p:cNvPr>
          <p:cNvPicPr>
            <a:picLocks noChangeAspect="1"/>
          </p:cNvPicPr>
          <p:nvPr/>
        </p:nvPicPr>
        <p:blipFill>
          <a:blip r:embed="rId3"/>
          <a:stretch>
            <a:fillRect/>
          </a:stretch>
        </p:blipFill>
        <p:spPr>
          <a:xfrm>
            <a:off x="314612" y="1725680"/>
            <a:ext cx="3399605" cy="3399605"/>
          </a:xfrm>
          <a:prstGeom prst="rect">
            <a:avLst/>
          </a:prstGeom>
          <a:ln>
            <a:solidFill>
              <a:schemeClr val="tx1"/>
            </a:solidFill>
          </a:ln>
        </p:spPr>
      </p:pic>
      <p:grpSp>
        <p:nvGrpSpPr>
          <p:cNvPr id="7" name="Group 6">
            <a:extLst>
              <a:ext uri="{FF2B5EF4-FFF2-40B4-BE49-F238E27FC236}">
                <a16:creationId xmlns:a16="http://schemas.microsoft.com/office/drawing/2014/main" id="{F662EE5A-4C03-404F-96A6-5EFEF4B92C13}"/>
              </a:ext>
            </a:extLst>
          </p:cNvPr>
          <p:cNvGrpSpPr/>
          <p:nvPr/>
        </p:nvGrpSpPr>
        <p:grpSpPr>
          <a:xfrm>
            <a:off x="314611" y="1725680"/>
            <a:ext cx="3399606" cy="3399604"/>
            <a:chOff x="314611" y="1725680"/>
            <a:chExt cx="3399606" cy="3399604"/>
          </a:xfrm>
        </p:grpSpPr>
        <p:sp>
          <p:nvSpPr>
            <p:cNvPr id="6" name="Rectangle 5">
              <a:extLst>
                <a:ext uri="{FF2B5EF4-FFF2-40B4-BE49-F238E27FC236}">
                  <a16:creationId xmlns:a16="http://schemas.microsoft.com/office/drawing/2014/main" id="{950EAA57-1D1D-1244-9204-1304B8383954}"/>
                </a:ext>
              </a:extLst>
            </p:cNvPr>
            <p:cNvSpPr/>
            <p:nvPr/>
          </p:nvSpPr>
          <p:spPr>
            <a:xfrm>
              <a:off x="314612" y="4006633"/>
              <a:ext cx="3399605" cy="11186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EB3FB3A-A658-8143-BDBC-582A0CA2CDE4}"/>
                </a:ext>
              </a:extLst>
            </p:cNvPr>
            <p:cNvSpPr/>
            <p:nvPr/>
          </p:nvSpPr>
          <p:spPr>
            <a:xfrm>
              <a:off x="314612" y="1725680"/>
              <a:ext cx="754533" cy="11171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6F66CB1-295F-5F46-A709-7241FC2BBE2F}"/>
                </a:ext>
              </a:extLst>
            </p:cNvPr>
            <p:cNvSpPr/>
            <p:nvPr/>
          </p:nvSpPr>
          <p:spPr>
            <a:xfrm>
              <a:off x="314612" y="3425482"/>
              <a:ext cx="1570459" cy="7256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7CC0472-A30B-DD46-994C-06E061D67C45}"/>
                </a:ext>
              </a:extLst>
            </p:cNvPr>
            <p:cNvSpPr/>
            <p:nvPr/>
          </p:nvSpPr>
          <p:spPr>
            <a:xfrm>
              <a:off x="2143758" y="3425482"/>
              <a:ext cx="1570459" cy="7256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8B6F3BD-FE1E-C345-ADBA-C40C200A0A21}"/>
                </a:ext>
              </a:extLst>
            </p:cNvPr>
            <p:cNvSpPr/>
            <p:nvPr/>
          </p:nvSpPr>
          <p:spPr>
            <a:xfrm>
              <a:off x="2821798" y="1725680"/>
              <a:ext cx="892419" cy="11171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9908F11-319F-B343-8CC1-92F04A9DBDFD}"/>
                </a:ext>
              </a:extLst>
            </p:cNvPr>
            <p:cNvSpPr/>
            <p:nvPr/>
          </p:nvSpPr>
          <p:spPr>
            <a:xfrm>
              <a:off x="1047323" y="1725680"/>
              <a:ext cx="1774474" cy="3598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2750CB8-4CA9-1D40-8893-FAD7A6F97F5C}"/>
                </a:ext>
              </a:extLst>
            </p:cNvPr>
            <p:cNvSpPr/>
            <p:nvPr/>
          </p:nvSpPr>
          <p:spPr>
            <a:xfrm>
              <a:off x="314611" y="2666689"/>
              <a:ext cx="3399604" cy="8958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8F2BC1-B6A6-7948-9734-8A5DDE72E19C}"/>
                </a:ext>
              </a:extLst>
            </p:cNvPr>
            <p:cNvSpPr/>
            <p:nvPr/>
          </p:nvSpPr>
          <p:spPr>
            <a:xfrm>
              <a:off x="1567841" y="2085538"/>
              <a:ext cx="754533" cy="11171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image x">
            <a:extLst>
              <a:ext uri="{FF2B5EF4-FFF2-40B4-BE49-F238E27FC236}">
                <a16:creationId xmlns:a16="http://schemas.microsoft.com/office/drawing/2014/main" id="{CAFE81CC-3923-C045-9974-4F5DB918934F}"/>
              </a:ext>
            </a:extLst>
          </p:cNvPr>
          <p:cNvSpPr txBox="1"/>
          <p:nvPr/>
        </p:nvSpPr>
        <p:spPr>
          <a:xfrm>
            <a:off x="1977642" y="6066294"/>
            <a:ext cx="8613641"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algn="ctr" defTabSz="1086137">
              <a:defRPr sz="7200" b="0">
                <a:latin typeface="Helvetica Light"/>
                <a:ea typeface="Helvetica Light"/>
                <a:cs typeface="Helvetica Light"/>
                <a:sym typeface="Helvetica Light"/>
              </a:defRPr>
            </a:pPr>
            <a:r>
              <a:rPr lang="en-US" sz="3600" b="1" dirty="0">
                <a:latin typeface="Calibri" panose="020F0502020204030204" pitchFamily="34" charset="0"/>
                <a:cs typeface="Calibri" panose="020F0502020204030204" pitchFamily="34" charset="0"/>
              </a:rPr>
              <a:t>Classifiers don’t need to look at every detail!</a:t>
            </a:r>
            <a:endParaRPr sz="3600" b="1" dirty="0">
              <a:latin typeface="Calibri" panose="020F0502020204030204" pitchFamily="34" charset="0"/>
              <a:ea typeface="Helvetica"/>
              <a:cs typeface="Calibri" panose="020F0502020204030204" pitchFamily="34" charset="0"/>
              <a:sym typeface="Helvetica"/>
            </a:endParaRPr>
          </a:p>
        </p:txBody>
      </p:sp>
    </p:spTree>
    <p:extLst>
      <p:ext uri="{BB962C8B-B14F-4D97-AF65-F5344CB8AC3E}">
        <p14:creationId xmlns:p14="http://schemas.microsoft.com/office/powerpoint/2010/main" val="351866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Line"/>
          <p:cNvSpPr/>
          <p:nvPr/>
        </p:nvSpPr>
        <p:spPr>
          <a:xfrm>
            <a:off x="7160455" y="3331723"/>
            <a:ext cx="1059183"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72" name="Line"/>
          <p:cNvSpPr/>
          <p:nvPr/>
        </p:nvSpPr>
        <p:spPr>
          <a:xfrm>
            <a:off x="2525549" y="3384062"/>
            <a:ext cx="1185772" cy="0"/>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375" name="image x"/>
          <p:cNvSpPr txBox="1"/>
          <p:nvPr/>
        </p:nvSpPr>
        <p:spPr>
          <a:xfrm>
            <a:off x="9432705" y="5322181"/>
            <a:ext cx="1508233"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sz="3600" dirty="0">
                <a:latin typeface="Calibri Light" panose="020F0302020204030204" pitchFamily="34" charset="0"/>
                <a:cs typeface="Calibri Light" panose="020F0302020204030204" pitchFamily="34" charset="0"/>
              </a:rPr>
              <a:t>image </a:t>
            </a:r>
            <a:r>
              <a:rPr sz="3600" dirty="0">
                <a:latin typeface="Calibri" panose="020F0502020204030204" pitchFamily="34" charset="0"/>
                <a:ea typeface="Helvetica"/>
                <a:cs typeface="Calibri" panose="020F0502020204030204" pitchFamily="34" charset="0"/>
                <a:sym typeface="Helvetica"/>
              </a:rPr>
              <a:t>x</a:t>
            </a:r>
          </a:p>
        </p:txBody>
      </p:sp>
      <p:sp>
        <p:nvSpPr>
          <p:cNvPr id="378" name="Image synthesis"/>
          <p:cNvSpPr txBox="1">
            <a:spLocks noGrp="1"/>
          </p:cNvSpPr>
          <p:nvPr>
            <p:ph type="title"/>
          </p:nvPr>
        </p:nvSpPr>
        <p:spPr>
          <a:xfrm>
            <a:off x="127000" y="0"/>
            <a:ext cx="11874501" cy="1143001"/>
          </a:xfrm>
          <a:prstGeom prst="rect">
            <a:avLst/>
          </a:prstGeom>
        </p:spPr>
        <p:txBody>
          <a:bodyPr/>
          <a:lstStyle>
            <a:lvl1pPr>
              <a:defRPr>
                <a:latin typeface="Helvetica Light"/>
                <a:ea typeface="Helvetica Light"/>
                <a:cs typeface="Helvetica Light"/>
                <a:sym typeface="Helvetica Light"/>
              </a:defRPr>
            </a:lvl1pPr>
          </a:lstStyle>
          <a:p>
            <a:r>
              <a:rPr lang="en-US" dirty="0">
                <a:latin typeface="Calibri Light" panose="020F0302020204030204" pitchFamily="34" charset="0"/>
                <a:cs typeface="Calibri Light" panose="020F0302020204030204" pitchFamily="34" charset="0"/>
              </a:rPr>
              <a:t>Why generation is harder than classification</a:t>
            </a:r>
            <a:endParaRPr dirty="0">
              <a:latin typeface="Calibri Light" panose="020F0302020204030204" pitchFamily="34" charset="0"/>
              <a:cs typeface="Calibri Light" panose="020F0302020204030204" pitchFamily="34" charset="0"/>
            </a:endParaRPr>
          </a:p>
        </p:txBody>
      </p:sp>
      <p:grpSp>
        <p:nvGrpSpPr>
          <p:cNvPr id="13" name="Group 12">
            <a:extLst>
              <a:ext uri="{FF2B5EF4-FFF2-40B4-BE49-F238E27FC236}">
                <a16:creationId xmlns:a16="http://schemas.microsoft.com/office/drawing/2014/main" id="{CE74BB92-2C54-D14C-95A8-BA5BD967A6BA}"/>
              </a:ext>
            </a:extLst>
          </p:cNvPr>
          <p:cNvGrpSpPr/>
          <p:nvPr/>
        </p:nvGrpSpPr>
        <p:grpSpPr>
          <a:xfrm>
            <a:off x="4450680" y="1852658"/>
            <a:ext cx="2428326" cy="3062807"/>
            <a:chOff x="4063534" y="1938864"/>
            <a:chExt cx="2428326" cy="3062807"/>
          </a:xfrm>
        </p:grpSpPr>
        <p:sp>
          <p:nvSpPr>
            <p:cNvPr id="14" name="Trapezoid 13">
              <a:extLst>
                <a:ext uri="{FF2B5EF4-FFF2-40B4-BE49-F238E27FC236}">
                  <a16:creationId xmlns:a16="http://schemas.microsoft.com/office/drawing/2014/main" id="{6D63E2FA-C9E6-3E41-8ABD-097A59FC03A5}"/>
                </a:ext>
              </a:extLst>
            </p:cNvPr>
            <p:cNvSpPr/>
            <p:nvPr/>
          </p:nvSpPr>
          <p:spPr>
            <a:xfrm rot="16200000">
              <a:off x="3746293" y="2256105"/>
              <a:ext cx="3062807" cy="2428326"/>
            </a:xfrm>
            <a:prstGeom prst="trapezoid">
              <a:avLst>
                <a:gd name="adj" fmla="val 44383"/>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mage x">
              <a:extLst>
                <a:ext uri="{FF2B5EF4-FFF2-40B4-BE49-F238E27FC236}">
                  <a16:creationId xmlns:a16="http://schemas.microsoft.com/office/drawing/2014/main" id="{8EEA9188-1E96-5247-9F58-65D2F2B9FC3E}"/>
                </a:ext>
              </a:extLst>
            </p:cNvPr>
            <p:cNvSpPr txBox="1"/>
            <p:nvPr/>
          </p:nvSpPr>
          <p:spPr>
            <a:xfrm>
              <a:off x="4396448" y="3127273"/>
              <a:ext cx="1895775"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spAutoFit/>
            </a:bodyPr>
            <a:lstStyle/>
            <a:p>
              <a:pPr defTabSz="1086137">
                <a:defRPr sz="7200" b="0">
                  <a:latin typeface="Helvetica Light"/>
                  <a:ea typeface="Helvetica Light"/>
                  <a:cs typeface="Helvetica Light"/>
                  <a:sym typeface="Helvetica Light"/>
                </a:defRPr>
              </a:pPr>
              <a:r>
                <a:rPr lang="en-US" sz="3600" dirty="0">
                  <a:latin typeface="Calibri Light" panose="020F0302020204030204" pitchFamily="34" charset="0"/>
                  <a:ea typeface="Helvetica"/>
                  <a:cs typeface="Calibri Light" panose="020F0302020204030204" pitchFamily="34" charset="0"/>
                  <a:sym typeface="Helvetica"/>
                </a:rPr>
                <a:t>generator</a:t>
              </a:r>
              <a:endParaRPr sz="3600" dirty="0">
                <a:latin typeface="Calibri" panose="020F0502020204030204" pitchFamily="34" charset="0"/>
                <a:ea typeface="Helvetica"/>
                <a:cs typeface="Calibri" panose="020F0502020204030204" pitchFamily="34" charset="0"/>
                <a:sym typeface="Helvetica"/>
              </a:endParaRPr>
            </a:p>
          </p:txBody>
        </p:sp>
      </p:grpSp>
      <p:pic>
        <p:nvPicPr>
          <p:cNvPr id="16" name="Picture 2">
            <a:extLst>
              <a:ext uri="{FF2B5EF4-FFF2-40B4-BE49-F238E27FC236}">
                <a16:creationId xmlns:a16="http://schemas.microsoft.com/office/drawing/2014/main" id="{3E5880F2-CF76-5D46-A1EB-212B62A904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087" y="1631920"/>
            <a:ext cx="3399605" cy="3399605"/>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7" name="“Fish”">
            <a:extLst>
              <a:ext uri="{FF2B5EF4-FFF2-40B4-BE49-F238E27FC236}">
                <a16:creationId xmlns:a16="http://schemas.microsoft.com/office/drawing/2014/main" id="{79C24CE9-7AA3-264A-8711-5C99708A74D1}"/>
              </a:ext>
            </a:extLst>
          </p:cNvPr>
          <p:cNvSpPr txBox="1"/>
          <p:nvPr/>
        </p:nvSpPr>
        <p:spPr>
          <a:xfrm>
            <a:off x="1094452" y="3144398"/>
            <a:ext cx="1074562" cy="538609"/>
          </a:xfrm>
          <a:prstGeom prst="rect">
            <a:avLst/>
          </a:prstGeom>
          <a:ln w="635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lgn="l" defTabSz="2172273">
              <a:defRPr sz="6000" b="0">
                <a:latin typeface="Helvetica Light"/>
                <a:ea typeface="Helvetica Light"/>
                <a:cs typeface="Helvetica Light"/>
                <a:sym typeface="Helvetica Light"/>
              </a:defRPr>
            </a:lvl1pPr>
          </a:lstStyle>
          <a:p>
            <a:pPr algn="ctr"/>
            <a:r>
              <a:rPr sz="3000" dirty="0">
                <a:latin typeface="Calibri Light" panose="020F0302020204030204" pitchFamily="34" charset="0"/>
                <a:cs typeface="Calibri Light" panose="020F0302020204030204" pitchFamily="34" charset="0"/>
              </a:rPr>
              <a:t>“</a:t>
            </a:r>
            <a:r>
              <a:rPr lang="en-US" sz="3000" dirty="0">
                <a:latin typeface="Calibri Light" panose="020F0302020204030204" pitchFamily="34" charset="0"/>
                <a:cs typeface="Calibri Light" panose="020F0302020204030204" pitchFamily="34" charset="0"/>
              </a:rPr>
              <a:t>cat</a:t>
            </a:r>
            <a:r>
              <a:rPr sz="3000" dirty="0">
                <a:latin typeface="Calibri Light" panose="020F0302020204030204" pitchFamily="34" charset="0"/>
                <a:cs typeface="Calibri Light" panose="020F0302020204030204" pitchFamily="34" charset="0"/>
              </a:rPr>
              <a:t>”</a:t>
            </a:r>
          </a:p>
        </p:txBody>
      </p:sp>
      <p:sp>
        <p:nvSpPr>
          <p:cNvPr id="18" name="label y">
            <a:extLst>
              <a:ext uri="{FF2B5EF4-FFF2-40B4-BE49-F238E27FC236}">
                <a16:creationId xmlns:a16="http://schemas.microsoft.com/office/drawing/2014/main" id="{50598ADD-6F39-CE48-8347-BC753856A9ED}"/>
              </a:ext>
            </a:extLst>
          </p:cNvPr>
          <p:cNvSpPr txBox="1"/>
          <p:nvPr/>
        </p:nvSpPr>
        <p:spPr>
          <a:xfrm>
            <a:off x="979671" y="5322181"/>
            <a:ext cx="1275990"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algn="l" defTabSz="2172273">
              <a:defRPr sz="7200" b="0">
                <a:latin typeface="Helvetica Light"/>
                <a:ea typeface="Helvetica Light"/>
                <a:cs typeface="Helvetica Light"/>
                <a:sym typeface="Helvetica Light"/>
              </a:defRPr>
            </a:lvl1pPr>
          </a:lstStyle>
          <a:p>
            <a:r>
              <a:rPr sz="3600" dirty="0">
                <a:latin typeface="Calibri Light" panose="020F0302020204030204" pitchFamily="34" charset="0"/>
                <a:cs typeface="Calibri Light" panose="020F0302020204030204" pitchFamily="34" charset="0"/>
              </a:rPr>
              <a:t>label y</a:t>
            </a:r>
          </a:p>
        </p:txBody>
      </p:sp>
      <p:sp>
        <p:nvSpPr>
          <p:cNvPr id="12" name="image x">
            <a:extLst>
              <a:ext uri="{FF2B5EF4-FFF2-40B4-BE49-F238E27FC236}">
                <a16:creationId xmlns:a16="http://schemas.microsoft.com/office/drawing/2014/main" id="{3F5B9973-C8C4-764E-A564-50359FBD28A2}"/>
              </a:ext>
            </a:extLst>
          </p:cNvPr>
          <p:cNvSpPr txBox="1"/>
          <p:nvPr/>
        </p:nvSpPr>
        <p:spPr>
          <a:xfrm>
            <a:off x="2285045" y="6066294"/>
            <a:ext cx="7998857"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algn="ctr" defTabSz="1086137">
              <a:defRPr sz="7200" b="0">
                <a:latin typeface="Helvetica Light"/>
                <a:ea typeface="Helvetica Light"/>
                <a:cs typeface="Helvetica Light"/>
                <a:sym typeface="Helvetica Light"/>
              </a:defRPr>
            </a:pPr>
            <a:r>
              <a:rPr lang="en-US" sz="3600" b="1" dirty="0">
                <a:latin typeface="Calibri" panose="020F0502020204030204" pitchFamily="34" charset="0"/>
                <a:cs typeface="Calibri" panose="020F0502020204030204" pitchFamily="34" charset="0"/>
              </a:rPr>
              <a:t>A generator must synthesize every detail!</a:t>
            </a:r>
            <a:endParaRPr sz="3600" b="1" dirty="0">
              <a:latin typeface="Calibri" panose="020F0502020204030204" pitchFamily="34" charset="0"/>
              <a:ea typeface="Helvetica"/>
              <a:cs typeface="Calibri" panose="020F0502020204030204" pitchFamily="34" charset="0"/>
              <a:sym typeface="Helvetica"/>
            </a:endParaRPr>
          </a:p>
        </p:txBody>
      </p:sp>
      <p:sp>
        <p:nvSpPr>
          <p:cNvPr id="2" name="TextBox 1">
            <a:extLst>
              <a:ext uri="{FF2B5EF4-FFF2-40B4-BE49-F238E27FC236}">
                <a16:creationId xmlns:a16="http://schemas.microsoft.com/office/drawing/2014/main" id="{5AD2FDF9-BC02-CB42-873A-51786B603BED}"/>
              </a:ext>
            </a:extLst>
          </p:cNvPr>
          <p:cNvSpPr txBox="1"/>
          <p:nvPr/>
        </p:nvSpPr>
        <p:spPr>
          <a:xfrm>
            <a:off x="7952015" y="2202311"/>
            <a:ext cx="1676549" cy="369332"/>
          </a:xfrm>
          <a:prstGeom prst="rect">
            <a:avLst/>
          </a:prstGeom>
          <a:solidFill>
            <a:schemeClr val="bg1"/>
          </a:solidFill>
          <a:ln w="38100">
            <a:solidFill>
              <a:schemeClr val="tx1"/>
            </a:solidFill>
          </a:ln>
        </p:spPr>
        <p:txBody>
          <a:bodyPr wrap="none" rtlCol="0">
            <a:spAutoFit/>
          </a:bodyPr>
          <a:lstStyle/>
          <a:p>
            <a:r>
              <a:rPr lang="en-US" dirty="0"/>
              <a:t>Eyes same color</a:t>
            </a:r>
          </a:p>
        </p:txBody>
      </p:sp>
      <p:sp>
        <p:nvSpPr>
          <p:cNvPr id="19" name="TextBox 18">
            <a:extLst>
              <a:ext uri="{FF2B5EF4-FFF2-40B4-BE49-F238E27FC236}">
                <a16:creationId xmlns:a16="http://schemas.microsoft.com/office/drawing/2014/main" id="{7CDB2EB1-C0A7-C24C-B9A6-25BCF0743CC3}"/>
              </a:ext>
            </a:extLst>
          </p:cNvPr>
          <p:cNvSpPr txBox="1"/>
          <p:nvPr/>
        </p:nvSpPr>
        <p:spPr>
          <a:xfrm>
            <a:off x="7947503" y="2650609"/>
            <a:ext cx="1637949" cy="369332"/>
          </a:xfrm>
          <a:prstGeom prst="rect">
            <a:avLst/>
          </a:prstGeom>
          <a:solidFill>
            <a:schemeClr val="bg1"/>
          </a:solidFill>
          <a:ln w="38100">
            <a:solidFill>
              <a:schemeClr val="tx1"/>
            </a:solidFill>
          </a:ln>
        </p:spPr>
        <p:txBody>
          <a:bodyPr wrap="none" rtlCol="0">
            <a:spAutoFit/>
          </a:bodyPr>
          <a:lstStyle/>
          <a:p>
            <a:r>
              <a:rPr lang="en-US" dirty="0"/>
              <a:t>Consistent gaze</a:t>
            </a:r>
          </a:p>
        </p:txBody>
      </p:sp>
      <p:sp>
        <p:nvSpPr>
          <p:cNvPr id="20" name="TextBox 19">
            <a:extLst>
              <a:ext uri="{FF2B5EF4-FFF2-40B4-BE49-F238E27FC236}">
                <a16:creationId xmlns:a16="http://schemas.microsoft.com/office/drawing/2014/main" id="{7543ECF5-D1F2-B148-BFC5-D6BC173AB3F7}"/>
              </a:ext>
            </a:extLst>
          </p:cNvPr>
          <p:cNvSpPr txBox="1"/>
          <p:nvPr/>
        </p:nvSpPr>
        <p:spPr>
          <a:xfrm>
            <a:off x="8517800" y="1248991"/>
            <a:ext cx="1683089" cy="369332"/>
          </a:xfrm>
          <a:prstGeom prst="rect">
            <a:avLst/>
          </a:prstGeom>
          <a:solidFill>
            <a:schemeClr val="bg1"/>
          </a:solidFill>
          <a:ln w="38100">
            <a:solidFill>
              <a:schemeClr val="tx1"/>
            </a:solidFill>
          </a:ln>
        </p:spPr>
        <p:txBody>
          <a:bodyPr wrap="none" rtlCol="0">
            <a:spAutoFit/>
          </a:bodyPr>
          <a:lstStyle/>
          <a:p>
            <a:r>
              <a:rPr lang="en-US" dirty="0"/>
              <a:t>Cat-shaped ears</a:t>
            </a:r>
          </a:p>
        </p:txBody>
      </p:sp>
      <p:sp>
        <p:nvSpPr>
          <p:cNvPr id="21" name="TextBox 20">
            <a:extLst>
              <a:ext uri="{FF2B5EF4-FFF2-40B4-BE49-F238E27FC236}">
                <a16:creationId xmlns:a16="http://schemas.microsoft.com/office/drawing/2014/main" id="{A50EDB5B-1E77-8E41-BDAE-1610E653ABD4}"/>
              </a:ext>
            </a:extLst>
          </p:cNvPr>
          <p:cNvSpPr txBox="1"/>
          <p:nvPr/>
        </p:nvSpPr>
        <p:spPr>
          <a:xfrm>
            <a:off x="7192812" y="3569596"/>
            <a:ext cx="2616550" cy="369332"/>
          </a:xfrm>
          <a:prstGeom prst="rect">
            <a:avLst/>
          </a:prstGeom>
          <a:solidFill>
            <a:schemeClr val="bg1"/>
          </a:solidFill>
          <a:ln w="38100">
            <a:solidFill>
              <a:schemeClr val="tx1"/>
            </a:solidFill>
          </a:ln>
        </p:spPr>
        <p:txBody>
          <a:bodyPr wrap="none" rtlCol="0">
            <a:spAutoFit/>
          </a:bodyPr>
          <a:lstStyle/>
          <a:p>
            <a:r>
              <a:rPr lang="en-US" dirty="0"/>
              <a:t>Illumination from left side</a:t>
            </a:r>
          </a:p>
        </p:txBody>
      </p:sp>
      <p:sp>
        <p:nvSpPr>
          <p:cNvPr id="22" name="TextBox 21">
            <a:extLst>
              <a:ext uri="{FF2B5EF4-FFF2-40B4-BE49-F238E27FC236}">
                <a16:creationId xmlns:a16="http://schemas.microsoft.com/office/drawing/2014/main" id="{D49A7D72-2D95-7B44-87CF-F79983A7235D}"/>
              </a:ext>
            </a:extLst>
          </p:cNvPr>
          <p:cNvSpPr txBox="1"/>
          <p:nvPr/>
        </p:nvSpPr>
        <p:spPr>
          <a:xfrm>
            <a:off x="9823480" y="4067159"/>
            <a:ext cx="2256643" cy="369332"/>
          </a:xfrm>
          <a:prstGeom prst="rect">
            <a:avLst/>
          </a:prstGeom>
          <a:solidFill>
            <a:schemeClr val="bg1"/>
          </a:solidFill>
          <a:ln w="38100">
            <a:solidFill>
              <a:schemeClr val="tx1"/>
            </a:solidFill>
          </a:ln>
        </p:spPr>
        <p:txBody>
          <a:bodyPr wrap="none" rtlCol="0">
            <a:spAutoFit/>
          </a:bodyPr>
          <a:lstStyle/>
          <a:p>
            <a:r>
              <a:rPr lang="en-US" dirty="0"/>
              <a:t>Symmetric fur pattern</a:t>
            </a:r>
          </a:p>
        </p:txBody>
      </p:sp>
      <p:sp>
        <p:nvSpPr>
          <p:cNvPr id="23" name="TextBox 22">
            <a:extLst>
              <a:ext uri="{FF2B5EF4-FFF2-40B4-BE49-F238E27FC236}">
                <a16:creationId xmlns:a16="http://schemas.microsoft.com/office/drawing/2014/main" id="{BFA86614-2075-A84C-9B0D-821C8B3B2098}"/>
              </a:ext>
            </a:extLst>
          </p:cNvPr>
          <p:cNvSpPr txBox="1"/>
          <p:nvPr/>
        </p:nvSpPr>
        <p:spPr>
          <a:xfrm>
            <a:off x="10114970" y="1668841"/>
            <a:ext cx="1965153" cy="369332"/>
          </a:xfrm>
          <a:prstGeom prst="rect">
            <a:avLst/>
          </a:prstGeom>
          <a:solidFill>
            <a:schemeClr val="bg1"/>
          </a:solidFill>
          <a:ln w="38100">
            <a:solidFill>
              <a:schemeClr val="tx1"/>
            </a:solidFill>
          </a:ln>
        </p:spPr>
        <p:txBody>
          <a:bodyPr wrap="none" rtlCol="0">
            <a:spAutoFit/>
          </a:bodyPr>
          <a:lstStyle/>
          <a:p>
            <a:r>
              <a:rPr lang="en-US" dirty="0"/>
              <a:t>Head tilted to right</a:t>
            </a:r>
          </a:p>
        </p:txBody>
      </p:sp>
      <p:sp>
        <p:nvSpPr>
          <p:cNvPr id="24" name="TextBox 23">
            <a:extLst>
              <a:ext uri="{FF2B5EF4-FFF2-40B4-BE49-F238E27FC236}">
                <a16:creationId xmlns:a16="http://schemas.microsoft.com/office/drawing/2014/main" id="{B30C1080-7E25-304F-A61B-F1E756D50AF8}"/>
              </a:ext>
            </a:extLst>
          </p:cNvPr>
          <p:cNvSpPr txBox="1"/>
          <p:nvPr/>
        </p:nvSpPr>
        <p:spPr>
          <a:xfrm>
            <a:off x="10025331" y="2937116"/>
            <a:ext cx="2144433" cy="369332"/>
          </a:xfrm>
          <a:prstGeom prst="rect">
            <a:avLst/>
          </a:prstGeom>
          <a:solidFill>
            <a:schemeClr val="bg1"/>
          </a:solidFill>
          <a:ln w="38100">
            <a:solidFill>
              <a:schemeClr val="tx1"/>
            </a:solidFill>
          </a:ln>
        </p:spPr>
        <p:txBody>
          <a:bodyPr wrap="none" rtlCol="0">
            <a:spAutoFit/>
          </a:bodyPr>
          <a:lstStyle/>
          <a:p>
            <a:r>
              <a:rPr lang="en-US" dirty="0"/>
              <a:t>Iris dilates in shadow</a:t>
            </a:r>
          </a:p>
        </p:txBody>
      </p:sp>
      <p:pic>
        <p:nvPicPr>
          <p:cNvPr id="25" name="Picture 24">
            <a:extLst>
              <a:ext uri="{FF2B5EF4-FFF2-40B4-BE49-F238E27FC236}">
                <a16:creationId xmlns:a16="http://schemas.microsoft.com/office/drawing/2014/main" id="{724D5FC5-820E-1240-9B8D-FC83A89BCD37}"/>
              </a:ext>
            </a:extLst>
          </p:cNvPr>
          <p:cNvPicPr>
            <a:picLocks noChangeAspect="1"/>
          </p:cNvPicPr>
          <p:nvPr/>
        </p:nvPicPr>
        <p:blipFill>
          <a:blip r:embed="rId4"/>
          <a:stretch>
            <a:fillRect/>
          </a:stretch>
        </p:blipFill>
        <p:spPr>
          <a:xfrm>
            <a:off x="952723" y="1558352"/>
            <a:ext cx="1358019" cy="1358019"/>
          </a:xfrm>
          <a:prstGeom prst="rect">
            <a:avLst/>
          </a:prstGeom>
        </p:spPr>
      </p:pic>
    </p:spTree>
    <p:extLst>
      <p:ext uri="{BB962C8B-B14F-4D97-AF65-F5344CB8AC3E}">
        <p14:creationId xmlns:p14="http://schemas.microsoft.com/office/powerpoint/2010/main" val="284684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P spid="19" grpId="0" animBg="1"/>
      <p:bldP spid="20" grpId="0" animBg="1"/>
      <p:bldP spid="21" grpId="0" animBg="1"/>
      <p:bldP spid="22" grpId="0" animBg="1"/>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Image synthesis"/>
          <p:cNvSpPr txBox="1">
            <a:spLocks noGrp="1"/>
          </p:cNvSpPr>
          <p:nvPr>
            <p:ph type="title"/>
          </p:nvPr>
        </p:nvSpPr>
        <p:spPr>
          <a:xfrm>
            <a:off x="0" y="0"/>
            <a:ext cx="12192000" cy="1143001"/>
          </a:xfrm>
          <a:prstGeom prst="rect">
            <a:avLst/>
          </a:prstGeom>
        </p:spPr>
        <p:txBody>
          <a:bodyPr/>
          <a:lstStyle>
            <a:lvl1pPr>
              <a:defRPr>
                <a:latin typeface="Helvetica Light"/>
                <a:ea typeface="Helvetica Light"/>
                <a:cs typeface="Helvetica Light"/>
                <a:sym typeface="Helvetica Light"/>
              </a:defRPr>
            </a:lvl1pPr>
          </a:lstStyle>
          <a:p>
            <a:r>
              <a:rPr lang="en-US" dirty="0">
                <a:latin typeface="Calibri Light" panose="020F0302020204030204" pitchFamily="34" charset="0"/>
                <a:cs typeface="Calibri Light" panose="020F0302020204030204" pitchFamily="34" charset="0"/>
              </a:rPr>
              <a:t>A generative modeling hypothesis</a:t>
            </a:r>
            <a:endParaRPr dirty="0">
              <a:latin typeface="Calibri Light" panose="020F0302020204030204" pitchFamily="34" charset="0"/>
              <a:cs typeface="Calibri Light" panose="020F0302020204030204" pitchFamily="34" charset="0"/>
            </a:endParaRPr>
          </a:p>
        </p:txBody>
      </p:sp>
      <p:sp>
        <p:nvSpPr>
          <p:cNvPr id="17" name="Image synthesis">
            <a:extLst>
              <a:ext uri="{FF2B5EF4-FFF2-40B4-BE49-F238E27FC236}">
                <a16:creationId xmlns:a16="http://schemas.microsoft.com/office/drawing/2014/main" id="{52386882-4829-E44E-986F-A72DA45E01EE}"/>
              </a:ext>
            </a:extLst>
          </p:cNvPr>
          <p:cNvSpPr txBox="1">
            <a:spLocks/>
          </p:cNvSpPr>
          <p:nvPr/>
        </p:nvSpPr>
        <p:spPr>
          <a:xfrm>
            <a:off x="1" y="1143001"/>
            <a:ext cx="12191999" cy="465268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0" i="0" kern="1200">
                <a:solidFill>
                  <a:schemeClr val="tx1"/>
                </a:solidFill>
                <a:latin typeface="Helvetica Light"/>
                <a:ea typeface="Helvetica Light"/>
                <a:cs typeface="Helvetica Light"/>
                <a:sym typeface="Helvetica Light"/>
              </a:defRPr>
            </a:lvl1pPr>
          </a:lstStyle>
          <a:p>
            <a:r>
              <a:rPr lang="en-US" sz="6000" dirty="0">
                <a:latin typeface="+mj-lt"/>
                <a:cs typeface="Calibri Light" panose="020F0302020204030204" pitchFamily="34" charset="0"/>
              </a:rPr>
              <a:t>Generative models must know</a:t>
            </a:r>
            <a:br>
              <a:rPr lang="en-US" sz="6000" dirty="0">
                <a:latin typeface="+mj-lt"/>
                <a:cs typeface="Calibri Light" panose="020F0302020204030204" pitchFamily="34" charset="0"/>
              </a:rPr>
            </a:br>
            <a:r>
              <a:rPr lang="en-US" sz="6000" dirty="0">
                <a:latin typeface="+mj-lt"/>
                <a:cs typeface="Calibri Light" panose="020F0302020204030204" pitchFamily="34" charset="0"/>
              </a:rPr>
              <a:t>everything there is to know</a:t>
            </a:r>
            <a:br>
              <a:rPr lang="en-US" sz="6000" dirty="0">
                <a:latin typeface="+mj-lt"/>
                <a:cs typeface="Calibri Light" panose="020F0302020204030204" pitchFamily="34" charset="0"/>
              </a:rPr>
            </a:br>
            <a:r>
              <a:rPr lang="en-US" sz="6000" dirty="0">
                <a:latin typeface="+mj-lt"/>
                <a:cs typeface="Calibri Light" panose="020F0302020204030204" pitchFamily="34" charset="0"/>
              </a:rPr>
              <a:t>about the data.</a:t>
            </a:r>
          </a:p>
        </p:txBody>
      </p:sp>
    </p:spTree>
    <p:extLst>
      <p:ext uri="{BB962C8B-B14F-4D97-AF65-F5344CB8AC3E}">
        <p14:creationId xmlns:p14="http://schemas.microsoft.com/office/powerpoint/2010/main" val="4036486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BF6E8-2E82-5041-9469-4823F6626599}"/>
              </a:ext>
            </a:extLst>
          </p:cNvPr>
          <p:cNvSpPr>
            <a:spLocks noGrp="1"/>
          </p:cNvSpPr>
          <p:nvPr>
            <p:ph type="title"/>
          </p:nvPr>
        </p:nvSpPr>
        <p:spPr/>
        <p:txBody>
          <a:bodyPr/>
          <a:lstStyle/>
          <a:p>
            <a:r>
              <a:rPr lang="en-US" dirty="0"/>
              <a:t>How content generation is a probability problem</a:t>
            </a:r>
          </a:p>
        </p:txBody>
      </p:sp>
      <p:sp>
        <p:nvSpPr>
          <p:cNvPr id="3" name="Text Placeholder 2">
            <a:extLst>
              <a:ext uri="{FF2B5EF4-FFF2-40B4-BE49-F238E27FC236}">
                <a16:creationId xmlns:a16="http://schemas.microsoft.com/office/drawing/2014/main" id="{AC60B583-3693-4446-9193-8CD928C4CE4C}"/>
              </a:ext>
            </a:extLst>
          </p:cNvPr>
          <p:cNvSpPr>
            <a:spLocks noGrp="1"/>
          </p:cNvSpPr>
          <p:nvPr>
            <p:ph type="body" idx="1"/>
          </p:nvPr>
        </p:nvSpPr>
        <p:spPr/>
        <p:txBody>
          <a:bodyPr/>
          <a:lstStyle/>
          <a:p>
            <a:r>
              <a:rPr lang="en-US" dirty="0"/>
              <a:t>Two ways to make a generative model of a data distribution p(x)</a:t>
            </a:r>
          </a:p>
        </p:txBody>
      </p:sp>
      <p:sp>
        <p:nvSpPr>
          <p:cNvPr id="4" name="TextBox 3">
            <a:extLst>
              <a:ext uri="{FF2B5EF4-FFF2-40B4-BE49-F238E27FC236}">
                <a16:creationId xmlns:a16="http://schemas.microsoft.com/office/drawing/2014/main" id="{EC721FDB-4D4F-7149-836E-8FAAE78A2A92}"/>
              </a:ext>
            </a:extLst>
          </p:cNvPr>
          <p:cNvSpPr txBox="1"/>
          <p:nvPr/>
        </p:nvSpPr>
        <p:spPr>
          <a:xfrm>
            <a:off x="844550" y="986463"/>
            <a:ext cx="1917513" cy="1446550"/>
          </a:xfrm>
          <a:prstGeom prst="rect">
            <a:avLst/>
          </a:prstGeom>
          <a:noFill/>
        </p:spPr>
        <p:txBody>
          <a:bodyPr wrap="none" rtlCol="0">
            <a:spAutoFit/>
          </a:bodyPr>
          <a:lstStyle/>
          <a:p>
            <a:r>
              <a:rPr lang="en-US" sz="8800" dirty="0">
                <a:latin typeface="+mj-lt"/>
              </a:rPr>
              <a:t>p(x)</a:t>
            </a:r>
          </a:p>
        </p:txBody>
      </p:sp>
    </p:spTree>
    <p:extLst>
      <p:ext uri="{BB962C8B-B14F-4D97-AF65-F5344CB8AC3E}">
        <p14:creationId xmlns:p14="http://schemas.microsoft.com/office/powerpoint/2010/main" val="2444292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E1C8-2730-24BA-F70C-1A5C9080E5D2}"/>
              </a:ext>
            </a:extLst>
          </p:cNvPr>
          <p:cNvSpPr>
            <a:spLocks noGrp="1"/>
          </p:cNvSpPr>
          <p:nvPr>
            <p:ph type="title"/>
          </p:nvPr>
        </p:nvSpPr>
        <p:spPr/>
        <p:txBody>
          <a:bodyPr/>
          <a:lstStyle/>
          <a:p>
            <a:r>
              <a:rPr lang="en-US" dirty="0"/>
              <a:t>Making choices to produce output</a:t>
            </a:r>
          </a:p>
        </p:txBody>
      </p:sp>
      <p:sp>
        <p:nvSpPr>
          <p:cNvPr id="4" name="TextBox 3">
            <a:extLst>
              <a:ext uri="{FF2B5EF4-FFF2-40B4-BE49-F238E27FC236}">
                <a16:creationId xmlns:a16="http://schemas.microsoft.com/office/drawing/2014/main" id="{B9C2E778-F644-2B1E-9D23-306F6AAFC1B2}"/>
              </a:ext>
            </a:extLst>
          </p:cNvPr>
          <p:cNvSpPr txBox="1"/>
          <p:nvPr/>
        </p:nvSpPr>
        <p:spPr>
          <a:xfrm>
            <a:off x="465615" y="1765028"/>
            <a:ext cx="4073937" cy="523220"/>
          </a:xfrm>
          <a:prstGeom prst="rect">
            <a:avLst/>
          </a:prstGeom>
          <a:noFill/>
        </p:spPr>
        <p:txBody>
          <a:bodyPr wrap="none" rtlCol="0">
            <a:spAutoFit/>
          </a:bodyPr>
          <a:lstStyle/>
          <a:p>
            <a:pPr algn="ctr"/>
            <a:r>
              <a:rPr lang="en-US" sz="2800" dirty="0"/>
              <a:t>Pick a lot of random words</a:t>
            </a:r>
          </a:p>
        </p:txBody>
      </p:sp>
      <p:sp>
        <p:nvSpPr>
          <p:cNvPr id="5" name="TextBox 4">
            <a:extLst>
              <a:ext uri="{FF2B5EF4-FFF2-40B4-BE49-F238E27FC236}">
                <a16:creationId xmlns:a16="http://schemas.microsoft.com/office/drawing/2014/main" id="{4ACDF7D9-BAC0-82AB-AFD3-4BD83805B50E}"/>
              </a:ext>
            </a:extLst>
          </p:cNvPr>
          <p:cNvSpPr txBox="1"/>
          <p:nvPr/>
        </p:nvSpPr>
        <p:spPr>
          <a:xfrm>
            <a:off x="503093" y="2934052"/>
            <a:ext cx="3998980" cy="523220"/>
          </a:xfrm>
          <a:prstGeom prst="rect">
            <a:avLst/>
          </a:prstGeom>
          <a:noFill/>
        </p:spPr>
        <p:txBody>
          <a:bodyPr wrap="none" rtlCol="0">
            <a:spAutoFit/>
          </a:bodyPr>
          <a:lstStyle/>
          <a:p>
            <a:pPr algn="ctr"/>
            <a:r>
              <a:rPr lang="en-US" sz="2800" dirty="0"/>
              <a:t>Pick a lot of random pixels</a:t>
            </a:r>
          </a:p>
        </p:txBody>
      </p:sp>
      <p:sp>
        <p:nvSpPr>
          <p:cNvPr id="6" name="TextBox 5">
            <a:extLst>
              <a:ext uri="{FF2B5EF4-FFF2-40B4-BE49-F238E27FC236}">
                <a16:creationId xmlns:a16="http://schemas.microsoft.com/office/drawing/2014/main" id="{6916BB57-A8E8-4AD4-916B-216D2EF2A70E}"/>
              </a:ext>
            </a:extLst>
          </p:cNvPr>
          <p:cNvSpPr txBox="1"/>
          <p:nvPr/>
        </p:nvSpPr>
        <p:spPr>
          <a:xfrm>
            <a:off x="410183" y="4103077"/>
            <a:ext cx="4184800" cy="523220"/>
          </a:xfrm>
          <a:prstGeom prst="rect">
            <a:avLst/>
          </a:prstGeom>
          <a:noFill/>
        </p:spPr>
        <p:txBody>
          <a:bodyPr wrap="none" rtlCol="0">
            <a:spAutoFit/>
          </a:bodyPr>
          <a:lstStyle/>
          <a:p>
            <a:pPr algn="ctr"/>
            <a:r>
              <a:rPr lang="en-US" sz="2800" dirty="0"/>
              <a:t>Pick a lot of random clip art</a:t>
            </a:r>
          </a:p>
        </p:txBody>
      </p:sp>
      <p:sp>
        <p:nvSpPr>
          <p:cNvPr id="7" name="TextBox 6">
            <a:extLst>
              <a:ext uri="{FF2B5EF4-FFF2-40B4-BE49-F238E27FC236}">
                <a16:creationId xmlns:a16="http://schemas.microsoft.com/office/drawing/2014/main" id="{85754622-D6F5-1785-889C-8E8D65E2E543}"/>
              </a:ext>
            </a:extLst>
          </p:cNvPr>
          <p:cNvSpPr txBox="1"/>
          <p:nvPr/>
        </p:nvSpPr>
        <p:spPr>
          <a:xfrm>
            <a:off x="146845" y="5272101"/>
            <a:ext cx="4897303" cy="523220"/>
          </a:xfrm>
          <a:prstGeom prst="rect">
            <a:avLst/>
          </a:prstGeom>
          <a:noFill/>
        </p:spPr>
        <p:txBody>
          <a:bodyPr wrap="none" rtlCol="0">
            <a:spAutoFit/>
          </a:bodyPr>
          <a:lstStyle/>
          <a:p>
            <a:pPr algn="ctr"/>
            <a:r>
              <a:rPr lang="en-US" sz="2800" dirty="0"/>
              <a:t>Pick a lot of random </a:t>
            </a:r>
            <a:r>
              <a:rPr lang="en-US" sz="2800" u="sng" dirty="0"/>
              <a:t>instructions</a:t>
            </a:r>
          </a:p>
        </p:txBody>
      </p:sp>
      <p:sp>
        <p:nvSpPr>
          <p:cNvPr id="8" name="TextBox 7">
            <a:extLst>
              <a:ext uri="{FF2B5EF4-FFF2-40B4-BE49-F238E27FC236}">
                <a16:creationId xmlns:a16="http://schemas.microsoft.com/office/drawing/2014/main" id="{1864ADC2-53CA-86A5-6644-968D908D757E}"/>
              </a:ext>
            </a:extLst>
          </p:cNvPr>
          <p:cNvSpPr txBox="1"/>
          <p:nvPr/>
        </p:nvSpPr>
        <p:spPr>
          <a:xfrm>
            <a:off x="6804692" y="1736756"/>
            <a:ext cx="4673434" cy="523220"/>
          </a:xfrm>
          <a:prstGeom prst="rect">
            <a:avLst/>
          </a:prstGeom>
          <a:noFill/>
          <a:ln w="38100">
            <a:solidFill>
              <a:schemeClr val="tx1"/>
            </a:solidFill>
          </a:ln>
        </p:spPr>
        <p:txBody>
          <a:bodyPr wrap="square" rtlCol="0">
            <a:spAutoFit/>
          </a:bodyPr>
          <a:lstStyle/>
          <a:p>
            <a:pPr algn="ctr"/>
            <a:r>
              <a:rPr lang="en-US" sz="2800" dirty="0">
                <a:latin typeface="Times" pitchFamily="2" charset="0"/>
              </a:rPr>
              <a:t>weed van the an am she cheque</a:t>
            </a:r>
          </a:p>
        </p:txBody>
      </p:sp>
      <p:sp>
        <p:nvSpPr>
          <p:cNvPr id="9" name="Line">
            <a:extLst>
              <a:ext uri="{FF2B5EF4-FFF2-40B4-BE49-F238E27FC236}">
                <a16:creationId xmlns:a16="http://schemas.microsoft.com/office/drawing/2014/main" id="{03426903-79F8-527B-F3BF-FE4E71997C70}"/>
              </a:ext>
            </a:extLst>
          </p:cNvPr>
          <p:cNvSpPr/>
          <p:nvPr/>
        </p:nvSpPr>
        <p:spPr>
          <a:xfrm flipV="1">
            <a:off x="5044148" y="1997242"/>
            <a:ext cx="1760543" cy="23039"/>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10" name="TextBox 9">
            <a:extLst>
              <a:ext uri="{FF2B5EF4-FFF2-40B4-BE49-F238E27FC236}">
                <a16:creationId xmlns:a16="http://schemas.microsoft.com/office/drawing/2014/main" id="{464EC1D8-6C1F-4C5D-DD91-D13DDF344E55}"/>
              </a:ext>
            </a:extLst>
          </p:cNvPr>
          <p:cNvSpPr txBox="1"/>
          <p:nvPr/>
        </p:nvSpPr>
        <p:spPr>
          <a:xfrm>
            <a:off x="5202296" y="997132"/>
            <a:ext cx="1444242" cy="954107"/>
          </a:xfrm>
          <a:prstGeom prst="rect">
            <a:avLst/>
          </a:prstGeom>
          <a:noFill/>
        </p:spPr>
        <p:txBody>
          <a:bodyPr wrap="none" rtlCol="0">
            <a:spAutoFit/>
          </a:bodyPr>
          <a:lstStyle/>
          <a:p>
            <a:pPr algn="ctr"/>
            <a:r>
              <a:rPr lang="en-US" sz="2800" dirty="0"/>
              <a:t>string</a:t>
            </a:r>
            <a:br>
              <a:rPr lang="en-US" sz="2800" dirty="0"/>
            </a:br>
            <a:r>
              <a:rPr lang="en-US" sz="2800" dirty="0"/>
              <a:t>together</a:t>
            </a:r>
          </a:p>
        </p:txBody>
      </p:sp>
      <p:sp>
        <p:nvSpPr>
          <p:cNvPr id="11" name="TextBox 10">
            <a:extLst>
              <a:ext uri="{FF2B5EF4-FFF2-40B4-BE49-F238E27FC236}">
                <a16:creationId xmlns:a16="http://schemas.microsoft.com/office/drawing/2014/main" id="{0E22E534-75E6-6180-2CDB-06DBE7C9F27B}"/>
              </a:ext>
            </a:extLst>
          </p:cNvPr>
          <p:cNvSpPr txBox="1"/>
          <p:nvPr/>
        </p:nvSpPr>
        <p:spPr>
          <a:xfrm>
            <a:off x="5246988" y="2225613"/>
            <a:ext cx="1354858" cy="954107"/>
          </a:xfrm>
          <a:prstGeom prst="rect">
            <a:avLst/>
          </a:prstGeom>
          <a:noFill/>
        </p:spPr>
        <p:txBody>
          <a:bodyPr wrap="none" rtlCol="0">
            <a:spAutoFit/>
          </a:bodyPr>
          <a:lstStyle/>
          <a:p>
            <a:pPr algn="ctr"/>
            <a:r>
              <a:rPr lang="en-US" sz="2800" dirty="0"/>
              <a:t>arrange</a:t>
            </a:r>
            <a:br>
              <a:rPr lang="en-US" sz="2800" dirty="0"/>
            </a:br>
            <a:r>
              <a:rPr lang="en-US" sz="2800" dirty="0"/>
              <a:t>in a grid</a:t>
            </a:r>
          </a:p>
        </p:txBody>
      </p:sp>
      <p:sp>
        <p:nvSpPr>
          <p:cNvPr id="12" name="Line">
            <a:extLst>
              <a:ext uri="{FF2B5EF4-FFF2-40B4-BE49-F238E27FC236}">
                <a16:creationId xmlns:a16="http://schemas.microsoft.com/office/drawing/2014/main" id="{6E99393F-9860-F67C-5FAB-A8D7335E8629}"/>
              </a:ext>
            </a:extLst>
          </p:cNvPr>
          <p:cNvSpPr/>
          <p:nvPr/>
        </p:nvSpPr>
        <p:spPr>
          <a:xfrm flipV="1">
            <a:off x="5044147" y="3225105"/>
            <a:ext cx="1760543" cy="23039"/>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pic>
        <p:nvPicPr>
          <p:cNvPr id="14" name="Picture 13">
            <a:extLst>
              <a:ext uri="{FF2B5EF4-FFF2-40B4-BE49-F238E27FC236}">
                <a16:creationId xmlns:a16="http://schemas.microsoft.com/office/drawing/2014/main" id="{596C9D6E-9876-1816-C8A4-10347BF625EB}"/>
              </a:ext>
            </a:extLst>
          </p:cNvPr>
          <p:cNvPicPr>
            <a:picLocks noChangeAspect="1"/>
          </p:cNvPicPr>
          <p:nvPr/>
        </p:nvPicPr>
        <p:blipFill>
          <a:blip r:embed="rId2"/>
          <a:stretch>
            <a:fillRect/>
          </a:stretch>
        </p:blipFill>
        <p:spPr>
          <a:xfrm>
            <a:off x="6804689" y="2611951"/>
            <a:ext cx="1056236" cy="1029153"/>
          </a:xfrm>
          <a:prstGeom prst="rect">
            <a:avLst/>
          </a:prstGeom>
          <a:ln w="38100">
            <a:solidFill>
              <a:schemeClr val="tx1"/>
            </a:solidFill>
          </a:ln>
        </p:spPr>
      </p:pic>
      <p:sp>
        <p:nvSpPr>
          <p:cNvPr id="15" name="Line">
            <a:extLst>
              <a:ext uri="{FF2B5EF4-FFF2-40B4-BE49-F238E27FC236}">
                <a16:creationId xmlns:a16="http://schemas.microsoft.com/office/drawing/2014/main" id="{BAD7380B-7D4E-A6DE-435B-64BFA12BBDBE}"/>
              </a:ext>
            </a:extLst>
          </p:cNvPr>
          <p:cNvSpPr/>
          <p:nvPr/>
        </p:nvSpPr>
        <p:spPr>
          <a:xfrm flipV="1">
            <a:off x="5044146" y="4339161"/>
            <a:ext cx="1760543" cy="23039"/>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16" name="TextBox 15">
            <a:extLst>
              <a:ext uri="{FF2B5EF4-FFF2-40B4-BE49-F238E27FC236}">
                <a16:creationId xmlns:a16="http://schemas.microsoft.com/office/drawing/2014/main" id="{ED2D5A13-2417-A323-1940-3AF13BA312CF}"/>
              </a:ext>
            </a:extLst>
          </p:cNvPr>
          <p:cNvSpPr txBox="1"/>
          <p:nvPr/>
        </p:nvSpPr>
        <p:spPr>
          <a:xfrm>
            <a:off x="5246988" y="3379102"/>
            <a:ext cx="1242071" cy="954107"/>
          </a:xfrm>
          <a:prstGeom prst="rect">
            <a:avLst/>
          </a:prstGeom>
          <a:noFill/>
        </p:spPr>
        <p:txBody>
          <a:bodyPr wrap="none" rtlCol="0">
            <a:spAutoFit/>
          </a:bodyPr>
          <a:lstStyle/>
          <a:p>
            <a:pPr algn="ctr"/>
            <a:r>
              <a:rPr lang="en-US" sz="2800" dirty="0"/>
              <a:t>overlay</a:t>
            </a:r>
            <a:br>
              <a:rPr lang="en-US" sz="2800" dirty="0"/>
            </a:br>
            <a:r>
              <a:rPr lang="en-US" sz="2800" dirty="0"/>
              <a:t>clips</a:t>
            </a:r>
          </a:p>
        </p:txBody>
      </p:sp>
      <p:pic>
        <p:nvPicPr>
          <p:cNvPr id="17" name="Picture 16">
            <a:extLst>
              <a:ext uri="{FF2B5EF4-FFF2-40B4-BE49-F238E27FC236}">
                <a16:creationId xmlns:a16="http://schemas.microsoft.com/office/drawing/2014/main" id="{654ECC4D-9C87-BFEB-3BB4-C0BB96CC6415}"/>
              </a:ext>
            </a:extLst>
          </p:cNvPr>
          <p:cNvPicPr>
            <a:picLocks noChangeAspect="1"/>
          </p:cNvPicPr>
          <p:nvPr/>
        </p:nvPicPr>
        <p:blipFill>
          <a:blip r:embed="rId3"/>
          <a:stretch>
            <a:fillRect/>
          </a:stretch>
        </p:blipFill>
        <p:spPr>
          <a:xfrm>
            <a:off x="6804689" y="3987497"/>
            <a:ext cx="1056236" cy="1049593"/>
          </a:xfrm>
          <a:prstGeom prst="rect">
            <a:avLst/>
          </a:prstGeom>
          <a:ln w="38100">
            <a:solidFill>
              <a:schemeClr val="tx1"/>
            </a:solidFill>
          </a:ln>
        </p:spPr>
      </p:pic>
      <p:sp>
        <p:nvSpPr>
          <p:cNvPr id="18" name="Line">
            <a:extLst>
              <a:ext uri="{FF2B5EF4-FFF2-40B4-BE49-F238E27FC236}">
                <a16:creationId xmlns:a16="http://schemas.microsoft.com/office/drawing/2014/main" id="{743C04C7-32EE-804A-087C-7916CEF89662}"/>
              </a:ext>
            </a:extLst>
          </p:cNvPr>
          <p:cNvSpPr/>
          <p:nvPr/>
        </p:nvSpPr>
        <p:spPr>
          <a:xfrm>
            <a:off x="5044146" y="5590061"/>
            <a:ext cx="3731092" cy="23035"/>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19" name="TextBox 18">
            <a:extLst>
              <a:ext uri="{FF2B5EF4-FFF2-40B4-BE49-F238E27FC236}">
                <a16:creationId xmlns:a16="http://schemas.microsoft.com/office/drawing/2014/main" id="{450DB32A-207C-1FAB-0037-2E95406AF8DE}"/>
              </a:ext>
            </a:extLst>
          </p:cNvPr>
          <p:cNvSpPr txBox="1"/>
          <p:nvPr/>
        </p:nvSpPr>
        <p:spPr>
          <a:xfrm>
            <a:off x="5154686" y="4579604"/>
            <a:ext cx="1426673" cy="954107"/>
          </a:xfrm>
          <a:prstGeom prst="rect">
            <a:avLst/>
          </a:prstGeom>
          <a:noFill/>
        </p:spPr>
        <p:txBody>
          <a:bodyPr wrap="none" rtlCol="0">
            <a:spAutoFit/>
          </a:bodyPr>
          <a:lstStyle/>
          <a:p>
            <a:pPr algn="ctr"/>
            <a:r>
              <a:rPr lang="en-US" sz="2800" dirty="0"/>
              <a:t>run</a:t>
            </a:r>
            <a:br>
              <a:rPr lang="en-US" sz="2800" dirty="0"/>
            </a:br>
            <a:r>
              <a:rPr lang="en-US" sz="2800" dirty="0"/>
              <a:t>program</a:t>
            </a:r>
          </a:p>
        </p:txBody>
      </p:sp>
      <p:pic>
        <p:nvPicPr>
          <p:cNvPr id="1026" name="Picture 2">
            <a:extLst>
              <a:ext uri="{FF2B5EF4-FFF2-40B4-BE49-F238E27FC236}">
                <a16:creationId xmlns:a16="http://schemas.microsoft.com/office/drawing/2014/main" id="{1F086351-0079-F22F-97F9-674C954CC3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5238" y="3573379"/>
            <a:ext cx="2458638" cy="2348167"/>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661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7" name="prob_plants.mov" descr="prob_plants.mov"/>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3906986" y="-2844732"/>
            <a:ext cx="7666758" cy="10304783"/>
          </a:xfrm>
          <a:prstGeom prst="rect">
            <a:avLst/>
          </a:prstGeom>
          <a:ln w="12700">
            <a:miter lim="400000"/>
          </a:ln>
        </p:spPr>
      </p:pic>
      <p:pic>
        <p:nvPicPr>
          <p:cNvPr id="438" name="Image" descr="Image"/>
          <p:cNvPicPr>
            <a:picLocks noChangeAspect="1"/>
          </p:cNvPicPr>
          <p:nvPr/>
        </p:nvPicPr>
        <p:blipFill>
          <a:blip r:embed="rId6"/>
          <a:stretch>
            <a:fillRect/>
          </a:stretch>
        </p:blipFill>
        <p:spPr>
          <a:xfrm>
            <a:off x="195411" y="289719"/>
            <a:ext cx="3068977" cy="3359500"/>
          </a:xfrm>
          <a:prstGeom prst="rect">
            <a:avLst/>
          </a:prstGeom>
          <a:ln w="12700">
            <a:miter lim="400000"/>
          </a:ln>
        </p:spPr>
      </p:pic>
      <p:pic>
        <p:nvPicPr>
          <p:cNvPr id="4" name="Picture 3">
            <a:extLst>
              <a:ext uri="{FF2B5EF4-FFF2-40B4-BE49-F238E27FC236}">
                <a16:creationId xmlns:a16="http://schemas.microsoft.com/office/drawing/2014/main" id="{A2DC19C7-D744-1247-96EC-88DAF3EE2559}"/>
              </a:ext>
            </a:extLst>
          </p:cNvPr>
          <p:cNvPicPr>
            <a:picLocks noChangeAspect="1"/>
          </p:cNvPicPr>
          <p:nvPr/>
        </p:nvPicPr>
        <p:blipFill>
          <a:blip r:embed="rId7"/>
          <a:stretch>
            <a:fillRect/>
          </a:stretch>
        </p:blipFill>
        <p:spPr>
          <a:xfrm>
            <a:off x="1969712" y="4095974"/>
            <a:ext cx="1641310" cy="1641310"/>
          </a:xfrm>
          <a:prstGeom prst="rect">
            <a:avLst/>
          </a:prstGeom>
        </p:spPr>
      </p:pic>
      <p:sp>
        <p:nvSpPr>
          <p:cNvPr id="2" name="TextBox 1">
            <a:extLst>
              <a:ext uri="{FF2B5EF4-FFF2-40B4-BE49-F238E27FC236}">
                <a16:creationId xmlns:a16="http://schemas.microsoft.com/office/drawing/2014/main" id="{4173408E-48A1-7A43-8331-E4A048CC32C1}"/>
              </a:ext>
            </a:extLst>
          </p:cNvPr>
          <p:cNvSpPr txBox="1"/>
          <p:nvPr/>
        </p:nvSpPr>
        <p:spPr>
          <a:xfrm>
            <a:off x="0" y="5737284"/>
            <a:ext cx="3799695" cy="830997"/>
          </a:xfrm>
          <a:prstGeom prst="rect">
            <a:avLst/>
          </a:prstGeom>
          <a:noFill/>
        </p:spPr>
        <p:txBody>
          <a:bodyPr wrap="none" rtlCol="0">
            <a:spAutoFit/>
          </a:bodyPr>
          <a:lstStyle/>
          <a:p>
            <a:r>
              <a:rPr lang="en-US" sz="4800" dirty="0">
                <a:latin typeface="+mj-lt"/>
              </a:rPr>
              <a:t>#</a:t>
            </a:r>
            <a:r>
              <a:rPr lang="en-US" sz="4800" dirty="0" err="1">
                <a:latin typeface="+mj-lt"/>
              </a:rPr>
              <a:t>generativeart</a:t>
            </a:r>
            <a:endParaRPr lang="en-US" sz="4800" dirty="0">
              <a:latin typeface="+mj-lt"/>
            </a:endParaRPr>
          </a:p>
        </p:txBody>
      </p:sp>
      <p:sp>
        <p:nvSpPr>
          <p:cNvPr id="6" name="TextBox 5">
            <a:extLst>
              <a:ext uri="{FF2B5EF4-FFF2-40B4-BE49-F238E27FC236}">
                <a16:creationId xmlns:a16="http://schemas.microsoft.com/office/drawing/2014/main" id="{6D9C9F01-2280-1B4A-AFFB-02B3BD5A4C10}"/>
              </a:ext>
            </a:extLst>
          </p:cNvPr>
          <p:cNvSpPr txBox="1"/>
          <p:nvPr/>
        </p:nvSpPr>
        <p:spPr>
          <a:xfrm>
            <a:off x="230256" y="4095974"/>
            <a:ext cx="1917513" cy="1446550"/>
          </a:xfrm>
          <a:prstGeom prst="rect">
            <a:avLst/>
          </a:prstGeom>
          <a:noFill/>
        </p:spPr>
        <p:txBody>
          <a:bodyPr wrap="none" rtlCol="0">
            <a:spAutoFit/>
          </a:bodyPr>
          <a:lstStyle/>
          <a:p>
            <a:r>
              <a:rPr lang="en-US" sz="8800" dirty="0">
                <a:latin typeface="+mj-lt"/>
              </a:rPr>
              <a:t>p(x)</a:t>
            </a:r>
          </a:p>
        </p:txBody>
      </p:sp>
    </p:spTree>
    <p:extLst>
      <p:ext uri="{BB962C8B-B14F-4D97-AF65-F5344CB8AC3E}">
        <p14:creationId xmlns:p14="http://schemas.microsoft.com/office/powerpoint/2010/main" val="3715798043"/>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3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2816" fill="hold"/>
                                        <p:tgtEl>
                                          <p:spTgt spid="43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0" fill="hold" display="0">
                  <p:stCondLst>
                    <p:cond delay="indefinite"/>
                  </p:stCondLst>
                </p:cTn>
                <p:tgtEl>
                  <p:spTgt spid="437"/>
                </p:tgtEl>
              </p:cMediaNode>
            </p:video>
            <p:seq concurrent="1" prevAc="none" nextAc="seek">
              <p:cTn id="11" restart="whenNotActive" fill="hold" evtFilter="cancelBubble" nodeType="interactiveSeq">
                <p:stCondLst>
                  <p:cond evt="onClick" delay="0">
                    <p:tgtEl>
                      <p:spTgt spid="43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37"/>
                                        </p:tgtEl>
                                      </p:cBhvr>
                                    </p:cmd>
                                  </p:childTnLst>
                                </p:cTn>
                              </p:par>
                            </p:childTnLst>
                          </p:cTn>
                        </p:par>
                      </p:childTnLst>
                    </p:cTn>
                  </p:par>
                </p:childTnLst>
              </p:cTn>
              <p:nextCondLst>
                <p:cond evt="onClick" delay="0">
                  <p:tgtEl>
                    <p:spTgt spid="437"/>
                  </p:tgtEl>
                </p:cond>
              </p:nextCondLst>
            </p:seq>
          </p:childTnLst>
        </p:cTn>
      </p:par>
    </p:tnLst>
    <p:bldLst>
      <p:bldP spid="437"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29102-6C03-0559-407A-2F9E6A43E577}"/>
              </a:ext>
            </a:extLst>
          </p:cNvPr>
          <p:cNvSpPr>
            <a:spLocks noGrp="1"/>
          </p:cNvSpPr>
          <p:nvPr>
            <p:ph type="title"/>
          </p:nvPr>
        </p:nvSpPr>
        <p:spPr/>
        <p:txBody>
          <a:bodyPr>
            <a:normAutofit/>
          </a:bodyPr>
          <a:lstStyle/>
          <a:p>
            <a:r>
              <a:rPr lang="en-US" dirty="0"/>
              <a:t>Once in a while, bad models make good output</a:t>
            </a:r>
          </a:p>
        </p:txBody>
      </p:sp>
      <p:sp>
        <p:nvSpPr>
          <p:cNvPr id="4" name="TextBox 3">
            <a:extLst>
              <a:ext uri="{FF2B5EF4-FFF2-40B4-BE49-F238E27FC236}">
                <a16:creationId xmlns:a16="http://schemas.microsoft.com/office/drawing/2014/main" id="{C6D1A5E2-3834-3E02-68C8-EE766F743825}"/>
              </a:ext>
            </a:extLst>
          </p:cNvPr>
          <p:cNvSpPr txBox="1"/>
          <p:nvPr/>
        </p:nvSpPr>
        <p:spPr>
          <a:xfrm>
            <a:off x="465615" y="1765028"/>
            <a:ext cx="4073937" cy="523220"/>
          </a:xfrm>
          <a:prstGeom prst="rect">
            <a:avLst/>
          </a:prstGeom>
          <a:noFill/>
        </p:spPr>
        <p:txBody>
          <a:bodyPr wrap="none" rtlCol="0">
            <a:spAutoFit/>
          </a:bodyPr>
          <a:lstStyle/>
          <a:p>
            <a:pPr algn="ctr"/>
            <a:r>
              <a:rPr lang="en-US" sz="2800" dirty="0"/>
              <a:t>Pick a lot of random words</a:t>
            </a:r>
          </a:p>
        </p:txBody>
      </p:sp>
      <p:sp>
        <p:nvSpPr>
          <p:cNvPr id="5" name="TextBox 4">
            <a:extLst>
              <a:ext uri="{FF2B5EF4-FFF2-40B4-BE49-F238E27FC236}">
                <a16:creationId xmlns:a16="http://schemas.microsoft.com/office/drawing/2014/main" id="{086B484F-7540-0B9E-3A8B-DB6499D8AC6C}"/>
              </a:ext>
            </a:extLst>
          </p:cNvPr>
          <p:cNvSpPr txBox="1"/>
          <p:nvPr/>
        </p:nvSpPr>
        <p:spPr>
          <a:xfrm>
            <a:off x="503093" y="2934052"/>
            <a:ext cx="3998980" cy="523220"/>
          </a:xfrm>
          <a:prstGeom prst="rect">
            <a:avLst/>
          </a:prstGeom>
          <a:noFill/>
        </p:spPr>
        <p:txBody>
          <a:bodyPr wrap="none" rtlCol="0">
            <a:spAutoFit/>
          </a:bodyPr>
          <a:lstStyle/>
          <a:p>
            <a:pPr algn="ctr"/>
            <a:r>
              <a:rPr lang="en-US" sz="2800" dirty="0"/>
              <a:t>Pick a lot of random pixels</a:t>
            </a:r>
          </a:p>
        </p:txBody>
      </p:sp>
      <p:sp>
        <p:nvSpPr>
          <p:cNvPr id="6" name="TextBox 5">
            <a:extLst>
              <a:ext uri="{FF2B5EF4-FFF2-40B4-BE49-F238E27FC236}">
                <a16:creationId xmlns:a16="http://schemas.microsoft.com/office/drawing/2014/main" id="{83A3714B-D3AE-7633-8F4D-95781D5B2CC8}"/>
              </a:ext>
            </a:extLst>
          </p:cNvPr>
          <p:cNvSpPr txBox="1"/>
          <p:nvPr/>
        </p:nvSpPr>
        <p:spPr>
          <a:xfrm>
            <a:off x="410183" y="4103077"/>
            <a:ext cx="4184800" cy="523220"/>
          </a:xfrm>
          <a:prstGeom prst="rect">
            <a:avLst/>
          </a:prstGeom>
          <a:noFill/>
        </p:spPr>
        <p:txBody>
          <a:bodyPr wrap="none" rtlCol="0">
            <a:spAutoFit/>
          </a:bodyPr>
          <a:lstStyle/>
          <a:p>
            <a:pPr algn="ctr"/>
            <a:r>
              <a:rPr lang="en-US" sz="2800" dirty="0"/>
              <a:t>Pick a lot of random clip art</a:t>
            </a:r>
          </a:p>
        </p:txBody>
      </p:sp>
      <p:sp>
        <p:nvSpPr>
          <p:cNvPr id="7" name="TextBox 6">
            <a:extLst>
              <a:ext uri="{FF2B5EF4-FFF2-40B4-BE49-F238E27FC236}">
                <a16:creationId xmlns:a16="http://schemas.microsoft.com/office/drawing/2014/main" id="{A6BCD52C-A330-118B-E0A2-9195DCA7F8E2}"/>
              </a:ext>
            </a:extLst>
          </p:cNvPr>
          <p:cNvSpPr txBox="1"/>
          <p:nvPr/>
        </p:nvSpPr>
        <p:spPr>
          <a:xfrm>
            <a:off x="146845" y="5272101"/>
            <a:ext cx="4897303" cy="523220"/>
          </a:xfrm>
          <a:prstGeom prst="rect">
            <a:avLst/>
          </a:prstGeom>
          <a:noFill/>
        </p:spPr>
        <p:txBody>
          <a:bodyPr wrap="none" rtlCol="0">
            <a:spAutoFit/>
          </a:bodyPr>
          <a:lstStyle/>
          <a:p>
            <a:pPr algn="ctr"/>
            <a:r>
              <a:rPr lang="en-US" sz="2800" dirty="0"/>
              <a:t>Pick a lot of random </a:t>
            </a:r>
            <a:r>
              <a:rPr lang="en-US" sz="2800" u="sng" dirty="0"/>
              <a:t>instructions</a:t>
            </a:r>
          </a:p>
        </p:txBody>
      </p:sp>
      <p:sp>
        <p:nvSpPr>
          <p:cNvPr id="8" name="Line">
            <a:extLst>
              <a:ext uri="{FF2B5EF4-FFF2-40B4-BE49-F238E27FC236}">
                <a16:creationId xmlns:a16="http://schemas.microsoft.com/office/drawing/2014/main" id="{CB198665-0083-E794-B448-781732C4F86F}"/>
              </a:ext>
            </a:extLst>
          </p:cNvPr>
          <p:cNvSpPr/>
          <p:nvPr/>
        </p:nvSpPr>
        <p:spPr>
          <a:xfrm flipV="1">
            <a:off x="5044148" y="1997242"/>
            <a:ext cx="1760543" cy="23039"/>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9" name="TextBox 8">
            <a:extLst>
              <a:ext uri="{FF2B5EF4-FFF2-40B4-BE49-F238E27FC236}">
                <a16:creationId xmlns:a16="http://schemas.microsoft.com/office/drawing/2014/main" id="{03E149A9-C774-0AC3-0DEC-4417757A0928}"/>
              </a:ext>
            </a:extLst>
          </p:cNvPr>
          <p:cNvSpPr txBox="1"/>
          <p:nvPr/>
        </p:nvSpPr>
        <p:spPr>
          <a:xfrm>
            <a:off x="5202296" y="997132"/>
            <a:ext cx="1444242" cy="954107"/>
          </a:xfrm>
          <a:prstGeom prst="rect">
            <a:avLst/>
          </a:prstGeom>
          <a:noFill/>
        </p:spPr>
        <p:txBody>
          <a:bodyPr wrap="none" rtlCol="0">
            <a:spAutoFit/>
          </a:bodyPr>
          <a:lstStyle/>
          <a:p>
            <a:pPr algn="ctr"/>
            <a:r>
              <a:rPr lang="en-US" sz="2800" dirty="0"/>
              <a:t>string</a:t>
            </a:r>
            <a:br>
              <a:rPr lang="en-US" sz="2800" dirty="0"/>
            </a:br>
            <a:r>
              <a:rPr lang="en-US" sz="2800" dirty="0"/>
              <a:t>together</a:t>
            </a:r>
          </a:p>
        </p:txBody>
      </p:sp>
      <p:sp>
        <p:nvSpPr>
          <p:cNvPr id="10" name="TextBox 9">
            <a:extLst>
              <a:ext uri="{FF2B5EF4-FFF2-40B4-BE49-F238E27FC236}">
                <a16:creationId xmlns:a16="http://schemas.microsoft.com/office/drawing/2014/main" id="{2EDF0AB4-F8B6-E4C8-4818-58E0389C972C}"/>
              </a:ext>
            </a:extLst>
          </p:cNvPr>
          <p:cNvSpPr txBox="1"/>
          <p:nvPr/>
        </p:nvSpPr>
        <p:spPr>
          <a:xfrm>
            <a:off x="5246988" y="2225613"/>
            <a:ext cx="1354858" cy="954107"/>
          </a:xfrm>
          <a:prstGeom prst="rect">
            <a:avLst/>
          </a:prstGeom>
          <a:noFill/>
        </p:spPr>
        <p:txBody>
          <a:bodyPr wrap="none" rtlCol="0">
            <a:spAutoFit/>
          </a:bodyPr>
          <a:lstStyle/>
          <a:p>
            <a:pPr algn="ctr"/>
            <a:r>
              <a:rPr lang="en-US" sz="2800" dirty="0"/>
              <a:t>arrange</a:t>
            </a:r>
            <a:br>
              <a:rPr lang="en-US" sz="2800" dirty="0"/>
            </a:br>
            <a:r>
              <a:rPr lang="en-US" sz="2800" dirty="0"/>
              <a:t>in a grid</a:t>
            </a:r>
          </a:p>
        </p:txBody>
      </p:sp>
      <p:sp>
        <p:nvSpPr>
          <p:cNvPr id="11" name="Line">
            <a:extLst>
              <a:ext uri="{FF2B5EF4-FFF2-40B4-BE49-F238E27FC236}">
                <a16:creationId xmlns:a16="http://schemas.microsoft.com/office/drawing/2014/main" id="{AFF394AA-5F6C-0425-7D31-52BFC75755DA}"/>
              </a:ext>
            </a:extLst>
          </p:cNvPr>
          <p:cNvSpPr/>
          <p:nvPr/>
        </p:nvSpPr>
        <p:spPr>
          <a:xfrm flipV="1">
            <a:off x="5044147" y="3225105"/>
            <a:ext cx="1760543" cy="23039"/>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12" name="Line">
            <a:extLst>
              <a:ext uri="{FF2B5EF4-FFF2-40B4-BE49-F238E27FC236}">
                <a16:creationId xmlns:a16="http://schemas.microsoft.com/office/drawing/2014/main" id="{A208AE86-ECF3-4891-CF7D-CEEA4B0EBF95}"/>
              </a:ext>
            </a:extLst>
          </p:cNvPr>
          <p:cNvSpPr/>
          <p:nvPr/>
        </p:nvSpPr>
        <p:spPr>
          <a:xfrm flipV="1">
            <a:off x="5044146" y="4339161"/>
            <a:ext cx="1760543" cy="23039"/>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13" name="TextBox 12">
            <a:extLst>
              <a:ext uri="{FF2B5EF4-FFF2-40B4-BE49-F238E27FC236}">
                <a16:creationId xmlns:a16="http://schemas.microsoft.com/office/drawing/2014/main" id="{1F51AF96-F07E-DD77-FF19-E40D4176839C}"/>
              </a:ext>
            </a:extLst>
          </p:cNvPr>
          <p:cNvSpPr txBox="1"/>
          <p:nvPr/>
        </p:nvSpPr>
        <p:spPr>
          <a:xfrm>
            <a:off x="5246988" y="3379102"/>
            <a:ext cx="1242071" cy="954107"/>
          </a:xfrm>
          <a:prstGeom prst="rect">
            <a:avLst/>
          </a:prstGeom>
          <a:noFill/>
        </p:spPr>
        <p:txBody>
          <a:bodyPr wrap="none" rtlCol="0">
            <a:spAutoFit/>
          </a:bodyPr>
          <a:lstStyle/>
          <a:p>
            <a:pPr algn="ctr"/>
            <a:r>
              <a:rPr lang="en-US" sz="2800" dirty="0"/>
              <a:t>overlay</a:t>
            </a:r>
            <a:br>
              <a:rPr lang="en-US" sz="2800" dirty="0"/>
            </a:br>
            <a:r>
              <a:rPr lang="en-US" sz="2800" dirty="0"/>
              <a:t>clips</a:t>
            </a:r>
          </a:p>
        </p:txBody>
      </p:sp>
      <p:sp>
        <p:nvSpPr>
          <p:cNvPr id="14" name="TextBox 13">
            <a:extLst>
              <a:ext uri="{FF2B5EF4-FFF2-40B4-BE49-F238E27FC236}">
                <a16:creationId xmlns:a16="http://schemas.microsoft.com/office/drawing/2014/main" id="{A540ADB9-1D0C-2734-66C0-3475C257BC51}"/>
              </a:ext>
            </a:extLst>
          </p:cNvPr>
          <p:cNvSpPr txBox="1"/>
          <p:nvPr/>
        </p:nvSpPr>
        <p:spPr>
          <a:xfrm>
            <a:off x="5154686" y="4579604"/>
            <a:ext cx="1426673" cy="954107"/>
          </a:xfrm>
          <a:prstGeom prst="rect">
            <a:avLst/>
          </a:prstGeom>
          <a:noFill/>
        </p:spPr>
        <p:txBody>
          <a:bodyPr wrap="none" rtlCol="0">
            <a:spAutoFit/>
          </a:bodyPr>
          <a:lstStyle/>
          <a:p>
            <a:pPr algn="ctr"/>
            <a:r>
              <a:rPr lang="en-US" sz="2800" dirty="0"/>
              <a:t>run</a:t>
            </a:r>
            <a:br>
              <a:rPr lang="en-US" sz="2800" dirty="0"/>
            </a:br>
            <a:r>
              <a:rPr lang="en-US" sz="2800" dirty="0"/>
              <a:t>program</a:t>
            </a:r>
          </a:p>
        </p:txBody>
      </p:sp>
      <p:sp>
        <p:nvSpPr>
          <p:cNvPr id="15" name="TextBox 14">
            <a:extLst>
              <a:ext uri="{FF2B5EF4-FFF2-40B4-BE49-F238E27FC236}">
                <a16:creationId xmlns:a16="http://schemas.microsoft.com/office/drawing/2014/main" id="{F3E95573-D4D9-FC25-09FA-BA3DD3703D51}"/>
              </a:ext>
            </a:extLst>
          </p:cNvPr>
          <p:cNvSpPr txBox="1"/>
          <p:nvPr/>
        </p:nvSpPr>
        <p:spPr>
          <a:xfrm>
            <a:off x="6804692" y="1736756"/>
            <a:ext cx="4673434" cy="523220"/>
          </a:xfrm>
          <a:prstGeom prst="rect">
            <a:avLst/>
          </a:prstGeom>
          <a:noFill/>
          <a:ln w="38100">
            <a:solidFill>
              <a:schemeClr val="tx1"/>
            </a:solidFill>
          </a:ln>
        </p:spPr>
        <p:txBody>
          <a:bodyPr wrap="square" rtlCol="0">
            <a:spAutoFit/>
          </a:bodyPr>
          <a:lstStyle/>
          <a:p>
            <a:pPr algn="ctr"/>
            <a:r>
              <a:rPr lang="en-US" sz="2800" dirty="0">
                <a:latin typeface="Times" pitchFamily="2" charset="0"/>
              </a:rPr>
              <a:t>this above all: to thine self be</a:t>
            </a:r>
          </a:p>
        </p:txBody>
      </p:sp>
      <p:pic>
        <p:nvPicPr>
          <p:cNvPr id="16" name="Picture 15">
            <a:extLst>
              <a:ext uri="{FF2B5EF4-FFF2-40B4-BE49-F238E27FC236}">
                <a16:creationId xmlns:a16="http://schemas.microsoft.com/office/drawing/2014/main" id="{1F37283E-406E-8506-17E1-F0368F8FFADF}"/>
              </a:ext>
            </a:extLst>
          </p:cNvPr>
          <p:cNvPicPr>
            <a:picLocks noChangeAspect="1"/>
          </p:cNvPicPr>
          <p:nvPr/>
        </p:nvPicPr>
        <p:blipFill>
          <a:blip r:embed="rId2"/>
          <a:stretch>
            <a:fillRect/>
          </a:stretch>
        </p:blipFill>
        <p:spPr>
          <a:xfrm>
            <a:off x="6828752" y="2521957"/>
            <a:ext cx="1103837" cy="1103837"/>
          </a:xfrm>
          <a:prstGeom prst="rect">
            <a:avLst/>
          </a:prstGeom>
          <a:ln w="38100">
            <a:solidFill>
              <a:schemeClr val="tx1"/>
            </a:solidFill>
          </a:ln>
        </p:spPr>
      </p:pic>
      <p:pic>
        <p:nvPicPr>
          <p:cNvPr id="3074" name="Picture 2">
            <a:extLst>
              <a:ext uri="{FF2B5EF4-FFF2-40B4-BE49-F238E27FC236}">
                <a16:creationId xmlns:a16="http://schemas.microsoft.com/office/drawing/2014/main" id="{145D82A6-B368-C4D8-C901-0F0E536AF2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8752" y="3830805"/>
            <a:ext cx="1103837" cy="1103837"/>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7" name="Line">
            <a:extLst>
              <a:ext uri="{FF2B5EF4-FFF2-40B4-BE49-F238E27FC236}">
                <a16:creationId xmlns:a16="http://schemas.microsoft.com/office/drawing/2014/main" id="{756EC626-3049-7741-387C-92ABECDF2AD3}"/>
              </a:ext>
            </a:extLst>
          </p:cNvPr>
          <p:cNvSpPr/>
          <p:nvPr/>
        </p:nvSpPr>
        <p:spPr>
          <a:xfrm flipV="1">
            <a:off x="5044145" y="5567023"/>
            <a:ext cx="3293739" cy="24323"/>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pic>
        <p:nvPicPr>
          <p:cNvPr id="3076" name="Picture 4" descr="Random Tree Generator">
            <a:extLst>
              <a:ext uri="{FF2B5EF4-FFF2-40B4-BE49-F238E27FC236}">
                <a16:creationId xmlns:a16="http://schemas.microsoft.com/office/drawing/2014/main" id="{5BA3F6AC-74CF-D2A7-FB16-89A4B19C63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8422" y="4230832"/>
            <a:ext cx="2824246" cy="165165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7D59E686-6F7C-82AE-68E5-5BABC28CA0A8}"/>
              </a:ext>
            </a:extLst>
          </p:cNvPr>
          <p:cNvSpPr txBox="1"/>
          <p:nvPr/>
        </p:nvSpPr>
        <p:spPr>
          <a:xfrm>
            <a:off x="8337884" y="2641916"/>
            <a:ext cx="3230533" cy="1384995"/>
          </a:xfrm>
          <a:prstGeom prst="rect">
            <a:avLst/>
          </a:prstGeom>
          <a:noFill/>
        </p:spPr>
        <p:txBody>
          <a:bodyPr wrap="square" rtlCol="0">
            <a:spAutoFit/>
          </a:bodyPr>
          <a:lstStyle/>
          <a:p>
            <a:pPr algn="ctr"/>
            <a:r>
              <a:rPr lang="en-US" sz="2800" dirty="0"/>
              <a:t>Once in a while the output is good.</a:t>
            </a:r>
            <a:br>
              <a:rPr lang="en-US" sz="2800" dirty="0"/>
            </a:br>
            <a:r>
              <a:rPr lang="en-US" sz="2800" dirty="0"/>
              <a:t>We ask: how often?</a:t>
            </a:r>
          </a:p>
        </p:txBody>
      </p:sp>
    </p:spTree>
    <p:extLst>
      <p:ext uri="{BB962C8B-B14F-4D97-AF65-F5344CB8AC3E}">
        <p14:creationId xmlns:p14="http://schemas.microsoft.com/office/powerpoint/2010/main" val="2827960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29102-6C03-0559-407A-2F9E6A43E577}"/>
              </a:ext>
            </a:extLst>
          </p:cNvPr>
          <p:cNvSpPr>
            <a:spLocks noGrp="1"/>
          </p:cNvSpPr>
          <p:nvPr>
            <p:ph type="title"/>
          </p:nvPr>
        </p:nvSpPr>
        <p:spPr/>
        <p:txBody>
          <a:bodyPr/>
          <a:lstStyle/>
          <a:p>
            <a:r>
              <a:rPr lang="en-US" dirty="0"/>
              <a:t>What is the goal? Imitate true data.</a:t>
            </a:r>
          </a:p>
        </p:txBody>
      </p:sp>
      <p:sp>
        <p:nvSpPr>
          <p:cNvPr id="4" name="TextBox 3">
            <a:extLst>
              <a:ext uri="{FF2B5EF4-FFF2-40B4-BE49-F238E27FC236}">
                <a16:creationId xmlns:a16="http://schemas.microsoft.com/office/drawing/2014/main" id="{C6D1A5E2-3834-3E02-68C8-EE766F743825}"/>
              </a:ext>
            </a:extLst>
          </p:cNvPr>
          <p:cNvSpPr txBox="1"/>
          <p:nvPr/>
        </p:nvSpPr>
        <p:spPr>
          <a:xfrm>
            <a:off x="465615" y="1765028"/>
            <a:ext cx="4073937" cy="523220"/>
          </a:xfrm>
          <a:prstGeom prst="rect">
            <a:avLst/>
          </a:prstGeom>
          <a:noFill/>
        </p:spPr>
        <p:txBody>
          <a:bodyPr wrap="none" rtlCol="0">
            <a:spAutoFit/>
          </a:bodyPr>
          <a:lstStyle/>
          <a:p>
            <a:pPr algn="ctr"/>
            <a:r>
              <a:rPr lang="en-US" sz="2800" dirty="0"/>
              <a:t>Pick a lot of random words</a:t>
            </a:r>
          </a:p>
        </p:txBody>
      </p:sp>
      <p:sp>
        <p:nvSpPr>
          <p:cNvPr id="8" name="Line">
            <a:extLst>
              <a:ext uri="{FF2B5EF4-FFF2-40B4-BE49-F238E27FC236}">
                <a16:creationId xmlns:a16="http://schemas.microsoft.com/office/drawing/2014/main" id="{CB198665-0083-E794-B448-781732C4F86F}"/>
              </a:ext>
            </a:extLst>
          </p:cNvPr>
          <p:cNvSpPr/>
          <p:nvPr/>
        </p:nvSpPr>
        <p:spPr>
          <a:xfrm flipV="1">
            <a:off x="4539552" y="2025514"/>
            <a:ext cx="1760543" cy="23039"/>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9" name="TextBox 8">
            <a:extLst>
              <a:ext uri="{FF2B5EF4-FFF2-40B4-BE49-F238E27FC236}">
                <a16:creationId xmlns:a16="http://schemas.microsoft.com/office/drawing/2014/main" id="{03E149A9-C774-0AC3-0DEC-4417757A0928}"/>
              </a:ext>
            </a:extLst>
          </p:cNvPr>
          <p:cNvSpPr txBox="1"/>
          <p:nvPr/>
        </p:nvSpPr>
        <p:spPr>
          <a:xfrm>
            <a:off x="4697700" y="1025404"/>
            <a:ext cx="1444242" cy="954107"/>
          </a:xfrm>
          <a:prstGeom prst="rect">
            <a:avLst/>
          </a:prstGeom>
          <a:noFill/>
        </p:spPr>
        <p:txBody>
          <a:bodyPr wrap="none" rtlCol="0">
            <a:spAutoFit/>
          </a:bodyPr>
          <a:lstStyle/>
          <a:p>
            <a:pPr algn="ctr"/>
            <a:r>
              <a:rPr lang="en-US" sz="2800" dirty="0"/>
              <a:t>string</a:t>
            </a:r>
            <a:br>
              <a:rPr lang="en-US" sz="2800" dirty="0"/>
            </a:br>
            <a:r>
              <a:rPr lang="en-US" sz="2800" dirty="0"/>
              <a:t>together</a:t>
            </a:r>
          </a:p>
        </p:txBody>
      </p:sp>
      <p:sp>
        <p:nvSpPr>
          <p:cNvPr id="15" name="TextBox 14">
            <a:extLst>
              <a:ext uri="{FF2B5EF4-FFF2-40B4-BE49-F238E27FC236}">
                <a16:creationId xmlns:a16="http://schemas.microsoft.com/office/drawing/2014/main" id="{F3E95573-D4D9-FC25-09FA-BA3DD3703D51}"/>
              </a:ext>
            </a:extLst>
          </p:cNvPr>
          <p:cNvSpPr txBox="1"/>
          <p:nvPr/>
        </p:nvSpPr>
        <p:spPr>
          <a:xfrm>
            <a:off x="6300096" y="1765028"/>
            <a:ext cx="4673434" cy="523220"/>
          </a:xfrm>
          <a:prstGeom prst="rect">
            <a:avLst/>
          </a:prstGeom>
          <a:noFill/>
          <a:ln w="38100">
            <a:solidFill>
              <a:schemeClr val="tx1"/>
            </a:solidFill>
          </a:ln>
        </p:spPr>
        <p:txBody>
          <a:bodyPr wrap="square" rtlCol="0">
            <a:spAutoFit/>
          </a:bodyPr>
          <a:lstStyle/>
          <a:p>
            <a:pPr algn="ctr"/>
            <a:r>
              <a:rPr lang="en-US" sz="2800" dirty="0">
                <a:latin typeface="Times" pitchFamily="2" charset="0"/>
              </a:rPr>
              <a:t>This above all: to thine self be</a:t>
            </a:r>
          </a:p>
        </p:txBody>
      </p:sp>
      <p:sp>
        <p:nvSpPr>
          <p:cNvPr id="18" name="TextBox 17">
            <a:extLst>
              <a:ext uri="{FF2B5EF4-FFF2-40B4-BE49-F238E27FC236}">
                <a16:creationId xmlns:a16="http://schemas.microsoft.com/office/drawing/2014/main" id="{6564D5D6-3E95-525E-1457-947F0F34FF68}"/>
              </a:ext>
            </a:extLst>
          </p:cNvPr>
          <p:cNvSpPr txBox="1"/>
          <p:nvPr/>
        </p:nvSpPr>
        <p:spPr>
          <a:xfrm>
            <a:off x="6300096" y="2287124"/>
            <a:ext cx="4673434" cy="523220"/>
          </a:xfrm>
          <a:prstGeom prst="rect">
            <a:avLst/>
          </a:prstGeom>
          <a:noFill/>
          <a:ln w="38100">
            <a:solidFill>
              <a:schemeClr val="tx1"/>
            </a:solidFill>
          </a:ln>
        </p:spPr>
        <p:txBody>
          <a:bodyPr wrap="square" rtlCol="0">
            <a:spAutoFit/>
          </a:bodyPr>
          <a:lstStyle/>
          <a:p>
            <a:pPr algn="ctr"/>
            <a:r>
              <a:rPr lang="en-US" sz="2800" dirty="0">
                <a:latin typeface="Times" pitchFamily="2" charset="0"/>
              </a:rPr>
              <a:t>weed van the an am she Check</a:t>
            </a:r>
          </a:p>
        </p:txBody>
      </p:sp>
      <p:sp>
        <p:nvSpPr>
          <p:cNvPr id="19" name="TextBox 18">
            <a:extLst>
              <a:ext uri="{FF2B5EF4-FFF2-40B4-BE49-F238E27FC236}">
                <a16:creationId xmlns:a16="http://schemas.microsoft.com/office/drawing/2014/main" id="{4258CCEA-8FA1-4781-B4AB-FBD0523BEADF}"/>
              </a:ext>
            </a:extLst>
          </p:cNvPr>
          <p:cNvSpPr txBox="1"/>
          <p:nvPr/>
        </p:nvSpPr>
        <p:spPr>
          <a:xfrm>
            <a:off x="6300096" y="2798532"/>
            <a:ext cx="4673434" cy="523220"/>
          </a:xfrm>
          <a:prstGeom prst="rect">
            <a:avLst/>
          </a:prstGeom>
          <a:noFill/>
          <a:ln w="38100">
            <a:solidFill>
              <a:schemeClr val="tx1"/>
            </a:solidFill>
          </a:ln>
        </p:spPr>
        <p:txBody>
          <a:bodyPr wrap="square" rtlCol="0">
            <a:spAutoFit/>
          </a:bodyPr>
          <a:lstStyle/>
          <a:p>
            <a:pPr algn="ctr"/>
            <a:r>
              <a:rPr lang="en-US" sz="2800" dirty="0">
                <a:latin typeface="Times" pitchFamily="2" charset="0"/>
              </a:rPr>
              <a:t>singer bus. a Immune run; shed</a:t>
            </a:r>
          </a:p>
        </p:txBody>
      </p:sp>
      <p:sp>
        <p:nvSpPr>
          <p:cNvPr id="20" name="TextBox 19">
            <a:extLst>
              <a:ext uri="{FF2B5EF4-FFF2-40B4-BE49-F238E27FC236}">
                <a16:creationId xmlns:a16="http://schemas.microsoft.com/office/drawing/2014/main" id="{24B112C4-B2AD-0F3F-DE51-715905DB4408}"/>
              </a:ext>
            </a:extLst>
          </p:cNvPr>
          <p:cNvSpPr txBox="1"/>
          <p:nvPr/>
        </p:nvSpPr>
        <p:spPr>
          <a:xfrm>
            <a:off x="508004" y="4314500"/>
            <a:ext cx="3989170" cy="523220"/>
          </a:xfrm>
          <a:prstGeom prst="rect">
            <a:avLst/>
          </a:prstGeom>
          <a:noFill/>
        </p:spPr>
        <p:txBody>
          <a:bodyPr wrap="none" rtlCol="0">
            <a:spAutoFit/>
          </a:bodyPr>
          <a:lstStyle/>
          <a:p>
            <a:pPr algn="ctr"/>
            <a:r>
              <a:rPr lang="en-US" sz="2800" dirty="0"/>
              <a:t>Get real English sentences</a:t>
            </a:r>
          </a:p>
        </p:txBody>
      </p:sp>
      <p:sp>
        <p:nvSpPr>
          <p:cNvPr id="21" name="Line">
            <a:extLst>
              <a:ext uri="{FF2B5EF4-FFF2-40B4-BE49-F238E27FC236}">
                <a16:creationId xmlns:a16="http://schemas.microsoft.com/office/drawing/2014/main" id="{75547032-33E2-65F5-5507-B3AAEAA5B219}"/>
              </a:ext>
            </a:extLst>
          </p:cNvPr>
          <p:cNvSpPr/>
          <p:nvPr/>
        </p:nvSpPr>
        <p:spPr>
          <a:xfrm flipV="1">
            <a:off x="4539552" y="4588705"/>
            <a:ext cx="1760543" cy="23039"/>
          </a:xfrm>
          <a:prstGeom prst="line">
            <a:avLst/>
          </a:prstGeom>
          <a:ln w="76200">
            <a:solidFill>
              <a:srgbClr val="000000"/>
            </a:solidFill>
            <a:tailEnd type="triangle"/>
          </a:ln>
        </p:spPr>
        <p:txBody>
          <a:bodyPr lIns="38100" tIns="38100" rIns="38100" bIns="38100"/>
          <a:lstStyle/>
          <a:p>
            <a:pPr defTabSz="1086137">
              <a:defRPr sz="4200" b="0">
                <a:solidFill>
                  <a:srgbClr val="004731"/>
                </a:solidFill>
                <a:latin typeface="Arial"/>
                <a:ea typeface="Arial"/>
                <a:cs typeface="Arial"/>
                <a:sym typeface="Arial"/>
              </a:defRPr>
            </a:pPr>
            <a:endParaRPr sz="2100"/>
          </a:p>
        </p:txBody>
      </p:sp>
      <p:sp>
        <p:nvSpPr>
          <p:cNvPr id="22" name="TextBox 21">
            <a:extLst>
              <a:ext uri="{FF2B5EF4-FFF2-40B4-BE49-F238E27FC236}">
                <a16:creationId xmlns:a16="http://schemas.microsoft.com/office/drawing/2014/main" id="{39D3E735-D074-33FF-4469-B6C64729C8AB}"/>
              </a:ext>
            </a:extLst>
          </p:cNvPr>
          <p:cNvSpPr txBox="1"/>
          <p:nvPr/>
        </p:nvSpPr>
        <p:spPr>
          <a:xfrm>
            <a:off x="4755698" y="3588595"/>
            <a:ext cx="1328248" cy="954107"/>
          </a:xfrm>
          <a:prstGeom prst="rect">
            <a:avLst/>
          </a:prstGeom>
          <a:noFill/>
        </p:spPr>
        <p:txBody>
          <a:bodyPr wrap="none" rtlCol="0">
            <a:spAutoFit/>
          </a:bodyPr>
          <a:lstStyle/>
          <a:p>
            <a:pPr algn="ctr"/>
            <a:r>
              <a:rPr lang="en-US" sz="2800" dirty="0"/>
              <a:t>random</a:t>
            </a:r>
            <a:br>
              <a:rPr lang="en-US" sz="2800" dirty="0"/>
            </a:br>
            <a:r>
              <a:rPr lang="en-US" sz="2800" dirty="0"/>
              <a:t>sample</a:t>
            </a:r>
          </a:p>
        </p:txBody>
      </p:sp>
      <p:sp>
        <p:nvSpPr>
          <p:cNvPr id="23" name="TextBox 22">
            <a:extLst>
              <a:ext uri="{FF2B5EF4-FFF2-40B4-BE49-F238E27FC236}">
                <a16:creationId xmlns:a16="http://schemas.microsoft.com/office/drawing/2014/main" id="{4B2DD3C3-335B-64C4-7173-3B05DF75A14B}"/>
              </a:ext>
            </a:extLst>
          </p:cNvPr>
          <p:cNvSpPr txBox="1"/>
          <p:nvPr/>
        </p:nvSpPr>
        <p:spPr>
          <a:xfrm>
            <a:off x="6300096" y="4346768"/>
            <a:ext cx="4673434" cy="523220"/>
          </a:xfrm>
          <a:prstGeom prst="rect">
            <a:avLst/>
          </a:prstGeom>
          <a:noFill/>
          <a:ln w="38100">
            <a:solidFill>
              <a:schemeClr val="tx1"/>
            </a:solidFill>
          </a:ln>
        </p:spPr>
        <p:txBody>
          <a:bodyPr wrap="square" rtlCol="0">
            <a:spAutoFit/>
          </a:bodyPr>
          <a:lstStyle/>
          <a:p>
            <a:pPr algn="ctr"/>
            <a:r>
              <a:rPr lang="en-US" sz="2800" dirty="0">
                <a:latin typeface="Times" pitchFamily="2" charset="0"/>
              </a:rPr>
              <a:t>This above all: to thine self be</a:t>
            </a:r>
          </a:p>
        </p:txBody>
      </p:sp>
      <p:sp>
        <p:nvSpPr>
          <p:cNvPr id="24" name="TextBox 23">
            <a:extLst>
              <a:ext uri="{FF2B5EF4-FFF2-40B4-BE49-F238E27FC236}">
                <a16:creationId xmlns:a16="http://schemas.microsoft.com/office/drawing/2014/main" id="{683A962F-469C-74C1-8BC5-020A9288521E}"/>
              </a:ext>
            </a:extLst>
          </p:cNvPr>
          <p:cNvSpPr txBox="1"/>
          <p:nvPr/>
        </p:nvSpPr>
        <p:spPr>
          <a:xfrm>
            <a:off x="6300096" y="4868864"/>
            <a:ext cx="4673434" cy="523220"/>
          </a:xfrm>
          <a:prstGeom prst="rect">
            <a:avLst/>
          </a:prstGeom>
          <a:noFill/>
          <a:ln w="38100">
            <a:solidFill>
              <a:schemeClr val="tx1"/>
            </a:solidFill>
          </a:ln>
        </p:spPr>
        <p:txBody>
          <a:bodyPr wrap="square" rtlCol="0">
            <a:spAutoFit/>
          </a:bodyPr>
          <a:lstStyle/>
          <a:p>
            <a:pPr algn="ctr"/>
            <a:r>
              <a:rPr lang="en-US" sz="2800" dirty="0">
                <a:latin typeface="Times" pitchFamily="2" charset="0"/>
              </a:rPr>
              <a:t>It isn’t what we say or think</a:t>
            </a:r>
          </a:p>
        </p:txBody>
      </p:sp>
      <p:sp>
        <p:nvSpPr>
          <p:cNvPr id="25" name="TextBox 24">
            <a:extLst>
              <a:ext uri="{FF2B5EF4-FFF2-40B4-BE49-F238E27FC236}">
                <a16:creationId xmlns:a16="http://schemas.microsoft.com/office/drawing/2014/main" id="{04C0FEA9-F0C9-843C-6C52-CBD475CF9146}"/>
              </a:ext>
            </a:extLst>
          </p:cNvPr>
          <p:cNvSpPr txBox="1"/>
          <p:nvPr/>
        </p:nvSpPr>
        <p:spPr>
          <a:xfrm>
            <a:off x="6300096" y="5380272"/>
            <a:ext cx="4673434" cy="523220"/>
          </a:xfrm>
          <a:prstGeom prst="rect">
            <a:avLst/>
          </a:prstGeom>
          <a:noFill/>
          <a:ln w="38100">
            <a:solidFill>
              <a:schemeClr val="tx1"/>
            </a:solidFill>
          </a:ln>
        </p:spPr>
        <p:txBody>
          <a:bodyPr wrap="square" rtlCol="0">
            <a:spAutoFit/>
          </a:bodyPr>
          <a:lstStyle/>
          <a:p>
            <a:pPr algn="ctr"/>
            <a:r>
              <a:rPr lang="en-US" sz="2800" dirty="0">
                <a:latin typeface="Times" pitchFamily="2" charset="0"/>
              </a:rPr>
              <a:t>Where justice is concerned, the</a:t>
            </a:r>
          </a:p>
        </p:txBody>
      </p:sp>
      <p:sp>
        <p:nvSpPr>
          <p:cNvPr id="26" name="Freeform 25">
            <a:extLst>
              <a:ext uri="{FF2B5EF4-FFF2-40B4-BE49-F238E27FC236}">
                <a16:creationId xmlns:a16="http://schemas.microsoft.com/office/drawing/2014/main" id="{9CA79552-1039-4426-9D2E-4518C632DDE1}"/>
              </a:ext>
            </a:extLst>
          </p:cNvPr>
          <p:cNvSpPr/>
          <p:nvPr/>
        </p:nvSpPr>
        <p:spPr>
          <a:xfrm>
            <a:off x="11179400" y="2548734"/>
            <a:ext cx="304840" cy="2472267"/>
          </a:xfrm>
          <a:custGeom>
            <a:avLst/>
            <a:gdLst>
              <a:gd name="connsiteX0" fmla="*/ 0 w 304840"/>
              <a:gd name="connsiteY0" fmla="*/ 0 h 2472267"/>
              <a:gd name="connsiteX1" fmla="*/ 304800 w 304840"/>
              <a:gd name="connsiteY1" fmla="*/ 1286934 h 2472267"/>
              <a:gd name="connsiteX2" fmla="*/ 16933 w 304840"/>
              <a:gd name="connsiteY2" fmla="*/ 2472267 h 2472267"/>
            </a:gdLst>
            <a:ahLst/>
            <a:cxnLst>
              <a:cxn ang="0">
                <a:pos x="connsiteX0" y="connsiteY0"/>
              </a:cxn>
              <a:cxn ang="0">
                <a:pos x="connsiteX1" y="connsiteY1"/>
              </a:cxn>
              <a:cxn ang="0">
                <a:pos x="connsiteX2" y="connsiteY2"/>
              </a:cxn>
            </a:cxnLst>
            <a:rect l="l" t="t" r="r" b="b"/>
            <a:pathLst>
              <a:path w="304840" h="2472267">
                <a:moveTo>
                  <a:pt x="0" y="0"/>
                </a:moveTo>
                <a:cubicBezTo>
                  <a:pt x="150989" y="437445"/>
                  <a:pt x="301978" y="874890"/>
                  <a:pt x="304800" y="1286934"/>
                </a:cubicBezTo>
                <a:cubicBezTo>
                  <a:pt x="307622" y="1698978"/>
                  <a:pt x="162277" y="2085622"/>
                  <a:pt x="16933" y="2472267"/>
                </a:cubicBezTo>
              </a:path>
            </a:pathLst>
          </a:custGeom>
          <a:noFill/>
          <a:ln w="63500">
            <a:solidFill>
              <a:schemeClr val="tx1"/>
            </a:solidFill>
            <a:headEnd type="triangle" w="med" len="lg"/>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22167108-05A4-6945-2BB8-B79C1DB7E432}"/>
              </a:ext>
            </a:extLst>
          </p:cNvPr>
          <p:cNvSpPr txBox="1"/>
          <p:nvPr/>
        </p:nvSpPr>
        <p:spPr>
          <a:xfrm>
            <a:off x="7189226" y="3300890"/>
            <a:ext cx="2884893" cy="523220"/>
          </a:xfrm>
          <a:prstGeom prst="rect">
            <a:avLst/>
          </a:prstGeom>
          <a:noFill/>
        </p:spPr>
        <p:txBody>
          <a:bodyPr wrap="none" rtlCol="0">
            <a:spAutoFit/>
          </a:bodyPr>
          <a:lstStyle/>
          <a:p>
            <a:pPr algn="ctr"/>
            <a:r>
              <a:rPr lang="en-US" sz="2800" dirty="0"/>
              <a:t>model distribution</a:t>
            </a:r>
          </a:p>
        </p:txBody>
      </p:sp>
      <p:sp>
        <p:nvSpPr>
          <p:cNvPr id="28" name="TextBox 27">
            <a:extLst>
              <a:ext uri="{FF2B5EF4-FFF2-40B4-BE49-F238E27FC236}">
                <a16:creationId xmlns:a16="http://schemas.microsoft.com/office/drawing/2014/main" id="{57D860A2-B552-0AA8-59DF-5177E9D27F6F}"/>
              </a:ext>
            </a:extLst>
          </p:cNvPr>
          <p:cNvSpPr txBox="1"/>
          <p:nvPr/>
        </p:nvSpPr>
        <p:spPr>
          <a:xfrm>
            <a:off x="7473092" y="5890556"/>
            <a:ext cx="2511457" cy="523220"/>
          </a:xfrm>
          <a:prstGeom prst="rect">
            <a:avLst/>
          </a:prstGeom>
          <a:noFill/>
        </p:spPr>
        <p:txBody>
          <a:bodyPr wrap="none" rtlCol="0">
            <a:spAutoFit/>
          </a:bodyPr>
          <a:lstStyle/>
          <a:p>
            <a:pPr algn="ctr"/>
            <a:r>
              <a:rPr lang="en-US" sz="2800" dirty="0"/>
              <a:t>real distribution</a:t>
            </a:r>
          </a:p>
        </p:txBody>
      </p:sp>
      <p:sp>
        <p:nvSpPr>
          <p:cNvPr id="29" name="TextBox 28">
            <a:extLst>
              <a:ext uri="{FF2B5EF4-FFF2-40B4-BE49-F238E27FC236}">
                <a16:creationId xmlns:a16="http://schemas.microsoft.com/office/drawing/2014/main" id="{EE90F1BC-4F12-7A0C-D15F-64F2277F0ED2}"/>
              </a:ext>
            </a:extLst>
          </p:cNvPr>
          <p:cNvSpPr txBox="1"/>
          <p:nvPr/>
        </p:nvSpPr>
        <p:spPr>
          <a:xfrm rot="16200000">
            <a:off x="10610379" y="3471782"/>
            <a:ext cx="2270943" cy="523220"/>
          </a:xfrm>
          <a:prstGeom prst="rect">
            <a:avLst/>
          </a:prstGeom>
          <a:noFill/>
        </p:spPr>
        <p:txBody>
          <a:bodyPr wrap="none" rtlCol="0">
            <a:spAutoFit/>
          </a:bodyPr>
          <a:lstStyle/>
          <a:p>
            <a:pPr algn="ctr"/>
            <a:r>
              <a:rPr lang="en-US" sz="2800" dirty="0"/>
              <a:t>goal: to match</a:t>
            </a:r>
          </a:p>
        </p:txBody>
      </p:sp>
    </p:spTree>
    <p:extLst>
      <p:ext uri="{BB962C8B-B14F-4D97-AF65-F5344CB8AC3E}">
        <p14:creationId xmlns:p14="http://schemas.microsoft.com/office/powerpoint/2010/main" val="963122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3322-80EC-B280-28FD-E0EF82F9FADD}"/>
              </a:ext>
            </a:extLst>
          </p:cNvPr>
          <p:cNvSpPr>
            <a:spLocks noGrp="1"/>
          </p:cNvSpPr>
          <p:nvPr>
            <p:ph type="title"/>
          </p:nvPr>
        </p:nvSpPr>
        <p:spPr/>
        <p:txBody>
          <a:bodyPr/>
          <a:lstStyle/>
          <a:p>
            <a:r>
              <a:rPr lang="en-US" dirty="0"/>
              <a:t>Measuring model quality using probabilities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B3AF5C1-D6D8-5A46-904E-5EFA6AB842FA}"/>
                  </a:ext>
                </a:extLst>
              </p:cNvPr>
              <p:cNvSpPr>
                <a:spLocks noGrp="1"/>
              </p:cNvSpPr>
              <p:nvPr>
                <p:ph idx="1"/>
              </p:nvPr>
            </p:nvSpPr>
            <p:spPr/>
            <p:txBody>
              <a:bodyPr>
                <a:normAutofit lnSpcReduction="10000"/>
              </a:bodyPr>
              <a:lstStyle/>
              <a:p>
                <a:pPr marL="0" indent="0">
                  <a:buNone/>
                </a:pPr>
                <a:r>
                  <a:rPr lang="en-US" dirty="0"/>
                  <a:t>Absolute goal: find a model </a:t>
                </a:r>
                <a14:m>
                  <m:oMath xmlns:m="http://schemas.openxmlformats.org/officeDocument/2006/math">
                    <m:r>
                      <a:rPr lang="en-US" sz="2800" b="0" i="1" smtClean="0">
                        <a:latin typeface="Cambria Math" panose="02040503050406030204" pitchFamily="18" charset="0"/>
                        <a:ea typeface="Cambria Math" panose="02040503050406030204" pitchFamily="18" charset="0"/>
                      </a:rPr>
                      <m:t>𝜃</m:t>
                    </m:r>
                    <m:r>
                      <a:rPr lang="en-US" sz="2800" b="0" i="1" smtClean="0">
                        <a:latin typeface="Cambria Math" panose="02040503050406030204" pitchFamily="18" charset="0"/>
                        <a:ea typeface="Cambria Math" panose="02040503050406030204" pitchFamily="18" charset="0"/>
                      </a:rPr>
                      <m:t> </m:t>
                    </m:r>
                  </m:oMath>
                </a14:m>
                <a:r>
                  <a:rPr lang="en-US" dirty="0"/>
                  <a:t>where:</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sz="3600" i="1" smtClean="0">
                              <a:latin typeface="Cambria Math" panose="02040503050406030204" pitchFamily="18" charset="0"/>
                            </a:rPr>
                          </m:ctrlPr>
                        </m:sSubPr>
                        <m:e>
                          <m:r>
                            <a:rPr lang="en-US" sz="3600" b="0" i="1" smtClean="0">
                              <a:latin typeface="Cambria Math" panose="02040503050406030204" pitchFamily="18" charset="0"/>
                            </a:rPr>
                            <m:t>𝑝</m:t>
                          </m:r>
                        </m:e>
                        <m:sub>
                          <m:r>
                            <a:rPr lang="en-US" sz="3600" b="0" i="1" smtClean="0">
                              <a:latin typeface="Cambria Math" panose="02040503050406030204" pitchFamily="18" charset="0"/>
                              <a:ea typeface="Cambria Math" panose="02040503050406030204" pitchFamily="18" charset="0"/>
                            </a:rPr>
                            <m:t>𝜃</m:t>
                          </m:r>
                        </m:sub>
                      </m:sSub>
                      <m:d>
                        <m:dPr>
                          <m:ctrlPr>
                            <a:rPr lang="en-US" sz="3600" b="0" i="0" smtClean="0">
                              <a:latin typeface="Cambria Math" panose="02040503050406030204" pitchFamily="18" charset="0"/>
                            </a:rPr>
                          </m:ctrlPr>
                        </m:dPr>
                        <m:e>
                          <m:r>
                            <a:rPr lang="en-US" sz="3600" b="0" i="1" smtClean="0">
                              <a:latin typeface="Cambria Math" panose="02040503050406030204" pitchFamily="18" charset="0"/>
                            </a:rPr>
                            <m:t>𝑥</m:t>
                          </m:r>
                        </m:e>
                      </m:d>
                      <m:r>
                        <a:rPr lang="en-US" sz="3600" b="0" i="0" smtClean="0">
                          <a:latin typeface="Cambria Math" panose="02040503050406030204" pitchFamily="18" charset="0"/>
                        </a:rPr>
                        <m:t>=</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𝑝</m:t>
                          </m:r>
                        </m:e>
                        <m:sub>
                          <m:r>
                            <m:rPr>
                              <m:sty m:val="p"/>
                            </m:rPr>
                            <a:rPr lang="en-US" sz="3600" b="0" i="0" smtClean="0">
                              <a:latin typeface="Cambria Math" panose="02040503050406030204" pitchFamily="18" charset="0"/>
                            </a:rPr>
                            <m:t>data</m:t>
                          </m:r>
                        </m:sub>
                      </m:sSub>
                      <m:r>
                        <a:rPr lang="en-US" sz="3600" b="0" i="1" smtClean="0">
                          <a:latin typeface="Cambria Math" panose="02040503050406030204" pitchFamily="18" charset="0"/>
                        </a:rPr>
                        <m:t>(</m:t>
                      </m:r>
                      <m:r>
                        <a:rPr lang="en-US" sz="3600" b="0" i="1" smtClean="0">
                          <a:latin typeface="Cambria Math" panose="02040503050406030204" pitchFamily="18" charset="0"/>
                        </a:rPr>
                        <m:t>𝑥</m:t>
                      </m:r>
                      <m:r>
                        <a:rPr lang="en-US" sz="3600" b="0" i="1" smtClean="0">
                          <a:latin typeface="Cambria Math" panose="02040503050406030204" pitchFamily="18" charset="0"/>
                        </a:rPr>
                        <m:t>)</m:t>
                      </m:r>
                    </m:oMath>
                  </m:oMathPara>
                </a14:m>
                <a:endParaRPr lang="en-US" sz="3600" dirty="0"/>
              </a:p>
              <a:p>
                <a:pPr marL="0" indent="0">
                  <a:buNone/>
                </a:pPr>
                <a:endParaRPr lang="en-US" sz="3600" dirty="0"/>
              </a:p>
              <a:p>
                <a:pPr marL="0" indent="0">
                  <a:buNone/>
                </a:pPr>
                <a:r>
                  <a:rPr lang="en-US" dirty="0"/>
                  <a:t>Over every piece of actual data (image, text, </a:t>
                </a:r>
                <a:r>
                  <a:rPr lang="en-US" dirty="0" err="1"/>
                  <a:t>etc</a:t>
                </a:r>
                <a:r>
                  <a:rPr lang="en-US" dirty="0"/>
                  <a:t>) </a:t>
                </a:r>
                <a14:m>
                  <m:oMath xmlns:m="http://schemas.openxmlformats.org/officeDocument/2006/math">
                    <m:r>
                      <a:rPr lang="en-US" sz="2800" b="0" i="1" smtClean="0">
                        <a:latin typeface="Cambria Math" panose="02040503050406030204" pitchFamily="18" charset="0"/>
                      </a:rPr>
                      <m:t>𝑥</m:t>
                    </m:r>
                  </m:oMath>
                </a14:m>
                <a:r>
                  <a:rPr lang="en-US" dirty="0"/>
                  <a:t>.</a:t>
                </a:r>
              </a:p>
              <a:p>
                <a:pPr marL="0" indent="0">
                  <a:buNone/>
                </a:pPr>
                <a:endParaRPr lang="en-US" dirty="0"/>
              </a:p>
              <a:p>
                <a:pPr marL="0" indent="0">
                  <a:buNone/>
                </a:pPr>
                <a:r>
                  <a:rPr lang="en-US" dirty="0"/>
                  <a:t>Two problems:</a:t>
                </a:r>
              </a:p>
              <a:p>
                <a:pPr marL="514350" indent="-514350">
                  <a:buFont typeface="+mj-lt"/>
                  <a:buAutoNum type="arabicPeriod"/>
                </a:pPr>
                <a:r>
                  <a:rPr lang="en-US" dirty="0"/>
                  <a:t>Hold on!  For most </a:t>
                </a:r>
                <a14:m>
                  <m:oMath xmlns:m="http://schemas.openxmlformats.org/officeDocument/2006/math">
                    <m:r>
                      <a:rPr lang="en-US" i="1">
                        <a:latin typeface="Cambria Math" panose="02040503050406030204" pitchFamily="18" charset="0"/>
                      </a:rPr>
                      <m:t>𝑥</m:t>
                    </m:r>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m:rPr>
                            <m:sty m:val="p"/>
                          </m:rPr>
                          <a:rPr lang="en-US" b="0" i="0" smtClean="0">
                            <a:latin typeface="Cambria Math" panose="02040503050406030204" pitchFamily="18" charset="0"/>
                          </a:rPr>
                          <m:t>data</m:t>
                        </m:r>
                      </m:sub>
                    </m:sSub>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oMath>
                </a14:m>
                <a:r>
                  <a:rPr lang="en-US" dirty="0"/>
                  <a:t> is unknown and hard to measure.</a:t>
                </a:r>
              </a:p>
              <a:p>
                <a:pPr marL="457200" lvl="1" indent="0">
                  <a:buNone/>
                </a:pPr>
                <a:r>
                  <a:rPr lang="en-US" dirty="0"/>
                  <a:t>(What is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𝑝</m:t>
                        </m:r>
                      </m:e>
                      <m:sub>
                        <m:r>
                          <m:rPr>
                            <m:sty m:val="p"/>
                          </m:rPr>
                          <a:rPr lang="en-US" b="0" i="0" smtClean="0">
                            <a:latin typeface="Cambria Math" panose="02040503050406030204" pitchFamily="18" charset="0"/>
                          </a:rPr>
                          <m:t>data</m:t>
                        </m:r>
                      </m:sub>
                    </m:sSub>
                  </m:oMath>
                </a14:m>
                <a:r>
                  <a:rPr lang="en-US" dirty="0"/>
                  <a:t>(“weed van the an am the Check”)?  Should we ask a human?)</a:t>
                </a:r>
              </a:p>
              <a:p>
                <a:pPr marL="514350" indent="-514350">
                  <a:buFont typeface="+mj-lt"/>
                  <a:buAutoNum type="arabicPeriod"/>
                </a:pPr>
                <a:r>
                  <a:rPr lang="en-US" dirty="0"/>
                  <a:t>How do we turn this into a learning objective?</a:t>
                </a:r>
              </a:p>
              <a:p>
                <a:pPr marL="457200" lvl="1" indent="0">
                  <a:buNone/>
                </a:pPr>
                <a:r>
                  <a:rPr lang="en-US" dirty="0"/>
                  <a:t>(What happens we can’t match exactly?  What gradual goal do we optimize?)</a:t>
                </a:r>
              </a:p>
              <a:p>
                <a:pPr marL="514350" indent="-514350">
                  <a:buFont typeface="+mj-lt"/>
                  <a:buAutoNum type="arabicPeriod"/>
                </a:pPr>
                <a:endParaRPr lang="en-US" dirty="0"/>
              </a:p>
            </p:txBody>
          </p:sp>
        </mc:Choice>
        <mc:Fallback>
          <p:sp>
            <p:nvSpPr>
              <p:cNvPr id="3" name="Content Placeholder 2">
                <a:extLst>
                  <a:ext uri="{FF2B5EF4-FFF2-40B4-BE49-F238E27FC236}">
                    <a16:creationId xmlns:a16="http://schemas.microsoft.com/office/drawing/2014/main" id="{EB3AF5C1-D6D8-5A46-904E-5EFA6AB842FA}"/>
                  </a:ext>
                </a:extLst>
              </p:cNvPr>
              <p:cNvSpPr>
                <a:spLocks noGrp="1" noRot="1" noChangeAspect="1" noMove="1" noResize="1" noEditPoints="1" noAdjustHandles="1" noChangeArrowheads="1" noChangeShapeType="1" noTextEdit="1"/>
              </p:cNvSpPr>
              <p:nvPr>
                <p:ph idx="1"/>
              </p:nvPr>
            </p:nvSpPr>
            <p:spPr>
              <a:blipFill>
                <a:blip r:embed="rId2"/>
                <a:stretch>
                  <a:fillRect l="-1206" t="-2632"/>
                </a:stretch>
              </a:blipFill>
            </p:spPr>
            <p:txBody>
              <a:bodyPr/>
              <a:lstStyle/>
              <a:p>
                <a:r>
                  <a:rPr lang="en-US">
                    <a:noFill/>
                  </a:rPr>
                  <a:t> </a:t>
                </a:r>
              </a:p>
            </p:txBody>
          </p:sp>
        </mc:Fallback>
      </mc:AlternateContent>
    </p:spTree>
    <p:extLst>
      <p:ext uri="{BB962C8B-B14F-4D97-AF65-F5344CB8AC3E}">
        <p14:creationId xmlns:p14="http://schemas.microsoft.com/office/powerpoint/2010/main" val="1688422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3322-80EC-B280-28FD-E0EF82F9FADD}"/>
              </a:ext>
            </a:extLst>
          </p:cNvPr>
          <p:cNvSpPr>
            <a:spLocks noGrp="1"/>
          </p:cNvSpPr>
          <p:nvPr>
            <p:ph type="title"/>
          </p:nvPr>
        </p:nvSpPr>
        <p:spPr/>
        <p:txBody>
          <a:bodyPr>
            <a:normAutofit/>
          </a:bodyPr>
          <a:lstStyle/>
          <a:p>
            <a:r>
              <a:rPr lang="en-US" dirty="0"/>
              <a:t>Restating the goal: maximize likelihood of seen data</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B3AF5C1-D6D8-5A46-904E-5EFA6AB842FA}"/>
                  </a:ext>
                </a:extLst>
              </p:cNvPr>
              <p:cNvSpPr>
                <a:spLocks noGrp="1"/>
              </p:cNvSpPr>
              <p:nvPr>
                <p:ph idx="1"/>
              </p:nvPr>
            </p:nvSpPr>
            <p:spPr/>
            <p:txBody>
              <a:bodyPr>
                <a:normAutofit lnSpcReduction="10000"/>
              </a:bodyPr>
              <a:lstStyle/>
              <a:p>
                <a:pPr marL="0" indent="0">
                  <a:buNone/>
                </a:pPr>
                <a:r>
                  <a:rPr lang="en-US" dirty="0"/>
                  <a:t>Treat the entire true data set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𝑆</m:t>
                        </m:r>
                      </m:e>
                      <m:sub>
                        <m:r>
                          <m:rPr>
                            <m:sty m:val="p"/>
                          </m:rPr>
                          <a:rPr lang="en-US" b="0" i="0" smtClean="0">
                            <a:latin typeface="Cambria Math" panose="02040503050406030204" pitchFamily="18" charset="0"/>
                          </a:rPr>
                          <m:t>data</m:t>
                        </m:r>
                      </m:sub>
                    </m:sSub>
                    <m:r>
                      <a:rPr lang="en-US" b="0" i="1" smtClean="0">
                        <a:latin typeface="Cambria Math" panose="02040503050406030204" pitchFamily="18" charset="0"/>
                      </a:rPr>
                      <m:t>=</m:t>
                    </m:r>
                    <m:r>
                      <a:rPr lang="en-US" i="1">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oMath>
                </a14:m>
                <a:r>
                  <a:rPr lang="en-US" dirty="0"/>
                  <a:t> as a one giant observation, then we want to maximize the modeled probability of the observation.</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sz="3600" i="1" smtClean="0">
                              <a:latin typeface="Cambria Math" panose="02040503050406030204" pitchFamily="18" charset="0"/>
                            </a:rPr>
                          </m:ctrlPr>
                        </m:sSubPr>
                        <m:e>
                          <m:r>
                            <a:rPr lang="en-US" sz="3600" b="0" i="1" smtClean="0">
                              <a:latin typeface="Cambria Math" panose="02040503050406030204" pitchFamily="18" charset="0"/>
                            </a:rPr>
                            <m:t>𝑝</m:t>
                          </m:r>
                        </m:e>
                        <m:sub>
                          <m:r>
                            <a:rPr lang="en-US" sz="3600" b="0" i="1" smtClean="0">
                              <a:latin typeface="Cambria Math" panose="02040503050406030204" pitchFamily="18" charset="0"/>
                              <a:ea typeface="Cambria Math" panose="02040503050406030204" pitchFamily="18" charset="0"/>
                            </a:rPr>
                            <m:t>𝜃</m:t>
                          </m:r>
                        </m:sub>
                      </m:sSub>
                      <m:d>
                        <m:dPr>
                          <m:ctrlPr>
                            <a:rPr lang="en-US" sz="3600" b="0" i="1" smtClean="0">
                              <a:latin typeface="Cambria Math" panose="02040503050406030204" pitchFamily="18" charset="0"/>
                            </a:rPr>
                          </m:ctrlPr>
                        </m:dPr>
                        <m:e>
                          <m:sSub>
                            <m:sSubPr>
                              <m:ctrlPr>
                                <a:rPr lang="en-US" sz="3600" i="1">
                                  <a:latin typeface="Cambria Math" panose="02040503050406030204" pitchFamily="18" charset="0"/>
                                </a:rPr>
                              </m:ctrlPr>
                            </m:sSubPr>
                            <m:e>
                              <m:r>
                                <a:rPr lang="en-US" sz="3600" i="1">
                                  <a:latin typeface="Cambria Math" panose="02040503050406030204" pitchFamily="18" charset="0"/>
                                </a:rPr>
                                <m:t>𝑥</m:t>
                              </m:r>
                            </m:e>
                            <m:sub>
                              <m:r>
                                <a:rPr lang="en-US" sz="3600" i="1">
                                  <a:latin typeface="Cambria Math" panose="02040503050406030204" pitchFamily="18" charset="0"/>
                                </a:rPr>
                                <m:t>1</m:t>
                              </m:r>
                            </m:sub>
                          </m:sSub>
                          <m:sSub>
                            <m:sSubPr>
                              <m:ctrlPr>
                                <a:rPr lang="en-US" sz="3600" i="1">
                                  <a:latin typeface="Cambria Math" panose="02040503050406030204" pitchFamily="18" charset="0"/>
                                </a:rPr>
                              </m:ctrlPr>
                            </m:sSubPr>
                            <m:e>
                              <m:r>
                                <a:rPr lang="en-US" sz="3600" i="1">
                                  <a:latin typeface="Cambria Math" panose="02040503050406030204" pitchFamily="18" charset="0"/>
                                </a:rPr>
                                <m:t>𝑥</m:t>
                              </m:r>
                            </m:e>
                            <m:sub>
                              <m:r>
                                <a:rPr lang="en-US" sz="3600" b="0" i="1" smtClean="0">
                                  <a:latin typeface="Cambria Math" panose="02040503050406030204" pitchFamily="18" charset="0"/>
                                </a:rPr>
                                <m:t>2</m:t>
                              </m:r>
                            </m:sub>
                          </m:sSub>
                          <m:r>
                            <a:rPr lang="en-US" sz="3600" i="1" smtClean="0">
                              <a:latin typeface="Cambria Math" panose="02040503050406030204" pitchFamily="18" charset="0"/>
                            </a:rPr>
                            <m:t>…</m:t>
                          </m:r>
                          <m:sSub>
                            <m:sSubPr>
                              <m:ctrlPr>
                                <a:rPr lang="en-US" sz="3600" i="1" smtClean="0">
                                  <a:latin typeface="Cambria Math" panose="02040503050406030204" pitchFamily="18" charset="0"/>
                                </a:rPr>
                              </m:ctrlPr>
                            </m:sSubPr>
                            <m:e>
                              <m:r>
                                <a:rPr lang="en-US" sz="3600" i="1">
                                  <a:latin typeface="Cambria Math" panose="02040503050406030204" pitchFamily="18" charset="0"/>
                                </a:rPr>
                                <m:t>𝑥</m:t>
                              </m:r>
                            </m:e>
                            <m:sub>
                              <m:r>
                                <a:rPr lang="en-US" sz="3600" b="0" i="1" smtClean="0">
                                  <a:latin typeface="Cambria Math" panose="02040503050406030204" pitchFamily="18" charset="0"/>
                                </a:rPr>
                                <m:t>𝑛</m:t>
                              </m:r>
                            </m:sub>
                          </m:sSub>
                        </m:e>
                      </m:d>
                      <m:r>
                        <a:rPr lang="en-US" sz="3600" b="0" i="0" smtClean="0">
                          <a:latin typeface="Cambria Math" panose="02040503050406030204" pitchFamily="18" charset="0"/>
                        </a:rPr>
                        <m:t>=</m:t>
                      </m:r>
                      <m:nary>
                        <m:naryPr>
                          <m:chr m:val="∏"/>
                          <m:supHide m:val="on"/>
                          <m:ctrlPr>
                            <a:rPr lang="en-US" sz="3600" i="1">
                              <a:latin typeface="Cambria Math" panose="02040503050406030204" pitchFamily="18" charset="0"/>
                            </a:rPr>
                          </m:ctrlPr>
                        </m:naryPr>
                        <m:sub>
                          <m:r>
                            <m:rPr>
                              <m:brk m:alnAt="7"/>
                            </m:rPr>
                            <a:rPr lang="en-US" sz="3600" i="1">
                              <a:latin typeface="Cambria Math" panose="02040503050406030204" pitchFamily="18" charset="0"/>
                            </a:rPr>
                            <m:t>𝑖</m:t>
                          </m:r>
                        </m:sub>
                        <m:sup/>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d>
                            <m:dPr>
                              <m:ctrlPr>
                                <a:rPr lang="en-US" sz="3600" i="1">
                                  <a:latin typeface="Cambria Math" panose="02040503050406030204" pitchFamily="18" charset="0"/>
                                </a:rPr>
                              </m:ctrlPr>
                            </m:dPr>
                            <m:e>
                              <m:sSub>
                                <m:sSubPr>
                                  <m:ctrlPr>
                                    <a:rPr lang="en-US" sz="3600" i="1">
                                      <a:latin typeface="Cambria Math" panose="02040503050406030204" pitchFamily="18" charset="0"/>
                                    </a:rPr>
                                  </m:ctrlPr>
                                </m:sSubPr>
                                <m:e>
                                  <m:r>
                                    <a:rPr lang="en-US" sz="3600" i="1">
                                      <a:latin typeface="Cambria Math" panose="02040503050406030204" pitchFamily="18" charset="0"/>
                                    </a:rPr>
                                    <m:t>𝑥</m:t>
                                  </m:r>
                                </m:e>
                                <m:sub>
                                  <m:r>
                                    <a:rPr lang="en-US" sz="3600" i="1">
                                      <a:latin typeface="Cambria Math" panose="02040503050406030204" pitchFamily="18" charset="0"/>
                                    </a:rPr>
                                    <m:t>𝑖</m:t>
                                  </m:r>
                                </m:sub>
                              </m:sSub>
                            </m:e>
                          </m:d>
                        </m:e>
                      </m:nary>
                    </m:oMath>
                  </m:oMathPara>
                </a14:m>
                <a:endParaRPr lang="en-US" sz="3600" dirty="0"/>
              </a:p>
              <a:p>
                <a:pPr marL="0" indent="0">
                  <a:buNone/>
                </a:pPr>
                <a:r>
                  <a:rPr lang="en-US" dirty="0"/>
                  <a:t>Maximizing </a:t>
                </a:r>
                <a14:m>
                  <m:oMath xmlns:m="http://schemas.openxmlformats.org/officeDocument/2006/math">
                    <m:nary>
                      <m:naryPr>
                        <m:chr m:val="∏"/>
                        <m:supHide m:val="on"/>
                        <m:ctrlPr>
                          <a:rPr lang="en-US" i="1" smtClean="0">
                            <a:latin typeface="Cambria Math" panose="02040503050406030204" pitchFamily="18" charset="0"/>
                          </a:rPr>
                        </m:ctrlPr>
                      </m:naryPr>
                      <m:sub>
                        <m:r>
                          <m:rPr>
                            <m:brk m:alnAt="7"/>
                          </m:rPr>
                          <a:rPr lang="en-US" i="1">
                            <a:latin typeface="Cambria Math" panose="02040503050406030204" pitchFamily="18" charset="0"/>
                          </a:rPr>
                          <m:t>𝑖</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e>
                        </m:d>
                      </m:e>
                    </m:nary>
                    <m:r>
                      <a:rPr lang="en-US" i="1">
                        <a:latin typeface="Cambria Math" panose="02040503050406030204" pitchFamily="18" charset="0"/>
                      </a:rPr>
                      <m:t> </m:t>
                    </m:r>
                  </m:oMath>
                </a14:m>
                <a:r>
                  <a:rPr lang="en-US" dirty="0"/>
                  <a:t> is  the same as taking logs and minimizing</a:t>
                </a:r>
              </a:p>
              <a:p>
                <a:pPr marL="0" indent="0">
                  <a:buNone/>
                </a:pPr>
                <a:endParaRPr lang="en-US" sz="3600" dirty="0"/>
              </a:p>
              <a:p>
                <a:pPr marL="0" indent="0">
                  <a:buNone/>
                </a:pPr>
                <a14:m>
                  <m:oMathPara xmlns:m="http://schemas.openxmlformats.org/officeDocument/2006/math">
                    <m:oMathParaPr>
                      <m:jc m:val="centerGroup"/>
                    </m:oMathParaPr>
                    <m:oMath xmlns:m="http://schemas.openxmlformats.org/officeDocument/2006/math">
                      <m:func>
                        <m:funcPr>
                          <m:ctrlPr>
                            <a:rPr lang="en-US" sz="3600" i="1" smtClean="0">
                              <a:latin typeface="Cambria Math" panose="02040503050406030204" pitchFamily="18" charset="0"/>
                            </a:rPr>
                          </m:ctrlPr>
                        </m:funcPr>
                        <m:fName>
                          <m:r>
                            <a:rPr lang="en-US" sz="3600" b="0" i="0" smtClean="0">
                              <a:latin typeface="Cambria Math" panose="02040503050406030204" pitchFamily="18" charset="0"/>
                            </a:rPr>
                            <m:t>−</m:t>
                          </m:r>
                          <m:r>
                            <m:rPr>
                              <m:sty m:val="p"/>
                            </m:rPr>
                            <a:rPr lang="en-US" sz="3600" b="0" i="0" smtClean="0">
                              <a:latin typeface="Cambria Math" panose="02040503050406030204" pitchFamily="18" charset="0"/>
                            </a:rPr>
                            <m:t>log</m:t>
                          </m:r>
                        </m:fName>
                        <m:e>
                          <m:nary>
                            <m:naryPr>
                              <m:chr m:val="∏"/>
                              <m:supHide m:val="on"/>
                              <m:ctrlPr>
                                <a:rPr lang="en-US" sz="3600" i="1">
                                  <a:latin typeface="Cambria Math" panose="02040503050406030204" pitchFamily="18" charset="0"/>
                                </a:rPr>
                              </m:ctrlPr>
                            </m:naryPr>
                            <m:sub>
                              <m:r>
                                <m:rPr>
                                  <m:brk m:alnAt="7"/>
                                </m:rPr>
                                <a:rPr lang="en-US" sz="3600" i="1">
                                  <a:latin typeface="Cambria Math" panose="02040503050406030204" pitchFamily="18" charset="0"/>
                                </a:rPr>
                                <m:t>𝑖</m:t>
                              </m:r>
                            </m:sub>
                            <m:sup/>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d>
                                <m:dPr>
                                  <m:ctrlPr>
                                    <a:rPr lang="en-US" sz="3600" i="1">
                                      <a:latin typeface="Cambria Math" panose="02040503050406030204" pitchFamily="18" charset="0"/>
                                    </a:rPr>
                                  </m:ctrlPr>
                                </m:dPr>
                                <m:e>
                                  <m:sSub>
                                    <m:sSubPr>
                                      <m:ctrlPr>
                                        <a:rPr lang="en-US" sz="3600" i="1">
                                          <a:latin typeface="Cambria Math" panose="02040503050406030204" pitchFamily="18" charset="0"/>
                                        </a:rPr>
                                      </m:ctrlPr>
                                    </m:sSubPr>
                                    <m:e>
                                      <m:r>
                                        <a:rPr lang="en-US" sz="3600" i="1">
                                          <a:latin typeface="Cambria Math" panose="02040503050406030204" pitchFamily="18" charset="0"/>
                                        </a:rPr>
                                        <m:t>𝑥</m:t>
                                      </m:r>
                                    </m:e>
                                    <m:sub>
                                      <m:r>
                                        <a:rPr lang="en-US" sz="3600" i="1">
                                          <a:latin typeface="Cambria Math" panose="02040503050406030204" pitchFamily="18" charset="0"/>
                                        </a:rPr>
                                        <m:t>𝑖</m:t>
                                      </m:r>
                                    </m:sub>
                                  </m:sSub>
                                </m:e>
                              </m:d>
                            </m:e>
                          </m:nary>
                        </m:e>
                      </m:func>
                      <m:r>
                        <a:rPr lang="en-US" sz="3600" b="0" i="0" smtClean="0">
                          <a:latin typeface="Cambria Math" panose="02040503050406030204" pitchFamily="18" charset="0"/>
                        </a:rPr>
                        <m:t>=</m:t>
                      </m:r>
                      <m:nary>
                        <m:naryPr>
                          <m:chr m:val="∑"/>
                          <m:supHide m:val="on"/>
                          <m:ctrlPr>
                            <a:rPr lang="en-US" sz="3600" b="0" i="1" smtClean="0">
                              <a:latin typeface="Cambria Math" panose="02040503050406030204" pitchFamily="18" charset="0"/>
                            </a:rPr>
                          </m:ctrlPr>
                        </m:naryPr>
                        <m:sub>
                          <m:r>
                            <m:rPr>
                              <m:brk m:alnAt="7"/>
                            </m:rPr>
                            <a:rPr lang="en-US" sz="3600" b="0" i="1" smtClean="0">
                              <a:latin typeface="Cambria Math" panose="02040503050406030204" pitchFamily="18" charset="0"/>
                            </a:rPr>
                            <m:t>𝑖</m:t>
                          </m:r>
                        </m:sub>
                        <m:sup/>
                        <m:e>
                          <m:func>
                            <m:funcPr>
                              <m:ctrlPr>
                                <a:rPr lang="en-US" sz="3600" b="0" i="1" smtClean="0">
                                  <a:latin typeface="Cambria Math" panose="02040503050406030204" pitchFamily="18" charset="0"/>
                                </a:rPr>
                              </m:ctrlPr>
                            </m:funcPr>
                            <m:fName>
                              <m:r>
                                <a:rPr lang="en-US" sz="3600" b="0" i="0" smtClean="0">
                                  <a:latin typeface="Cambria Math" panose="02040503050406030204" pitchFamily="18" charset="0"/>
                                </a:rPr>
                                <m:t>−</m:t>
                              </m:r>
                              <m:r>
                                <m:rPr>
                                  <m:sty m:val="p"/>
                                </m:rPr>
                                <a:rPr lang="en-US" sz="3600" b="0" i="0" smtClean="0">
                                  <a:latin typeface="Cambria Math" panose="02040503050406030204" pitchFamily="18" charset="0"/>
                                </a:rPr>
                                <m:t>log</m:t>
                              </m:r>
                            </m:fName>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d>
                                <m:dPr>
                                  <m:ctrlPr>
                                    <a:rPr lang="en-US" sz="3600" i="1">
                                      <a:latin typeface="Cambria Math" panose="02040503050406030204" pitchFamily="18" charset="0"/>
                                    </a:rPr>
                                  </m:ctrlPr>
                                </m:dPr>
                                <m:e>
                                  <m:sSub>
                                    <m:sSubPr>
                                      <m:ctrlPr>
                                        <a:rPr lang="en-US" sz="3600" i="1">
                                          <a:latin typeface="Cambria Math" panose="02040503050406030204" pitchFamily="18" charset="0"/>
                                        </a:rPr>
                                      </m:ctrlPr>
                                    </m:sSubPr>
                                    <m:e>
                                      <m:r>
                                        <a:rPr lang="en-US" sz="3600" i="1">
                                          <a:latin typeface="Cambria Math" panose="02040503050406030204" pitchFamily="18" charset="0"/>
                                        </a:rPr>
                                        <m:t>𝑥</m:t>
                                      </m:r>
                                    </m:e>
                                    <m:sub>
                                      <m:r>
                                        <a:rPr lang="en-US" sz="3600" i="1">
                                          <a:latin typeface="Cambria Math" panose="02040503050406030204" pitchFamily="18" charset="0"/>
                                        </a:rPr>
                                        <m:t>𝑖</m:t>
                                      </m:r>
                                    </m:sub>
                                  </m:sSub>
                                </m:e>
                              </m:d>
                            </m:e>
                          </m:func>
                        </m:e>
                      </m:nary>
                    </m:oMath>
                  </m:oMathPara>
                </a14:m>
                <a:endParaRPr lang="en-US" sz="3600" dirty="0"/>
              </a:p>
              <a:p>
                <a:pPr marL="0" indent="0">
                  <a:buNone/>
                </a:pPr>
                <a14:m>
                  <m:oMathPara xmlns:m="http://schemas.openxmlformats.org/officeDocument/2006/math">
                    <m:oMathParaPr>
                      <m:jc m:val="centerGroup"/>
                    </m:oMathParaPr>
                    <m:oMath xmlns:m="http://schemas.openxmlformats.org/officeDocument/2006/math">
                      <m:r>
                        <a:rPr lang="en-US" sz="3600" b="0" i="0" smtClean="0">
                          <a:latin typeface="Cambria Math" panose="02040503050406030204" pitchFamily="18" charset="0"/>
                        </a:rPr>
                        <m:t>=</m:t>
                      </m:r>
                      <m:r>
                        <a:rPr lang="en-US" sz="3600">
                          <a:latin typeface="Cambria Math" panose="02040503050406030204" pitchFamily="18" charset="0"/>
                        </a:rPr>
                        <m:t>−</m:t>
                      </m:r>
                      <m:r>
                        <m:rPr>
                          <m:sty m:val="p"/>
                        </m:rPr>
                        <a:rPr lang="en-US" sz="3600">
                          <a:latin typeface="Cambria Math" panose="02040503050406030204" pitchFamily="18" charset="0"/>
                        </a:rPr>
                        <m:t>CE</m:t>
                      </m:r>
                      <m:d>
                        <m:dPr>
                          <m:ctrlPr>
                            <a:rPr lang="en-US" sz="3600" i="1">
                              <a:latin typeface="Cambria Math" panose="02040503050406030204" pitchFamily="18" charset="0"/>
                            </a:rPr>
                          </m:ctrlPr>
                        </m:dPr>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m:rPr>
                                  <m:sty m:val="p"/>
                                </m:rPr>
                                <a:rPr lang="en-US" sz="3600">
                                  <a:latin typeface="Cambria Math" panose="02040503050406030204" pitchFamily="18" charset="0"/>
                                </a:rPr>
                                <m:t>data</m:t>
                              </m:r>
                            </m:sub>
                          </m:sSub>
                          <m:r>
                            <a:rPr lang="en-US" sz="3600" i="1">
                              <a:latin typeface="Cambria Math" panose="02040503050406030204" pitchFamily="18" charset="0"/>
                            </a:rPr>
                            <m:t>;</m:t>
                          </m:r>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e>
                      </m:d>
                      <m:r>
                        <a:rPr lang="en-US" sz="3600" b="0" i="0" smtClean="0">
                          <a:latin typeface="Cambria Math" panose="02040503050406030204" pitchFamily="18" charset="0"/>
                        </a:rPr>
                        <m:t>=</m:t>
                      </m:r>
                      <m:sSub>
                        <m:sSubPr>
                          <m:ctrlPr>
                            <a:rPr lang="en-US" sz="3600" i="1">
                              <a:latin typeface="Cambria Math" panose="02040503050406030204" pitchFamily="18" charset="0"/>
                            </a:rPr>
                          </m:ctrlPr>
                        </m:sSubPr>
                        <m:e>
                          <m:r>
                            <m:rPr>
                              <m:sty m:val="p"/>
                            </m:rPr>
                            <a:rPr lang="en-US" sz="3600">
                              <a:latin typeface="Cambria Math" panose="02040503050406030204" pitchFamily="18" charset="0"/>
                            </a:rPr>
                            <m:t>E</m:t>
                          </m:r>
                        </m:e>
                        <m:sub>
                          <m:r>
                            <m:rPr>
                              <m:sty m:val="p"/>
                            </m:rPr>
                            <a:rPr lang="en-US" sz="3600" b="0" i="0" smtClean="0">
                              <a:latin typeface="Cambria Math" panose="02040503050406030204" pitchFamily="18" charset="0"/>
                            </a:rPr>
                            <m:t>data</m:t>
                          </m:r>
                        </m:sub>
                      </m:sSub>
                      <m:r>
                        <a:rPr lang="en-US" sz="3600" i="1">
                          <a:latin typeface="Cambria Math" panose="02040503050406030204" pitchFamily="18" charset="0"/>
                        </a:rPr>
                        <m:t>[−</m:t>
                      </m:r>
                      <m:func>
                        <m:funcPr>
                          <m:ctrlPr>
                            <a:rPr lang="en-US" sz="3600" i="1">
                              <a:latin typeface="Cambria Math" panose="02040503050406030204" pitchFamily="18" charset="0"/>
                            </a:rPr>
                          </m:ctrlPr>
                        </m:funcPr>
                        <m:fName>
                          <m:r>
                            <m:rPr>
                              <m:sty m:val="p"/>
                            </m:rPr>
                            <a:rPr lang="en-US" sz="3600">
                              <a:latin typeface="Cambria Math" panose="02040503050406030204" pitchFamily="18" charset="0"/>
                            </a:rPr>
                            <m:t>log</m:t>
                          </m:r>
                        </m:fName>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r>
                            <a:rPr lang="en-US" sz="3600" i="1">
                              <a:latin typeface="Cambria Math" panose="02040503050406030204" pitchFamily="18" charset="0"/>
                            </a:rPr>
                            <m:t>(</m:t>
                          </m:r>
                          <m:r>
                            <a:rPr lang="en-US" sz="3600" i="1">
                              <a:latin typeface="Cambria Math" panose="02040503050406030204" pitchFamily="18" charset="0"/>
                            </a:rPr>
                            <m:t>𝑥</m:t>
                          </m:r>
                          <m:r>
                            <a:rPr lang="en-US" sz="3600" i="1">
                              <a:latin typeface="Cambria Math" panose="02040503050406030204" pitchFamily="18" charset="0"/>
                            </a:rPr>
                            <m:t>)</m:t>
                          </m:r>
                        </m:e>
                      </m:func>
                      <m:r>
                        <a:rPr lang="en-US" sz="3600" i="1">
                          <a:latin typeface="Cambria Math" panose="02040503050406030204" pitchFamily="18" charset="0"/>
                        </a:rPr>
                        <m:t>]</m:t>
                      </m:r>
                    </m:oMath>
                  </m:oMathPara>
                </a14:m>
                <a:endParaRPr lang="en-US" sz="3600" dirty="0"/>
              </a:p>
              <a:p>
                <a:pPr marL="0" indent="0">
                  <a:buNone/>
                </a:pPr>
                <a:endParaRPr lang="en-US" sz="3600" dirty="0"/>
              </a:p>
              <a:p>
                <a:pPr marL="0" indent="0">
                  <a:buNone/>
                </a:pPr>
                <a:endParaRPr lang="en-US" dirty="0"/>
              </a:p>
            </p:txBody>
          </p:sp>
        </mc:Choice>
        <mc:Fallback>
          <p:sp>
            <p:nvSpPr>
              <p:cNvPr id="3" name="Content Placeholder 2">
                <a:extLst>
                  <a:ext uri="{FF2B5EF4-FFF2-40B4-BE49-F238E27FC236}">
                    <a16:creationId xmlns:a16="http://schemas.microsoft.com/office/drawing/2014/main" id="{EB3AF5C1-D6D8-5A46-904E-5EFA6AB842FA}"/>
                  </a:ext>
                </a:extLst>
              </p:cNvPr>
              <p:cNvSpPr>
                <a:spLocks noGrp="1" noRot="1" noChangeAspect="1" noMove="1" noResize="1" noEditPoints="1" noAdjustHandles="1" noChangeArrowheads="1" noChangeShapeType="1" noTextEdit="1"/>
              </p:cNvSpPr>
              <p:nvPr>
                <p:ph idx="1"/>
              </p:nvPr>
            </p:nvSpPr>
            <p:spPr>
              <a:blipFill>
                <a:blip r:embed="rId2"/>
                <a:stretch>
                  <a:fillRect l="-1206" t="-17225" b="-40670"/>
                </a:stretch>
              </a:blipFill>
            </p:spPr>
            <p:txBody>
              <a:bodyPr/>
              <a:lstStyle/>
              <a:p>
                <a:r>
                  <a:rPr lang="en-US">
                    <a:noFill/>
                  </a:rPr>
                  <a:t> </a:t>
                </a:r>
              </a:p>
            </p:txBody>
          </p:sp>
        </mc:Fallback>
      </mc:AlternateContent>
    </p:spTree>
    <p:extLst>
      <p:ext uri="{BB962C8B-B14F-4D97-AF65-F5344CB8AC3E}">
        <p14:creationId xmlns:p14="http://schemas.microsoft.com/office/powerpoint/2010/main" val="2267162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3322-80EC-B280-28FD-E0EF82F9FADD}"/>
              </a:ext>
            </a:extLst>
          </p:cNvPr>
          <p:cNvSpPr>
            <a:spLocks noGrp="1"/>
          </p:cNvSpPr>
          <p:nvPr>
            <p:ph type="title"/>
          </p:nvPr>
        </p:nvSpPr>
        <p:spPr/>
        <p:txBody>
          <a:bodyPr/>
          <a:lstStyle/>
          <a:p>
            <a:r>
              <a:rPr lang="en-US" dirty="0"/>
              <a:t>Why minimizing NCE is familiar and nice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B3AF5C1-D6D8-5A46-904E-5EFA6AB842FA}"/>
                  </a:ext>
                </a:extLst>
              </p:cNvPr>
              <p:cNvSpPr>
                <a:spLocks noGrp="1"/>
              </p:cNvSpPr>
              <p:nvPr>
                <p:ph idx="1"/>
              </p:nvPr>
            </p:nvSpPr>
            <p:spPr/>
            <p:txBody>
              <a:bodyPr>
                <a:normAutofit/>
              </a:bodyPr>
              <a:lstStyle/>
              <a:p>
                <a:pPr marL="0" indent="0">
                  <a:buNone/>
                </a:pPr>
                <a:r>
                  <a:rPr lang="en-US" dirty="0"/>
                  <a:t>Negative cross entropy loss:</a:t>
                </a:r>
                <a:endParaRPr lang="en-US" sz="3600" dirty="0"/>
              </a:p>
              <a:p>
                <a:pPr marL="0" indent="0">
                  <a:buNone/>
                </a:pPr>
                <a14:m>
                  <m:oMathPara xmlns:m="http://schemas.openxmlformats.org/officeDocument/2006/math">
                    <m:oMathParaPr>
                      <m:jc m:val="centerGroup"/>
                    </m:oMathParaPr>
                    <m:oMath xmlns:m="http://schemas.openxmlformats.org/officeDocument/2006/math">
                      <m:r>
                        <a:rPr lang="en-US" sz="3600">
                          <a:latin typeface="Cambria Math" panose="02040503050406030204" pitchFamily="18" charset="0"/>
                        </a:rPr>
                        <m:t>−</m:t>
                      </m:r>
                      <m:r>
                        <m:rPr>
                          <m:sty m:val="p"/>
                        </m:rPr>
                        <a:rPr lang="en-US" sz="3600">
                          <a:latin typeface="Cambria Math" panose="02040503050406030204" pitchFamily="18" charset="0"/>
                        </a:rPr>
                        <m:t>CE</m:t>
                      </m:r>
                      <m:d>
                        <m:dPr>
                          <m:ctrlPr>
                            <a:rPr lang="en-US" sz="3600" b="0" i="1" smtClean="0">
                              <a:latin typeface="Cambria Math" panose="02040503050406030204" pitchFamily="18" charset="0"/>
                            </a:rPr>
                          </m:ctrlPr>
                        </m:dPr>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m:rPr>
                                  <m:sty m:val="p"/>
                                </m:rPr>
                                <a:rPr lang="en-US" sz="3600">
                                  <a:latin typeface="Cambria Math" panose="02040503050406030204" pitchFamily="18" charset="0"/>
                                </a:rPr>
                                <m:t>data</m:t>
                              </m:r>
                            </m:sub>
                          </m:sSub>
                          <m:r>
                            <a:rPr lang="en-US" sz="3600" b="0" i="1" smtClean="0">
                              <a:latin typeface="Cambria Math" panose="02040503050406030204" pitchFamily="18" charset="0"/>
                            </a:rPr>
                            <m:t>;</m:t>
                          </m:r>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e>
                      </m:d>
                      <m:r>
                        <a:rPr lang="en-US" sz="3600" b="0" i="1" smtClean="0">
                          <a:latin typeface="Cambria Math" panose="02040503050406030204" pitchFamily="18" charset="0"/>
                        </a:rPr>
                        <m:t>=</m:t>
                      </m:r>
                      <m:sSub>
                        <m:sSubPr>
                          <m:ctrlPr>
                            <a:rPr lang="en-US" sz="3600" i="1">
                              <a:latin typeface="Cambria Math" panose="02040503050406030204" pitchFamily="18" charset="0"/>
                            </a:rPr>
                          </m:ctrlPr>
                        </m:sSubPr>
                        <m:e>
                          <m:r>
                            <m:rPr>
                              <m:sty m:val="p"/>
                            </m:rPr>
                            <a:rPr lang="en-US" sz="3600">
                              <a:latin typeface="Cambria Math" panose="02040503050406030204" pitchFamily="18" charset="0"/>
                            </a:rPr>
                            <m:t>E</m:t>
                          </m:r>
                        </m:e>
                        <m:sub>
                          <m:r>
                            <m:rPr>
                              <m:sty m:val="p"/>
                            </m:rPr>
                            <a:rPr lang="en-US" sz="3600" b="0" i="0" smtClean="0">
                              <a:latin typeface="Cambria Math" panose="02040503050406030204" pitchFamily="18" charset="0"/>
                            </a:rPr>
                            <m:t>data</m:t>
                          </m:r>
                        </m:sub>
                      </m:sSub>
                      <m:r>
                        <a:rPr lang="en-US" sz="3600" i="1">
                          <a:latin typeface="Cambria Math" panose="02040503050406030204" pitchFamily="18" charset="0"/>
                        </a:rPr>
                        <m:t>[−</m:t>
                      </m:r>
                      <m:func>
                        <m:funcPr>
                          <m:ctrlPr>
                            <a:rPr lang="en-US" sz="3600" i="1">
                              <a:latin typeface="Cambria Math" panose="02040503050406030204" pitchFamily="18" charset="0"/>
                            </a:rPr>
                          </m:ctrlPr>
                        </m:funcPr>
                        <m:fName>
                          <m:r>
                            <m:rPr>
                              <m:sty m:val="p"/>
                            </m:rPr>
                            <a:rPr lang="en-US" sz="3600">
                              <a:latin typeface="Cambria Math" panose="02040503050406030204" pitchFamily="18" charset="0"/>
                            </a:rPr>
                            <m:t>log</m:t>
                          </m:r>
                        </m:fName>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r>
                            <a:rPr lang="en-US" sz="3600" i="1">
                              <a:latin typeface="Cambria Math" panose="02040503050406030204" pitchFamily="18" charset="0"/>
                            </a:rPr>
                            <m:t>(</m:t>
                          </m:r>
                          <m:r>
                            <a:rPr lang="en-US" sz="3600" i="1">
                              <a:latin typeface="Cambria Math" panose="02040503050406030204" pitchFamily="18" charset="0"/>
                            </a:rPr>
                            <m:t>𝑥</m:t>
                          </m:r>
                          <m:r>
                            <a:rPr lang="en-US" sz="3600" i="1">
                              <a:latin typeface="Cambria Math" panose="02040503050406030204" pitchFamily="18" charset="0"/>
                            </a:rPr>
                            <m:t>)</m:t>
                          </m:r>
                        </m:e>
                      </m:func>
                      <m:r>
                        <a:rPr lang="en-US" sz="3600" i="1">
                          <a:latin typeface="Cambria Math" panose="02040503050406030204" pitchFamily="18" charset="0"/>
                        </a:rPr>
                        <m:t>]</m:t>
                      </m:r>
                    </m:oMath>
                  </m:oMathPara>
                </a14:m>
                <a:endParaRPr lang="en-US" dirty="0"/>
              </a:p>
              <a:p>
                <a:pPr marL="0" indent="0">
                  <a:buNone/>
                </a:pPr>
                <a:endParaRPr lang="en-US" dirty="0"/>
              </a:p>
              <a:p>
                <a:pPr marL="0" indent="0">
                  <a:buNone/>
                </a:pPr>
                <a:r>
                  <a:rPr lang="en-US" dirty="0"/>
                  <a:t>Some nice things:</a:t>
                </a:r>
              </a:p>
              <a:p>
                <a:pPr marL="457200" indent="-457200">
                  <a:buFont typeface="+mj-lt"/>
                  <a:buAutoNum type="arabicPeriod"/>
                </a:pPr>
                <a:r>
                  <a:rPr lang="en-US" dirty="0"/>
                  <a:t>We don’t need an explicit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𝑝</m:t>
                        </m:r>
                      </m:e>
                      <m:sub>
                        <m:r>
                          <m:rPr>
                            <m:sty m:val="p"/>
                          </m:rPr>
                          <a:rPr lang="en-US" b="0" i="0" smtClean="0">
                            <a:latin typeface="Cambria Math" panose="02040503050406030204" pitchFamily="18" charset="0"/>
                          </a:rPr>
                          <m:t>data</m:t>
                        </m:r>
                      </m:sub>
                    </m:sSub>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oMath>
                </a14:m>
                <a:r>
                  <a:rPr lang="en-US" dirty="0"/>
                  <a:t>: sampling does it.</a:t>
                </a:r>
              </a:p>
              <a:p>
                <a:pPr marL="457200" indent="-457200">
                  <a:buFont typeface="+mj-lt"/>
                  <a:buAutoNum type="arabicPeriod"/>
                </a:pPr>
                <a:r>
                  <a:rPr lang="en-US" dirty="0"/>
                  <a:t>Log probabilities scale nicely.</a:t>
                </a:r>
              </a:p>
              <a:p>
                <a:pPr marL="457200" indent="-457200">
                  <a:buFont typeface="+mj-lt"/>
                  <a:buAutoNum type="arabicPeriod"/>
                </a:pPr>
                <a:r>
                  <a:rPr lang="en-US" dirty="0"/>
                  <a:t>We know that CE (parallel to KL) is minimized when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r>
                      <a:rPr lang="en-US" b="0"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m:rPr>
                            <m:sty m:val="p"/>
                          </m:rPr>
                          <a:rPr lang="en-US">
                            <a:latin typeface="Cambria Math" panose="02040503050406030204" pitchFamily="18" charset="0"/>
                          </a:rPr>
                          <m:t>data</m:t>
                        </m:r>
                      </m:sub>
                    </m:sSub>
                  </m:oMath>
                </a14:m>
                <a:r>
                  <a:rPr lang="en-US" dirty="0"/>
                  <a:t> </a:t>
                </a:r>
              </a:p>
              <a:p>
                <a:pPr marL="457200" indent="-457200">
                  <a:buFont typeface="+mj-lt"/>
                  <a:buAutoNum type="arabicPeriod"/>
                </a:pPr>
                <a:endParaRPr lang="en-US" dirty="0"/>
              </a:p>
              <a:p>
                <a:pPr marL="0" indent="0">
                  <a:buNone/>
                </a:pPr>
                <a:r>
                  <a:rPr lang="en-US" dirty="0"/>
                  <a:t>Some problems – we need to have an explicit density, i.e.,</a:t>
                </a:r>
              </a:p>
              <a:p>
                <a:pPr marL="514350" indent="-514350">
                  <a:buFont typeface="+mj-lt"/>
                  <a:buAutoNum type="arabicPeriod"/>
                </a:pPr>
                <a:r>
                  <a:rPr lang="en-US" dirty="0"/>
                  <a:t>We need our model to output </a:t>
                </a:r>
                <a14:m>
                  <m:oMath xmlns:m="http://schemas.openxmlformats.org/officeDocument/2006/math">
                    <m:func>
                      <m:funcPr>
                        <m:ctrlPr>
                          <a:rPr lang="en-US" sz="2800" i="1" smtClean="0">
                            <a:latin typeface="Cambria Math" panose="02040503050406030204" pitchFamily="18" charset="0"/>
                          </a:rPr>
                        </m:ctrlPr>
                      </m:funcPr>
                      <m:fName>
                        <m:r>
                          <m:rPr>
                            <m:sty m:val="p"/>
                          </m:rPr>
                          <a:rPr lang="en-US" sz="2800">
                            <a:latin typeface="Cambria Math" panose="02040503050406030204" pitchFamily="18" charset="0"/>
                          </a:rPr>
                          <m:t>log</m:t>
                        </m:r>
                      </m:fName>
                      <m:e>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𝜃</m:t>
                            </m:r>
                          </m:sub>
                        </m:sSub>
                        <m:r>
                          <a:rPr lang="en-US" sz="2800" i="1">
                            <a:latin typeface="Cambria Math" panose="02040503050406030204" pitchFamily="18" charset="0"/>
                          </a:rPr>
                          <m:t>(</m:t>
                        </m:r>
                        <m:r>
                          <a:rPr lang="en-US" sz="2800" i="1">
                            <a:latin typeface="Cambria Math" panose="02040503050406030204" pitchFamily="18" charset="0"/>
                          </a:rPr>
                          <m:t>𝑥</m:t>
                        </m:r>
                        <m:r>
                          <a:rPr lang="en-US" sz="2800" i="1">
                            <a:latin typeface="Cambria Math" panose="02040503050406030204" pitchFamily="18" charset="0"/>
                          </a:rPr>
                          <m:t>)</m:t>
                        </m:r>
                      </m:e>
                    </m:func>
                  </m:oMath>
                </a14:m>
                <a:r>
                  <a:rPr lang="en-US" dirty="0"/>
                  <a:t>.</a:t>
                </a:r>
              </a:p>
              <a:p>
                <a:pPr marL="514350" indent="-514350">
                  <a:buFont typeface="+mj-lt"/>
                  <a:buAutoNum type="arabicPeriod"/>
                </a:pPr>
                <a:endParaRPr lang="en-US" dirty="0"/>
              </a:p>
              <a:p>
                <a:pPr marL="0" indent="0">
                  <a:buNone/>
                </a:pPr>
                <a:endParaRPr lang="en-US" sz="3600" dirty="0"/>
              </a:p>
              <a:p>
                <a:pPr marL="0" indent="0">
                  <a:buNone/>
                </a:pPr>
                <a:endParaRPr lang="en-US" dirty="0"/>
              </a:p>
            </p:txBody>
          </p:sp>
        </mc:Choice>
        <mc:Fallback>
          <p:sp>
            <p:nvSpPr>
              <p:cNvPr id="3" name="Content Placeholder 2">
                <a:extLst>
                  <a:ext uri="{FF2B5EF4-FFF2-40B4-BE49-F238E27FC236}">
                    <a16:creationId xmlns:a16="http://schemas.microsoft.com/office/drawing/2014/main" id="{EB3AF5C1-D6D8-5A46-904E-5EFA6AB842FA}"/>
                  </a:ext>
                </a:extLst>
              </p:cNvPr>
              <p:cNvSpPr>
                <a:spLocks noGrp="1" noRot="1" noChangeAspect="1" noMove="1" noResize="1" noEditPoints="1" noAdjustHandles="1" noChangeArrowheads="1" noChangeShapeType="1" noTextEdit="1"/>
              </p:cNvSpPr>
              <p:nvPr>
                <p:ph idx="1"/>
              </p:nvPr>
            </p:nvSpPr>
            <p:spPr>
              <a:blipFill>
                <a:blip r:embed="rId2"/>
                <a:stretch>
                  <a:fillRect l="-1206" t="-2153"/>
                </a:stretch>
              </a:blipFill>
            </p:spPr>
            <p:txBody>
              <a:bodyPr/>
              <a:lstStyle/>
              <a:p>
                <a:r>
                  <a:rPr lang="en-US">
                    <a:noFill/>
                  </a:rPr>
                  <a:t> </a:t>
                </a:r>
              </a:p>
            </p:txBody>
          </p:sp>
        </mc:Fallback>
      </mc:AlternateContent>
    </p:spTree>
    <p:extLst>
      <p:ext uri="{BB962C8B-B14F-4D97-AF65-F5344CB8AC3E}">
        <p14:creationId xmlns:p14="http://schemas.microsoft.com/office/powerpoint/2010/main" val="1067356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3322-80EC-B280-28FD-E0EF82F9FADD}"/>
              </a:ext>
            </a:extLst>
          </p:cNvPr>
          <p:cNvSpPr>
            <a:spLocks noGrp="1"/>
          </p:cNvSpPr>
          <p:nvPr>
            <p:ph type="title"/>
          </p:nvPr>
        </p:nvSpPr>
        <p:spPr/>
        <p:txBody>
          <a:bodyPr/>
          <a:lstStyle/>
          <a:p>
            <a:r>
              <a:rPr lang="en-US" dirty="0"/>
              <a:t>Why minimizing NCE is familiar and nice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B3AF5C1-D6D8-5A46-904E-5EFA6AB842FA}"/>
                  </a:ext>
                </a:extLst>
              </p:cNvPr>
              <p:cNvSpPr>
                <a:spLocks noGrp="1"/>
              </p:cNvSpPr>
              <p:nvPr>
                <p:ph idx="1"/>
              </p:nvPr>
            </p:nvSpPr>
            <p:spPr>
              <a:xfrm>
                <a:off x="838200" y="1183342"/>
                <a:ext cx="10515600" cy="5454525"/>
              </a:xfrm>
            </p:spPr>
            <p:txBody>
              <a:bodyPr>
                <a:normAutofit fontScale="92500" lnSpcReduction="20000"/>
              </a:bodyPr>
              <a:lstStyle/>
              <a:p>
                <a:pPr marL="0" indent="0">
                  <a:buNone/>
                </a:pPr>
                <a:r>
                  <a:rPr lang="en-US" dirty="0"/>
                  <a:t>Define the negative cross-entropy loss of </a:t>
                </a:r>
                <a14:m>
                  <m:oMath xmlns:m="http://schemas.openxmlformats.org/officeDocument/2006/math">
                    <m:r>
                      <a:rPr lang="en-US" i="1" smtClean="0">
                        <a:latin typeface="Cambria Math" panose="02040503050406030204" pitchFamily="18" charset="0"/>
                      </a:rPr>
                      <m:t>𝑥</m:t>
                    </m:r>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a:latin typeface="Cambria Math" panose="02040503050406030204" pitchFamily="18" charset="0"/>
                          </a:rPr>
                          <m:t>data</m:t>
                        </m:r>
                      </m:sub>
                    </m:sSub>
                  </m:oMath>
                </a14:m>
                <a:r>
                  <a:rPr lang="en-US" dirty="0"/>
                  <a: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sz="3600">
                          <a:latin typeface="Cambria Math" panose="02040503050406030204" pitchFamily="18" charset="0"/>
                        </a:rPr>
                        <m:t>−</m:t>
                      </m:r>
                      <m:r>
                        <m:rPr>
                          <m:sty m:val="p"/>
                        </m:rPr>
                        <a:rPr lang="en-US" sz="3600">
                          <a:latin typeface="Cambria Math" panose="02040503050406030204" pitchFamily="18" charset="0"/>
                        </a:rPr>
                        <m:t>CE</m:t>
                      </m:r>
                      <m:d>
                        <m:dPr>
                          <m:ctrlPr>
                            <a:rPr lang="en-US" sz="3600" b="0" i="1" smtClean="0">
                              <a:latin typeface="Cambria Math" panose="02040503050406030204" pitchFamily="18" charset="0"/>
                            </a:rPr>
                          </m:ctrlPr>
                        </m:dPr>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m:rPr>
                                  <m:sty m:val="p"/>
                                </m:rPr>
                                <a:rPr lang="en-US" sz="3600">
                                  <a:latin typeface="Cambria Math" panose="02040503050406030204" pitchFamily="18" charset="0"/>
                                </a:rPr>
                                <m:t>data</m:t>
                              </m:r>
                            </m:sub>
                          </m:sSub>
                          <m:r>
                            <a:rPr lang="en-US" sz="3600" b="0" i="1" smtClean="0">
                              <a:latin typeface="Cambria Math" panose="02040503050406030204" pitchFamily="18" charset="0"/>
                            </a:rPr>
                            <m:t>;</m:t>
                          </m:r>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e>
                      </m:d>
                      <m:r>
                        <a:rPr lang="en-US" sz="3600" b="0" i="1" smtClean="0">
                          <a:latin typeface="Cambria Math" panose="02040503050406030204" pitchFamily="18" charset="0"/>
                        </a:rPr>
                        <m:t>=</m:t>
                      </m:r>
                      <m:sSub>
                        <m:sSubPr>
                          <m:ctrlPr>
                            <a:rPr lang="en-US" sz="3600" i="1">
                              <a:latin typeface="Cambria Math" panose="02040503050406030204" pitchFamily="18" charset="0"/>
                            </a:rPr>
                          </m:ctrlPr>
                        </m:sSubPr>
                        <m:e>
                          <m:r>
                            <m:rPr>
                              <m:sty m:val="p"/>
                            </m:rPr>
                            <a:rPr lang="en-US" sz="3600">
                              <a:latin typeface="Cambria Math" panose="02040503050406030204" pitchFamily="18" charset="0"/>
                            </a:rPr>
                            <m:t>E</m:t>
                          </m:r>
                        </m:e>
                        <m:sub>
                          <m:r>
                            <m:rPr>
                              <m:sty m:val="p"/>
                            </m:rPr>
                            <a:rPr lang="en-US" sz="3600" b="0" i="0" smtClean="0">
                              <a:latin typeface="Cambria Math" panose="02040503050406030204" pitchFamily="18" charset="0"/>
                            </a:rPr>
                            <m:t>data</m:t>
                          </m:r>
                        </m:sub>
                      </m:sSub>
                      <m:r>
                        <a:rPr lang="en-US" sz="3600" i="1">
                          <a:latin typeface="Cambria Math" panose="02040503050406030204" pitchFamily="18" charset="0"/>
                        </a:rPr>
                        <m:t>[−</m:t>
                      </m:r>
                      <m:func>
                        <m:funcPr>
                          <m:ctrlPr>
                            <a:rPr lang="en-US" sz="3600" i="1">
                              <a:latin typeface="Cambria Math" panose="02040503050406030204" pitchFamily="18" charset="0"/>
                            </a:rPr>
                          </m:ctrlPr>
                        </m:funcPr>
                        <m:fName>
                          <m:r>
                            <m:rPr>
                              <m:sty m:val="p"/>
                            </m:rPr>
                            <a:rPr lang="en-US" sz="3600">
                              <a:latin typeface="Cambria Math" panose="02040503050406030204" pitchFamily="18" charset="0"/>
                            </a:rPr>
                            <m:t>log</m:t>
                          </m:r>
                        </m:fName>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r>
                            <a:rPr lang="en-US" sz="3600" i="1">
                              <a:latin typeface="Cambria Math" panose="02040503050406030204" pitchFamily="18" charset="0"/>
                            </a:rPr>
                            <m:t>(</m:t>
                          </m:r>
                          <m:r>
                            <a:rPr lang="en-US" sz="3600" i="1">
                              <a:latin typeface="Cambria Math" panose="02040503050406030204" pitchFamily="18" charset="0"/>
                            </a:rPr>
                            <m:t>𝑥</m:t>
                          </m:r>
                          <m:r>
                            <a:rPr lang="en-US" sz="3600" i="1">
                              <a:latin typeface="Cambria Math" panose="02040503050406030204" pitchFamily="18" charset="0"/>
                            </a:rPr>
                            <m:t>)</m:t>
                          </m:r>
                        </m:e>
                      </m:func>
                      <m:r>
                        <a:rPr lang="en-US" sz="3600" i="1">
                          <a:latin typeface="Cambria Math" panose="02040503050406030204" pitchFamily="18" charset="0"/>
                        </a:rPr>
                        <m:t>]</m:t>
                      </m:r>
                    </m:oMath>
                  </m:oMathPara>
                </a14:m>
                <a:endParaRPr lang="en-US" dirty="0"/>
              </a:p>
              <a:p>
                <a:pPr marL="0" indent="0">
                  <a:buNone/>
                </a:pPr>
                <a:endParaRPr lang="en-US" dirty="0"/>
              </a:p>
              <a:p>
                <a:pPr marL="514350" indent="-514350">
                  <a:buAutoNum type="arabicPeriod"/>
                </a:pPr>
                <a:r>
                  <a:rPr lang="en-US" dirty="0"/>
                  <a:t>Sample </a:t>
                </a:r>
                <a14:m>
                  <m:oMath xmlns:m="http://schemas.openxmlformats.org/officeDocument/2006/math">
                    <m:r>
                      <a:rPr lang="en-US" i="1" smtClean="0">
                        <a:latin typeface="Cambria Math" panose="02040503050406030204" pitchFamily="18" charset="0"/>
                      </a:rPr>
                      <m:t>𝑥</m:t>
                    </m:r>
                  </m:oMath>
                </a14:m>
                <a:r>
                  <a:rPr lang="en-US" dirty="0"/>
                  <a:t> =</a:t>
                </a:r>
              </a:p>
              <a:p>
                <a:pPr marL="457200" lvl="1" indent="0">
                  <a:buNone/>
                </a:pPr>
                <a:r>
                  <a:rPr lang="en-US" dirty="0"/>
                  <a:t>I.e., open the data set, and grab a random batch of real images/sentences.</a:t>
                </a:r>
              </a:p>
              <a:p>
                <a:pPr marL="514350" indent="-514350">
                  <a:buAutoNum type="arabicPeriod"/>
                </a:pPr>
                <a:r>
                  <a:rPr lang="en-US" dirty="0"/>
                  <a:t>Compute average </a:t>
                </a:r>
                <a14:m>
                  <m:oMath xmlns:m="http://schemas.openxmlformats.org/officeDocument/2006/math">
                    <m:r>
                      <a:rPr lang="en-US" i="1" smtClean="0">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log</m:t>
                        </m:r>
                      </m:fName>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e>
                    </m:func>
                  </m:oMath>
                </a14:m>
                <a:r>
                  <a:rPr lang="en-US" dirty="0"/>
                  <a:t> which is a fair estimate of </a:t>
                </a:r>
                <a14:m>
                  <m:oMath xmlns:m="http://schemas.openxmlformats.org/officeDocument/2006/math">
                    <m:r>
                      <a:rPr lang="en-US">
                        <a:latin typeface="Cambria Math" panose="02040503050406030204" pitchFamily="18" charset="0"/>
                      </a:rPr>
                      <m:t>−</m:t>
                    </m:r>
                    <m:r>
                      <m:rPr>
                        <m:sty m:val="p"/>
                      </m:rPr>
                      <a:rPr lang="en-US">
                        <a:latin typeface="Cambria Math" panose="02040503050406030204" pitchFamily="18" charset="0"/>
                      </a:rPr>
                      <m:t>CE</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𝑝</m:t>
                            </m:r>
                          </m:e>
                          <m:sub>
                            <m:r>
                              <m:rPr>
                                <m:sty m:val="p"/>
                              </m:rPr>
                              <a:rPr lang="en-US">
                                <a:latin typeface="Cambria Math" panose="02040503050406030204" pitchFamily="18" charset="0"/>
                              </a:rPr>
                              <m:t>data</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e>
                    </m:d>
                  </m:oMath>
                </a14:m>
                <a:r>
                  <a:rPr lang="en-US" dirty="0"/>
                  <a:t>.</a:t>
                </a:r>
              </a:p>
              <a:p>
                <a:pPr marL="457200" lvl="1" indent="0">
                  <a:buNone/>
                </a:pPr>
                <a:r>
                  <a:rPr lang="en-US" dirty="0"/>
                  <a:t>E.g., use a neural network to look at x and output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oMath>
                </a14:m>
                <a:r>
                  <a:rPr lang="en-US" dirty="0"/>
                  <a:t> , and average negative logs.</a:t>
                </a:r>
              </a:p>
              <a:p>
                <a:pPr marL="514350" indent="-514350">
                  <a:buAutoNum type="arabicPeriod"/>
                </a:pPr>
                <a:r>
                  <a:rPr lang="en-US" dirty="0"/>
                  <a:t>Minimize that number.</a:t>
                </a:r>
              </a:p>
              <a:p>
                <a:pPr marL="0" indent="0">
                  <a:buNone/>
                </a:pPr>
                <a:endParaRPr lang="en-US" dirty="0"/>
              </a:p>
              <a:p>
                <a:pPr marL="0" indent="0">
                  <a:buNone/>
                </a:pPr>
                <a:r>
                  <a:rPr lang="en-US" dirty="0"/>
                  <a:t>It should seem familiar:</a:t>
                </a:r>
              </a:p>
              <a:p>
                <a:pPr marL="514350" indent="-514350">
                  <a:buFont typeface="+mj-lt"/>
                  <a:buAutoNum type="arabicPeriod"/>
                </a:pPr>
                <a:r>
                  <a:rPr lang="en-US" dirty="0"/>
                  <a:t>Sort of like training a classifier with only one class!</a:t>
                </a:r>
              </a:p>
              <a:p>
                <a:pPr marL="514350" indent="-514350">
                  <a:buFont typeface="+mj-lt"/>
                  <a:buAutoNum type="arabicPeriod"/>
                </a:pPr>
                <a:r>
                  <a:rPr lang="en-US" dirty="0"/>
                  <a:t>Oh, what???</a:t>
                </a:r>
              </a:p>
            </p:txBody>
          </p:sp>
        </mc:Choice>
        <mc:Fallback>
          <p:sp>
            <p:nvSpPr>
              <p:cNvPr id="3" name="Content Placeholder 2">
                <a:extLst>
                  <a:ext uri="{FF2B5EF4-FFF2-40B4-BE49-F238E27FC236}">
                    <a16:creationId xmlns:a16="http://schemas.microsoft.com/office/drawing/2014/main" id="{EB3AF5C1-D6D8-5A46-904E-5EFA6AB842FA}"/>
                  </a:ext>
                </a:extLst>
              </p:cNvPr>
              <p:cNvSpPr>
                <a:spLocks noGrp="1" noRot="1" noChangeAspect="1" noMove="1" noResize="1" noEditPoints="1" noAdjustHandles="1" noChangeArrowheads="1" noChangeShapeType="1" noTextEdit="1"/>
              </p:cNvSpPr>
              <p:nvPr>
                <p:ph idx="1"/>
              </p:nvPr>
            </p:nvSpPr>
            <p:spPr>
              <a:xfrm>
                <a:off x="838200" y="1183342"/>
                <a:ext cx="10515600" cy="5454525"/>
              </a:xfrm>
              <a:blipFill>
                <a:blip r:embed="rId2"/>
                <a:stretch>
                  <a:fillRect l="-1086" t="-3023" r="-36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7089CEB4-BC33-8CB0-B907-E357CD38076D}"/>
              </a:ext>
            </a:extLst>
          </p:cNvPr>
          <p:cNvPicPr>
            <a:picLocks noChangeAspect="1"/>
          </p:cNvPicPr>
          <p:nvPr/>
        </p:nvPicPr>
        <p:blipFill>
          <a:blip r:embed="rId3"/>
          <a:stretch>
            <a:fillRect/>
          </a:stretch>
        </p:blipFill>
        <p:spPr>
          <a:xfrm>
            <a:off x="3052619" y="2506132"/>
            <a:ext cx="623289" cy="623289"/>
          </a:xfrm>
          <a:prstGeom prst="rect">
            <a:avLst/>
          </a:prstGeom>
          <a:ln w="38100">
            <a:solidFill>
              <a:schemeClr val="tx1"/>
            </a:solidFill>
          </a:ln>
        </p:spPr>
      </p:pic>
    </p:spTree>
    <p:extLst>
      <p:ext uri="{BB962C8B-B14F-4D97-AF65-F5344CB8AC3E}">
        <p14:creationId xmlns:p14="http://schemas.microsoft.com/office/powerpoint/2010/main" val="77934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3D6CAD36-D197-C953-7218-DF121E4882DD}"/>
                  </a:ext>
                </a:extLst>
              </p:cNvPr>
              <p:cNvSpPr>
                <a:spLocks noGrp="1"/>
              </p:cNvSpPr>
              <p:nvPr>
                <p:ph type="title"/>
              </p:nvPr>
            </p:nvSpPr>
            <p:spPr/>
            <p:txBody>
              <a:bodyPr/>
              <a:lstStyle/>
              <a:p>
                <a:r>
                  <a:rPr lang="en-US" dirty="0"/>
                  <a:t>Why isn’t maximizing </a:t>
                </a:r>
                <a14:m>
                  <m:oMath xmlns:m="http://schemas.openxmlformats.org/officeDocument/2006/math">
                    <m:sSub>
                      <m:sSubPr>
                        <m:ctrlPr>
                          <a:rPr lang="en-US" sz="4400" i="1" smtClean="0">
                            <a:latin typeface="Cambria Math" panose="02040503050406030204" pitchFamily="18" charset="0"/>
                          </a:rPr>
                        </m:ctrlPr>
                      </m:sSubPr>
                      <m:e>
                        <m:r>
                          <a:rPr lang="en-US" sz="4400" i="1">
                            <a:latin typeface="Cambria Math" panose="02040503050406030204" pitchFamily="18" charset="0"/>
                          </a:rPr>
                          <m:t>𝑝</m:t>
                        </m:r>
                      </m:e>
                      <m:sub>
                        <m:r>
                          <a:rPr lang="en-US" sz="4400" i="1">
                            <a:latin typeface="Cambria Math" panose="02040503050406030204" pitchFamily="18" charset="0"/>
                            <a:ea typeface="Cambria Math" panose="02040503050406030204" pitchFamily="18" charset="0"/>
                          </a:rPr>
                          <m:t>𝜃</m:t>
                        </m:r>
                      </m:sub>
                    </m:sSub>
                    <m:r>
                      <a:rPr lang="en-US" sz="4400" i="1">
                        <a:latin typeface="Cambria Math" panose="02040503050406030204" pitchFamily="18" charset="0"/>
                      </a:rPr>
                      <m:t>(</m:t>
                    </m:r>
                    <m:r>
                      <a:rPr lang="en-US" sz="4400" i="1">
                        <a:latin typeface="Cambria Math" panose="02040503050406030204" pitchFamily="18" charset="0"/>
                      </a:rPr>
                      <m:t>𝑥</m:t>
                    </m:r>
                    <m:r>
                      <a:rPr lang="en-US" sz="4400" i="1">
                        <a:latin typeface="Cambria Math" panose="02040503050406030204" pitchFamily="18" charset="0"/>
                      </a:rPr>
                      <m:t>)</m:t>
                    </m:r>
                  </m:oMath>
                </a14:m>
                <a:r>
                  <a:rPr lang="en-US" dirty="0"/>
                  <a:t> trivial?  </a:t>
                </a:r>
              </a:p>
            </p:txBody>
          </p:sp>
        </mc:Choice>
        <mc:Fallback>
          <p:sp>
            <p:nvSpPr>
              <p:cNvPr id="2" name="Title 1">
                <a:extLst>
                  <a:ext uri="{FF2B5EF4-FFF2-40B4-BE49-F238E27FC236}">
                    <a16:creationId xmlns:a16="http://schemas.microsoft.com/office/drawing/2014/main" id="{3D6CAD36-D197-C953-7218-DF121E4882DD}"/>
                  </a:ext>
                </a:extLst>
              </p:cNvPr>
              <p:cNvSpPr>
                <a:spLocks noGrp="1" noRot="1" noChangeAspect="1" noMove="1" noResize="1" noEditPoints="1" noAdjustHandles="1" noChangeArrowheads="1" noChangeShapeType="1" noTextEdit="1"/>
              </p:cNvSpPr>
              <p:nvPr>
                <p:ph type="title"/>
              </p:nvPr>
            </p:nvSpPr>
            <p:spPr>
              <a:blipFill>
                <a:blip r:embed="rId2"/>
                <a:stretch>
                  <a:fillRect b="-537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30A5029-20A4-8745-2C66-8A67B47EB092}"/>
                  </a:ext>
                </a:extLst>
              </p:cNvPr>
              <p:cNvSpPr>
                <a:spLocks noGrp="1"/>
              </p:cNvSpPr>
              <p:nvPr>
                <p:ph idx="1"/>
              </p:nvPr>
            </p:nvSpPr>
            <p:spPr/>
            <p:txBody>
              <a:bodyPr/>
              <a:lstStyle/>
              <a:p>
                <a:pPr marL="0" indent="0">
                  <a:buNone/>
                </a:pPr>
                <a:r>
                  <a:rPr lang="en-US" dirty="0"/>
                  <a:t>Define the negative cross-entropy loss of </a:t>
                </a:r>
                <a14:m>
                  <m:oMath xmlns:m="http://schemas.openxmlformats.org/officeDocument/2006/math">
                    <m:r>
                      <a:rPr lang="en-US" i="1" smtClean="0">
                        <a:latin typeface="Cambria Math" panose="02040503050406030204" pitchFamily="18" charset="0"/>
                      </a:rPr>
                      <m:t>𝑥</m:t>
                    </m:r>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a:latin typeface="Cambria Math" panose="02040503050406030204" pitchFamily="18" charset="0"/>
                          </a:rPr>
                          <m:t>data</m:t>
                        </m:r>
                      </m:sub>
                    </m:sSub>
                  </m:oMath>
                </a14:m>
                <a:r>
                  <a:rPr lang="en-US" dirty="0"/>
                  <a: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sz="3600">
                          <a:latin typeface="Cambria Math" panose="02040503050406030204" pitchFamily="18" charset="0"/>
                        </a:rPr>
                        <m:t>−</m:t>
                      </m:r>
                      <m:r>
                        <m:rPr>
                          <m:sty m:val="p"/>
                        </m:rPr>
                        <a:rPr lang="en-US" sz="3600">
                          <a:latin typeface="Cambria Math" panose="02040503050406030204" pitchFamily="18" charset="0"/>
                        </a:rPr>
                        <m:t>CE</m:t>
                      </m:r>
                      <m:d>
                        <m:dPr>
                          <m:ctrlPr>
                            <a:rPr lang="en-US" sz="3600" b="0" i="1" smtClean="0">
                              <a:latin typeface="Cambria Math" panose="02040503050406030204" pitchFamily="18" charset="0"/>
                            </a:rPr>
                          </m:ctrlPr>
                        </m:dPr>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m:rPr>
                                  <m:sty m:val="p"/>
                                </m:rPr>
                                <a:rPr lang="en-US" sz="3600">
                                  <a:latin typeface="Cambria Math" panose="02040503050406030204" pitchFamily="18" charset="0"/>
                                </a:rPr>
                                <m:t>data</m:t>
                              </m:r>
                            </m:sub>
                          </m:sSub>
                          <m:r>
                            <a:rPr lang="en-US" sz="3600" b="0" i="1" smtClean="0">
                              <a:latin typeface="Cambria Math" panose="02040503050406030204" pitchFamily="18" charset="0"/>
                            </a:rPr>
                            <m:t>;</m:t>
                          </m:r>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e>
                      </m:d>
                      <m:r>
                        <a:rPr lang="en-US" sz="3600" b="0" i="1" smtClean="0">
                          <a:latin typeface="Cambria Math" panose="02040503050406030204" pitchFamily="18" charset="0"/>
                        </a:rPr>
                        <m:t>=</m:t>
                      </m:r>
                      <m:sSub>
                        <m:sSubPr>
                          <m:ctrlPr>
                            <a:rPr lang="en-US" sz="3600" i="1">
                              <a:latin typeface="Cambria Math" panose="02040503050406030204" pitchFamily="18" charset="0"/>
                            </a:rPr>
                          </m:ctrlPr>
                        </m:sSubPr>
                        <m:e>
                          <m:r>
                            <m:rPr>
                              <m:sty m:val="p"/>
                            </m:rPr>
                            <a:rPr lang="en-US" sz="3600">
                              <a:latin typeface="Cambria Math" panose="02040503050406030204" pitchFamily="18" charset="0"/>
                            </a:rPr>
                            <m:t>E</m:t>
                          </m:r>
                        </m:e>
                        <m:sub>
                          <m:r>
                            <m:rPr>
                              <m:sty m:val="p"/>
                            </m:rPr>
                            <a:rPr lang="en-US" sz="3600" b="0" i="0" smtClean="0">
                              <a:latin typeface="Cambria Math" panose="02040503050406030204" pitchFamily="18" charset="0"/>
                            </a:rPr>
                            <m:t>data</m:t>
                          </m:r>
                        </m:sub>
                      </m:sSub>
                      <m:r>
                        <a:rPr lang="en-US" sz="3600" i="1">
                          <a:latin typeface="Cambria Math" panose="02040503050406030204" pitchFamily="18" charset="0"/>
                        </a:rPr>
                        <m:t>[−</m:t>
                      </m:r>
                      <m:func>
                        <m:funcPr>
                          <m:ctrlPr>
                            <a:rPr lang="en-US" sz="3600" i="1">
                              <a:latin typeface="Cambria Math" panose="02040503050406030204" pitchFamily="18" charset="0"/>
                            </a:rPr>
                          </m:ctrlPr>
                        </m:funcPr>
                        <m:fName>
                          <m:r>
                            <m:rPr>
                              <m:sty m:val="p"/>
                            </m:rPr>
                            <a:rPr lang="en-US" sz="3600">
                              <a:latin typeface="Cambria Math" panose="02040503050406030204" pitchFamily="18" charset="0"/>
                            </a:rPr>
                            <m:t>log</m:t>
                          </m:r>
                        </m:fName>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r>
                            <a:rPr lang="en-US" sz="3600" i="1">
                              <a:latin typeface="Cambria Math" panose="02040503050406030204" pitchFamily="18" charset="0"/>
                            </a:rPr>
                            <m:t>(</m:t>
                          </m:r>
                          <m:r>
                            <a:rPr lang="en-US" sz="3600" i="1">
                              <a:latin typeface="Cambria Math" panose="02040503050406030204" pitchFamily="18" charset="0"/>
                            </a:rPr>
                            <m:t>𝑥</m:t>
                          </m:r>
                          <m:r>
                            <a:rPr lang="en-US" sz="3600" i="1">
                              <a:latin typeface="Cambria Math" panose="02040503050406030204" pitchFamily="18" charset="0"/>
                            </a:rPr>
                            <m:t>)</m:t>
                          </m:r>
                        </m:e>
                      </m:func>
                      <m:r>
                        <a:rPr lang="en-US" sz="3600" i="1">
                          <a:latin typeface="Cambria Math" panose="02040503050406030204" pitchFamily="18" charset="0"/>
                        </a:rPr>
                        <m:t>]</m:t>
                      </m:r>
                    </m:oMath>
                  </m:oMathPara>
                </a14:m>
                <a:endParaRPr lang="en-US" dirty="0"/>
              </a:p>
              <a:p>
                <a:pPr marL="0" indent="0">
                  <a:buNone/>
                </a:pPr>
                <a:endParaRPr lang="en-US" dirty="0"/>
              </a:p>
              <a:p>
                <a:pPr marL="0" indent="0">
                  <a:buNone/>
                </a:pPr>
                <a:r>
                  <a:rPr lang="en-US" dirty="0"/>
                  <a:t>Looks sort of like one-class classification.</a:t>
                </a:r>
              </a:p>
              <a:p>
                <a:pPr marL="0" indent="0">
                  <a:buNone/>
                </a:pPr>
                <a:r>
                  <a:rPr lang="en-US" dirty="0"/>
                  <a:t>Can’t we just return </a:t>
                </a:r>
                <a14:m>
                  <m:oMath xmlns:m="http://schemas.openxmlformats.org/officeDocument/2006/math">
                    <m:sSub>
                      <m:sSubPr>
                        <m:ctrlPr>
                          <a:rPr lang="en-US" sz="2800" i="1" smtClean="0">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𝜃</m:t>
                        </m:r>
                      </m:sub>
                    </m:sSub>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rPr>
                          <m:t>𝑥</m:t>
                        </m:r>
                      </m:e>
                    </m:d>
                    <m:r>
                      <a:rPr lang="en-US" sz="2800" b="0" i="1" smtClean="0">
                        <a:latin typeface="Cambria Math" panose="02040503050406030204" pitchFamily="18" charset="0"/>
                      </a:rPr>
                      <m:t>= </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d>
                          <m:dPr>
                            <m:begChr m:val="|"/>
                            <m:endChr m:val="|"/>
                            <m:ctrlPr>
                              <a:rPr lang="en-US" sz="2800"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a:latin typeface="Cambria Math" panose="02040503050406030204" pitchFamily="18" charset="0"/>
                                  </a:rPr>
                                  <m:t>data</m:t>
                                </m:r>
                              </m:sub>
                            </m:sSub>
                          </m:e>
                        </m:d>
                      </m:den>
                    </m:f>
                  </m:oMath>
                </a14:m>
                <a:r>
                  <a:rPr lang="en-US" dirty="0"/>
                  <a:t> (constant) and we are done?!</a:t>
                </a:r>
              </a:p>
            </p:txBody>
          </p:sp>
        </mc:Choice>
        <mc:Fallback>
          <p:sp>
            <p:nvSpPr>
              <p:cNvPr id="3" name="Content Placeholder 2">
                <a:extLst>
                  <a:ext uri="{FF2B5EF4-FFF2-40B4-BE49-F238E27FC236}">
                    <a16:creationId xmlns:a16="http://schemas.microsoft.com/office/drawing/2014/main" id="{630A5029-20A4-8745-2C66-8A67B47EB092}"/>
                  </a:ext>
                </a:extLst>
              </p:cNvPr>
              <p:cNvSpPr>
                <a:spLocks noGrp="1" noRot="1" noChangeAspect="1" noMove="1" noResize="1" noEditPoints="1" noAdjustHandles="1" noChangeArrowheads="1" noChangeShapeType="1" noTextEdit="1"/>
              </p:cNvSpPr>
              <p:nvPr>
                <p:ph idx="1"/>
              </p:nvPr>
            </p:nvSpPr>
            <p:spPr>
              <a:blipFill>
                <a:blip r:embed="rId3"/>
                <a:stretch>
                  <a:fillRect l="-1206" t="-2153"/>
                </a:stretch>
              </a:blipFill>
            </p:spPr>
            <p:txBody>
              <a:bodyPr/>
              <a:lstStyle/>
              <a:p>
                <a:r>
                  <a:rPr lang="en-US">
                    <a:noFill/>
                  </a:rPr>
                  <a:t> </a:t>
                </a:r>
              </a:p>
            </p:txBody>
          </p:sp>
        </mc:Fallback>
      </mc:AlternateContent>
    </p:spTree>
    <p:extLst>
      <p:ext uri="{BB962C8B-B14F-4D97-AF65-F5344CB8AC3E}">
        <p14:creationId xmlns:p14="http://schemas.microsoft.com/office/powerpoint/2010/main" val="3048876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3D6CAD36-D197-C953-7218-DF121E4882DD}"/>
                  </a:ext>
                </a:extLst>
              </p:cNvPr>
              <p:cNvSpPr>
                <a:spLocks noGrp="1"/>
              </p:cNvSpPr>
              <p:nvPr>
                <p:ph type="title"/>
              </p:nvPr>
            </p:nvSpPr>
            <p:spPr/>
            <p:txBody>
              <a:bodyPr/>
              <a:lstStyle/>
              <a:p>
                <a:r>
                  <a:rPr lang="en-US" dirty="0"/>
                  <a:t>What makes a good generative </a:t>
                </a:r>
                <a14:m>
                  <m:oMath xmlns:m="http://schemas.openxmlformats.org/officeDocument/2006/math">
                    <m:sSub>
                      <m:sSubPr>
                        <m:ctrlPr>
                          <a:rPr lang="en-US" sz="4400" i="1" smtClean="0">
                            <a:latin typeface="Cambria Math" panose="02040503050406030204" pitchFamily="18" charset="0"/>
                          </a:rPr>
                        </m:ctrlPr>
                      </m:sSubPr>
                      <m:e>
                        <m:r>
                          <a:rPr lang="en-US" sz="4400" i="1">
                            <a:latin typeface="Cambria Math" panose="02040503050406030204" pitchFamily="18" charset="0"/>
                          </a:rPr>
                          <m:t>𝑝</m:t>
                        </m:r>
                      </m:e>
                      <m:sub>
                        <m:r>
                          <a:rPr lang="en-US" sz="4400" i="1">
                            <a:latin typeface="Cambria Math" panose="02040503050406030204" pitchFamily="18" charset="0"/>
                            <a:ea typeface="Cambria Math" panose="02040503050406030204" pitchFamily="18" charset="0"/>
                          </a:rPr>
                          <m:t>𝜃</m:t>
                        </m:r>
                      </m:sub>
                    </m:sSub>
                    <m:r>
                      <a:rPr lang="en-US" sz="4400" i="1">
                        <a:latin typeface="Cambria Math" panose="02040503050406030204" pitchFamily="18" charset="0"/>
                      </a:rPr>
                      <m:t>(</m:t>
                    </m:r>
                    <m:r>
                      <a:rPr lang="en-US" sz="4400" i="1">
                        <a:latin typeface="Cambria Math" panose="02040503050406030204" pitchFamily="18" charset="0"/>
                      </a:rPr>
                      <m:t>𝑥</m:t>
                    </m:r>
                    <m:r>
                      <a:rPr lang="en-US" sz="4400" i="1">
                        <a:latin typeface="Cambria Math" panose="02040503050406030204" pitchFamily="18" charset="0"/>
                      </a:rPr>
                      <m:t>)</m:t>
                    </m:r>
                  </m:oMath>
                </a14:m>
                <a:r>
                  <a:rPr lang="en-US" dirty="0"/>
                  <a:t> model?  </a:t>
                </a:r>
              </a:p>
            </p:txBody>
          </p:sp>
        </mc:Choice>
        <mc:Fallback>
          <p:sp>
            <p:nvSpPr>
              <p:cNvPr id="2" name="Title 1">
                <a:extLst>
                  <a:ext uri="{FF2B5EF4-FFF2-40B4-BE49-F238E27FC236}">
                    <a16:creationId xmlns:a16="http://schemas.microsoft.com/office/drawing/2014/main" id="{3D6CAD36-D197-C953-7218-DF121E4882DD}"/>
                  </a:ext>
                </a:extLst>
              </p:cNvPr>
              <p:cNvSpPr>
                <a:spLocks noGrp="1" noRot="1" noChangeAspect="1" noMove="1" noResize="1" noEditPoints="1" noAdjustHandles="1" noChangeArrowheads="1" noChangeShapeType="1" noTextEdit="1"/>
              </p:cNvSpPr>
              <p:nvPr>
                <p:ph type="title"/>
              </p:nvPr>
            </p:nvSpPr>
            <p:spPr>
              <a:blipFill>
                <a:blip r:embed="rId2"/>
                <a:stretch>
                  <a:fillRect b="-537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30A5029-20A4-8745-2C66-8A67B47EB092}"/>
                  </a:ext>
                </a:extLst>
              </p:cNvPr>
              <p:cNvSpPr>
                <a:spLocks noGrp="1"/>
              </p:cNvSpPr>
              <p:nvPr>
                <p:ph idx="1"/>
              </p:nvPr>
            </p:nvSpPr>
            <p:spPr/>
            <p:txBody>
              <a:bodyPr>
                <a:normAutofit/>
              </a:bodyPr>
              <a:lstStyle/>
              <a:p>
                <a:pPr marL="0" indent="0">
                  <a:buNone/>
                </a:pPr>
                <a:r>
                  <a:rPr lang="en-US" dirty="0"/>
                  <a:t>Define the negative cross-entropy loss of </a:t>
                </a:r>
                <a14:m>
                  <m:oMath xmlns:m="http://schemas.openxmlformats.org/officeDocument/2006/math">
                    <m:r>
                      <a:rPr lang="en-US" i="1" smtClean="0">
                        <a:latin typeface="Cambria Math" panose="02040503050406030204" pitchFamily="18" charset="0"/>
                      </a:rPr>
                      <m:t>𝑥</m:t>
                    </m:r>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a:latin typeface="Cambria Math" panose="02040503050406030204" pitchFamily="18" charset="0"/>
                          </a:rPr>
                          <m:t>data</m:t>
                        </m:r>
                      </m:sub>
                    </m:sSub>
                  </m:oMath>
                </a14:m>
                <a:r>
                  <a:rPr lang="en-US" dirty="0"/>
                  <a: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sz="3600">
                          <a:latin typeface="Cambria Math" panose="02040503050406030204" pitchFamily="18" charset="0"/>
                        </a:rPr>
                        <m:t>−</m:t>
                      </m:r>
                      <m:r>
                        <m:rPr>
                          <m:sty m:val="p"/>
                        </m:rPr>
                        <a:rPr lang="en-US" sz="3600">
                          <a:latin typeface="Cambria Math" panose="02040503050406030204" pitchFamily="18" charset="0"/>
                        </a:rPr>
                        <m:t>CE</m:t>
                      </m:r>
                      <m:d>
                        <m:dPr>
                          <m:ctrlPr>
                            <a:rPr lang="en-US" sz="3600" b="0" i="1" smtClean="0">
                              <a:latin typeface="Cambria Math" panose="02040503050406030204" pitchFamily="18" charset="0"/>
                            </a:rPr>
                          </m:ctrlPr>
                        </m:dPr>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m:rPr>
                                  <m:sty m:val="p"/>
                                </m:rPr>
                                <a:rPr lang="en-US" sz="3600">
                                  <a:latin typeface="Cambria Math" panose="02040503050406030204" pitchFamily="18" charset="0"/>
                                </a:rPr>
                                <m:t>data</m:t>
                              </m:r>
                            </m:sub>
                          </m:sSub>
                          <m:r>
                            <a:rPr lang="en-US" sz="3600" b="0" i="1" smtClean="0">
                              <a:latin typeface="Cambria Math" panose="02040503050406030204" pitchFamily="18" charset="0"/>
                            </a:rPr>
                            <m:t>;</m:t>
                          </m:r>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e>
                      </m:d>
                      <m:r>
                        <a:rPr lang="en-US" sz="3600" b="0" i="1" smtClean="0">
                          <a:latin typeface="Cambria Math" panose="02040503050406030204" pitchFamily="18" charset="0"/>
                        </a:rPr>
                        <m:t>=</m:t>
                      </m:r>
                      <m:sSub>
                        <m:sSubPr>
                          <m:ctrlPr>
                            <a:rPr lang="en-US" sz="3600" i="1">
                              <a:latin typeface="Cambria Math" panose="02040503050406030204" pitchFamily="18" charset="0"/>
                            </a:rPr>
                          </m:ctrlPr>
                        </m:sSubPr>
                        <m:e>
                          <m:r>
                            <m:rPr>
                              <m:sty m:val="p"/>
                            </m:rPr>
                            <a:rPr lang="en-US" sz="3600">
                              <a:latin typeface="Cambria Math" panose="02040503050406030204" pitchFamily="18" charset="0"/>
                            </a:rPr>
                            <m:t>E</m:t>
                          </m:r>
                        </m:e>
                        <m:sub>
                          <m:r>
                            <m:rPr>
                              <m:sty m:val="p"/>
                            </m:rPr>
                            <a:rPr lang="en-US" sz="3600" b="0" i="0" smtClean="0">
                              <a:latin typeface="Cambria Math" panose="02040503050406030204" pitchFamily="18" charset="0"/>
                            </a:rPr>
                            <m:t>data</m:t>
                          </m:r>
                        </m:sub>
                      </m:sSub>
                      <m:r>
                        <a:rPr lang="en-US" sz="3600" i="1">
                          <a:latin typeface="Cambria Math" panose="02040503050406030204" pitchFamily="18" charset="0"/>
                        </a:rPr>
                        <m:t>[−</m:t>
                      </m:r>
                      <m:func>
                        <m:funcPr>
                          <m:ctrlPr>
                            <a:rPr lang="en-US" sz="3600" i="1">
                              <a:latin typeface="Cambria Math" panose="02040503050406030204" pitchFamily="18" charset="0"/>
                            </a:rPr>
                          </m:ctrlPr>
                        </m:funcPr>
                        <m:fName>
                          <m:r>
                            <m:rPr>
                              <m:sty m:val="p"/>
                            </m:rPr>
                            <a:rPr lang="en-US" sz="3600">
                              <a:latin typeface="Cambria Math" panose="02040503050406030204" pitchFamily="18" charset="0"/>
                            </a:rPr>
                            <m:t>log</m:t>
                          </m:r>
                        </m:fName>
                        <m:e>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ea typeface="Cambria Math" panose="02040503050406030204" pitchFamily="18" charset="0"/>
                                </a:rPr>
                                <m:t>𝜃</m:t>
                              </m:r>
                            </m:sub>
                          </m:sSub>
                          <m:r>
                            <a:rPr lang="en-US" sz="3600" i="1">
                              <a:latin typeface="Cambria Math" panose="02040503050406030204" pitchFamily="18" charset="0"/>
                            </a:rPr>
                            <m:t>(</m:t>
                          </m:r>
                          <m:r>
                            <a:rPr lang="en-US" sz="3600" i="1">
                              <a:latin typeface="Cambria Math" panose="02040503050406030204" pitchFamily="18" charset="0"/>
                            </a:rPr>
                            <m:t>𝑥</m:t>
                          </m:r>
                          <m:r>
                            <a:rPr lang="en-US" sz="3600" i="1">
                              <a:latin typeface="Cambria Math" panose="02040503050406030204" pitchFamily="18" charset="0"/>
                            </a:rPr>
                            <m:t>)</m:t>
                          </m:r>
                        </m:e>
                      </m:func>
                      <m:r>
                        <a:rPr lang="en-US" sz="3600" i="1">
                          <a:latin typeface="Cambria Math" panose="02040503050406030204" pitchFamily="18" charset="0"/>
                        </a:rPr>
                        <m:t>]</m:t>
                      </m:r>
                    </m:oMath>
                  </m:oMathPara>
                </a14:m>
                <a:endParaRPr lang="en-US" dirty="0"/>
              </a:p>
              <a:p>
                <a:pPr marL="0" indent="0">
                  <a:buNone/>
                </a:pPr>
                <a:endParaRPr lang="en-US" dirty="0"/>
              </a:p>
              <a:p>
                <a:pPr marL="0" indent="0">
                  <a:buNone/>
                </a:pPr>
                <a:r>
                  <a:rPr lang="en-US" dirty="0"/>
                  <a:t>Looks sort of like one-class classification or </a:t>
                </a:r>
                <a14:m>
                  <m:oMath xmlns:m="http://schemas.openxmlformats.org/officeDocument/2006/math">
                    <m:d>
                      <m:dPr>
                        <m:begChr m:val="|"/>
                        <m:endChr m:val="|"/>
                        <m:ctrlPr>
                          <a:rPr lang="en-US" sz="2800"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a:latin typeface="Cambria Math" panose="02040503050406030204" pitchFamily="18" charset="0"/>
                              </a:rPr>
                              <m:t>data</m:t>
                            </m:r>
                          </m:sub>
                        </m:sSub>
                      </m:e>
                    </m:d>
                  </m:oMath>
                </a14:m>
                <a:r>
                  <a:rPr lang="en-US" dirty="0"/>
                  <a:t>-class classification.</a:t>
                </a:r>
              </a:p>
              <a:p>
                <a:pPr marL="0" indent="0">
                  <a:buNone/>
                </a:pPr>
                <a:r>
                  <a:rPr lang="en-US" dirty="0"/>
                  <a:t>Can’t we just return </a:t>
                </a:r>
                <a14:m>
                  <m:oMath xmlns:m="http://schemas.openxmlformats.org/officeDocument/2006/math">
                    <m:sSub>
                      <m:sSubPr>
                        <m:ctrlPr>
                          <a:rPr lang="en-US" sz="2800" i="1" smtClean="0">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𝜃</m:t>
                        </m:r>
                      </m:sub>
                    </m:sSub>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rPr>
                          <m:t>𝑥</m:t>
                        </m:r>
                      </m:e>
                    </m:d>
                    <m:r>
                      <a:rPr lang="en-US" sz="2800" b="0" i="1" smtClean="0">
                        <a:latin typeface="Cambria Math" panose="02040503050406030204" pitchFamily="18" charset="0"/>
                      </a:rPr>
                      <m:t>= </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d>
                          <m:dPr>
                            <m:begChr m:val="|"/>
                            <m:endChr m:val="|"/>
                            <m:ctrlPr>
                              <a:rPr lang="en-US" sz="2800"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a:latin typeface="Cambria Math" panose="02040503050406030204" pitchFamily="18" charset="0"/>
                                  </a:rPr>
                                  <m:t>data</m:t>
                                </m:r>
                              </m:sub>
                            </m:sSub>
                          </m:e>
                        </m:d>
                      </m:den>
                    </m:f>
                  </m:oMath>
                </a14:m>
                <a:r>
                  <a:rPr lang="en-US" dirty="0"/>
                  <a:t> (constant) and we are done?!</a:t>
                </a:r>
              </a:p>
              <a:p>
                <a:pPr marL="0" indent="0">
                  <a:buNone/>
                </a:pPr>
                <a:endParaRPr lang="en-US" dirty="0"/>
              </a:p>
              <a:p>
                <a:pPr marL="0" indent="0" algn="ctr">
                  <a:buNone/>
                </a:pPr>
                <a:r>
                  <a:rPr lang="en-US" b="1" dirty="0"/>
                  <a:t>How can we tell if </a:t>
                </a:r>
                <a14:m>
                  <m:oMath xmlns:m="http://schemas.openxmlformats.org/officeDocument/2006/math">
                    <m:sSub>
                      <m:sSubPr>
                        <m:ctrlPr>
                          <a:rPr lang="en-US" sz="2800" b="1" i="1" smtClean="0">
                            <a:latin typeface="Cambria Math" panose="02040503050406030204" pitchFamily="18" charset="0"/>
                          </a:rPr>
                        </m:ctrlPr>
                      </m:sSubPr>
                      <m:e>
                        <m:r>
                          <a:rPr lang="en-US" sz="2800" b="1" i="1">
                            <a:latin typeface="Cambria Math" panose="02040503050406030204" pitchFamily="18" charset="0"/>
                          </a:rPr>
                          <m:t>𝒑</m:t>
                        </m:r>
                      </m:e>
                      <m:sub>
                        <m:r>
                          <a:rPr lang="en-US" sz="2800" b="1" i="1">
                            <a:latin typeface="Cambria Math" panose="02040503050406030204" pitchFamily="18" charset="0"/>
                            <a:ea typeface="Cambria Math" panose="02040503050406030204" pitchFamily="18" charset="0"/>
                          </a:rPr>
                          <m:t>𝜽</m:t>
                        </m:r>
                      </m:sub>
                    </m:sSub>
                    <m:d>
                      <m:dPr>
                        <m:ctrlPr>
                          <a:rPr lang="en-US" sz="2800" b="1" i="1">
                            <a:latin typeface="Cambria Math" panose="02040503050406030204" pitchFamily="18" charset="0"/>
                            <a:ea typeface="Cambria Math" panose="02040503050406030204" pitchFamily="18" charset="0"/>
                          </a:rPr>
                        </m:ctrlPr>
                      </m:dPr>
                      <m:e>
                        <m:r>
                          <a:rPr lang="en-US" sz="2800" b="1" i="1">
                            <a:latin typeface="Cambria Math" panose="02040503050406030204" pitchFamily="18" charset="0"/>
                          </a:rPr>
                          <m:t>𝒙</m:t>
                        </m:r>
                      </m:e>
                    </m:d>
                  </m:oMath>
                </a14:m>
                <a:r>
                  <a:rPr lang="en-US" b="1" dirty="0"/>
                  <a:t> is doing anything good?</a:t>
                </a:r>
              </a:p>
              <a:p>
                <a:pPr marL="0" indent="0" algn="ctr">
                  <a:buNone/>
                </a:pPr>
                <a:r>
                  <a:rPr lang="en-US" b="1" dirty="0"/>
                  <a:t>How can we force </a:t>
                </a:r>
                <a14:m>
                  <m:oMath xmlns:m="http://schemas.openxmlformats.org/officeDocument/2006/math">
                    <m:sSub>
                      <m:sSubPr>
                        <m:ctrlPr>
                          <a:rPr lang="en-US" sz="2800" b="1" i="1" smtClean="0">
                            <a:latin typeface="Cambria Math" panose="02040503050406030204" pitchFamily="18" charset="0"/>
                          </a:rPr>
                        </m:ctrlPr>
                      </m:sSubPr>
                      <m:e>
                        <m:r>
                          <a:rPr lang="en-US" sz="2800" b="1" i="1">
                            <a:latin typeface="Cambria Math" panose="02040503050406030204" pitchFamily="18" charset="0"/>
                          </a:rPr>
                          <m:t>𝒑</m:t>
                        </m:r>
                      </m:e>
                      <m:sub>
                        <m:r>
                          <a:rPr lang="en-US" sz="2800" b="1" i="1">
                            <a:latin typeface="Cambria Math" panose="02040503050406030204" pitchFamily="18" charset="0"/>
                            <a:ea typeface="Cambria Math" panose="02040503050406030204" pitchFamily="18" charset="0"/>
                          </a:rPr>
                          <m:t>𝜽</m:t>
                        </m:r>
                      </m:sub>
                    </m:sSub>
                    <m:d>
                      <m:dPr>
                        <m:ctrlPr>
                          <a:rPr lang="en-US" sz="2800" b="1" i="1">
                            <a:latin typeface="Cambria Math" panose="02040503050406030204" pitchFamily="18" charset="0"/>
                            <a:ea typeface="Cambria Math" panose="02040503050406030204" pitchFamily="18" charset="0"/>
                          </a:rPr>
                        </m:ctrlPr>
                      </m:dPr>
                      <m:e>
                        <m:r>
                          <a:rPr lang="en-US" sz="2800" b="1" i="1">
                            <a:latin typeface="Cambria Math" panose="02040503050406030204" pitchFamily="18" charset="0"/>
                          </a:rPr>
                          <m:t>𝒙</m:t>
                        </m:r>
                      </m:e>
                    </m:d>
                  </m:oMath>
                </a14:m>
                <a:r>
                  <a:rPr lang="en-US" b="1" dirty="0"/>
                  <a:t> to generalize?</a:t>
                </a:r>
              </a:p>
              <a:p>
                <a:pPr marL="0" indent="0">
                  <a:buNone/>
                </a:pPr>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630A5029-20A4-8745-2C66-8A67B47EB092}"/>
                  </a:ext>
                </a:extLst>
              </p:cNvPr>
              <p:cNvSpPr>
                <a:spLocks noGrp="1" noRot="1" noChangeAspect="1" noMove="1" noResize="1" noEditPoints="1" noAdjustHandles="1" noChangeArrowheads="1" noChangeShapeType="1" noTextEdit="1"/>
              </p:cNvSpPr>
              <p:nvPr>
                <p:ph idx="1"/>
              </p:nvPr>
            </p:nvSpPr>
            <p:spPr>
              <a:blipFill>
                <a:blip r:embed="rId3"/>
                <a:stretch>
                  <a:fillRect l="-1206" t="-2153"/>
                </a:stretch>
              </a:blipFill>
            </p:spPr>
            <p:txBody>
              <a:bodyPr/>
              <a:lstStyle/>
              <a:p>
                <a:r>
                  <a:rPr lang="en-US">
                    <a:noFill/>
                  </a:rPr>
                  <a:t> </a:t>
                </a:r>
              </a:p>
            </p:txBody>
          </p:sp>
        </mc:Fallback>
      </mc:AlternateContent>
    </p:spTree>
    <p:extLst>
      <p:ext uri="{BB962C8B-B14F-4D97-AF65-F5344CB8AC3E}">
        <p14:creationId xmlns:p14="http://schemas.microsoft.com/office/powerpoint/2010/main" val="2664706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5BB39-8F5D-900D-5B36-B8C55788180B}"/>
              </a:ext>
            </a:extLst>
          </p:cNvPr>
          <p:cNvSpPr>
            <a:spLocks noGrp="1"/>
          </p:cNvSpPr>
          <p:nvPr>
            <p:ph type="title"/>
          </p:nvPr>
        </p:nvSpPr>
        <p:spPr/>
        <p:txBody>
          <a:bodyPr/>
          <a:lstStyle/>
          <a:p>
            <a:r>
              <a:rPr lang="en-US" dirty="0"/>
              <a:t>Generalization and generative models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6514996-99DA-B97C-A515-714959751034}"/>
                  </a:ext>
                </a:extLst>
              </p:cNvPr>
              <p:cNvSpPr>
                <a:spLocks noGrp="1"/>
              </p:cNvSpPr>
              <p:nvPr>
                <p:ph idx="1"/>
              </p:nvPr>
            </p:nvSpPr>
            <p:spPr>
              <a:xfrm>
                <a:off x="838200" y="1183342"/>
                <a:ext cx="10515600" cy="5505325"/>
              </a:xfrm>
            </p:spPr>
            <p:txBody>
              <a:bodyPr>
                <a:normAutofit/>
              </a:bodyPr>
              <a:lstStyle/>
              <a:p>
                <a:pPr marL="0" indent="0">
                  <a:buNone/>
                </a:pPr>
                <a:r>
                  <a:rPr lang="en-US" dirty="0"/>
                  <a:t>Testing:</a:t>
                </a:r>
              </a:p>
              <a:p>
                <a:pPr marL="514350" indent="-514350">
                  <a:buAutoNum type="arabicPeriod"/>
                </a:pPr>
                <a:r>
                  <a:rPr lang="en-US" dirty="0"/>
                  <a:t>Loss </a:t>
                </a:r>
                <a14:m>
                  <m:oMath xmlns:m="http://schemas.openxmlformats.org/officeDocument/2006/math">
                    <m:sSub>
                      <m:sSubPr>
                        <m:ctrlPr>
                          <a:rPr lang="en-US" i="1">
                            <a:latin typeface="Cambria Math" panose="02040503050406030204" pitchFamily="18" charset="0"/>
                          </a:rPr>
                        </m:ctrlPr>
                      </m:sSubPr>
                      <m:e>
                        <m:r>
                          <m:rPr>
                            <m:sty m:val="p"/>
                          </m:rPr>
                          <a:rPr lang="en-US">
                            <a:latin typeface="Cambria Math" panose="02040503050406030204" pitchFamily="18" charset="0"/>
                          </a:rPr>
                          <m:t>E</m:t>
                        </m:r>
                      </m:e>
                      <m:sub>
                        <m:r>
                          <m:rPr>
                            <m:sty m:val="p"/>
                          </m:rPr>
                          <a:rPr lang="en-US">
                            <a:latin typeface="Cambria Math" panose="02040503050406030204" pitchFamily="18" charset="0"/>
                          </a:rPr>
                          <m:t>data</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log</m:t>
                        </m:r>
                      </m:fName>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e>
                    </m:func>
                    <m:r>
                      <a:rPr lang="en-US" i="1">
                        <a:latin typeface="Cambria Math" panose="02040503050406030204" pitchFamily="18" charset="0"/>
                      </a:rPr>
                      <m:t>]</m:t>
                    </m:r>
                  </m:oMath>
                </a14:m>
                <a:r>
                  <a:rPr lang="en-US" dirty="0"/>
                  <a:t> needs to be low on </a:t>
                </a:r>
                <a:r>
                  <a:rPr lang="en-US" i="1" dirty="0"/>
                  <a:t>held-out data</a:t>
                </a:r>
                <a:r>
                  <a:rPr lang="en-US" dirty="0"/>
                  <a:t>.</a:t>
                </a:r>
              </a:p>
              <a:p>
                <a:pPr marL="457200" lvl="1" indent="0">
                  <a:buNone/>
                </a:pPr>
                <a:r>
                  <a:rPr lang="en-US" dirty="0"/>
                  <a:t>I.e., the model needs to recognize unseen real-data as real.</a:t>
                </a:r>
              </a:p>
              <a:p>
                <a:pPr marL="514350" indent="-514350">
                  <a:buFont typeface="Arial" panose="020B0604020202020204" pitchFamily="34" charset="0"/>
                  <a:buAutoNum type="arabicPeriod"/>
                </a:pPr>
                <a:r>
                  <a:rPr lang="en-US" dirty="0"/>
                  <a:t>Loss </a:t>
                </a:r>
                <a14:m>
                  <m:oMath xmlns:m="http://schemas.openxmlformats.org/officeDocument/2006/math">
                    <m:sSub>
                      <m:sSubPr>
                        <m:ctrlPr>
                          <a:rPr lang="en-US" i="1" smtClean="0">
                            <a:latin typeface="Cambria Math" panose="02040503050406030204" pitchFamily="18" charset="0"/>
                          </a:rPr>
                        </m:ctrlPr>
                      </m:sSubPr>
                      <m:e>
                        <m:r>
                          <m:rPr>
                            <m:sty m:val="p"/>
                          </m:rPr>
                          <a:rPr lang="en-US">
                            <a:latin typeface="Cambria Math" panose="02040503050406030204" pitchFamily="18" charset="0"/>
                          </a:rPr>
                          <m:t>E</m:t>
                        </m:r>
                      </m:e>
                      <m:sub>
                        <m:r>
                          <m:rPr>
                            <m:sty m:val="p"/>
                          </m:rPr>
                          <a:rPr lang="en-US">
                            <a:latin typeface="Cambria Math" panose="02040503050406030204" pitchFamily="18" charset="0"/>
                          </a:rPr>
                          <m:t>data</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log</m:t>
                        </m:r>
                      </m:fName>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e>
                    </m:func>
                    <m:r>
                      <a:rPr lang="en-US" i="1">
                        <a:latin typeface="Cambria Math" panose="02040503050406030204" pitchFamily="18" charset="0"/>
                      </a:rPr>
                      <m:t>]</m:t>
                    </m:r>
                  </m:oMath>
                </a14:m>
                <a:r>
                  <a:rPr lang="en-US" dirty="0"/>
                  <a:t> should be high on bad data.</a:t>
                </a:r>
              </a:p>
              <a:p>
                <a:pPr marL="457200" lvl="1" indent="0">
                  <a:buNone/>
                </a:pPr>
                <a:r>
                  <a:rPr lang="en-US" dirty="0"/>
                  <a:t>I.e., the model should recognize nonsense as nonsense.</a:t>
                </a:r>
              </a:p>
              <a:p>
                <a:pPr marL="514350" indent="-514350">
                  <a:buAutoNum type="arabicPeriod"/>
                </a:pPr>
                <a:r>
                  <a:rPr lang="en-US" dirty="0"/>
                  <a:t>The network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oMath>
                </a14:m>
                <a:r>
                  <a:rPr lang="en-US" dirty="0"/>
                  <a:t> should be able to generate.</a:t>
                </a:r>
              </a:p>
              <a:p>
                <a:pPr marL="457200" lvl="1" indent="0">
                  <a:buNone/>
                </a:pPr>
                <a:r>
                  <a:rPr lang="en-US" dirty="0"/>
                  <a:t>I.e., reading x is not enough. We need to somehow write or paint new x.</a:t>
                </a:r>
              </a:p>
              <a:p>
                <a:pPr marL="0" indent="0">
                  <a:buNone/>
                </a:pPr>
                <a:r>
                  <a:rPr lang="en-US" dirty="0"/>
                  <a:t>Generalizing:</a:t>
                </a:r>
              </a:p>
              <a:p>
                <a:pPr marL="514350" indent="-514350">
                  <a:buAutoNum type="arabicPeriod"/>
                </a:pPr>
                <a:r>
                  <a:rPr lang="en-US" dirty="0"/>
                  <a:t>We could enforce equivariances!</a:t>
                </a:r>
              </a:p>
              <a:p>
                <a:pPr marL="457200" lvl="1" indent="0">
                  <a:buNone/>
                </a:pPr>
                <a:r>
                  <a:rPr lang="en-US" dirty="0"/>
                  <a:t>When adding words to text, we have translation equivariance!</a:t>
                </a:r>
              </a:p>
              <a:p>
                <a:pPr marL="514350" indent="-514350">
                  <a:buAutoNum type="arabicPeriod"/>
                </a:pPr>
                <a:r>
                  <a:rPr lang="en-US" dirty="0"/>
                  <a:t>We could minimize parameters!</a:t>
                </a:r>
              </a:p>
              <a:p>
                <a:pPr marL="457200" lvl="1" indent="0">
                  <a:buNone/>
                </a:pPr>
                <a:r>
                  <a:rPr lang="en-US" dirty="0"/>
                  <a:t>When generating random content, we minimize by minimizing random z.</a:t>
                </a:r>
              </a:p>
              <a:p>
                <a:pPr marL="514350" indent="-514350">
                  <a:buAutoNum type="arabicPeriod"/>
                </a:pPr>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E6514996-99DA-B97C-A515-714959751034}"/>
                  </a:ext>
                </a:extLst>
              </p:cNvPr>
              <p:cNvSpPr>
                <a:spLocks noGrp="1" noRot="1" noChangeAspect="1" noMove="1" noResize="1" noEditPoints="1" noAdjustHandles="1" noChangeArrowheads="1" noChangeShapeType="1" noTextEdit="1"/>
              </p:cNvSpPr>
              <p:nvPr>
                <p:ph idx="1"/>
              </p:nvPr>
            </p:nvSpPr>
            <p:spPr>
              <a:xfrm>
                <a:off x="838200" y="1183342"/>
                <a:ext cx="10515600" cy="5505325"/>
              </a:xfrm>
              <a:blipFill>
                <a:blip r:embed="rId2"/>
                <a:stretch>
                  <a:fillRect l="-1206" t="-2074" b="-2535"/>
                </a:stretch>
              </a:blipFill>
            </p:spPr>
            <p:txBody>
              <a:bodyPr/>
              <a:lstStyle/>
              <a:p>
                <a:r>
                  <a:rPr lang="en-US">
                    <a:noFill/>
                  </a:rPr>
                  <a:t> </a:t>
                </a:r>
              </a:p>
            </p:txBody>
          </p:sp>
        </mc:Fallback>
      </mc:AlternateContent>
    </p:spTree>
    <p:extLst>
      <p:ext uri="{BB962C8B-B14F-4D97-AF65-F5344CB8AC3E}">
        <p14:creationId xmlns:p14="http://schemas.microsoft.com/office/powerpoint/2010/main" val="1985387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C124C826-26E6-15CE-FC5C-2B9028356A51}"/>
                  </a:ext>
                </a:extLst>
              </p:cNvPr>
              <p:cNvSpPr>
                <a:spLocks noGrp="1"/>
              </p:cNvSpPr>
              <p:nvPr>
                <p:ph type="title"/>
              </p:nvPr>
            </p:nvSpPr>
            <p:spPr/>
            <p:txBody>
              <a:bodyPr/>
              <a:lstStyle/>
              <a:p>
                <a:r>
                  <a:rPr lang="en-US" dirty="0"/>
                  <a:t>Preview: three SOTA ways to sample </a:t>
                </a:r>
                <a14:m>
                  <m:oMath xmlns:m="http://schemas.openxmlformats.org/officeDocument/2006/math">
                    <m:r>
                      <a:rPr lang="en-US" sz="4400" i="1" smtClean="0">
                        <a:latin typeface="Cambria Math" panose="02040503050406030204" pitchFamily="18" charset="0"/>
                      </a:rPr>
                      <m:t>𝑥</m:t>
                    </m:r>
                  </m:oMath>
                </a14:m>
                <a:endParaRPr lang="en-US" dirty="0"/>
              </a:p>
            </p:txBody>
          </p:sp>
        </mc:Choice>
        <mc:Fallback>
          <p:sp>
            <p:nvSpPr>
              <p:cNvPr id="2" name="Title 1">
                <a:extLst>
                  <a:ext uri="{FF2B5EF4-FFF2-40B4-BE49-F238E27FC236}">
                    <a16:creationId xmlns:a16="http://schemas.microsoft.com/office/drawing/2014/main" id="{C124C826-26E6-15CE-FC5C-2B9028356A51}"/>
                  </a:ext>
                </a:extLst>
              </p:cNvPr>
              <p:cNvSpPr>
                <a:spLocks noGrp="1" noRot="1" noChangeAspect="1" noMove="1" noResize="1" noEditPoints="1" noAdjustHandles="1" noChangeArrowheads="1" noChangeShapeType="1" noTextEdit="1"/>
              </p:cNvSpPr>
              <p:nvPr>
                <p:ph type="title"/>
              </p:nvPr>
            </p:nvSpPr>
            <p:spPr>
              <a:blipFill>
                <a:blip r:embed="rId2"/>
                <a:stretch>
                  <a:fillRect b="-537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D8A2A1E-3E24-C090-08C6-1F13BF7124C8}"/>
                  </a:ext>
                </a:extLst>
              </p:cNvPr>
              <p:cNvSpPr>
                <a:spLocks noGrp="1"/>
              </p:cNvSpPr>
              <p:nvPr>
                <p:ph idx="1"/>
              </p:nvPr>
            </p:nvSpPr>
            <p:spPr/>
            <p:txBody>
              <a:bodyPr>
                <a:normAutofit fontScale="92500" lnSpcReduction="10000"/>
              </a:bodyPr>
              <a:lstStyle/>
              <a:p>
                <a:pPr marL="0" indent="0">
                  <a:buNone/>
                </a:pPr>
                <a:r>
                  <a:rPr lang="en-US" b="1" dirty="0"/>
                  <a:t>Density model</a:t>
                </a:r>
                <a:r>
                  <a:rPr lang="en-US" dirty="0"/>
                  <a:t>:</a:t>
                </a:r>
              </a:p>
              <a:p>
                <a:pPr marL="0" indent="0">
                  <a:buNone/>
                </a:pPr>
                <a:endParaRPr lang="en-US" dirty="0"/>
              </a:p>
              <a:p>
                <a:pPr marL="0" indent="0" algn="ctr">
                  <a:buNone/>
                </a:pPr>
                <a:r>
                  <a:rPr lang="en-US" dirty="0"/>
                  <a:t>Split up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oMath>
                </a14:m>
                <a:r>
                  <a:rPr lang="en-US" dirty="0"/>
                  <a:t> in a way that forces generalization.</a:t>
                </a:r>
              </a:p>
              <a:p>
                <a:pPr marL="0" indent="0">
                  <a:buNone/>
                </a:pPr>
                <a:endParaRPr lang="en-US" dirty="0"/>
              </a:p>
              <a:p>
                <a:pPr marL="0" indent="0">
                  <a:buNone/>
                </a:pPr>
                <a:r>
                  <a:rPr lang="en-US" b="1" dirty="0"/>
                  <a:t>VAE</a:t>
                </a:r>
                <a:r>
                  <a:rPr lang="en-US" dirty="0"/>
                  <a:t>:</a:t>
                </a:r>
              </a:p>
              <a:p>
                <a:pPr marL="0" indent="0">
                  <a:buNone/>
                </a:pPr>
                <a:endParaRPr lang="en-US" dirty="0"/>
              </a:p>
              <a:p>
                <a:pPr marL="0" indent="0" algn="ctr">
                  <a:buNone/>
                </a:pPr>
                <a:r>
                  <a:rPr lang="en-US" dirty="0"/>
                  <a:t>Squeeze into an explicit latent </a:t>
                </a:r>
                <a14:m>
                  <m:oMath xmlns:m="http://schemas.openxmlformats.org/officeDocument/2006/math">
                    <m:r>
                      <m:rPr>
                        <m:sty m:val="p"/>
                      </m:rPr>
                      <a:rPr lang="en-US" smtClean="0">
                        <a:latin typeface="Cambria Math" panose="02040503050406030204" pitchFamily="18" charset="0"/>
                      </a:rPr>
                      <m:t>z</m:t>
                    </m:r>
                    <m:r>
                      <a:rPr lang="en-US"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𝒩</m:t>
                    </m:r>
                  </m:oMath>
                </a14:m>
                <a:r>
                  <a:rPr lang="en-US" dirty="0"/>
                  <a:t> by learning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𝑞</m:t>
                        </m:r>
                      </m:e>
                      <m:sub>
                        <m:r>
                          <a:rPr lang="en-US" i="1">
                            <a:latin typeface="Cambria Math" panose="02040503050406030204" pitchFamily="18" charset="0"/>
                            <a:ea typeface="Cambria Math" panose="02040503050406030204" pitchFamily="18" charset="0"/>
                          </a:rPr>
                          <m:t>𝜃</m:t>
                        </m:r>
                      </m:sub>
                    </m:sSub>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𝑥</m:t>
                        </m:r>
                      </m:e>
                    </m:d>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𝑧</m:t>
                        </m:r>
                      </m:e>
                    </m:d>
                  </m:oMath>
                </a14:m>
                <a:endParaRPr lang="en-US" b="1" dirty="0"/>
              </a:p>
              <a:p>
                <a:pPr marL="0" indent="0">
                  <a:buNone/>
                </a:pPr>
                <a:endParaRPr lang="en-US" b="1" dirty="0"/>
              </a:p>
              <a:p>
                <a:pPr marL="0" indent="0">
                  <a:buNone/>
                </a:pPr>
                <a:r>
                  <a:rPr lang="en-US" b="1" dirty="0"/>
                  <a:t>GAN</a:t>
                </a:r>
                <a:r>
                  <a:rPr lang="en-US" dirty="0"/>
                  <a:t>:</a:t>
                </a:r>
              </a:p>
              <a:p>
                <a:pPr marL="0" indent="0">
                  <a:buNone/>
                </a:pPr>
                <a:endParaRPr lang="en-US" dirty="0"/>
              </a:p>
              <a:p>
                <a:pPr marL="0" indent="0" algn="ctr">
                  <a:buNone/>
                </a:pPr>
                <a:r>
                  <a:rPr lang="en-US" dirty="0"/>
                  <a:t>Map from a latent </a:t>
                </a:r>
                <a14:m>
                  <m:oMath xmlns:m="http://schemas.openxmlformats.org/officeDocument/2006/math">
                    <m:r>
                      <m:rPr>
                        <m:sty m:val="p"/>
                      </m:rPr>
                      <a:rPr lang="en-US" smtClean="0">
                        <a:latin typeface="Cambria Math" panose="02040503050406030204" pitchFamily="18" charset="0"/>
                      </a:rPr>
                      <m:t>z</m:t>
                    </m:r>
                    <m:r>
                      <a:rPr lang="en-US"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𝒩</m:t>
                    </m:r>
                  </m:oMath>
                </a14:m>
                <a:r>
                  <a:rPr lang="en-US" dirty="0"/>
                  <a:t> using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panose="02040503050406030204" pitchFamily="18" charset="0"/>
                            <a:ea typeface="Cambria Math" panose="02040503050406030204" pitchFamily="18" charset="0"/>
                          </a:rPr>
                          <m:t>𝜃</m:t>
                        </m:r>
                      </m:sub>
                    </m:sSub>
                    <m:d>
                      <m:dPr>
                        <m:ctrlPr>
                          <a:rPr lang="en-US" i="1">
                            <a:latin typeface="Cambria Math" panose="02040503050406030204" pitchFamily="18" charset="0"/>
                          </a:rPr>
                        </m:ctrlPr>
                      </m:dPr>
                      <m:e>
                        <m:r>
                          <a:rPr lang="en-US" i="1">
                            <a:latin typeface="Cambria Math" panose="02040503050406030204" pitchFamily="18" charset="0"/>
                          </a:rPr>
                          <m:t>𝑧</m:t>
                        </m:r>
                      </m:e>
                    </m:d>
                  </m:oMath>
                </a14:m>
                <a:r>
                  <a:rPr lang="en-US" dirty="0"/>
                  <a:t> trained by adversary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𝜙</m:t>
                        </m:r>
                      </m:sub>
                    </m:sSub>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rPr>
                          <m:t>𝑥</m:t>
                        </m:r>
                      </m:e>
                    </m:d>
                  </m:oMath>
                </a14:m>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9D8A2A1E-3E24-C090-08C6-1F13BF7124C8}"/>
                  </a:ext>
                </a:extLst>
              </p:cNvPr>
              <p:cNvSpPr>
                <a:spLocks noGrp="1" noRot="1" noChangeAspect="1" noMove="1" noResize="1" noEditPoints="1" noAdjustHandles="1" noChangeArrowheads="1" noChangeShapeType="1" noTextEdit="1"/>
              </p:cNvSpPr>
              <p:nvPr>
                <p:ph idx="1"/>
              </p:nvPr>
            </p:nvSpPr>
            <p:spPr>
              <a:blipFill>
                <a:blip r:embed="rId3"/>
                <a:stretch>
                  <a:fillRect l="-1086" t="-2153"/>
                </a:stretch>
              </a:blipFill>
            </p:spPr>
            <p:txBody>
              <a:bodyPr/>
              <a:lstStyle/>
              <a:p>
                <a:r>
                  <a:rPr lang="en-US">
                    <a:noFill/>
                  </a:rPr>
                  <a:t> </a:t>
                </a:r>
              </a:p>
            </p:txBody>
          </p:sp>
        </mc:Fallback>
      </mc:AlternateContent>
    </p:spTree>
    <p:extLst>
      <p:ext uri="{BB962C8B-B14F-4D97-AF65-F5344CB8AC3E}">
        <p14:creationId xmlns:p14="http://schemas.microsoft.com/office/powerpoint/2010/main" val="1940296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C124C826-26E6-15CE-FC5C-2B9028356A51}"/>
                  </a:ext>
                </a:extLst>
              </p:cNvPr>
              <p:cNvSpPr>
                <a:spLocks noGrp="1"/>
              </p:cNvSpPr>
              <p:nvPr>
                <p:ph type="title"/>
              </p:nvPr>
            </p:nvSpPr>
            <p:spPr/>
            <p:txBody>
              <a:bodyPr/>
              <a:lstStyle/>
              <a:p>
                <a:r>
                  <a:rPr lang="en-US" dirty="0"/>
                  <a:t>Preview: several loss functions for generating </a:t>
                </a:r>
                <a14:m>
                  <m:oMath xmlns:m="http://schemas.openxmlformats.org/officeDocument/2006/math">
                    <m:r>
                      <a:rPr lang="en-US" sz="4400" i="1" smtClean="0">
                        <a:latin typeface="Cambria Math" panose="02040503050406030204" pitchFamily="18" charset="0"/>
                      </a:rPr>
                      <m:t>𝑥</m:t>
                    </m:r>
                  </m:oMath>
                </a14:m>
                <a:endParaRPr lang="en-US" dirty="0"/>
              </a:p>
            </p:txBody>
          </p:sp>
        </mc:Choice>
        <mc:Fallback>
          <p:sp>
            <p:nvSpPr>
              <p:cNvPr id="2" name="Title 1">
                <a:extLst>
                  <a:ext uri="{FF2B5EF4-FFF2-40B4-BE49-F238E27FC236}">
                    <a16:creationId xmlns:a16="http://schemas.microsoft.com/office/drawing/2014/main" id="{C124C826-26E6-15CE-FC5C-2B9028356A51}"/>
                  </a:ext>
                </a:extLst>
              </p:cNvPr>
              <p:cNvSpPr>
                <a:spLocks noGrp="1" noRot="1" noChangeAspect="1" noMove="1" noResize="1" noEditPoints="1" noAdjustHandles="1" noChangeArrowheads="1" noChangeShapeType="1" noTextEdit="1"/>
              </p:cNvSpPr>
              <p:nvPr>
                <p:ph type="title"/>
              </p:nvPr>
            </p:nvSpPr>
            <p:spPr>
              <a:blipFill>
                <a:blip r:embed="rId2"/>
                <a:stretch>
                  <a:fillRect b="-537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D8A2A1E-3E24-C090-08C6-1F13BF7124C8}"/>
                  </a:ext>
                </a:extLst>
              </p:cNvPr>
              <p:cNvSpPr>
                <a:spLocks noGrp="1"/>
              </p:cNvSpPr>
              <p:nvPr>
                <p:ph idx="1"/>
              </p:nvPr>
            </p:nvSpPr>
            <p:spPr/>
            <p:txBody>
              <a:bodyPr>
                <a:normAutofit lnSpcReduction="10000"/>
              </a:bodyPr>
              <a:lstStyle/>
              <a:p>
                <a:pPr marL="0" indent="0">
                  <a:buNone/>
                </a:pPr>
                <a:r>
                  <a:rPr lang="en-US" b="1" dirty="0"/>
                  <a:t>Simple density model</a:t>
                </a:r>
                <a:r>
                  <a:rPr lang="en-US" dirty="0"/>
                  <a:t>: Minimize over </a:t>
                </a:r>
                <a14:m>
                  <m:oMath xmlns:m="http://schemas.openxmlformats.org/officeDocument/2006/math">
                    <m:r>
                      <a:rPr lang="en-US" sz="2800" i="1" smtClean="0">
                        <a:latin typeface="Cambria Math" panose="02040503050406030204" pitchFamily="18" charset="0"/>
                        <a:ea typeface="Cambria Math" panose="02040503050406030204" pitchFamily="18" charset="0"/>
                      </a:rPr>
                      <m:t>𝜃</m:t>
                    </m:r>
                  </m:oMath>
                </a14:m>
                <a:r>
                  <a:rPr lang="en-US" dirty="0"/>
                  <a:t>:   (We will need a special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𝜃</m:t>
                        </m:r>
                      </m:sub>
                    </m:sSub>
                  </m:oMath>
                </a14:m>
                <a:r>
                  <a:rPr lang="en-US" dirty="0"/>
                  <a: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m:rPr>
                              <m:sty m:val="p"/>
                            </m:rPr>
                            <a:rPr lang="en-US" sz="2800">
                              <a:latin typeface="Cambria Math" panose="02040503050406030204" pitchFamily="18" charset="0"/>
                            </a:rPr>
                            <m:t>E</m:t>
                          </m:r>
                        </m:e>
                        <m:sub>
                          <m:r>
                            <a:rPr lang="en-US" sz="2800" b="0" i="1" smtClean="0">
                              <a:latin typeface="Cambria Math" panose="02040503050406030204" pitchFamily="18" charset="0"/>
                            </a:rPr>
                            <m:t>𝑥</m:t>
                          </m:r>
                          <m:r>
                            <a:rPr lang="en-US" sz="2800" b="0" i="0" smtClean="0">
                              <a:latin typeface="Cambria Math" panose="02040503050406030204" pitchFamily="18" charset="0"/>
                            </a:rPr>
                            <m:t>~</m:t>
                          </m:r>
                          <m:r>
                            <m:rPr>
                              <m:sty m:val="p"/>
                            </m:rPr>
                            <a:rPr lang="en-US" sz="2800" b="0" i="0" smtClean="0">
                              <a:latin typeface="Cambria Math" panose="02040503050406030204" pitchFamily="18" charset="0"/>
                            </a:rPr>
                            <m:t>data</m:t>
                          </m:r>
                        </m:sub>
                      </m:sSub>
                      <m:r>
                        <a:rPr lang="en-US" sz="2800" i="1">
                          <a:latin typeface="Cambria Math" panose="02040503050406030204" pitchFamily="18" charset="0"/>
                        </a:rPr>
                        <m:t>[−</m:t>
                      </m:r>
                      <m:func>
                        <m:funcPr>
                          <m:ctrlPr>
                            <a:rPr lang="en-US" sz="2800" i="1">
                              <a:latin typeface="Cambria Math" panose="02040503050406030204" pitchFamily="18" charset="0"/>
                            </a:rPr>
                          </m:ctrlPr>
                        </m:funcPr>
                        <m:fName>
                          <m:r>
                            <m:rPr>
                              <m:sty m:val="p"/>
                            </m:rPr>
                            <a:rPr lang="en-US" sz="2800">
                              <a:latin typeface="Cambria Math" panose="02040503050406030204" pitchFamily="18" charset="0"/>
                            </a:rPr>
                            <m:t>log</m:t>
                          </m:r>
                        </m:fName>
                        <m:e>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𝜃</m:t>
                              </m:r>
                            </m:sub>
                          </m:sSub>
                          <m:r>
                            <a:rPr lang="en-US" sz="2800" i="1">
                              <a:latin typeface="Cambria Math" panose="02040503050406030204" pitchFamily="18" charset="0"/>
                            </a:rPr>
                            <m:t>(</m:t>
                          </m:r>
                          <m:r>
                            <a:rPr lang="en-US" sz="2800" i="1">
                              <a:latin typeface="Cambria Math" panose="02040503050406030204" pitchFamily="18" charset="0"/>
                            </a:rPr>
                            <m:t>𝑥</m:t>
                          </m:r>
                          <m:r>
                            <a:rPr lang="en-US" sz="2800" i="1">
                              <a:latin typeface="Cambria Math" panose="02040503050406030204" pitchFamily="18" charset="0"/>
                            </a:rPr>
                            <m:t>)</m:t>
                          </m:r>
                        </m:e>
                      </m:func>
                      <m:r>
                        <a:rPr lang="en-US" sz="2800" i="1">
                          <a:latin typeface="Cambria Math" panose="02040503050406030204" pitchFamily="18" charset="0"/>
                        </a:rPr>
                        <m:t>]</m:t>
                      </m:r>
                    </m:oMath>
                  </m:oMathPara>
                </a14:m>
                <a:endParaRPr lang="en-US" dirty="0"/>
              </a:p>
              <a:p>
                <a:pPr marL="0" indent="0">
                  <a:buNone/>
                </a:pPr>
                <a:endParaRPr lang="en-US" dirty="0"/>
              </a:p>
              <a:p>
                <a:pPr marL="0" indent="0">
                  <a:buNone/>
                </a:pPr>
                <a:r>
                  <a:rPr lang="en-US" b="1" dirty="0"/>
                  <a:t>VAE</a:t>
                </a:r>
                <a:r>
                  <a:rPr lang="en-US" dirty="0"/>
                  <a:t>: Maximize over </a:t>
                </a:r>
                <a14:m>
                  <m:oMath xmlns:m="http://schemas.openxmlformats.org/officeDocument/2006/math">
                    <m:r>
                      <a:rPr lang="en-US" i="1">
                        <a:latin typeface="Cambria Math" panose="02040503050406030204" pitchFamily="18" charset="0"/>
                        <a:ea typeface="Cambria Math" panose="02040503050406030204" pitchFamily="18" charset="0"/>
                      </a:rPr>
                      <m:t>𝜃</m:t>
                    </m:r>
                  </m:oMath>
                </a14:m>
                <a:r>
                  <a:rPr lang="en-US" dirty="0"/>
                  <a:t> and </a:t>
                </a:r>
                <a14:m>
                  <m:oMath xmlns:m="http://schemas.openxmlformats.org/officeDocument/2006/math">
                    <m:r>
                      <a:rPr lang="en-US" i="1">
                        <a:latin typeface="Cambria Math" panose="02040503050406030204" pitchFamily="18" charset="0"/>
                        <a:ea typeface="Cambria Math" panose="02040503050406030204" pitchFamily="18" charset="0"/>
                      </a:rPr>
                      <m:t>𝜙</m:t>
                    </m:r>
                    <m:r>
                      <a:rPr lang="en-US" i="1">
                        <a:latin typeface="Cambria Math" panose="02040503050406030204" pitchFamily="18" charset="0"/>
                        <a:ea typeface="Cambria Math" panose="02040503050406030204" pitchFamily="18" charset="0"/>
                      </a:rPr>
                      <m:t> </m:t>
                    </m:r>
                  </m:oMath>
                </a14:m>
                <a:r>
                  <a:rPr lang="en-US" dirty="0"/>
                  <a:t>: (Introduces explicit latent variable </a:t>
                </a:r>
                <a14:m>
                  <m:oMath xmlns:m="http://schemas.openxmlformats.org/officeDocument/2006/math">
                    <m:r>
                      <a:rPr lang="en-US" i="1">
                        <a:latin typeface="Cambria Math" panose="02040503050406030204" pitchFamily="18" charset="0"/>
                      </a:rPr>
                      <m:t>𝑧</m:t>
                    </m:r>
                  </m:oMath>
                </a14:m>
                <a:r>
                  <a:rPr lang="en-US" dirty="0"/>
                  <a: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smtClean="0">
                              <a:solidFill>
                                <a:schemeClr val="bg2">
                                  <a:lumMod val="90000"/>
                                </a:schemeClr>
                              </a:solidFill>
                              <a:latin typeface="Cambria Math" panose="02040503050406030204" pitchFamily="18" charset="0"/>
                            </a:rPr>
                          </m:ctrlPr>
                        </m:sSubPr>
                        <m:e>
                          <m:r>
                            <m:rPr>
                              <m:sty m:val="p"/>
                            </m:rPr>
                            <a:rPr lang="en-US">
                              <a:solidFill>
                                <a:schemeClr val="bg2">
                                  <a:lumMod val="90000"/>
                                </a:schemeClr>
                              </a:solidFill>
                              <a:latin typeface="Cambria Math" panose="02040503050406030204" pitchFamily="18" charset="0"/>
                            </a:rPr>
                            <m:t>E</m:t>
                          </m:r>
                        </m:e>
                        <m:sub>
                          <m:r>
                            <a:rPr lang="en-US" b="0" i="1" smtClean="0">
                              <a:solidFill>
                                <a:schemeClr val="bg2">
                                  <a:lumMod val="90000"/>
                                </a:schemeClr>
                              </a:solidFill>
                              <a:latin typeface="Cambria Math" panose="02040503050406030204" pitchFamily="18" charset="0"/>
                            </a:rPr>
                            <m:t>𝑥</m:t>
                          </m:r>
                          <m:r>
                            <a:rPr lang="en-US">
                              <a:solidFill>
                                <a:schemeClr val="bg2">
                                  <a:lumMod val="90000"/>
                                </a:schemeClr>
                              </a:solidFill>
                              <a:latin typeface="Cambria Math" panose="02040503050406030204" pitchFamily="18" charset="0"/>
                            </a:rPr>
                            <m:t>~</m:t>
                          </m:r>
                          <m:r>
                            <m:rPr>
                              <m:sty m:val="p"/>
                            </m:rPr>
                            <a:rPr lang="en-US">
                              <a:solidFill>
                                <a:schemeClr val="bg2">
                                  <a:lumMod val="90000"/>
                                </a:schemeClr>
                              </a:solidFill>
                              <a:latin typeface="Cambria Math" panose="02040503050406030204" pitchFamily="18" charset="0"/>
                            </a:rPr>
                            <m:t>data</m:t>
                          </m:r>
                        </m:sub>
                      </m:sSub>
                      <m:d>
                        <m:dPr>
                          <m:begChr m:val="["/>
                          <m:endChr m:val="]"/>
                          <m:ctrlPr>
                            <a:rPr lang="en-US" i="1">
                              <a:solidFill>
                                <a:schemeClr val="bg2">
                                  <a:lumMod val="90000"/>
                                </a:schemeClr>
                              </a:solidFill>
                              <a:latin typeface="Cambria Math" panose="02040503050406030204" pitchFamily="18" charset="0"/>
                            </a:rPr>
                          </m:ctrlPr>
                        </m:dPr>
                        <m:e>
                          <m:sSub>
                            <m:sSubPr>
                              <m:ctrlPr>
                                <a:rPr lang="en-US" i="1">
                                  <a:solidFill>
                                    <a:schemeClr val="bg2">
                                      <a:lumMod val="90000"/>
                                    </a:schemeClr>
                                  </a:solidFill>
                                  <a:latin typeface="Cambria Math" panose="02040503050406030204" pitchFamily="18" charset="0"/>
                                </a:rPr>
                              </m:ctrlPr>
                            </m:sSubPr>
                            <m:e>
                              <m:r>
                                <m:rPr>
                                  <m:sty m:val="p"/>
                                </m:rPr>
                                <a:rPr lang="en-US">
                                  <a:solidFill>
                                    <a:schemeClr val="bg2">
                                      <a:lumMod val="90000"/>
                                    </a:schemeClr>
                                  </a:solidFill>
                                  <a:latin typeface="Cambria Math" panose="02040503050406030204" pitchFamily="18" charset="0"/>
                                </a:rPr>
                                <m:t>E</m:t>
                              </m:r>
                            </m:e>
                            <m:sub>
                              <m:r>
                                <m:rPr>
                                  <m:sty m:val="p"/>
                                </m:rPr>
                                <a:rPr lang="en-US">
                                  <a:solidFill>
                                    <a:schemeClr val="bg2">
                                      <a:lumMod val="90000"/>
                                    </a:schemeClr>
                                  </a:solidFill>
                                  <a:latin typeface="Cambria Math" panose="02040503050406030204" pitchFamily="18" charset="0"/>
                                </a:rPr>
                                <m:t>z</m:t>
                              </m:r>
                              <m:r>
                                <a:rPr lang="en-US">
                                  <a:solidFill>
                                    <a:schemeClr val="bg2">
                                      <a:lumMod val="90000"/>
                                    </a:schemeClr>
                                  </a:solidFill>
                                  <a:latin typeface="Cambria Math" panose="02040503050406030204" pitchFamily="18" charset="0"/>
                                </a:rPr>
                                <m:t>~</m:t>
                              </m:r>
                              <m:sSub>
                                <m:sSubPr>
                                  <m:ctrlPr>
                                    <a:rPr lang="en-US" i="1">
                                      <a:solidFill>
                                        <a:schemeClr val="bg2">
                                          <a:lumMod val="90000"/>
                                        </a:schemeClr>
                                      </a:solidFill>
                                      <a:latin typeface="Cambria Math" panose="02040503050406030204" pitchFamily="18" charset="0"/>
                                    </a:rPr>
                                  </m:ctrlPr>
                                </m:sSubPr>
                                <m:e>
                                  <m:r>
                                    <a:rPr lang="en-US" i="1">
                                      <a:solidFill>
                                        <a:schemeClr val="bg2">
                                          <a:lumMod val="90000"/>
                                        </a:schemeClr>
                                      </a:solidFill>
                                      <a:latin typeface="Cambria Math" panose="02040503050406030204" pitchFamily="18" charset="0"/>
                                    </a:rPr>
                                    <m:t>𝑞</m:t>
                                  </m:r>
                                </m:e>
                                <m:sub>
                                  <m:r>
                                    <a:rPr lang="en-US" i="1">
                                      <a:solidFill>
                                        <a:schemeClr val="bg2">
                                          <a:lumMod val="90000"/>
                                        </a:schemeClr>
                                      </a:solidFill>
                                      <a:latin typeface="Cambria Math" panose="02040503050406030204" pitchFamily="18" charset="0"/>
                                      <a:ea typeface="Cambria Math" panose="02040503050406030204" pitchFamily="18" charset="0"/>
                                    </a:rPr>
                                    <m:t>𝜙</m:t>
                                  </m:r>
                                </m:sub>
                              </m:sSub>
                              <m:r>
                                <a:rPr lang="en-US" i="1">
                                  <a:solidFill>
                                    <a:schemeClr val="bg2">
                                      <a:lumMod val="90000"/>
                                    </a:schemeClr>
                                  </a:solidFill>
                                  <a:latin typeface="Cambria Math" panose="02040503050406030204" pitchFamily="18" charset="0"/>
                                </a:rPr>
                                <m:t>(</m:t>
                              </m:r>
                              <m:r>
                                <a:rPr lang="en-US" i="1">
                                  <a:solidFill>
                                    <a:schemeClr val="bg2">
                                      <a:lumMod val="90000"/>
                                    </a:schemeClr>
                                  </a:solidFill>
                                  <a:latin typeface="Cambria Math" panose="02040503050406030204" pitchFamily="18" charset="0"/>
                                </a:rPr>
                                <m:t>𝑧</m:t>
                              </m:r>
                              <m:r>
                                <a:rPr lang="en-US" i="1">
                                  <a:solidFill>
                                    <a:schemeClr val="bg2">
                                      <a:lumMod val="90000"/>
                                    </a:schemeClr>
                                  </a:solidFill>
                                  <a:latin typeface="Cambria Math" panose="02040503050406030204" pitchFamily="18" charset="0"/>
                                </a:rPr>
                                <m:t>|</m:t>
                              </m:r>
                              <m:r>
                                <a:rPr lang="en-US" i="1">
                                  <a:solidFill>
                                    <a:schemeClr val="bg2">
                                      <a:lumMod val="90000"/>
                                    </a:schemeClr>
                                  </a:solidFill>
                                  <a:latin typeface="Cambria Math" panose="02040503050406030204" pitchFamily="18" charset="0"/>
                                </a:rPr>
                                <m:t>𝑥</m:t>
                              </m:r>
                              <m:r>
                                <a:rPr lang="en-US" i="1">
                                  <a:solidFill>
                                    <a:schemeClr val="bg2">
                                      <a:lumMod val="90000"/>
                                    </a:schemeClr>
                                  </a:solidFill>
                                  <a:latin typeface="Cambria Math" panose="02040503050406030204" pitchFamily="18" charset="0"/>
                                </a:rPr>
                                <m:t>)</m:t>
                              </m:r>
                            </m:sub>
                          </m:sSub>
                          <m:d>
                            <m:dPr>
                              <m:begChr m:val="["/>
                              <m:endChr m:val="]"/>
                              <m:ctrlPr>
                                <a:rPr lang="en-US" i="1">
                                  <a:solidFill>
                                    <a:schemeClr val="bg2">
                                      <a:lumMod val="90000"/>
                                    </a:schemeClr>
                                  </a:solidFill>
                                  <a:latin typeface="Cambria Math" panose="02040503050406030204" pitchFamily="18" charset="0"/>
                                </a:rPr>
                              </m:ctrlPr>
                            </m:dPr>
                            <m:e>
                              <m:func>
                                <m:funcPr>
                                  <m:ctrlPr>
                                    <a:rPr lang="en-US" i="1">
                                      <a:solidFill>
                                        <a:schemeClr val="bg2">
                                          <a:lumMod val="90000"/>
                                        </a:schemeClr>
                                      </a:solidFill>
                                      <a:latin typeface="Cambria Math" panose="02040503050406030204" pitchFamily="18" charset="0"/>
                                    </a:rPr>
                                  </m:ctrlPr>
                                </m:funcPr>
                                <m:fName>
                                  <m:r>
                                    <m:rPr>
                                      <m:sty m:val="p"/>
                                    </m:rPr>
                                    <a:rPr lang="en-US">
                                      <a:solidFill>
                                        <a:schemeClr val="bg2">
                                          <a:lumMod val="90000"/>
                                        </a:schemeClr>
                                      </a:solidFill>
                                      <a:latin typeface="Cambria Math" panose="02040503050406030204" pitchFamily="18" charset="0"/>
                                    </a:rPr>
                                    <m:t>log</m:t>
                                  </m:r>
                                </m:fName>
                                <m:e>
                                  <m:sSub>
                                    <m:sSubPr>
                                      <m:ctrlPr>
                                        <a:rPr lang="en-US" i="1">
                                          <a:solidFill>
                                            <a:schemeClr val="bg2">
                                              <a:lumMod val="90000"/>
                                            </a:schemeClr>
                                          </a:solidFill>
                                          <a:latin typeface="Cambria Math" panose="02040503050406030204" pitchFamily="18" charset="0"/>
                                        </a:rPr>
                                      </m:ctrlPr>
                                    </m:sSubPr>
                                    <m:e>
                                      <m:r>
                                        <a:rPr lang="en-US" i="1">
                                          <a:solidFill>
                                            <a:schemeClr val="bg2">
                                              <a:lumMod val="90000"/>
                                            </a:schemeClr>
                                          </a:solidFill>
                                          <a:latin typeface="Cambria Math" panose="02040503050406030204" pitchFamily="18" charset="0"/>
                                        </a:rPr>
                                        <m:t>𝑝</m:t>
                                      </m:r>
                                    </m:e>
                                    <m:sub>
                                      <m:r>
                                        <a:rPr lang="en-US" i="1">
                                          <a:solidFill>
                                            <a:schemeClr val="bg2">
                                              <a:lumMod val="90000"/>
                                            </a:schemeClr>
                                          </a:solidFill>
                                          <a:latin typeface="Cambria Math" panose="02040503050406030204" pitchFamily="18" charset="0"/>
                                          <a:ea typeface="Cambria Math" panose="02040503050406030204" pitchFamily="18" charset="0"/>
                                        </a:rPr>
                                        <m:t>𝜃</m:t>
                                      </m:r>
                                    </m:sub>
                                  </m:sSub>
                                  <m:d>
                                    <m:dPr>
                                      <m:ctrlPr>
                                        <a:rPr lang="en-US" i="1">
                                          <a:solidFill>
                                            <a:schemeClr val="bg2">
                                              <a:lumMod val="90000"/>
                                            </a:schemeClr>
                                          </a:solidFill>
                                          <a:latin typeface="Cambria Math" panose="02040503050406030204" pitchFamily="18" charset="0"/>
                                          <a:ea typeface="Cambria Math" panose="02040503050406030204" pitchFamily="18" charset="0"/>
                                        </a:rPr>
                                      </m:ctrlPr>
                                    </m:dPr>
                                    <m:e>
                                      <m:r>
                                        <a:rPr lang="en-US" i="1">
                                          <a:solidFill>
                                            <a:schemeClr val="bg2">
                                              <a:lumMod val="90000"/>
                                            </a:schemeClr>
                                          </a:solidFill>
                                          <a:latin typeface="Cambria Math" panose="02040503050406030204" pitchFamily="18" charset="0"/>
                                        </a:rPr>
                                        <m:t>𝑥</m:t>
                                      </m:r>
                                      <m:r>
                                        <a:rPr lang="en-US" i="1">
                                          <a:solidFill>
                                            <a:schemeClr val="bg2">
                                              <a:lumMod val="90000"/>
                                            </a:schemeClr>
                                          </a:solidFill>
                                          <a:latin typeface="Cambria Math" panose="02040503050406030204" pitchFamily="18" charset="0"/>
                                        </a:rPr>
                                        <m:t>|</m:t>
                                      </m:r>
                                      <m:r>
                                        <a:rPr lang="en-US" i="1">
                                          <a:solidFill>
                                            <a:schemeClr val="bg2">
                                              <a:lumMod val="90000"/>
                                            </a:schemeClr>
                                          </a:solidFill>
                                          <a:latin typeface="Cambria Math" panose="02040503050406030204" pitchFamily="18" charset="0"/>
                                        </a:rPr>
                                        <m:t>𝑧</m:t>
                                      </m:r>
                                    </m:e>
                                  </m:d>
                                </m:e>
                              </m:func>
                            </m:e>
                          </m:d>
                          <m:r>
                            <a:rPr lang="en-US" i="1">
                              <a:solidFill>
                                <a:schemeClr val="bg2">
                                  <a:lumMod val="90000"/>
                                </a:schemeClr>
                              </a:solidFill>
                              <a:latin typeface="Cambria Math" panose="02040503050406030204" pitchFamily="18" charset="0"/>
                            </a:rPr>
                            <m:t>+</m:t>
                          </m:r>
                          <m:r>
                            <a:rPr lang="en-US" i="1">
                              <a:solidFill>
                                <a:schemeClr val="bg2">
                                  <a:lumMod val="90000"/>
                                </a:schemeClr>
                              </a:solidFill>
                              <a:latin typeface="Cambria Math" panose="02040503050406030204" pitchFamily="18" charset="0"/>
                            </a:rPr>
                            <m:t>𝐾𝐿</m:t>
                          </m:r>
                          <m:r>
                            <a:rPr lang="en-US" i="1">
                              <a:solidFill>
                                <a:schemeClr val="bg2">
                                  <a:lumMod val="90000"/>
                                </a:schemeClr>
                              </a:solidFill>
                              <a:latin typeface="Cambria Math" panose="02040503050406030204" pitchFamily="18" charset="0"/>
                            </a:rPr>
                            <m:t>[</m:t>
                          </m:r>
                          <m:sSub>
                            <m:sSubPr>
                              <m:ctrlPr>
                                <a:rPr lang="en-US" i="1">
                                  <a:solidFill>
                                    <a:schemeClr val="bg2">
                                      <a:lumMod val="90000"/>
                                    </a:schemeClr>
                                  </a:solidFill>
                                  <a:latin typeface="Cambria Math" panose="02040503050406030204" pitchFamily="18" charset="0"/>
                                </a:rPr>
                              </m:ctrlPr>
                            </m:sSubPr>
                            <m:e>
                              <m:r>
                                <a:rPr lang="en-US" i="1">
                                  <a:solidFill>
                                    <a:schemeClr val="bg2">
                                      <a:lumMod val="90000"/>
                                    </a:schemeClr>
                                  </a:solidFill>
                                  <a:latin typeface="Cambria Math" panose="02040503050406030204" pitchFamily="18" charset="0"/>
                                </a:rPr>
                                <m:t>𝑞</m:t>
                              </m:r>
                            </m:e>
                            <m:sub>
                              <m:r>
                                <a:rPr lang="en-US" i="1">
                                  <a:solidFill>
                                    <a:schemeClr val="bg2">
                                      <a:lumMod val="90000"/>
                                    </a:schemeClr>
                                  </a:solidFill>
                                  <a:latin typeface="Cambria Math" panose="02040503050406030204" pitchFamily="18" charset="0"/>
                                  <a:ea typeface="Cambria Math" panose="02040503050406030204" pitchFamily="18" charset="0"/>
                                </a:rPr>
                                <m:t>𝜙</m:t>
                              </m:r>
                            </m:sub>
                          </m:sSub>
                          <m:d>
                            <m:dPr>
                              <m:ctrlPr>
                                <a:rPr lang="en-US" i="1">
                                  <a:solidFill>
                                    <a:schemeClr val="bg2">
                                      <a:lumMod val="90000"/>
                                    </a:schemeClr>
                                  </a:solidFill>
                                  <a:latin typeface="Cambria Math" panose="02040503050406030204" pitchFamily="18" charset="0"/>
                                </a:rPr>
                              </m:ctrlPr>
                            </m:dPr>
                            <m:e>
                              <m:r>
                                <a:rPr lang="en-US" i="1">
                                  <a:solidFill>
                                    <a:schemeClr val="bg2">
                                      <a:lumMod val="90000"/>
                                    </a:schemeClr>
                                  </a:solidFill>
                                  <a:latin typeface="Cambria Math" panose="02040503050406030204" pitchFamily="18" charset="0"/>
                                </a:rPr>
                                <m:t>𝑧</m:t>
                              </m:r>
                            </m:e>
                            <m:e>
                              <m:r>
                                <a:rPr lang="en-US" i="1">
                                  <a:solidFill>
                                    <a:schemeClr val="bg2">
                                      <a:lumMod val="90000"/>
                                    </a:schemeClr>
                                  </a:solidFill>
                                  <a:latin typeface="Cambria Math" panose="02040503050406030204" pitchFamily="18" charset="0"/>
                                </a:rPr>
                                <m:t>𝑥</m:t>
                              </m:r>
                            </m:e>
                          </m:d>
                          <m:r>
                            <a:rPr lang="en-US" i="1">
                              <a:solidFill>
                                <a:schemeClr val="bg2">
                                  <a:lumMod val="90000"/>
                                </a:schemeClr>
                              </a:solidFill>
                              <a:latin typeface="Cambria Math" panose="02040503050406030204" pitchFamily="18" charset="0"/>
                            </a:rPr>
                            <m:t> ||</m:t>
                          </m:r>
                          <m:sSub>
                            <m:sSubPr>
                              <m:ctrlPr>
                                <a:rPr lang="en-US" i="1">
                                  <a:solidFill>
                                    <a:schemeClr val="bg2">
                                      <a:lumMod val="90000"/>
                                    </a:schemeClr>
                                  </a:solidFill>
                                  <a:latin typeface="Cambria Math" panose="02040503050406030204" pitchFamily="18" charset="0"/>
                                </a:rPr>
                              </m:ctrlPr>
                            </m:sSubPr>
                            <m:e>
                              <m:r>
                                <a:rPr lang="en-US" i="1">
                                  <a:solidFill>
                                    <a:schemeClr val="bg2">
                                      <a:lumMod val="90000"/>
                                    </a:schemeClr>
                                  </a:solidFill>
                                  <a:latin typeface="Cambria Math" panose="02040503050406030204" pitchFamily="18" charset="0"/>
                                </a:rPr>
                                <m:t> </m:t>
                              </m:r>
                              <m:r>
                                <a:rPr lang="en-US" i="1">
                                  <a:solidFill>
                                    <a:schemeClr val="bg2">
                                      <a:lumMod val="90000"/>
                                    </a:schemeClr>
                                  </a:solidFill>
                                  <a:latin typeface="Cambria Math" panose="02040503050406030204" pitchFamily="18" charset="0"/>
                                  <a:ea typeface="Cambria Math" panose="02040503050406030204" pitchFamily="18" charset="0"/>
                                </a:rPr>
                                <m:t>𝒩</m:t>
                              </m:r>
                            </m:e>
                            <m:sub>
                              <m:r>
                                <a:rPr lang="en-US" i="1">
                                  <a:solidFill>
                                    <a:schemeClr val="bg2">
                                      <a:lumMod val="90000"/>
                                    </a:schemeClr>
                                  </a:solidFill>
                                  <a:latin typeface="Cambria Math" panose="02040503050406030204" pitchFamily="18" charset="0"/>
                                </a:rPr>
                                <m:t>𝑧</m:t>
                              </m:r>
                            </m:sub>
                          </m:sSub>
                          <m:r>
                            <a:rPr lang="en-US" i="1">
                              <a:solidFill>
                                <a:schemeClr val="bg2">
                                  <a:lumMod val="90000"/>
                                </a:schemeClr>
                              </a:solidFill>
                              <a:latin typeface="Cambria Math" panose="02040503050406030204" pitchFamily="18" charset="0"/>
                            </a:rPr>
                            <m:t>]</m:t>
                          </m:r>
                        </m:e>
                      </m:d>
                      <m:r>
                        <a:rPr lang="en-US" i="1">
                          <a:solidFill>
                            <a:schemeClr val="bg2">
                              <a:lumMod val="90000"/>
                            </a:schemeClr>
                          </a:solidFill>
                          <a:latin typeface="Cambria Math" panose="02040503050406030204" pitchFamily="18" charset="0"/>
                        </a:rPr>
                        <m:t> </m:t>
                      </m:r>
                    </m:oMath>
                  </m:oMathPara>
                </a14:m>
                <a:endParaRPr lang="en-US" b="1" dirty="0">
                  <a:solidFill>
                    <a:schemeClr val="bg2">
                      <a:lumMod val="90000"/>
                    </a:schemeClr>
                  </a:solidFill>
                </a:endParaRPr>
              </a:p>
              <a:p>
                <a:pPr marL="0" indent="0">
                  <a:buNone/>
                </a:pPr>
                <a:endParaRPr lang="en-US" b="1" dirty="0"/>
              </a:p>
              <a:p>
                <a:pPr marL="0" indent="0">
                  <a:buNone/>
                </a:pPr>
                <a:r>
                  <a:rPr lang="en-US" b="1" dirty="0"/>
                  <a:t>GAN</a:t>
                </a:r>
                <a:r>
                  <a:rPr lang="en-US" dirty="0"/>
                  <a:t>: Minimize over </a:t>
                </a:r>
                <a14:m>
                  <m:oMath xmlns:m="http://schemas.openxmlformats.org/officeDocument/2006/math">
                    <m:r>
                      <a:rPr lang="en-US" sz="2800" i="1" smtClean="0">
                        <a:latin typeface="Cambria Math" panose="02040503050406030204" pitchFamily="18" charset="0"/>
                        <a:ea typeface="Cambria Math" panose="02040503050406030204" pitchFamily="18" charset="0"/>
                      </a:rPr>
                      <m:t>𝜃</m:t>
                    </m:r>
                  </m:oMath>
                </a14:m>
                <a:r>
                  <a:rPr lang="en-US" dirty="0"/>
                  <a:t>, the maximization over </a:t>
                </a:r>
                <a14:m>
                  <m:oMath xmlns:m="http://schemas.openxmlformats.org/officeDocument/2006/math">
                    <m:r>
                      <a:rPr lang="en-US" i="1">
                        <a:latin typeface="Cambria Math" panose="02040503050406030204" pitchFamily="18" charset="0"/>
                        <a:ea typeface="Cambria Math" panose="02040503050406030204" pitchFamily="18" charset="0"/>
                      </a:rPr>
                      <m:t>𝜙</m:t>
                    </m:r>
                    <m:r>
                      <a:rPr lang="en-US" i="1">
                        <a:latin typeface="Cambria Math" panose="02040503050406030204" pitchFamily="18" charset="0"/>
                        <a:ea typeface="Cambria Math" panose="02040503050406030204" pitchFamily="18" charset="0"/>
                      </a:rPr>
                      <m:t> </m:t>
                    </m:r>
                  </m:oMath>
                </a14:m>
                <a:r>
                  <a:rPr lang="en-US" dirty="0"/>
                  <a:t>: (Trains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panose="02040503050406030204" pitchFamily="18" charset="0"/>
                            <a:ea typeface="Cambria Math" panose="02040503050406030204" pitchFamily="18" charset="0"/>
                          </a:rPr>
                          <m:t>𝜃</m:t>
                        </m:r>
                      </m:sub>
                    </m:sSub>
                  </m:oMath>
                </a14:m>
                <a:r>
                  <a:rPr lang="en-US" dirty="0"/>
                  <a:t> from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𝜙</m:t>
                        </m:r>
                      </m:sub>
                    </m:sSub>
                  </m:oMath>
                </a14:m>
                <a:r>
                  <a:rPr lang="en-US" dirty="0"/>
                  <a: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smtClean="0">
                              <a:solidFill>
                                <a:schemeClr val="bg2">
                                  <a:lumMod val="90000"/>
                                </a:schemeClr>
                              </a:solidFill>
                              <a:latin typeface="Cambria Math" panose="02040503050406030204" pitchFamily="18" charset="0"/>
                            </a:rPr>
                          </m:ctrlPr>
                        </m:sSubPr>
                        <m:e>
                          <m:r>
                            <m:rPr>
                              <m:sty m:val="p"/>
                            </m:rPr>
                            <a:rPr lang="en-US">
                              <a:solidFill>
                                <a:schemeClr val="bg2">
                                  <a:lumMod val="90000"/>
                                </a:schemeClr>
                              </a:solidFill>
                              <a:latin typeface="Cambria Math" panose="02040503050406030204" pitchFamily="18" charset="0"/>
                            </a:rPr>
                            <m:t>E</m:t>
                          </m:r>
                        </m:e>
                        <m:sub>
                          <m:r>
                            <a:rPr lang="en-US" b="0" i="1" smtClean="0">
                              <a:solidFill>
                                <a:schemeClr val="bg2">
                                  <a:lumMod val="90000"/>
                                </a:schemeClr>
                              </a:solidFill>
                              <a:latin typeface="Cambria Math" panose="02040503050406030204" pitchFamily="18" charset="0"/>
                            </a:rPr>
                            <m:t>𝑥</m:t>
                          </m:r>
                          <m:r>
                            <a:rPr lang="en-US" b="0" i="0" smtClean="0">
                              <a:solidFill>
                                <a:schemeClr val="bg2">
                                  <a:lumMod val="90000"/>
                                </a:schemeClr>
                              </a:solidFill>
                              <a:latin typeface="Cambria Math" panose="02040503050406030204" pitchFamily="18" charset="0"/>
                            </a:rPr>
                            <m:t>~</m:t>
                          </m:r>
                          <m:r>
                            <m:rPr>
                              <m:sty m:val="p"/>
                            </m:rPr>
                            <a:rPr lang="en-US">
                              <a:solidFill>
                                <a:schemeClr val="bg2">
                                  <a:lumMod val="90000"/>
                                </a:schemeClr>
                              </a:solidFill>
                              <a:latin typeface="Cambria Math" panose="02040503050406030204" pitchFamily="18" charset="0"/>
                            </a:rPr>
                            <m:t>data</m:t>
                          </m:r>
                        </m:sub>
                      </m:sSub>
                      <m:d>
                        <m:dPr>
                          <m:begChr m:val="["/>
                          <m:endChr m:val="]"/>
                          <m:ctrlPr>
                            <a:rPr lang="en-US" i="1">
                              <a:solidFill>
                                <a:schemeClr val="bg2">
                                  <a:lumMod val="90000"/>
                                </a:schemeClr>
                              </a:solidFill>
                              <a:latin typeface="Cambria Math" panose="02040503050406030204" pitchFamily="18" charset="0"/>
                            </a:rPr>
                          </m:ctrlPr>
                        </m:dPr>
                        <m:e>
                          <m:func>
                            <m:funcPr>
                              <m:ctrlPr>
                                <a:rPr lang="en-US" i="1">
                                  <a:solidFill>
                                    <a:schemeClr val="bg2">
                                      <a:lumMod val="90000"/>
                                    </a:schemeClr>
                                  </a:solidFill>
                                  <a:latin typeface="Cambria Math" panose="02040503050406030204" pitchFamily="18" charset="0"/>
                                </a:rPr>
                              </m:ctrlPr>
                            </m:funcPr>
                            <m:fName>
                              <m:r>
                                <m:rPr>
                                  <m:sty m:val="p"/>
                                </m:rPr>
                                <a:rPr lang="en-US">
                                  <a:solidFill>
                                    <a:schemeClr val="bg2">
                                      <a:lumMod val="90000"/>
                                    </a:schemeClr>
                                  </a:solidFill>
                                  <a:latin typeface="Cambria Math" panose="02040503050406030204" pitchFamily="18" charset="0"/>
                                </a:rPr>
                                <m:t>log</m:t>
                              </m:r>
                            </m:fName>
                            <m:e>
                              <m:sSub>
                                <m:sSubPr>
                                  <m:ctrlPr>
                                    <a:rPr lang="en-US" i="1">
                                      <a:solidFill>
                                        <a:schemeClr val="bg2">
                                          <a:lumMod val="90000"/>
                                        </a:schemeClr>
                                      </a:solidFill>
                                      <a:latin typeface="Cambria Math" panose="02040503050406030204" pitchFamily="18" charset="0"/>
                                    </a:rPr>
                                  </m:ctrlPr>
                                </m:sSubPr>
                                <m:e>
                                  <m:r>
                                    <a:rPr lang="en-US" i="1">
                                      <a:solidFill>
                                        <a:schemeClr val="bg2">
                                          <a:lumMod val="90000"/>
                                        </a:schemeClr>
                                      </a:solidFill>
                                      <a:latin typeface="Cambria Math" panose="02040503050406030204" pitchFamily="18" charset="0"/>
                                    </a:rPr>
                                    <m:t>𝑝</m:t>
                                  </m:r>
                                </m:e>
                                <m:sub>
                                  <m:r>
                                    <a:rPr lang="en-US" i="1">
                                      <a:solidFill>
                                        <a:schemeClr val="bg2">
                                          <a:lumMod val="90000"/>
                                        </a:schemeClr>
                                      </a:solidFill>
                                      <a:latin typeface="Cambria Math" panose="02040503050406030204" pitchFamily="18" charset="0"/>
                                      <a:ea typeface="Cambria Math" panose="02040503050406030204" pitchFamily="18" charset="0"/>
                                    </a:rPr>
                                    <m:t>𝜙</m:t>
                                  </m:r>
                                </m:sub>
                              </m:sSub>
                              <m:d>
                                <m:dPr>
                                  <m:ctrlPr>
                                    <a:rPr lang="en-US" i="1">
                                      <a:solidFill>
                                        <a:schemeClr val="bg2">
                                          <a:lumMod val="90000"/>
                                        </a:schemeClr>
                                      </a:solidFill>
                                      <a:latin typeface="Cambria Math" panose="02040503050406030204" pitchFamily="18" charset="0"/>
                                      <a:ea typeface="Cambria Math" panose="02040503050406030204" pitchFamily="18" charset="0"/>
                                    </a:rPr>
                                  </m:ctrlPr>
                                </m:dPr>
                                <m:e>
                                  <m:r>
                                    <a:rPr lang="en-US" i="1">
                                      <a:solidFill>
                                        <a:schemeClr val="bg2">
                                          <a:lumMod val="90000"/>
                                        </a:schemeClr>
                                      </a:solidFill>
                                      <a:latin typeface="Cambria Math" panose="02040503050406030204" pitchFamily="18" charset="0"/>
                                    </a:rPr>
                                    <m:t>𝑥</m:t>
                                  </m:r>
                                </m:e>
                              </m:d>
                            </m:e>
                          </m:func>
                        </m:e>
                      </m:d>
                      <m:r>
                        <m:rPr>
                          <m:nor/>
                        </m:rPr>
                        <a:rPr lang="en-US" dirty="0">
                          <a:solidFill>
                            <a:schemeClr val="bg2">
                              <a:lumMod val="90000"/>
                            </a:schemeClr>
                          </a:solidFill>
                        </a:rPr>
                        <m:t> </m:t>
                      </m:r>
                      <m:r>
                        <a:rPr lang="en-US" i="1" dirty="0">
                          <a:solidFill>
                            <a:schemeClr val="bg2">
                              <a:lumMod val="90000"/>
                            </a:schemeClr>
                          </a:solidFill>
                          <a:latin typeface="Cambria Math" panose="02040503050406030204" pitchFamily="18" charset="0"/>
                        </a:rPr>
                        <m:t>+</m:t>
                      </m:r>
                      <m:sSub>
                        <m:sSubPr>
                          <m:ctrlPr>
                            <a:rPr lang="en-US" i="1">
                              <a:solidFill>
                                <a:schemeClr val="bg2">
                                  <a:lumMod val="90000"/>
                                </a:schemeClr>
                              </a:solidFill>
                              <a:latin typeface="Cambria Math" panose="02040503050406030204" pitchFamily="18" charset="0"/>
                            </a:rPr>
                          </m:ctrlPr>
                        </m:sSubPr>
                        <m:e>
                          <m:r>
                            <m:rPr>
                              <m:sty m:val="p"/>
                            </m:rPr>
                            <a:rPr lang="en-US">
                              <a:solidFill>
                                <a:schemeClr val="bg2">
                                  <a:lumMod val="90000"/>
                                </a:schemeClr>
                              </a:solidFill>
                              <a:latin typeface="Cambria Math" panose="02040503050406030204" pitchFamily="18" charset="0"/>
                            </a:rPr>
                            <m:t>E</m:t>
                          </m:r>
                        </m:e>
                        <m:sub>
                          <m:r>
                            <a:rPr lang="en-US" i="1">
                              <a:solidFill>
                                <a:schemeClr val="bg2">
                                  <a:lumMod val="90000"/>
                                </a:schemeClr>
                              </a:solidFill>
                              <a:latin typeface="Cambria Math" panose="02040503050406030204" pitchFamily="18" charset="0"/>
                            </a:rPr>
                            <m:t>𝑧</m:t>
                          </m:r>
                          <m:r>
                            <a:rPr lang="en-US" b="0" i="0" smtClean="0">
                              <a:solidFill>
                                <a:schemeClr val="bg2">
                                  <a:lumMod val="90000"/>
                                </a:schemeClr>
                              </a:solidFill>
                              <a:latin typeface="Cambria Math" panose="02040503050406030204" pitchFamily="18" charset="0"/>
                            </a:rPr>
                            <m:t>~</m:t>
                          </m:r>
                          <m:r>
                            <a:rPr lang="en-US" b="0" i="1" smtClean="0">
                              <a:solidFill>
                                <a:schemeClr val="bg2">
                                  <a:lumMod val="90000"/>
                                </a:schemeClr>
                              </a:solidFill>
                              <a:latin typeface="Cambria Math" panose="02040503050406030204" pitchFamily="18" charset="0"/>
                              <a:ea typeface="Cambria Math" panose="02040503050406030204" pitchFamily="18" charset="0"/>
                            </a:rPr>
                            <m:t>𝒩</m:t>
                          </m:r>
                        </m:sub>
                      </m:sSub>
                      <m:d>
                        <m:dPr>
                          <m:begChr m:val="["/>
                          <m:endChr m:val="]"/>
                          <m:ctrlPr>
                            <a:rPr lang="en-US" i="1">
                              <a:solidFill>
                                <a:schemeClr val="bg2">
                                  <a:lumMod val="90000"/>
                                </a:schemeClr>
                              </a:solidFill>
                              <a:latin typeface="Cambria Math" panose="02040503050406030204" pitchFamily="18" charset="0"/>
                            </a:rPr>
                          </m:ctrlPr>
                        </m:dPr>
                        <m:e>
                          <m:func>
                            <m:funcPr>
                              <m:ctrlPr>
                                <a:rPr lang="en-US" i="1">
                                  <a:solidFill>
                                    <a:schemeClr val="bg2">
                                      <a:lumMod val="90000"/>
                                    </a:schemeClr>
                                  </a:solidFill>
                                  <a:latin typeface="Cambria Math" panose="02040503050406030204" pitchFamily="18" charset="0"/>
                                </a:rPr>
                              </m:ctrlPr>
                            </m:funcPr>
                            <m:fName>
                              <m:r>
                                <m:rPr>
                                  <m:sty m:val="p"/>
                                </m:rPr>
                                <a:rPr lang="en-US">
                                  <a:solidFill>
                                    <a:schemeClr val="bg2">
                                      <a:lumMod val="90000"/>
                                    </a:schemeClr>
                                  </a:solidFill>
                                  <a:latin typeface="Cambria Math" panose="02040503050406030204" pitchFamily="18" charset="0"/>
                                </a:rPr>
                                <m:t>log</m:t>
                              </m:r>
                            </m:fName>
                            <m:e>
                              <m:d>
                                <m:dPr>
                                  <m:ctrlPr>
                                    <a:rPr lang="en-US" i="1">
                                      <a:solidFill>
                                        <a:schemeClr val="bg2">
                                          <a:lumMod val="90000"/>
                                        </a:schemeClr>
                                      </a:solidFill>
                                      <a:latin typeface="Cambria Math" panose="02040503050406030204" pitchFamily="18" charset="0"/>
                                      <a:ea typeface="Cambria Math" panose="02040503050406030204" pitchFamily="18" charset="0"/>
                                    </a:rPr>
                                  </m:ctrlPr>
                                </m:dPr>
                                <m:e>
                                  <m:r>
                                    <a:rPr lang="en-US" i="1">
                                      <a:solidFill>
                                        <a:schemeClr val="bg2">
                                          <a:lumMod val="90000"/>
                                        </a:schemeClr>
                                      </a:solidFill>
                                      <a:latin typeface="Cambria Math" panose="02040503050406030204" pitchFamily="18" charset="0"/>
                                      <a:ea typeface="Cambria Math" panose="02040503050406030204" pitchFamily="18" charset="0"/>
                                    </a:rPr>
                                    <m:t>1−</m:t>
                                  </m:r>
                                  <m:sSub>
                                    <m:sSubPr>
                                      <m:ctrlPr>
                                        <a:rPr lang="en-US" i="1">
                                          <a:solidFill>
                                            <a:schemeClr val="bg2">
                                              <a:lumMod val="90000"/>
                                            </a:schemeClr>
                                          </a:solidFill>
                                          <a:latin typeface="Cambria Math" panose="02040503050406030204" pitchFamily="18" charset="0"/>
                                        </a:rPr>
                                      </m:ctrlPr>
                                    </m:sSubPr>
                                    <m:e>
                                      <m:r>
                                        <a:rPr lang="en-US" i="1">
                                          <a:solidFill>
                                            <a:schemeClr val="bg2">
                                              <a:lumMod val="90000"/>
                                            </a:schemeClr>
                                          </a:solidFill>
                                          <a:latin typeface="Cambria Math" panose="02040503050406030204" pitchFamily="18" charset="0"/>
                                        </a:rPr>
                                        <m:t>𝑝</m:t>
                                      </m:r>
                                    </m:e>
                                    <m:sub>
                                      <m:r>
                                        <a:rPr lang="en-US" i="1">
                                          <a:solidFill>
                                            <a:schemeClr val="bg2">
                                              <a:lumMod val="90000"/>
                                            </a:schemeClr>
                                          </a:solidFill>
                                          <a:latin typeface="Cambria Math" panose="02040503050406030204" pitchFamily="18" charset="0"/>
                                          <a:ea typeface="Cambria Math" panose="02040503050406030204" pitchFamily="18" charset="0"/>
                                        </a:rPr>
                                        <m:t>𝜙</m:t>
                                      </m:r>
                                    </m:sub>
                                  </m:sSub>
                                  <m:d>
                                    <m:dPr>
                                      <m:ctrlPr>
                                        <a:rPr lang="en-US" i="1">
                                          <a:solidFill>
                                            <a:schemeClr val="bg2">
                                              <a:lumMod val="90000"/>
                                            </a:schemeClr>
                                          </a:solidFill>
                                          <a:latin typeface="Cambria Math" panose="02040503050406030204" pitchFamily="18" charset="0"/>
                                          <a:ea typeface="Cambria Math" panose="02040503050406030204" pitchFamily="18" charset="0"/>
                                        </a:rPr>
                                      </m:ctrlPr>
                                    </m:dPr>
                                    <m:e>
                                      <m:sSub>
                                        <m:sSubPr>
                                          <m:ctrlPr>
                                            <a:rPr lang="en-US" i="1">
                                              <a:solidFill>
                                                <a:schemeClr val="bg2">
                                                  <a:lumMod val="90000"/>
                                                </a:schemeClr>
                                              </a:solidFill>
                                              <a:latin typeface="Cambria Math" panose="02040503050406030204" pitchFamily="18" charset="0"/>
                                            </a:rPr>
                                          </m:ctrlPr>
                                        </m:sSubPr>
                                        <m:e>
                                          <m:r>
                                            <a:rPr lang="en-US" i="1">
                                              <a:solidFill>
                                                <a:schemeClr val="bg2">
                                                  <a:lumMod val="90000"/>
                                                </a:schemeClr>
                                              </a:solidFill>
                                              <a:latin typeface="Cambria Math" panose="02040503050406030204" pitchFamily="18" charset="0"/>
                                            </a:rPr>
                                            <m:t>𝐺</m:t>
                                          </m:r>
                                        </m:e>
                                        <m:sub>
                                          <m:r>
                                            <a:rPr lang="en-US" i="1">
                                              <a:solidFill>
                                                <a:schemeClr val="bg2">
                                                  <a:lumMod val="90000"/>
                                                </a:schemeClr>
                                              </a:solidFill>
                                              <a:latin typeface="Cambria Math" panose="02040503050406030204" pitchFamily="18" charset="0"/>
                                              <a:ea typeface="Cambria Math" panose="02040503050406030204" pitchFamily="18" charset="0"/>
                                            </a:rPr>
                                            <m:t>𝜃</m:t>
                                          </m:r>
                                        </m:sub>
                                      </m:sSub>
                                      <m:d>
                                        <m:dPr>
                                          <m:ctrlPr>
                                            <a:rPr lang="en-US" i="1">
                                              <a:solidFill>
                                                <a:schemeClr val="bg2">
                                                  <a:lumMod val="90000"/>
                                                </a:schemeClr>
                                              </a:solidFill>
                                              <a:latin typeface="Cambria Math" panose="02040503050406030204" pitchFamily="18" charset="0"/>
                                            </a:rPr>
                                          </m:ctrlPr>
                                        </m:dPr>
                                        <m:e>
                                          <m:r>
                                            <a:rPr lang="en-US" i="1">
                                              <a:solidFill>
                                                <a:schemeClr val="bg2">
                                                  <a:lumMod val="90000"/>
                                                </a:schemeClr>
                                              </a:solidFill>
                                              <a:latin typeface="Cambria Math" panose="02040503050406030204" pitchFamily="18" charset="0"/>
                                            </a:rPr>
                                            <m:t>𝑧</m:t>
                                          </m:r>
                                        </m:e>
                                      </m:d>
                                    </m:e>
                                  </m:d>
                                </m:e>
                              </m:d>
                            </m:e>
                          </m:func>
                        </m:e>
                      </m:d>
                    </m:oMath>
                  </m:oMathPara>
                </a14:m>
                <a:endParaRPr lang="en-US" dirty="0">
                  <a:solidFill>
                    <a:schemeClr val="bg2">
                      <a:lumMod val="90000"/>
                    </a:schemeClr>
                  </a:solidFill>
                </a:endParaRPr>
              </a:p>
              <a:p>
                <a:pPr marL="0" indent="0">
                  <a:buNone/>
                </a:pPr>
                <a:endParaRPr lang="en-US" dirty="0"/>
              </a:p>
              <a:p>
                <a:pPr marL="0" indent="0">
                  <a:buNone/>
                </a:pPr>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9D8A2A1E-3E24-C090-08C6-1F13BF7124C8}"/>
                  </a:ext>
                </a:extLst>
              </p:cNvPr>
              <p:cNvSpPr>
                <a:spLocks noGrp="1" noRot="1" noChangeAspect="1" noMove="1" noResize="1" noEditPoints="1" noAdjustHandles="1" noChangeArrowheads="1" noChangeShapeType="1" noTextEdit="1"/>
              </p:cNvSpPr>
              <p:nvPr>
                <p:ph idx="1"/>
              </p:nvPr>
            </p:nvSpPr>
            <p:spPr>
              <a:blipFill>
                <a:blip r:embed="rId3"/>
                <a:stretch>
                  <a:fillRect l="-1206" t="-2632" b="-478"/>
                </a:stretch>
              </a:blipFill>
            </p:spPr>
            <p:txBody>
              <a:bodyPr/>
              <a:lstStyle/>
              <a:p>
                <a:r>
                  <a:rPr lang="en-US">
                    <a:noFill/>
                  </a:rPr>
                  <a:t> </a:t>
                </a:r>
              </a:p>
            </p:txBody>
          </p:sp>
        </mc:Fallback>
      </mc:AlternateContent>
    </p:spTree>
    <p:extLst>
      <p:ext uri="{BB962C8B-B14F-4D97-AF65-F5344CB8AC3E}">
        <p14:creationId xmlns:p14="http://schemas.microsoft.com/office/powerpoint/2010/main" val="108750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D99B3-3FD6-934C-8E99-FD3570A6AC7F}"/>
              </a:ext>
            </a:extLst>
          </p:cNvPr>
          <p:cNvSpPr>
            <a:spLocks noGrp="1"/>
          </p:cNvSpPr>
          <p:nvPr>
            <p:ph type="title"/>
          </p:nvPr>
        </p:nvSpPr>
        <p:spPr>
          <a:xfrm>
            <a:off x="831850" y="1709739"/>
            <a:ext cx="10515600" cy="2100262"/>
          </a:xfrm>
        </p:spPr>
        <p:txBody>
          <a:bodyPr/>
          <a:lstStyle/>
          <a:p>
            <a:r>
              <a:rPr lang="en-US" dirty="0"/>
              <a:t>Language modeling</a:t>
            </a:r>
          </a:p>
        </p:txBody>
      </p:sp>
      <p:sp>
        <p:nvSpPr>
          <p:cNvPr id="3" name="Text Placeholder 2">
            <a:extLst>
              <a:ext uri="{FF2B5EF4-FFF2-40B4-BE49-F238E27FC236}">
                <a16:creationId xmlns:a16="http://schemas.microsoft.com/office/drawing/2014/main" id="{E44A29C6-E669-529B-9454-A1CA7A0D1B09}"/>
              </a:ext>
            </a:extLst>
          </p:cNvPr>
          <p:cNvSpPr>
            <a:spLocks noGrp="1"/>
          </p:cNvSpPr>
          <p:nvPr>
            <p:ph type="body" idx="1"/>
          </p:nvPr>
        </p:nvSpPr>
        <p:spPr>
          <a:xfrm>
            <a:off x="831850" y="3989389"/>
            <a:ext cx="10515600" cy="2100261"/>
          </a:xfrm>
        </p:spPr>
        <p:txBody>
          <a:bodyPr/>
          <a:lstStyle/>
          <a:p>
            <a:pPr algn="ctr"/>
            <a:r>
              <a:rPr lang="en-US" dirty="0"/>
              <a:t>Structuring p(x) to model a sequence</a:t>
            </a:r>
          </a:p>
        </p:txBody>
      </p:sp>
    </p:spTree>
    <p:extLst>
      <p:ext uri="{BB962C8B-B14F-4D97-AF65-F5344CB8AC3E}">
        <p14:creationId xmlns:p14="http://schemas.microsoft.com/office/powerpoint/2010/main" val="2174984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120-3CE8-1E3E-8904-94B95CBCC080}"/>
              </a:ext>
            </a:extLst>
          </p:cNvPr>
          <p:cNvSpPr>
            <a:spLocks noGrp="1"/>
          </p:cNvSpPr>
          <p:nvPr>
            <p:ph type="title"/>
          </p:nvPr>
        </p:nvSpPr>
        <p:spPr/>
        <p:txBody>
          <a:bodyPr/>
          <a:lstStyle/>
          <a:p>
            <a:r>
              <a:rPr lang="en-US" dirty="0"/>
              <a:t>An example small language model</a:t>
            </a:r>
          </a:p>
        </p:txBody>
      </p:sp>
      <p:sp>
        <p:nvSpPr>
          <p:cNvPr id="3" name="Content Placeholder 2">
            <a:extLst>
              <a:ext uri="{FF2B5EF4-FFF2-40B4-BE49-F238E27FC236}">
                <a16:creationId xmlns:a16="http://schemas.microsoft.com/office/drawing/2014/main" id="{DB667A7A-1B97-F1E1-DB81-F9E4DF7881E5}"/>
              </a:ext>
            </a:extLst>
          </p:cNvPr>
          <p:cNvSpPr>
            <a:spLocks noGrp="1"/>
          </p:cNvSpPr>
          <p:nvPr>
            <p:ph idx="1"/>
          </p:nvPr>
        </p:nvSpPr>
        <p:spPr/>
        <p:txBody>
          <a:bodyPr/>
          <a:lstStyle/>
          <a:p>
            <a:r>
              <a:rPr lang="en-US" dirty="0"/>
              <a:t>Training language:</a:t>
            </a:r>
          </a:p>
          <a:p>
            <a:pPr marL="0" indent="0">
              <a:buNone/>
            </a:pPr>
            <a:endParaRPr lang="en-US" dirty="0"/>
          </a:p>
          <a:p>
            <a:pPr marL="457200" lvl="1" indent="0">
              <a:buNone/>
            </a:pPr>
            <a:r>
              <a:rPr lang="en-US" dirty="0"/>
              <a:t>Make things well</a:t>
            </a:r>
          </a:p>
          <a:p>
            <a:pPr marL="457200" lvl="1" indent="0">
              <a:buNone/>
            </a:pPr>
            <a:r>
              <a:rPr lang="en-US" dirty="0"/>
              <a:t>Make it work</a:t>
            </a:r>
          </a:p>
          <a:p>
            <a:pPr marL="457200" lvl="1" indent="0">
              <a:buNone/>
            </a:pPr>
            <a:r>
              <a:rPr lang="en-US" dirty="0"/>
              <a:t>Make it go</a:t>
            </a:r>
          </a:p>
          <a:p>
            <a:pPr marL="457200" lvl="1" indent="0">
              <a:buNone/>
            </a:pPr>
            <a:r>
              <a:rPr lang="en-US" dirty="0"/>
              <a:t>Let it work</a:t>
            </a:r>
          </a:p>
          <a:p>
            <a:pPr marL="457200" lvl="1" indent="0">
              <a:buNone/>
            </a:pPr>
            <a:r>
              <a:rPr lang="en-US" dirty="0"/>
              <a:t>Let me go</a:t>
            </a:r>
          </a:p>
          <a:p>
            <a:pPr marL="457200" lvl="1" indent="0">
              <a:buNone/>
            </a:pPr>
            <a:r>
              <a:rPr lang="en-US" dirty="0"/>
              <a:t>Let me see</a:t>
            </a:r>
          </a:p>
          <a:p>
            <a:pPr marL="457200" lvl="1" indent="0">
              <a:buNone/>
            </a:pPr>
            <a:r>
              <a:rPr lang="en-US" dirty="0"/>
              <a:t>Make things work</a:t>
            </a:r>
          </a:p>
          <a:p>
            <a:pPr marL="457200" lvl="1" indent="0">
              <a:buNone/>
            </a:pPr>
            <a:r>
              <a:rPr lang="en-US" dirty="0"/>
              <a:t>Make things work</a:t>
            </a:r>
          </a:p>
          <a:p>
            <a:pPr marL="457200" lvl="1" indent="0">
              <a:buNone/>
            </a:pPr>
            <a:r>
              <a:rPr lang="en-US" dirty="0"/>
              <a:t>Let it go</a:t>
            </a:r>
          </a:p>
          <a:p>
            <a:pPr marL="457200" lvl="1" indent="0">
              <a:buNone/>
            </a:pPr>
            <a:r>
              <a:rPr lang="en-US" dirty="0"/>
              <a:t>Let it go</a:t>
            </a:r>
          </a:p>
          <a:p>
            <a:pPr marL="457200" lvl="1" indent="0">
              <a:buNone/>
            </a:pPr>
            <a:endParaRPr lang="en-US" dirty="0"/>
          </a:p>
        </p:txBody>
      </p:sp>
      <p:sp>
        <p:nvSpPr>
          <p:cNvPr id="4" name="Right Brace 3">
            <a:extLst>
              <a:ext uri="{FF2B5EF4-FFF2-40B4-BE49-F238E27FC236}">
                <a16:creationId xmlns:a16="http://schemas.microsoft.com/office/drawing/2014/main" id="{94F51D25-5D04-FC6D-636A-6DD6924D8A77}"/>
              </a:ext>
            </a:extLst>
          </p:cNvPr>
          <p:cNvSpPr/>
          <p:nvPr/>
        </p:nvSpPr>
        <p:spPr>
          <a:xfrm>
            <a:off x="3979333" y="2201333"/>
            <a:ext cx="118534" cy="2174220"/>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a:extLst>
              <a:ext uri="{FF2B5EF4-FFF2-40B4-BE49-F238E27FC236}">
                <a16:creationId xmlns:a16="http://schemas.microsoft.com/office/drawing/2014/main" id="{B3727539-538C-D7FA-F0B1-96499BB937C8}"/>
              </a:ext>
            </a:extLst>
          </p:cNvPr>
          <p:cNvSpPr txBox="1"/>
          <p:nvPr/>
        </p:nvSpPr>
        <p:spPr>
          <a:xfrm>
            <a:off x="4274174" y="3039533"/>
            <a:ext cx="3897669" cy="523220"/>
          </a:xfrm>
          <a:prstGeom prst="rect">
            <a:avLst/>
          </a:prstGeom>
          <a:noFill/>
        </p:spPr>
        <p:txBody>
          <a:bodyPr wrap="none" rtlCol="0">
            <a:spAutoFit/>
          </a:bodyPr>
          <a:lstStyle/>
          <a:p>
            <a:pPr algn="ctr"/>
            <a:r>
              <a:rPr lang="en-US" sz="2800" dirty="0"/>
              <a:t>Each possibility has p=0.1</a:t>
            </a:r>
          </a:p>
        </p:txBody>
      </p:sp>
      <p:sp>
        <p:nvSpPr>
          <p:cNvPr id="6" name="Right Brace 5">
            <a:extLst>
              <a:ext uri="{FF2B5EF4-FFF2-40B4-BE49-F238E27FC236}">
                <a16:creationId xmlns:a16="http://schemas.microsoft.com/office/drawing/2014/main" id="{6D00ACAD-5C43-9885-12CE-6A86A2047190}"/>
              </a:ext>
            </a:extLst>
          </p:cNvPr>
          <p:cNvSpPr/>
          <p:nvPr/>
        </p:nvSpPr>
        <p:spPr>
          <a:xfrm>
            <a:off x="3979333" y="4587548"/>
            <a:ext cx="118534" cy="1457652"/>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a:extLst>
              <a:ext uri="{FF2B5EF4-FFF2-40B4-BE49-F238E27FC236}">
                <a16:creationId xmlns:a16="http://schemas.microsoft.com/office/drawing/2014/main" id="{74895FF2-017D-17FE-500A-B377D62F28B4}"/>
              </a:ext>
            </a:extLst>
          </p:cNvPr>
          <p:cNvSpPr txBox="1"/>
          <p:nvPr/>
        </p:nvSpPr>
        <p:spPr>
          <a:xfrm>
            <a:off x="4242082" y="5054764"/>
            <a:ext cx="4243341" cy="523220"/>
          </a:xfrm>
          <a:prstGeom prst="rect">
            <a:avLst/>
          </a:prstGeom>
          <a:noFill/>
        </p:spPr>
        <p:txBody>
          <a:bodyPr wrap="none" rtlCol="0">
            <a:spAutoFit/>
          </a:bodyPr>
          <a:lstStyle/>
          <a:p>
            <a:pPr algn="ctr"/>
            <a:r>
              <a:rPr lang="en-US" sz="2800" dirty="0"/>
              <a:t>These are more likely, p=0.2</a:t>
            </a:r>
          </a:p>
        </p:txBody>
      </p:sp>
    </p:spTree>
    <p:extLst>
      <p:ext uri="{BB962C8B-B14F-4D97-AF65-F5344CB8AC3E}">
        <p14:creationId xmlns:p14="http://schemas.microsoft.com/office/powerpoint/2010/main" val="1743310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143B-B979-5FF6-27C6-0C39E0C87B2B}"/>
              </a:ext>
            </a:extLst>
          </p:cNvPr>
          <p:cNvSpPr>
            <a:spLocks noGrp="1"/>
          </p:cNvSpPr>
          <p:nvPr>
            <p:ph type="title"/>
          </p:nvPr>
        </p:nvSpPr>
        <p:spPr/>
        <p:txBody>
          <a:bodyPr/>
          <a:lstStyle/>
          <a:p>
            <a:r>
              <a:rPr lang="en-US" dirty="0"/>
              <a:t>Factoring the probability distribution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686112E-C43C-9624-12AC-BFC851242A41}"/>
                  </a:ext>
                </a:extLst>
              </p:cNvPr>
              <p:cNvSpPr>
                <a:spLocks noGrp="1"/>
              </p:cNvSpPr>
              <p:nvPr>
                <p:ph idx="1"/>
              </p:nvPr>
            </p:nvSpPr>
            <p:spPr>
              <a:xfrm>
                <a:off x="17929" y="1183342"/>
                <a:ext cx="12156141" cy="5294031"/>
              </a:xfrm>
            </p:spPr>
            <p:txBody>
              <a:bodyPr/>
              <a:lstStyle/>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𝑝</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3</m:t>
                              </m:r>
                            </m:sub>
                          </m:sSub>
                        </m:e>
                      </m:d>
                      <m:r>
                        <a:rPr lang="en-US" i="1">
                          <a:latin typeface="Cambria Math" panose="02040503050406030204" pitchFamily="18" charset="0"/>
                        </a:rPr>
                        <m:t>=</m:t>
                      </m:r>
                      <m:r>
                        <a:rPr lang="en-US" i="1">
                          <a:latin typeface="Cambria Math" panose="02040503050406030204" pitchFamily="18" charset="0"/>
                        </a:rPr>
                        <m:t>𝑝</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r>
                        <a:rPr lang="en-US" i="1">
                          <a:latin typeface="Cambria Math" panose="02040503050406030204" pitchFamily="18" charset="0"/>
                        </a:rPr>
                        <m:t>𝑝</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r>
                        <a:rPr lang="en-US" i="1">
                          <a:latin typeface="Cambria Math" panose="02040503050406030204" pitchFamily="18" charset="0"/>
                        </a:rPr>
                        <m:t>𝑝</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e>
                      </m:d>
                    </m:oMath>
                  </m:oMathPara>
                </a14:m>
                <a:endParaRPr lang="en-US" dirty="0">
                  <a:latin typeface="Cambria Math" panose="02040503050406030204" pitchFamily="18" charset="0"/>
                </a:endParaRPr>
              </a:p>
              <a:p>
                <a:pPr marL="0" indent="0" algn="ctr">
                  <a:buNone/>
                </a:pPr>
                <a:endParaRPr lang="en-US" dirty="0"/>
              </a:p>
              <a:p>
                <a:pPr marL="0" indent="0" algn="ctr">
                  <a:buNone/>
                </a:pPr>
                <a:r>
                  <a:rPr lang="en-US" dirty="0"/>
                  <a:t>This factorization is exact!</a:t>
                </a:r>
                <a:br>
                  <a:rPr lang="en-US" dirty="0"/>
                </a:br>
                <a:r>
                  <a:rPr lang="en-US" dirty="0"/>
                  <a:t>It can be done on any sequence distribution.</a:t>
                </a:r>
              </a:p>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Make</m:t>
                          </m:r>
                          <m:r>
                            <a:rPr lang="en-US" b="0" i="0" smtClean="0">
                              <a:latin typeface="Cambria Math" panose="02040503050406030204" pitchFamily="18" charset="0"/>
                            </a:rPr>
                            <m:t> </m:t>
                          </m:r>
                          <m:r>
                            <m:rPr>
                              <m:sty m:val="p"/>
                            </m:rPr>
                            <a:rPr lang="en-US" b="0" i="0" smtClean="0">
                              <a:latin typeface="Cambria Math" panose="02040503050406030204" pitchFamily="18" charset="0"/>
                            </a:rPr>
                            <m:t>it</m:t>
                          </m:r>
                          <m:r>
                            <a:rPr lang="en-US" b="0" i="0" smtClean="0">
                              <a:latin typeface="Cambria Math" panose="02040503050406030204" pitchFamily="18" charset="0"/>
                            </a:rPr>
                            <m:t> </m:t>
                          </m:r>
                          <m:r>
                            <m:rPr>
                              <m:sty m:val="p"/>
                            </m:rPr>
                            <a:rPr lang="en-US" b="0" i="0" smtClean="0">
                              <a:latin typeface="Cambria Math" panose="02040503050406030204" pitchFamily="18" charset="0"/>
                            </a:rPr>
                            <m:t>work</m:t>
                          </m:r>
                        </m:e>
                      </m:d>
                      <m:r>
                        <a:rPr lang="en-US" b="0" i="1" smtClean="0">
                          <a:latin typeface="Cambria Math" panose="02040503050406030204" pitchFamily="18" charset="0"/>
                        </a:rPr>
                        <m:t>=</m:t>
                      </m:r>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i="0" smtClean="0">
                              <a:latin typeface="Cambria Math" panose="02040503050406030204" pitchFamily="18" charset="0"/>
                            </a:rPr>
                            <m:t>M</m:t>
                          </m:r>
                          <m:r>
                            <m:rPr>
                              <m:sty m:val="p"/>
                            </m:rPr>
                            <a:rPr lang="en-US" b="0" i="0" smtClean="0">
                              <a:latin typeface="Cambria Math" panose="02040503050406030204" pitchFamily="18" charset="0"/>
                            </a:rPr>
                            <m:t>ake</m:t>
                          </m:r>
                        </m:e>
                      </m:d>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i="0" smtClean="0">
                              <a:latin typeface="Cambria Math" panose="02040503050406030204" pitchFamily="18" charset="0"/>
                            </a:rPr>
                            <m:t>i</m:t>
                          </m:r>
                          <m:r>
                            <m:rPr>
                              <m:sty m:val="p"/>
                            </m:rPr>
                            <a:rPr lang="en-US" b="0" i="0" smtClean="0">
                              <a:latin typeface="Cambria Math" panose="02040503050406030204" pitchFamily="18" charset="0"/>
                            </a:rPr>
                            <m:t>t</m:t>
                          </m:r>
                          <m:r>
                            <a:rPr lang="en-US" i="1">
                              <a:latin typeface="Cambria Math" panose="02040503050406030204" pitchFamily="18" charset="0"/>
                            </a:rPr>
                            <m:t>|</m:t>
                          </m:r>
                          <m:r>
                            <m:rPr>
                              <m:sty m:val="p"/>
                            </m:rPr>
                            <a:rPr lang="en-US" b="0" i="0" smtClean="0">
                              <a:latin typeface="Cambria Math" panose="02040503050406030204" pitchFamily="18" charset="0"/>
                            </a:rPr>
                            <m:t>Make</m:t>
                          </m:r>
                        </m:e>
                      </m:d>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b="0" i="0" smtClean="0">
                              <a:latin typeface="Cambria Math" panose="02040503050406030204" pitchFamily="18" charset="0"/>
                            </a:rPr>
                            <m:t>work</m:t>
                          </m:r>
                          <m:r>
                            <a:rPr lang="en-US" i="1">
                              <a:latin typeface="Cambria Math" panose="02040503050406030204" pitchFamily="18" charset="0"/>
                            </a:rPr>
                            <m:t>|</m:t>
                          </m:r>
                          <m:r>
                            <m:rPr>
                              <m:sty m:val="p"/>
                            </m:rPr>
                            <a:rPr lang="en-US" b="0" i="0" smtClean="0">
                              <a:latin typeface="Cambria Math" panose="02040503050406030204" pitchFamily="18" charset="0"/>
                            </a:rPr>
                            <m:t>Make</m:t>
                          </m:r>
                          <m:r>
                            <a:rPr lang="en-US" b="0" i="0" smtClean="0">
                              <a:latin typeface="Cambria Math" panose="02040503050406030204" pitchFamily="18" charset="0"/>
                            </a:rPr>
                            <m:t> </m:t>
                          </m:r>
                          <m:r>
                            <m:rPr>
                              <m:sty m:val="p"/>
                            </m:rPr>
                            <a:rPr lang="en-US" b="0" i="0" smtClean="0">
                              <a:latin typeface="Cambria Math" panose="02040503050406030204" pitchFamily="18" charset="0"/>
                            </a:rPr>
                            <m:t>it</m:t>
                          </m:r>
                        </m:e>
                      </m:d>
                    </m:oMath>
                  </m:oMathPara>
                </a14:m>
                <a:endParaRPr lang="en-US" dirty="0"/>
              </a:p>
              <a:p>
                <a:pPr marL="0" indent="0">
                  <a:buNone/>
                </a:pPr>
                <a:endParaRPr lang="en-US" b="0" i="1" dirty="0">
                  <a:latin typeface="Cambria Math" panose="02040503050406030204" pitchFamily="18" charset="0"/>
                </a:endParaRPr>
              </a:p>
              <a:p>
                <a:pPr marL="0" indent="0">
                  <a:buNone/>
                </a:pPr>
                <a:endParaRPr lang="en-US" i="1" dirty="0">
                  <a:latin typeface="Cambria Math" panose="02040503050406030204" pitchFamily="18" charset="0"/>
                </a:endParaRPr>
              </a:p>
            </p:txBody>
          </p:sp>
        </mc:Choice>
        <mc:Fallback>
          <p:sp>
            <p:nvSpPr>
              <p:cNvPr id="3" name="Content Placeholder 2">
                <a:extLst>
                  <a:ext uri="{FF2B5EF4-FFF2-40B4-BE49-F238E27FC236}">
                    <a16:creationId xmlns:a16="http://schemas.microsoft.com/office/drawing/2014/main" id="{7686112E-C43C-9624-12AC-BFC851242A41}"/>
                  </a:ext>
                </a:extLst>
              </p:cNvPr>
              <p:cNvSpPr>
                <a:spLocks noGrp="1" noRot="1" noChangeAspect="1" noMove="1" noResize="1" noEditPoints="1" noAdjustHandles="1" noChangeArrowheads="1" noChangeShapeType="1" noTextEdit="1"/>
              </p:cNvSpPr>
              <p:nvPr>
                <p:ph idx="1"/>
              </p:nvPr>
            </p:nvSpPr>
            <p:spPr>
              <a:xfrm>
                <a:off x="17929" y="1183342"/>
                <a:ext cx="12156141" cy="5294031"/>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09861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AA24-3CB3-7212-B694-5C3D534C807F}"/>
              </a:ext>
            </a:extLst>
          </p:cNvPr>
          <p:cNvSpPr>
            <a:spLocks noGrp="1"/>
          </p:cNvSpPr>
          <p:nvPr>
            <p:ph type="title"/>
          </p:nvPr>
        </p:nvSpPr>
        <p:spPr/>
        <p:txBody>
          <a:bodyPr/>
          <a:lstStyle/>
          <a:p>
            <a:r>
              <a:rPr lang="en-US" dirty="0"/>
              <a:t>An example small language model</a:t>
            </a:r>
          </a:p>
        </p:txBody>
      </p:sp>
      <p:sp>
        <p:nvSpPr>
          <p:cNvPr id="5" name="TextBox 4">
            <a:extLst>
              <a:ext uri="{FF2B5EF4-FFF2-40B4-BE49-F238E27FC236}">
                <a16:creationId xmlns:a16="http://schemas.microsoft.com/office/drawing/2014/main" id="{60348F73-E493-9623-0AE1-BAE2DD90D15B}"/>
              </a:ext>
            </a:extLst>
          </p:cNvPr>
          <p:cNvSpPr txBox="1"/>
          <p:nvPr/>
        </p:nvSpPr>
        <p:spPr>
          <a:xfrm>
            <a:off x="3943278" y="2399808"/>
            <a:ext cx="993863" cy="523220"/>
          </a:xfrm>
          <a:prstGeom prst="rect">
            <a:avLst/>
          </a:prstGeom>
          <a:noFill/>
          <a:ln w="38100">
            <a:solidFill>
              <a:schemeClr val="tx1"/>
            </a:solidFill>
          </a:ln>
        </p:spPr>
        <p:txBody>
          <a:bodyPr wrap="none" rtlCol="0">
            <a:spAutoFit/>
          </a:bodyPr>
          <a:lstStyle/>
          <a:p>
            <a:pPr algn="ctr"/>
            <a:r>
              <a:rPr lang="en-US" sz="2800" dirty="0"/>
              <a:t>Make</a:t>
            </a:r>
          </a:p>
        </p:txBody>
      </p:sp>
      <p:sp>
        <p:nvSpPr>
          <p:cNvPr id="6" name="TextBox 5">
            <a:extLst>
              <a:ext uri="{FF2B5EF4-FFF2-40B4-BE49-F238E27FC236}">
                <a16:creationId xmlns:a16="http://schemas.microsoft.com/office/drawing/2014/main" id="{0AA77CAE-E80E-8F55-9F32-BF7CA0FDB3EF}"/>
              </a:ext>
            </a:extLst>
          </p:cNvPr>
          <p:cNvSpPr txBox="1"/>
          <p:nvPr/>
        </p:nvSpPr>
        <p:spPr>
          <a:xfrm>
            <a:off x="5213859" y="4070051"/>
            <a:ext cx="386645" cy="523220"/>
          </a:xfrm>
          <a:prstGeom prst="rect">
            <a:avLst/>
          </a:prstGeom>
          <a:noFill/>
          <a:ln w="38100">
            <a:solidFill>
              <a:schemeClr val="tx1"/>
            </a:solidFill>
          </a:ln>
        </p:spPr>
        <p:txBody>
          <a:bodyPr wrap="none" rtlCol="0">
            <a:spAutoFit/>
          </a:bodyPr>
          <a:lstStyle/>
          <a:p>
            <a:pPr algn="ctr"/>
            <a:r>
              <a:rPr lang="en-US" sz="2800" dirty="0"/>
              <a:t>it</a:t>
            </a:r>
          </a:p>
        </p:txBody>
      </p:sp>
      <p:sp>
        <p:nvSpPr>
          <p:cNvPr id="7" name="TextBox 6">
            <a:extLst>
              <a:ext uri="{FF2B5EF4-FFF2-40B4-BE49-F238E27FC236}">
                <a16:creationId xmlns:a16="http://schemas.microsoft.com/office/drawing/2014/main" id="{CDC7C032-69BD-7B7D-C148-4B6E1AD5C878}"/>
              </a:ext>
            </a:extLst>
          </p:cNvPr>
          <p:cNvSpPr txBox="1"/>
          <p:nvPr/>
        </p:nvSpPr>
        <p:spPr>
          <a:xfrm>
            <a:off x="7669997" y="5693052"/>
            <a:ext cx="539700" cy="523220"/>
          </a:xfrm>
          <a:prstGeom prst="rect">
            <a:avLst/>
          </a:prstGeom>
          <a:noFill/>
          <a:ln w="38100">
            <a:solidFill>
              <a:schemeClr val="tx1"/>
            </a:solidFill>
          </a:ln>
        </p:spPr>
        <p:txBody>
          <a:bodyPr wrap="none" rtlCol="0">
            <a:spAutoFit/>
          </a:bodyPr>
          <a:lstStyle/>
          <a:p>
            <a:pPr algn="ctr"/>
            <a:r>
              <a:rPr lang="en-US" sz="2800" dirty="0"/>
              <a:t>go</a:t>
            </a:r>
          </a:p>
        </p:txBody>
      </p:sp>
      <p:sp>
        <p:nvSpPr>
          <p:cNvPr id="8" name="TextBox 7">
            <a:extLst>
              <a:ext uri="{FF2B5EF4-FFF2-40B4-BE49-F238E27FC236}">
                <a16:creationId xmlns:a16="http://schemas.microsoft.com/office/drawing/2014/main" id="{746CA58D-6F14-F626-F68F-41C58EF72012}"/>
              </a:ext>
            </a:extLst>
          </p:cNvPr>
          <p:cNvSpPr txBox="1"/>
          <p:nvPr/>
        </p:nvSpPr>
        <p:spPr>
          <a:xfrm>
            <a:off x="3844648" y="5693052"/>
            <a:ext cx="915507" cy="523220"/>
          </a:xfrm>
          <a:prstGeom prst="rect">
            <a:avLst/>
          </a:prstGeom>
          <a:noFill/>
          <a:ln w="38100">
            <a:solidFill>
              <a:schemeClr val="tx1"/>
            </a:solidFill>
          </a:ln>
        </p:spPr>
        <p:txBody>
          <a:bodyPr wrap="none" rtlCol="0">
            <a:spAutoFit/>
          </a:bodyPr>
          <a:lstStyle/>
          <a:p>
            <a:pPr algn="ctr"/>
            <a:r>
              <a:rPr lang="en-US" sz="2800" dirty="0"/>
              <a:t>work</a:t>
            </a:r>
          </a:p>
        </p:txBody>
      </p:sp>
      <p:sp>
        <p:nvSpPr>
          <p:cNvPr id="9" name="TextBox 8">
            <a:extLst>
              <a:ext uri="{FF2B5EF4-FFF2-40B4-BE49-F238E27FC236}">
                <a16:creationId xmlns:a16="http://schemas.microsoft.com/office/drawing/2014/main" id="{51A1610C-4F2F-7A36-930A-BEFB2A0B6E3D}"/>
              </a:ext>
            </a:extLst>
          </p:cNvPr>
          <p:cNvSpPr txBox="1"/>
          <p:nvPr/>
        </p:nvSpPr>
        <p:spPr>
          <a:xfrm>
            <a:off x="2113360" y="4070051"/>
            <a:ext cx="1074333" cy="523220"/>
          </a:xfrm>
          <a:prstGeom prst="rect">
            <a:avLst/>
          </a:prstGeom>
          <a:noFill/>
          <a:ln w="38100">
            <a:solidFill>
              <a:schemeClr val="tx1"/>
            </a:solidFill>
          </a:ln>
        </p:spPr>
        <p:txBody>
          <a:bodyPr wrap="none" rtlCol="0">
            <a:spAutoFit/>
          </a:bodyPr>
          <a:lstStyle/>
          <a:p>
            <a:pPr algn="ctr"/>
            <a:r>
              <a:rPr lang="en-US" sz="2800" dirty="0"/>
              <a:t>things</a:t>
            </a:r>
          </a:p>
        </p:txBody>
      </p:sp>
      <p:sp>
        <p:nvSpPr>
          <p:cNvPr id="10" name="TextBox 9">
            <a:extLst>
              <a:ext uri="{FF2B5EF4-FFF2-40B4-BE49-F238E27FC236}">
                <a16:creationId xmlns:a16="http://schemas.microsoft.com/office/drawing/2014/main" id="{B42E4B20-36AA-D943-14E0-CD6D10ABB693}"/>
              </a:ext>
            </a:extLst>
          </p:cNvPr>
          <p:cNvSpPr txBox="1"/>
          <p:nvPr/>
        </p:nvSpPr>
        <p:spPr>
          <a:xfrm>
            <a:off x="690694" y="5693052"/>
            <a:ext cx="779444" cy="523220"/>
          </a:xfrm>
          <a:prstGeom prst="rect">
            <a:avLst/>
          </a:prstGeom>
          <a:noFill/>
          <a:ln w="38100">
            <a:solidFill>
              <a:schemeClr val="tx1"/>
            </a:solidFill>
          </a:ln>
        </p:spPr>
        <p:txBody>
          <a:bodyPr wrap="none" rtlCol="0">
            <a:spAutoFit/>
          </a:bodyPr>
          <a:lstStyle/>
          <a:p>
            <a:pPr algn="ctr"/>
            <a:r>
              <a:rPr lang="en-US" sz="2800" dirty="0"/>
              <a:t>well</a:t>
            </a:r>
          </a:p>
        </p:txBody>
      </p:sp>
      <p:sp>
        <p:nvSpPr>
          <p:cNvPr id="11" name="TextBox 10">
            <a:extLst>
              <a:ext uri="{FF2B5EF4-FFF2-40B4-BE49-F238E27FC236}">
                <a16:creationId xmlns:a16="http://schemas.microsoft.com/office/drawing/2014/main" id="{C0ECF3D4-B074-B915-78A6-10E3252B7705}"/>
              </a:ext>
            </a:extLst>
          </p:cNvPr>
          <p:cNvSpPr txBox="1"/>
          <p:nvPr/>
        </p:nvSpPr>
        <p:spPr>
          <a:xfrm>
            <a:off x="7801041" y="2399808"/>
            <a:ext cx="631584" cy="523220"/>
          </a:xfrm>
          <a:prstGeom prst="rect">
            <a:avLst/>
          </a:prstGeom>
          <a:noFill/>
          <a:ln w="38100">
            <a:solidFill>
              <a:schemeClr val="tx1"/>
            </a:solidFill>
          </a:ln>
        </p:spPr>
        <p:txBody>
          <a:bodyPr wrap="none" rtlCol="0">
            <a:spAutoFit/>
          </a:bodyPr>
          <a:lstStyle/>
          <a:p>
            <a:pPr algn="ctr"/>
            <a:r>
              <a:rPr lang="en-US" sz="2800" dirty="0"/>
              <a:t>Let</a:t>
            </a:r>
          </a:p>
        </p:txBody>
      </p:sp>
      <p:sp>
        <p:nvSpPr>
          <p:cNvPr id="12" name="TextBox 11">
            <a:extLst>
              <a:ext uri="{FF2B5EF4-FFF2-40B4-BE49-F238E27FC236}">
                <a16:creationId xmlns:a16="http://schemas.microsoft.com/office/drawing/2014/main" id="{55FD9C1A-1034-2A8C-4FFA-A6A104D2573B}"/>
              </a:ext>
            </a:extLst>
          </p:cNvPr>
          <p:cNvSpPr txBox="1"/>
          <p:nvPr/>
        </p:nvSpPr>
        <p:spPr>
          <a:xfrm>
            <a:off x="9300753" y="4070051"/>
            <a:ext cx="649537" cy="523220"/>
          </a:xfrm>
          <a:prstGeom prst="rect">
            <a:avLst/>
          </a:prstGeom>
          <a:noFill/>
          <a:ln w="38100">
            <a:solidFill>
              <a:schemeClr val="tx1"/>
            </a:solidFill>
          </a:ln>
        </p:spPr>
        <p:txBody>
          <a:bodyPr wrap="none" rtlCol="0">
            <a:spAutoFit/>
          </a:bodyPr>
          <a:lstStyle/>
          <a:p>
            <a:pPr algn="ctr"/>
            <a:r>
              <a:rPr lang="en-US" sz="2800" dirty="0"/>
              <a:t>me</a:t>
            </a:r>
          </a:p>
        </p:txBody>
      </p:sp>
      <p:sp>
        <p:nvSpPr>
          <p:cNvPr id="13" name="TextBox 12">
            <a:extLst>
              <a:ext uri="{FF2B5EF4-FFF2-40B4-BE49-F238E27FC236}">
                <a16:creationId xmlns:a16="http://schemas.microsoft.com/office/drawing/2014/main" id="{7A089515-DB9E-F870-BB5E-06A2878FDBDE}"/>
              </a:ext>
            </a:extLst>
          </p:cNvPr>
          <p:cNvSpPr txBox="1"/>
          <p:nvPr/>
        </p:nvSpPr>
        <p:spPr>
          <a:xfrm>
            <a:off x="10885248" y="5693052"/>
            <a:ext cx="681597" cy="523220"/>
          </a:xfrm>
          <a:prstGeom prst="rect">
            <a:avLst/>
          </a:prstGeom>
          <a:noFill/>
          <a:ln w="38100">
            <a:solidFill>
              <a:schemeClr val="tx1"/>
            </a:solidFill>
          </a:ln>
        </p:spPr>
        <p:txBody>
          <a:bodyPr wrap="none" rtlCol="0">
            <a:spAutoFit/>
          </a:bodyPr>
          <a:lstStyle/>
          <a:p>
            <a:pPr algn="ctr"/>
            <a:r>
              <a:rPr lang="en-US" sz="2800" dirty="0"/>
              <a:t>see</a:t>
            </a:r>
          </a:p>
        </p:txBody>
      </p:sp>
      <p:sp>
        <p:nvSpPr>
          <p:cNvPr id="14" name="Oval 13">
            <a:extLst>
              <a:ext uri="{FF2B5EF4-FFF2-40B4-BE49-F238E27FC236}">
                <a16:creationId xmlns:a16="http://schemas.microsoft.com/office/drawing/2014/main" id="{E335F8A8-965A-27DC-2011-72A64FBD40AE}"/>
              </a:ext>
            </a:extLst>
          </p:cNvPr>
          <p:cNvSpPr/>
          <p:nvPr/>
        </p:nvSpPr>
        <p:spPr>
          <a:xfrm>
            <a:off x="5938527" y="1032934"/>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D70E2905-87C8-3783-781F-5C2702AFDAAE}"/>
              </a:ext>
            </a:extLst>
          </p:cNvPr>
          <p:cNvCxnSpPr>
            <a:cxnSpLocks/>
            <a:stCxn id="14" idx="3"/>
            <a:endCxn id="5" idx="0"/>
          </p:cNvCxnSpPr>
          <p:nvPr/>
        </p:nvCxnSpPr>
        <p:spPr>
          <a:xfrm flipH="1">
            <a:off x="4440210" y="1350911"/>
            <a:ext cx="1554940" cy="1048897"/>
          </a:xfrm>
          <a:prstGeom prst="straightConnector1">
            <a:avLst/>
          </a:prstGeom>
          <a:ln w="571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3236E43-C50B-D429-C737-20DD11A255B0}"/>
              </a:ext>
            </a:extLst>
          </p:cNvPr>
          <p:cNvCxnSpPr>
            <a:cxnSpLocks/>
            <a:stCxn id="14" idx="5"/>
            <a:endCxn id="11" idx="0"/>
          </p:cNvCxnSpPr>
          <p:nvPr/>
        </p:nvCxnSpPr>
        <p:spPr>
          <a:xfrm>
            <a:off x="6268549" y="1350911"/>
            <a:ext cx="1848284" cy="1048897"/>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6E81631-58A4-4D7B-FB76-24355B5A39A2}"/>
              </a:ext>
            </a:extLst>
          </p:cNvPr>
          <p:cNvCxnSpPr>
            <a:cxnSpLocks/>
            <a:stCxn id="11" idx="2"/>
            <a:endCxn id="62" idx="0"/>
          </p:cNvCxnSpPr>
          <p:nvPr/>
        </p:nvCxnSpPr>
        <p:spPr>
          <a:xfrm flipH="1">
            <a:off x="6710304" y="2923028"/>
            <a:ext cx="1406529" cy="1147023"/>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F28EBF7-EF2B-B3D1-4308-0A9EA12FCE66}"/>
              </a:ext>
            </a:extLst>
          </p:cNvPr>
          <p:cNvCxnSpPr>
            <a:cxnSpLocks/>
            <a:stCxn id="62" idx="2"/>
            <a:endCxn id="7" idx="0"/>
          </p:cNvCxnSpPr>
          <p:nvPr/>
        </p:nvCxnSpPr>
        <p:spPr>
          <a:xfrm>
            <a:off x="6710304" y="4593271"/>
            <a:ext cx="1229543"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E904B3B-BD48-94F8-B56E-9D5F45D8A286}"/>
              </a:ext>
            </a:extLst>
          </p:cNvPr>
          <p:cNvCxnSpPr>
            <a:cxnSpLocks/>
            <a:stCxn id="6" idx="2"/>
            <a:endCxn id="8" idx="0"/>
          </p:cNvCxnSpPr>
          <p:nvPr/>
        </p:nvCxnSpPr>
        <p:spPr>
          <a:xfrm flipH="1">
            <a:off x="4302402" y="4593271"/>
            <a:ext cx="1104780" cy="1099781"/>
          </a:xfrm>
          <a:prstGeom prst="straightConnector1">
            <a:avLst/>
          </a:prstGeom>
          <a:ln w="571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B291199-5992-049D-9C8E-1B79796F99C3}"/>
              </a:ext>
            </a:extLst>
          </p:cNvPr>
          <p:cNvCxnSpPr>
            <a:cxnSpLocks/>
            <a:stCxn id="5" idx="2"/>
            <a:endCxn id="6" idx="0"/>
          </p:cNvCxnSpPr>
          <p:nvPr/>
        </p:nvCxnSpPr>
        <p:spPr>
          <a:xfrm>
            <a:off x="4440210" y="2923028"/>
            <a:ext cx="966972" cy="1147023"/>
          </a:xfrm>
          <a:prstGeom prst="straightConnector1">
            <a:avLst/>
          </a:prstGeom>
          <a:ln w="571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971B575-66A3-A59A-3FEA-01556E1BC54B}"/>
              </a:ext>
            </a:extLst>
          </p:cNvPr>
          <p:cNvCxnSpPr>
            <a:cxnSpLocks/>
            <a:stCxn id="5" idx="2"/>
            <a:endCxn id="9" idx="0"/>
          </p:cNvCxnSpPr>
          <p:nvPr/>
        </p:nvCxnSpPr>
        <p:spPr>
          <a:xfrm flipH="1">
            <a:off x="2650527" y="2923028"/>
            <a:ext cx="1789683" cy="1147023"/>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6CA362F-2BAB-B115-8FEA-B6B198F06D8A}"/>
              </a:ext>
            </a:extLst>
          </p:cNvPr>
          <p:cNvCxnSpPr>
            <a:cxnSpLocks/>
            <a:stCxn id="9" idx="2"/>
            <a:endCxn id="8" idx="0"/>
          </p:cNvCxnSpPr>
          <p:nvPr/>
        </p:nvCxnSpPr>
        <p:spPr>
          <a:xfrm>
            <a:off x="2650527" y="4593271"/>
            <a:ext cx="1651875"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8FF2AD0-76BC-4696-0357-FB7ACCCFA4E3}"/>
              </a:ext>
            </a:extLst>
          </p:cNvPr>
          <p:cNvCxnSpPr>
            <a:cxnSpLocks/>
            <a:stCxn id="9" idx="2"/>
            <a:endCxn id="10" idx="0"/>
          </p:cNvCxnSpPr>
          <p:nvPr/>
        </p:nvCxnSpPr>
        <p:spPr>
          <a:xfrm flipH="1">
            <a:off x="1080416" y="4593271"/>
            <a:ext cx="1570111"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5ACEF11-1E97-F303-96A9-DCCF0D835B14}"/>
              </a:ext>
            </a:extLst>
          </p:cNvPr>
          <p:cNvCxnSpPr>
            <a:cxnSpLocks/>
            <a:stCxn id="11" idx="2"/>
            <a:endCxn id="12" idx="0"/>
          </p:cNvCxnSpPr>
          <p:nvPr/>
        </p:nvCxnSpPr>
        <p:spPr>
          <a:xfrm>
            <a:off x="8116833" y="2923028"/>
            <a:ext cx="1508689" cy="1147023"/>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43E130C-B932-8BA2-4D5B-F8F41B65F6D0}"/>
              </a:ext>
            </a:extLst>
          </p:cNvPr>
          <p:cNvCxnSpPr>
            <a:cxnSpLocks/>
            <a:stCxn id="12" idx="2"/>
            <a:endCxn id="7" idx="0"/>
          </p:cNvCxnSpPr>
          <p:nvPr/>
        </p:nvCxnSpPr>
        <p:spPr>
          <a:xfrm flipH="1">
            <a:off x="7939847" y="4593271"/>
            <a:ext cx="1685675"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E5EE7C77-9CF9-92EB-3D48-8955B4EFD115}"/>
              </a:ext>
            </a:extLst>
          </p:cNvPr>
          <p:cNvCxnSpPr>
            <a:cxnSpLocks/>
            <a:stCxn id="12" idx="2"/>
            <a:endCxn id="13" idx="0"/>
          </p:cNvCxnSpPr>
          <p:nvPr/>
        </p:nvCxnSpPr>
        <p:spPr>
          <a:xfrm>
            <a:off x="9625522" y="4593271"/>
            <a:ext cx="1600525"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590B0477-E66A-25E2-AC27-9CACAE4ED065}"/>
              </a:ext>
            </a:extLst>
          </p:cNvPr>
          <p:cNvSpPr txBox="1"/>
          <p:nvPr/>
        </p:nvSpPr>
        <p:spPr>
          <a:xfrm>
            <a:off x="7131785" y="1352140"/>
            <a:ext cx="1010213" cy="523220"/>
          </a:xfrm>
          <a:prstGeom prst="rect">
            <a:avLst/>
          </a:prstGeom>
          <a:noFill/>
        </p:spPr>
        <p:txBody>
          <a:bodyPr wrap="none" rtlCol="0">
            <a:spAutoFit/>
          </a:bodyPr>
          <a:lstStyle/>
          <a:p>
            <a:pPr algn="ctr"/>
            <a:r>
              <a:rPr lang="en-US" sz="2800" dirty="0"/>
              <a:t>p=0.5</a:t>
            </a:r>
          </a:p>
        </p:txBody>
      </p:sp>
      <p:sp>
        <p:nvSpPr>
          <p:cNvPr id="53" name="TextBox 52">
            <a:extLst>
              <a:ext uri="{FF2B5EF4-FFF2-40B4-BE49-F238E27FC236}">
                <a16:creationId xmlns:a16="http://schemas.microsoft.com/office/drawing/2014/main" id="{A56C53FE-F56D-01D4-FDA9-3A3E0E0B756D}"/>
              </a:ext>
            </a:extLst>
          </p:cNvPr>
          <p:cNvSpPr txBox="1"/>
          <p:nvPr/>
        </p:nvSpPr>
        <p:spPr>
          <a:xfrm>
            <a:off x="6459976" y="2869701"/>
            <a:ext cx="1010213" cy="523220"/>
          </a:xfrm>
          <a:prstGeom prst="rect">
            <a:avLst/>
          </a:prstGeom>
          <a:noFill/>
        </p:spPr>
        <p:txBody>
          <a:bodyPr wrap="none" rtlCol="0">
            <a:spAutoFit/>
          </a:bodyPr>
          <a:lstStyle/>
          <a:p>
            <a:pPr algn="ctr"/>
            <a:r>
              <a:rPr lang="en-US" sz="2800" dirty="0"/>
              <a:t>p=0.6</a:t>
            </a:r>
          </a:p>
        </p:txBody>
      </p:sp>
      <p:sp>
        <p:nvSpPr>
          <p:cNvPr id="54" name="TextBox 53">
            <a:extLst>
              <a:ext uri="{FF2B5EF4-FFF2-40B4-BE49-F238E27FC236}">
                <a16:creationId xmlns:a16="http://schemas.microsoft.com/office/drawing/2014/main" id="{8413D607-BCAA-7770-C6E1-6D50B9DA686C}"/>
              </a:ext>
            </a:extLst>
          </p:cNvPr>
          <p:cNvSpPr txBox="1"/>
          <p:nvPr/>
        </p:nvSpPr>
        <p:spPr>
          <a:xfrm>
            <a:off x="7186916" y="4539944"/>
            <a:ext cx="824265" cy="523220"/>
          </a:xfrm>
          <a:prstGeom prst="rect">
            <a:avLst/>
          </a:prstGeom>
          <a:noFill/>
        </p:spPr>
        <p:txBody>
          <a:bodyPr wrap="none" rtlCol="0">
            <a:spAutoFit/>
          </a:bodyPr>
          <a:lstStyle/>
          <a:p>
            <a:pPr algn="ctr"/>
            <a:r>
              <a:rPr lang="en-US" sz="2800" dirty="0"/>
              <a:t>0.67</a:t>
            </a:r>
          </a:p>
        </p:txBody>
      </p:sp>
      <p:sp>
        <p:nvSpPr>
          <p:cNvPr id="55" name="TextBox 54">
            <a:extLst>
              <a:ext uri="{FF2B5EF4-FFF2-40B4-BE49-F238E27FC236}">
                <a16:creationId xmlns:a16="http://schemas.microsoft.com/office/drawing/2014/main" id="{72195020-C947-C852-CDB4-54B1D0F305CC}"/>
              </a:ext>
            </a:extLst>
          </p:cNvPr>
          <p:cNvSpPr txBox="1"/>
          <p:nvPr/>
        </p:nvSpPr>
        <p:spPr>
          <a:xfrm>
            <a:off x="5018852" y="2869701"/>
            <a:ext cx="1010213" cy="523220"/>
          </a:xfrm>
          <a:prstGeom prst="rect">
            <a:avLst/>
          </a:prstGeom>
          <a:noFill/>
        </p:spPr>
        <p:txBody>
          <a:bodyPr wrap="none" rtlCol="0">
            <a:spAutoFit/>
          </a:bodyPr>
          <a:lstStyle/>
          <a:p>
            <a:pPr algn="ctr"/>
            <a:r>
              <a:rPr lang="en-US" sz="2800" dirty="0"/>
              <a:t>p=0.4</a:t>
            </a:r>
          </a:p>
        </p:txBody>
      </p:sp>
      <p:sp>
        <p:nvSpPr>
          <p:cNvPr id="56" name="TextBox 55">
            <a:extLst>
              <a:ext uri="{FF2B5EF4-FFF2-40B4-BE49-F238E27FC236}">
                <a16:creationId xmlns:a16="http://schemas.microsoft.com/office/drawing/2014/main" id="{8003CEE8-5FDF-A015-E912-39F2C142F5A6}"/>
              </a:ext>
            </a:extLst>
          </p:cNvPr>
          <p:cNvSpPr txBox="1"/>
          <p:nvPr/>
        </p:nvSpPr>
        <p:spPr>
          <a:xfrm>
            <a:off x="2662386" y="2970270"/>
            <a:ext cx="1010213" cy="523220"/>
          </a:xfrm>
          <a:prstGeom prst="rect">
            <a:avLst/>
          </a:prstGeom>
          <a:noFill/>
        </p:spPr>
        <p:txBody>
          <a:bodyPr wrap="none" rtlCol="0">
            <a:spAutoFit/>
          </a:bodyPr>
          <a:lstStyle/>
          <a:p>
            <a:pPr algn="ctr"/>
            <a:r>
              <a:rPr lang="en-US" sz="2800" dirty="0"/>
              <a:t>p=0.6</a:t>
            </a:r>
          </a:p>
        </p:txBody>
      </p:sp>
      <p:sp>
        <p:nvSpPr>
          <p:cNvPr id="57" name="TextBox 56">
            <a:extLst>
              <a:ext uri="{FF2B5EF4-FFF2-40B4-BE49-F238E27FC236}">
                <a16:creationId xmlns:a16="http://schemas.microsoft.com/office/drawing/2014/main" id="{CCBE5C01-DD56-35A5-C69F-E8C653EAC745}"/>
              </a:ext>
            </a:extLst>
          </p:cNvPr>
          <p:cNvSpPr txBox="1"/>
          <p:nvPr/>
        </p:nvSpPr>
        <p:spPr>
          <a:xfrm>
            <a:off x="8803376" y="2869701"/>
            <a:ext cx="1010213" cy="523220"/>
          </a:xfrm>
          <a:prstGeom prst="rect">
            <a:avLst/>
          </a:prstGeom>
          <a:noFill/>
        </p:spPr>
        <p:txBody>
          <a:bodyPr wrap="none" rtlCol="0">
            <a:spAutoFit/>
          </a:bodyPr>
          <a:lstStyle/>
          <a:p>
            <a:pPr algn="ctr"/>
            <a:r>
              <a:rPr lang="en-US" sz="2800" dirty="0"/>
              <a:t>p=0.4</a:t>
            </a:r>
          </a:p>
        </p:txBody>
      </p:sp>
      <p:sp>
        <p:nvSpPr>
          <p:cNvPr id="62" name="TextBox 61">
            <a:extLst>
              <a:ext uri="{FF2B5EF4-FFF2-40B4-BE49-F238E27FC236}">
                <a16:creationId xmlns:a16="http://schemas.microsoft.com/office/drawing/2014/main" id="{6F67E521-284E-6335-7F5C-EC727BB80A31}"/>
              </a:ext>
            </a:extLst>
          </p:cNvPr>
          <p:cNvSpPr txBox="1"/>
          <p:nvPr/>
        </p:nvSpPr>
        <p:spPr>
          <a:xfrm>
            <a:off x="6516981" y="4070051"/>
            <a:ext cx="386645" cy="523220"/>
          </a:xfrm>
          <a:prstGeom prst="rect">
            <a:avLst/>
          </a:prstGeom>
          <a:noFill/>
          <a:ln w="38100">
            <a:solidFill>
              <a:schemeClr val="tx1"/>
            </a:solidFill>
          </a:ln>
        </p:spPr>
        <p:txBody>
          <a:bodyPr wrap="none" rtlCol="0">
            <a:spAutoFit/>
          </a:bodyPr>
          <a:lstStyle/>
          <a:p>
            <a:pPr algn="ctr"/>
            <a:r>
              <a:rPr lang="en-US" sz="2800" dirty="0"/>
              <a:t>it</a:t>
            </a:r>
          </a:p>
        </p:txBody>
      </p:sp>
      <p:cxnSp>
        <p:nvCxnSpPr>
          <p:cNvPr id="67" name="Straight Arrow Connector 66">
            <a:extLst>
              <a:ext uri="{FF2B5EF4-FFF2-40B4-BE49-F238E27FC236}">
                <a16:creationId xmlns:a16="http://schemas.microsoft.com/office/drawing/2014/main" id="{F2FB383F-3ADB-F83D-8F82-C7B90006BA9A}"/>
              </a:ext>
            </a:extLst>
          </p:cNvPr>
          <p:cNvCxnSpPr>
            <a:cxnSpLocks/>
            <a:stCxn id="62" idx="2"/>
            <a:endCxn id="8" idx="0"/>
          </p:cNvCxnSpPr>
          <p:nvPr/>
        </p:nvCxnSpPr>
        <p:spPr>
          <a:xfrm flipH="1">
            <a:off x="4302402" y="4593271"/>
            <a:ext cx="2407902"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4ED396E4-F3C3-6885-F405-A880062185FF}"/>
              </a:ext>
            </a:extLst>
          </p:cNvPr>
          <p:cNvCxnSpPr>
            <a:cxnSpLocks/>
            <a:stCxn id="6" idx="2"/>
            <a:endCxn id="7" idx="0"/>
          </p:cNvCxnSpPr>
          <p:nvPr/>
        </p:nvCxnSpPr>
        <p:spPr>
          <a:xfrm>
            <a:off x="5407182" y="4593271"/>
            <a:ext cx="2532665"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C7648352-AE6C-FFD7-CA6B-9CB6B5081444}"/>
              </a:ext>
            </a:extLst>
          </p:cNvPr>
          <p:cNvSpPr txBox="1"/>
          <p:nvPr/>
        </p:nvSpPr>
        <p:spPr>
          <a:xfrm>
            <a:off x="4413252" y="4586044"/>
            <a:ext cx="641521" cy="523220"/>
          </a:xfrm>
          <a:prstGeom prst="rect">
            <a:avLst/>
          </a:prstGeom>
          <a:noFill/>
        </p:spPr>
        <p:txBody>
          <a:bodyPr wrap="none" rtlCol="0">
            <a:spAutoFit/>
          </a:bodyPr>
          <a:lstStyle/>
          <a:p>
            <a:pPr algn="ctr"/>
            <a:r>
              <a:rPr lang="en-US" sz="2800" dirty="0"/>
              <a:t>0.5</a:t>
            </a:r>
          </a:p>
        </p:txBody>
      </p:sp>
      <p:sp>
        <p:nvSpPr>
          <p:cNvPr id="74" name="TextBox 73">
            <a:extLst>
              <a:ext uri="{FF2B5EF4-FFF2-40B4-BE49-F238E27FC236}">
                <a16:creationId xmlns:a16="http://schemas.microsoft.com/office/drawing/2014/main" id="{A3094C30-8E95-F893-FBC7-B031F4D6BD21}"/>
              </a:ext>
            </a:extLst>
          </p:cNvPr>
          <p:cNvSpPr txBox="1"/>
          <p:nvPr/>
        </p:nvSpPr>
        <p:spPr>
          <a:xfrm>
            <a:off x="1205105" y="4619942"/>
            <a:ext cx="824265" cy="523220"/>
          </a:xfrm>
          <a:prstGeom prst="rect">
            <a:avLst/>
          </a:prstGeom>
          <a:noFill/>
        </p:spPr>
        <p:txBody>
          <a:bodyPr wrap="none" rtlCol="0">
            <a:spAutoFit/>
          </a:bodyPr>
          <a:lstStyle/>
          <a:p>
            <a:pPr algn="ctr"/>
            <a:r>
              <a:rPr lang="en-US" sz="2800" dirty="0"/>
              <a:t>0.33</a:t>
            </a:r>
          </a:p>
        </p:txBody>
      </p:sp>
      <p:sp>
        <p:nvSpPr>
          <p:cNvPr id="75" name="TextBox 74">
            <a:extLst>
              <a:ext uri="{FF2B5EF4-FFF2-40B4-BE49-F238E27FC236}">
                <a16:creationId xmlns:a16="http://schemas.microsoft.com/office/drawing/2014/main" id="{51EE07DC-A109-471A-5342-83274FE39D17}"/>
              </a:ext>
            </a:extLst>
          </p:cNvPr>
          <p:cNvSpPr txBox="1"/>
          <p:nvPr/>
        </p:nvSpPr>
        <p:spPr>
          <a:xfrm>
            <a:off x="3170938" y="4586044"/>
            <a:ext cx="824265" cy="523220"/>
          </a:xfrm>
          <a:prstGeom prst="rect">
            <a:avLst/>
          </a:prstGeom>
          <a:noFill/>
        </p:spPr>
        <p:txBody>
          <a:bodyPr wrap="none" rtlCol="0">
            <a:spAutoFit/>
          </a:bodyPr>
          <a:lstStyle/>
          <a:p>
            <a:pPr algn="ctr"/>
            <a:r>
              <a:rPr lang="en-US" sz="2800" dirty="0"/>
              <a:t>0.67</a:t>
            </a:r>
          </a:p>
        </p:txBody>
      </p:sp>
      <p:sp>
        <p:nvSpPr>
          <p:cNvPr id="76" name="TextBox 75">
            <a:extLst>
              <a:ext uri="{FF2B5EF4-FFF2-40B4-BE49-F238E27FC236}">
                <a16:creationId xmlns:a16="http://schemas.microsoft.com/office/drawing/2014/main" id="{A7E235DE-7D5C-D059-1E4B-02E09A3B4B93}"/>
              </a:ext>
            </a:extLst>
          </p:cNvPr>
          <p:cNvSpPr txBox="1"/>
          <p:nvPr/>
        </p:nvSpPr>
        <p:spPr>
          <a:xfrm>
            <a:off x="4898388" y="5270401"/>
            <a:ext cx="824265" cy="523220"/>
          </a:xfrm>
          <a:prstGeom prst="rect">
            <a:avLst/>
          </a:prstGeom>
          <a:noFill/>
        </p:spPr>
        <p:txBody>
          <a:bodyPr wrap="none" rtlCol="0">
            <a:spAutoFit/>
          </a:bodyPr>
          <a:lstStyle/>
          <a:p>
            <a:pPr algn="ctr"/>
            <a:r>
              <a:rPr lang="en-US" sz="2800" dirty="0"/>
              <a:t>0.33</a:t>
            </a:r>
          </a:p>
        </p:txBody>
      </p:sp>
      <p:sp>
        <p:nvSpPr>
          <p:cNvPr id="77" name="TextBox 76">
            <a:extLst>
              <a:ext uri="{FF2B5EF4-FFF2-40B4-BE49-F238E27FC236}">
                <a16:creationId xmlns:a16="http://schemas.microsoft.com/office/drawing/2014/main" id="{0FFD5FF2-82B8-E9BA-7A31-7E8B8656E2B1}"/>
              </a:ext>
            </a:extLst>
          </p:cNvPr>
          <p:cNvSpPr txBox="1"/>
          <p:nvPr/>
        </p:nvSpPr>
        <p:spPr>
          <a:xfrm>
            <a:off x="6664769" y="5276249"/>
            <a:ext cx="641521" cy="523220"/>
          </a:xfrm>
          <a:prstGeom prst="rect">
            <a:avLst/>
          </a:prstGeom>
          <a:noFill/>
        </p:spPr>
        <p:txBody>
          <a:bodyPr wrap="none" rtlCol="0">
            <a:spAutoFit/>
          </a:bodyPr>
          <a:lstStyle/>
          <a:p>
            <a:pPr algn="ctr"/>
            <a:r>
              <a:rPr lang="en-US" sz="2800" dirty="0"/>
              <a:t>0.5</a:t>
            </a:r>
          </a:p>
        </p:txBody>
      </p:sp>
      <p:sp>
        <p:nvSpPr>
          <p:cNvPr id="78" name="TextBox 77">
            <a:extLst>
              <a:ext uri="{FF2B5EF4-FFF2-40B4-BE49-F238E27FC236}">
                <a16:creationId xmlns:a16="http://schemas.microsoft.com/office/drawing/2014/main" id="{B2C2B284-E1FC-AE6F-800F-24C97A31AADD}"/>
              </a:ext>
            </a:extLst>
          </p:cNvPr>
          <p:cNvSpPr txBox="1"/>
          <p:nvPr/>
        </p:nvSpPr>
        <p:spPr>
          <a:xfrm>
            <a:off x="8496847" y="4539944"/>
            <a:ext cx="641521" cy="523220"/>
          </a:xfrm>
          <a:prstGeom prst="rect">
            <a:avLst/>
          </a:prstGeom>
          <a:noFill/>
        </p:spPr>
        <p:txBody>
          <a:bodyPr wrap="none" rtlCol="0">
            <a:spAutoFit/>
          </a:bodyPr>
          <a:lstStyle/>
          <a:p>
            <a:pPr algn="ctr"/>
            <a:r>
              <a:rPr lang="en-US" sz="2800" dirty="0"/>
              <a:t>0.5</a:t>
            </a:r>
          </a:p>
        </p:txBody>
      </p:sp>
      <p:sp>
        <p:nvSpPr>
          <p:cNvPr id="79" name="TextBox 78">
            <a:extLst>
              <a:ext uri="{FF2B5EF4-FFF2-40B4-BE49-F238E27FC236}">
                <a16:creationId xmlns:a16="http://schemas.microsoft.com/office/drawing/2014/main" id="{C65A39B2-EEE7-D5A0-1E8B-D0E42658831C}"/>
              </a:ext>
            </a:extLst>
          </p:cNvPr>
          <p:cNvSpPr txBox="1"/>
          <p:nvPr/>
        </p:nvSpPr>
        <p:spPr>
          <a:xfrm>
            <a:off x="10259079" y="4593271"/>
            <a:ext cx="641521" cy="523220"/>
          </a:xfrm>
          <a:prstGeom prst="rect">
            <a:avLst/>
          </a:prstGeom>
          <a:noFill/>
        </p:spPr>
        <p:txBody>
          <a:bodyPr wrap="none" rtlCol="0">
            <a:spAutoFit/>
          </a:bodyPr>
          <a:lstStyle/>
          <a:p>
            <a:pPr algn="ctr"/>
            <a:r>
              <a:rPr lang="en-US" sz="2800" dirty="0"/>
              <a:t>0.5</a:t>
            </a:r>
          </a:p>
        </p:txBody>
      </p:sp>
      <p:sp>
        <p:nvSpPr>
          <p:cNvPr id="80" name="TextBox 79">
            <a:extLst>
              <a:ext uri="{FF2B5EF4-FFF2-40B4-BE49-F238E27FC236}">
                <a16:creationId xmlns:a16="http://schemas.microsoft.com/office/drawing/2014/main" id="{3A140B84-64C9-37BF-F02D-83B182327131}"/>
              </a:ext>
            </a:extLst>
          </p:cNvPr>
          <p:cNvSpPr txBox="1"/>
          <p:nvPr/>
        </p:nvSpPr>
        <p:spPr>
          <a:xfrm>
            <a:off x="4286508" y="1352140"/>
            <a:ext cx="1010213" cy="523220"/>
          </a:xfrm>
          <a:prstGeom prst="rect">
            <a:avLst/>
          </a:prstGeom>
          <a:noFill/>
        </p:spPr>
        <p:txBody>
          <a:bodyPr wrap="none" rtlCol="0">
            <a:spAutoFit/>
          </a:bodyPr>
          <a:lstStyle/>
          <a:p>
            <a:pPr algn="ctr"/>
            <a:r>
              <a:rPr lang="en-US" sz="2800" dirty="0"/>
              <a:t>p=0.5</a:t>
            </a:r>
          </a:p>
        </p:txBody>
      </p:sp>
      <p:sp>
        <p:nvSpPr>
          <p:cNvPr id="81" name="TextBox 80">
            <a:extLst>
              <a:ext uri="{FF2B5EF4-FFF2-40B4-BE49-F238E27FC236}">
                <a16:creationId xmlns:a16="http://schemas.microsoft.com/office/drawing/2014/main" id="{4AEDA26F-EBD1-F43A-5642-4F204833117D}"/>
              </a:ext>
            </a:extLst>
          </p:cNvPr>
          <p:cNvSpPr txBox="1"/>
          <p:nvPr/>
        </p:nvSpPr>
        <p:spPr>
          <a:xfrm>
            <a:off x="370800" y="1005850"/>
            <a:ext cx="1665328" cy="2554545"/>
          </a:xfrm>
          <a:prstGeom prst="rect">
            <a:avLst/>
          </a:prstGeom>
          <a:noFill/>
        </p:spPr>
        <p:txBody>
          <a:bodyPr wrap="none" rtlCol="0">
            <a:spAutoFit/>
          </a:bodyPr>
          <a:lstStyle/>
          <a:p>
            <a:r>
              <a:rPr lang="en-US" sz="1600" dirty="0"/>
              <a:t>Make things well</a:t>
            </a:r>
          </a:p>
          <a:p>
            <a:r>
              <a:rPr lang="en-US" sz="1600" dirty="0"/>
              <a:t>Make it work</a:t>
            </a:r>
          </a:p>
          <a:p>
            <a:r>
              <a:rPr lang="en-US" sz="1600" dirty="0"/>
              <a:t>Make it go</a:t>
            </a:r>
          </a:p>
          <a:p>
            <a:r>
              <a:rPr lang="en-US" sz="1600" dirty="0"/>
              <a:t>Let it work</a:t>
            </a:r>
          </a:p>
          <a:p>
            <a:r>
              <a:rPr lang="en-US" sz="1600" dirty="0"/>
              <a:t>Let me go</a:t>
            </a:r>
          </a:p>
          <a:p>
            <a:r>
              <a:rPr lang="en-US" sz="1600" dirty="0"/>
              <a:t>Let me see</a:t>
            </a:r>
          </a:p>
          <a:p>
            <a:r>
              <a:rPr lang="en-US" sz="1600" dirty="0"/>
              <a:t>Make things work</a:t>
            </a:r>
          </a:p>
          <a:p>
            <a:r>
              <a:rPr lang="en-US" sz="1600" dirty="0"/>
              <a:t>Make things work</a:t>
            </a:r>
          </a:p>
          <a:p>
            <a:r>
              <a:rPr lang="en-US" sz="1600" dirty="0"/>
              <a:t>Let it go</a:t>
            </a:r>
          </a:p>
          <a:p>
            <a:r>
              <a:rPr lang="en-US" sz="1600" dirty="0"/>
              <a:t>Let it go</a:t>
            </a:r>
          </a:p>
        </p:txBody>
      </p:sp>
    </p:spTree>
    <p:extLst>
      <p:ext uri="{BB962C8B-B14F-4D97-AF65-F5344CB8AC3E}">
        <p14:creationId xmlns:p14="http://schemas.microsoft.com/office/powerpoint/2010/main" val="4118606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143B-B979-5FF6-27C6-0C39E0C87B2B}"/>
              </a:ext>
            </a:extLst>
          </p:cNvPr>
          <p:cNvSpPr>
            <a:spLocks noGrp="1"/>
          </p:cNvSpPr>
          <p:nvPr>
            <p:ph type="title"/>
          </p:nvPr>
        </p:nvSpPr>
        <p:spPr/>
        <p:txBody>
          <a:bodyPr/>
          <a:lstStyle/>
          <a:p>
            <a:r>
              <a:rPr lang="en-US" dirty="0"/>
              <a:t>Factoring the probability distribution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686112E-C43C-9624-12AC-BFC851242A41}"/>
                  </a:ext>
                </a:extLst>
              </p:cNvPr>
              <p:cNvSpPr>
                <a:spLocks noGrp="1"/>
              </p:cNvSpPr>
              <p:nvPr>
                <p:ph idx="1"/>
              </p:nvPr>
            </p:nvSpPr>
            <p:spPr>
              <a:xfrm>
                <a:off x="17929" y="1183342"/>
                <a:ext cx="12156141" cy="5294031"/>
              </a:xfrm>
            </p:spPr>
            <p:txBody>
              <a:bodyPr>
                <a:normAutofit/>
              </a:bodyPr>
              <a:lstStyle/>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𝑝</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3</m:t>
                              </m:r>
                            </m:sub>
                          </m:sSub>
                        </m:e>
                      </m:d>
                      <m:r>
                        <a:rPr lang="en-US" i="1">
                          <a:latin typeface="Cambria Math" panose="02040503050406030204" pitchFamily="18" charset="0"/>
                        </a:rPr>
                        <m:t>=</m:t>
                      </m:r>
                      <m:r>
                        <a:rPr lang="en-US" i="1">
                          <a:latin typeface="Cambria Math" panose="02040503050406030204" pitchFamily="18" charset="0"/>
                        </a:rPr>
                        <m:t>𝑝</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r>
                        <a:rPr lang="en-US" i="1">
                          <a:latin typeface="Cambria Math" panose="02040503050406030204" pitchFamily="18" charset="0"/>
                        </a:rPr>
                        <m:t>𝑝</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r>
                        <a:rPr lang="en-US" i="1">
                          <a:latin typeface="Cambria Math" panose="02040503050406030204" pitchFamily="18" charset="0"/>
                        </a:rPr>
                        <m:t>𝑝</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e>
                      </m:d>
                    </m:oMath>
                  </m:oMathPara>
                </a14:m>
                <a:endParaRPr lang="en-US" dirty="0">
                  <a:latin typeface="Cambria Math" panose="02040503050406030204" pitchFamily="18" charset="0"/>
                </a:endParaRPr>
              </a:p>
              <a:p>
                <a:pPr marL="0" indent="0" algn="ctr">
                  <a:buNone/>
                </a:pPr>
                <a:endParaRPr lang="en-US" dirty="0"/>
              </a:p>
              <a:p>
                <a:pPr marL="0" indent="0" algn="ctr">
                  <a:buNone/>
                </a:pPr>
                <a:r>
                  <a:rPr lang="en-US" dirty="0"/>
                  <a:t>This factorization is exact!</a:t>
                </a:r>
                <a:br>
                  <a:rPr lang="en-US" dirty="0"/>
                </a:br>
                <a:r>
                  <a:rPr lang="en-US" dirty="0"/>
                  <a:t>It can be done on </a:t>
                </a:r>
                <a:r>
                  <a:rPr lang="en-US" u="sng" dirty="0"/>
                  <a:t>any</a:t>
                </a:r>
                <a:r>
                  <a:rPr lang="en-US" dirty="0"/>
                  <a:t> sequence distribution.</a:t>
                </a:r>
              </a:p>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Make</m:t>
                          </m:r>
                          <m:r>
                            <a:rPr lang="en-US" b="0" i="0" smtClean="0">
                              <a:latin typeface="Cambria Math" panose="02040503050406030204" pitchFamily="18" charset="0"/>
                            </a:rPr>
                            <m:t> </m:t>
                          </m:r>
                          <m:r>
                            <m:rPr>
                              <m:sty m:val="p"/>
                            </m:rPr>
                            <a:rPr lang="en-US" b="0" i="0" smtClean="0">
                              <a:latin typeface="Cambria Math" panose="02040503050406030204" pitchFamily="18" charset="0"/>
                            </a:rPr>
                            <m:t>it</m:t>
                          </m:r>
                          <m:r>
                            <a:rPr lang="en-US" b="0" i="0" smtClean="0">
                              <a:latin typeface="Cambria Math" panose="02040503050406030204" pitchFamily="18" charset="0"/>
                            </a:rPr>
                            <m:t> </m:t>
                          </m:r>
                          <m:r>
                            <m:rPr>
                              <m:sty m:val="p"/>
                            </m:rPr>
                            <a:rPr lang="en-US" b="0" i="0" smtClean="0">
                              <a:latin typeface="Cambria Math" panose="02040503050406030204" pitchFamily="18" charset="0"/>
                            </a:rPr>
                            <m:t>work</m:t>
                          </m:r>
                        </m:e>
                      </m:d>
                      <m:r>
                        <a:rPr lang="en-US" b="0" i="1" smtClean="0">
                          <a:latin typeface="Cambria Math" panose="02040503050406030204" pitchFamily="18" charset="0"/>
                        </a:rPr>
                        <m:t>=</m:t>
                      </m:r>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i="0" smtClean="0">
                              <a:latin typeface="Cambria Math" panose="02040503050406030204" pitchFamily="18" charset="0"/>
                            </a:rPr>
                            <m:t>M</m:t>
                          </m:r>
                          <m:r>
                            <m:rPr>
                              <m:sty m:val="p"/>
                            </m:rPr>
                            <a:rPr lang="en-US" b="0" i="0" smtClean="0">
                              <a:latin typeface="Cambria Math" panose="02040503050406030204" pitchFamily="18" charset="0"/>
                            </a:rPr>
                            <m:t>ake</m:t>
                          </m:r>
                        </m:e>
                      </m:d>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i="0" smtClean="0">
                              <a:latin typeface="Cambria Math" panose="02040503050406030204" pitchFamily="18" charset="0"/>
                            </a:rPr>
                            <m:t>i</m:t>
                          </m:r>
                          <m:r>
                            <m:rPr>
                              <m:sty m:val="p"/>
                            </m:rPr>
                            <a:rPr lang="en-US" b="0" i="0" smtClean="0">
                              <a:latin typeface="Cambria Math" panose="02040503050406030204" pitchFamily="18" charset="0"/>
                            </a:rPr>
                            <m:t>t</m:t>
                          </m:r>
                          <m:r>
                            <a:rPr lang="en-US" i="1">
                              <a:latin typeface="Cambria Math" panose="02040503050406030204" pitchFamily="18" charset="0"/>
                            </a:rPr>
                            <m:t>|</m:t>
                          </m:r>
                          <m:r>
                            <m:rPr>
                              <m:sty m:val="p"/>
                            </m:rPr>
                            <a:rPr lang="en-US" b="0" i="0" smtClean="0">
                              <a:latin typeface="Cambria Math" panose="02040503050406030204" pitchFamily="18" charset="0"/>
                            </a:rPr>
                            <m:t>Make</m:t>
                          </m:r>
                        </m:e>
                      </m:d>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b="0" i="0" smtClean="0">
                              <a:latin typeface="Cambria Math" panose="02040503050406030204" pitchFamily="18" charset="0"/>
                            </a:rPr>
                            <m:t>work</m:t>
                          </m:r>
                          <m:r>
                            <a:rPr lang="en-US" i="1">
                              <a:latin typeface="Cambria Math" panose="02040503050406030204" pitchFamily="18" charset="0"/>
                            </a:rPr>
                            <m:t>|</m:t>
                          </m:r>
                          <m:r>
                            <m:rPr>
                              <m:sty m:val="p"/>
                            </m:rPr>
                            <a:rPr lang="en-US" b="0" i="0" smtClean="0">
                              <a:latin typeface="Cambria Math" panose="02040503050406030204" pitchFamily="18" charset="0"/>
                            </a:rPr>
                            <m:t>Make</m:t>
                          </m:r>
                          <m:r>
                            <a:rPr lang="en-US" b="0" i="0" smtClean="0">
                              <a:latin typeface="Cambria Math" panose="02040503050406030204" pitchFamily="18" charset="0"/>
                            </a:rPr>
                            <m:t> </m:t>
                          </m:r>
                          <m:r>
                            <m:rPr>
                              <m:sty m:val="p"/>
                            </m:rPr>
                            <a:rPr lang="en-US" b="0" i="0" smtClean="0">
                              <a:latin typeface="Cambria Math" panose="02040503050406030204" pitchFamily="18" charset="0"/>
                            </a:rPr>
                            <m:t>it</m:t>
                          </m:r>
                        </m:e>
                      </m:d>
                    </m:oMath>
                  </m:oMathPara>
                </a14:m>
                <a:endParaRPr lang="en-US" dirty="0"/>
              </a:p>
              <a:p>
                <a:pPr marL="0" indent="0">
                  <a:buNone/>
                </a:pPr>
                <a:endParaRPr lang="en-US" b="0"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lgn="ctr">
                  <a:buNone/>
                </a:pPr>
                <a:r>
                  <a:rPr lang="en-US" b="0" dirty="0">
                    <a:highlight>
                      <a:srgbClr val="FFFF00"/>
                    </a:highlight>
                  </a:rPr>
                  <a:t>Question: why is this factorization useful?</a:t>
                </a:r>
              </a:p>
            </p:txBody>
          </p:sp>
        </mc:Choice>
        <mc:Fallback>
          <p:sp>
            <p:nvSpPr>
              <p:cNvPr id="3" name="Content Placeholder 2">
                <a:extLst>
                  <a:ext uri="{FF2B5EF4-FFF2-40B4-BE49-F238E27FC236}">
                    <a16:creationId xmlns:a16="http://schemas.microsoft.com/office/drawing/2014/main" id="{7686112E-C43C-9624-12AC-BFC851242A41}"/>
                  </a:ext>
                </a:extLst>
              </p:cNvPr>
              <p:cNvSpPr>
                <a:spLocks noGrp="1" noRot="1" noChangeAspect="1" noMove="1" noResize="1" noEditPoints="1" noAdjustHandles="1" noChangeArrowheads="1" noChangeShapeType="1" noTextEdit="1"/>
              </p:cNvSpPr>
              <p:nvPr>
                <p:ph idx="1"/>
              </p:nvPr>
            </p:nvSpPr>
            <p:spPr>
              <a:xfrm>
                <a:off x="17929" y="1183342"/>
                <a:ext cx="12156141" cy="5294031"/>
              </a:xfr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A87CB2D-3389-224D-2125-FB42E9AE3EB5}"/>
                  </a:ext>
                </a:extLst>
              </p:cNvPr>
              <p:cNvSpPr txBox="1"/>
              <p:nvPr/>
            </p:nvSpPr>
            <p:spPr>
              <a:xfrm>
                <a:off x="4358380" y="4687106"/>
                <a:ext cx="1101968"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r>
                        <a:rPr lang="en-US" sz="2800" i="1" smtClean="0">
                          <a:latin typeface="Cambria Math" panose="02040503050406030204" pitchFamily="18" charset="0"/>
                        </a:rPr>
                        <m:t>0</m:t>
                      </m:r>
                      <m:r>
                        <a:rPr lang="en-US" sz="2800" b="0" i="1" smtClean="0">
                          <a:latin typeface="Cambria Math" panose="02040503050406030204" pitchFamily="18" charset="0"/>
                        </a:rPr>
                        <m:t>.1</m:t>
                      </m:r>
                    </m:oMath>
                  </m:oMathPara>
                </a14:m>
                <a:endParaRPr lang="en-US" sz="2800" i="1" dirty="0">
                  <a:latin typeface="Cambria Math" panose="02040503050406030204" pitchFamily="18" charset="0"/>
                </a:endParaRPr>
              </a:p>
            </p:txBody>
          </p:sp>
        </mc:Choice>
        <mc:Fallback>
          <p:sp>
            <p:nvSpPr>
              <p:cNvPr id="7" name="TextBox 6">
                <a:extLst>
                  <a:ext uri="{FF2B5EF4-FFF2-40B4-BE49-F238E27FC236}">
                    <a16:creationId xmlns:a16="http://schemas.microsoft.com/office/drawing/2014/main" id="{6A87CB2D-3389-224D-2125-FB42E9AE3EB5}"/>
                  </a:ext>
                </a:extLst>
              </p:cNvPr>
              <p:cNvSpPr txBox="1">
                <a:spLocks noRot="1" noChangeAspect="1" noMove="1" noResize="1" noEditPoints="1" noAdjustHandles="1" noChangeArrowheads="1" noChangeShapeType="1" noTextEdit="1"/>
              </p:cNvSpPr>
              <p:nvPr/>
            </p:nvSpPr>
            <p:spPr>
              <a:xfrm>
                <a:off x="4358380" y="4687106"/>
                <a:ext cx="1101968"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CD88E580-E7BE-5795-2F41-9EF9927584E4}"/>
                  </a:ext>
                </a:extLst>
              </p:cNvPr>
              <p:cNvSpPr txBox="1"/>
              <p:nvPr/>
            </p:nvSpPr>
            <p:spPr>
              <a:xfrm>
                <a:off x="4341447" y="4079219"/>
                <a:ext cx="4308423" cy="523220"/>
              </a:xfrm>
              <a:prstGeom prst="rect">
                <a:avLst/>
              </a:prstGeom>
              <a:noFill/>
            </p:spPr>
            <p:txBody>
              <a:bodyPr wrap="none" rtlCol="0">
                <a:spAutoFit/>
              </a:bodyPr>
              <a:lstStyle/>
              <a:p>
                <a:pPr algn="ctr"/>
                <a14:m>
                  <m:oMath xmlns:m="http://schemas.openxmlformats.org/officeDocument/2006/math">
                    <m:r>
                      <a:rPr lang="en-US" sz="2800" b="0" i="1" smtClean="0">
                        <a:latin typeface="Cambria Math" panose="02040503050406030204" pitchFamily="18" charset="0"/>
                      </a:rPr>
                      <m:t>=     </m:t>
                    </m:r>
                    <m:r>
                      <a:rPr lang="en-US" sz="2800" i="1" smtClean="0">
                        <a:latin typeface="Cambria Math" panose="02040503050406030204" pitchFamily="18" charset="0"/>
                      </a:rPr>
                      <m:t>0</m:t>
                    </m:r>
                    <m:r>
                      <a:rPr lang="en-US" sz="2800" b="0" i="1" smtClean="0">
                        <a:latin typeface="Cambria Math" panose="02040503050406030204" pitchFamily="18" charset="0"/>
                      </a:rPr>
                      <m:t>.</m:t>
                    </m:r>
                    <m:r>
                      <a:rPr lang="en-US" sz="2800" b="0" i="1" smtClean="0">
                        <a:latin typeface="Cambria Math" panose="02040503050406030204" pitchFamily="18" charset="0"/>
                      </a:rPr>
                      <m:t>5    </m:t>
                    </m:r>
                    <m:r>
                      <a:rPr lang="en-US" sz="2800" i="1">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rPr>
                      <m:t>0.</m:t>
                    </m:r>
                    <m:r>
                      <a:rPr lang="en-US" sz="2800" b="0" i="1" smtClean="0">
                        <a:latin typeface="Cambria Math" panose="02040503050406030204" pitchFamily="18" charset="0"/>
                      </a:rPr>
                      <m:t>4</m:t>
                    </m:r>
                  </m:oMath>
                </a14:m>
                <a:r>
                  <a:rPr lang="en-US" sz="2800" dirty="0">
                    <a:ea typeface="Cambria Math" panose="02040503050406030204" pitchFamily="18" charset="0"/>
                  </a:rPr>
                  <a:t>     </a:t>
                </a:r>
                <a14:m>
                  <m:oMath xmlns:m="http://schemas.openxmlformats.org/officeDocument/2006/math">
                    <m:r>
                      <a:rPr lang="en-US" sz="2800" i="1">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rPr>
                      <m:t>0.5</m:t>
                    </m:r>
                  </m:oMath>
                </a14:m>
                <a:endParaRPr lang="en-US" sz="2800" i="1" dirty="0">
                  <a:latin typeface="Cambria Math" panose="02040503050406030204" pitchFamily="18" charset="0"/>
                </a:endParaRPr>
              </a:p>
            </p:txBody>
          </p:sp>
        </mc:Choice>
        <mc:Fallback>
          <p:sp>
            <p:nvSpPr>
              <p:cNvPr id="8" name="TextBox 7">
                <a:extLst>
                  <a:ext uri="{FF2B5EF4-FFF2-40B4-BE49-F238E27FC236}">
                    <a16:creationId xmlns:a16="http://schemas.microsoft.com/office/drawing/2014/main" id="{CD88E580-E7BE-5795-2F41-9EF9927584E4}"/>
                  </a:ext>
                </a:extLst>
              </p:cNvPr>
              <p:cNvSpPr txBox="1">
                <a:spLocks noRot="1" noChangeAspect="1" noMove="1" noResize="1" noEditPoints="1" noAdjustHandles="1" noChangeArrowheads="1" noChangeShapeType="1" noTextEdit="1"/>
              </p:cNvSpPr>
              <p:nvPr/>
            </p:nvSpPr>
            <p:spPr>
              <a:xfrm>
                <a:off x="4341447" y="4079219"/>
                <a:ext cx="4308423" cy="523220"/>
              </a:xfrm>
              <a:prstGeom prst="rect">
                <a:avLst/>
              </a:prstGeom>
              <a:blipFill>
                <a:blip r:embed="rId4"/>
                <a:stretch>
                  <a:fillRect r="-293" b="-21429"/>
                </a:stretch>
              </a:blipFill>
            </p:spPr>
            <p:txBody>
              <a:bodyPr/>
              <a:lstStyle/>
              <a:p>
                <a:r>
                  <a:rPr lang="en-US">
                    <a:noFill/>
                  </a:rPr>
                  <a:t> </a:t>
                </a:r>
              </a:p>
            </p:txBody>
          </p:sp>
        </mc:Fallback>
      </mc:AlternateContent>
    </p:spTree>
    <p:extLst>
      <p:ext uri="{BB962C8B-B14F-4D97-AF65-F5344CB8AC3E}">
        <p14:creationId xmlns:p14="http://schemas.microsoft.com/office/powerpoint/2010/main" val="1946706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AA24-3CB3-7212-B694-5C3D534C807F}"/>
              </a:ext>
            </a:extLst>
          </p:cNvPr>
          <p:cNvSpPr>
            <a:spLocks noGrp="1"/>
          </p:cNvSpPr>
          <p:nvPr>
            <p:ph type="title"/>
          </p:nvPr>
        </p:nvSpPr>
        <p:spPr/>
        <p:txBody>
          <a:bodyPr/>
          <a:lstStyle/>
          <a:p>
            <a:r>
              <a:rPr lang="en-US" dirty="0"/>
              <a:t>We can run it to generate!</a:t>
            </a:r>
          </a:p>
        </p:txBody>
      </p:sp>
      <p:sp>
        <p:nvSpPr>
          <p:cNvPr id="5" name="TextBox 4">
            <a:extLst>
              <a:ext uri="{FF2B5EF4-FFF2-40B4-BE49-F238E27FC236}">
                <a16:creationId xmlns:a16="http://schemas.microsoft.com/office/drawing/2014/main" id="{60348F73-E493-9623-0AE1-BAE2DD90D15B}"/>
              </a:ext>
            </a:extLst>
          </p:cNvPr>
          <p:cNvSpPr txBox="1"/>
          <p:nvPr/>
        </p:nvSpPr>
        <p:spPr>
          <a:xfrm>
            <a:off x="3943278" y="2399808"/>
            <a:ext cx="993863" cy="523220"/>
          </a:xfrm>
          <a:prstGeom prst="rect">
            <a:avLst/>
          </a:prstGeom>
          <a:noFill/>
          <a:ln w="38100">
            <a:solidFill>
              <a:schemeClr val="tx1"/>
            </a:solidFill>
          </a:ln>
        </p:spPr>
        <p:txBody>
          <a:bodyPr wrap="none" rtlCol="0">
            <a:spAutoFit/>
          </a:bodyPr>
          <a:lstStyle/>
          <a:p>
            <a:pPr algn="ctr"/>
            <a:r>
              <a:rPr lang="en-US" sz="2800" dirty="0"/>
              <a:t>Make</a:t>
            </a:r>
          </a:p>
        </p:txBody>
      </p:sp>
      <p:sp>
        <p:nvSpPr>
          <p:cNvPr id="6" name="TextBox 5">
            <a:extLst>
              <a:ext uri="{FF2B5EF4-FFF2-40B4-BE49-F238E27FC236}">
                <a16:creationId xmlns:a16="http://schemas.microsoft.com/office/drawing/2014/main" id="{0AA77CAE-E80E-8F55-9F32-BF7CA0FDB3EF}"/>
              </a:ext>
            </a:extLst>
          </p:cNvPr>
          <p:cNvSpPr txBox="1"/>
          <p:nvPr/>
        </p:nvSpPr>
        <p:spPr>
          <a:xfrm>
            <a:off x="5213859" y="4070051"/>
            <a:ext cx="386645" cy="523220"/>
          </a:xfrm>
          <a:prstGeom prst="rect">
            <a:avLst/>
          </a:prstGeom>
          <a:noFill/>
          <a:ln w="38100">
            <a:solidFill>
              <a:schemeClr val="tx1"/>
            </a:solidFill>
          </a:ln>
        </p:spPr>
        <p:txBody>
          <a:bodyPr wrap="none" rtlCol="0">
            <a:spAutoFit/>
          </a:bodyPr>
          <a:lstStyle/>
          <a:p>
            <a:pPr algn="ctr"/>
            <a:r>
              <a:rPr lang="en-US" sz="2800" dirty="0"/>
              <a:t>it</a:t>
            </a:r>
          </a:p>
        </p:txBody>
      </p:sp>
      <p:sp>
        <p:nvSpPr>
          <p:cNvPr id="7" name="TextBox 6">
            <a:extLst>
              <a:ext uri="{FF2B5EF4-FFF2-40B4-BE49-F238E27FC236}">
                <a16:creationId xmlns:a16="http://schemas.microsoft.com/office/drawing/2014/main" id="{CDC7C032-69BD-7B7D-C148-4B6E1AD5C878}"/>
              </a:ext>
            </a:extLst>
          </p:cNvPr>
          <p:cNvSpPr txBox="1"/>
          <p:nvPr/>
        </p:nvSpPr>
        <p:spPr>
          <a:xfrm>
            <a:off x="7669997" y="5693052"/>
            <a:ext cx="539700" cy="523220"/>
          </a:xfrm>
          <a:prstGeom prst="rect">
            <a:avLst/>
          </a:prstGeom>
          <a:noFill/>
          <a:ln w="38100">
            <a:solidFill>
              <a:schemeClr val="tx1"/>
            </a:solidFill>
          </a:ln>
        </p:spPr>
        <p:txBody>
          <a:bodyPr wrap="none" rtlCol="0">
            <a:spAutoFit/>
          </a:bodyPr>
          <a:lstStyle/>
          <a:p>
            <a:pPr algn="ctr"/>
            <a:r>
              <a:rPr lang="en-US" sz="2800" dirty="0"/>
              <a:t>go</a:t>
            </a:r>
          </a:p>
        </p:txBody>
      </p:sp>
      <p:sp>
        <p:nvSpPr>
          <p:cNvPr id="8" name="TextBox 7">
            <a:extLst>
              <a:ext uri="{FF2B5EF4-FFF2-40B4-BE49-F238E27FC236}">
                <a16:creationId xmlns:a16="http://schemas.microsoft.com/office/drawing/2014/main" id="{746CA58D-6F14-F626-F68F-41C58EF72012}"/>
              </a:ext>
            </a:extLst>
          </p:cNvPr>
          <p:cNvSpPr txBox="1"/>
          <p:nvPr/>
        </p:nvSpPr>
        <p:spPr>
          <a:xfrm>
            <a:off x="3844648" y="5693052"/>
            <a:ext cx="915507" cy="523220"/>
          </a:xfrm>
          <a:prstGeom prst="rect">
            <a:avLst/>
          </a:prstGeom>
          <a:noFill/>
          <a:ln w="38100">
            <a:solidFill>
              <a:schemeClr val="tx1"/>
            </a:solidFill>
          </a:ln>
        </p:spPr>
        <p:txBody>
          <a:bodyPr wrap="none" rtlCol="0">
            <a:spAutoFit/>
          </a:bodyPr>
          <a:lstStyle/>
          <a:p>
            <a:pPr algn="ctr"/>
            <a:r>
              <a:rPr lang="en-US" sz="2800" dirty="0"/>
              <a:t>work</a:t>
            </a:r>
          </a:p>
        </p:txBody>
      </p:sp>
      <p:sp>
        <p:nvSpPr>
          <p:cNvPr id="9" name="TextBox 8">
            <a:extLst>
              <a:ext uri="{FF2B5EF4-FFF2-40B4-BE49-F238E27FC236}">
                <a16:creationId xmlns:a16="http://schemas.microsoft.com/office/drawing/2014/main" id="{51A1610C-4F2F-7A36-930A-BEFB2A0B6E3D}"/>
              </a:ext>
            </a:extLst>
          </p:cNvPr>
          <p:cNvSpPr txBox="1"/>
          <p:nvPr/>
        </p:nvSpPr>
        <p:spPr>
          <a:xfrm>
            <a:off x="2113360" y="4070051"/>
            <a:ext cx="1074333" cy="523220"/>
          </a:xfrm>
          <a:prstGeom prst="rect">
            <a:avLst/>
          </a:prstGeom>
          <a:noFill/>
          <a:ln w="38100">
            <a:solidFill>
              <a:schemeClr val="tx1"/>
            </a:solidFill>
          </a:ln>
        </p:spPr>
        <p:txBody>
          <a:bodyPr wrap="none" rtlCol="0">
            <a:spAutoFit/>
          </a:bodyPr>
          <a:lstStyle/>
          <a:p>
            <a:pPr algn="ctr"/>
            <a:r>
              <a:rPr lang="en-US" sz="2800" dirty="0"/>
              <a:t>things</a:t>
            </a:r>
          </a:p>
        </p:txBody>
      </p:sp>
      <p:sp>
        <p:nvSpPr>
          <p:cNvPr id="10" name="TextBox 9">
            <a:extLst>
              <a:ext uri="{FF2B5EF4-FFF2-40B4-BE49-F238E27FC236}">
                <a16:creationId xmlns:a16="http://schemas.microsoft.com/office/drawing/2014/main" id="{B42E4B20-36AA-D943-14E0-CD6D10ABB693}"/>
              </a:ext>
            </a:extLst>
          </p:cNvPr>
          <p:cNvSpPr txBox="1"/>
          <p:nvPr/>
        </p:nvSpPr>
        <p:spPr>
          <a:xfrm>
            <a:off x="690694" y="5693052"/>
            <a:ext cx="779444" cy="523220"/>
          </a:xfrm>
          <a:prstGeom prst="rect">
            <a:avLst/>
          </a:prstGeom>
          <a:noFill/>
          <a:ln w="38100">
            <a:solidFill>
              <a:schemeClr val="tx1"/>
            </a:solidFill>
          </a:ln>
        </p:spPr>
        <p:txBody>
          <a:bodyPr wrap="none" rtlCol="0">
            <a:spAutoFit/>
          </a:bodyPr>
          <a:lstStyle/>
          <a:p>
            <a:pPr algn="ctr"/>
            <a:r>
              <a:rPr lang="en-US" sz="2800" dirty="0"/>
              <a:t>well</a:t>
            </a:r>
          </a:p>
        </p:txBody>
      </p:sp>
      <p:sp>
        <p:nvSpPr>
          <p:cNvPr id="11" name="TextBox 10">
            <a:extLst>
              <a:ext uri="{FF2B5EF4-FFF2-40B4-BE49-F238E27FC236}">
                <a16:creationId xmlns:a16="http://schemas.microsoft.com/office/drawing/2014/main" id="{C0ECF3D4-B074-B915-78A6-10E3252B7705}"/>
              </a:ext>
            </a:extLst>
          </p:cNvPr>
          <p:cNvSpPr txBox="1"/>
          <p:nvPr/>
        </p:nvSpPr>
        <p:spPr>
          <a:xfrm>
            <a:off x="7801041" y="2399808"/>
            <a:ext cx="631584" cy="523220"/>
          </a:xfrm>
          <a:prstGeom prst="rect">
            <a:avLst/>
          </a:prstGeom>
          <a:noFill/>
          <a:ln w="38100">
            <a:solidFill>
              <a:schemeClr val="tx1"/>
            </a:solidFill>
          </a:ln>
        </p:spPr>
        <p:txBody>
          <a:bodyPr wrap="none" rtlCol="0">
            <a:spAutoFit/>
          </a:bodyPr>
          <a:lstStyle/>
          <a:p>
            <a:pPr algn="ctr"/>
            <a:r>
              <a:rPr lang="en-US" sz="2800" dirty="0"/>
              <a:t>Let</a:t>
            </a:r>
          </a:p>
        </p:txBody>
      </p:sp>
      <p:sp>
        <p:nvSpPr>
          <p:cNvPr id="12" name="TextBox 11">
            <a:extLst>
              <a:ext uri="{FF2B5EF4-FFF2-40B4-BE49-F238E27FC236}">
                <a16:creationId xmlns:a16="http://schemas.microsoft.com/office/drawing/2014/main" id="{55FD9C1A-1034-2A8C-4FFA-A6A104D2573B}"/>
              </a:ext>
            </a:extLst>
          </p:cNvPr>
          <p:cNvSpPr txBox="1"/>
          <p:nvPr/>
        </p:nvSpPr>
        <p:spPr>
          <a:xfrm>
            <a:off x="9300753" y="4070051"/>
            <a:ext cx="649537" cy="523220"/>
          </a:xfrm>
          <a:prstGeom prst="rect">
            <a:avLst/>
          </a:prstGeom>
          <a:noFill/>
          <a:ln w="38100">
            <a:solidFill>
              <a:schemeClr val="tx1"/>
            </a:solidFill>
          </a:ln>
        </p:spPr>
        <p:txBody>
          <a:bodyPr wrap="none" rtlCol="0">
            <a:spAutoFit/>
          </a:bodyPr>
          <a:lstStyle/>
          <a:p>
            <a:pPr algn="ctr"/>
            <a:r>
              <a:rPr lang="en-US" sz="2800" dirty="0"/>
              <a:t>me</a:t>
            </a:r>
          </a:p>
        </p:txBody>
      </p:sp>
      <p:sp>
        <p:nvSpPr>
          <p:cNvPr id="13" name="TextBox 12">
            <a:extLst>
              <a:ext uri="{FF2B5EF4-FFF2-40B4-BE49-F238E27FC236}">
                <a16:creationId xmlns:a16="http://schemas.microsoft.com/office/drawing/2014/main" id="{7A089515-DB9E-F870-BB5E-06A2878FDBDE}"/>
              </a:ext>
            </a:extLst>
          </p:cNvPr>
          <p:cNvSpPr txBox="1"/>
          <p:nvPr/>
        </p:nvSpPr>
        <p:spPr>
          <a:xfrm>
            <a:off x="10885248" y="5693052"/>
            <a:ext cx="681597" cy="523220"/>
          </a:xfrm>
          <a:prstGeom prst="rect">
            <a:avLst/>
          </a:prstGeom>
          <a:noFill/>
          <a:ln w="38100">
            <a:solidFill>
              <a:schemeClr val="tx1"/>
            </a:solidFill>
          </a:ln>
        </p:spPr>
        <p:txBody>
          <a:bodyPr wrap="none" rtlCol="0">
            <a:spAutoFit/>
          </a:bodyPr>
          <a:lstStyle/>
          <a:p>
            <a:pPr algn="ctr"/>
            <a:r>
              <a:rPr lang="en-US" sz="2800" dirty="0"/>
              <a:t>see</a:t>
            </a:r>
          </a:p>
        </p:txBody>
      </p:sp>
      <p:sp>
        <p:nvSpPr>
          <p:cNvPr id="14" name="Oval 13">
            <a:extLst>
              <a:ext uri="{FF2B5EF4-FFF2-40B4-BE49-F238E27FC236}">
                <a16:creationId xmlns:a16="http://schemas.microsoft.com/office/drawing/2014/main" id="{E335F8A8-965A-27DC-2011-72A64FBD40AE}"/>
              </a:ext>
            </a:extLst>
          </p:cNvPr>
          <p:cNvSpPr/>
          <p:nvPr/>
        </p:nvSpPr>
        <p:spPr>
          <a:xfrm>
            <a:off x="5938527" y="1032934"/>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D70E2905-87C8-3783-781F-5C2702AFDAAE}"/>
              </a:ext>
            </a:extLst>
          </p:cNvPr>
          <p:cNvCxnSpPr>
            <a:cxnSpLocks/>
            <a:stCxn id="14" idx="3"/>
            <a:endCxn id="5" idx="0"/>
          </p:cNvCxnSpPr>
          <p:nvPr/>
        </p:nvCxnSpPr>
        <p:spPr>
          <a:xfrm flipH="1">
            <a:off x="4440210" y="1350911"/>
            <a:ext cx="1554940" cy="1048897"/>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3236E43-C50B-D429-C737-20DD11A255B0}"/>
              </a:ext>
            </a:extLst>
          </p:cNvPr>
          <p:cNvCxnSpPr>
            <a:cxnSpLocks/>
            <a:stCxn id="14" idx="5"/>
            <a:endCxn id="11" idx="0"/>
          </p:cNvCxnSpPr>
          <p:nvPr/>
        </p:nvCxnSpPr>
        <p:spPr>
          <a:xfrm>
            <a:off x="6268549" y="1350911"/>
            <a:ext cx="1848284" cy="1048897"/>
          </a:xfrm>
          <a:prstGeom prst="straightConnector1">
            <a:avLst/>
          </a:prstGeom>
          <a:ln w="571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6E81631-58A4-4D7B-FB76-24355B5A39A2}"/>
              </a:ext>
            </a:extLst>
          </p:cNvPr>
          <p:cNvCxnSpPr>
            <a:cxnSpLocks/>
            <a:stCxn id="11" idx="2"/>
            <a:endCxn id="62" idx="0"/>
          </p:cNvCxnSpPr>
          <p:nvPr/>
        </p:nvCxnSpPr>
        <p:spPr>
          <a:xfrm flipH="1">
            <a:off x="6710304" y="2923028"/>
            <a:ext cx="1406529" cy="1147023"/>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F28EBF7-EF2B-B3D1-4308-0A9EA12FCE66}"/>
              </a:ext>
            </a:extLst>
          </p:cNvPr>
          <p:cNvCxnSpPr>
            <a:cxnSpLocks/>
            <a:stCxn id="62" idx="2"/>
            <a:endCxn id="7" idx="0"/>
          </p:cNvCxnSpPr>
          <p:nvPr/>
        </p:nvCxnSpPr>
        <p:spPr>
          <a:xfrm>
            <a:off x="6710304" y="4593271"/>
            <a:ext cx="1229543"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E904B3B-BD48-94F8-B56E-9D5F45D8A286}"/>
              </a:ext>
            </a:extLst>
          </p:cNvPr>
          <p:cNvCxnSpPr>
            <a:cxnSpLocks/>
            <a:stCxn id="6" idx="2"/>
            <a:endCxn id="8" idx="0"/>
          </p:cNvCxnSpPr>
          <p:nvPr/>
        </p:nvCxnSpPr>
        <p:spPr>
          <a:xfrm flipH="1">
            <a:off x="4302402" y="4593271"/>
            <a:ext cx="1104780"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B291199-5992-049D-9C8E-1B79796F99C3}"/>
              </a:ext>
            </a:extLst>
          </p:cNvPr>
          <p:cNvCxnSpPr>
            <a:cxnSpLocks/>
            <a:stCxn id="5" idx="2"/>
            <a:endCxn id="6" idx="0"/>
          </p:cNvCxnSpPr>
          <p:nvPr/>
        </p:nvCxnSpPr>
        <p:spPr>
          <a:xfrm>
            <a:off x="4440210" y="2923028"/>
            <a:ext cx="966972" cy="1147023"/>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971B575-66A3-A59A-3FEA-01556E1BC54B}"/>
              </a:ext>
            </a:extLst>
          </p:cNvPr>
          <p:cNvCxnSpPr>
            <a:cxnSpLocks/>
            <a:stCxn id="5" idx="2"/>
            <a:endCxn id="9" idx="0"/>
          </p:cNvCxnSpPr>
          <p:nvPr/>
        </p:nvCxnSpPr>
        <p:spPr>
          <a:xfrm flipH="1">
            <a:off x="2650527" y="2923028"/>
            <a:ext cx="1789683" cy="1147023"/>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6CA362F-2BAB-B115-8FEA-B6B198F06D8A}"/>
              </a:ext>
            </a:extLst>
          </p:cNvPr>
          <p:cNvCxnSpPr>
            <a:cxnSpLocks/>
            <a:stCxn id="9" idx="2"/>
            <a:endCxn id="8" idx="0"/>
          </p:cNvCxnSpPr>
          <p:nvPr/>
        </p:nvCxnSpPr>
        <p:spPr>
          <a:xfrm>
            <a:off x="2650527" y="4593271"/>
            <a:ext cx="1651875"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8FF2AD0-76BC-4696-0357-FB7ACCCFA4E3}"/>
              </a:ext>
            </a:extLst>
          </p:cNvPr>
          <p:cNvCxnSpPr>
            <a:cxnSpLocks/>
            <a:stCxn id="9" idx="2"/>
            <a:endCxn id="10" idx="0"/>
          </p:cNvCxnSpPr>
          <p:nvPr/>
        </p:nvCxnSpPr>
        <p:spPr>
          <a:xfrm flipH="1">
            <a:off x="1080416" y="4593271"/>
            <a:ext cx="1570111"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5ACEF11-1E97-F303-96A9-DCCF0D835B14}"/>
              </a:ext>
            </a:extLst>
          </p:cNvPr>
          <p:cNvCxnSpPr>
            <a:cxnSpLocks/>
            <a:stCxn id="11" idx="2"/>
            <a:endCxn id="12" idx="0"/>
          </p:cNvCxnSpPr>
          <p:nvPr/>
        </p:nvCxnSpPr>
        <p:spPr>
          <a:xfrm>
            <a:off x="8116833" y="2923028"/>
            <a:ext cx="1508689" cy="1147023"/>
          </a:xfrm>
          <a:prstGeom prst="straightConnector1">
            <a:avLst/>
          </a:prstGeom>
          <a:ln w="571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43E130C-B932-8BA2-4D5B-F8F41B65F6D0}"/>
              </a:ext>
            </a:extLst>
          </p:cNvPr>
          <p:cNvCxnSpPr>
            <a:cxnSpLocks/>
            <a:stCxn id="12" idx="2"/>
            <a:endCxn id="7" idx="0"/>
          </p:cNvCxnSpPr>
          <p:nvPr/>
        </p:nvCxnSpPr>
        <p:spPr>
          <a:xfrm flipH="1">
            <a:off x="7939847" y="4593271"/>
            <a:ext cx="1685675"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E5EE7C77-9CF9-92EB-3D48-8955B4EFD115}"/>
              </a:ext>
            </a:extLst>
          </p:cNvPr>
          <p:cNvCxnSpPr>
            <a:cxnSpLocks/>
            <a:stCxn id="12" idx="2"/>
            <a:endCxn id="13" idx="0"/>
          </p:cNvCxnSpPr>
          <p:nvPr/>
        </p:nvCxnSpPr>
        <p:spPr>
          <a:xfrm>
            <a:off x="9625522" y="4593271"/>
            <a:ext cx="1600525" cy="1099781"/>
          </a:xfrm>
          <a:prstGeom prst="straightConnector1">
            <a:avLst/>
          </a:prstGeom>
          <a:ln w="571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590B0477-E66A-25E2-AC27-9CACAE4ED065}"/>
              </a:ext>
            </a:extLst>
          </p:cNvPr>
          <p:cNvSpPr txBox="1"/>
          <p:nvPr/>
        </p:nvSpPr>
        <p:spPr>
          <a:xfrm>
            <a:off x="7131785" y="1352140"/>
            <a:ext cx="1010213" cy="523220"/>
          </a:xfrm>
          <a:prstGeom prst="rect">
            <a:avLst/>
          </a:prstGeom>
          <a:noFill/>
        </p:spPr>
        <p:txBody>
          <a:bodyPr wrap="none" rtlCol="0">
            <a:spAutoFit/>
          </a:bodyPr>
          <a:lstStyle/>
          <a:p>
            <a:pPr algn="ctr"/>
            <a:r>
              <a:rPr lang="en-US" sz="2800" dirty="0"/>
              <a:t>p=0.5</a:t>
            </a:r>
          </a:p>
        </p:txBody>
      </p:sp>
      <p:sp>
        <p:nvSpPr>
          <p:cNvPr id="53" name="TextBox 52">
            <a:extLst>
              <a:ext uri="{FF2B5EF4-FFF2-40B4-BE49-F238E27FC236}">
                <a16:creationId xmlns:a16="http://schemas.microsoft.com/office/drawing/2014/main" id="{A56C53FE-F56D-01D4-FDA9-3A3E0E0B756D}"/>
              </a:ext>
            </a:extLst>
          </p:cNvPr>
          <p:cNvSpPr txBox="1"/>
          <p:nvPr/>
        </p:nvSpPr>
        <p:spPr>
          <a:xfrm>
            <a:off x="6459976" y="2869701"/>
            <a:ext cx="1010213" cy="523220"/>
          </a:xfrm>
          <a:prstGeom prst="rect">
            <a:avLst/>
          </a:prstGeom>
          <a:noFill/>
        </p:spPr>
        <p:txBody>
          <a:bodyPr wrap="none" rtlCol="0">
            <a:spAutoFit/>
          </a:bodyPr>
          <a:lstStyle/>
          <a:p>
            <a:pPr algn="ctr"/>
            <a:r>
              <a:rPr lang="en-US" sz="2800" dirty="0"/>
              <a:t>p=0.6</a:t>
            </a:r>
          </a:p>
        </p:txBody>
      </p:sp>
      <p:sp>
        <p:nvSpPr>
          <p:cNvPr id="54" name="TextBox 53">
            <a:extLst>
              <a:ext uri="{FF2B5EF4-FFF2-40B4-BE49-F238E27FC236}">
                <a16:creationId xmlns:a16="http://schemas.microsoft.com/office/drawing/2014/main" id="{8413D607-BCAA-7770-C6E1-6D50B9DA686C}"/>
              </a:ext>
            </a:extLst>
          </p:cNvPr>
          <p:cNvSpPr txBox="1"/>
          <p:nvPr/>
        </p:nvSpPr>
        <p:spPr>
          <a:xfrm>
            <a:off x="7186916" y="4539944"/>
            <a:ext cx="824265" cy="523220"/>
          </a:xfrm>
          <a:prstGeom prst="rect">
            <a:avLst/>
          </a:prstGeom>
          <a:noFill/>
        </p:spPr>
        <p:txBody>
          <a:bodyPr wrap="none" rtlCol="0">
            <a:spAutoFit/>
          </a:bodyPr>
          <a:lstStyle/>
          <a:p>
            <a:pPr algn="ctr"/>
            <a:r>
              <a:rPr lang="en-US" sz="2800" dirty="0"/>
              <a:t>0.67</a:t>
            </a:r>
          </a:p>
        </p:txBody>
      </p:sp>
      <p:sp>
        <p:nvSpPr>
          <p:cNvPr id="55" name="TextBox 54">
            <a:extLst>
              <a:ext uri="{FF2B5EF4-FFF2-40B4-BE49-F238E27FC236}">
                <a16:creationId xmlns:a16="http://schemas.microsoft.com/office/drawing/2014/main" id="{72195020-C947-C852-CDB4-54B1D0F305CC}"/>
              </a:ext>
            </a:extLst>
          </p:cNvPr>
          <p:cNvSpPr txBox="1"/>
          <p:nvPr/>
        </p:nvSpPr>
        <p:spPr>
          <a:xfrm>
            <a:off x="5018852" y="2869701"/>
            <a:ext cx="1010213" cy="523220"/>
          </a:xfrm>
          <a:prstGeom prst="rect">
            <a:avLst/>
          </a:prstGeom>
          <a:noFill/>
        </p:spPr>
        <p:txBody>
          <a:bodyPr wrap="none" rtlCol="0">
            <a:spAutoFit/>
          </a:bodyPr>
          <a:lstStyle/>
          <a:p>
            <a:pPr algn="ctr"/>
            <a:r>
              <a:rPr lang="en-US" sz="2800" dirty="0"/>
              <a:t>p=0.4</a:t>
            </a:r>
          </a:p>
        </p:txBody>
      </p:sp>
      <p:sp>
        <p:nvSpPr>
          <p:cNvPr id="56" name="TextBox 55">
            <a:extLst>
              <a:ext uri="{FF2B5EF4-FFF2-40B4-BE49-F238E27FC236}">
                <a16:creationId xmlns:a16="http://schemas.microsoft.com/office/drawing/2014/main" id="{8003CEE8-5FDF-A015-E912-39F2C142F5A6}"/>
              </a:ext>
            </a:extLst>
          </p:cNvPr>
          <p:cNvSpPr txBox="1"/>
          <p:nvPr/>
        </p:nvSpPr>
        <p:spPr>
          <a:xfrm>
            <a:off x="2662386" y="2970270"/>
            <a:ext cx="1010213" cy="523220"/>
          </a:xfrm>
          <a:prstGeom prst="rect">
            <a:avLst/>
          </a:prstGeom>
          <a:noFill/>
        </p:spPr>
        <p:txBody>
          <a:bodyPr wrap="none" rtlCol="0">
            <a:spAutoFit/>
          </a:bodyPr>
          <a:lstStyle/>
          <a:p>
            <a:pPr algn="ctr"/>
            <a:r>
              <a:rPr lang="en-US" sz="2800" dirty="0"/>
              <a:t>p=0.6</a:t>
            </a:r>
          </a:p>
        </p:txBody>
      </p:sp>
      <p:sp>
        <p:nvSpPr>
          <p:cNvPr id="57" name="TextBox 56">
            <a:extLst>
              <a:ext uri="{FF2B5EF4-FFF2-40B4-BE49-F238E27FC236}">
                <a16:creationId xmlns:a16="http://schemas.microsoft.com/office/drawing/2014/main" id="{CCBE5C01-DD56-35A5-C69F-E8C653EAC745}"/>
              </a:ext>
            </a:extLst>
          </p:cNvPr>
          <p:cNvSpPr txBox="1"/>
          <p:nvPr/>
        </p:nvSpPr>
        <p:spPr>
          <a:xfrm>
            <a:off x="8803376" y="2869701"/>
            <a:ext cx="1010213" cy="523220"/>
          </a:xfrm>
          <a:prstGeom prst="rect">
            <a:avLst/>
          </a:prstGeom>
          <a:noFill/>
        </p:spPr>
        <p:txBody>
          <a:bodyPr wrap="none" rtlCol="0">
            <a:spAutoFit/>
          </a:bodyPr>
          <a:lstStyle/>
          <a:p>
            <a:pPr algn="ctr"/>
            <a:r>
              <a:rPr lang="en-US" sz="2800" dirty="0"/>
              <a:t>p=0.4</a:t>
            </a:r>
          </a:p>
        </p:txBody>
      </p:sp>
      <p:sp>
        <p:nvSpPr>
          <p:cNvPr id="62" name="TextBox 61">
            <a:extLst>
              <a:ext uri="{FF2B5EF4-FFF2-40B4-BE49-F238E27FC236}">
                <a16:creationId xmlns:a16="http://schemas.microsoft.com/office/drawing/2014/main" id="{6F67E521-284E-6335-7F5C-EC727BB80A31}"/>
              </a:ext>
            </a:extLst>
          </p:cNvPr>
          <p:cNvSpPr txBox="1"/>
          <p:nvPr/>
        </p:nvSpPr>
        <p:spPr>
          <a:xfrm>
            <a:off x="6516981" y="4070051"/>
            <a:ext cx="386645" cy="523220"/>
          </a:xfrm>
          <a:prstGeom prst="rect">
            <a:avLst/>
          </a:prstGeom>
          <a:noFill/>
          <a:ln w="38100">
            <a:solidFill>
              <a:schemeClr val="tx1"/>
            </a:solidFill>
          </a:ln>
        </p:spPr>
        <p:txBody>
          <a:bodyPr wrap="none" rtlCol="0">
            <a:spAutoFit/>
          </a:bodyPr>
          <a:lstStyle/>
          <a:p>
            <a:pPr algn="ctr"/>
            <a:r>
              <a:rPr lang="en-US" sz="2800" dirty="0"/>
              <a:t>it</a:t>
            </a:r>
          </a:p>
        </p:txBody>
      </p:sp>
      <p:cxnSp>
        <p:nvCxnSpPr>
          <p:cNvPr id="67" name="Straight Arrow Connector 66">
            <a:extLst>
              <a:ext uri="{FF2B5EF4-FFF2-40B4-BE49-F238E27FC236}">
                <a16:creationId xmlns:a16="http://schemas.microsoft.com/office/drawing/2014/main" id="{F2FB383F-3ADB-F83D-8F82-C7B90006BA9A}"/>
              </a:ext>
            </a:extLst>
          </p:cNvPr>
          <p:cNvCxnSpPr>
            <a:cxnSpLocks/>
            <a:stCxn id="62" idx="2"/>
            <a:endCxn id="8" idx="0"/>
          </p:cNvCxnSpPr>
          <p:nvPr/>
        </p:nvCxnSpPr>
        <p:spPr>
          <a:xfrm flipH="1">
            <a:off x="4302402" y="4593271"/>
            <a:ext cx="2407902"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4ED396E4-F3C3-6885-F405-A880062185FF}"/>
              </a:ext>
            </a:extLst>
          </p:cNvPr>
          <p:cNvCxnSpPr>
            <a:cxnSpLocks/>
            <a:stCxn id="6" idx="2"/>
            <a:endCxn id="7" idx="0"/>
          </p:cNvCxnSpPr>
          <p:nvPr/>
        </p:nvCxnSpPr>
        <p:spPr>
          <a:xfrm>
            <a:off x="5407182" y="4593271"/>
            <a:ext cx="2532665"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C7648352-AE6C-FFD7-CA6B-9CB6B5081444}"/>
              </a:ext>
            </a:extLst>
          </p:cNvPr>
          <p:cNvSpPr txBox="1"/>
          <p:nvPr/>
        </p:nvSpPr>
        <p:spPr>
          <a:xfrm>
            <a:off x="4413252" y="4586044"/>
            <a:ext cx="641521" cy="523220"/>
          </a:xfrm>
          <a:prstGeom prst="rect">
            <a:avLst/>
          </a:prstGeom>
          <a:noFill/>
        </p:spPr>
        <p:txBody>
          <a:bodyPr wrap="none" rtlCol="0">
            <a:spAutoFit/>
          </a:bodyPr>
          <a:lstStyle/>
          <a:p>
            <a:pPr algn="ctr"/>
            <a:r>
              <a:rPr lang="en-US" sz="2800" dirty="0"/>
              <a:t>0.5</a:t>
            </a:r>
          </a:p>
        </p:txBody>
      </p:sp>
      <p:sp>
        <p:nvSpPr>
          <p:cNvPr id="74" name="TextBox 73">
            <a:extLst>
              <a:ext uri="{FF2B5EF4-FFF2-40B4-BE49-F238E27FC236}">
                <a16:creationId xmlns:a16="http://schemas.microsoft.com/office/drawing/2014/main" id="{A3094C30-8E95-F893-FBC7-B031F4D6BD21}"/>
              </a:ext>
            </a:extLst>
          </p:cNvPr>
          <p:cNvSpPr txBox="1"/>
          <p:nvPr/>
        </p:nvSpPr>
        <p:spPr>
          <a:xfrm>
            <a:off x="1205105" y="4619942"/>
            <a:ext cx="824265" cy="523220"/>
          </a:xfrm>
          <a:prstGeom prst="rect">
            <a:avLst/>
          </a:prstGeom>
          <a:noFill/>
        </p:spPr>
        <p:txBody>
          <a:bodyPr wrap="none" rtlCol="0">
            <a:spAutoFit/>
          </a:bodyPr>
          <a:lstStyle/>
          <a:p>
            <a:pPr algn="ctr"/>
            <a:r>
              <a:rPr lang="en-US" sz="2800" dirty="0"/>
              <a:t>0.33</a:t>
            </a:r>
          </a:p>
        </p:txBody>
      </p:sp>
      <p:sp>
        <p:nvSpPr>
          <p:cNvPr id="75" name="TextBox 74">
            <a:extLst>
              <a:ext uri="{FF2B5EF4-FFF2-40B4-BE49-F238E27FC236}">
                <a16:creationId xmlns:a16="http://schemas.microsoft.com/office/drawing/2014/main" id="{51EE07DC-A109-471A-5342-83274FE39D17}"/>
              </a:ext>
            </a:extLst>
          </p:cNvPr>
          <p:cNvSpPr txBox="1"/>
          <p:nvPr/>
        </p:nvSpPr>
        <p:spPr>
          <a:xfrm>
            <a:off x="3170938" y="4586044"/>
            <a:ext cx="824265" cy="523220"/>
          </a:xfrm>
          <a:prstGeom prst="rect">
            <a:avLst/>
          </a:prstGeom>
          <a:noFill/>
        </p:spPr>
        <p:txBody>
          <a:bodyPr wrap="none" rtlCol="0">
            <a:spAutoFit/>
          </a:bodyPr>
          <a:lstStyle/>
          <a:p>
            <a:pPr algn="ctr"/>
            <a:r>
              <a:rPr lang="en-US" sz="2800" dirty="0"/>
              <a:t>0.67</a:t>
            </a:r>
          </a:p>
        </p:txBody>
      </p:sp>
      <p:sp>
        <p:nvSpPr>
          <p:cNvPr id="76" name="TextBox 75">
            <a:extLst>
              <a:ext uri="{FF2B5EF4-FFF2-40B4-BE49-F238E27FC236}">
                <a16:creationId xmlns:a16="http://schemas.microsoft.com/office/drawing/2014/main" id="{A7E235DE-7D5C-D059-1E4B-02E09A3B4B93}"/>
              </a:ext>
            </a:extLst>
          </p:cNvPr>
          <p:cNvSpPr txBox="1"/>
          <p:nvPr/>
        </p:nvSpPr>
        <p:spPr>
          <a:xfrm>
            <a:off x="4898388" y="5270401"/>
            <a:ext cx="824265" cy="523220"/>
          </a:xfrm>
          <a:prstGeom prst="rect">
            <a:avLst/>
          </a:prstGeom>
          <a:noFill/>
        </p:spPr>
        <p:txBody>
          <a:bodyPr wrap="none" rtlCol="0">
            <a:spAutoFit/>
          </a:bodyPr>
          <a:lstStyle/>
          <a:p>
            <a:pPr algn="ctr"/>
            <a:r>
              <a:rPr lang="en-US" sz="2800" dirty="0"/>
              <a:t>0.33</a:t>
            </a:r>
          </a:p>
        </p:txBody>
      </p:sp>
      <p:sp>
        <p:nvSpPr>
          <p:cNvPr id="77" name="TextBox 76">
            <a:extLst>
              <a:ext uri="{FF2B5EF4-FFF2-40B4-BE49-F238E27FC236}">
                <a16:creationId xmlns:a16="http://schemas.microsoft.com/office/drawing/2014/main" id="{0FFD5FF2-82B8-E9BA-7A31-7E8B8656E2B1}"/>
              </a:ext>
            </a:extLst>
          </p:cNvPr>
          <p:cNvSpPr txBox="1"/>
          <p:nvPr/>
        </p:nvSpPr>
        <p:spPr>
          <a:xfrm>
            <a:off x="6664769" y="5276249"/>
            <a:ext cx="641521" cy="523220"/>
          </a:xfrm>
          <a:prstGeom prst="rect">
            <a:avLst/>
          </a:prstGeom>
          <a:noFill/>
        </p:spPr>
        <p:txBody>
          <a:bodyPr wrap="none" rtlCol="0">
            <a:spAutoFit/>
          </a:bodyPr>
          <a:lstStyle/>
          <a:p>
            <a:pPr algn="ctr"/>
            <a:r>
              <a:rPr lang="en-US" sz="2800" dirty="0"/>
              <a:t>0.5</a:t>
            </a:r>
          </a:p>
        </p:txBody>
      </p:sp>
      <p:sp>
        <p:nvSpPr>
          <p:cNvPr id="78" name="TextBox 77">
            <a:extLst>
              <a:ext uri="{FF2B5EF4-FFF2-40B4-BE49-F238E27FC236}">
                <a16:creationId xmlns:a16="http://schemas.microsoft.com/office/drawing/2014/main" id="{B2C2B284-E1FC-AE6F-800F-24C97A31AADD}"/>
              </a:ext>
            </a:extLst>
          </p:cNvPr>
          <p:cNvSpPr txBox="1"/>
          <p:nvPr/>
        </p:nvSpPr>
        <p:spPr>
          <a:xfrm>
            <a:off x="8496847" y="4539944"/>
            <a:ext cx="641521" cy="523220"/>
          </a:xfrm>
          <a:prstGeom prst="rect">
            <a:avLst/>
          </a:prstGeom>
          <a:noFill/>
        </p:spPr>
        <p:txBody>
          <a:bodyPr wrap="none" rtlCol="0">
            <a:spAutoFit/>
          </a:bodyPr>
          <a:lstStyle/>
          <a:p>
            <a:pPr algn="ctr"/>
            <a:r>
              <a:rPr lang="en-US" sz="2800" dirty="0"/>
              <a:t>0.5</a:t>
            </a:r>
          </a:p>
        </p:txBody>
      </p:sp>
      <p:sp>
        <p:nvSpPr>
          <p:cNvPr id="79" name="TextBox 78">
            <a:extLst>
              <a:ext uri="{FF2B5EF4-FFF2-40B4-BE49-F238E27FC236}">
                <a16:creationId xmlns:a16="http://schemas.microsoft.com/office/drawing/2014/main" id="{C65A39B2-EEE7-D5A0-1E8B-D0E42658831C}"/>
              </a:ext>
            </a:extLst>
          </p:cNvPr>
          <p:cNvSpPr txBox="1"/>
          <p:nvPr/>
        </p:nvSpPr>
        <p:spPr>
          <a:xfrm>
            <a:off x="10259079" y="4593271"/>
            <a:ext cx="641521" cy="523220"/>
          </a:xfrm>
          <a:prstGeom prst="rect">
            <a:avLst/>
          </a:prstGeom>
          <a:noFill/>
        </p:spPr>
        <p:txBody>
          <a:bodyPr wrap="none" rtlCol="0">
            <a:spAutoFit/>
          </a:bodyPr>
          <a:lstStyle/>
          <a:p>
            <a:pPr algn="ctr"/>
            <a:r>
              <a:rPr lang="en-US" sz="2800" dirty="0"/>
              <a:t>0.5</a:t>
            </a:r>
          </a:p>
        </p:txBody>
      </p:sp>
      <p:sp>
        <p:nvSpPr>
          <p:cNvPr id="80" name="TextBox 79">
            <a:extLst>
              <a:ext uri="{FF2B5EF4-FFF2-40B4-BE49-F238E27FC236}">
                <a16:creationId xmlns:a16="http://schemas.microsoft.com/office/drawing/2014/main" id="{3A140B84-64C9-37BF-F02D-83B182327131}"/>
              </a:ext>
            </a:extLst>
          </p:cNvPr>
          <p:cNvSpPr txBox="1"/>
          <p:nvPr/>
        </p:nvSpPr>
        <p:spPr>
          <a:xfrm>
            <a:off x="4286508" y="1352140"/>
            <a:ext cx="1010213" cy="523220"/>
          </a:xfrm>
          <a:prstGeom prst="rect">
            <a:avLst/>
          </a:prstGeom>
          <a:noFill/>
        </p:spPr>
        <p:txBody>
          <a:bodyPr wrap="none" rtlCol="0">
            <a:spAutoFit/>
          </a:bodyPr>
          <a:lstStyle/>
          <a:p>
            <a:pPr algn="ctr"/>
            <a:r>
              <a:rPr lang="en-US" sz="2800" dirty="0"/>
              <a:t>p=0.5</a:t>
            </a:r>
          </a:p>
        </p:txBody>
      </p:sp>
    </p:spTree>
    <p:extLst>
      <p:ext uri="{BB962C8B-B14F-4D97-AF65-F5344CB8AC3E}">
        <p14:creationId xmlns:p14="http://schemas.microsoft.com/office/powerpoint/2010/main" val="22447090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02370-02E9-B9C0-16EC-0A7190FE21BA}"/>
              </a:ext>
            </a:extLst>
          </p:cNvPr>
          <p:cNvSpPr>
            <a:spLocks noGrp="1"/>
          </p:cNvSpPr>
          <p:nvPr>
            <p:ph type="title"/>
          </p:nvPr>
        </p:nvSpPr>
        <p:spPr/>
        <p:txBody>
          <a:bodyPr/>
          <a:lstStyle/>
          <a:p>
            <a:r>
              <a:rPr lang="en-US" dirty="0"/>
              <a:t>Classical language modeling</a:t>
            </a:r>
          </a:p>
        </p:txBody>
      </p:sp>
      <p:sp>
        <p:nvSpPr>
          <p:cNvPr id="3" name="Content Placeholder 2">
            <a:extLst>
              <a:ext uri="{FF2B5EF4-FFF2-40B4-BE49-F238E27FC236}">
                <a16:creationId xmlns:a16="http://schemas.microsoft.com/office/drawing/2014/main" id="{8D4E88C1-534F-14AA-9411-66605C597D06}"/>
              </a:ext>
            </a:extLst>
          </p:cNvPr>
          <p:cNvSpPr>
            <a:spLocks noGrp="1"/>
          </p:cNvSpPr>
          <p:nvPr>
            <p:ph idx="1"/>
          </p:nvPr>
        </p:nvSpPr>
        <p:spPr/>
        <p:txBody>
          <a:bodyPr/>
          <a:lstStyle/>
          <a:p>
            <a:pPr marL="0" indent="0">
              <a:buNone/>
            </a:pPr>
            <a:r>
              <a:rPr lang="en-US" dirty="0"/>
              <a:t>Simple approach: count word frequencies</a:t>
            </a:r>
          </a:p>
          <a:p>
            <a:endParaRPr lang="en-US" dirty="0"/>
          </a:p>
          <a:p>
            <a:endParaRPr lang="en-US" dirty="0"/>
          </a:p>
        </p:txBody>
      </p:sp>
      <p:graphicFrame>
        <p:nvGraphicFramePr>
          <p:cNvPr id="4" name="Table 4">
            <a:extLst>
              <a:ext uri="{FF2B5EF4-FFF2-40B4-BE49-F238E27FC236}">
                <a16:creationId xmlns:a16="http://schemas.microsoft.com/office/drawing/2014/main" id="{116C25A0-4B53-CF8F-BD14-0F687AB41EDD}"/>
              </a:ext>
            </a:extLst>
          </p:cNvPr>
          <p:cNvGraphicFramePr>
            <a:graphicFrameLocks noGrp="1"/>
          </p:cNvGraphicFramePr>
          <p:nvPr>
            <p:extLst>
              <p:ext uri="{D42A27DB-BD31-4B8C-83A1-F6EECF244321}">
                <p14:modId xmlns:p14="http://schemas.microsoft.com/office/powerpoint/2010/main" val="366476808"/>
              </p:ext>
            </p:extLst>
          </p:nvPr>
        </p:nvGraphicFramePr>
        <p:xfrm>
          <a:off x="5207497" y="2348428"/>
          <a:ext cx="3826442" cy="3708400"/>
        </p:xfrm>
        <a:graphic>
          <a:graphicData uri="http://schemas.openxmlformats.org/drawingml/2006/table">
            <a:tbl>
              <a:tblPr firstRow="1" bandRow="1">
                <a:tableStyleId>{5C22544A-7EE6-4342-B048-85BDC9FD1C3A}</a:tableStyleId>
              </a:tblPr>
              <a:tblGrid>
                <a:gridCol w="1226120">
                  <a:extLst>
                    <a:ext uri="{9D8B030D-6E8A-4147-A177-3AD203B41FA5}">
                      <a16:colId xmlns:a16="http://schemas.microsoft.com/office/drawing/2014/main" val="3840339118"/>
                    </a:ext>
                  </a:extLst>
                </a:gridCol>
                <a:gridCol w="1300161">
                  <a:extLst>
                    <a:ext uri="{9D8B030D-6E8A-4147-A177-3AD203B41FA5}">
                      <a16:colId xmlns:a16="http://schemas.microsoft.com/office/drawing/2014/main" val="2225436920"/>
                    </a:ext>
                  </a:extLst>
                </a:gridCol>
                <a:gridCol w="1300161">
                  <a:extLst>
                    <a:ext uri="{9D8B030D-6E8A-4147-A177-3AD203B41FA5}">
                      <a16:colId xmlns:a16="http://schemas.microsoft.com/office/drawing/2014/main" val="1550201173"/>
                    </a:ext>
                  </a:extLst>
                </a:gridCol>
              </a:tblGrid>
              <a:tr h="370840">
                <a:tc>
                  <a:txBody>
                    <a:bodyPr/>
                    <a:lstStyle/>
                    <a:p>
                      <a:r>
                        <a:rPr lang="en-US" dirty="0"/>
                        <a:t>Unigram</a:t>
                      </a:r>
                    </a:p>
                  </a:txBody>
                  <a:tcPr/>
                </a:tc>
                <a:tc>
                  <a:txBody>
                    <a:bodyPr/>
                    <a:lstStyle/>
                    <a:p>
                      <a:r>
                        <a:rPr lang="en-US" dirty="0"/>
                        <a:t>Frequency</a:t>
                      </a:r>
                    </a:p>
                  </a:txBody>
                  <a:tcPr/>
                </a:tc>
                <a:tc>
                  <a:txBody>
                    <a:bodyPr/>
                    <a:lstStyle/>
                    <a:p>
                      <a:r>
                        <a:rPr lang="en-US" dirty="0"/>
                        <a:t>p</a:t>
                      </a:r>
                    </a:p>
                  </a:txBody>
                  <a:tcPr/>
                </a:tc>
                <a:extLst>
                  <a:ext uri="{0D108BD9-81ED-4DB2-BD59-A6C34878D82A}">
                    <a16:rowId xmlns:a16="http://schemas.microsoft.com/office/drawing/2014/main" val="2804525976"/>
                  </a:ext>
                </a:extLst>
              </a:tr>
              <a:tr h="370840">
                <a:tc>
                  <a:txBody>
                    <a:bodyPr/>
                    <a:lstStyle/>
                    <a:p>
                      <a:r>
                        <a:rPr lang="en-US" dirty="0"/>
                        <a:t>Make</a:t>
                      </a:r>
                    </a:p>
                  </a:txBody>
                  <a:tcPr/>
                </a:tc>
                <a:tc>
                  <a:txBody>
                    <a:bodyPr/>
                    <a:lstStyle/>
                    <a:p>
                      <a:r>
                        <a:rPr lang="en-US" dirty="0"/>
                        <a:t>5</a:t>
                      </a:r>
                    </a:p>
                  </a:txBody>
                  <a:tcPr/>
                </a:tc>
                <a:tc>
                  <a:txBody>
                    <a:bodyPr/>
                    <a:lstStyle/>
                    <a:p>
                      <a:r>
                        <a:rPr lang="en-US" dirty="0"/>
                        <a:t>0.167</a:t>
                      </a:r>
                    </a:p>
                  </a:txBody>
                  <a:tcPr/>
                </a:tc>
                <a:extLst>
                  <a:ext uri="{0D108BD9-81ED-4DB2-BD59-A6C34878D82A}">
                    <a16:rowId xmlns:a16="http://schemas.microsoft.com/office/drawing/2014/main" val="4288304974"/>
                  </a:ext>
                </a:extLst>
              </a:tr>
              <a:tr h="370840">
                <a:tc>
                  <a:txBody>
                    <a:bodyPr/>
                    <a:lstStyle/>
                    <a:p>
                      <a:r>
                        <a:rPr lang="en-US" dirty="0"/>
                        <a:t>Let</a:t>
                      </a:r>
                    </a:p>
                  </a:txBody>
                  <a:tcPr/>
                </a:tc>
                <a:tc>
                  <a:txBody>
                    <a:bodyPr/>
                    <a:lstStyle/>
                    <a:p>
                      <a:r>
                        <a:rPr lang="en-US" dirty="0"/>
                        <a:t>5</a:t>
                      </a:r>
                    </a:p>
                  </a:txBody>
                  <a:tcPr/>
                </a:tc>
                <a:tc>
                  <a:txBody>
                    <a:bodyPr/>
                    <a:lstStyle/>
                    <a:p>
                      <a:r>
                        <a:rPr lang="en-US" dirty="0"/>
                        <a:t>0.167</a:t>
                      </a:r>
                    </a:p>
                  </a:txBody>
                  <a:tcPr/>
                </a:tc>
                <a:extLst>
                  <a:ext uri="{0D108BD9-81ED-4DB2-BD59-A6C34878D82A}">
                    <a16:rowId xmlns:a16="http://schemas.microsoft.com/office/drawing/2014/main" val="2092454426"/>
                  </a:ext>
                </a:extLst>
              </a:tr>
              <a:tr h="370840">
                <a:tc>
                  <a:txBody>
                    <a:bodyPr/>
                    <a:lstStyle/>
                    <a:p>
                      <a:r>
                        <a:rPr lang="en-US" dirty="0"/>
                        <a:t>it</a:t>
                      </a:r>
                    </a:p>
                  </a:txBody>
                  <a:tcPr/>
                </a:tc>
                <a:tc>
                  <a:txBody>
                    <a:bodyPr/>
                    <a:lstStyle/>
                    <a:p>
                      <a:r>
                        <a:rPr lang="en-US" dirty="0"/>
                        <a:t>5</a:t>
                      </a:r>
                    </a:p>
                  </a:txBody>
                  <a:tcPr/>
                </a:tc>
                <a:tc>
                  <a:txBody>
                    <a:bodyPr/>
                    <a:lstStyle/>
                    <a:p>
                      <a:r>
                        <a:rPr lang="en-US" dirty="0"/>
                        <a:t>0.167</a:t>
                      </a:r>
                    </a:p>
                  </a:txBody>
                  <a:tcPr/>
                </a:tc>
                <a:extLst>
                  <a:ext uri="{0D108BD9-81ED-4DB2-BD59-A6C34878D82A}">
                    <a16:rowId xmlns:a16="http://schemas.microsoft.com/office/drawing/2014/main" val="453294817"/>
                  </a:ext>
                </a:extLst>
              </a:tr>
              <a:tr h="370840">
                <a:tc>
                  <a:txBody>
                    <a:bodyPr/>
                    <a:lstStyle/>
                    <a:p>
                      <a:r>
                        <a:rPr lang="en-US" dirty="0"/>
                        <a:t>work</a:t>
                      </a:r>
                    </a:p>
                  </a:txBody>
                  <a:tcPr/>
                </a:tc>
                <a:tc>
                  <a:txBody>
                    <a:bodyPr/>
                    <a:lstStyle/>
                    <a:p>
                      <a:r>
                        <a:rPr lang="en-US" dirty="0"/>
                        <a:t>4</a:t>
                      </a:r>
                    </a:p>
                  </a:txBody>
                  <a:tcPr/>
                </a:tc>
                <a:tc>
                  <a:txBody>
                    <a:bodyPr/>
                    <a:lstStyle/>
                    <a:p>
                      <a:r>
                        <a:rPr lang="en-US" dirty="0"/>
                        <a:t>0.133</a:t>
                      </a:r>
                    </a:p>
                  </a:txBody>
                  <a:tcPr/>
                </a:tc>
                <a:extLst>
                  <a:ext uri="{0D108BD9-81ED-4DB2-BD59-A6C34878D82A}">
                    <a16:rowId xmlns:a16="http://schemas.microsoft.com/office/drawing/2014/main" val="928189824"/>
                  </a:ext>
                </a:extLst>
              </a:tr>
              <a:tr h="370840">
                <a:tc>
                  <a:txBody>
                    <a:bodyPr/>
                    <a:lstStyle/>
                    <a:p>
                      <a:r>
                        <a:rPr lang="en-US" dirty="0"/>
                        <a:t>things</a:t>
                      </a:r>
                    </a:p>
                  </a:txBody>
                  <a:tcPr/>
                </a:tc>
                <a:tc>
                  <a:txBody>
                    <a:bodyPr/>
                    <a:lstStyle/>
                    <a:p>
                      <a:r>
                        <a:rPr lang="en-US" dirty="0"/>
                        <a:t>3</a:t>
                      </a:r>
                    </a:p>
                  </a:txBody>
                  <a:tcPr/>
                </a:tc>
                <a:tc>
                  <a:txBody>
                    <a:bodyPr/>
                    <a:lstStyle/>
                    <a:p>
                      <a:r>
                        <a:rPr lang="en-US" dirty="0"/>
                        <a:t>0.1</a:t>
                      </a:r>
                    </a:p>
                  </a:txBody>
                  <a:tcPr/>
                </a:tc>
                <a:extLst>
                  <a:ext uri="{0D108BD9-81ED-4DB2-BD59-A6C34878D82A}">
                    <a16:rowId xmlns:a16="http://schemas.microsoft.com/office/drawing/2014/main" val="819309641"/>
                  </a:ext>
                </a:extLst>
              </a:tr>
              <a:tr h="370840">
                <a:tc>
                  <a:txBody>
                    <a:bodyPr/>
                    <a:lstStyle/>
                    <a:p>
                      <a:r>
                        <a:rPr lang="en-US" dirty="0"/>
                        <a:t>go</a:t>
                      </a:r>
                    </a:p>
                  </a:txBody>
                  <a:tcPr/>
                </a:tc>
                <a:tc>
                  <a:txBody>
                    <a:bodyPr/>
                    <a:lstStyle/>
                    <a:p>
                      <a:r>
                        <a:rPr lang="en-US" dirty="0"/>
                        <a:t>3</a:t>
                      </a:r>
                    </a:p>
                  </a:txBody>
                  <a:tcPr/>
                </a:tc>
                <a:tc>
                  <a:txBody>
                    <a:bodyPr/>
                    <a:lstStyle/>
                    <a:p>
                      <a:r>
                        <a:rPr lang="en-US" dirty="0"/>
                        <a:t>0.1</a:t>
                      </a:r>
                    </a:p>
                  </a:txBody>
                  <a:tcPr/>
                </a:tc>
                <a:extLst>
                  <a:ext uri="{0D108BD9-81ED-4DB2-BD59-A6C34878D82A}">
                    <a16:rowId xmlns:a16="http://schemas.microsoft.com/office/drawing/2014/main" val="66170758"/>
                  </a:ext>
                </a:extLst>
              </a:tr>
              <a:tr h="370840">
                <a:tc>
                  <a:txBody>
                    <a:bodyPr/>
                    <a:lstStyle/>
                    <a:p>
                      <a:r>
                        <a:rPr lang="en-US" dirty="0"/>
                        <a:t>me</a:t>
                      </a:r>
                    </a:p>
                  </a:txBody>
                  <a:tcPr/>
                </a:tc>
                <a:tc>
                  <a:txBody>
                    <a:bodyPr/>
                    <a:lstStyle/>
                    <a:p>
                      <a:r>
                        <a:rPr lang="en-US" dirty="0"/>
                        <a:t>2</a:t>
                      </a:r>
                    </a:p>
                  </a:txBody>
                  <a:tcPr/>
                </a:tc>
                <a:tc>
                  <a:txBody>
                    <a:bodyPr/>
                    <a:lstStyle/>
                    <a:p>
                      <a:r>
                        <a:rPr lang="en-US" dirty="0"/>
                        <a:t>0.067</a:t>
                      </a:r>
                    </a:p>
                  </a:txBody>
                  <a:tcPr/>
                </a:tc>
                <a:extLst>
                  <a:ext uri="{0D108BD9-81ED-4DB2-BD59-A6C34878D82A}">
                    <a16:rowId xmlns:a16="http://schemas.microsoft.com/office/drawing/2014/main" val="1477774045"/>
                  </a:ext>
                </a:extLst>
              </a:tr>
              <a:tr h="370840">
                <a:tc>
                  <a:txBody>
                    <a:bodyPr/>
                    <a:lstStyle/>
                    <a:p>
                      <a:r>
                        <a:rPr lang="en-US" dirty="0"/>
                        <a:t>well</a:t>
                      </a:r>
                    </a:p>
                  </a:txBody>
                  <a:tcPr/>
                </a:tc>
                <a:tc>
                  <a:txBody>
                    <a:bodyPr/>
                    <a:lstStyle/>
                    <a:p>
                      <a:r>
                        <a:rPr lang="en-US" dirty="0"/>
                        <a:t>1</a:t>
                      </a:r>
                    </a:p>
                  </a:txBody>
                  <a:tcPr/>
                </a:tc>
                <a:tc>
                  <a:txBody>
                    <a:bodyPr/>
                    <a:lstStyle/>
                    <a:p>
                      <a:r>
                        <a:rPr lang="en-US" dirty="0"/>
                        <a:t>0.033</a:t>
                      </a:r>
                    </a:p>
                  </a:txBody>
                  <a:tcPr/>
                </a:tc>
                <a:extLst>
                  <a:ext uri="{0D108BD9-81ED-4DB2-BD59-A6C34878D82A}">
                    <a16:rowId xmlns:a16="http://schemas.microsoft.com/office/drawing/2014/main" val="12333328"/>
                  </a:ext>
                </a:extLst>
              </a:tr>
              <a:tr h="370840">
                <a:tc>
                  <a:txBody>
                    <a:bodyPr/>
                    <a:lstStyle/>
                    <a:p>
                      <a:r>
                        <a:rPr lang="en-US" dirty="0"/>
                        <a:t>see</a:t>
                      </a:r>
                    </a:p>
                  </a:txBody>
                  <a:tcPr/>
                </a:tc>
                <a:tc>
                  <a:txBody>
                    <a:bodyPr/>
                    <a:lstStyle/>
                    <a:p>
                      <a:r>
                        <a:rPr lang="en-US" dirty="0"/>
                        <a:t>1</a:t>
                      </a:r>
                    </a:p>
                  </a:txBody>
                  <a:tcPr/>
                </a:tc>
                <a:tc>
                  <a:txBody>
                    <a:bodyPr/>
                    <a:lstStyle/>
                    <a:p>
                      <a:r>
                        <a:rPr lang="en-US" dirty="0"/>
                        <a:t>0.033</a:t>
                      </a:r>
                    </a:p>
                  </a:txBody>
                  <a:tcPr/>
                </a:tc>
                <a:extLst>
                  <a:ext uri="{0D108BD9-81ED-4DB2-BD59-A6C34878D82A}">
                    <a16:rowId xmlns:a16="http://schemas.microsoft.com/office/drawing/2014/main" val="1903158593"/>
                  </a:ext>
                </a:extLst>
              </a:tr>
            </a:tbl>
          </a:graphicData>
        </a:graphic>
      </p:graphicFrame>
      <p:sp>
        <p:nvSpPr>
          <p:cNvPr id="5" name="TextBox 4">
            <a:extLst>
              <a:ext uri="{FF2B5EF4-FFF2-40B4-BE49-F238E27FC236}">
                <a16:creationId xmlns:a16="http://schemas.microsoft.com/office/drawing/2014/main" id="{3107BF1F-BACA-29C7-DA94-E0D0E13FEB0B}"/>
              </a:ext>
            </a:extLst>
          </p:cNvPr>
          <p:cNvSpPr txBox="1"/>
          <p:nvPr/>
        </p:nvSpPr>
        <p:spPr>
          <a:xfrm>
            <a:off x="1119749" y="2802998"/>
            <a:ext cx="2038315" cy="3170099"/>
          </a:xfrm>
          <a:prstGeom prst="rect">
            <a:avLst/>
          </a:prstGeom>
          <a:noFill/>
        </p:spPr>
        <p:txBody>
          <a:bodyPr wrap="none" rtlCol="0">
            <a:spAutoFit/>
          </a:bodyPr>
          <a:lstStyle/>
          <a:p>
            <a:r>
              <a:rPr lang="en-US" sz="2000" dirty="0"/>
              <a:t>Make things well</a:t>
            </a:r>
          </a:p>
          <a:p>
            <a:r>
              <a:rPr lang="en-US" sz="2000" dirty="0"/>
              <a:t>Make it work</a:t>
            </a:r>
          </a:p>
          <a:p>
            <a:r>
              <a:rPr lang="en-US" sz="2000" dirty="0"/>
              <a:t>Make it go</a:t>
            </a:r>
          </a:p>
          <a:p>
            <a:r>
              <a:rPr lang="en-US" sz="2000" dirty="0"/>
              <a:t>Let it work</a:t>
            </a:r>
          </a:p>
          <a:p>
            <a:r>
              <a:rPr lang="en-US" sz="2000" dirty="0"/>
              <a:t>Let me go</a:t>
            </a:r>
          </a:p>
          <a:p>
            <a:r>
              <a:rPr lang="en-US" sz="2000" dirty="0"/>
              <a:t>Let me see</a:t>
            </a:r>
          </a:p>
          <a:p>
            <a:r>
              <a:rPr lang="en-US" sz="2000" dirty="0"/>
              <a:t>Make things work</a:t>
            </a:r>
          </a:p>
          <a:p>
            <a:r>
              <a:rPr lang="en-US" sz="2000" dirty="0"/>
              <a:t>Make things work</a:t>
            </a:r>
          </a:p>
          <a:p>
            <a:r>
              <a:rPr lang="en-US" sz="2000" dirty="0"/>
              <a:t>Let it go</a:t>
            </a:r>
          </a:p>
          <a:p>
            <a:r>
              <a:rPr lang="en-US" sz="2000" dirty="0"/>
              <a:t>Let it go</a:t>
            </a:r>
          </a:p>
        </p:txBody>
      </p:sp>
      <p:sp>
        <p:nvSpPr>
          <p:cNvPr id="6" name="Right Brace 5">
            <a:extLst>
              <a:ext uri="{FF2B5EF4-FFF2-40B4-BE49-F238E27FC236}">
                <a16:creationId xmlns:a16="http://schemas.microsoft.com/office/drawing/2014/main" id="{5A832D5E-237F-B0A9-29E4-05F5B84B2E11}"/>
              </a:ext>
            </a:extLst>
          </p:cNvPr>
          <p:cNvSpPr/>
          <p:nvPr/>
        </p:nvSpPr>
        <p:spPr>
          <a:xfrm>
            <a:off x="3278748" y="2802997"/>
            <a:ext cx="226452" cy="317009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ight Brace 6">
            <a:extLst>
              <a:ext uri="{FF2B5EF4-FFF2-40B4-BE49-F238E27FC236}">
                <a16:creationId xmlns:a16="http://schemas.microsoft.com/office/drawing/2014/main" id="{78409096-DA79-DFE6-AC25-C06CA4F1F75C}"/>
              </a:ext>
            </a:extLst>
          </p:cNvPr>
          <p:cNvSpPr/>
          <p:nvPr/>
        </p:nvSpPr>
        <p:spPr>
          <a:xfrm flipH="1">
            <a:off x="867648" y="2802996"/>
            <a:ext cx="226452" cy="317009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787941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143B-B979-5FF6-27C6-0C39E0C87B2B}"/>
              </a:ext>
            </a:extLst>
          </p:cNvPr>
          <p:cNvSpPr>
            <a:spLocks noGrp="1"/>
          </p:cNvSpPr>
          <p:nvPr>
            <p:ph type="title"/>
          </p:nvPr>
        </p:nvSpPr>
        <p:spPr/>
        <p:txBody>
          <a:bodyPr/>
          <a:lstStyle/>
          <a:p>
            <a:r>
              <a:rPr lang="en-US" dirty="0"/>
              <a:t>The unigram approximation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686112E-C43C-9624-12AC-BFC851242A41}"/>
                  </a:ext>
                </a:extLst>
              </p:cNvPr>
              <p:cNvSpPr>
                <a:spLocks noGrp="1"/>
              </p:cNvSpPr>
              <p:nvPr>
                <p:ph idx="1"/>
              </p:nvPr>
            </p:nvSpPr>
            <p:spPr>
              <a:xfrm>
                <a:off x="17929" y="1183342"/>
                <a:ext cx="12156141" cy="5294031"/>
              </a:xfrm>
            </p:spPr>
            <p:txBody>
              <a:bodyPr>
                <a:normAutofit/>
              </a:bodyPr>
              <a:lstStyle/>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Make</m:t>
                          </m:r>
                          <m:r>
                            <a:rPr lang="en-US" b="0" i="0" smtClean="0">
                              <a:latin typeface="Cambria Math" panose="02040503050406030204" pitchFamily="18" charset="0"/>
                            </a:rPr>
                            <m:t> </m:t>
                          </m:r>
                          <m:r>
                            <m:rPr>
                              <m:sty m:val="p"/>
                            </m:rPr>
                            <a:rPr lang="en-US" b="0" i="0" smtClean="0">
                              <a:latin typeface="Cambria Math" panose="02040503050406030204" pitchFamily="18" charset="0"/>
                            </a:rPr>
                            <m:t>it</m:t>
                          </m:r>
                          <m:r>
                            <a:rPr lang="en-US" b="0" i="0" smtClean="0">
                              <a:latin typeface="Cambria Math" panose="02040503050406030204" pitchFamily="18" charset="0"/>
                            </a:rPr>
                            <m:t> </m:t>
                          </m:r>
                          <m:r>
                            <m:rPr>
                              <m:sty m:val="p"/>
                            </m:rPr>
                            <a:rPr lang="en-US" b="0" i="0" smtClean="0">
                              <a:latin typeface="Cambria Math" panose="02040503050406030204" pitchFamily="18" charset="0"/>
                            </a:rPr>
                            <m:t>work</m:t>
                          </m:r>
                        </m:e>
                      </m:d>
                      <m:r>
                        <a:rPr lang="en-US" b="0" i="1" smtClean="0">
                          <a:latin typeface="Cambria Math" panose="02040503050406030204" pitchFamily="18" charset="0"/>
                        </a:rPr>
                        <m:t>=</m:t>
                      </m:r>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i="0" smtClean="0">
                              <a:latin typeface="Cambria Math" panose="02040503050406030204" pitchFamily="18" charset="0"/>
                            </a:rPr>
                            <m:t>M</m:t>
                          </m:r>
                          <m:r>
                            <m:rPr>
                              <m:sty m:val="p"/>
                            </m:rPr>
                            <a:rPr lang="en-US" b="0" i="0" smtClean="0">
                              <a:latin typeface="Cambria Math" panose="02040503050406030204" pitchFamily="18" charset="0"/>
                            </a:rPr>
                            <m:t>ake</m:t>
                          </m:r>
                        </m:e>
                      </m:d>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i="0" smtClean="0">
                              <a:latin typeface="Cambria Math" panose="02040503050406030204" pitchFamily="18" charset="0"/>
                            </a:rPr>
                            <m:t>i</m:t>
                          </m:r>
                          <m:r>
                            <m:rPr>
                              <m:sty m:val="p"/>
                            </m:rPr>
                            <a:rPr lang="en-US" b="0" i="0" smtClean="0">
                              <a:latin typeface="Cambria Math" panose="02040503050406030204" pitchFamily="18" charset="0"/>
                            </a:rPr>
                            <m:t>t</m:t>
                          </m:r>
                          <m:r>
                            <a:rPr lang="en-US" i="1" smtClean="0">
                              <a:latin typeface="Cambria Math" panose="02040503050406030204" pitchFamily="18" charset="0"/>
                            </a:rPr>
                            <m:t>|</m:t>
                          </m:r>
                          <m:r>
                            <m:rPr>
                              <m:sty m:val="p"/>
                            </m:rPr>
                            <a:rPr lang="en-US" b="0" i="0" smtClean="0">
                              <a:latin typeface="Cambria Math" panose="02040503050406030204" pitchFamily="18" charset="0"/>
                            </a:rPr>
                            <m:t>Make</m:t>
                          </m:r>
                        </m:e>
                      </m:d>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b="0" i="0" smtClean="0">
                              <a:latin typeface="Cambria Math" panose="02040503050406030204" pitchFamily="18" charset="0"/>
                            </a:rPr>
                            <m:t>work</m:t>
                          </m:r>
                          <m:r>
                            <a:rPr lang="en-US" i="1">
                              <a:latin typeface="Cambria Math" panose="02040503050406030204" pitchFamily="18" charset="0"/>
                            </a:rPr>
                            <m:t>|</m:t>
                          </m:r>
                          <m:r>
                            <m:rPr>
                              <m:sty m:val="p"/>
                            </m:rPr>
                            <a:rPr lang="en-US" b="0" i="0" smtClean="0">
                              <a:latin typeface="Cambria Math" panose="02040503050406030204" pitchFamily="18" charset="0"/>
                            </a:rPr>
                            <m:t>Make</m:t>
                          </m:r>
                          <m:r>
                            <a:rPr lang="en-US" b="0" i="0" smtClean="0">
                              <a:latin typeface="Cambria Math" panose="02040503050406030204" pitchFamily="18" charset="0"/>
                            </a:rPr>
                            <m:t> </m:t>
                          </m:r>
                          <m:r>
                            <m:rPr>
                              <m:sty m:val="p"/>
                            </m:rPr>
                            <a:rPr lang="en-US" b="0" i="0" smtClean="0">
                              <a:latin typeface="Cambria Math" panose="02040503050406030204" pitchFamily="18" charset="0"/>
                            </a:rPr>
                            <m:t>it</m:t>
                          </m:r>
                        </m:e>
                      </m:d>
                    </m:oMath>
                  </m:oMathPara>
                </a14:m>
                <a:endParaRPr lang="en-US" dirty="0"/>
              </a:p>
              <a:p>
                <a:pPr marL="0" indent="0">
                  <a:buNone/>
                </a:pPr>
                <a:endParaRPr lang="en-US" b="0"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lgn="ctr">
                  <a:buNone/>
                </a:pPr>
                <a:r>
                  <a:rPr lang="en-US" b="0" dirty="0">
                    <a:highlight>
                      <a:srgbClr val="FFFF00"/>
                    </a:highlight>
                  </a:rPr>
                  <a:t>(Very wrong compared to 0.1)</a:t>
                </a:r>
              </a:p>
            </p:txBody>
          </p:sp>
        </mc:Choice>
        <mc:Fallback>
          <p:sp>
            <p:nvSpPr>
              <p:cNvPr id="3" name="Content Placeholder 2">
                <a:extLst>
                  <a:ext uri="{FF2B5EF4-FFF2-40B4-BE49-F238E27FC236}">
                    <a16:creationId xmlns:a16="http://schemas.microsoft.com/office/drawing/2014/main" id="{7686112E-C43C-9624-12AC-BFC851242A41}"/>
                  </a:ext>
                </a:extLst>
              </p:cNvPr>
              <p:cNvSpPr>
                <a:spLocks noGrp="1" noRot="1" noChangeAspect="1" noMove="1" noResize="1" noEditPoints="1" noAdjustHandles="1" noChangeArrowheads="1" noChangeShapeType="1" noTextEdit="1"/>
              </p:cNvSpPr>
              <p:nvPr>
                <p:ph idx="1"/>
              </p:nvPr>
            </p:nvSpPr>
            <p:spPr>
              <a:xfrm>
                <a:off x="17929" y="1183342"/>
                <a:ext cx="12156141" cy="5294031"/>
              </a:xfr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A87CB2D-3389-224D-2125-FB42E9AE3EB5}"/>
                  </a:ext>
                </a:extLst>
              </p:cNvPr>
              <p:cNvSpPr txBox="1"/>
              <p:nvPr/>
            </p:nvSpPr>
            <p:spPr>
              <a:xfrm>
                <a:off x="4430536" y="3338556"/>
                <a:ext cx="1698285"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r>
                        <a:rPr lang="en-US" sz="2800" i="1" smtClean="0">
                          <a:latin typeface="Cambria Math" panose="02040503050406030204" pitchFamily="18" charset="0"/>
                        </a:rPr>
                        <m:t>0</m:t>
                      </m:r>
                      <m:r>
                        <a:rPr lang="en-US" sz="2800" b="0" i="1" smtClean="0">
                          <a:latin typeface="Cambria Math" panose="02040503050406030204" pitchFamily="18" charset="0"/>
                        </a:rPr>
                        <m:t>.</m:t>
                      </m:r>
                      <m:r>
                        <a:rPr lang="en-US" sz="2800" b="0" i="1" smtClean="0">
                          <a:latin typeface="Cambria Math" panose="02040503050406030204" pitchFamily="18" charset="0"/>
                        </a:rPr>
                        <m:t>0037</m:t>
                      </m:r>
                    </m:oMath>
                  </m:oMathPara>
                </a14:m>
                <a:endParaRPr lang="en-US" sz="2800" i="1" dirty="0">
                  <a:latin typeface="Cambria Math" panose="02040503050406030204" pitchFamily="18" charset="0"/>
                </a:endParaRPr>
              </a:p>
            </p:txBody>
          </p:sp>
        </mc:Choice>
        <mc:Fallback>
          <p:sp>
            <p:nvSpPr>
              <p:cNvPr id="7" name="TextBox 6">
                <a:extLst>
                  <a:ext uri="{FF2B5EF4-FFF2-40B4-BE49-F238E27FC236}">
                    <a16:creationId xmlns:a16="http://schemas.microsoft.com/office/drawing/2014/main" id="{6A87CB2D-3389-224D-2125-FB42E9AE3EB5}"/>
                  </a:ext>
                </a:extLst>
              </p:cNvPr>
              <p:cNvSpPr txBox="1">
                <a:spLocks noRot="1" noChangeAspect="1" noMove="1" noResize="1" noEditPoints="1" noAdjustHandles="1" noChangeArrowheads="1" noChangeShapeType="1" noTextEdit="1"/>
              </p:cNvSpPr>
              <p:nvPr/>
            </p:nvSpPr>
            <p:spPr>
              <a:xfrm>
                <a:off x="4430536" y="3338556"/>
                <a:ext cx="1698285"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CD88E580-E7BE-5795-2F41-9EF9927584E4}"/>
                  </a:ext>
                </a:extLst>
              </p:cNvPr>
              <p:cNvSpPr txBox="1"/>
              <p:nvPr/>
            </p:nvSpPr>
            <p:spPr>
              <a:xfrm>
                <a:off x="4324514" y="2120684"/>
                <a:ext cx="4498283" cy="523220"/>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m:t>
                      </m:r>
                      <m:sSub>
                        <m:sSubPr>
                          <m:ctrlPr>
                            <a:rPr lang="en-US" sz="2800" i="1" smtClean="0">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rPr>
                            <m:t>𝑝</m:t>
                          </m:r>
                        </m:e>
                        <m:sub>
                          <m:r>
                            <a:rPr lang="en-US" sz="2800" b="0" i="1" smtClean="0">
                              <a:latin typeface="Cambria Math" panose="02040503050406030204" pitchFamily="18" charset="0"/>
                              <a:ea typeface="Cambria Math" panose="02040503050406030204" pitchFamily="18" charset="0"/>
                            </a:rPr>
                            <m:t>𝑢</m:t>
                          </m:r>
                        </m:sub>
                      </m:sSub>
                      <m:d>
                        <m:dPr>
                          <m:ctrlPr>
                            <a:rPr lang="en-US" sz="2800" i="1">
                              <a:latin typeface="Cambria Math" panose="02040503050406030204" pitchFamily="18" charset="0"/>
                            </a:rPr>
                          </m:ctrlPr>
                        </m:dPr>
                        <m:e>
                          <m:r>
                            <m:rPr>
                              <m:sty m:val="p"/>
                            </m:rPr>
                            <a:rPr lang="en-US" sz="2800">
                              <a:latin typeface="Cambria Math" panose="02040503050406030204" pitchFamily="18" charset="0"/>
                            </a:rPr>
                            <m:t>Make</m:t>
                          </m:r>
                        </m:e>
                      </m:d>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𝑢</m:t>
                          </m:r>
                        </m:sub>
                      </m:sSub>
                      <m:d>
                        <m:dPr>
                          <m:ctrlPr>
                            <a:rPr lang="en-US" sz="2800" i="1">
                              <a:latin typeface="Cambria Math" panose="02040503050406030204" pitchFamily="18" charset="0"/>
                            </a:rPr>
                          </m:ctrlPr>
                        </m:dPr>
                        <m:e>
                          <m:r>
                            <m:rPr>
                              <m:sty m:val="p"/>
                            </m:rPr>
                            <a:rPr lang="en-US" sz="2800">
                              <a:latin typeface="Cambria Math" panose="02040503050406030204" pitchFamily="18" charset="0"/>
                            </a:rPr>
                            <m:t>it</m:t>
                          </m:r>
                        </m:e>
                      </m:d>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𝑢</m:t>
                          </m:r>
                        </m:sub>
                      </m:sSub>
                      <m:d>
                        <m:dPr>
                          <m:ctrlPr>
                            <a:rPr lang="en-US" sz="2800" i="1">
                              <a:latin typeface="Cambria Math" panose="02040503050406030204" pitchFamily="18" charset="0"/>
                            </a:rPr>
                          </m:ctrlPr>
                        </m:dPr>
                        <m:e>
                          <m:r>
                            <m:rPr>
                              <m:sty m:val="p"/>
                            </m:rPr>
                            <a:rPr lang="en-US" sz="2800">
                              <a:latin typeface="Cambria Math" panose="02040503050406030204" pitchFamily="18" charset="0"/>
                            </a:rPr>
                            <m:t>work</m:t>
                          </m:r>
                        </m:e>
                      </m:d>
                    </m:oMath>
                  </m:oMathPara>
                </a14:m>
                <a:endParaRPr lang="en-US" sz="2800" dirty="0"/>
              </a:p>
            </p:txBody>
          </p:sp>
        </mc:Choice>
        <mc:Fallback>
          <p:sp>
            <p:nvSpPr>
              <p:cNvPr id="8" name="TextBox 7">
                <a:extLst>
                  <a:ext uri="{FF2B5EF4-FFF2-40B4-BE49-F238E27FC236}">
                    <a16:creationId xmlns:a16="http://schemas.microsoft.com/office/drawing/2014/main" id="{CD88E580-E7BE-5795-2F41-9EF9927584E4}"/>
                  </a:ext>
                </a:extLst>
              </p:cNvPr>
              <p:cNvSpPr txBox="1">
                <a:spLocks noRot="1" noChangeAspect="1" noMove="1" noResize="1" noEditPoints="1" noAdjustHandles="1" noChangeArrowheads="1" noChangeShapeType="1" noTextEdit="1"/>
              </p:cNvSpPr>
              <p:nvPr/>
            </p:nvSpPr>
            <p:spPr>
              <a:xfrm>
                <a:off x="4324514" y="2120684"/>
                <a:ext cx="4498283" cy="523220"/>
              </a:xfrm>
              <a:prstGeom prst="rect">
                <a:avLst/>
              </a:prstGeom>
              <a:blipFill>
                <a:blip r:embed="rId4"/>
                <a:stretch>
                  <a:fillRect b="-95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0E4E706E-1914-D042-D0B2-483178E795B1}"/>
                  </a:ext>
                </a:extLst>
              </p:cNvPr>
              <p:cNvSpPr txBox="1"/>
              <p:nvPr/>
            </p:nvSpPr>
            <p:spPr>
              <a:xfrm>
                <a:off x="4290648" y="2750957"/>
                <a:ext cx="4476738" cy="523220"/>
              </a:xfrm>
              <a:prstGeom prst="rect">
                <a:avLst/>
              </a:prstGeom>
              <a:noFill/>
            </p:spPr>
            <p:txBody>
              <a:bodyPr wrap="none" rtlCol="0">
                <a:spAutoFit/>
              </a:bodyPr>
              <a:lstStyle/>
              <a:p>
                <a:pPr algn="ctr"/>
                <a14:m>
                  <m:oMath xmlns:m="http://schemas.openxmlformats.org/officeDocument/2006/math">
                    <m:r>
                      <a:rPr lang="en-US" sz="2800" b="0" i="1" smtClean="0">
                        <a:latin typeface="Cambria Math" panose="02040503050406030204" pitchFamily="18" charset="0"/>
                      </a:rPr>
                      <m:t>= </m:t>
                    </m:r>
                    <m:r>
                      <a:rPr lang="en-US" sz="2800" i="1" smtClean="0">
                        <a:latin typeface="Cambria Math" panose="02040503050406030204" pitchFamily="18" charset="0"/>
                      </a:rPr>
                      <m:t>0</m:t>
                    </m:r>
                    <m:r>
                      <a:rPr lang="en-US" sz="2800" b="0" i="1" smtClean="0">
                        <a:latin typeface="Cambria Math" panose="02040503050406030204" pitchFamily="18" charset="0"/>
                      </a:rPr>
                      <m:t>.</m:t>
                    </m:r>
                    <m:r>
                      <a:rPr lang="en-US" sz="2800" b="0" i="1" smtClean="0">
                        <a:latin typeface="Cambria Math" panose="02040503050406030204" pitchFamily="18" charset="0"/>
                      </a:rPr>
                      <m:t>167 </m:t>
                    </m:r>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rPr>
                      <m:t>0.</m:t>
                    </m:r>
                    <m:r>
                      <a:rPr lang="en-US" sz="2800" b="0" i="1" smtClean="0">
                        <a:latin typeface="Cambria Math" panose="02040503050406030204" pitchFamily="18" charset="0"/>
                      </a:rPr>
                      <m:t>167</m:t>
                    </m:r>
                  </m:oMath>
                </a14:m>
                <a:r>
                  <a:rPr lang="en-US" sz="2800" dirty="0">
                    <a:ea typeface="Cambria Math" panose="02040503050406030204" pitchFamily="18" charset="0"/>
                  </a:rPr>
                  <a:t>    </a:t>
                </a:r>
                <a14:m>
                  <m:oMath xmlns:m="http://schemas.openxmlformats.org/officeDocument/2006/math">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 0.133</m:t>
                    </m:r>
                  </m:oMath>
                </a14:m>
                <a:endParaRPr lang="en-US" sz="2800" i="1" dirty="0">
                  <a:highlight>
                    <a:srgbClr val="FFFF00"/>
                  </a:highlight>
                  <a:latin typeface="Cambria Math" panose="02040503050406030204" pitchFamily="18" charset="0"/>
                </a:endParaRPr>
              </a:p>
            </p:txBody>
          </p:sp>
        </mc:Choice>
        <mc:Fallback>
          <p:sp>
            <p:nvSpPr>
              <p:cNvPr id="4" name="TextBox 3">
                <a:extLst>
                  <a:ext uri="{FF2B5EF4-FFF2-40B4-BE49-F238E27FC236}">
                    <a16:creationId xmlns:a16="http://schemas.microsoft.com/office/drawing/2014/main" id="{0E4E706E-1914-D042-D0B2-483178E795B1}"/>
                  </a:ext>
                </a:extLst>
              </p:cNvPr>
              <p:cNvSpPr txBox="1">
                <a:spLocks noRot="1" noChangeAspect="1" noMove="1" noResize="1" noEditPoints="1" noAdjustHandles="1" noChangeArrowheads="1" noChangeShapeType="1" noTextEdit="1"/>
              </p:cNvSpPr>
              <p:nvPr/>
            </p:nvSpPr>
            <p:spPr>
              <a:xfrm>
                <a:off x="4290648" y="2750957"/>
                <a:ext cx="4476738" cy="523220"/>
              </a:xfrm>
              <a:prstGeom prst="rect">
                <a:avLst/>
              </a:prstGeom>
              <a:blipFill>
                <a:blip r:embed="rId5"/>
                <a:stretch>
                  <a:fillRect b="-21429"/>
                </a:stretch>
              </a:blipFill>
            </p:spPr>
            <p:txBody>
              <a:bodyPr/>
              <a:lstStyle/>
              <a:p>
                <a:r>
                  <a:rPr lang="en-US">
                    <a:noFill/>
                  </a:rPr>
                  <a:t> </a:t>
                </a:r>
              </a:p>
            </p:txBody>
          </p:sp>
        </mc:Fallback>
      </mc:AlternateContent>
    </p:spTree>
    <p:extLst>
      <p:ext uri="{BB962C8B-B14F-4D97-AF65-F5344CB8AC3E}">
        <p14:creationId xmlns:p14="http://schemas.microsoft.com/office/powerpoint/2010/main" val="5788243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143B-B979-5FF6-27C6-0C39E0C87B2B}"/>
              </a:ext>
            </a:extLst>
          </p:cNvPr>
          <p:cNvSpPr>
            <a:spLocks noGrp="1"/>
          </p:cNvSpPr>
          <p:nvPr>
            <p:ph type="title"/>
          </p:nvPr>
        </p:nvSpPr>
        <p:spPr/>
        <p:txBody>
          <a:bodyPr/>
          <a:lstStyle/>
          <a:p>
            <a:r>
              <a:rPr lang="en-US" dirty="0"/>
              <a:t>The problem with unigrams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686112E-C43C-9624-12AC-BFC851242A41}"/>
                  </a:ext>
                </a:extLst>
              </p:cNvPr>
              <p:cNvSpPr>
                <a:spLocks noGrp="1"/>
              </p:cNvSpPr>
              <p:nvPr>
                <p:ph idx="1"/>
              </p:nvPr>
            </p:nvSpPr>
            <p:spPr>
              <a:xfrm>
                <a:off x="17929" y="1183342"/>
                <a:ext cx="12156141" cy="5294031"/>
              </a:xfrm>
            </p:spPr>
            <p:txBody>
              <a:bodyPr>
                <a:normAutofit/>
              </a:bodyPr>
              <a:lstStyle/>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𝑢</m:t>
                          </m:r>
                        </m:sub>
                      </m:sSub>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Make</m:t>
                          </m:r>
                          <m:r>
                            <a:rPr lang="en-US" b="0" i="0" smtClean="0">
                              <a:latin typeface="Cambria Math" panose="02040503050406030204" pitchFamily="18" charset="0"/>
                            </a:rPr>
                            <m:t> </m:t>
                          </m:r>
                          <m:r>
                            <m:rPr>
                              <m:sty m:val="p"/>
                            </m:rPr>
                            <a:rPr lang="en-US" b="0" i="0" smtClean="0">
                              <a:latin typeface="Cambria Math" panose="02040503050406030204" pitchFamily="18" charset="0"/>
                            </a:rPr>
                            <m:t>it</m:t>
                          </m:r>
                          <m:r>
                            <a:rPr lang="en-US" b="0" i="0" smtClean="0">
                              <a:latin typeface="Cambria Math" panose="02040503050406030204" pitchFamily="18" charset="0"/>
                            </a:rPr>
                            <m:t> </m:t>
                          </m:r>
                          <m:r>
                            <m:rPr>
                              <m:sty m:val="p"/>
                            </m:rPr>
                            <a:rPr lang="en-US" b="0" i="0" smtClean="0">
                              <a:latin typeface="Cambria Math" panose="02040503050406030204" pitchFamily="18" charset="0"/>
                            </a:rPr>
                            <m:t>work</m:t>
                          </m:r>
                        </m:e>
                      </m:d>
                      <m:r>
                        <a:rPr lang="en-US" b="0" i="1" smtClean="0">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𝑢</m:t>
                          </m:r>
                        </m:sub>
                      </m:sSub>
                      <m:r>
                        <a:rPr lang="en-US" b="0" i="1"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rPr>
                        <m:t>work</m:t>
                      </m:r>
                      <m:r>
                        <a:rPr lang="en-US">
                          <a:latin typeface="Cambria Math" panose="02040503050406030204" pitchFamily="18" charset="0"/>
                        </a:rPr>
                        <m:t> </m:t>
                      </m:r>
                      <m:r>
                        <m:rPr>
                          <m:sty m:val="p"/>
                        </m:rPr>
                        <a:rPr lang="en-US">
                          <a:latin typeface="Cambria Math" panose="02040503050406030204" pitchFamily="18" charset="0"/>
                        </a:rPr>
                        <m:t>it</m:t>
                      </m:r>
                      <m:r>
                        <a:rPr lang="en-US">
                          <a:latin typeface="Cambria Math" panose="02040503050406030204" pitchFamily="18" charset="0"/>
                        </a:rPr>
                        <m:t> </m:t>
                      </m:r>
                      <m:r>
                        <m:rPr>
                          <m:sty m:val="p"/>
                        </m:rPr>
                        <a:rPr lang="en-US" b="0" i="0" smtClean="0">
                          <a:latin typeface="Cambria Math" panose="02040503050406030204" pitchFamily="18" charset="0"/>
                        </a:rPr>
                        <m:t>Make</m:t>
                      </m:r>
                      <m:r>
                        <a:rPr lang="en-US" b="0" i="1" smtClean="0">
                          <a:latin typeface="Cambria Math" panose="02040503050406030204" pitchFamily="18" charset="0"/>
                          <a:ea typeface="Cambria Math" panose="02040503050406030204" pitchFamily="18" charset="0"/>
                        </a:rPr>
                        <m:t>)</m:t>
                      </m:r>
                    </m:oMath>
                  </m:oMathPara>
                </a14:m>
                <a:endParaRPr lang="en-US" dirty="0"/>
              </a:p>
              <a:p>
                <a:pPr marL="0" indent="0">
                  <a:buNone/>
                </a:pPr>
                <a:endParaRPr lang="en-US" b="0" i="1" dirty="0">
                  <a:latin typeface="Cambria Math" panose="02040503050406030204" pitchFamily="18" charset="0"/>
                </a:endParaRPr>
              </a:p>
              <a:p>
                <a:pPr marL="0" indent="0" algn="ctr">
                  <a:buNone/>
                </a:pPr>
                <a:endParaRPr lang="en-US" b="0" dirty="0"/>
              </a:p>
              <a:p>
                <a:pPr marL="0" indent="0" algn="ctr">
                  <a:buNone/>
                </a:pPr>
                <a:endParaRPr lang="en-US" b="0" dirty="0"/>
              </a:p>
              <a:p>
                <a:pPr marL="0" indent="0" algn="ctr">
                  <a:buNone/>
                </a:pPr>
                <a:r>
                  <a:rPr lang="en-US" u="sng" dirty="0"/>
                  <a:t>Totally insensitive to word order.</a:t>
                </a:r>
              </a:p>
              <a:p>
                <a:pPr marL="0" indent="0" algn="ctr">
                  <a:buNone/>
                </a:pPr>
                <a:endParaRPr lang="en-US" b="0" dirty="0"/>
              </a:p>
              <a:p>
                <a:pPr marL="0" indent="0" algn="ctr">
                  <a:buNone/>
                </a:pPr>
                <a:r>
                  <a:rPr lang="en-US" b="0" u="sng" dirty="0"/>
                  <a:t>Complete lack of context.</a:t>
                </a:r>
              </a:p>
            </p:txBody>
          </p:sp>
        </mc:Choice>
        <mc:Fallback>
          <p:sp>
            <p:nvSpPr>
              <p:cNvPr id="3" name="Content Placeholder 2">
                <a:extLst>
                  <a:ext uri="{FF2B5EF4-FFF2-40B4-BE49-F238E27FC236}">
                    <a16:creationId xmlns:a16="http://schemas.microsoft.com/office/drawing/2014/main" id="{7686112E-C43C-9624-12AC-BFC851242A41}"/>
                  </a:ext>
                </a:extLst>
              </p:cNvPr>
              <p:cNvSpPr>
                <a:spLocks noGrp="1" noRot="1" noChangeAspect="1" noMove="1" noResize="1" noEditPoints="1" noAdjustHandles="1" noChangeArrowheads="1" noChangeShapeType="1" noTextEdit="1"/>
              </p:cNvSpPr>
              <p:nvPr>
                <p:ph idx="1"/>
              </p:nvPr>
            </p:nvSpPr>
            <p:spPr>
              <a:xfrm>
                <a:off x="17929" y="1183342"/>
                <a:ext cx="12156141" cy="5294031"/>
              </a:xfr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CD88E580-E7BE-5795-2F41-9EF9927584E4}"/>
                  </a:ext>
                </a:extLst>
              </p:cNvPr>
              <p:cNvSpPr txBox="1"/>
              <p:nvPr/>
            </p:nvSpPr>
            <p:spPr>
              <a:xfrm>
                <a:off x="4324514" y="2120684"/>
                <a:ext cx="450148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ea typeface="Cambria Math" panose="02040503050406030204" pitchFamily="18" charset="0"/>
                        </a:rPr>
                        <m:t>=</m:t>
                      </m:r>
                      <m:sSub>
                        <m:sSubPr>
                          <m:ctrlPr>
                            <a:rPr lang="en-US" sz="2800" i="1" smtClean="0">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rPr>
                            <m:t>𝑝</m:t>
                          </m:r>
                        </m:e>
                        <m:sub>
                          <m:r>
                            <a:rPr lang="en-US" sz="2800" b="0" i="1" smtClean="0">
                              <a:latin typeface="Cambria Math" panose="02040503050406030204" pitchFamily="18" charset="0"/>
                              <a:ea typeface="Cambria Math" panose="02040503050406030204" pitchFamily="18" charset="0"/>
                            </a:rPr>
                            <m:t>𝑢</m:t>
                          </m:r>
                        </m:sub>
                      </m:sSub>
                      <m:d>
                        <m:dPr>
                          <m:ctrlPr>
                            <a:rPr lang="en-US" sz="2800" i="1">
                              <a:latin typeface="Cambria Math" panose="02040503050406030204" pitchFamily="18" charset="0"/>
                            </a:rPr>
                          </m:ctrlPr>
                        </m:dPr>
                        <m:e>
                          <m:r>
                            <m:rPr>
                              <m:sty m:val="p"/>
                            </m:rPr>
                            <a:rPr lang="en-US" sz="2800">
                              <a:latin typeface="Cambria Math" panose="02040503050406030204" pitchFamily="18" charset="0"/>
                            </a:rPr>
                            <m:t>Make</m:t>
                          </m:r>
                        </m:e>
                      </m:d>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𝑢</m:t>
                          </m:r>
                        </m:sub>
                      </m:sSub>
                      <m:d>
                        <m:dPr>
                          <m:ctrlPr>
                            <a:rPr lang="en-US" sz="2800" i="1">
                              <a:latin typeface="Cambria Math" panose="02040503050406030204" pitchFamily="18" charset="0"/>
                            </a:rPr>
                          </m:ctrlPr>
                        </m:dPr>
                        <m:e>
                          <m:r>
                            <m:rPr>
                              <m:sty m:val="p"/>
                            </m:rPr>
                            <a:rPr lang="en-US" sz="2800">
                              <a:latin typeface="Cambria Math" panose="02040503050406030204" pitchFamily="18" charset="0"/>
                            </a:rPr>
                            <m:t>it</m:t>
                          </m:r>
                        </m:e>
                      </m:d>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𝑢</m:t>
                          </m:r>
                        </m:sub>
                      </m:sSub>
                      <m:d>
                        <m:dPr>
                          <m:ctrlPr>
                            <a:rPr lang="en-US" sz="2800" i="1">
                              <a:latin typeface="Cambria Math" panose="02040503050406030204" pitchFamily="18" charset="0"/>
                            </a:rPr>
                          </m:ctrlPr>
                        </m:dPr>
                        <m:e>
                          <m:r>
                            <m:rPr>
                              <m:sty m:val="p"/>
                            </m:rPr>
                            <a:rPr lang="en-US" sz="2800">
                              <a:latin typeface="Cambria Math" panose="02040503050406030204" pitchFamily="18" charset="0"/>
                            </a:rPr>
                            <m:t>work</m:t>
                          </m:r>
                        </m:e>
                      </m:d>
                    </m:oMath>
                  </m:oMathPara>
                </a14:m>
                <a:endParaRPr lang="en-US" sz="2800" dirty="0"/>
              </a:p>
            </p:txBody>
          </p:sp>
        </mc:Choice>
        <mc:Fallback>
          <p:sp>
            <p:nvSpPr>
              <p:cNvPr id="8" name="TextBox 7">
                <a:extLst>
                  <a:ext uri="{FF2B5EF4-FFF2-40B4-BE49-F238E27FC236}">
                    <a16:creationId xmlns:a16="http://schemas.microsoft.com/office/drawing/2014/main" id="{CD88E580-E7BE-5795-2F41-9EF9927584E4}"/>
                  </a:ext>
                </a:extLst>
              </p:cNvPr>
              <p:cNvSpPr txBox="1">
                <a:spLocks noRot="1" noChangeAspect="1" noMove="1" noResize="1" noEditPoints="1" noAdjustHandles="1" noChangeArrowheads="1" noChangeShapeType="1" noTextEdit="1"/>
              </p:cNvSpPr>
              <p:nvPr/>
            </p:nvSpPr>
            <p:spPr>
              <a:xfrm>
                <a:off x="4324514" y="2120684"/>
                <a:ext cx="4501489" cy="523220"/>
              </a:xfrm>
              <a:prstGeom prst="rect">
                <a:avLst/>
              </a:prstGeom>
              <a:blipFill>
                <a:blip r:embed="rId3"/>
                <a:stretch>
                  <a:fillRect b="-9524"/>
                </a:stretch>
              </a:blipFill>
            </p:spPr>
            <p:txBody>
              <a:bodyPr/>
              <a:lstStyle/>
              <a:p>
                <a:r>
                  <a:rPr lang="en-US">
                    <a:noFill/>
                  </a:rPr>
                  <a:t> </a:t>
                </a:r>
              </a:p>
            </p:txBody>
          </p:sp>
        </mc:Fallback>
      </mc:AlternateContent>
    </p:spTree>
    <p:extLst>
      <p:ext uri="{BB962C8B-B14F-4D97-AF65-F5344CB8AC3E}">
        <p14:creationId xmlns:p14="http://schemas.microsoft.com/office/powerpoint/2010/main" val="21860722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02370-02E9-B9C0-16EC-0A7190FE21BA}"/>
              </a:ext>
            </a:extLst>
          </p:cNvPr>
          <p:cNvSpPr>
            <a:spLocks noGrp="1"/>
          </p:cNvSpPr>
          <p:nvPr>
            <p:ph type="title"/>
          </p:nvPr>
        </p:nvSpPr>
        <p:spPr/>
        <p:txBody>
          <a:bodyPr/>
          <a:lstStyle/>
          <a:p>
            <a:r>
              <a:rPr lang="en-US" dirty="0"/>
              <a:t>Better classical language modeling: bigrams</a:t>
            </a:r>
          </a:p>
        </p:txBody>
      </p:sp>
      <p:sp>
        <p:nvSpPr>
          <p:cNvPr id="3" name="Content Placeholder 2">
            <a:extLst>
              <a:ext uri="{FF2B5EF4-FFF2-40B4-BE49-F238E27FC236}">
                <a16:creationId xmlns:a16="http://schemas.microsoft.com/office/drawing/2014/main" id="{8D4E88C1-534F-14AA-9411-66605C597D06}"/>
              </a:ext>
            </a:extLst>
          </p:cNvPr>
          <p:cNvSpPr>
            <a:spLocks noGrp="1"/>
          </p:cNvSpPr>
          <p:nvPr>
            <p:ph idx="1"/>
          </p:nvPr>
        </p:nvSpPr>
        <p:spPr/>
        <p:txBody>
          <a:bodyPr/>
          <a:lstStyle/>
          <a:p>
            <a:pPr marL="0" indent="0">
              <a:buNone/>
            </a:pPr>
            <a:r>
              <a:rPr lang="en-US" dirty="0"/>
              <a:t>“How frequent is every word pair?”</a:t>
            </a:r>
          </a:p>
          <a:p>
            <a:pPr marL="0" indent="0">
              <a:buNone/>
            </a:pPr>
            <a:endParaRPr lang="en-US" dirty="0"/>
          </a:p>
          <a:p>
            <a:endParaRPr lang="en-US" dirty="0"/>
          </a:p>
        </p:txBody>
      </p:sp>
      <p:graphicFrame>
        <p:nvGraphicFramePr>
          <p:cNvPr id="4" name="Table 4">
            <a:extLst>
              <a:ext uri="{FF2B5EF4-FFF2-40B4-BE49-F238E27FC236}">
                <a16:creationId xmlns:a16="http://schemas.microsoft.com/office/drawing/2014/main" id="{116C25A0-4B53-CF8F-BD14-0F687AB41EDD}"/>
              </a:ext>
            </a:extLst>
          </p:cNvPr>
          <p:cNvGraphicFramePr>
            <a:graphicFrameLocks noGrp="1"/>
          </p:cNvGraphicFramePr>
          <p:nvPr>
            <p:extLst>
              <p:ext uri="{D42A27DB-BD31-4B8C-83A1-F6EECF244321}">
                <p14:modId xmlns:p14="http://schemas.microsoft.com/office/powerpoint/2010/main" val="3079597144"/>
              </p:ext>
            </p:extLst>
          </p:nvPr>
        </p:nvGraphicFramePr>
        <p:xfrm>
          <a:off x="4640731" y="1685014"/>
          <a:ext cx="5045136" cy="4820920"/>
        </p:xfrm>
        <a:graphic>
          <a:graphicData uri="http://schemas.openxmlformats.org/drawingml/2006/table">
            <a:tbl>
              <a:tblPr firstRow="1" bandRow="1">
                <a:tableStyleId>{5C22544A-7EE6-4342-B048-85BDC9FD1C3A}</a:tableStyleId>
              </a:tblPr>
              <a:tblGrid>
                <a:gridCol w="2026412">
                  <a:extLst>
                    <a:ext uri="{9D8B030D-6E8A-4147-A177-3AD203B41FA5}">
                      <a16:colId xmlns:a16="http://schemas.microsoft.com/office/drawing/2014/main" val="3840339118"/>
                    </a:ext>
                  </a:extLst>
                </a:gridCol>
                <a:gridCol w="1509362">
                  <a:extLst>
                    <a:ext uri="{9D8B030D-6E8A-4147-A177-3AD203B41FA5}">
                      <a16:colId xmlns:a16="http://schemas.microsoft.com/office/drawing/2014/main" val="2225436920"/>
                    </a:ext>
                  </a:extLst>
                </a:gridCol>
                <a:gridCol w="1509362">
                  <a:extLst>
                    <a:ext uri="{9D8B030D-6E8A-4147-A177-3AD203B41FA5}">
                      <a16:colId xmlns:a16="http://schemas.microsoft.com/office/drawing/2014/main" val="829159972"/>
                    </a:ext>
                  </a:extLst>
                </a:gridCol>
              </a:tblGrid>
              <a:tr h="370840">
                <a:tc>
                  <a:txBody>
                    <a:bodyPr/>
                    <a:lstStyle/>
                    <a:p>
                      <a:r>
                        <a:rPr lang="en-US" dirty="0"/>
                        <a:t>Bigrams seen</a:t>
                      </a:r>
                    </a:p>
                  </a:txBody>
                  <a:tcPr/>
                </a:tc>
                <a:tc>
                  <a:txBody>
                    <a:bodyPr/>
                    <a:lstStyle/>
                    <a:p>
                      <a:r>
                        <a:rPr lang="en-US" dirty="0"/>
                        <a:t>Frequency</a:t>
                      </a:r>
                    </a:p>
                  </a:txBody>
                  <a:tcPr/>
                </a:tc>
                <a:tc>
                  <a:txBody>
                    <a:bodyPr/>
                    <a:lstStyle/>
                    <a:p>
                      <a:r>
                        <a:rPr lang="en-US" dirty="0"/>
                        <a:t>p(x</a:t>
                      </a:r>
                      <a:r>
                        <a:rPr lang="en-US" baseline="-25000" dirty="0"/>
                        <a:t>i</a:t>
                      </a:r>
                      <a:r>
                        <a:rPr lang="en-US" dirty="0"/>
                        <a:t>|x</a:t>
                      </a:r>
                      <a:r>
                        <a:rPr lang="en-US" baseline="-25000" dirty="0"/>
                        <a:t>i-1</a:t>
                      </a:r>
                      <a:r>
                        <a:rPr lang="en-US" dirty="0"/>
                        <a:t>)</a:t>
                      </a:r>
                    </a:p>
                  </a:txBody>
                  <a:tcPr/>
                </a:tc>
                <a:extLst>
                  <a:ext uri="{0D108BD9-81ED-4DB2-BD59-A6C34878D82A}">
                    <a16:rowId xmlns:a16="http://schemas.microsoft.com/office/drawing/2014/main" val="2804525976"/>
                  </a:ext>
                </a:extLst>
              </a:tr>
              <a:tr h="370840">
                <a:tc>
                  <a:txBody>
                    <a:bodyPr/>
                    <a:lstStyle/>
                    <a:p>
                      <a:r>
                        <a:rPr lang="en-US" dirty="0"/>
                        <a:t>&lt;start&gt; </a:t>
                      </a:r>
                      <a:r>
                        <a:rPr lang="en-US" dirty="0">
                          <a:sym typeface="Wingdings" pitchFamily="2" charset="2"/>
                        </a:rPr>
                        <a:t></a:t>
                      </a:r>
                      <a:r>
                        <a:rPr lang="en-US" dirty="0"/>
                        <a:t> Make</a:t>
                      </a:r>
                    </a:p>
                  </a:txBody>
                  <a:tcPr/>
                </a:tc>
                <a:tc>
                  <a:txBody>
                    <a:bodyPr/>
                    <a:lstStyle/>
                    <a:p>
                      <a:r>
                        <a:rPr lang="en-US" dirty="0"/>
                        <a:t>5</a:t>
                      </a:r>
                    </a:p>
                  </a:txBody>
                  <a:tcPr/>
                </a:tc>
                <a:tc>
                  <a:txBody>
                    <a:bodyPr/>
                    <a:lstStyle/>
                    <a:p>
                      <a:r>
                        <a:rPr lang="en-US" dirty="0"/>
                        <a:t>0.5</a:t>
                      </a:r>
                    </a:p>
                  </a:txBody>
                  <a:tcPr/>
                </a:tc>
                <a:extLst>
                  <a:ext uri="{0D108BD9-81ED-4DB2-BD59-A6C34878D82A}">
                    <a16:rowId xmlns:a16="http://schemas.microsoft.com/office/drawing/2014/main" val="2676468732"/>
                  </a:ext>
                </a:extLst>
              </a:tr>
              <a:tr h="370840">
                <a:tc>
                  <a:txBody>
                    <a:bodyPr/>
                    <a:lstStyle/>
                    <a:p>
                      <a:r>
                        <a:rPr lang="en-US" dirty="0"/>
                        <a:t>&lt;start&gt; </a:t>
                      </a:r>
                      <a:r>
                        <a:rPr lang="en-US" dirty="0">
                          <a:sym typeface="Wingdings" pitchFamily="2" charset="2"/>
                        </a:rPr>
                        <a:t> Let</a:t>
                      </a:r>
                      <a:endParaRPr lang="en-US" dirty="0"/>
                    </a:p>
                  </a:txBody>
                  <a:tcPr/>
                </a:tc>
                <a:tc>
                  <a:txBody>
                    <a:bodyPr/>
                    <a:lstStyle/>
                    <a:p>
                      <a:r>
                        <a:rPr lang="en-US" dirty="0"/>
                        <a:t>5</a:t>
                      </a:r>
                    </a:p>
                  </a:txBody>
                  <a:tcPr/>
                </a:tc>
                <a:tc>
                  <a:txBody>
                    <a:bodyPr/>
                    <a:lstStyle/>
                    <a:p>
                      <a:r>
                        <a:rPr lang="en-US" dirty="0"/>
                        <a:t>0.5</a:t>
                      </a:r>
                    </a:p>
                  </a:txBody>
                  <a:tcPr/>
                </a:tc>
                <a:extLst>
                  <a:ext uri="{0D108BD9-81ED-4DB2-BD59-A6C34878D82A}">
                    <a16:rowId xmlns:a16="http://schemas.microsoft.com/office/drawing/2014/main" val="3961308384"/>
                  </a:ext>
                </a:extLst>
              </a:tr>
              <a:tr h="370840">
                <a:tc>
                  <a:txBody>
                    <a:bodyPr/>
                    <a:lstStyle/>
                    <a:p>
                      <a:r>
                        <a:rPr lang="en-US" dirty="0"/>
                        <a:t>Make </a:t>
                      </a:r>
                      <a:r>
                        <a:rPr lang="en-US" dirty="0">
                          <a:sym typeface="Wingdings" pitchFamily="2" charset="2"/>
                        </a:rPr>
                        <a:t> it</a:t>
                      </a:r>
                      <a:endParaRPr lang="en-US" dirty="0"/>
                    </a:p>
                  </a:txBody>
                  <a:tcPr/>
                </a:tc>
                <a:tc>
                  <a:txBody>
                    <a:bodyPr/>
                    <a:lstStyle/>
                    <a:p>
                      <a:r>
                        <a:rPr lang="en-US" dirty="0"/>
                        <a:t>4</a:t>
                      </a:r>
                    </a:p>
                  </a:txBody>
                  <a:tcPr/>
                </a:tc>
                <a:tc>
                  <a:txBody>
                    <a:bodyPr/>
                    <a:lstStyle/>
                    <a:p>
                      <a:r>
                        <a:rPr lang="en-US" dirty="0"/>
                        <a:t>0.4</a:t>
                      </a:r>
                    </a:p>
                  </a:txBody>
                  <a:tcPr/>
                </a:tc>
                <a:extLst>
                  <a:ext uri="{0D108BD9-81ED-4DB2-BD59-A6C34878D82A}">
                    <a16:rowId xmlns:a16="http://schemas.microsoft.com/office/drawing/2014/main" val="4288304974"/>
                  </a:ext>
                </a:extLst>
              </a:tr>
              <a:tr h="370840">
                <a:tc>
                  <a:txBody>
                    <a:bodyPr/>
                    <a:lstStyle/>
                    <a:p>
                      <a:r>
                        <a:rPr lang="en-US" dirty="0"/>
                        <a:t>Make </a:t>
                      </a:r>
                      <a:r>
                        <a:rPr lang="en-US" dirty="0">
                          <a:sym typeface="Wingdings" pitchFamily="2" charset="2"/>
                        </a:rPr>
                        <a:t> things</a:t>
                      </a:r>
                      <a:endParaRPr lang="en-US" dirty="0"/>
                    </a:p>
                  </a:txBody>
                  <a:tcPr/>
                </a:tc>
                <a:tc>
                  <a:txBody>
                    <a:bodyPr/>
                    <a:lstStyle/>
                    <a:p>
                      <a:r>
                        <a:rPr lang="en-US" dirty="0"/>
                        <a:t>6</a:t>
                      </a:r>
                    </a:p>
                  </a:txBody>
                  <a:tcPr/>
                </a:tc>
                <a:tc>
                  <a:txBody>
                    <a:bodyPr/>
                    <a:lstStyle/>
                    <a:p>
                      <a:r>
                        <a:rPr lang="en-US" dirty="0"/>
                        <a:t>0.6</a:t>
                      </a:r>
                    </a:p>
                  </a:txBody>
                  <a:tcPr/>
                </a:tc>
                <a:extLst>
                  <a:ext uri="{0D108BD9-81ED-4DB2-BD59-A6C34878D82A}">
                    <a16:rowId xmlns:a16="http://schemas.microsoft.com/office/drawing/2014/main" val="2092454426"/>
                  </a:ext>
                </a:extLst>
              </a:tr>
              <a:tr h="370840">
                <a:tc>
                  <a:txBody>
                    <a:bodyPr/>
                    <a:lstStyle/>
                    <a:p>
                      <a:r>
                        <a:rPr lang="en-US" dirty="0"/>
                        <a:t>Let </a:t>
                      </a:r>
                      <a:r>
                        <a:rPr lang="en-US" dirty="0">
                          <a:sym typeface="Wingdings" pitchFamily="2" charset="2"/>
                        </a:rPr>
                        <a:t> it</a:t>
                      </a:r>
                      <a:endParaRPr lang="en-US" dirty="0"/>
                    </a:p>
                  </a:txBody>
                  <a:tcPr/>
                </a:tc>
                <a:tc>
                  <a:txBody>
                    <a:bodyPr/>
                    <a:lstStyle/>
                    <a:p>
                      <a:r>
                        <a:rPr lang="en-US" dirty="0"/>
                        <a:t>6</a:t>
                      </a:r>
                    </a:p>
                  </a:txBody>
                  <a:tcPr/>
                </a:tc>
                <a:tc>
                  <a:txBody>
                    <a:bodyPr/>
                    <a:lstStyle/>
                    <a:p>
                      <a:r>
                        <a:rPr lang="en-US" dirty="0"/>
                        <a:t>0.6</a:t>
                      </a:r>
                    </a:p>
                  </a:txBody>
                  <a:tcPr/>
                </a:tc>
                <a:extLst>
                  <a:ext uri="{0D108BD9-81ED-4DB2-BD59-A6C34878D82A}">
                    <a16:rowId xmlns:a16="http://schemas.microsoft.com/office/drawing/2014/main" val="453294817"/>
                  </a:ext>
                </a:extLst>
              </a:tr>
              <a:tr h="370840">
                <a:tc>
                  <a:txBody>
                    <a:bodyPr/>
                    <a:lstStyle/>
                    <a:p>
                      <a:r>
                        <a:rPr lang="en-US" dirty="0"/>
                        <a:t>Let </a:t>
                      </a:r>
                      <a:r>
                        <a:rPr lang="en-US" dirty="0">
                          <a:sym typeface="Wingdings" pitchFamily="2" charset="2"/>
                        </a:rPr>
                        <a:t> me</a:t>
                      </a:r>
                      <a:endParaRPr lang="en-US" dirty="0"/>
                    </a:p>
                  </a:txBody>
                  <a:tcPr/>
                </a:tc>
                <a:tc>
                  <a:txBody>
                    <a:bodyPr/>
                    <a:lstStyle/>
                    <a:p>
                      <a:r>
                        <a:rPr lang="en-US" dirty="0"/>
                        <a:t>4</a:t>
                      </a:r>
                    </a:p>
                  </a:txBody>
                  <a:tcPr/>
                </a:tc>
                <a:tc>
                  <a:txBody>
                    <a:bodyPr/>
                    <a:lstStyle/>
                    <a:p>
                      <a:r>
                        <a:rPr lang="en-US" dirty="0"/>
                        <a:t>0.4</a:t>
                      </a:r>
                    </a:p>
                  </a:txBody>
                  <a:tcPr/>
                </a:tc>
                <a:extLst>
                  <a:ext uri="{0D108BD9-81ED-4DB2-BD59-A6C34878D82A}">
                    <a16:rowId xmlns:a16="http://schemas.microsoft.com/office/drawing/2014/main" val="928189824"/>
                  </a:ext>
                </a:extLst>
              </a:tr>
              <a:tr h="370840">
                <a:tc>
                  <a:txBody>
                    <a:bodyPr/>
                    <a:lstStyle/>
                    <a:p>
                      <a:r>
                        <a:rPr lang="en-US" dirty="0"/>
                        <a:t>things </a:t>
                      </a:r>
                      <a:r>
                        <a:rPr lang="en-US" dirty="0">
                          <a:sym typeface="Wingdings" pitchFamily="2" charset="2"/>
                        </a:rPr>
                        <a:t> well</a:t>
                      </a:r>
                      <a:endParaRPr lang="en-US" dirty="0"/>
                    </a:p>
                  </a:txBody>
                  <a:tcPr/>
                </a:tc>
                <a:tc>
                  <a:txBody>
                    <a:bodyPr/>
                    <a:lstStyle/>
                    <a:p>
                      <a:r>
                        <a:rPr lang="en-US" dirty="0"/>
                        <a:t>1</a:t>
                      </a:r>
                    </a:p>
                  </a:txBody>
                  <a:tcPr/>
                </a:tc>
                <a:tc>
                  <a:txBody>
                    <a:bodyPr/>
                    <a:lstStyle/>
                    <a:p>
                      <a:r>
                        <a:rPr lang="en-US" dirty="0"/>
                        <a:t>0.33</a:t>
                      </a:r>
                    </a:p>
                  </a:txBody>
                  <a:tcPr/>
                </a:tc>
                <a:extLst>
                  <a:ext uri="{0D108BD9-81ED-4DB2-BD59-A6C34878D82A}">
                    <a16:rowId xmlns:a16="http://schemas.microsoft.com/office/drawing/2014/main" val="819309641"/>
                  </a:ext>
                </a:extLst>
              </a:tr>
              <a:tr h="370840">
                <a:tc>
                  <a:txBody>
                    <a:bodyPr/>
                    <a:lstStyle/>
                    <a:p>
                      <a:r>
                        <a:rPr lang="en-US" dirty="0"/>
                        <a:t>things </a:t>
                      </a:r>
                      <a:r>
                        <a:rPr lang="en-US" dirty="0">
                          <a:sym typeface="Wingdings" pitchFamily="2" charset="2"/>
                        </a:rPr>
                        <a:t> work</a:t>
                      </a:r>
                      <a:endParaRPr lang="en-US" dirty="0"/>
                    </a:p>
                  </a:txBody>
                  <a:tcPr/>
                </a:tc>
                <a:tc>
                  <a:txBody>
                    <a:bodyPr/>
                    <a:lstStyle/>
                    <a:p>
                      <a:r>
                        <a:rPr lang="en-US" dirty="0"/>
                        <a:t>2</a:t>
                      </a:r>
                    </a:p>
                  </a:txBody>
                  <a:tcPr/>
                </a:tc>
                <a:tc>
                  <a:txBody>
                    <a:bodyPr/>
                    <a:lstStyle/>
                    <a:p>
                      <a:r>
                        <a:rPr lang="en-US" dirty="0"/>
                        <a:t>0.67</a:t>
                      </a:r>
                    </a:p>
                  </a:txBody>
                  <a:tcPr/>
                </a:tc>
                <a:extLst>
                  <a:ext uri="{0D108BD9-81ED-4DB2-BD59-A6C34878D82A}">
                    <a16:rowId xmlns:a16="http://schemas.microsoft.com/office/drawing/2014/main" val="66170758"/>
                  </a:ext>
                </a:extLst>
              </a:tr>
              <a:tr h="370840">
                <a:tc>
                  <a:txBody>
                    <a:bodyPr/>
                    <a:lstStyle/>
                    <a:p>
                      <a:r>
                        <a:rPr lang="en-US" dirty="0"/>
                        <a:t>it </a:t>
                      </a:r>
                      <a:r>
                        <a:rPr lang="en-US" dirty="0">
                          <a:sym typeface="Wingdings" pitchFamily="2" charset="2"/>
                        </a:rPr>
                        <a:t> work</a:t>
                      </a:r>
                      <a:endParaRPr lang="en-US" dirty="0"/>
                    </a:p>
                  </a:txBody>
                  <a:tcPr/>
                </a:tc>
                <a:tc>
                  <a:txBody>
                    <a:bodyPr/>
                    <a:lstStyle/>
                    <a:p>
                      <a:r>
                        <a:rPr lang="en-US" dirty="0">
                          <a:highlight>
                            <a:srgbClr val="FFFF00"/>
                          </a:highlight>
                        </a:rPr>
                        <a:t>?</a:t>
                      </a:r>
                    </a:p>
                  </a:txBody>
                  <a:tcPr/>
                </a:tc>
                <a:tc>
                  <a:txBody>
                    <a:bodyPr/>
                    <a:lstStyle/>
                    <a:p>
                      <a:endParaRPr lang="en-US" dirty="0">
                        <a:highlight>
                          <a:srgbClr val="FFFF00"/>
                        </a:highlight>
                      </a:endParaRPr>
                    </a:p>
                  </a:txBody>
                  <a:tcPr/>
                </a:tc>
                <a:extLst>
                  <a:ext uri="{0D108BD9-81ED-4DB2-BD59-A6C34878D82A}">
                    <a16:rowId xmlns:a16="http://schemas.microsoft.com/office/drawing/2014/main" val="1477774045"/>
                  </a:ext>
                </a:extLst>
              </a:tr>
              <a:tr h="370840">
                <a:tc>
                  <a:txBody>
                    <a:bodyPr/>
                    <a:lstStyle/>
                    <a:p>
                      <a:r>
                        <a:rPr lang="en-US" dirty="0"/>
                        <a:t>it </a:t>
                      </a:r>
                      <a:r>
                        <a:rPr lang="en-US" dirty="0">
                          <a:sym typeface="Wingdings" pitchFamily="2" charset="2"/>
                        </a:rPr>
                        <a:t> go</a:t>
                      </a:r>
                      <a:endParaRPr lang="en-US" dirty="0"/>
                    </a:p>
                  </a:txBody>
                  <a:tcPr/>
                </a:tc>
                <a:tc>
                  <a:txBody>
                    <a:bodyPr/>
                    <a:lstStyle/>
                    <a:p>
                      <a:r>
                        <a:rPr lang="en-US" dirty="0">
                          <a:highlight>
                            <a:srgbClr val="FFFF00"/>
                          </a:highlight>
                        </a:rPr>
                        <a:t>?</a:t>
                      </a:r>
                    </a:p>
                  </a:txBody>
                  <a:tcPr/>
                </a:tc>
                <a:tc>
                  <a:txBody>
                    <a:bodyPr/>
                    <a:lstStyle/>
                    <a:p>
                      <a:endParaRPr lang="en-US" dirty="0">
                        <a:highlight>
                          <a:srgbClr val="FFFF00"/>
                        </a:highlight>
                      </a:endParaRPr>
                    </a:p>
                  </a:txBody>
                  <a:tcPr/>
                </a:tc>
                <a:extLst>
                  <a:ext uri="{0D108BD9-81ED-4DB2-BD59-A6C34878D82A}">
                    <a16:rowId xmlns:a16="http://schemas.microsoft.com/office/drawing/2014/main" val="12333328"/>
                  </a:ext>
                </a:extLst>
              </a:tr>
              <a:tr h="370840">
                <a:tc>
                  <a:txBody>
                    <a:bodyPr/>
                    <a:lstStyle/>
                    <a:p>
                      <a:r>
                        <a:rPr lang="en-US" dirty="0"/>
                        <a:t>me </a:t>
                      </a:r>
                      <a:r>
                        <a:rPr lang="en-US" dirty="0">
                          <a:sym typeface="Wingdings" pitchFamily="2" charset="2"/>
                        </a:rPr>
                        <a:t> go</a:t>
                      </a:r>
                      <a:endParaRPr lang="en-US" dirty="0"/>
                    </a:p>
                  </a:txBody>
                  <a:tcPr/>
                </a:tc>
                <a:tc>
                  <a:txBody>
                    <a:bodyPr/>
                    <a:lstStyle/>
                    <a:p>
                      <a:r>
                        <a:rPr lang="en-US" dirty="0"/>
                        <a:t>1</a:t>
                      </a:r>
                    </a:p>
                  </a:txBody>
                  <a:tcPr/>
                </a:tc>
                <a:tc>
                  <a:txBody>
                    <a:bodyPr/>
                    <a:lstStyle/>
                    <a:p>
                      <a:r>
                        <a:rPr lang="en-US" dirty="0"/>
                        <a:t>0.5</a:t>
                      </a:r>
                    </a:p>
                  </a:txBody>
                  <a:tcPr/>
                </a:tc>
                <a:extLst>
                  <a:ext uri="{0D108BD9-81ED-4DB2-BD59-A6C34878D82A}">
                    <a16:rowId xmlns:a16="http://schemas.microsoft.com/office/drawing/2014/main" val="1903158593"/>
                  </a:ext>
                </a:extLst>
              </a:tr>
              <a:tr h="370840">
                <a:tc>
                  <a:txBody>
                    <a:bodyPr/>
                    <a:lstStyle/>
                    <a:p>
                      <a:r>
                        <a:rPr lang="en-US" dirty="0"/>
                        <a:t>me </a:t>
                      </a:r>
                      <a:r>
                        <a:rPr lang="en-US" dirty="0">
                          <a:sym typeface="Wingdings" pitchFamily="2" charset="2"/>
                        </a:rPr>
                        <a:t> see</a:t>
                      </a:r>
                      <a:endParaRPr lang="en-US" dirty="0"/>
                    </a:p>
                  </a:txBody>
                  <a:tcPr/>
                </a:tc>
                <a:tc>
                  <a:txBody>
                    <a:bodyPr/>
                    <a:lstStyle/>
                    <a:p>
                      <a:r>
                        <a:rPr lang="en-US" dirty="0"/>
                        <a:t>1</a:t>
                      </a:r>
                    </a:p>
                  </a:txBody>
                  <a:tcPr/>
                </a:tc>
                <a:tc>
                  <a:txBody>
                    <a:bodyPr/>
                    <a:lstStyle/>
                    <a:p>
                      <a:r>
                        <a:rPr lang="en-US" dirty="0"/>
                        <a:t>0.5</a:t>
                      </a:r>
                    </a:p>
                  </a:txBody>
                  <a:tcPr/>
                </a:tc>
                <a:extLst>
                  <a:ext uri="{0D108BD9-81ED-4DB2-BD59-A6C34878D82A}">
                    <a16:rowId xmlns:a16="http://schemas.microsoft.com/office/drawing/2014/main" val="3055893230"/>
                  </a:ext>
                </a:extLst>
              </a:tr>
            </a:tbl>
          </a:graphicData>
        </a:graphic>
      </p:graphicFrame>
      <p:sp>
        <p:nvSpPr>
          <p:cNvPr id="5" name="TextBox 4">
            <a:extLst>
              <a:ext uri="{FF2B5EF4-FFF2-40B4-BE49-F238E27FC236}">
                <a16:creationId xmlns:a16="http://schemas.microsoft.com/office/drawing/2014/main" id="{3107BF1F-BACA-29C7-DA94-E0D0E13FEB0B}"/>
              </a:ext>
            </a:extLst>
          </p:cNvPr>
          <p:cNvSpPr txBox="1"/>
          <p:nvPr/>
        </p:nvSpPr>
        <p:spPr>
          <a:xfrm>
            <a:off x="1119749" y="2802998"/>
            <a:ext cx="2038315" cy="3170099"/>
          </a:xfrm>
          <a:prstGeom prst="rect">
            <a:avLst/>
          </a:prstGeom>
          <a:noFill/>
        </p:spPr>
        <p:txBody>
          <a:bodyPr wrap="none" rtlCol="0">
            <a:spAutoFit/>
          </a:bodyPr>
          <a:lstStyle/>
          <a:p>
            <a:r>
              <a:rPr lang="en-US" sz="2000" dirty="0"/>
              <a:t>Make things well</a:t>
            </a:r>
          </a:p>
          <a:p>
            <a:r>
              <a:rPr lang="en-US" sz="2000" dirty="0"/>
              <a:t>Make it work</a:t>
            </a:r>
          </a:p>
          <a:p>
            <a:r>
              <a:rPr lang="en-US" sz="2000" dirty="0"/>
              <a:t>Make it go</a:t>
            </a:r>
          </a:p>
          <a:p>
            <a:r>
              <a:rPr lang="en-US" sz="2000" dirty="0"/>
              <a:t>Let it work</a:t>
            </a:r>
          </a:p>
          <a:p>
            <a:r>
              <a:rPr lang="en-US" sz="2000" dirty="0"/>
              <a:t>Let me go</a:t>
            </a:r>
          </a:p>
          <a:p>
            <a:r>
              <a:rPr lang="en-US" sz="2000" dirty="0"/>
              <a:t>Let me see</a:t>
            </a:r>
          </a:p>
          <a:p>
            <a:r>
              <a:rPr lang="en-US" sz="2000" dirty="0"/>
              <a:t>Make things work</a:t>
            </a:r>
          </a:p>
          <a:p>
            <a:r>
              <a:rPr lang="en-US" sz="2000" dirty="0"/>
              <a:t>Make things work</a:t>
            </a:r>
          </a:p>
          <a:p>
            <a:r>
              <a:rPr lang="en-US" sz="2000" dirty="0"/>
              <a:t>Let it go</a:t>
            </a:r>
          </a:p>
          <a:p>
            <a:r>
              <a:rPr lang="en-US" sz="2000" dirty="0"/>
              <a:t>Let it go</a:t>
            </a:r>
          </a:p>
        </p:txBody>
      </p:sp>
      <p:sp>
        <p:nvSpPr>
          <p:cNvPr id="6" name="Right Brace 5">
            <a:extLst>
              <a:ext uri="{FF2B5EF4-FFF2-40B4-BE49-F238E27FC236}">
                <a16:creationId xmlns:a16="http://schemas.microsoft.com/office/drawing/2014/main" id="{5A832D5E-237F-B0A9-29E4-05F5B84B2E11}"/>
              </a:ext>
            </a:extLst>
          </p:cNvPr>
          <p:cNvSpPr/>
          <p:nvPr/>
        </p:nvSpPr>
        <p:spPr>
          <a:xfrm>
            <a:off x="3278748" y="2802997"/>
            <a:ext cx="226452" cy="317009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ight Brace 6">
            <a:extLst>
              <a:ext uri="{FF2B5EF4-FFF2-40B4-BE49-F238E27FC236}">
                <a16:creationId xmlns:a16="http://schemas.microsoft.com/office/drawing/2014/main" id="{78409096-DA79-DFE6-AC25-C06CA4F1F75C}"/>
              </a:ext>
            </a:extLst>
          </p:cNvPr>
          <p:cNvSpPr/>
          <p:nvPr/>
        </p:nvSpPr>
        <p:spPr>
          <a:xfrm flipH="1">
            <a:off x="867648" y="2802996"/>
            <a:ext cx="226452" cy="317009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139018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02370-02E9-B9C0-16EC-0A7190FE21BA}"/>
              </a:ext>
            </a:extLst>
          </p:cNvPr>
          <p:cNvSpPr>
            <a:spLocks noGrp="1"/>
          </p:cNvSpPr>
          <p:nvPr>
            <p:ph type="title"/>
          </p:nvPr>
        </p:nvSpPr>
        <p:spPr/>
        <p:txBody>
          <a:bodyPr/>
          <a:lstStyle/>
          <a:p>
            <a:r>
              <a:rPr lang="en-US" dirty="0"/>
              <a:t>Better language modeling (classical approach)</a:t>
            </a:r>
          </a:p>
        </p:txBody>
      </p:sp>
      <p:sp>
        <p:nvSpPr>
          <p:cNvPr id="3" name="Content Placeholder 2">
            <a:extLst>
              <a:ext uri="{FF2B5EF4-FFF2-40B4-BE49-F238E27FC236}">
                <a16:creationId xmlns:a16="http://schemas.microsoft.com/office/drawing/2014/main" id="{8D4E88C1-534F-14AA-9411-66605C597D06}"/>
              </a:ext>
            </a:extLst>
          </p:cNvPr>
          <p:cNvSpPr>
            <a:spLocks noGrp="1"/>
          </p:cNvSpPr>
          <p:nvPr>
            <p:ph idx="1"/>
          </p:nvPr>
        </p:nvSpPr>
        <p:spPr/>
        <p:txBody>
          <a:bodyPr/>
          <a:lstStyle/>
          <a:p>
            <a:pPr marL="0" indent="0">
              <a:buNone/>
            </a:pPr>
            <a:r>
              <a:rPr lang="en-US" dirty="0"/>
              <a:t>“How frequent is every word pair?”</a:t>
            </a:r>
          </a:p>
          <a:p>
            <a:pPr marL="0" indent="0">
              <a:buNone/>
            </a:pPr>
            <a:endParaRPr lang="en-US" dirty="0"/>
          </a:p>
          <a:p>
            <a:endParaRPr lang="en-US" dirty="0"/>
          </a:p>
        </p:txBody>
      </p:sp>
      <p:sp>
        <p:nvSpPr>
          <p:cNvPr id="5" name="TextBox 4">
            <a:extLst>
              <a:ext uri="{FF2B5EF4-FFF2-40B4-BE49-F238E27FC236}">
                <a16:creationId xmlns:a16="http://schemas.microsoft.com/office/drawing/2014/main" id="{3107BF1F-BACA-29C7-DA94-E0D0E13FEB0B}"/>
              </a:ext>
            </a:extLst>
          </p:cNvPr>
          <p:cNvSpPr txBox="1"/>
          <p:nvPr/>
        </p:nvSpPr>
        <p:spPr>
          <a:xfrm>
            <a:off x="1119749" y="2802998"/>
            <a:ext cx="2038315" cy="3170099"/>
          </a:xfrm>
          <a:prstGeom prst="rect">
            <a:avLst/>
          </a:prstGeom>
          <a:noFill/>
        </p:spPr>
        <p:txBody>
          <a:bodyPr wrap="none" rtlCol="0">
            <a:spAutoFit/>
          </a:bodyPr>
          <a:lstStyle/>
          <a:p>
            <a:r>
              <a:rPr lang="en-US" sz="2000" dirty="0"/>
              <a:t>Make things well</a:t>
            </a:r>
          </a:p>
          <a:p>
            <a:r>
              <a:rPr lang="en-US" sz="2000" dirty="0"/>
              <a:t>Make it work</a:t>
            </a:r>
            <a:r>
              <a:rPr lang="en-US" sz="2000" dirty="0">
                <a:sym typeface="Wingdings" pitchFamily="2" charset="2"/>
              </a:rPr>
              <a:t></a:t>
            </a:r>
            <a:endParaRPr lang="en-US" sz="2000" dirty="0"/>
          </a:p>
          <a:p>
            <a:r>
              <a:rPr lang="en-US" sz="2000" dirty="0"/>
              <a:t>Make </a:t>
            </a:r>
            <a:r>
              <a:rPr lang="en-US" sz="2000" dirty="0">
                <a:highlight>
                  <a:srgbClr val="FFFF00"/>
                </a:highlight>
              </a:rPr>
              <a:t>it go</a:t>
            </a:r>
          </a:p>
          <a:p>
            <a:r>
              <a:rPr lang="en-US" sz="2000" dirty="0"/>
              <a:t>Let it work</a:t>
            </a:r>
            <a:r>
              <a:rPr lang="en-US" sz="2000" dirty="0">
                <a:sym typeface="Wingdings" pitchFamily="2" charset="2"/>
              </a:rPr>
              <a:t></a:t>
            </a:r>
            <a:endParaRPr lang="en-US" sz="2000" dirty="0"/>
          </a:p>
          <a:p>
            <a:r>
              <a:rPr lang="en-US" sz="2000" dirty="0"/>
              <a:t>Let me go</a:t>
            </a:r>
          </a:p>
          <a:p>
            <a:r>
              <a:rPr lang="en-US" sz="2000" dirty="0"/>
              <a:t>Let me see</a:t>
            </a:r>
          </a:p>
          <a:p>
            <a:r>
              <a:rPr lang="en-US" sz="2000" dirty="0"/>
              <a:t>Make things work</a:t>
            </a:r>
          </a:p>
          <a:p>
            <a:r>
              <a:rPr lang="en-US" sz="2000" dirty="0"/>
              <a:t>Make things work</a:t>
            </a:r>
          </a:p>
          <a:p>
            <a:r>
              <a:rPr lang="en-US" sz="2000" dirty="0"/>
              <a:t>Let </a:t>
            </a:r>
            <a:r>
              <a:rPr lang="en-US" sz="2000" dirty="0">
                <a:highlight>
                  <a:srgbClr val="FFFF00"/>
                </a:highlight>
              </a:rPr>
              <a:t>it go</a:t>
            </a:r>
          </a:p>
          <a:p>
            <a:r>
              <a:rPr lang="en-US" sz="2000" dirty="0"/>
              <a:t>Let </a:t>
            </a:r>
            <a:r>
              <a:rPr lang="en-US" sz="2000" dirty="0">
                <a:highlight>
                  <a:srgbClr val="FFFF00"/>
                </a:highlight>
              </a:rPr>
              <a:t>it go</a:t>
            </a:r>
          </a:p>
        </p:txBody>
      </p:sp>
      <p:sp>
        <p:nvSpPr>
          <p:cNvPr id="6" name="Right Brace 5">
            <a:extLst>
              <a:ext uri="{FF2B5EF4-FFF2-40B4-BE49-F238E27FC236}">
                <a16:creationId xmlns:a16="http://schemas.microsoft.com/office/drawing/2014/main" id="{5A832D5E-237F-B0A9-29E4-05F5B84B2E11}"/>
              </a:ext>
            </a:extLst>
          </p:cNvPr>
          <p:cNvSpPr/>
          <p:nvPr/>
        </p:nvSpPr>
        <p:spPr>
          <a:xfrm>
            <a:off x="3278748" y="2802997"/>
            <a:ext cx="226452" cy="317009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ight Brace 6">
            <a:extLst>
              <a:ext uri="{FF2B5EF4-FFF2-40B4-BE49-F238E27FC236}">
                <a16:creationId xmlns:a16="http://schemas.microsoft.com/office/drawing/2014/main" id="{78409096-DA79-DFE6-AC25-C06CA4F1F75C}"/>
              </a:ext>
            </a:extLst>
          </p:cNvPr>
          <p:cNvSpPr/>
          <p:nvPr/>
        </p:nvSpPr>
        <p:spPr>
          <a:xfrm flipH="1">
            <a:off x="867648" y="2802996"/>
            <a:ext cx="226452" cy="317009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aphicFrame>
        <p:nvGraphicFramePr>
          <p:cNvPr id="9" name="Table 4">
            <a:extLst>
              <a:ext uri="{FF2B5EF4-FFF2-40B4-BE49-F238E27FC236}">
                <a16:creationId xmlns:a16="http://schemas.microsoft.com/office/drawing/2014/main" id="{644A7EAE-0BDE-4D5B-BC3C-1EE7AB70E4CD}"/>
              </a:ext>
            </a:extLst>
          </p:cNvPr>
          <p:cNvGraphicFramePr>
            <a:graphicFrameLocks noGrp="1"/>
          </p:cNvGraphicFramePr>
          <p:nvPr>
            <p:extLst>
              <p:ext uri="{D42A27DB-BD31-4B8C-83A1-F6EECF244321}">
                <p14:modId xmlns:p14="http://schemas.microsoft.com/office/powerpoint/2010/main" val="99360157"/>
              </p:ext>
            </p:extLst>
          </p:nvPr>
        </p:nvGraphicFramePr>
        <p:xfrm>
          <a:off x="4640731" y="1685014"/>
          <a:ext cx="5045136" cy="4820920"/>
        </p:xfrm>
        <a:graphic>
          <a:graphicData uri="http://schemas.openxmlformats.org/drawingml/2006/table">
            <a:tbl>
              <a:tblPr firstRow="1" bandRow="1">
                <a:tableStyleId>{5C22544A-7EE6-4342-B048-85BDC9FD1C3A}</a:tableStyleId>
              </a:tblPr>
              <a:tblGrid>
                <a:gridCol w="2026412">
                  <a:extLst>
                    <a:ext uri="{9D8B030D-6E8A-4147-A177-3AD203B41FA5}">
                      <a16:colId xmlns:a16="http://schemas.microsoft.com/office/drawing/2014/main" val="3840339118"/>
                    </a:ext>
                  </a:extLst>
                </a:gridCol>
                <a:gridCol w="1509362">
                  <a:extLst>
                    <a:ext uri="{9D8B030D-6E8A-4147-A177-3AD203B41FA5}">
                      <a16:colId xmlns:a16="http://schemas.microsoft.com/office/drawing/2014/main" val="2225436920"/>
                    </a:ext>
                  </a:extLst>
                </a:gridCol>
                <a:gridCol w="1509362">
                  <a:extLst>
                    <a:ext uri="{9D8B030D-6E8A-4147-A177-3AD203B41FA5}">
                      <a16:colId xmlns:a16="http://schemas.microsoft.com/office/drawing/2014/main" val="829159972"/>
                    </a:ext>
                  </a:extLst>
                </a:gridCol>
              </a:tblGrid>
              <a:tr h="370840">
                <a:tc>
                  <a:txBody>
                    <a:bodyPr/>
                    <a:lstStyle/>
                    <a:p>
                      <a:r>
                        <a:rPr lang="en-US" dirty="0"/>
                        <a:t>Bigrams seen</a:t>
                      </a:r>
                    </a:p>
                  </a:txBody>
                  <a:tcPr/>
                </a:tc>
                <a:tc>
                  <a:txBody>
                    <a:bodyPr/>
                    <a:lstStyle/>
                    <a:p>
                      <a:r>
                        <a:rPr lang="en-US" dirty="0"/>
                        <a:t>Frequency</a:t>
                      </a:r>
                    </a:p>
                  </a:txBody>
                  <a:tcPr/>
                </a:tc>
                <a:tc>
                  <a:txBody>
                    <a:bodyPr/>
                    <a:lstStyle/>
                    <a:p>
                      <a:r>
                        <a:rPr lang="en-US" dirty="0"/>
                        <a:t>p(x</a:t>
                      </a:r>
                      <a:r>
                        <a:rPr lang="en-US" baseline="-25000" dirty="0"/>
                        <a:t>i</a:t>
                      </a:r>
                      <a:r>
                        <a:rPr lang="en-US" dirty="0"/>
                        <a:t>|x</a:t>
                      </a:r>
                      <a:r>
                        <a:rPr lang="en-US" baseline="-25000" dirty="0"/>
                        <a:t>i-1</a:t>
                      </a:r>
                      <a:r>
                        <a:rPr lang="en-US" dirty="0"/>
                        <a:t>)</a:t>
                      </a:r>
                    </a:p>
                  </a:txBody>
                  <a:tcPr/>
                </a:tc>
                <a:extLst>
                  <a:ext uri="{0D108BD9-81ED-4DB2-BD59-A6C34878D82A}">
                    <a16:rowId xmlns:a16="http://schemas.microsoft.com/office/drawing/2014/main" val="2804525976"/>
                  </a:ext>
                </a:extLst>
              </a:tr>
              <a:tr h="370840">
                <a:tc>
                  <a:txBody>
                    <a:bodyPr/>
                    <a:lstStyle/>
                    <a:p>
                      <a:r>
                        <a:rPr lang="en-US" dirty="0"/>
                        <a:t>&lt;start&gt; </a:t>
                      </a:r>
                      <a:r>
                        <a:rPr lang="en-US" dirty="0">
                          <a:sym typeface="Wingdings" pitchFamily="2" charset="2"/>
                        </a:rPr>
                        <a:t></a:t>
                      </a:r>
                      <a:r>
                        <a:rPr lang="en-US" dirty="0"/>
                        <a:t> Make</a:t>
                      </a:r>
                    </a:p>
                  </a:txBody>
                  <a:tcPr/>
                </a:tc>
                <a:tc>
                  <a:txBody>
                    <a:bodyPr/>
                    <a:lstStyle/>
                    <a:p>
                      <a:r>
                        <a:rPr lang="en-US" dirty="0"/>
                        <a:t>5</a:t>
                      </a:r>
                    </a:p>
                  </a:txBody>
                  <a:tcPr/>
                </a:tc>
                <a:tc>
                  <a:txBody>
                    <a:bodyPr/>
                    <a:lstStyle/>
                    <a:p>
                      <a:r>
                        <a:rPr lang="en-US" dirty="0"/>
                        <a:t>0.5</a:t>
                      </a:r>
                    </a:p>
                  </a:txBody>
                  <a:tcPr/>
                </a:tc>
                <a:extLst>
                  <a:ext uri="{0D108BD9-81ED-4DB2-BD59-A6C34878D82A}">
                    <a16:rowId xmlns:a16="http://schemas.microsoft.com/office/drawing/2014/main" val="2676468732"/>
                  </a:ext>
                </a:extLst>
              </a:tr>
              <a:tr h="370840">
                <a:tc>
                  <a:txBody>
                    <a:bodyPr/>
                    <a:lstStyle/>
                    <a:p>
                      <a:r>
                        <a:rPr lang="en-US" dirty="0"/>
                        <a:t>&lt;start&gt; </a:t>
                      </a:r>
                      <a:r>
                        <a:rPr lang="en-US" dirty="0">
                          <a:sym typeface="Wingdings" pitchFamily="2" charset="2"/>
                        </a:rPr>
                        <a:t> Let</a:t>
                      </a:r>
                      <a:endParaRPr lang="en-US" dirty="0"/>
                    </a:p>
                  </a:txBody>
                  <a:tcPr/>
                </a:tc>
                <a:tc>
                  <a:txBody>
                    <a:bodyPr/>
                    <a:lstStyle/>
                    <a:p>
                      <a:r>
                        <a:rPr lang="en-US" dirty="0"/>
                        <a:t>5</a:t>
                      </a:r>
                    </a:p>
                  </a:txBody>
                  <a:tcPr/>
                </a:tc>
                <a:tc>
                  <a:txBody>
                    <a:bodyPr/>
                    <a:lstStyle/>
                    <a:p>
                      <a:r>
                        <a:rPr lang="en-US" dirty="0"/>
                        <a:t>0.5</a:t>
                      </a:r>
                    </a:p>
                  </a:txBody>
                  <a:tcPr/>
                </a:tc>
                <a:extLst>
                  <a:ext uri="{0D108BD9-81ED-4DB2-BD59-A6C34878D82A}">
                    <a16:rowId xmlns:a16="http://schemas.microsoft.com/office/drawing/2014/main" val="3961308384"/>
                  </a:ext>
                </a:extLst>
              </a:tr>
              <a:tr h="370840">
                <a:tc>
                  <a:txBody>
                    <a:bodyPr/>
                    <a:lstStyle/>
                    <a:p>
                      <a:r>
                        <a:rPr lang="en-US" dirty="0"/>
                        <a:t>Make </a:t>
                      </a:r>
                      <a:r>
                        <a:rPr lang="en-US" dirty="0">
                          <a:sym typeface="Wingdings" pitchFamily="2" charset="2"/>
                        </a:rPr>
                        <a:t> it</a:t>
                      </a:r>
                      <a:endParaRPr lang="en-US" dirty="0"/>
                    </a:p>
                  </a:txBody>
                  <a:tcPr/>
                </a:tc>
                <a:tc>
                  <a:txBody>
                    <a:bodyPr/>
                    <a:lstStyle/>
                    <a:p>
                      <a:r>
                        <a:rPr lang="en-US" dirty="0"/>
                        <a:t>4</a:t>
                      </a:r>
                    </a:p>
                  </a:txBody>
                  <a:tcPr/>
                </a:tc>
                <a:tc>
                  <a:txBody>
                    <a:bodyPr/>
                    <a:lstStyle/>
                    <a:p>
                      <a:r>
                        <a:rPr lang="en-US" dirty="0"/>
                        <a:t>0.4</a:t>
                      </a:r>
                    </a:p>
                  </a:txBody>
                  <a:tcPr/>
                </a:tc>
                <a:extLst>
                  <a:ext uri="{0D108BD9-81ED-4DB2-BD59-A6C34878D82A}">
                    <a16:rowId xmlns:a16="http://schemas.microsoft.com/office/drawing/2014/main" val="4288304974"/>
                  </a:ext>
                </a:extLst>
              </a:tr>
              <a:tr h="370840">
                <a:tc>
                  <a:txBody>
                    <a:bodyPr/>
                    <a:lstStyle/>
                    <a:p>
                      <a:r>
                        <a:rPr lang="en-US" dirty="0"/>
                        <a:t>Make </a:t>
                      </a:r>
                      <a:r>
                        <a:rPr lang="en-US" dirty="0">
                          <a:sym typeface="Wingdings" pitchFamily="2" charset="2"/>
                        </a:rPr>
                        <a:t> things</a:t>
                      </a:r>
                      <a:endParaRPr lang="en-US" dirty="0"/>
                    </a:p>
                  </a:txBody>
                  <a:tcPr/>
                </a:tc>
                <a:tc>
                  <a:txBody>
                    <a:bodyPr/>
                    <a:lstStyle/>
                    <a:p>
                      <a:r>
                        <a:rPr lang="en-US" dirty="0"/>
                        <a:t>6</a:t>
                      </a:r>
                    </a:p>
                  </a:txBody>
                  <a:tcPr/>
                </a:tc>
                <a:tc>
                  <a:txBody>
                    <a:bodyPr/>
                    <a:lstStyle/>
                    <a:p>
                      <a:r>
                        <a:rPr lang="en-US" dirty="0"/>
                        <a:t>0.6</a:t>
                      </a:r>
                    </a:p>
                  </a:txBody>
                  <a:tcPr/>
                </a:tc>
                <a:extLst>
                  <a:ext uri="{0D108BD9-81ED-4DB2-BD59-A6C34878D82A}">
                    <a16:rowId xmlns:a16="http://schemas.microsoft.com/office/drawing/2014/main" val="2092454426"/>
                  </a:ext>
                </a:extLst>
              </a:tr>
              <a:tr h="370840">
                <a:tc>
                  <a:txBody>
                    <a:bodyPr/>
                    <a:lstStyle/>
                    <a:p>
                      <a:r>
                        <a:rPr lang="en-US" dirty="0"/>
                        <a:t>Let </a:t>
                      </a:r>
                      <a:r>
                        <a:rPr lang="en-US" dirty="0">
                          <a:sym typeface="Wingdings" pitchFamily="2" charset="2"/>
                        </a:rPr>
                        <a:t> it</a:t>
                      </a:r>
                      <a:endParaRPr lang="en-US" dirty="0"/>
                    </a:p>
                  </a:txBody>
                  <a:tcPr/>
                </a:tc>
                <a:tc>
                  <a:txBody>
                    <a:bodyPr/>
                    <a:lstStyle/>
                    <a:p>
                      <a:r>
                        <a:rPr lang="en-US" dirty="0"/>
                        <a:t>6</a:t>
                      </a:r>
                    </a:p>
                  </a:txBody>
                  <a:tcPr/>
                </a:tc>
                <a:tc>
                  <a:txBody>
                    <a:bodyPr/>
                    <a:lstStyle/>
                    <a:p>
                      <a:r>
                        <a:rPr lang="en-US" dirty="0"/>
                        <a:t>0.6</a:t>
                      </a:r>
                    </a:p>
                  </a:txBody>
                  <a:tcPr/>
                </a:tc>
                <a:extLst>
                  <a:ext uri="{0D108BD9-81ED-4DB2-BD59-A6C34878D82A}">
                    <a16:rowId xmlns:a16="http://schemas.microsoft.com/office/drawing/2014/main" val="453294817"/>
                  </a:ext>
                </a:extLst>
              </a:tr>
              <a:tr h="370840">
                <a:tc>
                  <a:txBody>
                    <a:bodyPr/>
                    <a:lstStyle/>
                    <a:p>
                      <a:r>
                        <a:rPr lang="en-US" dirty="0"/>
                        <a:t>Let </a:t>
                      </a:r>
                      <a:r>
                        <a:rPr lang="en-US" dirty="0">
                          <a:sym typeface="Wingdings" pitchFamily="2" charset="2"/>
                        </a:rPr>
                        <a:t> me</a:t>
                      </a:r>
                      <a:endParaRPr lang="en-US" dirty="0"/>
                    </a:p>
                  </a:txBody>
                  <a:tcPr/>
                </a:tc>
                <a:tc>
                  <a:txBody>
                    <a:bodyPr/>
                    <a:lstStyle/>
                    <a:p>
                      <a:r>
                        <a:rPr lang="en-US" dirty="0"/>
                        <a:t>4</a:t>
                      </a:r>
                    </a:p>
                  </a:txBody>
                  <a:tcPr/>
                </a:tc>
                <a:tc>
                  <a:txBody>
                    <a:bodyPr/>
                    <a:lstStyle/>
                    <a:p>
                      <a:r>
                        <a:rPr lang="en-US" dirty="0"/>
                        <a:t>0.4</a:t>
                      </a:r>
                    </a:p>
                  </a:txBody>
                  <a:tcPr/>
                </a:tc>
                <a:extLst>
                  <a:ext uri="{0D108BD9-81ED-4DB2-BD59-A6C34878D82A}">
                    <a16:rowId xmlns:a16="http://schemas.microsoft.com/office/drawing/2014/main" val="928189824"/>
                  </a:ext>
                </a:extLst>
              </a:tr>
              <a:tr h="370840">
                <a:tc>
                  <a:txBody>
                    <a:bodyPr/>
                    <a:lstStyle/>
                    <a:p>
                      <a:r>
                        <a:rPr lang="en-US" dirty="0"/>
                        <a:t>things </a:t>
                      </a:r>
                      <a:r>
                        <a:rPr lang="en-US" dirty="0">
                          <a:sym typeface="Wingdings" pitchFamily="2" charset="2"/>
                        </a:rPr>
                        <a:t> well</a:t>
                      </a:r>
                      <a:endParaRPr lang="en-US" dirty="0"/>
                    </a:p>
                  </a:txBody>
                  <a:tcPr/>
                </a:tc>
                <a:tc>
                  <a:txBody>
                    <a:bodyPr/>
                    <a:lstStyle/>
                    <a:p>
                      <a:r>
                        <a:rPr lang="en-US" dirty="0"/>
                        <a:t>1</a:t>
                      </a:r>
                    </a:p>
                  </a:txBody>
                  <a:tcPr/>
                </a:tc>
                <a:tc>
                  <a:txBody>
                    <a:bodyPr/>
                    <a:lstStyle/>
                    <a:p>
                      <a:r>
                        <a:rPr lang="en-US" dirty="0"/>
                        <a:t>0.33</a:t>
                      </a:r>
                    </a:p>
                  </a:txBody>
                  <a:tcPr/>
                </a:tc>
                <a:extLst>
                  <a:ext uri="{0D108BD9-81ED-4DB2-BD59-A6C34878D82A}">
                    <a16:rowId xmlns:a16="http://schemas.microsoft.com/office/drawing/2014/main" val="819309641"/>
                  </a:ext>
                </a:extLst>
              </a:tr>
              <a:tr h="370840">
                <a:tc>
                  <a:txBody>
                    <a:bodyPr/>
                    <a:lstStyle/>
                    <a:p>
                      <a:r>
                        <a:rPr lang="en-US" dirty="0"/>
                        <a:t>things </a:t>
                      </a:r>
                      <a:r>
                        <a:rPr lang="en-US" dirty="0">
                          <a:sym typeface="Wingdings" pitchFamily="2" charset="2"/>
                        </a:rPr>
                        <a:t> work</a:t>
                      </a:r>
                      <a:endParaRPr lang="en-US" dirty="0"/>
                    </a:p>
                  </a:txBody>
                  <a:tcPr/>
                </a:tc>
                <a:tc>
                  <a:txBody>
                    <a:bodyPr/>
                    <a:lstStyle/>
                    <a:p>
                      <a:r>
                        <a:rPr lang="en-US" dirty="0"/>
                        <a:t>2</a:t>
                      </a:r>
                    </a:p>
                  </a:txBody>
                  <a:tcPr/>
                </a:tc>
                <a:tc>
                  <a:txBody>
                    <a:bodyPr/>
                    <a:lstStyle/>
                    <a:p>
                      <a:r>
                        <a:rPr lang="en-US" dirty="0"/>
                        <a:t>0.67</a:t>
                      </a:r>
                    </a:p>
                  </a:txBody>
                  <a:tcPr/>
                </a:tc>
                <a:extLst>
                  <a:ext uri="{0D108BD9-81ED-4DB2-BD59-A6C34878D82A}">
                    <a16:rowId xmlns:a16="http://schemas.microsoft.com/office/drawing/2014/main" val="66170758"/>
                  </a:ext>
                </a:extLst>
              </a:tr>
              <a:tr h="370840">
                <a:tc>
                  <a:txBody>
                    <a:bodyPr/>
                    <a:lstStyle/>
                    <a:p>
                      <a:r>
                        <a:rPr lang="en-US" dirty="0"/>
                        <a:t>it </a:t>
                      </a:r>
                      <a:r>
                        <a:rPr lang="en-US" dirty="0">
                          <a:sym typeface="Wingdings" pitchFamily="2" charset="2"/>
                        </a:rPr>
                        <a:t> work</a:t>
                      </a:r>
                      <a:endParaRPr lang="en-US" dirty="0"/>
                    </a:p>
                  </a:txBody>
                  <a:tcPr/>
                </a:tc>
                <a:tc>
                  <a:txBody>
                    <a:bodyPr/>
                    <a:lstStyle/>
                    <a:p>
                      <a:r>
                        <a:rPr lang="en-US" dirty="0"/>
                        <a:t>2 </a:t>
                      </a:r>
                      <a:r>
                        <a:rPr lang="en-US" dirty="0">
                          <a:sym typeface="Wingdings" pitchFamily="2" charset="2"/>
                        </a:rPr>
                        <a:t></a:t>
                      </a:r>
                      <a:endParaRPr lang="en-US" dirty="0"/>
                    </a:p>
                  </a:txBody>
                  <a:tcPr/>
                </a:tc>
                <a:tc>
                  <a:txBody>
                    <a:bodyPr/>
                    <a:lstStyle/>
                    <a:p>
                      <a:r>
                        <a:rPr lang="en-US" dirty="0">
                          <a:highlight>
                            <a:srgbClr val="FFFF00"/>
                          </a:highlight>
                        </a:rPr>
                        <a:t>0.4</a:t>
                      </a:r>
                    </a:p>
                  </a:txBody>
                  <a:tcPr/>
                </a:tc>
                <a:extLst>
                  <a:ext uri="{0D108BD9-81ED-4DB2-BD59-A6C34878D82A}">
                    <a16:rowId xmlns:a16="http://schemas.microsoft.com/office/drawing/2014/main" val="1477774045"/>
                  </a:ext>
                </a:extLst>
              </a:tr>
              <a:tr h="370840">
                <a:tc>
                  <a:txBody>
                    <a:bodyPr/>
                    <a:lstStyle/>
                    <a:p>
                      <a:r>
                        <a:rPr lang="en-US" dirty="0"/>
                        <a:t>it </a:t>
                      </a:r>
                      <a:r>
                        <a:rPr lang="en-US" dirty="0">
                          <a:sym typeface="Wingdings" pitchFamily="2" charset="2"/>
                        </a:rPr>
                        <a:t> go</a:t>
                      </a:r>
                      <a:endParaRPr lang="en-US" dirty="0"/>
                    </a:p>
                  </a:txBody>
                  <a:tcPr/>
                </a:tc>
                <a:tc>
                  <a:txBody>
                    <a:bodyPr/>
                    <a:lstStyle/>
                    <a:p>
                      <a:r>
                        <a:rPr lang="en-US" dirty="0">
                          <a:highlight>
                            <a:srgbClr val="FFFF00"/>
                          </a:highlight>
                        </a:rPr>
                        <a:t>3</a:t>
                      </a:r>
                    </a:p>
                  </a:txBody>
                  <a:tcPr/>
                </a:tc>
                <a:tc>
                  <a:txBody>
                    <a:bodyPr/>
                    <a:lstStyle/>
                    <a:p>
                      <a:r>
                        <a:rPr lang="en-US" dirty="0">
                          <a:highlight>
                            <a:srgbClr val="FFFF00"/>
                          </a:highlight>
                        </a:rPr>
                        <a:t>0.6</a:t>
                      </a:r>
                    </a:p>
                  </a:txBody>
                  <a:tcPr/>
                </a:tc>
                <a:extLst>
                  <a:ext uri="{0D108BD9-81ED-4DB2-BD59-A6C34878D82A}">
                    <a16:rowId xmlns:a16="http://schemas.microsoft.com/office/drawing/2014/main" val="12333328"/>
                  </a:ext>
                </a:extLst>
              </a:tr>
              <a:tr h="370840">
                <a:tc>
                  <a:txBody>
                    <a:bodyPr/>
                    <a:lstStyle/>
                    <a:p>
                      <a:r>
                        <a:rPr lang="en-US" dirty="0"/>
                        <a:t>me </a:t>
                      </a:r>
                      <a:r>
                        <a:rPr lang="en-US" dirty="0">
                          <a:sym typeface="Wingdings" pitchFamily="2" charset="2"/>
                        </a:rPr>
                        <a:t> go</a:t>
                      </a:r>
                      <a:endParaRPr lang="en-US" dirty="0"/>
                    </a:p>
                  </a:txBody>
                  <a:tcPr/>
                </a:tc>
                <a:tc>
                  <a:txBody>
                    <a:bodyPr/>
                    <a:lstStyle/>
                    <a:p>
                      <a:r>
                        <a:rPr lang="en-US" dirty="0"/>
                        <a:t>1</a:t>
                      </a:r>
                    </a:p>
                  </a:txBody>
                  <a:tcPr/>
                </a:tc>
                <a:tc>
                  <a:txBody>
                    <a:bodyPr/>
                    <a:lstStyle/>
                    <a:p>
                      <a:r>
                        <a:rPr lang="en-US" dirty="0"/>
                        <a:t>0.5</a:t>
                      </a:r>
                    </a:p>
                  </a:txBody>
                  <a:tcPr/>
                </a:tc>
                <a:extLst>
                  <a:ext uri="{0D108BD9-81ED-4DB2-BD59-A6C34878D82A}">
                    <a16:rowId xmlns:a16="http://schemas.microsoft.com/office/drawing/2014/main" val="1903158593"/>
                  </a:ext>
                </a:extLst>
              </a:tr>
              <a:tr h="370840">
                <a:tc>
                  <a:txBody>
                    <a:bodyPr/>
                    <a:lstStyle/>
                    <a:p>
                      <a:r>
                        <a:rPr lang="en-US" dirty="0"/>
                        <a:t>me </a:t>
                      </a:r>
                      <a:r>
                        <a:rPr lang="en-US" dirty="0">
                          <a:sym typeface="Wingdings" pitchFamily="2" charset="2"/>
                        </a:rPr>
                        <a:t> see</a:t>
                      </a:r>
                      <a:endParaRPr lang="en-US" dirty="0"/>
                    </a:p>
                  </a:txBody>
                  <a:tcPr/>
                </a:tc>
                <a:tc>
                  <a:txBody>
                    <a:bodyPr/>
                    <a:lstStyle/>
                    <a:p>
                      <a:r>
                        <a:rPr lang="en-US" dirty="0"/>
                        <a:t>1</a:t>
                      </a:r>
                    </a:p>
                  </a:txBody>
                  <a:tcPr/>
                </a:tc>
                <a:tc>
                  <a:txBody>
                    <a:bodyPr/>
                    <a:lstStyle/>
                    <a:p>
                      <a:r>
                        <a:rPr lang="en-US" dirty="0"/>
                        <a:t>0.5</a:t>
                      </a:r>
                    </a:p>
                  </a:txBody>
                  <a:tcPr/>
                </a:tc>
                <a:extLst>
                  <a:ext uri="{0D108BD9-81ED-4DB2-BD59-A6C34878D82A}">
                    <a16:rowId xmlns:a16="http://schemas.microsoft.com/office/drawing/2014/main" val="3055893230"/>
                  </a:ext>
                </a:extLst>
              </a:tr>
            </a:tbl>
          </a:graphicData>
        </a:graphic>
      </p:graphicFrame>
    </p:spTree>
    <p:extLst>
      <p:ext uri="{BB962C8B-B14F-4D97-AF65-F5344CB8AC3E}">
        <p14:creationId xmlns:p14="http://schemas.microsoft.com/office/powerpoint/2010/main" val="39665717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AA24-3CB3-7212-B694-5C3D534C807F}"/>
              </a:ext>
            </a:extLst>
          </p:cNvPr>
          <p:cNvSpPr>
            <a:spLocks noGrp="1"/>
          </p:cNvSpPr>
          <p:nvPr>
            <p:ph type="title"/>
          </p:nvPr>
        </p:nvSpPr>
        <p:spPr/>
        <p:txBody>
          <a:bodyPr/>
          <a:lstStyle/>
          <a:p>
            <a:r>
              <a:rPr lang="en-US" dirty="0"/>
              <a:t>A bigram model is still a rough approximation</a:t>
            </a:r>
          </a:p>
        </p:txBody>
      </p:sp>
      <p:sp>
        <p:nvSpPr>
          <p:cNvPr id="5" name="TextBox 4">
            <a:extLst>
              <a:ext uri="{FF2B5EF4-FFF2-40B4-BE49-F238E27FC236}">
                <a16:creationId xmlns:a16="http://schemas.microsoft.com/office/drawing/2014/main" id="{60348F73-E493-9623-0AE1-BAE2DD90D15B}"/>
              </a:ext>
            </a:extLst>
          </p:cNvPr>
          <p:cNvSpPr txBox="1"/>
          <p:nvPr/>
        </p:nvSpPr>
        <p:spPr>
          <a:xfrm>
            <a:off x="3943278" y="2399808"/>
            <a:ext cx="993863" cy="523220"/>
          </a:xfrm>
          <a:prstGeom prst="rect">
            <a:avLst/>
          </a:prstGeom>
          <a:noFill/>
          <a:ln w="38100">
            <a:solidFill>
              <a:schemeClr val="tx1"/>
            </a:solidFill>
          </a:ln>
        </p:spPr>
        <p:txBody>
          <a:bodyPr wrap="none" rtlCol="0">
            <a:spAutoFit/>
          </a:bodyPr>
          <a:lstStyle/>
          <a:p>
            <a:pPr algn="ctr"/>
            <a:r>
              <a:rPr lang="en-US" sz="2800" dirty="0"/>
              <a:t>Make</a:t>
            </a:r>
          </a:p>
        </p:txBody>
      </p:sp>
      <p:sp>
        <p:nvSpPr>
          <p:cNvPr id="6" name="TextBox 5">
            <a:extLst>
              <a:ext uri="{FF2B5EF4-FFF2-40B4-BE49-F238E27FC236}">
                <a16:creationId xmlns:a16="http://schemas.microsoft.com/office/drawing/2014/main" id="{0AA77CAE-E80E-8F55-9F32-BF7CA0FDB3EF}"/>
              </a:ext>
            </a:extLst>
          </p:cNvPr>
          <p:cNvSpPr txBox="1"/>
          <p:nvPr/>
        </p:nvSpPr>
        <p:spPr>
          <a:xfrm>
            <a:off x="5940800" y="4096722"/>
            <a:ext cx="386645" cy="523220"/>
          </a:xfrm>
          <a:prstGeom prst="rect">
            <a:avLst/>
          </a:prstGeom>
          <a:noFill/>
          <a:ln w="38100">
            <a:solidFill>
              <a:schemeClr val="tx1"/>
            </a:solidFill>
          </a:ln>
        </p:spPr>
        <p:txBody>
          <a:bodyPr wrap="none" rtlCol="0">
            <a:spAutoFit/>
          </a:bodyPr>
          <a:lstStyle/>
          <a:p>
            <a:pPr algn="ctr"/>
            <a:r>
              <a:rPr lang="en-US" sz="2800" dirty="0"/>
              <a:t>it</a:t>
            </a:r>
          </a:p>
        </p:txBody>
      </p:sp>
      <p:sp>
        <p:nvSpPr>
          <p:cNvPr id="7" name="TextBox 6">
            <a:extLst>
              <a:ext uri="{FF2B5EF4-FFF2-40B4-BE49-F238E27FC236}">
                <a16:creationId xmlns:a16="http://schemas.microsoft.com/office/drawing/2014/main" id="{CDC7C032-69BD-7B7D-C148-4B6E1AD5C878}"/>
              </a:ext>
            </a:extLst>
          </p:cNvPr>
          <p:cNvSpPr txBox="1"/>
          <p:nvPr/>
        </p:nvSpPr>
        <p:spPr>
          <a:xfrm>
            <a:off x="7669997" y="5693052"/>
            <a:ext cx="539700" cy="523220"/>
          </a:xfrm>
          <a:prstGeom prst="rect">
            <a:avLst/>
          </a:prstGeom>
          <a:noFill/>
          <a:ln w="38100">
            <a:solidFill>
              <a:schemeClr val="tx1"/>
            </a:solidFill>
          </a:ln>
        </p:spPr>
        <p:txBody>
          <a:bodyPr wrap="none" rtlCol="0">
            <a:spAutoFit/>
          </a:bodyPr>
          <a:lstStyle/>
          <a:p>
            <a:pPr algn="ctr"/>
            <a:r>
              <a:rPr lang="en-US" sz="2800" dirty="0"/>
              <a:t>go</a:t>
            </a:r>
          </a:p>
        </p:txBody>
      </p:sp>
      <p:sp>
        <p:nvSpPr>
          <p:cNvPr id="8" name="TextBox 7">
            <a:extLst>
              <a:ext uri="{FF2B5EF4-FFF2-40B4-BE49-F238E27FC236}">
                <a16:creationId xmlns:a16="http://schemas.microsoft.com/office/drawing/2014/main" id="{746CA58D-6F14-F626-F68F-41C58EF72012}"/>
              </a:ext>
            </a:extLst>
          </p:cNvPr>
          <p:cNvSpPr txBox="1"/>
          <p:nvPr/>
        </p:nvSpPr>
        <p:spPr>
          <a:xfrm>
            <a:off x="3844648" y="5693052"/>
            <a:ext cx="915507" cy="523220"/>
          </a:xfrm>
          <a:prstGeom prst="rect">
            <a:avLst/>
          </a:prstGeom>
          <a:noFill/>
          <a:ln w="38100">
            <a:solidFill>
              <a:schemeClr val="tx1"/>
            </a:solidFill>
          </a:ln>
        </p:spPr>
        <p:txBody>
          <a:bodyPr wrap="none" rtlCol="0">
            <a:spAutoFit/>
          </a:bodyPr>
          <a:lstStyle/>
          <a:p>
            <a:pPr algn="ctr"/>
            <a:r>
              <a:rPr lang="en-US" sz="2800" dirty="0"/>
              <a:t>work</a:t>
            </a:r>
          </a:p>
        </p:txBody>
      </p:sp>
      <p:sp>
        <p:nvSpPr>
          <p:cNvPr id="9" name="TextBox 8">
            <a:extLst>
              <a:ext uri="{FF2B5EF4-FFF2-40B4-BE49-F238E27FC236}">
                <a16:creationId xmlns:a16="http://schemas.microsoft.com/office/drawing/2014/main" id="{51A1610C-4F2F-7A36-930A-BEFB2A0B6E3D}"/>
              </a:ext>
            </a:extLst>
          </p:cNvPr>
          <p:cNvSpPr txBox="1"/>
          <p:nvPr/>
        </p:nvSpPr>
        <p:spPr>
          <a:xfrm>
            <a:off x="2113360" y="4070051"/>
            <a:ext cx="1074333" cy="523220"/>
          </a:xfrm>
          <a:prstGeom prst="rect">
            <a:avLst/>
          </a:prstGeom>
          <a:noFill/>
          <a:ln w="38100">
            <a:solidFill>
              <a:schemeClr val="tx1"/>
            </a:solidFill>
          </a:ln>
        </p:spPr>
        <p:txBody>
          <a:bodyPr wrap="none" rtlCol="0">
            <a:spAutoFit/>
          </a:bodyPr>
          <a:lstStyle/>
          <a:p>
            <a:pPr algn="ctr"/>
            <a:r>
              <a:rPr lang="en-US" sz="2800" dirty="0"/>
              <a:t>things</a:t>
            </a:r>
          </a:p>
        </p:txBody>
      </p:sp>
      <p:sp>
        <p:nvSpPr>
          <p:cNvPr id="10" name="TextBox 9">
            <a:extLst>
              <a:ext uri="{FF2B5EF4-FFF2-40B4-BE49-F238E27FC236}">
                <a16:creationId xmlns:a16="http://schemas.microsoft.com/office/drawing/2014/main" id="{B42E4B20-36AA-D943-14E0-CD6D10ABB693}"/>
              </a:ext>
            </a:extLst>
          </p:cNvPr>
          <p:cNvSpPr txBox="1"/>
          <p:nvPr/>
        </p:nvSpPr>
        <p:spPr>
          <a:xfrm>
            <a:off x="690694" y="5693052"/>
            <a:ext cx="779444" cy="523220"/>
          </a:xfrm>
          <a:prstGeom prst="rect">
            <a:avLst/>
          </a:prstGeom>
          <a:noFill/>
          <a:ln w="38100">
            <a:solidFill>
              <a:schemeClr val="tx1"/>
            </a:solidFill>
          </a:ln>
        </p:spPr>
        <p:txBody>
          <a:bodyPr wrap="none" rtlCol="0">
            <a:spAutoFit/>
          </a:bodyPr>
          <a:lstStyle/>
          <a:p>
            <a:pPr algn="ctr"/>
            <a:r>
              <a:rPr lang="en-US" sz="2800" dirty="0"/>
              <a:t>well</a:t>
            </a:r>
          </a:p>
        </p:txBody>
      </p:sp>
      <p:sp>
        <p:nvSpPr>
          <p:cNvPr id="11" name="TextBox 10">
            <a:extLst>
              <a:ext uri="{FF2B5EF4-FFF2-40B4-BE49-F238E27FC236}">
                <a16:creationId xmlns:a16="http://schemas.microsoft.com/office/drawing/2014/main" id="{C0ECF3D4-B074-B915-78A6-10E3252B7705}"/>
              </a:ext>
            </a:extLst>
          </p:cNvPr>
          <p:cNvSpPr txBox="1"/>
          <p:nvPr/>
        </p:nvSpPr>
        <p:spPr>
          <a:xfrm>
            <a:off x="7801041" y="2399808"/>
            <a:ext cx="631584" cy="523220"/>
          </a:xfrm>
          <a:prstGeom prst="rect">
            <a:avLst/>
          </a:prstGeom>
          <a:noFill/>
          <a:ln w="38100">
            <a:solidFill>
              <a:schemeClr val="tx1"/>
            </a:solidFill>
          </a:ln>
        </p:spPr>
        <p:txBody>
          <a:bodyPr wrap="none" rtlCol="0">
            <a:spAutoFit/>
          </a:bodyPr>
          <a:lstStyle/>
          <a:p>
            <a:pPr algn="ctr"/>
            <a:r>
              <a:rPr lang="en-US" sz="2800" dirty="0"/>
              <a:t>Let</a:t>
            </a:r>
          </a:p>
        </p:txBody>
      </p:sp>
      <p:sp>
        <p:nvSpPr>
          <p:cNvPr id="12" name="TextBox 11">
            <a:extLst>
              <a:ext uri="{FF2B5EF4-FFF2-40B4-BE49-F238E27FC236}">
                <a16:creationId xmlns:a16="http://schemas.microsoft.com/office/drawing/2014/main" id="{55FD9C1A-1034-2A8C-4FFA-A6A104D2573B}"/>
              </a:ext>
            </a:extLst>
          </p:cNvPr>
          <p:cNvSpPr txBox="1"/>
          <p:nvPr/>
        </p:nvSpPr>
        <p:spPr>
          <a:xfrm>
            <a:off x="9300753" y="4070051"/>
            <a:ext cx="649537" cy="523220"/>
          </a:xfrm>
          <a:prstGeom prst="rect">
            <a:avLst/>
          </a:prstGeom>
          <a:noFill/>
          <a:ln w="38100">
            <a:solidFill>
              <a:schemeClr val="tx1"/>
            </a:solidFill>
          </a:ln>
        </p:spPr>
        <p:txBody>
          <a:bodyPr wrap="none" rtlCol="0">
            <a:spAutoFit/>
          </a:bodyPr>
          <a:lstStyle/>
          <a:p>
            <a:pPr algn="ctr"/>
            <a:r>
              <a:rPr lang="en-US" sz="2800" dirty="0"/>
              <a:t>me</a:t>
            </a:r>
          </a:p>
        </p:txBody>
      </p:sp>
      <p:sp>
        <p:nvSpPr>
          <p:cNvPr id="13" name="TextBox 12">
            <a:extLst>
              <a:ext uri="{FF2B5EF4-FFF2-40B4-BE49-F238E27FC236}">
                <a16:creationId xmlns:a16="http://schemas.microsoft.com/office/drawing/2014/main" id="{7A089515-DB9E-F870-BB5E-06A2878FDBDE}"/>
              </a:ext>
            </a:extLst>
          </p:cNvPr>
          <p:cNvSpPr txBox="1"/>
          <p:nvPr/>
        </p:nvSpPr>
        <p:spPr>
          <a:xfrm>
            <a:off x="10885248" y="5693052"/>
            <a:ext cx="681597" cy="523220"/>
          </a:xfrm>
          <a:prstGeom prst="rect">
            <a:avLst/>
          </a:prstGeom>
          <a:noFill/>
          <a:ln w="38100">
            <a:solidFill>
              <a:schemeClr val="tx1"/>
            </a:solidFill>
          </a:ln>
        </p:spPr>
        <p:txBody>
          <a:bodyPr wrap="none" rtlCol="0">
            <a:spAutoFit/>
          </a:bodyPr>
          <a:lstStyle/>
          <a:p>
            <a:pPr algn="ctr"/>
            <a:r>
              <a:rPr lang="en-US" sz="2800" dirty="0"/>
              <a:t>see</a:t>
            </a:r>
          </a:p>
        </p:txBody>
      </p:sp>
      <p:sp>
        <p:nvSpPr>
          <p:cNvPr id="14" name="Oval 13">
            <a:extLst>
              <a:ext uri="{FF2B5EF4-FFF2-40B4-BE49-F238E27FC236}">
                <a16:creationId xmlns:a16="http://schemas.microsoft.com/office/drawing/2014/main" id="{E335F8A8-965A-27DC-2011-72A64FBD40AE}"/>
              </a:ext>
            </a:extLst>
          </p:cNvPr>
          <p:cNvSpPr/>
          <p:nvPr/>
        </p:nvSpPr>
        <p:spPr>
          <a:xfrm>
            <a:off x="5938527" y="1032934"/>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D70E2905-87C8-3783-781F-5C2702AFDAAE}"/>
              </a:ext>
            </a:extLst>
          </p:cNvPr>
          <p:cNvCxnSpPr>
            <a:cxnSpLocks/>
            <a:stCxn id="14" idx="3"/>
            <a:endCxn id="5" idx="0"/>
          </p:cNvCxnSpPr>
          <p:nvPr/>
        </p:nvCxnSpPr>
        <p:spPr>
          <a:xfrm flipH="1">
            <a:off x="4440210" y="1350911"/>
            <a:ext cx="1554940" cy="1048897"/>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3236E43-C50B-D429-C737-20DD11A255B0}"/>
              </a:ext>
            </a:extLst>
          </p:cNvPr>
          <p:cNvCxnSpPr>
            <a:cxnSpLocks/>
            <a:stCxn id="14" idx="5"/>
            <a:endCxn id="11" idx="0"/>
          </p:cNvCxnSpPr>
          <p:nvPr/>
        </p:nvCxnSpPr>
        <p:spPr>
          <a:xfrm>
            <a:off x="6268549" y="1350911"/>
            <a:ext cx="1848284" cy="1048897"/>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6E81631-58A4-4D7B-FB76-24355B5A39A2}"/>
              </a:ext>
            </a:extLst>
          </p:cNvPr>
          <p:cNvCxnSpPr>
            <a:cxnSpLocks/>
            <a:stCxn id="11" idx="2"/>
            <a:endCxn id="6" idx="0"/>
          </p:cNvCxnSpPr>
          <p:nvPr/>
        </p:nvCxnSpPr>
        <p:spPr>
          <a:xfrm flipH="1">
            <a:off x="6134123" y="2923028"/>
            <a:ext cx="1982710" cy="1173694"/>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F28EBF7-EF2B-B3D1-4308-0A9EA12FCE66}"/>
              </a:ext>
            </a:extLst>
          </p:cNvPr>
          <p:cNvCxnSpPr>
            <a:cxnSpLocks/>
            <a:stCxn id="6" idx="2"/>
            <a:endCxn id="7" idx="0"/>
          </p:cNvCxnSpPr>
          <p:nvPr/>
        </p:nvCxnSpPr>
        <p:spPr>
          <a:xfrm>
            <a:off x="6134123" y="4619942"/>
            <a:ext cx="1805724" cy="1073110"/>
          </a:xfrm>
          <a:prstGeom prst="straightConnector1">
            <a:avLst/>
          </a:prstGeom>
          <a:ln w="571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E904B3B-BD48-94F8-B56E-9D5F45D8A286}"/>
              </a:ext>
            </a:extLst>
          </p:cNvPr>
          <p:cNvCxnSpPr>
            <a:cxnSpLocks/>
            <a:stCxn id="6" idx="2"/>
            <a:endCxn id="8" idx="0"/>
          </p:cNvCxnSpPr>
          <p:nvPr/>
        </p:nvCxnSpPr>
        <p:spPr>
          <a:xfrm flipH="1">
            <a:off x="4302402" y="4619942"/>
            <a:ext cx="1831721" cy="1073110"/>
          </a:xfrm>
          <a:prstGeom prst="straightConnector1">
            <a:avLst/>
          </a:prstGeom>
          <a:ln w="571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B291199-5992-049D-9C8E-1B79796F99C3}"/>
              </a:ext>
            </a:extLst>
          </p:cNvPr>
          <p:cNvCxnSpPr>
            <a:cxnSpLocks/>
            <a:stCxn id="5" idx="2"/>
            <a:endCxn id="6" idx="0"/>
          </p:cNvCxnSpPr>
          <p:nvPr/>
        </p:nvCxnSpPr>
        <p:spPr>
          <a:xfrm>
            <a:off x="4440210" y="2923028"/>
            <a:ext cx="1693913" cy="1173694"/>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971B575-66A3-A59A-3FEA-01556E1BC54B}"/>
              </a:ext>
            </a:extLst>
          </p:cNvPr>
          <p:cNvCxnSpPr>
            <a:cxnSpLocks/>
            <a:stCxn id="5" idx="2"/>
            <a:endCxn id="9" idx="0"/>
          </p:cNvCxnSpPr>
          <p:nvPr/>
        </p:nvCxnSpPr>
        <p:spPr>
          <a:xfrm flipH="1">
            <a:off x="2650527" y="2923028"/>
            <a:ext cx="1789683" cy="1147023"/>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6CA362F-2BAB-B115-8FEA-B6B198F06D8A}"/>
              </a:ext>
            </a:extLst>
          </p:cNvPr>
          <p:cNvCxnSpPr>
            <a:cxnSpLocks/>
            <a:stCxn id="9" idx="2"/>
            <a:endCxn id="8" idx="0"/>
          </p:cNvCxnSpPr>
          <p:nvPr/>
        </p:nvCxnSpPr>
        <p:spPr>
          <a:xfrm>
            <a:off x="2650527" y="4593271"/>
            <a:ext cx="1651875"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8FF2AD0-76BC-4696-0357-FB7ACCCFA4E3}"/>
              </a:ext>
            </a:extLst>
          </p:cNvPr>
          <p:cNvCxnSpPr>
            <a:cxnSpLocks/>
            <a:stCxn id="9" idx="2"/>
            <a:endCxn id="10" idx="0"/>
          </p:cNvCxnSpPr>
          <p:nvPr/>
        </p:nvCxnSpPr>
        <p:spPr>
          <a:xfrm flipH="1">
            <a:off x="1080416" y="4593271"/>
            <a:ext cx="1570111"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5ACEF11-1E97-F303-96A9-DCCF0D835B14}"/>
              </a:ext>
            </a:extLst>
          </p:cNvPr>
          <p:cNvCxnSpPr>
            <a:cxnSpLocks/>
            <a:stCxn id="11" idx="2"/>
            <a:endCxn id="12" idx="0"/>
          </p:cNvCxnSpPr>
          <p:nvPr/>
        </p:nvCxnSpPr>
        <p:spPr>
          <a:xfrm>
            <a:off x="8116833" y="2923028"/>
            <a:ext cx="1508689" cy="1147023"/>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43E130C-B932-8BA2-4D5B-F8F41B65F6D0}"/>
              </a:ext>
            </a:extLst>
          </p:cNvPr>
          <p:cNvCxnSpPr>
            <a:cxnSpLocks/>
            <a:stCxn id="12" idx="2"/>
            <a:endCxn id="7" idx="0"/>
          </p:cNvCxnSpPr>
          <p:nvPr/>
        </p:nvCxnSpPr>
        <p:spPr>
          <a:xfrm flipH="1">
            <a:off x="7939847" y="4593271"/>
            <a:ext cx="1685675"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E5EE7C77-9CF9-92EB-3D48-8955B4EFD115}"/>
              </a:ext>
            </a:extLst>
          </p:cNvPr>
          <p:cNvCxnSpPr>
            <a:cxnSpLocks/>
            <a:stCxn id="12" idx="2"/>
            <a:endCxn id="13" idx="0"/>
          </p:cNvCxnSpPr>
          <p:nvPr/>
        </p:nvCxnSpPr>
        <p:spPr>
          <a:xfrm>
            <a:off x="9625522" y="4593271"/>
            <a:ext cx="1600525" cy="1099781"/>
          </a:xfrm>
          <a:prstGeom prst="straightConnector1">
            <a:avLst/>
          </a:prstGeom>
          <a:ln w="571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590B0477-E66A-25E2-AC27-9CACAE4ED065}"/>
              </a:ext>
            </a:extLst>
          </p:cNvPr>
          <p:cNvSpPr txBox="1"/>
          <p:nvPr/>
        </p:nvSpPr>
        <p:spPr>
          <a:xfrm>
            <a:off x="7131785" y="1352140"/>
            <a:ext cx="1010213" cy="523220"/>
          </a:xfrm>
          <a:prstGeom prst="rect">
            <a:avLst/>
          </a:prstGeom>
          <a:noFill/>
        </p:spPr>
        <p:txBody>
          <a:bodyPr wrap="none" rtlCol="0">
            <a:spAutoFit/>
          </a:bodyPr>
          <a:lstStyle/>
          <a:p>
            <a:pPr algn="ctr"/>
            <a:r>
              <a:rPr lang="en-US" sz="2800" dirty="0"/>
              <a:t>p=0.5</a:t>
            </a:r>
          </a:p>
        </p:txBody>
      </p:sp>
      <p:sp>
        <p:nvSpPr>
          <p:cNvPr id="53" name="TextBox 52">
            <a:extLst>
              <a:ext uri="{FF2B5EF4-FFF2-40B4-BE49-F238E27FC236}">
                <a16:creationId xmlns:a16="http://schemas.microsoft.com/office/drawing/2014/main" id="{A56C53FE-F56D-01D4-FDA9-3A3E0E0B756D}"/>
              </a:ext>
            </a:extLst>
          </p:cNvPr>
          <p:cNvSpPr txBox="1"/>
          <p:nvPr/>
        </p:nvSpPr>
        <p:spPr>
          <a:xfrm>
            <a:off x="6459976" y="2869701"/>
            <a:ext cx="1010213" cy="523220"/>
          </a:xfrm>
          <a:prstGeom prst="rect">
            <a:avLst/>
          </a:prstGeom>
          <a:noFill/>
        </p:spPr>
        <p:txBody>
          <a:bodyPr wrap="none" rtlCol="0">
            <a:spAutoFit/>
          </a:bodyPr>
          <a:lstStyle/>
          <a:p>
            <a:pPr algn="ctr"/>
            <a:r>
              <a:rPr lang="en-US" sz="2800" dirty="0"/>
              <a:t>p=0.6</a:t>
            </a:r>
          </a:p>
        </p:txBody>
      </p:sp>
      <p:sp>
        <p:nvSpPr>
          <p:cNvPr id="54" name="TextBox 53">
            <a:extLst>
              <a:ext uri="{FF2B5EF4-FFF2-40B4-BE49-F238E27FC236}">
                <a16:creationId xmlns:a16="http://schemas.microsoft.com/office/drawing/2014/main" id="{8413D607-BCAA-7770-C6E1-6D50B9DA686C}"/>
              </a:ext>
            </a:extLst>
          </p:cNvPr>
          <p:cNvSpPr txBox="1"/>
          <p:nvPr/>
        </p:nvSpPr>
        <p:spPr>
          <a:xfrm>
            <a:off x="6865651" y="4570921"/>
            <a:ext cx="641521" cy="523220"/>
          </a:xfrm>
          <a:prstGeom prst="rect">
            <a:avLst/>
          </a:prstGeom>
          <a:noFill/>
        </p:spPr>
        <p:txBody>
          <a:bodyPr wrap="none" rtlCol="0">
            <a:spAutoFit/>
          </a:bodyPr>
          <a:lstStyle/>
          <a:p>
            <a:pPr algn="ctr"/>
            <a:r>
              <a:rPr lang="en-US" sz="2800" dirty="0">
                <a:highlight>
                  <a:srgbClr val="FFFF00"/>
                </a:highlight>
              </a:rPr>
              <a:t>0.6</a:t>
            </a:r>
          </a:p>
        </p:txBody>
      </p:sp>
      <p:sp>
        <p:nvSpPr>
          <p:cNvPr id="55" name="TextBox 54">
            <a:extLst>
              <a:ext uri="{FF2B5EF4-FFF2-40B4-BE49-F238E27FC236}">
                <a16:creationId xmlns:a16="http://schemas.microsoft.com/office/drawing/2014/main" id="{72195020-C947-C852-CDB4-54B1D0F305CC}"/>
              </a:ext>
            </a:extLst>
          </p:cNvPr>
          <p:cNvSpPr txBox="1"/>
          <p:nvPr/>
        </p:nvSpPr>
        <p:spPr>
          <a:xfrm>
            <a:off x="5018852" y="2869701"/>
            <a:ext cx="1010213" cy="523220"/>
          </a:xfrm>
          <a:prstGeom prst="rect">
            <a:avLst/>
          </a:prstGeom>
          <a:noFill/>
        </p:spPr>
        <p:txBody>
          <a:bodyPr wrap="none" rtlCol="0">
            <a:spAutoFit/>
          </a:bodyPr>
          <a:lstStyle/>
          <a:p>
            <a:pPr algn="ctr"/>
            <a:r>
              <a:rPr lang="en-US" sz="2800" dirty="0"/>
              <a:t>p=0.4</a:t>
            </a:r>
          </a:p>
        </p:txBody>
      </p:sp>
      <p:sp>
        <p:nvSpPr>
          <p:cNvPr id="56" name="TextBox 55">
            <a:extLst>
              <a:ext uri="{FF2B5EF4-FFF2-40B4-BE49-F238E27FC236}">
                <a16:creationId xmlns:a16="http://schemas.microsoft.com/office/drawing/2014/main" id="{8003CEE8-5FDF-A015-E912-39F2C142F5A6}"/>
              </a:ext>
            </a:extLst>
          </p:cNvPr>
          <p:cNvSpPr txBox="1"/>
          <p:nvPr/>
        </p:nvSpPr>
        <p:spPr>
          <a:xfrm>
            <a:off x="2662386" y="2970270"/>
            <a:ext cx="1010213" cy="523220"/>
          </a:xfrm>
          <a:prstGeom prst="rect">
            <a:avLst/>
          </a:prstGeom>
          <a:noFill/>
        </p:spPr>
        <p:txBody>
          <a:bodyPr wrap="none" rtlCol="0">
            <a:spAutoFit/>
          </a:bodyPr>
          <a:lstStyle/>
          <a:p>
            <a:pPr algn="ctr"/>
            <a:r>
              <a:rPr lang="en-US" sz="2800" dirty="0"/>
              <a:t>p=0.6</a:t>
            </a:r>
          </a:p>
        </p:txBody>
      </p:sp>
      <p:sp>
        <p:nvSpPr>
          <p:cNvPr id="57" name="TextBox 56">
            <a:extLst>
              <a:ext uri="{FF2B5EF4-FFF2-40B4-BE49-F238E27FC236}">
                <a16:creationId xmlns:a16="http://schemas.microsoft.com/office/drawing/2014/main" id="{CCBE5C01-DD56-35A5-C69F-E8C653EAC745}"/>
              </a:ext>
            </a:extLst>
          </p:cNvPr>
          <p:cNvSpPr txBox="1"/>
          <p:nvPr/>
        </p:nvSpPr>
        <p:spPr>
          <a:xfrm>
            <a:off x="8803376" y="2869701"/>
            <a:ext cx="1010213" cy="523220"/>
          </a:xfrm>
          <a:prstGeom prst="rect">
            <a:avLst/>
          </a:prstGeom>
          <a:noFill/>
        </p:spPr>
        <p:txBody>
          <a:bodyPr wrap="none" rtlCol="0">
            <a:spAutoFit/>
          </a:bodyPr>
          <a:lstStyle/>
          <a:p>
            <a:pPr algn="ctr"/>
            <a:r>
              <a:rPr lang="en-US" sz="2800" dirty="0"/>
              <a:t>p=0.4</a:t>
            </a:r>
          </a:p>
        </p:txBody>
      </p:sp>
      <p:sp>
        <p:nvSpPr>
          <p:cNvPr id="73" name="TextBox 72">
            <a:extLst>
              <a:ext uri="{FF2B5EF4-FFF2-40B4-BE49-F238E27FC236}">
                <a16:creationId xmlns:a16="http://schemas.microsoft.com/office/drawing/2014/main" id="{C7648352-AE6C-FFD7-CA6B-9CB6B5081444}"/>
              </a:ext>
            </a:extLst>
          </p:cNvPr>
          <p:cNvSpPr txBox="1"/>
          <p:nvPr/>
        </p:nvSpPr>
        <p:spPr>
          <a:xfrm>
            <a:off x="4752807" y="4586044"/>
            <a:ext cx="641522" cy="523220"/>
          </a:xfrm>
          <a:prstGeom prst="rect">
            <a:avLst/>
          </a:prstGeom>
          <a:noFill/>
        </p:spPr>
        <p:txBody>
          <a:bodyPr wrap="none" rtlCol="0">
            <a:spAutoFit/>
          </a:bodyPr>
          <a:lstStyle/>
          <a:p>
            <a:pPr algn="ctr"/>
            <a:r>
              <a:rPr lang="en-US" sz="2800" dirty="0">
                <a:highlight>
                  <a:srgbClr val="FFFF00"/>
                </a:highlight>
              </a:rPr>
              <a:t>0.4</a:t>
            </a:r>
          </a:p>
        </p:txBody>
      </p:sp>
      <p:sp>
        <p:nvSpPr>
          <p:cNvPr id="74" name="TextBox 73">
            <a:extLst>
              <a:ext uri="{FF2B5EF4-FFF2-40B4-BE49-F238E27FC236}">
                <a16:creationId xmlns:a16="http://schemas.microsoft.com/office/drawing/2014/main" id="{A3094C30-8E95-F893-FBC7-B031F4D6BD21}"/>
              </a:ext>
            </a:extLst>
          </p:cNvPr>
          <p:cNvSpPr txBox="1"/>
          <p:nvPr/>
        </p:nvSpPr>
        <p:spPr>
          <a:xfrm>
            <a:off x="1205105" y="4619942"/>
            <a:ext cx="824265" cy="523220"/>
          </a:xfrm>
          <a:prstGeom prst="rect">
            <a:avLst/>
          </a:prstGeom>
          <a:noFill/>
        </p:spPr>
        <p:txBody>
          <a:bodyPr wrap="none" rtlCol="0">
            <a:spAutoFit/>
          </a:bodyPr>
          <a:lstStyle/>
          <a:p>
            <a:pPr algn="ctr"/>
            <a:r>
              <a:rPr lang="en-US" sz="2800" dirty="0"/>
              <a:t>0.33</a:t>
            </a:r>
          </a:p>
        </p:txBody>
      </p:sp>
      <p:sp>
        <p:nvSpPr>
          <p:cNvPr id="75" name="TextBox 74">
            <a:extLst>
              <a:ext uri="{FF2B5EF4-FFF2-40B4-BE49-F238E27FC236}">
                <a16:creationId xmlns:a16="http://schemas.microsoft.com/office/drawing/2014/main" id="{51EE07DC-A109-471A-5342-83274FE39D17}"/>
              </a:ext>
            </a:extLst>
          </p:cNvPr>
          <p:cNvSpPr txBox="1"/>
          <p:nvPr/>
        </p:nvSpPr>
        <p:spPr>
          <a:xfrm>
            <a:off x="3170938" y="4586044"/>
            <a:ext cx="824265" cy="523220"/>
          </a:xfrm>
          <a:prstGeom prst="rect">
            <a:avLst/>
          </a:prstGeom>
          <a:noFill/>
        </p:spPr>
        <p:txBody>
          <a:bodyPr wrap="none" rtlCol="0">
            <a:spAutoFit/>
          </a:bodyPr>
          <a:lstStyle/>
          <a:p>
            <a:pPr algn="ctr"/>
            <a:r>
              <a:rPr lang="en-US" sz="2800" dirty="0"/>
              <a:t>0.67</a:t>
            </a:r>
          </a:p>
        </p:txBody>
      </p:sp>
      <p:sp>
        <p:nvSpPr>
          <p:cNvPr id="78" name="TextBox 77">
            <a:extLst>
              <a:ext uri="{FF2B5EF4-FFF2-40B4-BE49-F238E27FC236}">
                <a16:creationId xmlns:a16="http://schemas.microsoft.com/office/drawing/2014/main" id="{B2C2B284-E1FC-AE6F-800F-24C97A31AADD}"/>
              </a:ext>
            </a:extLst>
          </p:cNvPr>
          <p:cNvSpPr txBox="1"/>
          <p:nvPr/>
        </p:nvSpPr>
        <p:spPr>
          <a:xfrm>
            <a:off x="8496847" y="4539944"/>
            <a:ext cx="641521" cy="523220"/>
          </a:xfrm>
          <a:prstGeom prst="rect">
            <a:avLst/>
          </a:prstGeom>
          <a:noFill/>
        </p:spPr>
        <p:txBody>
          <a:bodyPr wrap="none" rtlCol="0">
            <a:spAutoFit/>
          </a:bodyPr>
          <a:lstStyle/>
          <a:p>
            <a:pPr algn="ctr"/>
            <a:r>
              <a:rPr lang="en-US" sz="2800" dirty="0"/>
              <a:t>0.5</a:t>
            </a:r>
          </a:p>
        </p:txBody>
      </p:sp>
      <p:sp>
        <p:nvSpPr>
          <p:cNvPr id="79" name="TextBox 78">
            <a:extLst>
              <a:ext uri="{FF2B5EF4-FFF2-40B4-BE49-F238E27FC236}">
                <a16:creationId xmlns:a16="http://schemas.microsoft.com/office/drawing/2014/main" id="{C65A39B2-EEE7-D5A0-1E8B-D0E42658831C}"/>
              </a:ext>
            </a:extLst>
          </p:cNvPr>
          <p:cNvSpPr txBox="1"/>
          <p:nvPr/>
        </p:nvSpPr>
        <p:spPr>
          <a:xfrm>
            <a:off x="10259079" y="4593271"/>
            <a:ext cx="641521" cy="523220"/>
          </a:xfrm>
          <a:prstGeom prst="rect">
            <a:avLst/>
          </a:prstGeom>
          <a:noFill/>
        </p:spPr>
        <p:txBody>
          <a:bodyPr wrap="none" rtlCol="0">
            <a:spAutoFit/>
          </a:bodyPr>
          <a:lstStyle/>
          <a:p>
            <a:pPr algn="ctr"/>
            <a:r>
              <a:rPr lang="en-US" sz="2800" dirty="0"/>
              <a:t>0.5</a:t>
            </a:r>
          </a:p>
        </p:txBody>
      </p:sp>
      <p:sp>
        <p:nvSpPr>
          <p:cNvPr id="80" name="TextBox 79">
            <a:extLst>
              <a:ext uri="{FF2B5EF4-FFF2-40B4-BE49-F238E27FC236}">
                <a16:creationId xmlns:a16="http://schemas.microsoft.com/office/drawing/2014/main" id="{3A140B84-64C9-37BF-F02D-83B182327131}"/>
              </a:ext>
            </a:extLst>
          </p:cNvPr>
          <p:cNvSpPr txBox="1"/>
          <p:nvPr/>
        </p:nvSpPr>
        <p:spPr>
          <a:xfrm>
            <a:off x="4286508" y="1352140"/>
            <a:ext cx="1010213" cy="523220"/>
          </a:xfrm>
          <a:prstGeom prst="rect">
            <a:avLst/>
          </a:prstGeom>
          <a:noFill/>
        </p:spPr>
        <p:txBody>
          <a:bodyPr wrap="none" rtlCol="0">
            <a:spAutoFit/>
          </a:bodyPr>
          <a:lstStyle/>
          <a:p>
            <a:pPr algn="ctr"/>
            <a:r>
              <a:rPr lang="en-US" sz="2800" dirty="0"/>
              <a:t>p=0.5</a:t>
            </a:r>
          </a:p>
        </p:txBody>
      </p:sp>
      <p:sp>
        <p:nvSpPr>
          <p:cNvPr id="24" name="TextBox 23">
            <a:extLst>
              <a:ext uri="{FF2B5EF4-FFF2-40B4-BE49-F238E27FC236}">
                <a16:creationId xmlns:a16="http://schemas.microsoft.com/office/drawing/2014/main" id="{6CFD1DCD-1997-176E-91AE-B426CA858298}"/>
              </a:ext>
            </a:extLst>
          </p:cNvPr>
          <p:cNvSpPr txBox="1"/>
          <p:nvPr/>
        </p:nvSpPr>
        <p:spPr>
          <a:xfrm>
            <a:off x="5431757" y="5140369"/>
            <a:ext cx="1431482" cy="523220"/>
          </a:xfrm>
          <a:prstGeom prst="rect">
            <a:avLst/>
          </a:prstGeom>
          <a:noFill/>
        </p:spPr>
        <p:txBody>
          <a:bodyPr wrap="none" rtlCol="0">
            <a:spAutoFit/>
          </a:bodyPr>
          <a:lstStyle/>
          <a:p>
            <a:pPr algn="ctr"/>
            <a:r>
              <a:rPr lang="en-US" sz="2800" dirty="0"/>
              <a:t>a bit off!</a:t>
            </a:r>
          </a:p>
        </p:txBody>
      </p:sp>
    </p:spTree>
    <p:extLst>
      <p:ext uri="{BB962C8B-B14F-4D97-AF65-F5344CB8AC3E}">
        <p14:creationId xmlns:p14="http://schemas.microsoft.com/office/powerpoint/2010/main" val="3758834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143B-B979-5FF6-27C6-0C39E0C87B2B}"/>
              </a:ext>
            </a:extLst>
          </p:cNvPr>
          <p:cNvSpPr>
            <a:spLocks noGrp="1"/>
          </p:cNvSpPr>
          <p:nvPr>
            <p:ph type="title"/>
          </p:nvPr>
        </p:nvSpPr>
        <p:spPr/>
        <p:txBody>
          <a:bodyPr/>
          <a:lstStyle/>
          <a:p>
            <a:r>
              <a:rPr lang="en-US" dirty="0"/>
              <a:t>The bigram approximation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686112E-C43C-9624-12AC-BFC851242A41}"/>
                  </a:ext>
                </a:extLst>
              </p:cNvPr>
              <p:cNvSpPr>
                <a:spLocks noGrp="1"/>
              </p:cNvSpPr>
              <p:nvPr>
                <p:ph idx="1"/>
              </p:nvPr>
            </p:nvSpPr>
            <p:spPr>
              <a:xfrm>
                <a:off x="17929" y="1183342"/>
                <a:ext cx="12156141" cy="5294031"/>
              </a:xfrm>
            </p:spPr>
            <p:txBody>
              <a:bodyPr>
                <a:normAutofit/>
              </a:bodyPr>
              <a:lstStyle/>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Make</m:t>
                          </m:r>
                          <m:r>
                            <a:rPr lang="en-US" b="0" i="0" smtClean="0">
                              <a:latin typeface="Cambria Math" panose="02040503050406030204" pitchFamily="18" charset="0"/>
                            </a:rPr>
                            <m:t> </m:t>
                          </m:r>
                          <m:r>
                            <m:rPr>
                              <m:sty m:val="p"/>
                            </m:rPr>
                            <a:rPr lang="en-US" b="0" i="0" smtClean="0">
                              <a:latin typeface="Cambria Math" panose="02040503050406030204" pitchFamily="18" charset="0"/>
                            </a:rPr>
                            <m:t>it</m:t>
                          </m:r>
                          <m:r>
                            <a:rPr lang="en-US" b="0" i="0" smtClean="0">
                              <a:latin typeface="Cambria Math" panose="02040503050406030204" pitchFamily="18" charset="0"/>
                            </a:rPr>
                            <m:t> </m:t>
                          </m:r>
                          <m:r>
                            <m:rPr>
                              <m:sty m:val="p"/>
                            </m:rPr>
                            <a:rPr lang="en-US" b="0" i="0" smtClean="0">
                              <a:latin typeface="Cambria Math" panose="02040503050406030204" pitchFamily="18" charset="0"/>
                            </a:rPr>
                            <m:t>work</m:t>
                          </m:r>
                        </m:e>
                      </m:d>
                      <m:r>
                        <a:rPr lang="en-US" b="0" i="1" smtClean="0">
                          <a:latin typeface="Cambria Math" panose="02040503050406030204" pitchFamily="18" charset="0"/>
                        </a:rPr>
                        <m:t>=</m:t>
                      </m:r>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i="0" smtClean="0">
                              <a:latin typeface="Cambria Math" panose="02040503050406030204" pitchFamily="18" charset="0"/>
                            </a:rPr>
                            <m:t>M</m:t>
                          </m:r>
                          <m:r>
                            <m:rPr>
                              <m:sty m:val="p"/>
                            </m:rPr>
                            <a:rPr lang="en-US" b="0" i="0" smtClean="0">
                              <a:latin typeface="Cambria Math" panose="02040503050406030204" pitchFamily="18" charset="0"/>
                            </a:rPr>
                            <m:t>ake</m:t>
                          </m:r>
                        </m:e>
                      </m:d>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i="0" smtClean="0">
                              <a:latin typeface="Cambria Math" panose="02040503050406030204" pitchFamily="18" charset="0"/>
                            </a:rPr>
                            <m:t>i</m:t>
                          </m:r>
                          <m:r>
                            <m:rPr>
                              <m:sty m:val="p"/>
                            </m:rPr>
                            <a:rPr lang="en-US" b="0" i="0" smtClean="0">
                              <a:latin typeface="Cambria Math" panose="02040503050406030204" pitchFamily="18" charset="0"/>
                            </a:rPr>
                            <m:t>t</m:t>
                          </m:r>
                          <m:r>
                            <a:rPr lang="en-US" i="1">
                              <a:latin typeface="Cambria Math" panose="02040503050406030204" pitchFamily="18" charset="0"/>
                            </a:rPr>
                            <m:t>|</m:t>
                          </m:r>
                          <m:r>
                            <m:rPr>
                              <m:sty m:val="p"/>
                            </m:rPr>
                            <a:rPr lang="en-US" b="0" i="0" smtClean="0">
                              <a:latin typeface="Cambria Math" panose="02040503050406030204" pitchFamily="18" charset="0"/>
                            </a:rPr>
                            <m:t>Make</m:t>
                          </m:r>
                        </m:e>
                      </m:d>
                      <m:r>
                        <a:rPr lang="en-US" i="1">
                          <a:latin typeface="Cambria Math" panose="02040503050406030204" pitchFamily="18" charset="0"/>
                        </a:rPr>
                        <m:t>𝑝</m:t>
                      </m:r>
                      <m:d>
                        <m:dPr>
                          <m:ctrlPr>
                            <a:rPr lang="en-US" i="1">
                              <a:latin typeface="Cambria Math" panose="02040503050406030204" pitchFamily="18" charset="0"/>
                            </a:rPr>
                          </m:ctrlPr>
                        </m:dPr>
                        <m:e>
                          <m:r>
                            <m:rPr>
                              <m:sty m:val="p"/>
                            </m:rPr>
                            <a:rPr lang="en-US" b="0" i="0" smtClean="0">
                              <a:latin typeface="Cambria Math" panose="02040503050406030204" pitchFamily="18" charset="0"/>
                            </a:rPr>
                            <m:t>work</m:t>
                          </m:r>
                          <m:r>
                            <a:rPr lang="en-US" i="1">
                              <a:latin typeface="Cambria Math" panose="02040503050406030204" pitchFamily="18" charset="0"/>
                            </a:rPr>
                            <m:t>|</m:t>
                          </m:r>
                          <m:r>
                            <m:rPr>
                              <m:sty m:val="p"/>
                            </m:rPr>
                            <a:rPr lang="en-US" b="0" i="0" smtClean="0">
                              <a:latin typeface="Cambria Math" panose="02040503050406030204" pitchFamily="18" charset="0"/>
                            </a:rPr>
                            <m:t>Make</m:t>
                          </m:r>
                          <m:r>
                            <a:rPr lang="en-US" b="0" i="0" smtClean="0">
                              <a:latin typeface="Cambria Math" panose="02040503050406030204" pitchFamily="18" charset="0"/>
                            </a:rPr>
                            <m:t> </m:t>
                          </m:r>
                          <m:r>
                            <m:rPr>
                              <m:sty m:val="p"/>
                            </m:rPr>
                            <a:rPr lang="en-US" b="0" i="0" smtClean="0">
                              <a:latin typeface="Cambria Math" panose="02040503050406030204" pitchFamily="18" charset="0"/>
                            </a:rPr>
                            <m:t>it</m:t>
                          </m:r>
                        </m:e>
                      </m:d>
                    </m:oMath>
                  </m:oMathPara>
                </a14:m>
                <a:endParaRPr lang="en-US" dirty="0"/>
              </a:p>
              <a:p>
                <a:pPr marL="0" indent="0">
                  <a:buNone/>
                </a:pPr>
                <a:endParaRPr lang="en-US" b="0"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lgn="ctr">
                  <a:buNone/>
                </a:pPr>
                <a:r>
                  <a:rPr lang="en-US" b="0" dirty="0">
                    <a:highlight>
                      <a:srgbClr val="FFFF00"/>
                    </a:highlight>
                  </a:rPr>
                  <a:t>(A bit off)</a:t>
                </a:r>
              </a:p>
            </p:txBody>
          </p:sp>
        </mc:Choice>
        <mc:Fallback>
          <p:sp>
            <p:nvSpPr>
              <p:cNvPr id="3" name="Content Placeholder 2">
                <a:extLst>
                  <a:ext uri="{FF2B5EF4-FFF2-40B4-BE49-F238E27FC236}">
                    <a16:creationId xmlns:a16="http://schemas.microsoft.com/office/drawing/2014/main" id="{7686112E-C43C-9624-12AC-BFC851242A41}"/>
                  </a:ext>
                </a:extLst>
              </p:cNvPr>
              <p:cNvSpPr>
                <a:spLocks noGrp="1" noRot="1" noChangeAspect="1" noMove="1" noResize="1" noEditPoints="1" noAdjustHandles="1" noChangeArrowheads="1" noChangeShapeType="1" noTextEdit="1"/>
              </p:cNvSpPr>
              <p:nvPr>
                <p:ph idx="1"/>
              </p:nvPr>
            </p:nvSpPr>
            <p:spPr>
              <a:xfrm>
                <a:off x="17929" y="1183342"/>
                <a:ext cx="12156141" cy="5294031"/>
              </a:xfr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A87CB2D-3389-224D-2125-FB42E9AE3EB5}"/>
                  </a:ext>
                </a:extLst>
              </p:cNvPr>
              <p:cNvSpPr txBox="1"/>
              <p:nvPr/>
            </p:nvSpPr>
            <p:spPr>
              <a:xfrm>
                <a:off x="4375313" y="3338556"/>
                <a:ext cx="130074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r>
                        <a:rPr lang="en-US" sz="2800" i="1" smtClean="0">
                          <a:latin typeface="Cambria Math" panose="02040503050406030204" pitchFamily="18" charset="0"/>
                        </a:rPr>
                        <m:t>0</m:t>
                      </m:r>
                      <m:r>
                        <a:rPr lang="en-US" sz="2800" b="0" i="1" smtClean="0">
                          <a:latin typeface="Cambria Math" panose="02040503050406030204" pitchFamily="18" charset="0"/>
                        </a:rPr>
                        <m:t>.</m:t>
                      </m:r>
                      <m:r>
                        <a:rPr lang="en-US" sz="2800" b="0" i="1" smtClean="0">
                          <a:latin typeface="Cambria Math" panose="02040503050406030204" pitchFamily="18" charset="0"/>
                        </a:rPr>
                        <m:t>08</m:t>
                      </m:r>
                    </m:oMath>
                  </m:oMathPara>
                </a14:m>
                <a:endParaRPr lang="en-US" sz="2800" i="1" dirty="0">
                  <a:latin typeface="Cambria Math" panose="02040503050406030204" pitchFamily="18" charset="0"/>
                </a:endParaRPr>
              </a:p>
            </p:txBody>
          </p:sp>
        </mc:Choice>
        <mc:Fallback>
          <p:sp>
            <p:nvSpPr>
              <p:cNvPr id="7" name="TextBox 6">
                <a:extLst>
                  <a:ext uri="{FF2B5EF4-FFF2-40B4-BE49-F238E27FC236}">
                    <a16:creationId xmlns:a16="http://schemas.microsoft.com/office/drawing/2014/main" id="{6A87CB2D-3389-224D-2125-FB42E9AE3EB5}"/>
                  </a:ext>
                </a:extLst>
              </p:cNvPr>
              <p:cNvSpPr txBox="1">
                <a:spLocks noRot="1" noChangeAspect="1" noMove="1" noResize="1" noEditPoints="1" noAdjustHandles="1" noChangeArrowheads="1" noChangeShapeType="1" noTextEdit="1"/>
              </p:cNvSpPr>
              <p:nvPr/>
            </p:nvSpPr>
            <p:spPr>
              <a:xfrm>
                <a:off x="4375313" y="3338556"/>
                <a:ext cx="1300741"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CD88E580-E7BE-5795-2F41-9EF9927584E4}"/>
                  </a:ext>
                </a:extLst>
              </p:cNvPr>
              <p:cNvSpPr txBox="1"/>
              <p:nvPr/>
            </p:nvSpPr>
            <p:spPr>
              <a:xfrm>
                <a:off x="4324514" y="2120684"/>
                <a:ext cx="5772671" cy="523220"/>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m:t>
                      </m:r>
                      <m:sSub>
                        <m:sSubPr>
                          <m:ctrlPr>
                            <a:rPr lang="en-US" sz="2800" i="1" smtClean="0">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rPr>
                            <m:t>𝑝</m:t>
                          </m:r>
                        </m:e>
                        <m:sub>
                          <m:r>
                            <a:rPr lang="en-US" sz="2800" b="0" i="1" smtClean="0">
                              <a:latin typeface="Cambria Math" panose="02040503050406030204" pitchFamily="18" charset="0"/>
                              <a:ea typeface="Cambria Math" panose="02040503050406030204" pitchFamily="18" charset="0"/>
                            </a:rPr>
                            <m:t>𝑢</m:t>
                          </m:r>
                        </m:sub>
                      </m:sSub>
                      <m:d>
                        <m:dPr>
                          <m:ctrlPr>
                            <a:rPr lang="en-US" sz="2800" i="1">
                              <a:latin typeface="Cambria Math" panose="02040503050406030204" pitchFamily="18" charset="0"/>
                            </a:rPr>
                          </m:ctrlPr>
                        </m:dPr>
                        <m:e>
                          <m:r>
                            <m:rPr>
                              <m:sty m:val="p"/>
                            </m:rPr>
                            <a:rPr lang="en-US" sz="2800">
                              <a:latin typeface="Cambria Math" panose="02040503050406030204" pitchFamily="18" charset="0"/>
                            </a:rPr>
                            <m:t>Make</m:t>
                          </m:r>
                        </m:e>
                      </m:d>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𝑢</m:t>
                          </m:r>
                        </m:sub>
                      </m:sSub>
                      <m:d>
                        <m:dPr>
                          <m:ctrlPr>
                            <a:rPr lang="en-US" sz="2800" i="1">
                              <a:latin typeface="Cambria Math" panose="02040503050406030204" pitchFamily="18" charset="0"/>
                            </a:rPr>
                          </m:ctrlPr>
                        </m:dPr>
                        <m:e>
                          <m:r>
                            <m:rPr>
                              <m:sty m:val="p"/>
                            </m:rPr>
                            <a:rPr lang="en-US" sz="2800">
                              <a:latin typeface="Cambria Math" panose="02040503050406030204" pitchFamily="18" charset="0"/>
                            </a:rPr>
                            <m:t>it</m:t>
                          </m:r>
                          <m:r>
                            <a:rPr lang="en-US" sz="2800" i="1" smtClean="0">
                              <a:latin typeface="Cambria Math" panose="02040503050406030204" pitchFamily="18" charset="0"/>
                            </a:rPr>
                            <m:t>|</m:t>
                          </m:r>
                          <m:r>
                            <m:rPr>
                              <m:sty m:val="p"/>
                            </m:rPr>
                            <a:rPr lang="en-US" sz="2800" smtClean="0">
                              <a:latin typeface="Cambria Math" panose="02040503050406030204" pitchFamily="18" charset="0"/>
                            </a:rPr>
                            <m:t>Make</m:t>
                          </m:r>
                        </m:e>
                      </m:d>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𝑢</m:t>
                          </m:r>
                        </m:sub>
                      </m:sSub>
                      <m:d>
                        <m:dPr>
                          <m:ctrlPr>
                            <a:rPr lang="en-US" sz="2800" i="1">
                              <a:latin typeface="Cambria Math" panose="02040503050406030204" pitchFamily="18" charset="0"/>
                            </a:rPr>
                          </m:ctrlPr>
                        </m:dPr>
                        <m:e>
                          <m:r>
                            <m:rPr>
                              <m:sty m:val="p"/>
                            </m:rPr>
                            <a:rPr lang="en-US" sz="2800">
                              <a:latin typeface="Cambria Math" panose="02040503050406030204" pitchFamily="18" charset="0"/>
                            </a:rPr>
                            <m:t>work</m:t>
                          </m:r>
                          <m:r>
                            <a:rPr lang="en-US" sz="2800" i="1" smtClean="0">
                              <a:latin typeface="Cambria Math" panose="02040503050406030204" pitchFamily="18" charset="0"/>
                            </a:rPr>
                            <m:t>|</m:t>
                          </m:r>
                          <m:r>
                            <m:rPr>
                              <m:sty m:val="p"/>
                            </m:rPr>
                            <a:rPr lang="en-US" sz="2800" smtClean="0">
                              <a:latin typeface="Cambria Math" panose="02040503050406030204" pitchFamily="18" charset="0"/>
                            </a:rPr>
                            <m:t>it</m:t>
                          </m:r>
                        </m:e>
                      </m:d>
                    </m:oMath>
                  </m:oMathPara>
                </a14:m>
                <a:endParaRPr lang="en-US" sz="2800" dirty="0"/>
              </a:p>
            </p:txBody>
          </p:sp>
        </mc:Choice>
        <mc:Fallback>
          <p:sp>
            <p:nvSpPr>
              <p:cNvPr id="8" name="TextBox 7">
                <a:extLst>
                  <a:ext uri="{FF2B5EF4-FFF2-40B4-BE49-F238E27FC236}">
                    <a16:creationId xmlns:a16="http://schemas.microsoft.com/office/drawing/2014/main" id="{CD88E580-E7BE-5795-2F41-9EF9927584E4}"/>
                  </a:ext>
                </a:extLst>
              </p:cNvPr>
              <p:cNvSpPr txBox="1">
                <a:spLocks noRot="1" noChangeAspect="1" noMove="1" noResize="1" noEditPoints="1" noAdjustHandles="1" noChangeArrowheads="1" noChangeShapeType="1" noTextEdit="1"/>
              </p:cNvSpPr>
              <p:nvPr/>
            </p:nvSpPr>
            <p:spPr>
              <a:xfrm>
                <a:off x="4324514" y="2120684"/>
                <a:ext cx="5772671" cy="523220"/>
              </a:xfrm>
              <a:prstGeom prst="rect">
                <a:avLst/>
              </a:prstGeom>
              <a:blipFill>
                <a:blip r:embed="rId4"/>
                <a:stretch>
                  <a:fillRect b="-1904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0E4E706E-1914-D042-D0B2-483178E795B1}"/>
                  </a:ext>
                </a:extLst>
              </p:cNvPr>
              <p:cNvSpPr txBox="1"/>
              <p:nvPr/>
            </p:nvSpPr>
            <p:spPr>
              <a:xfrm>
                <a:off x="4358380" y="2743985"/>
                <a:ext cx="4308424" cy="523220"/>
              </a:xfrm>
              <a:prstGeom prst="rect">
                <a:avLst/>
              </a:prstGeom>
              <a:noFill/>
            </p:spPr>
            <p:txBody>
              <a:bodyPr wrap="none" rtlCol="0">
                <a:spAutoFit/>
              </a:bodyPr>
              <a:lstStyle/>
              <a:p>
                <a:pPr algn="ctr"/>
                <a14:m>
                  <m:oMath xmlns:m="http://schemas.openxmlformats.org/officeDocument/2006/math">
                    <m:r>
                      <a:rPr lang="en-US" sz="2800" b="0" i="1" smtClean="0">
                        <a:latin typeface="Cambria Math" panose="02040503050406030204" pitchFamily="18" charset="0"/>
                      </a:rPr>
                      <m:t>=     </m:t>
                    </m:r>
                    <m:r>
                      <a:rPr lang="en-US" sz="2800" i="1" smtClean="0">
                        <a:latin typeface="Cambria Math" panose="02040503050406030204" pitchFamily="18" charset="0"/>
                      </a:rPr>
                      <m:t>0</m:t>
                    </m:r>
                    <m:r>
                      <a:rPr lang="en-US" sz="2800" b="0" i="1" smtClean="0">
                        <a:latin typeface="Cambria Math" panose="02040503050406030204" pitchFamily="18" charset="0"/>
                      </a:rPr>
                      <m:t>.</m:t>
                    </m:r>
                    <m:r>
                      <a:rPr lang="en-US" sz="2800" b="0" i="1" smtClean="0">
                        <a:latin typeface="Cambria Math" panose="02040503050406030204" pitchFamily="18" charset="0"/>
                      </a:rPr>
                      <m:t>5    </m:t>
                    </m:r>
                    <m:r>
                      <a:rPr lang="en-US" sz="2800" i="1">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rPr>
                      <m:t>0.</m:t>
                    </m:r>
                    <m:r>
                      <a:rPr lang="en-US" sz="2800" b="0" i="1" smtClean="0">
                        <a:latin typeface="Cambria Math" panose="02040503050406030204" pitchFamily="18" charset="0"/>
                      </a:rPr>
                      <m:t>4</m:t>
                    </m:r>
                  </m:oMath>
                </a14:m>
                <a:r>
                  <a:rPr lang="en-US" sz="2800" dirty="0">
                    <a:ea typeface="Cambria Math" panose="02040503050406030204" pitchFamily="18" charset="0"/>
                  </a:rPr>
                  <a:t>     </a:t>
                </a:r>
                <a14:m>
                  <m:oMath xmlns:m="http://schemas.openxmlformats.org/officeDocument/2006/math">
                    <m:r>
                      <a:rPr lang="en-US" sz="2800" i="1">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     </m:t>
                    </m:r>
                    <m:r>
                      <a:rPr lang="en-US" sz="2800" i="1">
                        <a:highlight>
                          <a:srgbClr val="FFFF00"/>
                        </a:highlight>
                        <a:latin typeface="Cambria Math" panose="02040503050406030204" pitchFamily="18" charset="0"/>
                      </a:rPr>
                      <m:t>0.</m:t>
                    </m:r>
                    <m:r>
                      <a:rPr lang="en-US" sz="2800" b="0" i="1" smtClean="0">
                        <a:highlight>
                          <a:srgbClr val="FFFF00"/>
                        </a:highlight>
                        <a:latin typeface="Cambria Math" panose="02040503050406030204" pitchFamily="18" charset="0"/>
                      </a:rPr>
                      <m:t>4</m:t>
                    </m:r>
                  </m:oMath>
                </a14:m>
                <a:endParaRPr lang="en-US" sz="2800" i="1" dirty="0">
                  <a:highlight>
                    <a:srgbClr val="FFFF00"/>
                  </a:highlight>
                  <a:latin typeface="Cambria Math" panose="02040503050406030204" pitchFamily="18" charset="0"/>
                </a:endParaRPr>
              </a:p>
            </p:txBody>
          </p:sp>
        </mc:Choice>
        <mc:Fallback>
          <p:sp>
            <p:nvSpPr>
              <p:cNvPr id="4" name="TextBox 3">
                <a:extLst>
                  <a:ext uri="{FF2B5EF4-FFF2-40B4-BE49-F238E27FC236}">
                    <a16:creationId xmlns:a16="http://schemas.microsoft.com/office/drawing/2014/main" id="{0E4E706E-1914-D042-D0B2-483178E795B1}"/>
                  </a:ext>
                </a:extLst>
              </p:cNvPr>
              <p:cNvSpPr txBox="1">
                <a:spLocks noRot="1" noChangeAspect="1" noMove="1" noResize="1" noEditPoints="1" noAdjustHandles="1" noChangeArrowheads="1" noChangeShapeType="1" noTextEdit="1"/>
              </p:cNvSpPr>
              <p:nvPr/>
            </p:nvSpPr>
            <p:spPr>
              <a:xfrm>
                <a:off x="4358380" y="2743985"/>
                <a:ext cx="4308424" cy="523220"/>
              </a:xfrm>
              <a:prstGeom prst="rect">
                <a:avLst/>
              </a:prstGeom>
              <a:blipFill>
                <a:blip r:embed="rId5"/>
                <a:stretch>
                  <a:fillRect r="-294" b="-19048"/>
                </a:stretch>
              </a:blipFill>
            </p:spPr>
            <p:txBody>
              <a:bodyPr/>
              <a:lstStyle/>
              <a:p>
                <a:r>
                  <a:rPr lang="en-US">
                    <a:noFill/>
                  </a:rPr>
                  <a:t> </a:t>
                </a:r>
              </a:p>
            </p:txBody>
          </p:sp>
        </mc:Fallback>
      </mc:AlternateContent>
    </p:spTree>
    <p:extLst>
      <p:ext uri="{BB962C8B-B14F-4D97-AF65-F5344CB8AC3E}">
        <p14:creationId xmlns:p14="http://schemas.microsoft.com/office/powerpoint/2010/main" val="36934587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143B-B979-5FF6-27C6-0C39E0C87B2B}"/>
              </a:ext>
            </a:extLst>
          </p:cNvPr>
          <p:cNvSpPr>
            <a:spLocks noGrp="1"/>
          </p:cNvSpPr>
          <p:nvPr>
            <p:ph type="title"/>
          </p:nvPr>
        </p:nvSpPr>
        <p:spPr/>
        <p:txBody>
          <a:bodyPr/>
          <a:lstStyle/>
          <a:p>
            <a:r>
              <a:rPr lang="en-US" dirty="0"/>
              <a:t>Much better: trigram, 4-gram models</a:t>
            </a:r>
          </a:p>
        </p:txBody>
      </p:sp>
      <p:graphicFrame>
        <p:nvGraphicFramePr>
          <p:cNvPr id="9" name="Table 4">
            <a:extLst>
              <a:ext uri="{FF2B5EF4-FFF2-40B4-BE49-F238E27FC236}">
                <a16:creationId xmlns:a16="http://schemas.microsoft.com/office/drawing/2014/main" id="{C56FB210-7B46-61E6-9967-B982CB6B13F3}"/>
              </a:ext>
            </a:extLst>
          </p:cNvPr>
          <p:cNvGraphicFramePr>
            <a:graphicFrameLocks noGrp="1"/>
          </p:cNvGraphicFramePr>
          <p:nvPr>
            <p:extLst>
              <p:ext uri="{D42A27DB-BD31-4B8C-83A1-F6EECF244321}">
                <p14:modId xmlns:p14="http://schemas.microsoft.com/office/powerpoint/2010/main" val="2482265687"/>
              </p:ext>
            </p:extLst>
          </p:nvPr>
        </p:nvGraphicFramePr>
        <p:xfrm>
          <a:off x="3852831" y="1010694"/>
          <a:ext cx="5122278" cy="4079240"/>
        </p:xfrm>
        <a:graphic>
          <a:graphicData uri="http://schemas.openxmlformats.org/drawingml/2006/table">
            <a:tbl>
              <a:tblPr firstRow="1" bandRow="1">
                <a:tableStyleId>{5C22544A-7EE6-4342-B048-85BDC9FD1C3A}</a:tableStyleId>
              </a:tblPr>
              <a:tblGrid>
                <a:gridCol w="3699436">
                  <a:extLst>
                    <a:ext uri="{9D8B030D-6E8A-4147-A177-3AD203B41FA5}">
                      <a16:colId xmlns:a16="http://schemas.microsoft.com/office/drawing/2014/main" val="3840339118"/>
                    </a:ext>
                  </a:extLst>
                </a:gridCol>
                <a:gridCol w="1422842">
                  <a:extLst>
                    <a:ext uri="{9D8B030D-6E8A-4147-A177-3AD203B41FA5}">
                      <a16:colId xmlns:a16="http://schemas.microsoft.com/office/drawing/2014/main" val="2225436920"/>
                    </a:ext>
                  </a:extLst>
                </a:gridCol>
              </a:tblGrid>
              <a:tr h="370840">
                <a:tc>
                  <a:txBody>
                    <a:bodyPr/>
                    <a:lstStyle/>
                    <a:p>
                      <a:r>
                        <a:rPr lang="en-US" dirty="0"/>
                        <a:t>Trigram prefix seen</a:t>
                      </a:r>
                    </a:p>
                  </a:txBody>
                  <a:tcPr/>
                </a:tc>
                <a:tc>
                  <a:txBody>
                    <a:bodyPr/>
                    <a:lstStyle/>
                    <a:p>
                      <a:r>
                        <a:rPr lang="en-US" dirty="0"/>
                        <a:t>Frequency</a:t>
                      </a:r>
                    </a:p>
                  </a:txBody>
                  <a:tcPr/>
                </a:tc>
                <a:extLst>
                  <a:ext uri="{0D108BD9-81ED-4DB2-BD59-A6C34878D82A}">
                    <a16:rowId xmlns:a16="http://schemas.microsoft.com/office/drawing/2014/main" val="2804525976"/>
                  </a:ext>
                </a:extLst>
              </a:tr>
              <a:tr h="370840">
                <a:tc>
                  <a:txBody>
                    <a:bodyPr/>
                    <a:lstStyle/>
                    <a:p>
                      <a:r>
                        <a:rPr lang="en-US" dirty="0"/>
                        <a:t>cent interest per </a:t>
                      </a:r>
                      <a:r>
                        <a:rPr lang="en-US" dirty="0">
                          <a:sym typeface="Wingdings" pitchFamily="2" charset="2"/>
                        </a:rPr>
                        <a:t> annum</a:t>
                      </a:r>
                      <a:endParaRPr lang="en-US" dirty="0"/>
                    </a:p>
                  </a:txBody>
                  <a:tcPr/>
                </a:tc>
                <a:tc>
                  <a:txBody>
                    <a:bodyPr/>
                    <a:lstStyle/>
                    <a:p>
                      <a:r>
                        <a:rPr lang="en-US" dirty="0"/>
                        <a:t>3162</a:t>
                      </a:r>
                    </a:p>
                  </a:txBody>
                  <a:tcPr/>
                </a:tc>
                <a:extLst>
                  <a:ext uri="{0D108BD9-81ED-4DB2-BD59-A6C34878D82A}">
                    <a16:rowId xmlns:a16="http://schemas.microsoft.com/office/drawing/2014/main" val="4288304974"/>
                  </a:ext>
                </a:extLst>
              </a:tr>
              <a:tr h="370840">
                <a:tc>
                  <a:txBody>
                    <a:bodyPr/>
                    <a:lstStyle/>
                    <a:p>
                      <a:r>
                        <a:rPr lang="en-US" dirty="0"/>
                        <a:t>driven by the </a:t>
                      </a:r>
                      <a:r>
                        <a:rPr lang="en-US" dirty="0">
                          <a:sym typeface="Wingdings" pitchFamily="2" charset="2"/>
                        </a:rPr>
                        <a:t> </a:t>
                      </a:r>
                      <a:r>
                        <a:rPr lang="en-US" dirty="0"/>
                        <a:t>availability  </a:t>
                      </a:r>
                    </a:p>
                  </a:txBody>
                  <a:tcPr/>
                </a:tc>
                <a:tc>
                  <a:txBody>
                    <a:bodyPr/>
                    <a:lstStyle/>
                    <a:p>
                      <a:r>
                        <a:rPr lang="en-US" dirty="0"/>
                        <a:t>1194</a:t>
                      </a:r>
                    </a:p>
                  </a:txBody>
                  <a:tcPr/>
                </a:tc>
                <a:extLst>
                  <a:ext uri="{0D108BD9-81ED-4DB2-BD59-A6C34878D82A}">
                    <a16:rowId xmlns:a16="http://schemas.microsoft.com/office/drawing/2014/main" val="2092454426"/>
                  </a:ext>
                </a:extLst>
              </a:tr>
              <a:tr h="370840">
                <a:tc>
                  <a:txBody>
                    <a:bodyPr/>
                    <a:lstStyle/>
                    <a:p>
                      <a:r>
                        <a:rPr lang="en-US" dirty="0"/>
                        <a:t>driven by the </a:t>
                      </a:r>
                      <a:r>
                        <a:rPr lang="en-US" dirty="0">
                          <a:sym typeface="Wingdings" pitchFamily="2" charset="2"/>
                        </a:rPr>
                        <a:t> processes</a:t>
                      </a:r>
                      <a:endParaRPr lang="en-US" dirty="0"/>
                    </a:p>
                  </a:txBody>
                  <a:tcPr/>
                </a:tc>
                <a:tc>
                  <a:txBody>
                    <a:bodyPr/>
                    <a:lstStyle/>
                    <a:p>
                      <a:r>
                        <a:rPr lang="en-US" dirty="0"/>
                        <a:t>167</a:t>
                      </a:r>
                    </a:p>
                  </a:txBody>
                  <a:tcPr/>
                </a:tc>
                <a:extLst>
                  <a:ext uri="{0D108BD9-81ED-4DB2-BD59-A6C34878D82A}">
                    <a16:rowId xmlns:a16="http://schemas.microsoft.com/office/drawing/2014/main" val="453294817"/>
                  </a:ext>
                </a:extLst>
              </a:tr>
              <a:tr h="370840">
                <a:tc>
                  <a:txBody>
                    <a:bodyPr/>
                    <a:lstStyle/>
                    <a:p>
                      <a:r>
                        <a:rPr lang="en-US" dirty="0"/>
                        <a:t>driven by the </a:t>
                      </a:r>
                      <a:r>
                        <a:rPr lang="en-US" dirty="0">
                          <a:sym typeface="Wingdings" pitchFamily="2" charset="2"/>
                        </a:rPr>
                        <a:t> children</a:t>
                      </a:r>
                      <a:endParaRPr lang="en-US" dirty="0"/>
                    </a:p>
                  </a:txBody>
                  <a:tcPr/>
                </a:tc>
                <a:tc>
                  <a:txBody>
                    <a:bodyPr/>
                    <a:lstStyle/>
                    <a:p>
                      <a:r>
                        <a:rPr lang="en-US" dirty="0"/>
                        <a:t>160</a:t>
                      </a:r>
                    </a:p>
                  </a:txBody>
                  <a:tcPr/>
                </a:tc>
                <a:extLst>
                  <a:ext uri="{0D108BD9-81ED-4DB2-BD59-A6C34878D82A}">
                    <a16:rowId xmlns:a16="http://schemas.microsoft.com/office/drawing/2014/main" val="928189824"/>
                  </a:ext>
                </a:extLst>
              </a:tr>
              <a:tr h="370840">
                <a:tc>
                  <a:txBody>
                    <a:bodyPr/>
                    <a:lstStyle/>
                    <a:p>
                      <a:r>
                        <a:rPr lang="en-US" dirty="0"/>
                        <a:t>the development of </a:t>
                      </a:r>
                      <a:r>
                        <a:rPr lang="en-US" dirty="0">
                          <a:sym typeface="Wingdings" pitchFamily="2" charset="2"/>
                        </a:rPr>
                        <a:t> excessive</a:t>
                      </a:r>
                      <a:endParaRPr lang="en-US" dirty="0"/>
                    </a:p>
                  </a:txBody>
                  <a:tcPr/>
                </a:tc>
                <a:tc>
                  <a:txBody>
                    <a:bodyPr/>
                    <a:lstStyle/>
                    <a:p>
                      <a:r>
                        <a:rPr lang="en-US" dirty="0"/>
                        <a:t>2359</a:t>
                      </a:r>
                    </a:p>
                  </a:txBody>
                  <a:tcPr/>
                </a:tc>
                <a:extLst>
                  <a:ext uri="{0D108BD9-81ED-4DB2-BD59-A6C34878D82A}">
                    <a16:rowId xmlns:a16="http://schemas.microsoft.com/office/drawing/2014/main" val="819309641"/>
                  </a:ext>
                </a:extLst>
              </a:tr>
              <a:tr h="370840">
                <a:tc>
                  <a:txBody>
                    <a:bodyPr/>
                    <a:lstStyle/>
                    <a:p>
                      <a:r>
                        <a:rPr lang="en-US" dirty="0"/>
                        <a:t>the development of </a:t>
                      </a:r>
                      <a:r>
                        <a:rPr lang="en-US" dirty="0">
                          <a:sym typeface="Wingdings" pitchFamily="2" charset="2"/>
                        </a:rPr>
                        <a:t> contemporary</a:t>
                      </a:r>
                      <a:endParaRPr lang="en-US" dirty="0"/>
                    </a:p>
                  </a:txBody>
                  <a:tcPr/>
                </a:tc>
                <a:tc>
                  <a:txBody>
                    <a:bodyPr/>
                    <a:lstStyle/>
                    <a:p>
                      <a:r>
                        <a:rPr lang="en-US" dirty="0"/>
                        <a:t>11452</a:t>
                      </a:r>
                    </a:p>
                  </a:txBody>
                  <a:tcPr/>
                </a:tc>
                <a:extLst>
                  <a:ext uri="{0D108BD9-81ED-4DB2-BD59-A6C34878D82A}">
                    <a16:rowId xmlns:a16="http://schemas.microsoft.com/office/drawing/2014/main" val="66170758"/>
                  </a:ext>
                </a:extLst>
              </a:tr>
              <a:tr h="370840">
                <a:tc>
                  <a:txBody>
                    <a:bodyPr/>
                    <a:lstStyle/>
                    <a:p>
                      <a:r>
                        <a:rPr lang="en-US" dirty="0"/>
                        <a:t>the development of </a:t>
                      </a:r>
                      <a:r>
                        <a:rPr lang="en-US" dirty="0">
                          <a:sym typeface="Wingdings" pitchFamily="2" charset="2"/>
                        </a:rPr>
                        <a:t> status</a:t>
                      </a:r>
                      <a:endParaRPr lang="en-US" dirty="0"/>
                    </a:p>
                  </a:txBody>
                  <a:tcPr/>
                </a:tc>
                <a:tc>
                  <a:txBody>
                    <a:bodyPr/>
                    <a:lstStyle/>
                    <a:p>
                      <a:r>
                        <a:rPr lang="en-US" dirty="0"/>
                        <a:t>889</a:t>
                      </a:r>
                    </a:p>
                  </a:txBody>
                  <a:tcPr/>
                </a:tc>
                <a:extLst>
                  <a:ext uri="{0D108BD9-81ED-4DB2-BD59-A6C34878D82A}">
                    <a16:rowId xmlns:a16="http://schemas.microsoft.com/office/drawing/2014/main" val="1477774045"/>
                  </a:ext>
                </a:extLst>
              </a:tr>
              <a:tr h="370840">
                <a:tc>
                  <a:txBody>
                    <a:bodyPr/>
                    <a:lstStyle/>
                    <a:p>
                      <a:r>
                        <a:rPr lang="en-US" dirty="0"/>
                        <a:t>the development of </a:t>
                      </a:r>
                      <a:r>
                        <a:rPr lang="en-US" dirty="0">
                          <a:sym typeface="Wingdings" pitchFamily="2" charset="2"/>
                        </a:rPr>
                        <a:t> raised</a:t>
                      </a:r>
                      <a:endParaRPr lang="en-US" dirty="0"/>
                    </a:p>
                  </a:txBody>
                  <a:tcPr/>
                </a:tc>
                <a:tc>
                  <a:txBody>
                    <a:bodyPr/>
                    <a:lstStyle/>
                    <a:p>
                      <a:r>
                        <a:rPr lang="en-US" dirty="0"/>
                        <a:t>446</a:t>
                      </a:r>
                    </a:p>
                  </a:txBody>
                  <a:tcPr/>
                </a:tc>
                <a:extLst>
                  <a:ext uri="{0D108BD9-81ED-4DB2-BD59-A6C34878D82A}">
                    <a16:rowId xmlns:a16="http://schemas.microsoft.com/office/drawing/2014/main" val="12333328"/>
                  </a:ext>
                </a:extLst>
              </a:tr>
              <a:tr h="370840">
                <a:tc>
                  <a:txBody>
                    <a:bodyPr/>
                    <a:lstStyle/>
                    <a:p>
                      <a:r>
                        <a:rPr lang="en-US" dirty="0"/>
                        <a:t>seems to have </a:t>
                      </a:r>
                      <a:r>
                        <a:rPr lang="en-US" dirty="0">
                          <a:sym typeface="Wingdings" pitchFamily="2" charset="2"/>
                        </a:rPr>
                        <a:t> expended</a:t>
                      </a:r>
                      <a:endParaRPr lang="en-US" dirty="0"/>
                    </a:p>
                  </a:txBody>
                  <a:tcPr/>
                </a:tc>
                <a:tc>
                  <a:txBody>
                    <a:bodyPr/>
                    <a:lstStyle/>
                    <a:p>
                      <a:r>
                        <a:rPr lang="en-US" dirty="0"/>
                        <a:t>552</a:t>
                      </a:r>
                    </a:p>
                  </a:txBody>
                  <a:tcPr/>
                </a:tc>
                <a:extLst>
                  <a:ext uri="{0D108BD9-81ED-4DB2-BD59-A6C34878D82A}">
                    <a16:rowId xmlns:a16="http://schemas.microsoft.com/office/drawing/2014/main" val="1903158593"/>
                  </a:ext>
                </a:extLst>
              </a:tr>
              <a:tr h="370840">
                <a:tc>
                  <a:txBody>
                    <a:bodyPr/>
                    <a:lstStyle/>
                    <a:p>
                      <a:r>
                        <a:rPr lang="en-US" dirty="0"/>
                        <a:t>seems to have </a:t>
                      </a:r>
                      <a:r>
                        <a:rPr lang="en-US" dirty="0">
                          <a:sym typeface="Wingdings" pitchFamily="2" charset="2"/>
                        </a:rPr>
                        <a:t> formed</a:t>
                      </a:r>
                      <a:endParaRPr lang="en-US" dirty="0"/>
                    </a:p>
                  </a:txBody>
                  <a:tcPr/>
                </a:tc>
                <a:tc>
                  <a:txBody>
                    <a:bodyPr/>
                    <a:lstStyle/>
                    <a:p>
                      <a:r>
                        <a:rPr lang="en-US" dirty="0"/>
                        <a:t>17401</a:t>
                      </a:r>
                    </a:p>
                  </a:txBody>
                  <a:tcPr/>
                </a:tc>
                <a:extLst>
                  <a:ext uri="{0D108BD9-81ED-4DB2-BD59-A6C34878D82A}">
                    <a16:rowId xmlns:a16="http://schemas.microsoft.com/office/drawing/2014/main" val="3055893230"/>
                  </a:ext>
                </a:extLst>
              </a:tr>
            </a:tbl>
          </a:graphicData>
        </a:graphic>
      </p:graphicFrame>
      <p:sp>
        <p:nvSpPr>
          <p:cNvPr id="10" name="TextBox 9">
            <a:extLst>
              <a:ext uri="{FF2B5EF4-FFF2-40B4-BE49-F238E27FC236}">
                <a16:creationId xmlns:a16="http://schemas.microsoft.com/office/drawing/2014/main" id="{2B9F8536-BA1F-2224-9C18-3A6A62686B32}"/>
              </a:ext>
            </a:extLst>
          </p:cNvPr>
          <p:cNvSpPr txBox="1"/>
          <p:nvPr/>
        </p:nvSpPr>
        <p:spPr>
          <a:xfrm>
            <a:off x="6767028" y="6335170"/>
            <a:ext cx="5442901" cy="523220"/>
          </a:xfrm>
          <a:prstGeom prst="rect">
            <a:avLst/>
          </a:prstGeom>
          <a:noFill/>
        </p:spPr>
        <p:txBody>
          <a:bodyPr wrap="none" rtlCol="0">
            <a:spAutoFit/>
          </a:bodyPr>
          <a:lstStyle/>
          <a:p>
            <a:pPr algn="ctr"/>
            <a:r>
              <a:rPr lang="en-US" sz="2800" dirty="0"/>
              <a:t>[Source: Google books </a:t>
            </a:r>
            <a:r>
              <a:rPr lang="en-US" sz="2800" dirty="0" err="1"/>
              <a:t>ngrams</a:t>
            </a:r>
            <a:r>
              <a:rPr lang="en-US" sz="2800" dirty="0"/>
              <a:t> data]</a:t>
            </a:r>
          </a:p>
        </p:txBody>
      </p:sp>
      <p:sp>
        <p:nvSpPr>
          <p:cNvPr id="11" name="TextBox 10">
            <a:extLst>
              <a:ext uri="{FF2B5EF4-FFF2-40B4-BE49-F238E27FC236}">
                <a16:creationId xmlns:a16="http://schemas.microsoft.com/office/drawing/2014/main" id="{51806563-5562-3C68-5A42-977AB2AD08AD}"/>
              </a:ext>
            </a:extLst>
          </p:cNvPr>
          <p:cNvSpPr txBox="1"/>
          <p:nvPr/>
        </p:nvSpPr>
        <p:spPr>
          <a:xfrm>
            <a:off x="2108923" y="5170685"/>
            <a:ext cx="8901156" cy="523220"/>
          </a:xfrm>
          <a:prstGeom prst="rect">
            <a:avLst/>
          </a:prstGeom>
          <a:noFill/>
        </p:spPr>
        <p:txBody>
          <a:bodyPr wrap="none" rtlCol="0">
            <a:spAutoFit/>
          </a:bodyPr>
          <a:lstStyle/>
          <a:p>
            <a:pPr algn="ctr"/>
            <a:r>
              <a:rPr lang="en-US" sz="2800" dirty="0"/>
              <a:t>(~40 gigabytes to collect English bigrams, trigrams, 4-grams)</a:t>
            </a:r>
          </a:p>
        </p:txBody>
      </p:sp>
      <p:sp>
        <p:nvSpPr>
          <p:cNvPr id="12" name="TextBox 11">
            <a:extLst>
              <a:ext uri="{FF2B5EF4-FFF2-40B4-BE49-F238E27FC236}">
                <a16:creationId xmlns:a16="http://schemas.microsoft.com/office/drawing/2014/main" id="{7656A059-1CED-8CDC-260E-C6ECF3F38702}"/>
              </a:ext>
            </a:extLst>
          </p:cNvPr>
          <p:cNvSpPr txBox="1"/>
          <p:nvPr/>
        </p:nvSpPr>
        <p:spPr>
          <a:xfrm>
            <a:off x="2954257" y="5693905"/>
            <a:ext cx="7210500" cy="523220"/>
          </a:xfrm>
          <a:prstGeom prst="rect">
            <a:avLst/>
          </a:prstGeom>
          <a:noFill/>
        </p:spPr>
        <p:txBody>
          <a:bodyPr wrap="none" rtlCol="0">
            <a:spAutoFit/>
          </a:bodyPr>
          <a:lstStyle/>
          <a:p>
            <a:pPr algn="ctr"/>
            <a:r>
              <a:rPr lang="en-US" sz="2800" dirty="0">
                <a:highlight>
                  <a:srgbClr val="FFFF00"/>
                </a:highlight>
              </a:rPr>
              <a:t>Why not go up to 10-gram or 100-gram models?</a:t>
            </a:r>
          </a:p>
        </p:txBody>
      </p:sp>
    </p:spTree>
    <p:extLst>
      <p:ext uri="{BB962C8B-B14F-4D97-AF65-F5344CB8AC3E}">
        <p14:creationId xmlns:p14="http://schemas.microsoft.com/office/powerpoint/2010/main" val="2002547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D28FDB8-BDF3-7D2F-4132-5EA84DD55381}"/>
              </a:ext>
            </a:extLst>
          </p:cNvPr>
          <p:cNvSpPr>
            <a:spLocks noGrp="1"/>
          </p:cNvSpPr>
          <p:nvPr>
            <p:ph type="title"/>
          </p:nvPr>
        </p:nvSpPr>
        <p:spPr>
          <a:xfrm>
            <a:off x="274603" y="126694"/>
            <a:ext cx="7217060" cy="2922031"/>
          </a:xfrm>
        </p:spPr>
        <p:txBody>
          <a:bodyPr>
            <a:noAutofit/>
          </a:bodyPr>
          <a:lstStyle/>
          <a:p>
            <a:r>
              <a:rPr lang="en-US" sz="5400" dirty="0"/>
              <a:t>1990:</a:t>
            </a:r>
            <a:br>
              <a:rPr lang="en-US" sz="5400" dirty="0"/>
            </a:br>
            <a:r>
              <a:rPr lang="en-US" sz="5400" dirty="0"/>
              <a:t>Jeffrey Elman</a:t>
            </a:r>
            <a:br>
              <a:rPr lang="en-US" sz="5400" dirty="0"/>
            </a:br>
            <a:r>
              <a:rPr lang="en-US" sz="5400" dirty="0"/>
              <a:t>neural language model</a:t>
            </a:r>
          </a:p>
        </p:txBody>
      </p:sp>
      <p:sp>
        <p:nvSpPr>
          <p:cNvPr id="9" name="TextBox 8">
            <a:extLst>
              <a:ext uri="{FF2B5EF4-FFF2-40B4-BE49-F238E27FC236}">
                <a16:creationId xmlns:a16="http://schemas.microsoft.com/office/drawing/2014/main" id="{08B5BC39-89FF-A31F-52EC-CD395AA78CC4}"/>
              </a:ext>
            </a:extLst>
          </p:cNvPr>
          <p:cNvSpPr txBox="1"/>
          <p:nvPr/>
        </p:nvSpPr>
        <p:spPr>
          <a:xfrm>
            <a:off x="10315021" y="6420640"/>
            <a:ext cx="1917513" cy="461665"/>
          </a:xfrm>
          <a:prstGeom prst="rect">
            <a:avLst/>
          </a:prstGeom>
          <a:noFill/>
        </p:spPr>
        <p:txBody>
          <a:bodyPr wrap="none" rtlCol="0">
            <a:spAutoFit/>
          </a:bodyPr>
          <a:lstStyle/>
          <a:p>
            <a:pPr algn="r"/>
            <a:r>
              <a:rPr lang="en-US" sz="2400" dirty="0"/>
              <a:t>[Elman, 1990]</a:t>
            </a:r>
          </a:p>
        </p:txBody>
      </p:sp>
      <p:pic>
        <p:nvPicPr>
          <p:cNvPr id="4098" name="Picture 2">
            <a:extLst>
              <a:ext uri="{FF2B5EF4-FFF2-40B4-BE49-F238E27FC236}">
                <a16:creationId xmlns:a16="http://schemas.microsoft.com/office/drawing/2014/main" id="{30BF9EB9-6769-09A5-36B7-3BFBF5FAD71A}"/>
              </a:ext>
            </a:extLst>
          </p:cNvPr>
          <p:cNvPicPr>
            <a:picLocks noChangeAspect="1" noChangeArrowheads="1"/>
          </p:cNvPicPr>
          <p:nvPr/>
        </p:nvPicPr>
        <p:blipFill>
          <a:blip r:embed="rId2"/>
          <a:srcRect t="777" b="777"/>
          <a:stretch/>
        </p:blipFill>
        <p:spPr bwMode="auto">
          <a:xfrm>
            <a:off x="303723" y="3048725"/>
            <a:ext cx="6928302" cy="356434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61DF48-095D-FA9D-B50E-930F4D6B1E4F}"/>
              </a:ext>
            </a:extLst>
          </p:cNvPr>
          <p:cNvPicPr>
            <a:picLocks noChangeAspect="1"/>
          </p:cNvPicPr>
          <p:nvPr/>
        </p:nvPicPr>
        <p:blipFill>
          <a:blip r:embed="rId3"/>
          <a:stretch>
            <a:fillRect/>
          </a:stretch>
        </p:blipFill>
        <p:spPr>
          <a:xfrm>
            <a:off x="7332324" y="126694"/>
            <a:ext cx="4585073" cy="1477654"/>
          </a:xfrm>
          <a:prstGeom prst="rect">
            <a:avLst/>
          </a:prstGeom>
        </p:spPr>
      </p:pic>
      <p:pic>
        <p:nvPicPr>
          <p:cNvPr id="6" name="Picture 5">
            <a:extLst>
              <a:ext uri="{FF2B5EF4-FFF2-40B4-BE49-F238E27FC236}">
                <a16:creationId xmlns:a16="http://schemas.microsoft.com/office/drawing/2014/main" id="{2A20CD16-5277-D594-74BA-7DCFA7EE360D}"/>
              </a:ext>
            </a:extLst>
          </p:cNvPr>
          <p:cNvPicPr>
            <a:picLocks noChangeAspect="1"/>
          </p:cNvPicPr>
          <p:nvPr/>
        </p:nvPicPr>
        <p:blipFill>
          <a:blip r:embed="rId4"/>
          <a:stretch>
            <a:fillRect/>
          </a:stretch>
        </p:blipFill>
        <p:spPr>
          <a:xfrm>
            <a:off x="7884734" y="1587709"/>
            <a:ext cx="1819796" cy="2220632"/>
          </a:xfrm>
          <a:prstGeom prst="rect">
            <a:avLst/>
          </a:prstGeom>
        </p:spPr>
      </p:pic>
      <p:pic>
        <p:nvPicPr>
          <p:cNvPr id="8" name="Picture 7">
            <a:extLst>
              <a:ext uri="{FF2B5EF4-FFF2-40B4-BE49-F238E27FC236}">
                <a16:creationId xmlns:a16="http://schemas.microsoft.com/office/drawing/2014/main" id="{E99EDD8C-BFF1-7BB3-35AC-493D67B4370D}"/>
              </a:ext>
            </a:extLst>
          </p:cNvPr>
          <p:cNvPicPr>
            <a:picLocks noChangeAspect="1"/>
          </p:cNvPicPr>
          <p:nvPr/>
        </p:nvPicPr>
        <p:blipFill>
          <a:blip r:embed="rId5"/>
          <a:stretch>
            <a:fillRect/>
          </a:stretch>
        </p:blipFill>
        <p:spPr>
          <a:xfrm>
            <a:off x="9624860" y="3981614"/>
            <a:ext cx="2013373" cy="2220632"/>
          </a:xfrm>
          <a:prstGeom prst="rect">
            <a:avLst/>
          </a:prstGeom>
        </p:spPr>
      </p:pic>
      <p:pic>
        <p:nvPicPr>
          <p:cNvPr id="10" name="Picture 9">
            <a:extLst>
              <a:ext uri="{FF2B5EF4-FFF2-40B4-BE49-F238E27FC236}">
                <a16:creationId xmlns:a16="http://schemas.microsoft.com/office/drawing/2014/main" id="{B963ED33-8B83-92AE-6953-5063E7817FCD}"/>
              </a:ext>
            </a:extLst>
          </p:cNvPr>
          <p:cNvPicPr>
            <a:picLocks noChangeAspect="1"/>
          </p:cNvPicPr>
          <p:nvPr/>
        </p:nvPicPr>
        <p:blipFill>
          <a:blip r:embed="rId6"/>
          <a:stretch>
            <a:fillRect/>
          </a:stretch>
        </p:blipFill>
        <p:spPr>
          <a:xfrm>
            <a:off x="9933523" y="1606187"/>
            <a:ext cx="1754881" cy="2220632"/>
          </a:xfrm>
          <a:prstGeom prst="rect">
            <a:avLst/>
          </a:prstGeom>
        </p:spPr>
      </p:pic>
      <p:pic>
        <p:nvPicPr>
          <p:cNvPr id="11" name="Picture 10">
            <a:extLst>
              <a:ext uri="{FF2B5EF4-FFF2-40B4-BE49-F238E27FC236}">
                <a16:creationId xmlns:a16="http://schemas.microsoft.com/office/drawing/2014/main" id="{88D9057B-B1C0-1EEE-FA83-6198CF5CFEFD}"/>
              </a:ext>
            </a:extLst>
          </p:cNvPr>
          <p:cNvPicPr>
            <a:picLocks noChangeAspect="1"/>
          </p:cNvPicPr>
          <p:nvPr/>
        </p:nvPicPr>
        <p:blipFill>
          <a:blip r:embed="rId7"/>
          <a:stretch>
            <a:fillRect/>
          </a:stretch>
        </p:blipFill>
        <p:spPr>
          <a:xfrm>
            <a:off x="8070874" y="4226824"/>
            <a:ext cx="1553986" cy="1730211"/>
          </a:xfrm>
          <a:prstGeom prst="rect">
            <a:avLst/>
          </a:prstGeom>
        </p:spPr>
      </p:pic>
    </p:spTree>
    <p:extLst>
      <p:ext uri="{BB962C8B-B14F-4D97-AF65-F5344CB8AC3E}">
        <p14:creationId xmlns:p14="http://schemas.microsoft.com/office/powerpoint/2010/main" val="98756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13F13-990D-C8B1-1436-A5EAD9125040}"/>
              </a:ext>
            </a:extLst>
          </p:cNvPr>
          <p:cNvSpPr>
            <a:spLocks noGrp="1"/>
          </p:cNvSpPr>
          <p:nvPr>
            <p:ph type="title"/>
          </p:nvPr>
        </p:nvSpPr>
        <p:spPr/>
        <p:txBody>
          <a:bodyPr/>
          <a:lstStyle/>
          <a:p>
            <a:r>
              <a:rPr lang="en-US" dirty="0"/>
              <a:t>Brief history of neural NLP</a:t>
            </a:r>
          </a:p>
        </p:txBody>
      </p:sp>
      <p:sp>
        <p:nvSpPr>
          <p:cNvPr id="3" name="Content Placeholder 2">
            <a:extLst>
              <a:ext uri="{FF2B5EF4-FFF2-40B4-BE49-F238E27FC236}">
                <a16:creationId xmlns:a16="http://schemas.microsoft.com/office/drawing/2014/main" id="{A7A04B79-D414-54A2-93E5-457FEE1D2526}"/>
              </a:ext>
            </a:extLst>
          </p:cNvPr>
          <p:cNvSpPr>
            <a:spLocks noGrp="1"/>
          </p:cNvSpPr>
          <p:nvPr>
            <p:ph idx="1"/>
          </p:nvPr>
        </p:nvSpPr>
        <p:spPr/>
        <p:txBody>
          <a:bodyPr/>
          <a:lstStyle/>
          <a:p>
            <a:r>
              <a:rPr lang="en-US" dirty="0"/>
              <a:t>Classical counting-based methods performed far better than NNs.</a:t>
            </a:r>
          </a:p>
          <a:p>
            <a:r>
              <a:rPr lang="en-US" dirty="0"/>
              <a:t>Neural language models were curiosities, but impractical.</a:t>
            </a:r>
          </a:p>
          <a:p>
            <a:pPr marL="0" indent="0">
              <a:buNone/>
            </a:pPr>
            <a:endParaRPr lang="en-US" dirty="0"/>
          </a:p>
          <a:p>
            <a:r>
              <a:rPr lang="en-US" dirty="0"/>
              <a:t>Unlike in vision, the change to NN models didn’t happen overnight.</a:t>
            </a:r>
          </a:p>
          <a:p>
            <a:r>
              <a:rPr lang="en-US" dirty="0"/>
              <a:t>(Large-scale counting works very very well.)</a:t>
            </a:r>
          </a:p>
          <a:p>
            <a:endParaRPr lang="en-US" dirty="0"/>
          </a:p>
          <a:p>
            <a:r>
              <a:rPr lang="en-US" dirty="0"/>
              <a:t>But in 2011-2015, NNs started to outperform large-scale counting.</a:t>
            </a:r>
          </a:p>
          <a:p>
            <a:r>
              <a:rPr lang="en-US" dirty="0"/>
              <a:t>This led to a large change in natural language processing.</a:t>
            </a:r>
          </a:p>
          <a:p>
            <a:endParaRPr lang="en-US" dirty="0"/>
          </a:p>
          <a:p>
            <a:r>
              <a:rPr lang="en-US" dirty="0"/>
              <a:t>We will pick up in the modern context</a:t>
            </a:r>
          </a:p>
        </p:txBody>
      </p:sp>
    </p:spTree>
    <p:extLst>
      <p:ext uri="{BB962C8B-B14F-4D97-AF65-F5344CB8AC3E}">
        <p14:creationId xmlns:p14="http://schemas.microsoft.com/office/powerpoint/2010/main" val="16884504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5" name="Straight Arrow Connector 94">
            <a:extLst>
              <a:ext uri="{FF2B5EF4-FFF2-40B4-BE49-F238E27FC236}">
                <a16:creationId xmlns:a16="http://schemas.microsoft.com/office/drawing/2014/main" id="{B3CB4977-40C7-3B46-49EF-81A674BDA92C}"/>
              </a:ext>
            </a:extLst>
          </p:cNvPr>
          <p:cNvCxnSpPr>
            <a:cxnSpLocks/>
            <a:stCxn id="11" idx="0"/>
            <a:endCxn id="78" idx="4"/>
          </p:cNvCxnSpPr>
          <p:nvPr/>
        </p:nvCxnSpPr>
        <p:spPr>
          <a:xfrm flipV="1">
            <a:off x="4350866" y="3141987"/>
            <a:ext cx="3984798" cy="62643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F0D4226-7B21-6783-816E-4CB758BE2F39}"/>
              </a:ext>
            </a:extLst>
          </p:cNvPr>
          <p:cNvSpPr>
            <a:spLocks noGrp="1"/>
          </p:cNvSpPr>
          <p:nvPr>
            <p:ph type="title"/>
          </p:nvPr>
        </p:nvSpPr>
        <p:spPr/>
        <p:txBody>
          <a:bodyPr/>
          <a:lstStyle/>
          <a:p>
            <a:r>
              <a:rPr lang="en-US" dirty="0"/>
              <a:t>Modern idea: use a neural network!</a:t>
            </a:r>
          </a:p>
        </p:txBody>
      </p:sp>
      <p:sp>
        <p:nvSpPr>
          <p:cNvPr id="4" name="Rectangle 3">
            <a:extLst>
              <a:ext uri="{FF2B5EF4-FFF2-40B4-BE49-F238E27FC236}">
                <a16:creationId xmlns:a16="http://schemas.microsoft.com/office/drawing/2014/main" id="{66CAC173-E7AA-5511-9CBA-D70ECDFF0AAB}"/>
              </a:ext>
            </a:extLst>
          </p:cNvPr>
          <p:cNvSpPr/>
          <p:nvPr/>
        </p:nvSpPr>
        <p:spPr>
          <a:xfrm>
            <a:off x="1066798"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Great</a:t>
            </a:r>
          </a:p>
        </p:txBody>
      </p:sp>
      <p:sp>
        <p:nvSpPr>
          <p:cNvPr id="5" name="Rectangle 4">
            <a:extLst>
              <a:ext uri="{FF2B5EF4-FFF2-40B4-BE49-F238E27FC236}">
                <a16:creationId xmlns:a16="http://schemas.microsoft.com/office/drawing/2014/main" id="{E075662E-4084-9B93-70D4-6DCF80C26B94}"/>
              </a:ext>
            </a:extLst>
          </p:cNvPr>
          <p:cNvSpPr/>
          <p:nvPr/>
        </p:nvSpPr>
        <p:spPr>
          <a:xfrm>
            <a:off x="2404529"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care</a:t>
            </a:r>
          </a:p>
        </p:txBody>
      </p:sp>
      <p:sp>
        <p:nvSpPr>
          <p:cNvPr id="6" name="Rectangle 5">
            <a:extLst>
              <a:ext uri="{FF2B5EF4-FFF2-40B4-BE49-F238E27FC236}">
                <a16:creationId xmlns:a16="http://schemas.microsoft.com/office/drawing/2014/main" id="{BD8D702E-2182-E240-0683-4758E5AF88AB}"/>
              </a:ext>
            </a:extLst>
          </p:cNvPr>
          <p:cNvSpPr/>
          <p:nvPr/>
        </p:nvSpPr>
        <p:spPr>
          <a:xfrm>
            <a:off x="3742260"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must</a:t>
            </a:r>
          </a:p>
        </p:txBody>
      </p:sp>
      <p:sp>
        <p:nvSpPr>
          <p:cNvPr id="7" name="Rectangle 6">
            <a:extLst>
              <a:ext uri="{FF2B5EF4-FFF2-40B4-BE49-F238E27FC236}">
                <a16:creationId xmlns:a16="http://schemas.microsoft.com/office/drawing/2014/main" id="{DF86500B-98D3-1F37-C8CF-CEBDE1213ACA}"/>
              </a:ext>
            </a:extLst>
          </p:cNvPr>
          <p:cNvSpPr/>
          <p:nvPr/>
        </p:nvSpPr>
        <p:spPr>
          <a:xfrm>
            <a:off x="5079991"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be</a:t>
            </a:r>
          </a:p>
        </p:txBody>
      </p:sp>
      <p:sp>
        <p:nvSpPr>
          <p:cNvPr id="8" name="Rectangle 7">
            <a:extLst>
              <a:ext uri="{FF2B5EF4-FFF2-40B4-BE49-F238E27FC236}">
                <a16:creationId xmlns:a16="http://schemas.microsoft.com/office/drawing/2014/main" id="{CB40F625-B2C9-F3A6-707D-F05F8DE65A6D}"/>
              </a:ext>
            </a:extLst>
          </p:cNvPr>
          <p:cNvSpPr/>
          <p:nvPr/>
        </p:nvSpPr>
        <p:spPr>
          <a:xfrm>
            <a:off x="6417722"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taken</a:t>
            </a:r>
          </a:p>
        </p:txBody>
      </p:sp>
      <p:sp>
        <p:nvSpPr>
          <p:cNvPr id="9" name="Rectangle 8">
            <a:extLst>
              <a:ext uri="{FF2B5EF4-FFF2-40B4-BE49-F238E27FC236}">
                <a16:creationId xmlns:a16="http://schemas.microsoft.com/office/drawing/2014/main" id="{9EBD0F5A-83B5-A2BE-71D0-5C3E0419C3CB}"/>
              </a:ext>
            </a:extLst>
          </p:cNvPr>
          <p:cNvSpPr/>
          <p:nvPr/>
        </p:nvSpPr>
        <p:spPr>
          <a:xfrm>
            <a:off x="7755453"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to</a:t>
            </a:r>
          </a:p>
        </p:txBody>
      </p:sp>
      <p:sp>
        <p:nvSpPr>
          <p:cNvPr id="10" name="Rectangle 9">
            <a:extLst>
              <a:ext uri="{FF2B5EF4-FFF2-40B4-BE49-F238E27FC236}">
                <a16:creationId xmlns:a16="http://schemas.microsoft.com/office/drawing/2014/main" id="{21E7AD0D-BA3E-7908-72AD-BEA5D4BD2B1B}"/>
              </a:ext>
            </a:extLst>
          </p:cNvPr>
          <p:cNvSpPr/>
          <p:nvPr/>
        </p:nvSpPr>
        <p:spPr>
          <a:xfrm>
            <a:off x="10058386" y="1725738"/>
            <a:ext cx="1236133" cy="366058"/>
          </a:xfrm>
          <a:prstGeom prst="rect">
            <a:avLst/>
          </a:prstGeom>
          <a:solidFill>
            <a:schemeClr val="accent1"/>
          </a:solidFill>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avoid</a:t>
            </a:r>
          </a:p>
        </p:txBody>
      </p:sp>
      <p:sp>
        <p:nvSpPr>
          <p:cNvPr id="11" name="Rectangle 10">
            <a:extLst>
              <a:ext uri="{FF2B5EF4-FFF2-40B4-BE49-F238E27FC236}">
                <a16:creationId xmlns:a16="http://schemas.microsoft.com/office/drawing/2014/main" id="{72E1D109-5CA6-9627-DC05-A1439E105E12}"/>
              </a:ext>
            </a:extLst>
          </p:cNvPr>
          <p:cNvSpPr/>
          <p:nvPr/>
        </p:nvSpPr>
        <p:spPr>
          <a:xfrm>
            <a:off x="4284498" y="376841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9662302-842B-67CD-FD5A-010B007EF8E8}"/>
              </a:ext>
            </a:extLst>
          </p:cNvPr>
          <p:cNvSpPr/>
          <p:nvPr/>
        </p:nvSpPr>
        <p:spPr>
          <a:xfrm>
            <a:off x="4284498" y="3908762"/>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365F8DA-741C-309E-CA46-1CBD52C30807}"/>
              </a:ext>
            </a:extLst>
          </p:cNvPr>
          <p:cNvSpPr/>
          <p:nvPr/>
        </p:nvSpPr>
        <p:spPr>
          <a:xfrm>
            <a:off x="4284498" y="404910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A88542-402F-E729-F101-63FE6C9DA28B}"/>
              </a:ext>
            </a:extLst>
          </p:cNvPr>
          <p:cNvSpPr/>
          <p:nvPr/>
        </p:nvSpPr>
        <p:spPr>
          <a:xfrm>
            <a:off x="4284498" y="418945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A5477BD-6804-E882-A1BB-87F03CF65DC4}"/>
              </a:ext>
            </a:extLst>
          </p:cNvPr>
          <p:cNvSpPr/>
          <p:nvPr/>
        </p:nvSpPr>
        <p:spPr>
          <a:xfrm>
            <a:off x="4284497" y="432979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1A8CA0C-5CBD-81B1-BF9A-56A6DBC19F0A}"/>
              </a:ext>
            </a:extLst>
          </p:cNvPr>
          <p:cNvSpPr/>
          <p:nvPr/>
        </p:nvSpPr>
        <p:spPr>
          <a:xfrm>
            <a:off x="4284497" y="447014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DF0CA39-2921-3D69-C4B4-F778DEF6C78D}"/>
              </a:ext>
            </a:extLst>
          </p:cNvPr>
          <p:cNvSpPr/>
          <p:nvPr/>
        </p:nvSpPr>
        <p:spPr>
          <a:xfrm>
            <a:off x="4284497" y="461048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B08A8AB-87FD-AD4C-E859-64DDC98AC29E}"/>
              </a:ext>
            </a:extLst>
          </p:cNvPr>
          <p:cNvSpPr/>
          <p:nvPr/>
        </p:nvSpPr>
        <p:spPr>
          <a:xfrm>
            <a:off x="4284498" y="475083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072815-5D8C-A80F-5126-C0E45C756F5C}"/>
              </a:ext>
            </a:extLst>
          </p:cNvPr>
          <p:cNvSpPr/>
          <p:nvPr/>
        </p:nvSpPr>
        <p:spPr>
          <a:xfrm>
            <a:off x="4284498" y="489117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8AF04E7-0576-EB53-6377-EC781C220008}"/>
              </a:ext>
            </a:extLst>
          </p:cNvPr>
          <p:cNvSpPr/>
          <p:nvPr/>
        </p:nvSpPr>
        <p:spPr>
          <a:xfrm>
            <a:off x="2956228" y="376841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9700A7C-E701-F6CB-6907-09177822D0CC}"/>
              </a:ext>
            </a:extLst>
          </p:cNvPr>
          <p:cNvSpPr/>
          <p:nvPr/>
        </p:nvSpPr>
        <p:spPr>
          <a:xfrm>
            <a:off x="2956227" y="390876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2208D2D-D873-D9CE-CC9B-675643829159}"/>
              </a:ext>
            </a:extLst>
          </p:cNvPr>
          <p:cNvSpPr/>
          <p:nvPr/>
        </p:nvSpPr>
        <p:spPr>
          <a:xfrm>
            <a:off x="2956227" y="404910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8BA771F-C5FA-28E1-7003-E8325A998564}"/>
              </a:ext>
            </a:extLst>
          </p:cNvPr>
          <p:cNvSpPr/>
          <p:nvPr/>
        </p:nvSpPr>
        <p:spPr>
          <a:xfrm>
            <a:off x="2956227" y="418945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E5DCF79-E157-E3E7-5571-B6A57432394C}"/>
              </a:ext>
            </a:extLst>
          </p:cNvPr>
          <p:cNvSpPr/>
          <p:nvPr/>
        </p:nvSpPr>
        <p:spPr>
          <a:xfrm>
            <a:off x="2956228" y="432979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89458EF-4193-3A2C-7DD9-9459A39C0097}"/>
              </a:ext>
            </a:extLst>
          </p:cNvPr>
          <p:cNvSpPr/>
          <p:nvPr/>
        </p:nvSpPr>
        <p:spPr>
          <a:xfrm>
            <a:off x="2956228" y="447014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EDCA815-5098-D6D2-5B20-4EC129801257}"/>
              </a:ext>
            </a:extLst>
          </p:cNvPr>
          <p:cNvSpPr/>
          <p:nvPr/>
        </p:nvSpPr>
        <p:spPr>
          <a:xfrm>
            <a:off x="2956227" y="461048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E41E309-5F91-D4E1-76D7-5B664C250ACA}"/>
              </a:ext>
            </a:extLst>
          </p:cNvPr>
          <p:cNvSpPr/>
          <p:nvPr/>
        </p:nvSpPr>
        <p:spPr>
          <a:xfrm>
            <a:off x="2956227" y="475083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71FCBE1-7572-D7E3-4B07-2B5906843534}"/>
              </a:ext>
            </a:extLst>
          </p:cNvPr>
          <p:cNvSpPr/>
          <p:nvPr/>
        </p:nvSpPr>
        <p:spPr>
          <a:xfrm>
            <a:off x="2956227" y="4891180"/>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EBC1436-9B9F-08DE-A051-BDFA2613BCBB}"/>
              </a:ext>
            </a:extLst>
          </p:cNvPr>
          <p:cNvSpPr/>
          <p:nvPr/>
        </p:nvSpPr>
        <p:spPr>
          <a:xfrm>
            <a:off x="1627956" y="4614294"/>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AB0DB50-E19D-5F5B-AB99-7C796342482E}"/>
              </a:ext>
            </a:extLst>
          </p:cNvPr>
          <p:cNvSpPr/>
          <p:nvPr/>
        </p:nvSpPr>
        <p:spPr>
          <a:xfrm>
            <a:off x="1627956" y="4754639"/>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CAA749B-0AAF-2A3E-CA2D-121850680B4D}"/>
              </a:ext>
            </a:extLst>
          </p:cNvPr>
          <p:cNvSpPr/>
          <p:nvPr/>
        </p:nvSpPr>
        <p:spPr>
          <a:xfrm>
            <a:off x="1627956" y="4894984"/>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E497EBC-070A-8F6B-A0F7-3A79120BB8EB}"/>
              </a:ext>
            </a:extLst>
          </p:cNvPr>
          <p:cNvSpPr/>
          <p:nvPr/>
        </p:nvSpPr>
        <p:spPr>
          <a:xfrm>
            <a:off x="1627956" y="4190990"/>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029C449-360B-6BEE-E849-B98EF1762649}"/>
              </a:ext>
            </a:extLst>
          </p:cNvPr>
          <p:cNvSpPr/>
          <p:nvPr/>
        </p:nvSpPr>
        <p:spPr>
          <a:xfrm>
            <a:off x="1627956" y="4331335"/>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39FC53F-D084-A5E9-5C26-147151FFBAB6}"/>
              </a:ext>
            </a:extLst>
          </p:cNvPr>
          <p:cNvSpPr/>
          <p:nvPr/>
        </p:nvSpPr>
        <p:spPr>
          <a:xfrm>
            <a:off x="1627956" y="4471683"/>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F403340-AD8D-CEC8-D7AD-4AEB8B39C3C4}"/>
              </a:ext>
            </a:extLst>
          </p:cNvPr>
          <p:cNvSpPr/>
          <p:nvPr/>
        </p:nvSpPr>
        <p:spPr>
          <a:xfrm>
            <a:off x="1627956" y="390876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9C7BFE8-9E12-782B-2486-0A7C137F4EA8}"/>
              </a:ext>
            </a:extLst>
          </p:cNvPr>
          <p:cNvSpPr/>
          <p:nvPr/>
        </p:nvSpPr>
        <p:spPr>
          <a:xfrm>
            <a:off x="1627956" y="404910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A101EAD-608B-C039-D329-B5C7E0D59846}"/>
              </a:ext>
            </a:extLst>
          </p:cNvPr>
          <p:cNvSpPr/>
          <p:nvPr/>
        </p:nvSpPr>
        <p:spPr>
          <a:xfrm>
            <a:off x="1627956" y="377602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143B051-C1A6-9AB0-70DF-1050CE2A125A}"/>
              </a:ext>
            </a:extLst>
          </p:cNvPr>
          <p:cNvSpPr/>
          <p:nvPr/>
        </p:nvSpPr>
        <p:spPr>
          <a:xfrm>
            <a:off x="5612766" y="4058986"/>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6656D951-651A-2401-AA14-2CB9E6D65D37}"/>
              </a:ext>
            </a:extLst>
          </p:cNvPr>
          <p:cNvSpPr/>
          <p:nvPr/>
        </p:nvSpPr>
        <p:spPr>
          <a:xfrm>
            <a:off x="5612766" y="4199331"/>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BB2BED0-F88C-15AE-079F-9A17F9E3B544}"/>
              </a:ext>
            </a:extLst>
          </p:cNvPr>
          <p:cNvSpPr/>
          <p:nvPr/>
        </p:nvSpPr>
        <p:spPr>
          <a:xfrm>
            <a:off x="5612766" y="4339676"/>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564577D9-2B26-EB28-C3C0-E9E7DBF7B619}"/>
              </a:ext>
            </a:extLst>
          </p:cNvPr>
          <p:cNvSpPr/>
          <p:nvPr/>
        </p:nvSpPr>
        <p:spPr>
          <a:xfrm>
            <a:off x="5612766" y="377602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115702D-44E5-5999-9798-CF974E362E6F}"/>
              </a:ext>
            </a:extLst>
          </p:cNvPr>
          <p:cNvSpPr/>
          <p:nvPr/>
        </p:nvSpPr>
        <p:spPr>
          <a:xfrm>
            <a:off x="5612766" y="3916375"/>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36CCB2D-1A55-67F0-6C0C-9595BD34C177}"/>
              </a:ext>
            </a:extLst>
          </p:cNvPr>
          <p:cNvSpPr/>
          <p:nvPr/>
        </p:nvSpPr>
        <p:spPr>
          <a:xfrm>
            <a:off x="5612766" y="447775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79C961F1-E54B-29CE-27A3-4E11EC7F54CB}"/>
              </a:ext>
            </a:extLst>
          </p:cNvPr>
          <p:cNvSpPr/>
          <p:nvPr/>
        </p:nvSpPr>
        <p:spPr>
          <a:xfrm>
            <a:off x="5612765" y="461809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56837CF9-4B8E-FF4D-90BB-CAD17CA7ABD2}"/>
              </a:ext>
            </a:extLst>
          </p:cNvPr>
          <p:cNvSpPr/>
          <p:nvPr/>
        </p:nvSpPr>
        <p:spPr>
          <a:xfrm>
            <a:off x="5612765" y="475844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664D536-7593-1816-89FC-3B85E0CC3CBA}"/>
              </a:ext>
            </a:extLst>
          </p:cNvPr>
          <p:cNvSpPr/>
          <p:nvPr/>
        </p:nvSpPr>
        <p:spPr>
          <a:xfrm>
            <a:off x="5612765" y="489878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7A54509C-8CB9-69A9-D85F-D90E5BC404A6}"/>
              </a:ext>
            </a:extLst>
          </p:cNvPr>
          <p:cNvSpPr/>
          <p:nvPr/>
        </p:nvSpPr>
        <p:spPr>
          <a:xfrm>
            <a:off x="6941551" y="377602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F0D2BDE4-C11D-75B3-D883-B0D27BDA67A8}"/>
              </a:ext>
            </a:extLst>
          </p:cNvPr>
          <p:cNvSpPr/>
          <p:nvPr/>
        </p:nvSpPr>
        <p:spPr>
          <a:xfrm>
            <a:off x="6941551" y="391637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0A13261D-7C92-0FCE-2CF5-8937B085A57C}"/>
              </a:ext>
            </a:extLst>
          </p:cNvPr>
          <p:cNvSpPr/>
          <p:nvPr/>
        </p:nvSpPr>
        <p:spPr>
          <a:xfrm>
            <a:off x="6941551" y="405671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6E703416-2CA0-116B-BF62-6F5062B6ACF9}"/>
              </a:ext>
            </a:extLst>
          </p:cNvPr>
          <p:cNvSpPr/>
          <p:nvPr/>
        </p:nvSpPr>
        <p:spPr>
          <a:xfrm>
            <a:off x="6941552" y="419706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D07B040-8697-7F85-FAC7-7D5ED91B5AB6}"/>
              </a:ext>
            </a:extLst>
          </p:cNvPr>
          <p:cNvSpPr/>
          <p:nvPr/>
        </p:nvSpPr>
        <p:spPr>
          <a:xfrm>
            <a:off x="6941552" y="433740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B6635E56-0074-5154-5F3A-AD8D9C89DF84}"/>
              </a:ext>
            </a:extLst>
          </p:cNvPr>
          <p:cNvSpPr/>
          <p:nvPr/>
        </p:nvSpPr>
        <p:spPr>
          <a:xfrm>
            <a:off x="6941032" y="446253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BE8222F5-A07F-ED7D-036A-F9A93CE3ACDF}"/>
              </a:ext>
            </a:extLst>
          </p:cNvPr>
          <p:cNvSpPr/>
          <p:nvPr/>
        </p:nvSpPr>
        <p:spPr>
          <a:xfrm>
            <a:off x="6941032" y="4600608"/>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8CCC920-E12A-73B6-EB05-6945CDEFC4ED}"/>
              </a:ext>
            </a:extLst>
          </p:cNvPr>
          <p:cNvSpPr/>
          <p:nvPr/>
        </p:nvSpPr>
        <p:spPr>
          <a:xfrm>
            <a:off x="6941031" y="4740953"/>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48B916D9-F5A5-8B4A-EC9D-86FC9C9E689F}"/>
              </a:ext>
            </a:extLst>
          </p:cNvPr>
          <p:cNvSpPr/>
          <p:nvPr/>
        </p:nvSpPr>
        <p:spPr>
          <a:xfrm>
            <a:off x="6941031" y="4881298"/>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9D454953-1C48-2DAA-A01B-F21CE94C5A54}"/>
              </a:ext>
            </a:extLst>
          </p:cNvPr>
          <p:cNvSpPr/>
          <p:nvPr/>
        </p:nvSpPr>
        <p:spPr>
          <a:xfrm>
            <a:off x="8269298" y="4191721"/>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915A65CA-DBAE-D884-793D-87F0B29E3AF7}"/>
              </a:ext>
            </a:extLst>
          </p:cNvPr>
          <p:cNvSpPr/>
          <p:nvPr/>
        </p:nvSpPr>
        <p:spPr>
          <a:xfrm>
            <a:off x="8269298" y="4332066"/>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4C2DB121-6E5F-EEDE-F573-A1F89CC36B33}"/>
              </a:ext>
            </a:extLst>
          </p:cNvPr>
          <p:cNvSpPr/>
          <p:nvPr/>
        </p:nvSpPr>
        <p:spPr>
          <a:xfrm>
            <a:off x="8269298" y="4472411"/>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F123E1A-7BDE-8780-A04E-E21C0DB18CFF}"/>
              </a:ext>
            </a:extLst>
          </p:cNvPr>
          <p:cNvSpPr/>
          <p:nvPr/>
        </p:nvSpPr>
        <p:spPr>
          <a:xfrm>
            <a:off x="8269298" y="376841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49A1F01-F2B9-C326-640F-694392C3DFED}"/>
              </a:ext>
            </a:extLst>
          </p:cNvPr>
          <p:cNvSpPr/>
          <p:nvPr/>
        </p:nvSpPr>
        <p:spPr>
          <a:xfrm>
            <a:off x="8269298" y="390876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BA7B3E22-D0AC-B32A-8F25-E7FCDA419EC3}"/>
              </a:ext>
            </a:extLst>
          </p:cNvPr>
          <p:cNvSpPr/>
          <p:nvPr/>
        </p:nvSpPr>
        <p:spPr>
          <a:xfrm>
            <a:off x="8269298" y="4049110"/>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CD0AFF7-8D47-600A-66EF-0732B9298DC9}"/>
              </a:ext>
            </a:extLst>
          </p:cNvPr>
          <p:cNvSpPr/>
          <p:nvPr/>
        </p:nvSpPr>
        <p:spPr>
          <a:xfrm>
            <a:off x="8269297" y="4890534"/>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D0BA772E-01E5-69D8-4237-C3FB3F8BC158}"/>
              </a:ext>
            </a:extLst>
          </p:cNvPr>
          <p:cNvSpPr/>
          <p:nvPr/>
        </p:nvSpPr>
        <p:spPr>
          <a:xfrm>
            <a:off x="8269297" y="4607575"/>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85C437B-BD9A-FF5B-3FD0-AFF4D96F1A99}"/>
              </a:ext>
            </a:extLst>
          </p:cNvPr>
          <p:cNvSpPr/>
          <p:nvPr/>
        </p:nvSpPr>
        <p:spPr>
          <a:xfrm>
            <a:off x="8269297" y="4747923"/>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DC875AA9-0C13-F071-9FD4-BC49236C804A}"/>
              </a:ext>
            </a:extLst>
          </p:cNvPr>
          <p:cNvSpPr/>
          <p:nvPr/>
        </p:nvSpPr>
        <p:spPr>
          <a:xfrm>
            <a:off x="8142341" y="2769454"/>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4848CE45-06F8-17D0-B971-953DB628E3F1}"/>
              </a:ext>
            </a:extLst>
          </p:cNvPr>
          <p:cNvSpPr/>
          <p:nvPr/>
        </p:nvSpPr>
        <p:spPr>
          <a:xfrm>
            <a:off x="8142340" y="1735686"/>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274B051-1E02-AE21-3326-D73956F7CFA2}"/>
              </a:ext>
            </a:extLst>
          </p:cNvPr>
          <p:cNvSpPr/>
          <p:nvPr/>
        </p:nvSpPr>
        <p:spPr>
          <a:xfrm>
            <a:off x="9100363" y="1719263"/>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6E135B3F-523F-9FC2-6E03-DBAA0EB6716C}"/>
              </a:ext>
            </a:extLst>
          </p:cNvPr>
          <p:cNvCxnSpPr>
            <a:cxnSpLocks/>
            <a:stCxn id="72" idx="0"/>
            <a:endCxn id="78" idx="4"/>
          </p:cNvCxnSpPr>
          <p:nvPr/>
        </p:nvCxnSpPr>
        <p:spPr>
          <a:xfrm flipH="1" flipV="1">
            <a:off x="8335664" y="3141987"/>
            <a:ext cx="2" cy="62643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4342FD3E-E621-81BC-A792-BA7243964060}"/>
              </a:ext>
            </a:extLst>
          </p:cNvPr>
          <p:cNvCxnSpPr>
            <a:cxnSpLocks/>
            <a:stCxn id="57" idx="0"/>
            <a:endCxn id="78" idx="4"/>
          </p:cNvCxnSpPr>
          <p:nvPr/>
        </p:nvCxnSpPr>
        <p:spPr>
          <a:xfrm flipV="1">
            <a:off x="7007919" y="3141987"/>
            <a:ext cx="1327745" cy="63404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C82DD747-FBC3-5257-7B14-58E6E544941F}"/>
              </a:ext>
            </a:extLst>
          </p:cNvPr>
          <p:cNvCxnSpPr>
            <a:cxnSpLocks/>
            <a:stCxn id="50" idx="0"/>
            <a:endCxn id="78" idx="4"/>
          </p:cNvCxnSpPr>
          <p:nvPr/>
        </p:nvCxnSpPr>
        <p:spPr>
          <a:xfrm flipV="1">
            <a:off x="5679134" y="3141987"/>
            <a:ext cx="2656530" cy="63404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0C50B744-7226-30BD-C208-ED4B09F072CF}"/>
              </a:ext>
            </a:extLst>
          </p:cNvPr>
          <p:cNvSpPr/>
          <p:nvPr/>
        </p:nvSpPr>
        <p:spPr>
          <a:xfrm>
            <a:off x="6814075" y="2768086"/>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Straight Arrow Connector 91">
            <a:extLst>
              <a:ext uri="{FF2B5EF4-FFF2-40B4-BE49-F238E27FC236}">
                <a16:creationId xmlns:a16="http://schemas.microsoft.com/office/drawing/2014/main" id="{D56926B8-7D7C-B707-96F3-4338C0115689}"/>
              </a:ext>
            </a:extLst>
          </p:cNvPr>
          <p:cNvCxnSpPr>
            <a:cxnSpLocks/>
            <a:stCxn id="57" idx="0"/>
            <a:endCxn id="91" idx="4"/>
          </p:cNvCxnSpPr>
          <p:nvPr/>
        </p:nvCxnSpPr>
        <p:spPr>
          <a:xfrm flipH="1" flipV="1">
            <a:off x="7007398" y="3140619"/>
            <a:ext cx="521" cy="63540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3B03447E-F570-CFFB-AED2-E881A9015897}"/>
              </a:ext>
            </a:extLst>
          </p:cNvPr>
          <p:cNvCxnSpPr>
            <a:cxnSpLocks/>
            <a:stCxn id="50" idx="0"/>
            <a:endCxn id="91" idx="4"/>
          </p:cNvCxnSpPr>
          <p:nvPr/>
        </p:nvCxnSpPr>
        <p:spPr>
          <a:xfrm flipV="1">
            <a:off x="5679134" y="3140619"/>
            <a:ext cx="1328264" cy="63540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1F670A2E-99AE-8A6D-97DC-4A7E7CFBC6E0}"/>
              </a:ext>
            </a:extLst>
          </p:cNvPr>
          <p:cNvCxnSpPr>
            <a:cxnSpLocks/>
            <a:stCxn id="11" idx="0"/>
            <a:endCxn id="91" idx="4"/>
          </p:cNvCxnSpPr>
          <p:nvPr/>
        </p:nvCxnSpPr>
        <p:spPr>
          <a:xfrm flipV="1">
            <a:off x="4350866" y="3140619"/>
            <a:ext cx="2656532" cy="62779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42B0EB91-F036-48E5-9E4E-2E67B90EA1DC}"/>
              </a:ext>
            </a:extLst>
          </p:cNvPr>
          <p:cNvCxnSpPr>
            <a:cxnSpLocks/>
            <a:stCxn id="28" idx="0"/>
            <a:endCxn id="91" idx="4"/>
          </p:cNvCxnSpPr>
          <p:nvPr/>
        </p:nvCxnSpPr>
        <p:spPr>
          <a:xfrm flipV="1">
            <a:off x="3022596" y="3140619"/>
            <a:ext cx="3984802" cy="62779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DDAF492F-DEE2-2886-116C-E6AEEAE538FB}"/>
              </a:ext>
            </a:extLst>
          </p:cNvPr>
          <p:cNvSpPr/>
          <p:nvPr/>
        </p:nvSpPr>
        <p:spPr>
          <a:xfrm>
            <a:off x="5485809" y="2767492"/>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 name="Straight Arrow Connector 107">
            <a:extLst>
              <a:ext uri="{FF2B5EF4-FFF2-40B4-BE49-F238E27FC236}">
                <a16:creationId xmlns:a16="http://schemas.microsoft.com/office/drawing/2014/main" id="{110DE676-7F54-A151-9B09-7E978FBEC4F1}"/>
              </a:ext>
            </a:extLst>
          </p:cNvPr>
          <p:cNvCxnSpPr>
            <a:cxnSpLocks/>
            <a:stCxn id="50" idx="0"/>
            <a:endCxn id="107" idx="4"/>
          </p:cNvCxnSpPr>
          <p:nvPr/>
        </p:nvCxnSpPr>
        <p:spPr>
          <a:xfrm flipH="1" flipV="1">
            <a:off x="5679132" y="3140025"/>
            <a:ext cx="2" cy="63600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FC1365A7-C487-44C0-18B2-C418C06FD204}"/>
              </a:ext>
            </a:extLst>
          </p:cNvPr>
          <p:cNvCxnSpPr>
            <a:cxnSpLocks/>
            <a:stCxn id="11" idx="0"/>
            <a:endCxn id="107" idx="4"/>
          </p:cNvCxnSpPr>
          <p:nvPr/>
        </p:nvCxnSpPr>
        <p:spPr>
          <a:xfrm flipV="1">
            <a:off x="4350866" y="3140025"/>
            <a:ext cx="1328266" cy="62839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7590E39E-A74B-5EF3-D319-433CFFBFFE5E}"/>
              </a:ext>
            </a:extLst>
          </p:cNvPr>
          <p:cNvCxnSpPr>
            <a:cxnSpLocks/>
            <a:stCxn id="28" idx="0"/>
            <a:endCxn id="107" idx="4"/>
          </p:cNvCxnSpPr>
          <p:nvPr/>
        </p:nvCxnSpPr>
        <p:spPr>
          <a:xfrm flipV="1">
            <a:off x="3022596" y="3140025"/>
            <a:ext cx="2656536" cy="62839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A01F97BA-E94A-365B-13CD-7B82FE3429E3}"/>
              </a:ext>
            </a:extLst>
          </p:cNvPr>
          <p:cNvCxnSpPr>
            <a:cxnSpLocks/>
            <a:stCxn id="46" idx="0"/>
            <a:endCxn id="107" idx="4"/>
          </p:cNvCxnSpPr>
          <p:nvPr/>
        </p:nvCxnSpPr>
        <p:spPr>
          <a:xfrm flipV="1">
            <a:off x="1694324" y="3140025"/>
            <a:ext cx="3984808" cy="63600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858FC4A9-4092-2B2A-6FD1-13AAE2CD64BD}"/>
              </a:ext>
            </a:extLst>
          </p:cNvPr>
          <p:cNvCxnSpPr>
            <a:cxnSpLocks/>
            <a:stCxn id="78" idx="0"/>
            <a:endCxn id="79" idx="4"/>
          </p:cNvCxnSpPr>
          <p:nvPr/>
        </p:nvCxnSpPr>
        <p:spPr>
          <a:xfrm flipH="1" flipV="1">
            <a:off x="8335663" y="2108219"/>
            <a:ext cx="1" cy="661235"/>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FE0B418B-CFBF-02A6-2287-5E26F6AEC3A0}"/>
              </a:ext>
            </a:extLst>
          </p:cNvPr>
          <p:cNvCxnSpPr>
            <a:cxnSpLocks/>
            <a:stCxn id="91" idx="0"/>
            <a:endCxn id="79" idx="4"/>
          </p:cNvCxnSpPr>
          <p:nvPr/>
        </p:nvCxnSpPr>
        <p:spPr>
          <a:xfrm flipV="1">
            <a:off x="7007398" y="2108219"/>
            <a:ext cx="1328265" cy="659867"/>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C5CFAF3F-A3AB-441B-A70B-4EF18B8A9CFA}"/>
              </a:ext>
            </a:extLst>
          </p:cNvPr>
          <p:cNvCxnSpPr>
            <a:cxnSpLocks/>
            <a:stCxn id="107" idx="0"/>
            <a:endCxn id="79" idx="4"/>
          </p:cNvCxnSpPr>
          <p:nvPr/>
        </p:nvCxnSpPr>
        <p:spPr>
          <a:xfrm flipV="1">
            <a:off x="5679132" y="2108219"/>
            <a:ext cx="2656531" cy="659273"/>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3AD159E2-B879-4496-A3A9-9C21B1D395F6}"/>
              </a:ext>
            </a:extLst>
          </p:cNvPr>
          <p:cNvCxnSpPr>
            <a:cxnSpLocks/>
            <a:stCxn id="79" idx="6"/>
            <a:endCxn id="80" idx="2"/>
          </p:cNvCxnSpPr>
          <p:nvPr/>
        </p:nvCxnSpPr>
        <p:spPr>
          <a:xfrm flipV="1">
            <a:off x="8528985" y="1905530"/>
            <a:ext cx="571378" cy="16423"/>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9F146769-91A6-55FF-3214-9512164BB918}"/>
              </a:ext>
            </a:extLst>
          </p:cNvPr>
          <p:cNvCxnSpPr>
            <a:cxnSpLocks/>
            <a:stCxn id="80" idx="6"/>
            <a:endCxn id="10" idx="1"/>
          </p:cNvCxnSpPr>
          <p:nvPr/>
        </p:nvCxnSpPr>
        <p:spPr>
          <a:xfrm>
            <a:off x="9487008" y="1905530"/>
            <a:ext cx="571378" cy="3237"/>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0515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5" name="Straight Arrow Connector 94">
            <a:extLst>
              <a:ext uri="{FF2B5EF4-FFF2-40B4-BE49-F238E27FC236}">
                <a16:creationId xmlns:a16="http://schemas.microsoft.com/office/drawing/2014/main" id="{B3CB4977-40C7-3B46-49EF-81A674BDA92C}"/>
              </a:ext>
            </a:extLst>
          </p:cNvPr>
          <p:cNvCxnSpPr>
            <a:cxnSpLocks/>
            <a:stCxn id="11" idx="0"/>
            <a:endCxn id="78" idx="4"/>
          </p:cNvCxnSpPr>
          <p:nvPr/>
        </p:nvCxnSpPr>
        <p:spPr>
          <a:xfrm flipV="1">
            <a:off x="4350866" y="3141987"/>
            <a:ext cx="3984798" cy="62643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F0D4226-7B21-6783-816E-4CB758BE2F39}"/>
              </a:ext>
            </a:extLst>
          </p:cNvPr>
          <p:cNvSpPr>
            <a:spLocks noGrp="1"/>
          </p:cNvSpPr>
          <p:nvPr>
            <p:ph type="title"/>
          </p:nvPr>
        </p:nvSpPr>
        <p:spPr/>
        <p:txBody>
          <a:bodyPr/>
          <a:lstStyle/>
          <a:p>
            <a:r>
              <a:rPr lang="en-US" dirty="0"/>
              <a:t>Modern idea: use a neural network!</a:t>
            </a:r>
          </a:p>
        </p:txBody>
      </p:sp>
      <p:sp>
        <p:nvSpPr>
          <p:cNvPr id="4" name="Rectangle 3">
            <a:extLst>
              <a:ext uri="{FF2B5EF4-FFF2-40B4-BE49-F238E27FC236}">
                <a16:creationId xmlns:a16="http://schemas.microsoft.com/office/drawing/2014/main" id="{66CAC173-E7AA-5511-9CBA-D70ECDFF0AAB}"/>
              </a:ext>
            </a:extLst>
          </p:cNvPr>
          <p:cNvSpPr/>
          <p:nvPr/>
        </p:nvSpPr>
        <p:spPr>
          <a:xfrm>
            <a:off x="1066798"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Great</a:t>
            </a:r>
          </a:p>
        </p:txBody>
      </p:sp>
      <p:sp>
        <p:nvSpPr>
          <p:cNvPr id="5" name="Rectangle 4">
            <a:extLst>
              <a:ext uri="{FF2B5EF4-FFF2-40B4-BE49-F238E27FC236}">
                <a16:creationId xmlns:a16="http://schemas.microsoft.com/office/drawing/2014/main" id="{E075662E-4084-9B93-70D4-6DCF80C26B94}"/>
              </a:ext>
            </a:extLst>
          </p:cNvPr>
          <p:cNvSpPr/>
          <p:nvPr/>
        </p:nvSpPr>
        <p:spPr>
          <a:xfrm>
            <a:off x="2404529"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care</a:t>
            </a:r>
          </a:p>
        </p:txBody>
      </p:sp>
      <p:sp>
        <p:nvSpPr>
          <p:cNvPr id="6" name="Rectangle 5">
            <a:extLst>
              <a:ext uri="{FF2B5EF4-FFF2-40B4-BE49-F238E27FC236}">
                <a16:creationId xmlns:a16="http://schemas.microsoft.com/office/drawing/2014/main" id="{BD8D702E-2182-E240-0683-4758E5AF88AB}"/>
              </a:ext>
            </a:extLst>
          </p:cNvPr>
          <p:cNvSpPr/>
          <p:nvPr/>
        </p:nvSpPr>
        <p:spPr>
          <a:xfrm>
            <a:off x="3742260"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must</a:t>
            </a:r>
          </a:p>
        </p:txBody>
      </p:sp>
      <p:sp>
        <p:nvSpPr>
          <p:cNvPr id="7" name="Rectangle 6">
            <a:extLst>
              <a:ext uri="{FF2B5EF4-FFF2-40B4-BE49-F238E27FC236}">
                <a16:creationId xmlns:a16="http://schemas.microsoft.com/office/drawing/2014/main" id="{DF86500B-98D3-1F37-C8CF-CEBDE1213ACA}"/>
              </a:ext>
            </a:extLst>
          </p:cNvPr>
          <p:cNvSpPr/>
          <p:nvPr/>
        </p:nvSpPr>
        <p:spPr>
          <a:xfrm>
            <a:off x="5079991"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be</a:t>
            </a:r>
          </a:p>
        </p:txBody>
      </p:sp>
      <p:sp>
        <p:nvSpPr>
          <p:cNvPr id="8" name="Rectangle 7">
            <a:extLst>
              <a:ext uri="{FF2B5EF4-FFF2-40B4-BE49-F238E27FC236}">
                <a16:creationId xmlns:a16="http://schemas.microsoft.com/office/drawing/2014/main" id="{CB40F625-B2C9-F3A6-707D-F05F8DE65A6D}"/>
              </a:ext>
            </a:extLst>
          </p:cNvPr>
          <p:cNvSpPr/>
          <p:nvPr/>
        </p:nvSpPr>
        <p:spPr>
          <a:xfrm>
            <a:off x="6417722"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taken</a:t>
            </a:r>
          </a:p>
        </p:txBody>
      </p:sp>
      <p:sp>
        <p:nvSpPr>
          <p:cNvPr id="9" name="Rectangle 8">
            <a:extLst>
              <a:ext uri="{FF2B5EF4-FFF2-40B4-BE49-F238E27FC236}">
                <a16:creationId xmlns:a16="http://schemas.microsoft.com/office/drawing/2014/main" id="{9EBD0F5A-83B5-A2BE-71D0-5C3E0419C3CB}"/>
              </a:ext>
            </a:extLst>
          </p:cNvPr>
          <p:cNvSpPr/>
          <p:nvPr/>
        </p:nvSpPr>
        <p:spPr>
          <a:xfrm>
            <a:off x="7755453"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to</a:t>
            </a:r>
          </a:p>
        </p:txBody>
      </p:sp>
      <p:sp>
        <p:nvSpPr>
          <p:cNvPr id="10" name="Rectangle 9">
            <a:extLst>
              <a:ext uri="{FF2B5EF4-FFF2-40B4-BE49-F238E27FC236}">
                <a16:creationId xmlns:a16="http://schemas.microsoft.com/office/drawing/2014/main" id="{21E7AD0D-BA3E-7908-72AD-BEA5D4BD2B1B}"/>
              </a:ext>
            </a:extLst>
          </p:cNvPr>
          <p:cNvSpPr/>
          <p:nvPr/>
        </p:nvSpPr>
        <p:spPr>
          <a:xfrm>
            <a:off x="10058386" y="1725738"/>
            <a:ext cx="1236133" cy="366058"/>
          </a:xfrm>
          <a:prstGeom prst="rect">
            <a:avLst/>
          </a:prstGeom>
          <a:solidFill>
            <a:schemeClr val="accent1"/>
          </a:solidFill>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avoid</a:t>
            </a:r>
          </a:p>
        </p:txBody>
      </p:sp>
      <p:sp>
        <p:nvSpPr>
          <p:cNvPr id="11" name="Rectangle 10">
            <a:extLst>
              <a:ext uri="{FF2B5EF4-FFF2-40B4-BE49-F238E27FC236}">
                <a16:creationId xmlns:a16="http://schemas.microsoft.com/office/drawing/2014/main" id="{72E1D109-5CA6-9627-DC05-A1439E105E12}"/>
              </a:ext>
            </a:extLst>
          </p:cNvPr>
          <p:cNvSpPr/>
          <p:nvPr/>
        </p:nvSpPr>
        <p:spPr>
          <a:xfrm>
            <a:off x="4284498" y="376841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9662302-842B-67CD-FD5A-010B007EF8E8}"/>
              </a:ext>
            </a:extLst>
          </p:cNvPr>
          <p:cNvSpPr/>
          <p:nvPr/>
        </p:nvSpPr>
        <p:spPr>
          <a:xfrm>
            <a:off x="4284498" y="3908762"/>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365F8DA-741C-309E-CA46-1CBD52C30807}"/>
              </a:ext>
            </a:extLst>
          </p:cNvPr>
          <p:cNvSpPr/>
          <p:nvPr/>
        </p:nvSpPr>
        <p:spPr>
          <a:xfrm>
            <a:off x="4284498" y="404910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A88542-402F-E729-F101-63FE6C9DA28B}"/>
              </a:ext>
            </a:extLst>
          </p:cNvPr>
          <p:cNvSpPr/>
          <p:nvPr/>
        </p:nvSpPr>
        <p:spPr>
          <a:xfrm>
            <a:off x="4284498" y="418945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A5477BD-6804-E882-A1BB-87F03CF65DC4}"/>
              </a:ext>
            </a:extLst>
          </p:cNvPr>
          <p:cNvSpPr/>
          <p:nvPr/>
        </p:nvSpPr>
        <p:spPr>
          <a:xfrm>
            <a:off x="4284497" y="432979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1A8CA0C-5CBD-81B1-BF9A-56A6DBC19F0A}"/>
              </a:ext>
            </a:extLst>
          </p:cNvPr>
          <p:cNvSpPr/>
          <p:nvPr/>
        </p:nvSpPr>
        <p:spPr>
          <a:xfrm>
            <a:off x="4284497" y="447014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DF0CA39-2921-3D69-C4B4-F778DEF6C78D}"/>
              </a:ext>
            </a:extLst>
          </p:cNvPr>
          <p:cNvSpPr/>
          <p:nvPr/>
        </p:nvSpPr>
        <p:spPr>
          <a:xfrm>
            <a:off x="4284497" y="461048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B08A8AB-87FD-AD4C-E859-64DDC98AC29E}"/>
              </a:ext>
            </a:extLst>
          </p:cNvPr>
          <p:cNvSpPr/>
          <p:nvPr/>
        </p:nvSpPr>
        <p:spPr>
          <a:xfrm>
            <a:off x="4284498" y="475083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072815-5D8C-A80F-5126-C0E45C756F5C}"/>
              </a:ext>
            </a:extLst>
          </p:cNvPr>
          <p:cNvSpPr/>
          <p:nvPr/>
        </p:nvSpPr>
        <p:spPr>
          <a:xfrm>
            <a:off x="4284498" y="489117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8AF04E7-0576-EB53-6377-EC781C220008}"/>
              </a:ext>
            </a:extLst>
          </p:cNvPr>
          <p:cNvSpPr/>
          <p:nvPr/>
        </p:nvSpPr>
        <p:spPr>
          <a:xfrm>
            <a:off x="2956228" y="376841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9700A7C-E701-F6CB-6907-09177822D0CC}"/>
              </a:ext>
            </a:extLst>
          </p:cNvPr>
          <p:cNvSpPr/>
          <p:nvPr/>
        </p:nvSpPr>
        <p:spPr>
          <a:xfrm>
            <a:off x="2956227" y="390876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2208D2D-D873-D9CE-CC9B-675643829159}"/>
              </a:ext>
            </a:extLst>
          </p:cNvPr>
          <p:cNvSpPr/>
          <p:nvPr/>
        </p:nvSpPr>
        <p:spPr>
          <a:xfrm>
            <a:off x="2956227" y="404910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8BA771F-C5FA-28E1-7003-E8325A998564}"/>
              </a:ext>
            </a:extLst>
          </p:cNvPr>
          <p:cNvSpPr/>
          <p:nvPr/>
        </p:nvSpPr>
        <p:spPr>
          <a:xfrm>
            <a:off x="2956227" y="418945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E5DCF79-E157-E3E7-5571-B6A57432394C}"/>
              </a:ext>
            </a:extLst>
          </p:cNvPr>
          <p:cNvSpPr/>
          <p:nvPr/>
        </p:nvSpPr>
        <p:spPr>
          <a:xfrm>
            <a:off x="2956228" y="432979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89458EF-4193-3A2C-7DD9-9459A39C0097}"/>
              </a:ext>
            </a:extLst>
          </p:cNvPr>
          <p:cNvSpPr/>
          <p:nvPr/>
        </p:nvSpPr>
        <p:spPr>
          <a:xfrm>
            <a:off x="2956228" y="447014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EDCA815-5098-D6D2-5B20-4EC129801257}"/>
              </a:ext>
            </a:extLst>
          </p:cNvPr>
          <p:cNvSpPr/>
          <p:nvPr/>
        </p:nvSpPr>
        <p:spPr>
          <a:xfrm>
            <a:off x="2956227" y="461048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E41E309-5F91-D4E1-76D7-5B664C250ACA}"/>
              </a:ext>
            </a:extLst>
          </p:cNvPr>
          <p:cNvSpPr/>
          <p:nvPr/>
        </p:nvSpPr>
        <p:spPr>
          <a:xfrm>
            <a:off x="2956227" y="475083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71FCBE1-7572-D7E3-4B07-2B5906843534}"/>
              </a:ext>
            </a:extLst>
          </p:cNvPr>
          <p:cNvSpPr/>
          <p:nvPr/>
        </p:nvSpPr>
        <p:spPr>
          <a:xfrm>
            <a:off x="2956227" y="4891180"/>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EBC1436-9B9F-08DE-A051-BDFA2613BCBB}"/>
              </a:ext>
            </a:extLst>
          </p:cNvPr>
          <p:cNvSpPr/>
          <p:nvPr/>
        </p:nvSpPr>
        <p:spPr>
          <a:xfrm>
            <a:off x="1627956" y="4614294"/>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AB0DB50-E19D-5F5B-AB99-7C796342482E}"/>
              </a:ext>
            </a:extLst>
          </p:cNvPr>
          <p:cNvSpPr/>
          <p:nvPr/>
        </p:nvSpPr>
        <p:spPr>
          <a:xfrm>
            <a:off x="1627956" y="4754639"/>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CAA749B-0AAF-2A3E-CA2D-121850680B4D}"/>
              </a:ext>
            </a:extLst>
          </p:cNvPr>
          <p:cNvSpPr/>
          <p:nvPr/>
        </p:nvSpPr>
        <p:spPr>
          <a:xfrm>
            <a:off x="1627956" y="4894984"/>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E497EBC-070A-8F6B-A0F7-3A79120BB8EB}"/>
              </a:ext>
            </a:extLst>
          </p:cNvPr>
          <p:cNvSpPr/>
          <p:nvPr/>
        </p:nvSpPr>
        <p:spPr>
          <a:xfrm>
            <a:off x="1627956" y="4190990"/>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029C449-360B-6BEE-E849-B98EF1762649}"/>
              </a:ext>
            </a:extLst>
          </p:cNvPr>
          <p:cNvSpPr/>
          <p:nvPr/>
        </p:nvSpPr>
        <p:spPr>
          <a:xfrm>
            <a:off x="1627956" y="4331335"/>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39FC53F-D084-A5E9-5C26-147151FFBAB6}"/>
              </a:ext>
            </a:extLst>
          </p:cNvPr>
          <p:cNvSpPr/>
          <p:nvPr/>
        </p:nvSpPr>
        <p:spPr>
          <a:xfrm>
            <a:off x="1627956" y="4471683"/>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F403340-AD8D-CEC8-D7AD-4AEB8B39C3C4}"/>
              </a:ext>
            </a:extLst>
          </p:cNvPr>
          <p:cNvSpPr/>
          <p:nvPr/>
        </p:nvSpPr>
        <p:spPr>
          <a:xfrm>
            <a:off x="1627956" y="390876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9C7BFE8-9E12-782B-2486-0A7C137F4EA8}"/>
              </a:ext>
            </a:extLst>
          </p:cNvPr>
          <p:cNvSpPr/>
          <p:nvPr/>
        </p:nvSpPr>
        <p:spPr>
          <a:xfrm>
            <a:off x="1627956" y="404910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A101EAD-608B-C039-D329-B5C7E0D59846}"/>
              </a:ext>
            </a:extLst>
          </p:cNvPr>
          <p:cNvSpPr/>
          <p:nvPr/>
        </p:nvSpPr>
        <p:spPr>
          <a:xfrm>
            <a:off x="1627956" y="377602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143B051-C1A6-9AB0-70DF-1050CE2A125A}"/>
              </a:ext>
            </a:extLst>
          </p:cNvPr>
          <p:cNvSpPr/>
          <p:nvPr/>
        </p:nvSpPr>
        <p:spPr>
          <a:xfrm>
            <a:off x="5612766" y="4058986"/>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6656D951-651A-2401-AA14-2CB9E6D65D37}"/>
              </a:ext>
            </a:extLst>
          </p:cNvPr>
          <p:cNvSpPr/>
          <p:nvPr/>
        </p:nvSpPr>
        <p:spPr>
          <a:xfrm>
            <a:off x="5612766" y="4199331"/>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BB2BED0-F88C-15AE-079F-9A17F9E3B544}"/>
              </a:ext>
            </a:extLst>
          </p:cNvPr>
          <p:cNvSpPr/>
          <p:nvPr/>
        </p:nvSpPr>
        <p:spPr>
          <a:xfrm>
            <a:off x="5612766" y="4339676"/>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564577D9-2B26-EB28-C3C0-E9E7DBF7B619}"/>
              </a:ext>
            </a:extLst>
          </p:cNvPr>
          <p:cNvSpPr/>
          <p:nvPr/>
        </p:nvSpPr>
        <p:spPr>
          <a:xfrm>
            <a:off x="5612766" y="377602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115702D-44E5-5999-9798-CF974E362E6F}"/>
              </a:ext>
            </a:extLst>
          </p:cNvPr>
          <p:cNvSpPr/>
          <p:nvPr/>
        </p:nvSpPr>
        <p:spPr>
          <a:xfrm>
            <a:off x="5612766" y="3916375"/>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36CCB2D-1A55-67F0-6C0C-9595BD34C177}"/>
              </a:ext>
            </a:extLst>
          </p:cNvPr>
          <p:cNvSpPr/>
          <p:nvPr/>
        </p:nvSpPr>
        <p:spPr>
          <a:xfrm>
            <a:off x="5612766" y="447775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79C961F1-E54B-29CE-27A3-4E11EC7F54CB}"/>
              </a:ext>
            </a:extLst>
          </p:cNvPr>
          <p:cNvSpPr/>
          <p:nvPr/>
        </p:nvSpPr>
        <p:spPr>
          <a:xfrm>
            <a:off x="5612765" y="461809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56837CF9-4B8E-FF4D-90BB-CAD17CA7ABD2}"/>
              </a:ext>
            </a:extLst>
          </p:cNvPr>
          <p:cNvSpPr/>
          <p:nvPr/>
        </p:nvSpPr>
        <p:spPr>
          <a:xfrm>
            <a:off x="5612765" y="475844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664D536-7593-1816-89FC-3B85E0CC3CBA}"/>
              </a:ext>
            </a:extLst>
          </p:cNvPr>
          <p:cNvSpPr/>
          <p:nvPr/>
        </p:nvSpPr>
        <p:spPr>
          <a:xfrm>
            <a:off x="5612765" y="489878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7A54509C-8CB9-69A9-D85F-D90E5BC404A6}"/>
              </a:ext>
            </a:extLst>
          </p:cNvPr>
          <p:cNvSpPr/>
          <p:nvPr/>
        </p:nvSpPr>
        <p:spPr>
          <a:xfrm>
            <a:off x="6941551" y="377602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F0D2BDE4-C11D-75B3-D883-B0D27BDA67A8}"/>
              </a:ext>
            </a:extLst>
          </p:cNvPr>
          <p:cNvSpPr/>
          <p:nvPr/>
        </p:nvSpPr>
        <p:spPr>
          <a:xfrm>
            <a:off x="6941551" y="391637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0A13261D-7C92-0FCE-2CF5-8937B085A57C}"/>
              </a:ext>
            </a:extLst>
          </p:cNvPr>
          <p:cNvSpPr/>
          <p:nvPr/>
        </p:nvSpPr>
        <p:spPr>
          <a:xfrm>
            <a:off x="6941551" y="405671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6E703416-2CA0-116B-BF62-6F5062B6ACF9}"/>
              </a:ext>
            </a:extLst>
          </p:cNvPr>
          <p:cNvSpPr/>
          <p:nvPr/>
        </p:nvSpPr>
        <p:spPr>
          <a:xfrm>
            <a:off x="6941552" y="419706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D07B040-8697-7F85-FAC7-7D5ED91B5AB6}"/>
              </a:ext>
            </a:extLst>
          </p:cNvPr>
          <p:cNvSpPr/>
          <p:nvPr/>
        </p:nvSpPr>
        <p:spPr>
          <a:xfrm>
            <a:off x="6941552" y="433740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B6635E56-0074-5154-5F3A-AD8D9C89DF84}"/>
              </a:ext>
            </a:extLst>
          </p:cNvPr>
          <p:cNvSpPr/>
          <p:nvPr/>
        </p:nvSpPr>
        <p:spPr>
          <a:xfrm>
            <a:off x="6941032" y="446253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BE8222F5-A07F-ED7D-036A-F9A93CE3ACDF}"/>
              </a:ext>
            </a:extLst>
          </p:cNvPr>
          <p:cNvSpPr/>
          <p:nvPr/>
        </p:nvSpPr>
        <p:spPr>
          <a:xfrm>
            <a:off x="6941032" y="4600608"/>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8CCC920-E12A-73B6-EB05-6945CDEFC4ED}"/>
              </a:ext>
            </a:extLst>
          </p:cNvPr>
          <p:cNvSpPr/>
          <p:nvPr/>
        </p:nvSpPr>
        <p:spPr>
          <a:xfrm>
            <a:off x="6941031" y="4740953"/>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48B916D9-F5A5-8B4A-EC9D-86FC9C9E689F}"/>
              </a:ext>
            </a:extLst>
          </p:cNvPr>
          <p:cNvSpPr/>
          <p:nvPr/>
        </p:nvSpPr>
        <p:spPr>
          <a:xfrm>
            <a:off x="6941031" y="4881298"/>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9D454953-1C48-2DAA-A01B-F21CE94C5A54}"/>
              </a:ext>
            </a:extLst>
          </p:cNvPr>
          <p:cNvSpPr/>
          <p:nvPr/>
        </p:nvSpPr>
        <p:spPr>
          <a:xfrm>
            <a:off x="8269298" y="4191721"/>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915A65CA-DBAE-D884-793D-87F0B29E3AF7}"/>
              </a:ext>
            </a:extLst>
          </p:cNvPr>
          <p:cNvSpPr/>
          <p:nvPr/>
        </p:nvSpPr>
        <p:spPr>
          <a:xfrm>
            <a:off x="8269298" y="4332066"/>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4C2DB121-6E5F-EEDE-F573-A1F89CC36B33}"/>
              </a:ext>
            </a:extLst>
          </p:cNvPr>
          <p:cNvSpPr/>
          <p:nvPr/>
        </p:nvSpPr>
        <p:spPr>
          <a:xfrm>
            <a:off x="8269298" y="4472411"/>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F123E1A-7BDE-8780-A04E-E21C0DB18CFF}"/>
              </a:ext>
            </a:extLst>
          </p:cNvPr>
          <p:cNvSpPr/>
          <p:nvPr/>
        </p:nvSpPr>
        <p:spPr>
          <a:xfrm>
            <a:off x="8269298" y="376841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49A1F01-F2B9-C326-640F-694392C3DFED}"/>
              </a:ext>
            </a:extLst>
          </p:cNvPr>
          <p:cNvSpPr/>
          <p:nvPr/>
        </p:nvSpPr>
        <p:spPr>
          <a:xfrm>
            <a:off x="8269298" y="390876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BA7B3E22-D0AC-B32A-8F25-E7FCDA419EC3}"/>
              </a:ext>
            </a:extLst>
          </p:cNvPr>
          <p:cNvSpPr/>
          <p:nvPr/>
        </p:nvSpPr>
        <p:spPr>
          <a:xfrm>
            <a:off x="8269298" y="4049110"/>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CD0AFF7-8D47-600A-66EF-0732B9298DC9}"/>
              </a:ext>
            </a:extLst>
          </p:cNvPr>
          <p:cNvSpPr/>
          <p:nvPr/>
        </p:nvSpPr>
        <p:spPr>
          <a:xfrm>
            <a:off x="8269297" y="4890534"/>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D0BA772E-01E5-69D8-4237-C3FB3F8BC158}"/>
              </a:ext>
            </a:extLst>
          </p:cNvPr>
          <p:cNvSpPr/>
          <p:nvPr/>
        </p:nvSpPr>
        <p:spPr>
          <a:xfrm>
            <a:off x="8269297" y="4607575"/>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85C437B-BD9A-FF5B-3FD0-AFF4D96F1A99}"/>
              </a:ext>
            </a:extLst>
          </p:cNvPr>
          <p:cNvSpPr/>
          <p:nvPr/>
        </p:nvSpPr>
        <p:spPr>
          <a:xfrm>
            <a:off x="8269297" y="4747923"/>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DC875AA9-0C13-F071-9FD4-BC49236C804A}"/>
              </a:ext>
            </a:extLst>
          </p:cNvPr>
          <p:cNvSpPr/>
          <p:nvPr/>
        </p:nvSpPr>
        <p:spPr>
          <a:xfrm>
            <a:off x="8142341" y="2769454"/>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4848CE45-06F8-17D0-B971-953DB628E3F1}"/>
              </a:ext>
            </a:extLst>
          </p:cNvPr>
          <p:cNvSpPr/>
          <p:nvPr/>
        </p:nvSpPr>
        <p:spPr>
          <a:xfrm>
            <a:off x="8142340" y="1735686"/>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274B051-1E02-AE21-3326-D73956F7CFA2}"/>
              </a:ext>
            </a:extLst>
          </p:cNvPr>
          <p:cNvSpPr/>
          <p:nvPr/>
        </p:nvSpPr>
        <p:spPr>
          <a:xfrm>
            <a:off x="9100363" y="1719263"/>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6E135B3F-523F-9FC2-6E03-DBAA0EB6716C}"/>
              </a:ext>
            </a:extLst>
          </p:cNvPr>
          <p:cNvCxnSpPr>
            <a:cxnSpLocks/>
            <a:stCxn id="72" idx="0"/>
            <a:endCxn id="78" idx="4"/>
          </p:cNvCxnSpPr>
          <p:nvPr/>
        </p:nvCxnSpPr>
        <p:spPr>
          <a:xfrm flipH="1" flipV="1">
            <a:off x="8335664" y="3141987"/>
            <a:ext cx="2" cy="62643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4342FD3E-E621-81BC-A792-BA7243964060}"/>
              </a:ext>
            </a:extLst>
          </p:cNvPr>
          <p:cNvCxnSpPr>
            <a:cxnSpLocks/>
            <a:stCxn id="57" idx="0"/>
            <a:endCxn id="78" idx="4"/>
          </p:cNvCxnSpPr>
          <p:nvPr/>
        </p:nvCxnSpPr>
        <p:spPr>
          <a:xfrm flipV="1">
            <a:off x="7007919" y="3141987"/>
            <a:ext cx="1327745" cy="63404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C82DD747-FBC3-5257-7B14-58E6E544941F}"/>
              </a:ext>
            </a:extLst>
          </p:cNvPr>
          <p:cNvCxnSpPr>
            <a:cxnSpLocks/>
            <a:stCxn id="50" idx="0"/>
            <a:endCxn id="78" idx="4"/>
          </p:cNvCxnSpPr>
          <p:nvPr/>
        </p:nvCxnSpPr>
        <p:spPr>
          <a:xfrm flipV="1">
            <a:off x="5679134" y="3141987"/>
            <a:ext cx="2656530" cy="63404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0C50B744-7226-30BD-C208-ED4B09F072CF}"/>
              </a:ext>
            </a:extLst>
          </p:cNvPr>
          <p:cNvSpPr/>
          <p:nvPr/>
        </p:nvSpPr>
        <p:spPr>
          <a:xfrm>
            <a:off x="6814075" y="2768086"/>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Straight Arrow Connector 91">
            <a:extLst>
              <a:ext uri="{FF2B5EF4-FFF2-40B4-BE49-F238E27FC236}">
                <a16:creationId xmlns:a16="http://schemas.microsoft.com/office/drawing/2014/main" id="{D56926B8-7D7C-B707-96F3-4338C0115689}"/>
              </a:ext>
            </a:extLst>
          </p:cNvPr>
          <p:cNvCxnSpPr>
            <a:cxnSpLocks/>
            <a:stCxn id="57" idx="0"/>
            <a:endCxn id="91" idx="4"/>
          </p:cNvCxnSpPr>
          <p:nvPr/>
        </p:nvCxnSpPr>
        <p:spPr>
          <a:xfrm flipH="1" flipV="1">
            <a:off x="7007398" y="3140619"/>
            <a:ext cx="521" cy="63540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3B03447E-F570-CFFB-AED2-E881A9015897}"/>
              </a:ext>
            </a:extLst>
          </p:cNvPr>
          <p:cNvCxnSpPr>
            <a:cxnSpLocks/>
            <a:stCxn id="50" idx="0"/>
            <a:endCxn id="91" idx="4"/>
          </p:cNvCxnSpPr>
          <p:nvPr/>
        </p:nvCxnSpPr>
        <p:spPr>
          <a:xfrm flipV="1">
            <a:off x="5679134" y="3140619"/>
            <a:ext cx="1328264" cy="63540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1F670A2E-99AE-8A6D-97DC-4A7E7CFBC6E0}"/>
              </a:ext>
            </a:extLst>
          </p:cNvPr>
          <p:cNvCxnSpPr>
            <a:cxnSpLocks/>
            <a:stCxn id="11" idx="0"/>
            <a:endCxn id="91" idx="4"/>
          </p:cNvCxnSpPr>
          <p:nvPr/>
        </p:nvCxnSpPr>
        <p:spPr>
          <a:xfrm flipV="1">
            <a:off x="4350866" y="3140619"/>
            <a:ext cx="2656532" cy="62779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42B0EB91-F036-48E5-9E4E-2E67B90EA1DC}"/>
              </a:ext>
            </a:extLst>
          </p:cNvPr>
          <p:cNvCxnSpPr>
            <a:cxnSpLocks/>
            <a:stCxn id="28" idx="0"/>
            <a:endCxn id="91" idx="4"/>
          </p:cNvCxnSpPr>
          <p:nvPr/>
        </p:nvCxnSpPr>
        <p:spPr>
          <a:xfrm flipV="1">
            <a:off x="3022596" y="3140619"/>
            <a:ext cx="3984802" cy="62779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DDAF492F-DEE2-2886-116C-E6AEEAE538FB}"/>
              </a:ext>
            </a:extLst>
          </p:cNvPr>
          <p:cNvSpPr/>
          <p:nvPr/>
        </p:nvSpPr>
        <p:spPr>
          <a:xfrm>
            <a:off x="5485809" y="2767492"/>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 name="Straight Arrow Connector 107">
            <a:extLst>
              <a:ext uri="{FF2B5EF4-FFF2-40B4-BE49-F238E27FC236}">
                <a16:creationId xmlns:a16="http://schemas.microsoft.com/office/drawing/2014/main" id="{110DE676-7F54-A151-9B09-7E978FBEC4F1}"/>
              </a:ext>
            </a:extLst>
          </p:cNvPr>
          <p:cNvCxnSpPr>
            <a:cxnSpLocks/>
            <a:stCxn id="50" idx="0"/>
            <a:endCxn id="107" idx="4"/>
          </p:cNvCxnSpPr>
          <p:nvPr/>
        </p:nvCxnSpPr>
        <p:spPr>
          <a:xfrm flipH="1" flipV="1">
            <a:off x="5679132" y="3140025"/>
            <a:ext cx="2" cy="63600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FC1365A7-C487-44C0-18B2-C418C06FD204}"/>
              </a:ext>
            </a:extLst>
          </p:cNvPr>
          <p:cNvCxnSpPr>
            <a:cxnSpLocks/>
            <a:stCxn id="11" idx="0"/>
            <a:endCxn id="107" idx="4"/>
          </p:cNvCxnSpPr>
          <p:nvPr/>
        </p:nvCxnSpPr>
        <p:spPr>
          <a:xfrm flipV="1">
            <a:off x="4350866" y="3140025"/>
            <a:ext cx="1328266" cy="62839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7590E39E-A74B-5EF3-D319-433CFFBFFE5E}"/>
              </a:ext>
            </a:extLst>
          </p:cNvPr>
          <p:cNvCxnSpPr>
            <a:cxnSpLocks/>
            <a:stCxn id="28" idx="0"/>
            <a:endCxn id="107" idx="4"/>
          </p:cNvCxnSpPr>
          <p:nvPr/>
        </p:nvCxnSpPr>
        <p:spPr>
          <a:xfrm flipV="1">
            <a:off x="3022596" y="3140025"/>
            <a:ext cx="2656536" cy="62839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A01F97BA-E94A-365B-13CD-7B82FE3429E3}"/>
              </a:ext>
            </a:extLst>
          </p:cNvPr>
          <p:cNvCxnSpPr>
            <a:cxnSpLocks/>
            <a:stCxn id="46" idx="0"/>
            <a:endCxn id="107" idx="4"/>
          </p:cNvCxnSpPr>
          <p:nvPr/>
        </p:nvCxnSpPr>
        <p:spPr>
          <a:xfrm flipV="1">
            <a:off x="1694324" y="3140025"/>
            <a:ext cx="3984808" cy="63600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858FC4A9-4092-2B2A-6FD1-13AAE2CD64BD}"/>
              </a:ext>
            </a:extLst>
          </p:cNvPr>
          <p:cNvCxnSpPr>
            <a:cxnSpLocks/>
            <a:stCxn id="78" idx="0"/>
            <a:endCxn id="79" idx="4"/>
          </p:cNvCxnSpPr>
          <p:nvPr/>
        </p:nvCxnSpPr>
        <p:spPr>
          <a:xfrm flipH="1" flipV="1">
            <a:off x="8335663" y="2108219"/>
            <a:ext cx="1" cy="661235"/>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FE0B418B-CFBF-02A6-2287-5E26F6AEC3A0}"/>
              </a:ext>
            </a:extLst>
          </p:cNvPr>
          <p:cNvCxnSpPr>
            <a:cxnSpLocks/>
            <a:stCxn id="91" idx="0"/>
            <a:endCxn id="79" idx="4"/>
          </p:cNvCxnSpPr>
          <p:nvPr/>
        </p:nvCxnSpPr>
        <p:spPr>
          <a:xfrm flipV="1">
            <a:off x="7007398" y="2108219"/>
            <a:ext cx="1328265" cy="659867"/>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C5CFAF3F-A3AB-441B-A70B-4EF18B8A9CFA}"/>
              </a:ext>
            </a:extLst>
          </p:cNvPr>
          <p:cNvCxnSpPr>
            <a:cxnSpLocks/>
            <a:stCxn id="107" idx="0"/>
            <a:endCxn id="79" idx="4"/>
          </p:cNvCxnSpPr>
          <p:nvPr/>
        </p:nvCxnSpPr>
        <p:spPr>
          <a:xfrm flipV="1">
            <a:off x="5679132" y="2108219"/>
            <a:ext cx="2656531" cy="659273"/>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3AD159E2-B879-4496-A3A9-9C21B1D395F6}"/>
              </a:ext>
            </a:extLst>
          </p:cNvPr>
          <p:cNvCxnSpPr>
            <a:cxnSpLocks/>
            <a:stCxn id="79" idx="6"/>
            <a:endCxn id="80" idx="2"/>
          </p:cNvCxnSpPr>
          <p:nvPr/>
        </p:nvCxnSpPr>
        <p:spPr>
          <a:xfrm flipV="1">
            <a:off x="8528985" y="1905530"/>
            <a:ext cx="571378" cy="16423"/>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9F146769-91A6-55FF-3214-9512164BB918}"/>
              </a:ext>
            </a:extLst>
          </p:cNvPr>
          <p:cNvCxnSpPr>
            <a:cxnSpLocks/>
            <a:stCxn id="80" idx="6"/>
            <a:endCxn id="10" idx="1"/>
          </p:cNvCxnSpPr>
          <p:nvPr/>
        </p:nvCxnSpPr>
        <p:spPr>
          <a:xfrm>
            <a:off x="9487008" y="1905530"/>
            <a:ext cx="571378" cy="3237"/>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D371971-79B8-1E9B-48A5-2A74E3272365}"/>
              </a:ext>
            </a:extLst>
          </p:cNvPr>
          <p:cNvSpPr txBox="1"/>
          <p:nvPr/>
        </p:nvSpPr>
        <p:spPr>
          <a:xfrm>
            <a:off x="1125647" y="1047263"/>
            <a:ext cx="5492787" cy="1384995"/>
          </a:xfrm>
          <a:prstGeom prst="rect">
            <a:avLst/>
          </a:prstGeom>
          <a:noFill/>
        </p:spPr>
        <p:txBody>
          <a:bodyPr wrap="none" rtlCol="0">
            <a:spAutoFit/>
          </a:bodyPr>
          <a:lstStyle/>
          <a:p>
            <a:pPr algn="ctr"/>
            <a:r>
              <a:rPr lang="en-US" sz="2800" dirty="0"/>
              <a:t>Two main innovations:</a:t>
            </a:r>
          </a:p>
          <a:p>
            <a:pPr marL="514350" indent="-514350" algn="ctr">
              <a:buAutoNum type="arabicPeriod"/>
            </a:pPr>
            <a:r>
              <a:rPr lang="en-US" sz="2800" dirty="0"/>
              <a:t>Computation instead of counting</a:t>
            </a:r>
          </a:p>
          <a:p>
            <a:pPr marL="514350" indent="-514350" algn="ctr">
              <a:buAutoNum type="arabicPeriod"/>
            </a:pPr>
            <a:r>
              <a:rPr lang="en-US" sz="2800" dirty="0"/>
              <a:t>Vector representations for words</a:t>
            </a:r>
          </a:p>
        </p:txBody>
      </p:sp>
    </p:spTree>
    <p:extLst>
      <p:ext uri="{BB962C8B-B14F-4D97-AF65-F5344CB8AC3E}">
        <p14:creationId xmlns:p14="http://schemas.microsoft.com/office/powerpoint/2010/main" val="2325779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5" name="Straight Arrow Connector 94">
            <a:extLst>
              <a:ext uri="{FF2B5EF4-FFF2-40B4-BE49-F238E27FC236}">
                <a16:creationId xmlns:a16="http://schemas.microsoft.com/office/drawing/2014/main" id="{B3CB4977-40C7-3B46-49EF-81A674BDA92C}"/>
              </a:ext>
            </a:extLst>
          </p:cNvPr>
          <p:cNvCxnSpPr>
            <a:cxnSpLocks/>
            <a:stCxn id="11" idx="0"/>
            <a:endCxn id="78" idx="4"/>
          </p:cNvCxnSpPr>
          <p:nvPr/>
        </p:nvCxnSpPr>
        <p:spPr>
          <a:xfrm flipV="1">
            <a:off x="4350866" y="3141987"/>
            <a:ext cx="3984798" cy="62643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F0D4226-7B21-6783-816E-4CB758BE2F39}"/>
              </a:ext>
            </a:extLst>
          </p:cNvPr>
          <p:cNvSpPr>
            <a:spLocks noGrp="1"/>
          </p:cNvSpPr>
          <p:nvPr>
            <p:ph type="title"/>
          </p:nvPr>
        </p:nvSpPr>
        <p:spPr/>
        <p:txBody>
          <a:bodyPr/>
          <a:lstStyle/>
          <a:p>
            <a:r>
              <a:rPr lang="en-US" dirty="0"/>
              <a:t>Modern idea: use a neural network!</a:t>
            </a:r>
          </a:p>
        </p:txBody>
      </p:sp>
      <p:sp>
        <p:nvSpPr>
          <p:cNvPr id="4" name="Rectangle 3">
            <a:extLst>
              <a:ext uri="{FF2B5EF4-FFF2-40B4-BE49-F238E27FC236}">
                <a16:creationId xmlns:a16="http://schemas.microsoft.com/office/drawing/2014/main" id="{66CAC173-E7AA-5511-9CBA-D70ECDFF0AAB}"/>
              </a:ext>
            </a:extLst>
          </p:cNvPr>
          <p:cNvSpPr/>
          <p:nvPr/>
        </p:nvSpPr>
        <p:spPr>
          <a:xfrm>
            <a:off x="1066798"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Great</a:t>
            </a:r>
          </a:p>
        </p:txBody>
      </p:sp>
      <p:sp>
        <p:nvSpPr>
          <p:cNvPr id="5" name="Rectangle 4">
            <a:extLst>
              <a:ext uri="{FF2B5EF4-FFF2-40B4-BE49-F238E27FC236}">
                <a16:creationId xmlns:a16="http://schemas.microsoft.com/office/drawing/2014/main" id="{E075662E-4084-9B93-70D4-6DCF80C26B94}"/>
              </a:ext>
            </a:extLst>
          </p:cNvPr>
          <p:cNvSpPr/>
          <p:nvPr/>
        </p:nvSpPr>
        <p:spPr>
          <a:xfrm>
            <a:off x="2404529"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care</a:t>
            </a:r>
          </a:p>
        </p:txBody>
      </p:sp>
      <p:sp>
        <p:nvSpPr>
          <p:cNvPr id="6" name="Rectangle 5">
            <a:extLst>
              <a:ext uri="{FF2B5EF4-FFF2-40B4-BE49-F238E27FC236}">
                <a16:creationId xmlns:a16="http://schemas.microsoft.com/office/drawing/2014/main" id="{BD8D702E-2182-E240-0683-4758E5AF88AB}"/>
              </a:ext>
            </a:extLst>
          </p:cNvPr>
          <p:cNvSpPr/>
          <p:nvPr/>
        </p:nvSpPr>
        <p:spPr>
          <a:xfrm>
            <a:off x="3742260"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must</a:t>
            </a:r>
          </a:p>
        </p:txBody>
      </p:sp>
      <p:sp>
        <p:nvSpPr>
          <p:cNvPr id="7" name="Rectangle 6">
            <a:extLst>
              <a:ext uri="{FF2B5EF4-FFF2-40B4-BE49-F238E27FC236}">
                <a16:creationId xmlns:a16="http://schemas.microsoft.com/office/drawing/2014/main" id="{DF86500B-98D3-1F37-C8CF-CEBDE1213ACA}"/>
              </a:ext>
            </a:extLst>
          </p:cNvPr>
          <p:cNvSpPr/>
          <p:nvPr/>
        </p:nvSpPr>
        <p:spPr>
          <a:xfrm>
            <a:off x="5079991"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be</a:t>
            </a:r>
          </a:p>
        </p:txBody>
      </p:sp>
      <p:sp>
        <p:nvSpPr>
          <p:cNvPr id="8" name="Rectangle 7">
            <a:extLst>
              <a:ext uri="{FF2B5EF4-FFF2-40B4-BE49-F238E27FC236}">
                <a16:creationId xmlns:a16="http://schemas.microsoft.com/office/drawing/2014/main" id="{CB40F625-B2C9-F3A6-707D-F05F8DE65A6D}"/>
              </a:ext>
            </a:extLst>
          </p:cNvPr>
          <p:cNvSpPr/>
          <p:nvPr/>
        </p:nvSpPr>
        <p:spPr>
          <a:xfrm>
            <a:off x="6417722"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taken</a:t>
            </a:r>
          </a:p>
        </p:txBody>
      </p:sp>
      <p:sp>
        <p:nvSpPr>
          <p:cNvPr id="9" name="Rectangle 8">
            <a:extLst>
              <a:ext uri="{FF2B5EF4-FFF2-40B4-BE49-F238E27FC236}">
                <a16:creationId xmlns:a16="http://schemas.microsoft.com/office/drawing/2014/main" id="{9EBD0F5A-83B5-A2BE-71D0-5C3E0419C3CB}"/>
              </a:ext>
            </a:extLst>
          </p:cNvPr>
          <p:cNvSpPr/>
          <p:nvPr/>
        </p:nvSpPr>
        <p:spPr>
          <a:xfrm>
            <a:off x="7755453"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to</a:t>
            </a:r>
          </a:p>
        </p:txBody>
      </p:sp>
      <p:sp>
        <p:nvSpPr>
          <p:cNvPr id="10" name="Rectangle 9">
            <a:extLst>
              <a:ext uri="{FF2B5EF4-FFF2-40B4-BE49-F238E27FC236}">
                <a16:creationId xmlns:a16="http://schemas.microsoft.com/office/drawing/2014/main" id="{21E7AD0D-BA3E-7908-72AD-BEA5D4BD2B1B}"/>
              </a:ext>
            </a:extLst>
          </p:cNvPr>
          <p:cNvSpPr/>
          <p:nvPr/>
        </p:nvSpPr>
        <p:spPr>
          <a:xfrm>
            <a:off x="10058386" y="1725738"/>
            <a:ext cx="1236133" cy="366058"/>
          </a:xfrm>
          <a:prstGeom prst="rect">
            <a:avLst/>
          </a:prstGeom>
          <a:solidFill>
            <a:schemeClr val="accent1"/>
          </a:solidFill>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avoid</a:t>
            </a:r>
          </a:p>
        </p:txBody>
      </p:sp>
      <p:sp>
        <p:nvSpPr>
          <p:cNvPr id="11" name="Rectangle 10">
            <a:extLst>
              <a:ext uri="{FF2B5EF4-FFF2-40B4-BE49-F238E27FC236}">
                <a16:creationId xmlns:a16="http://schemas.microsoft.com/office/drawing/2014/main" id="{72E1D109-5CA6-9627-DC05-A1439E105E12}"/>
              </a:ext>
            </a:extLst>
          </p:cNvPr>
          <p:cNvSpPr/>
          <p:nvPr/>
        </p:nvSpPr>
        <p:spPr>
          <a:xfrm>
            <a:off x="4284498" y="376841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9662302-842B-67CD-FD5A-010B007EF8E8}"/>
              </a:ext>
            </a:extLst>
          </p:cNvPr>
          <p:cNvSpPr/>
          <p:nvPr/>
        </p:nvSpPr>
        <p:spPr>
          <a:xfrm>
            <a:off x="4284498" y="3908762"/>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365F8DA-741C-309E-CA46-1CBD52C30807}"/>
              </a:ext>
            </a:extLst>
          </p:cNvPr>
          <p:cNvSpPr/>
          <p:nvPr/>
        </p:nvSpPr>
        <p:spPr>
          <a:xfrm>
            <a:off x="4284498" y="404910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A88542-402F-E729-F101-63FE6C9DA28B}"/>
              </a:ext>
            </a:extLst>
          </p:cNvPr>
          <p:cNvSpPr/>
          <p:nvPr/>
        </p:nvSpPr>
        <p:spPr>
          <a:xfrm>
            <a:off x="4284498" y="418945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A5477BD-6804-E882-A1BB-87F03CF65DC4}"/>
              </a:ext>
            </a:extLst>
          </p:cNvPr>
          <p:cNvSpPr/>
          <p:nvPr/>
        </p:nvSpPr>
        <p:spPr>
          <a:xfrm>
            <a:off x="4284497" y="432979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1A8CA0C-5CBD-81B1-BF9A-56A6DBC19F0A}"/>
              </a:ext>
            </a:extLst>
          </p:cNvPr>
          <p:cNvSpPr/>
          <p:nvPr/>
        </p:nvSpPr>
        <p:spPr>
          <a:xfrm>
            <a:off x="4284497" y="447014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DF0CA39-2921-3D69-C4B4-F778DEF6C78D}"/>
              </a:ext>
            </a:extLst>
          </p:cNvPr>
          <p:cNvSpPr/>
          <p:nvPr/>
        </p:nvSpPr>
        <p:spPr>
          <a:xfrm>
            <a:off x="4284497" y="461048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B08A8AB-87FD-AD4C-E859-64DDC98AC29E}"/>
              </a:ext>
            </a:extLst>
          </p:cNvPr>
          <p:cNvSpPr/>
          <p:nvPr/>
        </p:nvSpPr>
        <p:spPr>
          <a:xfrm>
            <a:off x="4284498" y="475083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072815-5D8C-A80F-5126-C0E45C756F5C}"/>
              </a:ext>
            </a:extLst>
          </p:cNvPr>
          <p:cNvSpPr/>
          <p:nvPr/>
        </p:nvSpPr>
        <p:spPr>
          <a:xfrm>
            <a:off x="4284498" y="489117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8AF04E7-0576-EB53-6377-EC781C220008}"/>
              </a:ext>
            </a:extLst>
          </p:cNvPr>
          <p:cNvSpPr/>
          <p:nvPr/>
        </p:nvSpPr>
        <p:spPr>
          <a:xfrm>
            <a:off x="2956228" y="376841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9700A7C-E701-F6CB-6907-09177822D0CC}"/>
              </a:ext>
            </a:extLst>
          </p:cNvPr>
          <p:cNvSpPr/>
          <p:nvPr/>
        </p:nvSpPr>
        <p:spPr>
          <a:xfrm>
            <a:off x="2956227" y="390876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2208D2D-D873-D9CE-CC9B-675643829159}"/>
              </a:ext>
            </a:extLst>
          </p:cNvPr>
          <p:cNvSpPr/>
          <p:nvPr/>
        </p:nvSpPr>
        <p:spPr>
          <a:xfrm>
            <a:off x="2956227" y="404910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8BA771F-C5FA-28E1-7003-E8325A998564}"/>
              </a:ext>
            </a:extLst>
          </p:cNvPr>
          <p:cNvSpPr/>
          <p:nvPr/>
        </p:nvSpPr>
        <p:spPr>
          <a:xfrm>
            <a:off x="2956227" y="418945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E5DCF79-E157-E3E7-5571-B6A57432394C}"/>
              </a:ext>
            </a:extLst>
          </p:cNvPr>
          <p:cNvSpPr/>
          <p:nvPr/>
        </p:nvSpPr>
        <p:spPr>
          <a:xfrm>
            <a:off x="2956228" y="432979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89458EF-4193-3A2C-7DD9-9459A39C0097}"/>
              </a:ext>
            </a:extLst>
          </p:cNvPr>
          <p:cNvSpPr/>
          <p:nvPr/>
        </p:nvSpPr>
        <p:spPr>
          <a:xfrm>
            <a:off x="2956228" y="447014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EDCA815-5098-D6D2-5B20-4EC129801257}"/>
              </a:ext>
            </a:extLst>
          </p:cNvPr>
          <p:cNvSpPr/>
          <p:nvPr/>
        </p:nvSpPr>
        <p:spPr>
          <a:xfrm>
            <a:off x="2956227" y="461048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E41E309-5F91-D4E1-76D7-5B664C250ACA}"/>
              </a:ext>
            </a:extLst>
          </p:cNvPr>
          <p:cNvSpPr/>
          <p:nvPr/>
        </p:nvSpPr>
        <p:spPr>
          <a:xfrm>
            <a:off x="2956227" y="475083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71FCBE1-7572-D7E3-4B07-2B5906843534}"/>
              </a:ext>
            </a:extLst>
          </p:cNvPr>
          <p:cNvSpPr/>
          <p:nvPr/>
        </p:nvSpPr>
        <p:spPr>
          <a:xfrm>
            <a:off x="2956227" y="4891180"/>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EBC1436-9B9F-08DE-A051-BDFA2613BCBB}"/>
              </a:ext>
            </a:extLst>
          </p:cNvPr>
          <p:cNvSpPr/>
          <p:nvPr/>
        </p:nvSpPr>
        <p:spPr>
          <a:xfrm>
            <a:off x="1627956" y="4614294"/>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AB0DB50-E19D-5F5B-AB99-7C796342482E}"/>
              </a:ext>
            </a:extLst>
          </p:cNvPr>
          <p:cNvSpPr/>
          <p:nvPr/>
        </p:nvSpPr>
        <p:spPr>
          <a:xfrm>
            <a:off x="1627956" y="4754639"/>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CAA749B-0AAF-2A3E-CA2D-121850680B4D}"/>
              </a:ext>
            </a:extLst>
          </p:cNvPr>
          <p:cNvSpPr/>
          <p:nvPr/>
        </p:nvSpPr>
        <p:spPr>
          <a:xfrm>
            <a:off x="1627956" y="4894984"/>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E497EBC-070A-8F6B-A0F7-3A79120BB8EB}"/>
              </a:ext>
            </a:extLst>
          </p:cNvPr>
          <p:cNvSpPr/>
          <p:nvPr/>
        </p:nvSpPr>
        <p:spPr>
          <a:xfrm>
            <a:off x="1627956" y="4190990"/>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029C449-360B-6BEE-E849-B98EF1762649}"/>
              </a:ext>
            </a:extLst>
          </p:cNvPr>
          <p:cNvSpPr/>
          <p:nvPr/>
        </p:nvSpPr>
        <p:spPr>
          <a:xfrm>
            <a:off x="1627956" y="4331335"/>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39FC53F-D084-A5E9-5C26-147151FFBAB6}"/>
              </a:ext>
            </a:extLst>
          </p:cNvPr>
          <p:cNvSpPr/>
          <p:nvPr/>
        </p:nvSpPr>
        <p:spPr>
          <a:xfrm>
            <a:off x="1627956" y="4471683"/>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F403340-AD8D-CEC8-D7AD-4AEB8B39C3C4}"/>
              </a:ext>
            </a:extLst>
          </p:cNvPr>
          <p:cNvSpPr/>
          <p:nvPr/>
        </p:nvSpPr>
        <p:spPr>
          <a:xfrm>
            <a:off x="1627956" y="390876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9C7BFE8-9E12-782B-2486-0A7C137F4EA8}"/>
              </a:ext>
            </a:extLst>
          </p:cNvPr>
          <p:cNvSpPr/>
          <p:nvPr/>
        </p:nvSpPr>
        <p:spPr>
          <a:xfrm>
            <a:off x="1627956" y="404910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A101EAD-608B-C039-D329-B5C7E0D59846}"/>
              </a:ext>
            </a:extLst>
          </p:cNvPr>
          <p:cNvSpPr/>
          <p:nvPr/>
        </p:nvSpPr>
        <p:spPr>
          <a:xfrm>
            <a:off x="1627956" y="377602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143B051-C1A6-9AB0-70DF-1050CE2A125A}"/>
              </a:ext>
            </a:extLst>
          </p:cNvPr>
          <p:cNvSpPr/>
          <p:nvPr/>
        </p:nvSpPr>
        <p:spPr>
          <a:xfrm>
            <a:off x="5612766" y="4058986"/>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6656D951-651A-2401-AA14-2CB9E6D65D37}"/>
              </a:ext>
            </a:extLst>
          </p:cNvPr>
          <p:cNvSpPr/>
          <p:nvPr/>
        </p:nvSpPr>
        <p:spPr>
          <a:xfrm>
            <a:off x="5612766" y="4199331"/>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BB2BED0-F88C-15AE-079F-9A17F9E3B544}"/>
              </a:ext>
            </a:extLst>
          </p:cNvPr>
          <p:cNvSpPr/>
          <p:nvPr/>
        </p:nvSpPr>
        <p:spPr>
          <a:xfrm>
            <a:off x="5612766" y="4339676"/>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564577D9-2B26-EB28-C3C0-E9E7DBF7B619}"/>
              </a:ext>
            </a:extLst>
          </p:cNvPr>
          <p:cNvSpPr/>
          <p:nvPr/>
        </p:nvSpPr>
        <p:spPr>
          <a:xfrm>
            <a:off x="5612766" y="377602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115702D-44E5-5999-9798-CF974E362E6F}"/>
              </a:ext>
            </a:extLst>
          </p:cNvPr>
          <p:cNvSpPr/>
          <p:nvPr/>
        </p:nvSpPr>
        <p:spPr>
          <a:xfrm>
            <a:off x="5612766" y="3916375"/>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36CCB2D-1A55-67F0-6C0C-9595BD34C177}"/>
              </a:ext>
            </a:extLst>
          </p:cNvPr>
          <p:cNvSpPr/>
          <p:nvPr/>
        </p:nvSpPr>
        <p:spPr>
          <a:xfrm>
            <a:off x="5612766" y="4477752"/>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79C961F1-E54B-29CE-27A3-4E11EC7F54CB}"/>
              </a:ext>
            </a:extLst>
          </p:cNvPr>
          <p:cNvSpPr/>
          <p:nvPr/>
        </p:nvSpPr>
        <p:spPr>
          <a:xfrm>
            <a:off x="5612765" y="461809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56837CF9-4B8E-FF4D-90BB-CAD17CA7ABD2}"/>
              </a:ext>
            </a:extLst>
          </p:cNvPr>
          <p:cNvSpPr/>
          <p:nvPr/>
        </p:nvSpPr>
        <p:spPr>
          <a:xfrm>
            <a:off x="5612765" y="475844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664D536-7593-1816-89FC-3B85E0CC3CBA}"/>
              </a:ext>
            </a:extLst>
          </p:cNvPr>
          <p:cNvSpPr/>
          <p:nvPr/>
        </p:nvSpPr>
        <p:spPr>
          <a:xfrm>
            <a:off x="5612765" y="489878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7A54509C-8CB9-69A9-D85F-D90E5BC404A6}"/>
              </a:ext>
            </a:extLst>
          </p:cNvPr>
          <p:cNvSpPr/>
          <p:nvPr/>
        </p:nvSpPr>
        <p:spPr>
          <a:xfrm>
            <a:off x="6941551" y="377602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F0D2BDE4-C11D-75B3-D883-B0D27BDA67A8}"/>
              </a:ext>
            </a:extLst>
          </p:cNvPr>
          <p:cNvSpPr/>
          <p:nvPr/>
        </p:nvSpPr>
        <p:spPr>
          <a:xfrm>
            <a:off x="6941551" y="391637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0A13261D-7C92-0FCE-2CF5-8937B085A57C}"/>
              </a:ext>
            </a:extLst>
          </p:cNvPr>
          <p:cNvSpPr/>
          <p:nvPr/>
        </p:nvSpPr>
        <p:spPr>
          <a:xfrm>
            <a:off x="6941551" y="405671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6E703416-2CA0-116B-BF62-6F5062B6ACF9}"/>
              </a:ext>
            </a:extLst>
          </p:cNvPr>
          <p:cNvSpPr/>
          <p:nvPr/>
        </p:nvSpPr>
        <p:spPr>
          <a:xfrm>
            <a:off x="6941552" y="419706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D07B040-8697-7F85-FAC7-7D5ED91B5AB6}"/>
              </a:ext>
            </a:extLst>
          </p:cNvPr>
          <p:cNvSpPr/>
          <p:nvPr/>
        </p:nvSpPr>
        <p:spPr>
          <a:xfrm>
            <a:off x="6941552" y="4337407"/>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B6635E56-0074-5154-5F3A-AD8D9C89DF84}"/>
              </a:ext>
            </a:extLst>
          </p:cNvPr>
          <p:cNvSpPr/>
          <p:nvPr/>
        </p:nvSpPr>
        <p:spPr>
          <a:xfrm>
            <a:off x="6941032" y="446253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BE8222F5-A07F-ED7D-036A-F9A93CE3ACDF}"/>
              </a:ext>
            </a:extLst>
          </p:cNvPr>
          <p:cNvSpPr/>
          <p:nvPr/>
        </p:nvSpPr>
        <p:spPr>
          <a:xfrm>
            <a:off x="6941032" y="4600608"/>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8CCC920-E12A-73B6-EB05-6945CDEFC4ED}"/>
              </a:ext>
            </a:extLst>
          </p:cNvPr>
          <p:cNvSpPr/>
          <p:nvPr/>
        </p:nvSpPr>
        <p:spPr>
          <a:xfrm>
            <a:off x="6941031" y="4740953"/>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48B916D9-F5A5-8B4A-EC9D-86FC9C9E689F}"/>
              </a:ext>
            </a:extLst>
          </p:cNvPr>
          <p:cNvSpPr/>
          <p:nvPr/>
        </p:nvSpPr>
        <p:spPr>
          <a:xfrm>
            <a:off x="6941031" y="4881298"/>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9D454953-1C48-2DAA-A01B-F21CE94C5A54}"/>
              </a:ext>
            </a:extLst>
          </p:cNvPr>
          <p:cNvSpPr/>
          <p:nvPr/>
        </p:nvSpPr>
        <p:spPr>
          <a:xfrm>
            <a:off x="8269298" y="4191721"/>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915A65CA-DBAE-D884-793D-87F0B29E3AF7}"/>
              </a:ext>
            </a:extLst>
          </p:cNvPr>
          <p:cNvSpPr/>
          <p:nvPr/>
        </p:nvSpPr>
        <p:spPr>
          <a:xfrm>
            <a:off x="8269298" y="4332066"/>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4C2DB121-6E5F-EEDE-F573-A1F89CC36B33}"/>
              </a:ext>
            </a:extLst>
          </p:cNvPr>
          <p:cNvSpPr/>
          <p:nvPr/>
        </p:nvSpPr>
        <p:spPr>
          <a:xfrm>
            <a:off x="8269298" y="4472411"/>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F123E1A-7BDE-8780-A04E-E21C0DB18CFF}"/>
              </a:ext>
            </a:extLst>
          </p:cNvPr>
          <p:cNvSpPr/>
          <p:nvPr/>
        </p:nvSpPr>
        <p:spPr>
          <a:xfrm>
            <a:off x="8269298" y="3768417"/>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49A1F01-F2B9-C326-640F-694392C3DFED}"/>
              </a:ext>
            </a:extLst>
          </p:cNvPr>
          <p:cNvSpPr/>
          <p:nvPr/>
        </p:nvSpPr>
        <p:spPr>
          <a:xfrm>
            <a:off x="8269298" y="3908762"/>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BA7B3E22-D0AC-B32A-8F25-E7FCDA419EC3}"/>
              </a:ext>
            </a:extLst>
          </p:cNvPr>
          <p:cNvSpPr/>
          <p:nvPr/>
        </p:nvSpPr>
        <p:spPr>
          <a:xfrm>
            <a:off x="8269298" y="4049110"/>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CD0AFF7-8D47-600A-66EF-0732B9298DC9}"/>
              </a:ext>
            </a:extLst>
          </p:cNvPr>
          <p:cNvSpPr/>
          <p:nvPr/>
        </p:nvSpPr>
        <p:spPr>
          <a:xfrm>
            <a:off x="8269297" y="4890534"/>
            <a:ext cx="132735" cy="1327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D0BA772E-01E5-69D8-4237-C3FB3F8BC158}"/>
              </a:ext>
            </a:extLst>
          </p:cNvPr>
          <p:cNvSpPr/>
          <p:nvPr/>
        </p:nvSpPr>
        <p:spPr>
          <a:xfrm>
            <a:off x="8269297" y="4607575"/>
            <a:ext cx="132735" cy="132735"/>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85C437B-BD9A-FF5B-3FD0-AFF4D96F1A99}"/>
              </a:ext>
            </a:extLst>
          </p:cNvPr>
          <p:cNvSpPr/>
          <p:nvPr/>
        </p:nvSpPr>
        <p:spPr>
          <a:xfrm>
            <a:off x="8269297" y="4747923"/>
            <a:ext cx="132735" cy="13273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DC875AA9-0C13-F071-9FD4-BC49236C804A}"/>
              </a:ext>
            </a:extLst>
          </p:cNvPr>
          <p:cNvSpPr/>
          <p:nvPr/>
        </p:nvSpPr>
        <p:spPr>
          <a:xfrm>
            <a:off x="8142341" y="2769454"/>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4848CE45-06F8-17D0-B971-953DB628E3F1}"/>
              </a:ext>
            </a:extLst>
          </p:cNvPr>
          <p:cNvSpPr/>
          <p:nvPr/>
        </p:nvSpPr>
        <p:spPr>
          <a:xfrm>
            <a:off x="8142340" y="1735686"/>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274B051-1E02-AE21-3326-D73956F7CFA2}"/>
              </a:ext>
            </a:extLst>
          </p:cNvPr>
          <p:cNvSpPr/>
          <p:nvPr/>
        </p:nvSpPr>
        <p:spPr>
          <a:xfrm>
            <a:off x="9100363" y="1719263"/>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6E135B3F-523F-9FC2-6E03-DBAA0EB6716C}"/>
              </a:ext>
            </a:extLst>
          </p:cNvPr>
          <p:cNvCxnSpPr>
            <a:cxnSpLocks/>
            <a:stCxn id="72" idx="0"/>
            <a:endCxn id="78" idx="4"/>
          </p:cNvCxnSpPr>
          <p:nvPr/>
        </p:nvCxnSpPr>
        <p:spPr>
          <a:xfrm flipH="1" flipV="1">
            <a:off x="8335664" y="3141987"/>
            <a:ext cx="2" cy="62643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4342FD3E-E621-81BC-A792-BA7243964060}"/>
              </a:ext>
            </a:extLst>
          </p:cNvPr>
          <p:cNvCxnSpPr>
            <a:cxnSpLocks/>
            <a:stCxn id="57" idx="0"/>
            <a:endCxn id="78" idx="4"/>
          </p:cNvCxnSpPr>
          <p:nvPr/>
        </p:nvCxnSpPr>
        <p:spPr>
          <a:xfrm flipV="1">
            <a:off x="7007919" y="3141987"/>
            <a:ext cx="1327745" cy="63404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C82DD747-FBC3-5257-7B14-58E6E544941F}"/>
              </a:ext>
            </a:extLst>
          </p:cNvPr>
          <p:cNvCxnSpPr>
            <a:cxnSpLocks/>
            <a:stCxn id="50" idx="0"/>
            <a:endCxn id="78" idx="4"/>
          </p:cNvCxnSpPr>
          <p:nvPr/>
        </p:nvCxnSpPr>
        <p:spPr>
          <a:xfrm flipV="1">
            <a:off x="5679134" y="3141987"/>
            <a:ext cx="2656530" cy="63404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0C50B744-7226-30BD-C208-ED4B09F072CF}"/>
              </a:ext>
            </a:extLst>
          </p:cNvPr>
          <p:cNvSpPr/>
          <p:nvPr/>
        </p:nvSpPr>
        <p:spPr>
          <a:xfrm>
            <a:off x="6814075" y="2768086"/>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Straight Arrow Connector 91">
            <a:extLst>
              <a:ext uri="{FF2B5EF4-FFF2-40B4-BE49-F238E27FC236}">
                <a16:creationId xmlns:a16="http://schemas.microsoft.com/office/drawing/2014/main" id="{D56926B8-7D7C-B707-96F3-4338C0115689}"/>
              </a:ext>
            </a:extLst>
          </p:cNvPr>
          <p:cNvCxnSpPr>
            <a:cxnSpLocks/>
            <a:stCxn id="57" idx="0"/>
            <a:endCxn id="91" idx="4"/>
          </p:cNvCxnSpPr>
          <p:nvPr/>
        </p:nvCxnSpPr>
        <p:spPr>
          <a:xfrm flipH="1" flipV="1">
            <a:off x="7007398" y="3140619"/>
            <a:ext cx="521" cy="63540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3B03447E-F570-CFFB-AED2-E881A9015897}"/>
              </a:ext>
            </a:extLst>
          </p:cNvPr>
          <p:cNvCxnSpPr>
            <a:cxnSpLocks/>
            <a:stCxn id="50" idx="0"/>
            <a:endCxn id="91" idx="4"/>
          </p:cNvCxnSpPr>
          <p:nvPr/>
        </p:nvCxnSpPr>
        <p:spPr>
          <a:xfrm flipV="1">
            <a:off x="5679134" y="3140619"/>
            <a:ext cx="1328264" cy="63540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1F670A2E-99AE-8A6D-97DC-4A7E7CFBC6E0}"/>
              </a:ext>
            </a:extLst>
          </p:cNvPr>
          <p:cNvCxnSpPr>
            <a:cxnSpLocks/>
            <a:stCxn id="11" idx="0"/>
            <a:endCxn id="91" idx="4"/>
          </p:cNvCxnSpPr>
          <p:nvPr/>
        </p:nvCxnSpPr>
        <p:spPr>
          <a:xfrm flipV="1">
            <a:off x="4350866" y="3140619"/>
            <a:ext cx="2656532" cy="62779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42B0EB91-F036-48E5-9E4E-2E67B90EA1DC}"/>
              </a:ext>
            </a:extLst>
          </p:cNvPr>
          <p:cNvCxnSpPr>
            <a:cxnSpLocks/>
            <a:stCxn id="28" idx="0"/>
            <a:endCxn id="91" idx="4"/>
          </p:cNvCxnSpPr>
          <p:nvPr/>
        </p:nvCxnSpPr>
        <p:spPr>
          <a:xfrm flipV="1">
            <a:off x="3022596" y="3140619"/>
            <a:ext cx="3984802" cy="627798"/>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DDAF492F-DEE2-2886-116C-E6AEEAE538FB}"/>
              </a:ext>
            </a:extLst>
          </p:cNvPr>
          <p:cNvSpPr/>
          <p:nvPr/>
        </p:nvSpPr>
        <p:spPr>
          <a:xfrm>
            <a:off x="5485809" y="2767492"/>
            <a:ext cx="386645" cy="3725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 name="Straight Arrow Connector 107">
            <a:extLst>
              <a:ext uri="{FF2B5EF4-FFF2-40B4-BE49-F238E27FC236}">
                <a16:creationId xmlns:a16="http://schemas.microsoft.com/office/drawing/2014/main" id="{110DE676-7F54-A151-9B09-7E978FBEC4F1}"/>
              </a:ext>
            </a:extLst>
          </p:cNvPr>
          <p:cNvCxnSpPr>
            <a:cxnSpLocks/>
            <a:stCxn id="50" idx="0"/>
            <a:endCxn id="107" idx="4"/>
          </p:cNvCxnSpPr>
          <p:nvPr/>
        </p:nvCxnSpPr>
        <p:spPr>
          <a:xfrm flipH="1" flipV="1">
            <a:off x="5679132" y="3140025"/>
            <a:ext cx="2" cy="63600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FC1365A7-C487-44C0-18B2-C418C06FD204}"/>
              </a:ext>
            </a:extLst>
          </p:cNvPr>
          <p:cNvCxnSpPr>
            <a:cxnSpLocks/>
            <a:stCxn id="11" idx="0"/>
            <a:endCxn id="107" idx="4"/>
          </p:cNvCxnSpPr>
          <p:nvPr/>
        </p:nvCxnSpPr>
        <p:spPr>
          <a:xfrm flipV="1">
            <a:off x="4350866" y="3140025"/>
            <a:ext cx="1328266" cy="62839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7590E39E-A74B-5EF3-D319-433CFFBFFE5E}"/>
              </a:ext>
            </a:extLst>
          </p:cNvPr>
          <p:cNvCxnSpPr>
            <a:cxnSpLocks/>
            <a:stCxn id="28" idx="0"/>
            <a:endCxn id="107" idx="4"/>
          </p:cNvCxnSpPr>
          <p:nvPr/>
        </p:nvCxnSpPr>
        <p:spPr>
          <a:xfrm flipV="1">
            <a:off x="3022596" y="3140025"/>
            <a:ext cx="2656536" cy="62839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A01F97BA-E94A-365B-13CD-7B82FE3429E3}"/>
              </a:ext>
            </a:extLst>
          </p:cNvPr>
          <p:cNvCxnSpPr>
            <a:cxnSpLocks/>
            <a:stCxn id="46" idx="0"/>
            <a:endCxn id="107" idx="4"/>
          </p:cNvCxnSpPr>
          <p:nvPr/>
        </p:nvCxnSpPr>
        <p:spPr>
          <a:xfrm flipV="1">
            <a:off x="1694324" y="3140025"/>
            <a:ext cx="3984808" cy="636002"/>
          </a:xfrm>
          <a:prstGeom prst="straightConnector1">
            <a:avLst/>
          </a:prstGeom>
          <a:ln w="57150">
            <a:solidFill>
              <a:schemeClr val="tx1">
                <a:lumMod val="50000"/>
                <a:lumOff val="50000"/>
              </a:schemeClr>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858FC4A9-4092-2B2A-6FD1-13AAE2CD64BD}"/>
              </a:ext>
            </a:extLst>
          </p:cNvPr>
          <p:cNvCxnSpPr>
            <a:cxnSpLocks/>
            <a:stCxn id="78" idx="0"/>
            <a:endCxn id="79" idx="4"/>
          </p:cNvCxnSpPr>
          <p:nvPr/>
        </p:nvCxnSpPr>
        <p:spPr>
          <a:xfrm flipH="1" flipV="1">
            <a:off x="8335663" y="2108219"/>
            <a:ext cx="1" cy="661235"/>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FE0B418B-CFBF-02A6-2287-5E26F6AEC3A0}"/>
              </a:ext>
            </a:extLst>
          </p:cNvPr>
          <p:cNvCxnSpPr>
            <a:cxnSpLocks/>
            <a:stCxn id="91" idx="0"/>
            <a:endCxn id="79" idx="4"/>
          </p:cNvCxnSpPr>
          <p:nvPr/>
        </p:nvCxnSpPr>
        <p:spPr>
          <a:xfrm flipV="1">
            <a:off x="7007398" y="2108219"/>
            <a:ext cx="1328265" cy="659867"/>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C5CFAF3F-A3AB-441B-A70B-4EF18B8A9CFA}"/>
              </a:ext>
            </a:extLst>
          </p:cNvPr>
          <p:cNvCxnSpPr>
            <a:cxnSpLocks/>
            <a:stCxn id="107" idx="0"/>
            <a:endCxn id="79" idx="4"/>
          </p:cNvCxnSpPr>
          <p:nvPr/>
        </p:nvCxnSpPr>
        <p:spPr>
          <a:xfrm flipV="1">
            <a:off x="5679132" y="2108219"/>
            <a:ext cx="2656531" cy="659273"/>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3AD159E2-B879-4496-A3A9-9C21B1D395F6}"/>
              </a:ext>
            </a:extLst>
          </p:cNvPr>
          <p:cNvCxnSpPr>
            <a:cxnSpLocks/>
            <a:stCxn id="79" idx="6"/>
            <a:endCxn id="80" idx="2"/>
          </p:cNvCxnSpPr>
          <p:nvPr/>
        </p:nvCxnSpPr>
        <p:spPr>
          <a:xfrm flipV="1">
            <a:off x="8528985" y="1905530"/>
            <a:ext cx="571378" cy="16423"/>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9F146769-91A6-55FF-3214-9512164BB918}"/>
              </a:ext>
            </a:extLst>
          </p:cNvPr>
          <p:cNvCxnSpPr>
            <a:cxnSpLocks/>
            <a:stCxn id="80" idx="6"/>
            <a:endCxn id="10" idx="1"/>
          </p:cNvCxnSpPr>
          <p:nvPr/>
        </p:nvCxnSpPr>
        <p:spPr>
          <a:xfrm>
            <a:off x="9487008" y="1905530"/>
            <a:ext cx="571378" cy="3237"/>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D604B75-6964-93AF-F8CA-1A835582F4B4}"/>
              </a:ext>
            </a:extLst>
          </p:cNvPr>
          <p:cNvSpPr txBox="1"/>
          <p:nvPr/>
        </p:nvSpPr>
        <p:spPr>
          <a:xfrm>
            <a:off x="9080470" y="3768417"/>
            <a:ext cx="3005054" cy="1384995"/>
          </a:xfrm>
          <a:prstGeom prst="rect">
            <a:avLst/>
          </a:prstGeom>
          <a:noFill/>
        </p:spPr>
        <p:txBody>
          <a:bodyPr wrap="none" rtlCol="0">
            <a:spAutoFit/>
          </a:bodyPr>
          <a:lstStyle/>
          <a:p>
            <a:pPr algn="ctr"/>
            <a:r>
              <a:rPr lang="en-US" sz="2800" dirty="0"/>
              <a:t>Key issue:</a:t>
            </a:r>
            <a:br>
              <a:rPr lang="en-US" sz="2800" dirty="0"/>
            </a:br>
            <a:r>
              <a:rPr lang="en-US" sz="2800" dirty="0"/>
              <a:t>how to represent</a:t>
            </a:r>
            <a:br>
              <a:rPr lang="en-US" sz="2800" dirty="0"/>
            </a:br>
            <a:r>
              <a:rPr lang="en-US" sz="2800" dirty="0"/>
              <a:t>a word as a vector?</a:t>
            </a:r>
          </a:p>
        </p:txBody>
      </p:sp>
      <p:sp>
        <p:nvSpPr>
          <p:cNvPr id="20" name="TextBox 19">
            <a:extLst>
              <a:ext uri="{FF2B5EF4-FFF2-40B4-BE49-F238E27FC236}">
                <a16:creationId xmlns:a16="http://schemas.microsoft.com/office/drawing/2014/main" id="{B49063D8-C131-26E6-1606-F9F5FD8D2F02}"/>
              </a:ext>
            </a:extLst>
          </p:cNvPr>
          <p:cNvSpPr txBox="1"/>
          <p:nvPr/>
        </p:nvSpPr>
        <p:spPr>
          <a:xfrm>
            <a:off x="1125647" y="1047263"/>
            <a:ext cx="5492787" cy="1384995"/>
          </a:xfrm>
          <a:prstGeom prst="rect">
            <a:avLst/>
          </a:prstGeom>
          <a:noFill/>
        </p:spPr>
        <p:txBody>
          <a:bodyPr wrap="none" rtlCol="0">
            <a:spAutoFit/>
          </a:bodyPr>
          <a:lstStyle/>
          <a:p>
            <a:pPr algn="ctr"/>
            <a:r>
              <a:rPr lang="en-US" sz="2800" dirty="0"/>
              <a:t>Two main innovations:</a:t>
            </a:r>
          </a:p>
          <a:p>
            <a:pPr marL="514350" indent="-514350" algn="ctr">
              <a:buAutoNum type="arabicPeriod"/>
            </a:pPr>
            <a:r>
              <a:rPr lang="en-US" sz="2800" dirty="0"/>
              <a:t>Computation instead of counting</a:t>
            </a:r>
          </a:p>
          <a:p>
            <a:pPr marL="514350" indent="-514350" algn="ctr">
              <a:buAutoNum type="arabicPeriod"/>
            </a:pPr>
            <a:r>
              <a:rPr lang="en-US" sz="2800" dirty="0"/>
              <a:t>Vector representations for words</a:t>
            </a:r>
          </a:p>
        </p:txBody>
      </p:sp>
      <p:sp>
        <p:nvSpPr>
          <p:cNvPr id="21" name="TextBox 20">
            <a:extLst>
              <a:ext uri="{FF2B5EF4-FFF2-40B4-BE49-F238E27FC236}">
                <a16:creationId xmlns:a16="http://schemas.microsoft.com/office/drawing/2014/main" id="{F1F7D46D-EB36-4DE3-2B64-E0B3B6F2AA17}"/>
              </a:ext>
            </a:extLst>
          </p:cNvPr>
          <p:cNvSpPr txBox="1"/>
          <p:nvPr/>
        </p:nvSpPr>
        <p:spPr>
          <a:xfrm>
            <a:off x="9006871" y="2278063"/>
            <a:ext cx="3120277" cy="954107"/>
          </a:xfrm>
          <a:prstGeom prst="rect">
            <a:avLst/>
          </a:prstGeom>
          <a:noFill/>
        </p:spPr>
        <p:txBody>
          <a:bodyPr wrap="none" rtlCol="0">
            <a:spAutoFit/>
          </a:bodyPr>
          <a:lstStyle/>
          <a:p>
            <a:pPr algn="ctr"/>
            <a:r>
              <a:rPr lang="en-US" sz="2800" dirty="0"/>
              <a:t>Like vision:</a:t>
            </a:r>
            <a:br>
              <a:rPr lang="en-US" sz="2800" dirty="0"/>
            </a:br>
            <a:r>
              <a:rPr lang="en-US" sz="2800" dirty="0"/>
              <a:t>exploit equivariance</a:t>
            </a:r>
          </a:p>
        </p:txBody>
      </p:sp>
    </p:spTree>
    <p:extLst>
      <p:ext uri="{BB962C8B-B14F-4D97-AF65-F5344CB8AC3E}">
        <p14:creationId xmlns:p14="http://schemas.microsoft.com/office/powerpoint/2010/main" val="291563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A1BA-E2A3-F2FE-91B6-056AB78EC0AC}"/>
              </a:ext>
            </a:extLst>
          </p:cNvPr>
          <p:cNvSpPr>
            <a:spLocks noGrp="1"/>
          </p:cNvSpPr>
          <p:nvPr>
            <p:ph type="title"/>
          </p:nvPr>
        </p:nvSpPr>
        <p:spPr/>
        <p:txBody>
          <a:bodyPr/>
          <a:lstStyle/>
          <a:p>
            <a:r>
              <a:rPr lang="en-US" dirty="0"/>
              <a:t>Word embeddings</a:t>
            </a:r>
          </a:p>
        </p:txBody>
      </p:sp>
      <p:sp>
        <p:nvSpPr>
          <p:cNvPr id="3" name="Content Placeholder 2">
            <a:extLst>
              <a:ext uri="{FF2B5EF4-FFF2-40B4-BE49-F238E27FC236}">
                <a16:creationId xmlns:a16="http://schemas.microsoft.com/office/drawing/2014/main" id="{D51A11B2-39D1-CB17-EE2C-64C5C0C99C99}"/>
              </a:ext>
            </a:extLst>
          </p:cNvPr>
          <p:cNvSpPr>
            <a:spLocks noGrp="1"/>
          </p:cNvSpPr>
          <p:nvPr>
            <p:ph idx="1"/>
          </p:nvPr>
        </p:nvSpPr>
        <p:spPr/>
        <p:txBody>
          <a:bodyPr/>
          <a:lstStyle/>
          <a:p>
            <a:r>
              <a:rPr lang="en-US" dirty="0"/>
              <a:t>Mechanically: a simple idea</a:t>
            </a:r>
          </a:p>
        </p:txBody>
      </p:sp>
      <p:pic>
        <p:nvPicPr>
          <p:cNvPr id="5" name="Picture 4">
            <a:extLst>
              <a:ext uri="{FF2B5EF4-FFF2-40B4-BE49-F238E27FC236}">
                <a16:creationId xmlns:a16="http://schemas.microsoft.com/office/drawing/2014/main" id="{A9DE4F7B-C04A-E13B-1670-EE9BDDE6C032}"/>
              </a:ext>
            </a:extLst>
          </p:cNvPr>
          <p:cNvPicPr>
            <a:picLocks noChangeAspect="1"/>
          </p:cNvPicPr>
          <p:nvPr/>
        </p:nvPicPr>
        <p:blipFill>
          <a:blip r:embed="rId2"/>
          <a:stretch>
            <a:fillRect/>
          </a:stretch>
        </p:blipFill>
        <p:spPr>
          <a:xfrm>
            <a:off x="1004047" y="1916735"/>
            <a:ext cx="8344647" cy="3827244"/>
          </a:xfrm>
          <a:prstGeom prst="rect">
            <a:avLst/>
          </a:prstGeom>
        </p:spPr>
      </p:pic>
      <p:sp>
        <p:nvSpPr>
          <p:cNvPr id="6" name="TextBox 5">
            <a:extLst>
              <a:ext uri="{FF2B5EF4-FFF2-40B4-BE49-F238E27FC236}">
                <a16:creationId xmlns:a16="http://schemas.microsoft.com/office/drawing/2014/main" id="{EFD4CF8B-3598-99B5-5B91-46F466694478}"/>
              </a:ext>
            </a:extLst>
          </p:cNvPr>
          <p:cNvSpPr txBox="1"/>
          <p:nvPr/>
        </p:nvSpPr>
        <p:spPr>
          <a:xfrm>
            <a:off x="5735256" y="1291684"/>
            <a:ext cx="3477299" cy="523220"/>
          </a:xfrm>
          <a:prstGeom prst="rect">
            <a:avLst/>
          </a:prstGeom>
          <a:noFill/>
          <a:ln>
            <a:solidFill>
              <a:schemeClr val="tx1"/>
            </a:solidFill>
          </a:ln>
        </p:spPr>
        <p:txBody>
          <a:bodyPr wrap="none" rtlCol="0">
            <a:spAutoFit/>
          </a:bodyPr>
          <a:lstStyle/>
          <a:p>
            <a:pPr algn="ctr"/>
            <a:r>
              <a:rPr lang="en-US" sz="2800" dirty="0"/>
              <a:t>size of vocab = 100000</a:t>
            </a:r>
          </a:p>
        </p:txBody>
      </p:sp>
      <p:sp>
        <p:nvSpPr>
          <p:cNvPr id="7" name="TextBox 6">
            <a:extLst>
              <a:ext uri="{FF2B5EF4-FFF2-40B4-BE49-F238E27FC236}">
                <a16:creationId xmlns:a16="http://schemas.microsoft.com/office/drawing/2014/main" id="{9E3BE715-C35D-81BF-7F81-D7207E1C1489}"/>
              </a:ext>
            </a:extLst>
          </p:cNvPr>
          <p:cNvSpPr txBox="1"/>
          <p:nvPr/>
        </p:nvSpPr>
        <p:spPr>
          <a:xfrm>
            <a:off x="8752412" y="2017497"/>
            <a:ext cx="3197671" cy="523220"/>
          </a:xfrm>
          <a:prstGeom prst="rect">
            <a:avLst/>
          </a:prstGeom>
          <a:noFill/>
          <a:ln>
            <a:solidFill>
              <a:schemeClr val="tx1"/>
            </a:solidFill>
          </a:ln>
        </p:spPr>
        <p:txBody>
          <a:bodyPr wrap="none" rtlCol="0">
            <a:spAutoFit/>
          </a:bodyPr>
          <a:lstStyle/>
          <a:p>
            <a:pPr algn="ctr"/>
            <a:r>
              <a:rPr lang="en-US" sz="2800" dirty="0"/>
              <a:t>dim of vector = 1000</a:t>
            </a:r>
          </a:p>
        </p:txBody>
      </p:sp>
      <p:cxnSp>
        <p:nvCxnSpPr>
          <p:cNvPr id="8" name="Straight Arrow Connector 7">
            <a:extLst>
              <a:ext uri="{FF2B5EF4-FFF2-40B4-BE49-F238E27FC236}">
                <a16:creationId xmlns:a16="http://schemas.microsoft.com/office/drawing/2014/main" id="{DF6FEC27-7B71-2AD6-FD9D-6F43171C2EB4}"/>
              </a:ext>
            </a:extLst>
          </p:cNvPr>
          <p:cNvCxnSpPr>
            <a:cxnSpLocks/>
            <a:stCxn id="6" idx="2"/>
          </p:cNvCxnSpPr>
          <p:nvPr/>
        </p:nvCxnSpPr>
        <p:spPr>
          <a:xfrm flipH="1">
            <a:off x="6096000" y="1814904"/>
            <a:ext cx="1377906" cy="464203"/>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198BD6A-8A82-61AB-B41A-CB2AAA010E5E}"/>
              </a:ext>
            </a:extLst>
          </p:cNvPr>
          <p:cNvCxnSpPr>
            <a:cxnSpLocks/>
          </p:cNvCxnSpPr>
          <p:nvPr/>
        </p:nvCxnSpPr>
        <p:spPr>
          <a:xfrm flipH="1">
            <a:off x="8294177" y="2279107"/>
            <a:ext cx="430723" cy="0"/>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0F89BE6-7ADC-0B4A-E7D2-C069BACC8580}"/>
              </a:ext>
            </a:extLst>
          </p:cNvPr>
          <p:cNvSpPr txBox="1"/>
          <p:nvPr/>
        </p:nvSpPr>
        <p:spPr>
          <a:xfrm>
            <a:off x="8539001" y="3665294"/>
            <a:ext cx="3543471" cy="954107"/>
          </a:xfrm>
          <a:prstGeom prst="rect">
            <a:avLst/>
          </a:prstGeom>
          <a:noFill/>
          <a:ln>
            <a:solidFill>
              <a:schemeClr val="tx1"/>
            </a:solidFill>
          </a:ln>
        </p:spPr>
        <p:txBody>
          <a:bodyPr wrap="none" rtlCol="0">
            <a:spAutoFit/>
          </a:bodyPr>
          <a:lstStyle/>
          <a:p>
            <a:pPr algn="ctr"/>
            <a:r>
              <a:rPr lang="en-US" sz="2800" dirty="0"/>
              <a:t>one row for each word</a:t>
            </a:r>
          </a:p>
          <a:p>
            <a:pPr algn="ctr"/>
            <a:r>
              <a:rPr lang="en-US" sz="2800" dirty="0"/>
              <a:t>1000 dim </a:t>
            </a:r>
            <a:r>
              <a:rPr lang="en-US" sz="2800" dirty="0" err="1"/>
              <a:t>vec</a:t>
            </a:r>
            <a:r>
              <a:rPr lang="en-US" sz="2800" dirty="0"/>
              <a:t> for each</a:t>
            </a:r>
          </a:p>
        </p:txBody>
      </p:sp>
      <p:sp>
        <p:nvSpPr>
          <p:cNvPr id="18" name="Rectangle 17">
            <a:extLst>
              <a:ext uri="{FF2B5EF4-FFF2-40B4-BE49-F238E27FC236}">
                <a16:creationId xmlns:a16="http://schemas.microsoft.com/office/drawing/2014/main" id="{942C66B1-4991-FD9B-9FFB-9274544A1DC8}"/>
              </a:ext>
            </a:extLst>
          </p:cNvPr>
          <p:cNvSpPr/>
          <p:nvPr/>
        </p:nvSpPr>
        <p:spPr>
          <a:xfrm>
            <a:off x="1864659" y="3890682"/>
            <a:ext cx="6644879" cy="268942"/>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TextBox 18">
            <a:extLst>
              <a:ext uri="{FF2B5EF4-FFF2-40B4-BE49-F238E27FC236}">
                <a16:creationId xmlns:a16="http://schemas.microsoft.com/office/drawing/2014/main" id="{026EA2F2-9902-54EB-4FC8-44EC54D8A30B}"/>
              </a:ext>
            </a:extLst>
          </p:cNvPr>
          <p:cNvSpPr txBox="1"/>
          <p:nvPr/>
        </p:nvSpPr>
        <p:spPr>
          <a:xfrm>
            <a:off x="2083254" y="6005069"/>
            <a:ext cx="9634882" cy="523220"/>
          </a:xfrm>
          <a:prstGeom prst="rect">
            <a:avLst/>
          </a:prstGeom>
          <a:noFill/>
        </p:spPr>
        <p:txBody>
          <a:bodyPr wrap="none" rtlCol="0">
            <a:spAutoFit/>
          </a:bodyPr>
          <a:lstStyle/>
          <a:p>
            <a:pPr algn="ctr"/>
            <a:r>
              <a:rPr lang="en-US" sz="2800" dirty="0"/>
              <a:t>Just a lookup-table to reduce a big vocabulary to a smaller vector</a:t>
            </a:r>
          </a:p>
        </p:txBody>
      </p:sp>
    </p:spTree>
    <p:extLst>
      <p:ext uri="{BB962C8B-B14F-4D97-AF65-F5344CB8AC3E}">
        <p14:creationId xmlns:p14="http://schemas.microsoft.com/office/powerpoint/2010/main" val="8317608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64CEF-7D23-5B43-A8C0-027DF3335B9B}"/>
              </a:ext>
            </a:extLst>
          </p:cNvPr>
          <p:cNvSpPr>
            <a:spLocks noGrp="1"/>
          </p:cNvSpPr>
          <p:nvPr>
            <p:ph type="title"/>
          </p:nvPr>
        </p:nvSpPr>
        <p:spPr/>
        <p:txBody>
          <a:bodyPr/>
          <a:lstStyle/>
          <a:p>
            <a:r>
              <a:rPr lang="en-US" dirty="0"/>
              <a:t>How to learn word embeddings?</a:t>
            </a:r>
          </a:p>
        </p:txBody>
      </p:sp>
      <p:sp>
        <p:nvSpPr>
          <p:cNvPr id="3" name="Content Placeholder 2">
            <a:extLst>
              <a:ext uri="{FF2B5EF4-FFF2-40B4-BE49-F238E27FC236}">
                <a16:creationId xmlns:a16="http://schemas.microsoft.com/office/drawing/2014/main" id="{CF30EC72-9567-8472-82E5-AD689BFCC05A}"/>
              </a:ext>
            </a:extLst>
          </p:cNvPr>
          <p:cNvSpPr>
            <a:spLocks noGrp="1"/>
          </p:cNvSpPr>
          <p:nvPr>
            <p:ph idx="1"/>
          </p:nvPr>
        </p:nvSpPr>
        <p:spPr/>
        <p:txBody>
          <a:bodyPr/>
          <a:lstStyle/>
          <a:p>
            <a:r>
              <a:rPr lang="en-US" dirty="0"/>
              <a:t>Classical neural language models (Elman, </a:t>
            </a:r>
            <a:r>
              <a:rPr lang="en-US" dirty="0" err="1"/>
              <a:t>etc</a:t>
            </a:r>
            <a:r>
              <a:rPr lang="en-US" dirty="0"/>
              <a:t>):</a:t>
            </a:r>
          </a:p>
          <a:p>
            <a:pPr lvl="1"/>
            <a:r>
              <a:rPr lang="en-US" dirty="0"/>
              <a:t>Just train jointly together with the rest of the neural network.</a:t>
            </a:r>
          </a:p>
          <a:p>
            <a:endParaRPr lang="en-US" dirty="0"/>
          </a:p>
          <a:p>
            <a:r>
              <a:rPr lang="en-US" dirty="0"/>
              <a:t>Then 2012-2019: the pretrained word embedding era</a:t>
            </a:r>
          </a:p>
          <a:p>
            <a:pPr lvl="1"/>
            <a:r>
              <a:rPr lang="en-US" dirty="0"/>
              <a:t>Pretrain word embeddings on a vast corpus, to train your smaller network</a:t>
            </a:r>
          </a:p>
          <a:p>
            <a:pPr lvl="1"/>
            <a:endParaRPr lang="en-US" dirty="0"/>
          </a:p>
          <a:p>
            <a:r>
              <a:rPr lang="en-US" dirty="0"/>
              <a:t>2019-today: back to the classic way</a:t>
            </a:r>
          </a:p>
          <a:p>
            <a:pPr lvl="1"/>
            <a:r>
              <a:rPr lang="en-US" dirty="0"/>
              <a:t>Entire language models are pretrained on a vast corpus, including embedding</a:t>
            </a:r>
          </a:p>
          <a:p>
            <a:pPr lvl="1"/>
            <a:endParaRPr lang="en-US" dirty="0"/>
          </a:p>
        </p:txBody>
      </p:sp>
    </p:spTree>
    <p:extLst>
      <p:ext uri="{BB962C8B-B14F-4D97-AF65-F5344CB8AC3E}">
        <p14:creationId xmlns:p14="http://schemas.microsoft.com/office/powerpoint/2010/main" val="10173918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70C8E-F2AF-1E05-6128-396816A4ECEB}"/>
              </a:ext>
            </a:extLst>
          </p:cNvPr>
          <p:cNvSpPr>
            <a:spLocks noGrp="1"/>
          </p:cNvSpPr>
          <p:nvPr>
            <p:ph type="title"/>
          </p:nvPr>
        </p:nvSpPr>
        <p:spPr/>
        <p:txBody>
          <a:bodyPr/>
          <a:lstStyle/>
          <a:p>
            <a:r>
              <a:rPr lang="en-US" dirty="0"/>
              <a:t>Skip-gram word2vec embeddings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ADC2F47-1457-2060-5277-D30C93A60122}"/>
                  </a:ext>
                </a:extLst>
              </p:cNvPr>
              <p:cNvSpPr>
                <a:spLocks noGrp="1"/>
              </p:cNvSpPr>
              <p:nvPr>
                <p:ph idx="1"/>
              </p:nvPr>
            </p:nvSpPr>
            <p:spPr/>
            <p:txBody>
              <a:bodyPr>
                <a:normAutofit/>
              </a:bodyPr>
              <a:lstStyle/>
              <a:p>
                <a:pPr marL="0" indent="0">
                  <a:buNone/>
                </a:pPr>
                <a:r>
                  <a:rPr lang="en-US" dirty="0"/>
                  <a:t>Task: find vectors </a:t>
                </a:r>
                <a14:m>
                  <m:oMath xmlns:m="http://schemas.openxmlformats.org/officeDocument/2006/math">
                    <m:sSup>
                      <m:sSupPr>
                        <m:ctrlPr>
                          <a:rPr lang="en-US" i="1" smtClean="0">
                            <a:latin typeface="Cambria Math" panose="02040503050406030204" pitchFamily="18" charset="0"/>
                          </a:rPr>
                        </m:ctrlPr>
                      </m:sSup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𝑖</m:t>
                            </m:r>
                          </m:sub>
                        </m:sSub>
                      </m:e>
                      <m:sup>
                        <m:r>
                          <a:rPr lang="en-US" i="1">
                            <a:latin typeface="Cambria Math" panose="02040503050406030204" pitchFamily="18" charset="0"/>
                          </a:rPr>
                          <m:t>𝑇</m:t>
                        </m:r>
                      </m:sup>
                    </m:sSup>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𝑗</m:t>
                        </m:r>
                      </m:sub>
                    </m:sSub>
                    <m:r>
                      <a:rPr lang="en-US" i="1">
                        <a:latin typeface="Cambria Math" panose="02040503050406030204" pitchFamily="18" charset="0"/>
                      </a:rPr>
                      <m:t> </m:t>
                    </m:r>
                  </m:oMath>
                </a14:m>
                <a:r>
                  <a:rPr lang="en-US" dirty="0"/>
                  <a:t>to guess when word </a:t>
                </a:r>
                <a:r>
                  <a:rPr lang="en-US" dirty="0" err="1"/>
                  <a:t>i</a:t>
                </a:r>
                <a:r>
                  <a:rPr lang="en-US" dirty="0"/>
                  <a:t> appears “near” word j.</a:t>
                </a:r>
              </a:p>
              <a:p>
                <a:pPr marL="0" indent="0">
                  <a:buNone/>
                </a:pPr>
                <a:r>
                  <a:rPr lang="en-US" dirty="0"/>
                  <a:t>	“near” = within a fixed window, e.g., within 10 words.</a:t>
                </a:r>
              </a:p>
              <a:p>
                <a:pPr marL="0" indent="0">
                  <a:buNone/>
                </a:pPr>
                <a:r>
                  <a:rPr lang="en-US" dirty="0" err="1"/>
                  <a:t>E.g</a:t>
                </a:r>
                <a:r>
                  <a:rPr lang="en-US" dirty="0"/>
                  <a:t>: “ice” appears near “solid” more frequently than “water” does.</a:t>
                </a:r>
              </a:p>
              <a:p>
                <a:pPr marL="0" indent="0">
                  <a:buNone/>
                </a:pPr>
                <a:endParaRPr lang="en-US" dirty="0"/>
              </a:p>
              <a:p>
                <a:pPr marL="0" indent="0" algn="ctr">
                  <a:buNone/>
                </a:pPr>
                <a:r>
                  <a:rPr lang="en-US" dirty="0"/>
                  <a:t>maximize: </a:t>
                </a:r>
                <a14:m>
                  <m:oMath xmlns:m="http://schemas.openxmlformats.org/officeDocument/2006/math">
                    <m:func>
                      <m:funcPr>
                        <m:ctrlPr>
                          <a:rPr lang="en-US"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𝑖</m:t>
                                </m:r>
                              </m:sub>
                            </m:sSub>
                          </m:e>
                          <m:sup>
                            <m:r>
                              <a:rPr lang="en-US" i="1">
                                <a:latin typeface="Cambria Math" panose="02040503050406030204" pitchFamily="18" charset="0"/>
                              </a:rPr>
                              <m:t>𝑇</m:t>
                            </m:r>
                          </m:sup>
                        </m:sSup>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𝑗</m:t>
                            </m:r>
                          </m:sub>
                        </m:sSub>
                        <m:r>
                          <a:rPr lang="en-US" b="0" i="1" smtClean="0">
                            <a:latin typeface="Cambria Math" panose="02040503050406030204" pitchFamily="18" charset="0"/>
                          </a:rPr>
                          <m:t>)</m:t>
                        </m:r>
                      </m:e>
                    </m:func>
                    <m:r>
                      <a:rPr lang="en-US" b="0" i="1" smtClean="0">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log</m:t>
                        </m:r>
                      </m:fName>
                      <m:e>
                        <m:r>
                          <a:rPr lang="en-US" i="1">
                            <a:latin typeface="Cambria Math" panose="02040503050406030204" pitchFamily="18" charset="0"/>
                            <a:ea typeface="Cambria Math" panose="02040503050406030204" pitchFamily="18" charset="0"/>
                          </a:rPr>
                          <m:t>𝜎</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𝑤</m:t>
                                </m:r>
                              </m:e>
                              <m:sub>
                                <m:r>
                                  <a:rPr lang="en-US" b="0" i="1" smtClean="0">
                                    <a:latin typeface="Cambria Math" panose="02040503050406030204" pitchFamily="18" charset="0"/>
                                  </a:rPr>
                                  <m:t>𝑘</m:t>
                                </m:r>
                              </m:sub>
                            </m:sSub>
                          </m:e>
                          <m:sup>
                            <m:r>
                              <a:rPr lang="en-US" i="1">
                                <a:latin typeface="Cambria Math" panose="02040503050406030204" pitchFamily="18" charset="0"/>
                              </a:rPr>
                              <m:t>𝑇</m:t>
                            </m:r>
                          </m:sup>
                        </m:sSup>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𝑗</m:t>
                            </m:r>
                          </m:sub>
                        </m:sSub>
                        <m:r>
                          <a:rPr lang="en-US" i="1">
                            <a:latin typeface="Cambria Math" panose="02040503050406030204" pitchFamily="18" charset="0"/>
                          </a:rPr>
                          <m:t>)</m:t>
                        </m:r>
                      </m:e>
                    </m:func>
                  </m:oMath>
                </a14:m>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Idea: this trains a very small simple model on a vast amount of text</a:t>
                </a:r>
              </a:p>
              <a:p>
                <a:pPr marL="0" indent="0">
                  <a:buNone/>
                </a:pPr>
                <a:endParaRPr lang="en-US" dirty="0"/>
              </a:p>
            </p:txBody>
          </p:sp>
        </mc:Choice>
        <mc:Fallback>
          <p:sp>
            <p:nvSpPr>
              <p:cNvPr id="3" name="Content Placeholder 2">
                <a:extLst>
                  <a:ext uri="{FF2B5EF4-FFF2-40B4-BE49-F238E27FC236}">
                    <a16:creationId xmlns:a16="http://schemas.microsoft.com/office/drawing/2014/main" id="{9ADC2F47-1457-2060-5277-D30C93A60122}"/>
                  </a:ext>
                </a:extLst>
              </p:cNvPr>
              <p:cNvSpPr>
                <a:spLocks noGrp="1" noRot="1" noChangeAspect="1" noMove="1" noResize="1" noEditPoints="1" noAdjustHandles="1" noChangeArrowheads="1" noChangeShapeType="1" noTextEdit="1"/>
              </p:cNvSpPr>
              <p:nvPr>
                <p:ph idx="1"/>
              </p:nvPr>
            </p:nvSpPr>
            <p:spPr>
              <a:blipFill>
                <a:blip r:embed="rId2"/>
                <a:stretch>
                  <a:fillRect l="-1206" t="-1675" b="-47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6ABDDB27-DBA2-4E78-5748-9E3C521E09AE}"/>
              </a:ext>
            </a:extLst>
          </p:cNvPr>
          <p:cNvSpPr txBox="1"/>
          <p:nvPr/>
        </p:nvSpPr>
        <p:spPr>
          <a:xfrm>
            <a:off x="1916687" y="4206083"/>
            <a:ext cx="4597734" cy="954107"/>
          </a:xfrm>
          <a:prstGeom prst="rect">
            <a:avLst/>
          </a:prstGeom>
          <a:noFill/>
          <a:ln w="38100">
            <a:solidFill>
              <a:schemeClr val="tx1"/>
            </a:solidFill>
          </a:ln>
        </p:spPr>
        <p:txBody>
          <a:bodyPr wrap="none" rtlCol="0">
            <a:spAutoFit/>
          </a:bodyPr>
          <a:lstStyle/>
          <a:p>
            <a:pPr algn="ctr"/>
            <a:r>
              <a:rPr lang="en-US" sz="2800" dirty="0"/>
              <a:t>sample </a:t>
            </a:r>
            <a:r>
              <a:rPr lang="en-US" sz="2800" dirty="0" err="1"/>
              <a:t>i</a:t>
            </a:r>
            <a:r>
              <a:rPr lang="en-US" sz="2800" dirty="0"/>
              <a:t> and j near each other</a:t>
            </a:r>
            <a:br>
              <a:rPr lang="en-US" sz="2800" dirty="0"/>
            </a:br>
            <a:r>
              <a:rPr lang="en-US" sz="2800" dirty="0"/>
              <a:t>to push this higher</a:t>
            </a:r>
          </a:p>
        </p:txBody>
      </p:sp>
      <p:sp>
        <p:nvSpPr>
          <p:cNvPr id="6" name="TextBox 5">
            <a:extLst>
              <a:ext uri="{FF2B5EF4-FFF2-40B4-BE49-F238E27FC236}">
                <a16:creationId xmlns:a16="http://schemas.microsoft.com/office/drawing/2014/main" id="{EDE71EA9-7302-FFF0-6E8D-E4EF350989D0}"/>
              </a:ext>
            </a:extLst>
          </p:cNvPr>
          <p:cNvSpPr txBox="1"/>
          <p:nvPr/>
        </p:nvSpPr>
        <p:spPr>
          <a:xfrm>
            <a:off x="7477053" y="4206083"/>
            <a:ext cx="4197623" cy="954107"/>
          </a:xfrm>
          <a:prstGeom prst="rect">
            <a:avLst/>
          </a:prstGeom>
          <a:noFill/>
          <a:ln w="38100">
            <a:solidFill>
              <a:schemeClr val="tx1"/>
            </a:solidFill>
          </a:ln>
        </p:spPr>
        <p:txBody>
          <a:bodyPr wrap="none" rtlCol="0">
            <a:spAutoFit/>
          </a:bodyPr>
          <a:lstStyle/>
          <a:p>
            <a:pPr algn="ctr"/>
            <a:r>
              <a:rPr lang="en-US" sz="2800" dirty="0"/>
              <a:t>sample random k not near j</a:t>
            </a:r>
            <a:br>
              <a:rPr lang="en-US" sz="2800" dirty="0"/>
            </a:br>
            <a:r>
              <a:rPr lang="en-US" sz="2800" dirty="0"/>
              <a:t>to push this lower</a:t>
            </a:r>
          </a:p>
        </p:txBody>
      </p:sp>
      <p:cxnSp>
        <p:nvCxnSpPr>
          <p:cNvPr id="7" name="Straight Arrow Connector 6">
            <a:extLst>
              <a:ext uri="{FF2B5EF4-FFF2-40B4-BE49-F238E27FC236}">
                <a16:creationId xmlns:a16="http://schemas.microsoft.com/office/drawing/2014/main" id="{97C81E17-3FE9-E90D-E877-A322063E0CA6}"/>
              </a:ext>
            </a:extLst>
          </p:cNvPr>
          <p:cNvCxnSpPr>
            <a:cxnSpLocks/>
            <a:stCxn id="5" idx="0"/>
          </p:cNvCxnSpPr>
          <p:nvPr/>
        </p:nvCxnSpPr>
        <p:spPr>
          <a:xfrm flipV="1">
            <a:off x="4215554" y="3711388"/>
            <a:ext cx="1378422" cy="494695"/>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44C505C-9B26-006B-7E8C-F586DC364BD9}"/>
              </a:ext>
            </a:extLst>
          </p:cNvPr>
          <p:cNvCxnSpPr>
            <a:cxnSpLocks/>
            <a:stCxn id="6" idx="0"/>
          </p:cNvCxnSpPr>
          <p:nvPr/>
        </p:nvCxnSpPr>
        <p:spPr>
          <a:xfrm flipH="1" flipV="1">
            <a:off x="8785412" y="3711388"/>
            <a:ext cx="790453" cy="494695"/>
          </a:xfrm>
          <a:prstGeom prst="straightConnector1">
            <a:avLst/>
          </a:prstGeom>
          <a:ln w="57150">
            <a:solidFill>
              <a:schemeClr val="tx1"/>
            </a:solidFill>
            <a:headEnd w="med" len="lg"/>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9BC4CAC-CF47-A251-8161-C8BBD75C1850}"/>
              </a:ext>
            </a:extLst>
          </p:cNvPr>
          <p:cNvSpPr txBox="1"/>
          <p:nvPr/>
        </p:nvSpPr>
        <p:spPr>
          <a:xfrm>
            <a:off x="7393353" y="6375168"/>
            <a:ext cx="4816576" cy="523220"/>
          </a:xfrm>
          <a:prstGeom prst="rect">
            <a:avLst/>
          </a:prstGeom>
          <a:noFill/>
        </p:spPr>
        <p:txBody>
          <a:bodyPr wrap="none" rtlCol="0">
            <a:spAutoFit/>
          </a:bodyPr>
          <a:lstStyle/>
          <a:p>
            <a:pPr algn="ctr"/>
            <a:r>
              <a:rPr lang="en-US" sz="2800" dirty="0"/>
              <a:t>[Simplification of </a:t>
            </a:r>
            <a:r>
              <a:rPr lang="en-US" sz="2800" dirty="0" err="1"/>
              <a:t>Mikolov</a:t>
            </a:r>
            <a:r>
              <a:rPr lang="en-US" sz="2800" dirty="0"/>
              <a:t> 2013]</a:t>
            </a:r>
          </a:p>
        </p:txBody>
      </p:sp>
    </p:spTree>
    <p:extLst>
      <p:ext uri="{BB962C8B-B14F-4D97-AF65-F5344CB8AC3E}">
        <p14:creationId xmlns:p14="http://schemas.microsoft.com/office/powerpoint/2010/main" val="13606969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A3E7D-7F53-5502-F4CA-4F40EC4F4F29}"/>
              </a:ext>
            </a:extLst>
          </p:cNvPr>
          <p:cNvSpPr>
            <a:spLocks noGrp="1"/>
          </p:cNvSpPr>
          <p:nvPr>
            <p:ph type="title"/>
          </p:nvPr>
        </p:nvSpPr>
        <p:spPr/>
        <p:txBody>
          <a:bodyPr/>
          <a:lstStyle/>
          <a:p>
            <a:r>
              <a:rPr lang="en-US" dirty="0"/>
              <a:t>Semantic vector composition</a:t>
            </a:r>
          </a:p>
        </p:txBody>
      </p:sp>
      <p:sp>
        <p:nvSpPr>
          <p:cNvPr id="3" name="Content Placeholder 2">
            <a:extLst>
              <a:ext uri="{FF2B5EF4-FFF2-40B4-BE49-F238E27FC236}">
                <a16:creationId xmlns:a16="http://schemas.microsoft.com/office/drawing/2014/main" id="{D895CCCB-DDF8-25F9-D074-0E651072C595}"/>
              </a:ext>
            </a:extLst>
          </p:cNvPr>
          <p:cNvSpPr>
            <a:spLocks noGrp="1"/>
          </p:cNvSpPr>
          <p:nvPr>
            <p:ph idx="1"/>
          </p:nvPr>
        </p:nvSpPr>
        <p:spPr>
          <a:xfrm>
            <a:off x="838200" y="1183343"/>
            <a:ext cx="10515600" cy="537882"/>
          </a:xfrm>
        </p:spPr>
        <p:txBody>
          <a:bodyPr/>
          <a:lstStyle/>
          <a:p>
            <a:pPr marL="0" indent="0">
              <a:buNone/>
            </a:pPr>
            <a:r>
              <a:rPr lang="en-US" dirty="0"/>
              <a:t>When skip-gram training is done, semantic vector arithmetic emerges:</a:t>
            </a:r>
          </a:p>
        </p:txBody>
      </p:sp>
      <p:pic>
        <p:nvPicPr>
          <p:cNvPr id="4" name="Picture 3">
            <a:extLst>
              <a:ext uri="{FF2B5EF4-FFF2-40B4-BE49-F238E27FC236}">
                <a16:creationId xmlns:a16="http://schemas.microsoft.com/office/drawing/2014/main" id="{A856DC9B-5845-D72B-B540-5C7074849DF9}"/>
              </a:ext>
            </a:extLst>
          </p:cNvPr>
          <p:cNvPicPr>
            <a:picLocks noChangeAspect="1"/>
          </p:cNvPicPr>
          <p:nvPr/>
        </p:nvPicPr>
        <p:blipFill>
          <a:blip r:embed="rId2"/>
          <a:stretch>
            <a:fillRect/>
          </a:stretch>
        </p:blipFill>
        <p:spPr>
          <a:xfrm>
            <a:off x="2772311" y="1721225"/>
            <a:ext cx="6683235" cy="4636495"/>
          </a:xfrm>
          <a:prstGeom prst="rect">
            <a:avLst/>
          </a:prstGeom>
        </p:spPr>
      </p:pic>
      <p:sp>
        <p:nvSpPr>
          <p:cNvPr id="5" name="TextBox 4">
            <a:extLst>
              <a:ext uri="{FF2B5EF4-FFF2-40B4-BE49-F238E27FC236}">
                <a16:creationId xmlns:a16="http://schemas.microsoft.com/office/drawing/2014/main" id="{F22B1C58-4841-CDE4-FE0B-254348319392}"/>
              </a:ext>
            </a:extLst>
          </p:cNvPr>
          <p:cNvSpPr txBox="1"/>
          <p:nvPr/>
        </p:nvSpPr>
        <p:spPr>
          <a:xfrm>
            <a:off x="9812117" y="6399276"/>
            <a:ext cx="2379883" cy="523220"/>
          </a:xfrm>
          <a:prstGeom prst="rect">
            <a:avLst/>
          </a:prstGeom>
          <a:noFill/>
        </p:spPr>
        <p:txBody>
          <a:bodyPr wrap="none" rtlCol="0">
            <a:spAutoFit/>
          </a:bodyPr>
          <a:lstStyle/>
          <a:p>
            <a:pPr algn="ctr"/>
            <a:r>
              <a:rPr lang="en-US" sz="2800" dirty="0"/>
              <a:t>[</a:t>
            </a:r>
            <a:r>
              <a:rPr lang="en-US" sz="2800" dirty="0" err="1"/>
              <a:t>Mikolov</a:t>
            </a:r>
            <a:r>
              <a:rPr lang="en-US" sz="2800" dirty="0"/>
              <a:t> 2013]</a:t>
            </a:r>
          </a:p>
        </p:txBody>
      </p:sp>
    </p:spTree>
    <p:extLst>
      <p:ext uri="{BB962C8B-B14F-4D97-AF65-F5344CB8AC3E}">
        <p14:creationId xmlns:p14="http://schemas.microsoft.com/office/powerpoint/2010/main" val="5570338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70C8E-F2AF-1E05-6128-396816A4ECEB}"/>
              </a:ext>
            </a:extLst>
          </p:cNvPr>
          <p:cNvSpPr>
            <a:spLocks noGrp="1"/>
          </p:cNvSpPr>
          <p:nvPr>
            <p:ph type="title"/>
          </p:nvPr>
        </p:nvSpPr>
        <p:spPr/>
        <p:txBody>
          <a:bodyPr/>
          <a:lstStyle/>
          <a:p>
            <a:r>
              <a:rPr lang="en-US" dirty="0"/>
              <a:t>Glove word embeddings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ADC2F47-1457-2060-5277-D30C93A60122}"/>
                  </a:ext>
                </a:extLst>
              </p:cNvPr>
              <p:cNvSpPr>
                <a:spLocks noGrp="1"/>
              </p:cNvSpPr>
              <p:nvPr>
                <p:ph idx="1"/>
              </p:nvPr>
            </p:nvSpPr>
            <p:spPr/>
            <p:txBody>
              <a:bodyPr/>
              <a:lstStyle/>
              <a:p>
                <a:pPr marL="0" indent="0">
                  <a:buNone/>
                </a:pPr>
                <a:r>
                  <a:rPr lang="en-US" dirty="0"/>
                  <a:t>Define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𝑖𝑗</m:t>
                        </m:r>
                      </m:sub>
                    </m:sSub>
                    <m:r>
                      <a:rPr lang="en-US" b="0" i="0" smtClean="0">
                        <a:latin typeface="Cambria Math" panose="02040503050406030204" pitchFamily="18" charset="0"/>
                      </a:rPr>
                      <m:t>=</m:t>
                    </m:r>
                  </m:oMath>
                </a14:m>
                <a:r>
                  <a:rPr lang="en-US" dirty="0"/>
                  <a:t> the number of times word </a:t>
                </a:r>
                <a:r>
                  <a:rPr lang="en-US" dirty="0" err="1"/>
                  <a:t>i</a:t>
                </a:r>
                <a:r>
                  <a:rPr lang="en-US" dirty="0"/>
                  <a:t> appears “near” word j.</a:t>
                </a:r>
              </a:p>
              <a:p>
                <a:pPr marL="0" indent="0">
                  <a:buNone/>
                </a:pPr>
                <a:endParaRPr lang="en-US" dirty="0"/>
              </a:p>
              <a:p>
                <a:pPr marL="0" indent="0">
                  <a:buNone/>
                </a:pPr>
                <a:r>
                  <a:rPr lang="en-US" dirty="0"/>
                  <a:t>Instead of “training” through random sampling, just count to collect all correlations like this, fully and exactly.</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m>
                            <m:mPr>
                              <m:mcs>
                                <m:mc>
                                  <m:mcPr>
                                    <m:count m:val="4"/>
                                    <m:mcJc m:val="center"/>
                                  </m:mcPr>
                                </m:mc>
                              </m:mcs>
                              <m:ctrlPr>
                                <a:rPr lang="en-US" i="1" smtClean="0">
                                  <a:latin typeface="Cambria Math" panose="02040503050406030204" pitchFamily="18" charset="0"/>
                                </a:rPr>
                              </m:ctrlPr>
                            </m:mPr>
                            <m:mr>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11</m:t>
                                    </m:r>
                                  </m:sub>
                                </m:sSub>
                              </m:e>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12</m:t>
                                    </m:r>
                                  </m:sub>
                                </m:sSub>
                              </m:e>
                              <m:e>
                                <m:r>
                                  <a:rPr lang="en-US" i="1" smtClean="0">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1</m:t>
                                    </m:r>
                                    <m:r>
                                      <a:rPr lang="en-US" b="0" i="1" smtClean="0">
                                        <a:latin typeface="Cambria Math" panose="02040503050406030204" pitchFamily="18" charset="0"/>
                                      </a:rPr>
                                      <m:t>𝑛</m:t>
                                    </m:r>
                                  </m:sub>
                                </m:sSub>
                              </m:e>
                            </m:mr>
                            <m:mr>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21</m:t>
                                    </m:r>
                                  </m:sub>
                                </m:sSub>
                              </m:e>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22</m:t>
                                    </m:r>
                                  </m:sub>
                                </m:sSub>
                              </m:e>
                              <m:e>
                                <m:r>
                                  <a:rPr lang="en-US" i="1" smtClean="0">
                                    <a:latin typeface="Cambria Math" panose="02040503050406030204" pitchFamily="18" charset="0"/>
                                    <a:ea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2</m:t>
                                    </m:r>
                                    <m:r>
                                      <a:rPr lang="en-US" b="0" i="1" smtClean="0">
                                        <a:latin typeface="Cambria Math" panose="02040503050406030204" pitchFamily="18" charset="0"/>
                                      </a:rPr>
                                      <m:t>𝑛</m:t>
                                    </m:r>
                                  </m:sub>
                                </m:sSub>
                              </m:e>
                            </m:mr>
                            <m:mr>
                              <m:e>
                                <m:r>
                                  <a:rPr lang="en-US" i="1" smtClean="0">
                                    <a:latin typeface="Cambria Math" panose="02040503050406030204" pitchFamily="18" charset="0"/>
                                  </a:rPr>
                                  <m:t>⋮</m:t>
                                </m:r>
                              </m:e>
                              <m:e>
                                <m:r>
                                  <a:rPr lang="en-US" i="1" smtClean="0">
                                    <a:latin typeface="Cambria Math" panose="02040503050406030204" pitchFamily="18" charset="0"/>
                                    <a:ea typeface="Cambria Math" panose="02040503050406030204" pitchFamily="18" charset="0"/>
                                  </a:rPr>
                                  <m:t>⋮</m:t>
                                </m:r>
                              </m:e>
                              <m:e>
                                <m:r>
                                  <a:rPr lang="en-US" i="1" smtClean="0">
                                    <a:latin typeface="Cambria Math" panose="02040503050406030204" pitchFamily="18" charset="0"/>
                                  </a:rPr>
                                  <m:t>⋱</m:t>
                                </m:r>
                              </m:e>
                              <m:e>
                                <m:r>
                                  <a:rPr lang="en-US" i="1" smtClean="0">
                                    <a:latin typeface="Cambria Math" panose="02040503050406030204" pitchFamily="18" charset="0"/>
                                  </a:rPr>
                                  <m:t>⋮</m:t>
                                </m:r>
                              </m:e>
                            </m:mr>
                            <m:mr>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𝑛</m:t>
                                    </m:r>
                                    <m:r>
                                      <a:rPr lang="en-US" b="0" i="1" smtClean="0">
                                        <a:latin typeface="Cambria Math" panose="02040503050406030204" pitchFamily="18" charset="0"/>
                                      </a:rPr>
                                      <m:t>1</m:t>
                                    </m:r>
                                  </m:sub>
                                </m:sSub>
                              </m:e>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𝑛</m:t>
                                    </m:r>
                                    <m:r>
                                      <a:rPr lang="en-US" b="0" i="1" smtClean="0">
                                        <a:latin typeface="Cambria Math" panose="02040503050406030204" pitchFamily="18" charset="0"/>
                                      </a:rPr>
                                      <m:t>2</m:t>
                                    </m:r>
                                  </m:sub>
                                </m:sSub>
                              </m:e>
                              <m:e>
                                <m:r>
                                  <a:rPr lang="en-US" i="1" smtClean="0">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𝑛</m:t>
                                    </m:r>
                                    <m:r>
                                      <a:rPr lang="en-US" b="0" i="1" smtClean="0">
                                        <a:latin typeface="Cambria Math" panose="02040503050406030204" pitchFamily="18" charset="0"/>
                                      </a:rPr>
                                      <m:t>𝑛</m:t>
                                    </m:r>
                                  </m:sub>
                                </m:sSub>
                              </m:e>
                            </m:mr>
                          </m:m>
                        </m:e>
                      </m:d>
                    </m:oMath>
                  </m:oMathPara>
                </a14:m>
                <a:endParaRPr lang="en-US" dirty="0"/>
              </a:p>
              <a:p>
                <a:pPr marL="0" indent="0">
                  <a:buNone/>
                </a:pPr>
                <a:endParaRPr lang="en-US" dirty="0"/>
              </a:p>
              <a:p>
                <a:pPr marL="0" indent="0">
                  <a:buNone/>
                </a:pPr>
                <a:r>
                  <a:rPr lang="en-US" dirty="0"/>
                  <a:t>If the definition of “near” is symmetric, this is a </a:t>
                </a:r>
                <a:r>
                  <a:rPr lang="en-US" dirty="0" err="1"/>
                  <a:t>nxn</a:t>
                </a:r>
                <a:r>
                  <a:rPr lang="en-US" dirty="0"/>
                  <a:t> symmetric matrix.</a:t>
                </a:r>
              </a:p>
            </p:txBody>
          </p:sp>
        </mc:Choice>
        <mc:Fallback>
          <p:sp>
            <p:nvSpPr>
              <p:cNvPr id="3" name="Content Placeholder 2">
                <a:extLst>
                  <a:ext uri="{FF2B5EF4-FFF2-40B4-BE49-F238E27FC236}">
                    <a16:creationId xmlns:a16="http://schemas.microsoft.com/office/drawing/2014/main" id="{9ADC2F47-1457-2060-5277-D30C93A60122}"/>
                  </a:ext>
                </a:extLst>
              </p:cNvPr>
              <p:cNvSpPr>
                <a:spLocks noGrp="1" noRot="1" noChangeAspect="1" noMove="1" noResize="1" noEditPoints="1" noAdjustHandles="1" noChangeArrowheads="1" noChangeShapeType="1" noTextEdit="1"/>
              </p:cNvSpPr>
              <p:nvPr>
                <p:ph idx="1"/>
              </p:nvPr>
            </p:nvSpPr>
            <p:spPr>
              <a:blipFill>
                <a:blip r:embed="rId2"/>
                <a:stretch>
                  <a:fillRect l="-1206" t="-1914"/>
                </a:stretch>
              </a:blipFill>
            </p:spPr>
            <p:txBody>
              <a:bodyPr/>
              <a:lstStyle/>
              <a:p>
                <a:r>
                  <a:rPr lang="en-US">
                    <a:noFill/>
                  </a:rPr>
                  <a:t> </a:t>
                </a:r>
              </a:p>
            </p:txBody>
          </p:sp>
        </mc:Fallback>
      </mc:AlternateContent>
    </p:spTree>
    <p:extLst>
      <p:ext uri="{BB962C8B-B14F-4D97-AF65-F5344CB8AC3E}">
        <p14:creationId xmlns:p14="http://schemas.microsoft.com/office/powerpoint/2010/main" val="5906238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70C8E-F2AF-1E05-6128-396816A4ECEB}"/>
              </a:ext>
            </a:extLst>
          </p:cNvPr>
          <p:cNvSpPr>
            <a:spLocks noGrp="1"/>
          </p:cNvSpPr>
          <p:nvPr>
            <p:ph type="title"/>
          </p:nvPr>
        </p:nvSpPr>
        <p:spPr/>
        <p:txBody>
          <a:bodyPr/>
          <a:lstStyle/>
          <a:p>
            <a:r>
              <a:rPr lang="en-US" dirty="0"/>
              <a:t>Idea of Glove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ADC2F47-1457-2060-5277-D30C93A60122}"/>
                  </a:ext>
                </a:extLst>
              </p:cNvPr>
              <p:cNvSpPr>
                <a:spLocks noGrp="1"/>
              </p:cNvSpPr>
              <p:nvPr>
                <p:ph idx="1"/>
              </p:nvPr>
            </p:nvSpPr>
            <p:spPr/>
            <p:txBody>
              <a:bodyPr>
                <a:normAutofit/>
              </a:bodyPr>
              <a:lstStyle/>
              <a:p>
                <a:pPr marL="0" indent="0">
                  <a:buNone/>
                </a:pPr>
                <a:r>
                  <a:rPr lang="en-US" dirty="0"/>
                  <a:t>Define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𝑖𝑗</m:t>
                        </m:r>
                      </m:sub>
                    </m:sSub>
                    <m:r>
                      <a:rPr lang="en-US" b="0" i="0" smtClean="0">
                        <a:latin typeface="Cambria Math" panose="02040503050406030204" pitchFamily="18" charset="0"/>
                      </a:rPr>
                      <m:t>=</m:t>
                    </m:r>
                  </m:oMath>
                </a14:m>
                <a:r>
                  <a:rPr lang="en-US" dirty="0"/>
                  <a:t> the number of times word </a:t>
                </a:r>
                <a:r>
                  <a:rPr lang="en-US" dirty="0" err="1"/>
                  <a:t>i</a:t>
                </a:r>
                <a:r>
                  <a:rPr lang="en-US" dirty="0"/>
                  <a:t> appears “near” word j.</a:t>
                </a:r>
              </a:p>
              <a:p>
                <a:pPr marL="0" indent="0">
                  <a:buNone/>
                </a:pPr>
                <a:endParaRPr lang="en-US" dirty="0"/>
              </a:p>
              <a:p>
                <a:pPr marL="0" indent="0">
                  <a:buNone/>
                </a:pPr>
                <a:r>
                  <a:rPr lang="en-US" dirty="0"/>
                  <a:t>The ideal vectors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oMath>
                </a14:m>
                <a:r>
                  <a:rPr lang="en-US" dirty="0"/>
                  <a:t> for the </a:t>
                </a:r>
                <a:r>
                  <a:rPr lang="en-US" dirty="0" err="1"/>
                  <a:t>ith</a:t>
                </a:r>
                <a:r>
                  <a:rPr lang="en-US" dirty="0"/>
                  <a:t> word would allow us to directly predict</a:t>
                </a:r>
              </a:p>
              <a:p>
                <a:pPr marL="0" indent="0">
                  <a:buNone/>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𝑖</m:t>
                              </m:r>
                            </m:sub>
                          </m:sSub>
                        </m:e>
                        <m:sup>
                          <m:r>
                            <a:rPr lang="en-US" b="0" i="1" smtClean="0">
                              <a:latin typeface="Cambria Math" panose="02040503050406030204" pitchFamily="18" charset="0"/>
                            </a:rPr>
                            <m:t>𝑇</m:t>
                          </m:r>
                        </m:sup>
                      </m:sSup>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b="0" i="1" smtClean="0">
                              <a:latin typeface="Cambria Math" panose="02040503050406030204" pitchFamily="18" charset="0"/>
                            </a:rPr>
                            <m:t>𝑗</m:t>
                          </m:r>
                        </m:sub>
                      </m:sSub>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log</m:t>
                          </m:r>
                        </m:fName>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𝑖𝑗</m:t>
                              </m:r>
                            </m:sub>
                          </m:sSub>
                        </m:e>
                      </m:func>
                    </m:oMath>
                  </m:oMathPara>
                </a14:m>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d>
                        <m:dPr>
                          <m:begChr m:val="["/>
                          <m:endChr m:val="]"/>
                          <m:ctrlPr>
                            <a:rPr lang="en-US" i="1">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sSub>
                                  <m:sSubPr>
                                    <m:ctrlPr>
                                      <a:rPr lang="en-US" i="1">
                                        <a:latin typeface="Cambria Math" panose="02040503050406030204" pitchFamily="18" charset="0"/>
                                      </a:rPr>
                                    </m:ctrlPr>
                                  </m:sSubPr>
                                  <m:e>
                                    <m:r>
                                      <a:rPr lang="en-US" b="0" i="1" smtClean="0">
                                        <a:latin typeface="Cambria Math" panose="02040503050406030204" pitchFamily="18" charset="0"/>
                                      </a:rPr>
                                      <m:t>𝑤</m:t>
                                    </m:r>
                                  </m:e>
                                  <m:sub>
                                    <m:r>
                                      <a:rPr lang="en-US" i="1">
                                        <a:latin typeface="Cambria Math" panose="02040503050406030204" pitchFamily="18" charset="0"/>
                                      </a:rPr>
                                      <m:t>11</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r>
                                      <a:rPr lang="en-US" b="0" i="1" smtClean="0">
                                        <a:latin typeface="Cambria Math" panose="02040503050406030204" pitchFamily="18" charset="0"/>
                                      </a:rPr>
                                      <m:t>𝑑</m:t>
                                    </m:r>
                                  </m:sub>
                                </m:sSub>
                              </m:e>
                            </m:mr>
                            <m:mr>
                              <m:e>
                                <m:r>
                                  <a:rPr lang="en-US" i="1">
                                    <a:latin typeface="Cambria Math" panose="02040503050406030204" pitchFamily="18" charset="0"/>
                                  </a:rPr>
                                  <m:t>⋮</m:t>
                                </m:r>
                              </m:e>
                              <m:e>
                                <m:r>
                                  <a:rPr lang="en-US" i="1">
                                    <a:latin typeface="Cambria Math" panose="02040503050406030204" pitchFamily="18" charset="0"/>
                                  </a:rPr>
                                  <m:t>⋱</m:t>
                                </m:r>
                              </m:e>
                              <m:e>
                                <m:r>
                                  <a:rPr lang="en-US" i="1">
                                    <a:latin typeface="Cambria Math" panose="02040503050406030204" pitchFamily="18" charset="0"/>
                                  </a:rPr>
                                  <m:t>⋮</m:t>
                                </m:r>
                              </m:e>
                            </m:mr>
                            <m:mr>
                              <m:e>
                                <m:sSub>
                                  <m:sSubPr>
                                    <m:ctrlPr>
                                      <a:rPr lang="en-US" i="1">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𝑛</m:t>
                                    </m:r>
                                    <m:r>
                                      <a:rPr lang="en-US" b="0" i="1" smtClean="0">
                                        <a:latin typeface="Cambria Math" panose="02040503050406030204" pitchFamily="18" charset="0"/>
                                      </a:rPr>
                                      <m:t>1</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b="0" i="1" smtClean="0">
                                        <a:latin typeface="Cambria Math" panose="02040503050406030204" pitchFamily="18" charset="0"/>
                                      </a:rPr>
                                      <m:t>𝑤</m:t>
                                    </m:r>
                                  </m:e>
                                  <m:sub>
                                    <m:r>
                                      <a:rPr lang="en-US" i="1">
                                        <a:latin typeface="Cambria Math" panose="02040503050406030204" pitchFamily="18" charset="0"/>
                                      </a:rPr>
                                      <m:t>𝑛</m:t>
                                    </m:r>
                                    <m:r>
                                      <a:rPr lang="en-US" b="0" i="1" smtClean="0">
                                        <a:latin typeface="Cambria Math" panose="02040503050406030204" pitchFamily="18" charset="0"/>
                                      </a:rPr>
                                      <m:t>𝑑</m:t>
                                    </m:r>
                                  </m:sub>
                                </m:sSub>
                              </m:e>
                            </m:mr>
                          </m:m>
                        </m:e>
                      </m:d>
                      <m:d>
                        <m:dPr>
                          <m:begChr m:val="["/>
                          <m:endChr m:val="]"/>
                          <m:ctrlPr>
                            <a:rPr lang="en-US" i="1">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sSub>
                                  <m:sSubPr>
                                    <m:ctrlPr>
                                      <a:rPr lang="en-US" i="1">
                                        <a:latin typeface="Cambria Math" panose="02040503050406030204" pitchFamily="18" charset="0"/>
                                      </a:rPr>
                                    </m:ctrlPr>
                                  </m:sSubPr>
                                  <m:e>
                                    <m:r>
                                      <a:rPr lang="en-US" b="0" i="1" smtClean="0">
                                        <a:latin typeface="Cambria Math" panose="02040503050406030204" pitchFamily="18" charset="0"/>
                                      </a:rPr>
                                      <m:t>𝑤</m:t>
                                    </m:r>
                                  </m:e>
                                  <m:sub>
                                    <m:r>
                                      <a:rPr lang="en-US" i="1">
                                        <a:latin typeface="Cambria Math" panose="02040503050406030204" pitchFamily="18" charset="0"/>
                                      </a:rPr>
                                      <m:t>11</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b="0" i="1" smtClean="0">
                                        <a:latin typeface="Cambria Math" panose="02040503050406030204" pitchFamily="18" charset="0"/>
                                      </a:rPr>
                                      <m:t>𝑤</m:t>
                                    </m:r>
                                  </m:e>
                                  <m:sub>
                                    <m:r>
                                      <a:rPr lang="en-US" i="1">
                                        <a:latin typeface="Cambria Math" panose="02040503050406030204" pitchFamily="18" charset="0"/>
                                      </a:rPr>
                                      <m:t>𝑛</m:t>
                                    </m:r>
                                    <m:r>
                                      <a:rPr lang="en-US" i="1">
                                        <a:latin typeface="Cambria Math" panose="02040503050406030204" pitchFamily="18" charset="0"/>
                                      </a:rPr>
                                      <m:t>1</m:t>
                                    </m:r>
                                  </m:sub>
                                </m:sSub>
                              </m:e>
                            </m:mr>
                            <m:mr>
                              <m:e>
                                <m:r>
                                  <a:rPr lang="en-US" i="1">
                                    <a:latin typeface="Cambria Math" panose="02040503050406030204" pitchFamily="18" charset="0"/>
                                  </a:rPr>
                                  <m:t>⋮</m:t>
                                </m:r>
                              </m:e>
                              <m:e>
                                <m:r>
                                  <a:rPr lang="en-US" i="1">
                                    <a:latin typeface="Cambria Math" panose="02040503050406030204" pitchFamily="18" charset="0"/>
                                  </a:rPr>
                                  <m:t>⋱</m:t>
                                </m:r>
                              </m:e>
                              <m:e>
                                <m:r>
                                  <a:rPr lang="en-US" i="1">
                                    <a:latin typeface="Cambria Math" panose="02040503050406030204" pitchFamily="18" charset="0"/>
                                  </a:rPr>
                                  <m:t>⋮</m:t>
                                </m:r>
                              </m:e>
                            </m:mr>
                            <m:mr>
                              <m:e>
                                <m:sSub>
                                  <m:sSubPr>
                                    <m:ctrlPr>
                                      <a:rPr lang="en-US" i="1">
                                        <a:latin typeface="Cambria Math" panose="02040503050406030204" pitchFamily="18" charset="0"/>
                                      </a:rPr>
                                    </m:ctrlPr>
                                  </m:sSubPr>
                                  <m:e>
                                    <m:r>
                                      <a:rPr lang="en-US" b="0" i="1" smtClean="0">
                                        <a:latin typeface="Cambria Math" panose="02040503050406030204" pitchFamily="18" charset="0"/>
                                      </a:rPr>
                                      <m:t>𝑤</m:t>
                                    </m:r>
                                  </m:e>
                                  <m:sub>
                                    <m:r>
                                      <a:rPr lang="en-US" i="1">
                                        <a:latin typeface="Cambria Math" panose="02040503050406030204" pitchFamily="18" charset="0"/>
                                      </a:rPr>
                                      <m:t>1</m:t>
                                    </m:r>
                                    <m:r>
                                      <a:rPr lang="en-US" b="0" i="1" smtClean="0">
                                        <a:latin typeface="Cambria Math" panose="02040503050406030204" pitchFamily="18" charset="0"/>
                                      </a:rPr>
                                      <m:t>𝑑</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𝑛𝑑</m:t>
                                    </m:r>
                                  </m:sub>
                                </m:sSub>
                              </m:e>
                            </m:mr>
                          </m:m>
                        </m:e>
                      </m:d>
                      <m:r>
                        <a:rPr lang="en-US" i="1">
                          <a:latin typeface="Cambria Math" panose="02040503050406030204" pitchFamily="18" charset="0"/>
                          <a:ea typeface="Cambria Math" panose="02040503050406030204" pitchFamily="18" charset="0"/>
                        </a:rPr>
                        <m:t>≈</m:t>
                      </m:r>
                      <m:func>
                        <m:funcPr>
                          <m:ctrlPr>
                            <a:rPr lang="en-US"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log</m:t>
                          </m:r>
                        </m:fName>
                        <m:e>
                          <m:d>
                            <m:dPr>
                              <m:begChr m:val="["/>
                              <m:endChr m:val="]"/>
                              <m:ctrlPr>
                                <a:rPr lang="en-US" i="1">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11</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1</m:t>
                                        </m:r>
                                        <m:r>
                                          <a:rPr lang="en-US" i="1">
                                            <a:latin typeface="Cambria Math" panose="02040503050406030204" pitchFamily="18" charset="0"/>
                                          </a:rPr>
                                          <m:t>𝑛</m:t>
                                        </m:r>
                                      </m:sub>
                                    </m:sSub>
                                  </m:e>
                                </m:mr>
                                <m:mr>
                                  <m:e>
                                    <m:r>
                                      <a:rPr lang="en-US" i="1">
                                        <a:latin typeface="Cambria Math" panose="02040503050406030204" pitchFamily="18" charset="0"/>
                                      </a:rPr>
                                      <m:t>⋮</m:t>
                                    </m:r>
                                  </m:e>
                                  <m:e>
                                    <m:r>
                                      <a:rPr lang="en-US" i="1">
                                        <a:latin typeface="Cambria Math" panose="02040503050406030204" pitchFamily="18" charset="0"/>
                                      </a:rPr>
                                      <m:t>⋱</m:t>
                                    </m:r>
                                  </m:e>
                                  <m:e>
                                    <m:r>
                                      <a:rPr lang="en-US" i="1">
                                        <a:latin typeface="Cambria Math" panose="02040503050406030204" pitchFamily="18" charset="0"/>
                                      </a:rPr>
                                      <m:t>⋮</m:t>
                                    </m:r>
                                  </m:e>
                                </m:mr>
                                <m:mr>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𝑛</m:t>
                                        </m:r>
                                        <m:r>
                                          <a:rPr lang="en-US" b="0" i="1" smtClean="0">
                                            <a:latin typeface="Cambria Math" panose="02040503050406030204" pitchFamily="18" charset="0"/>
                                          </a:rPr>
                                          <m:t>1</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𝑛𝑛</m:t>
                                        </m:r>
                                      </m:sub>
                                    </m:sSub>
                                  </m:e>
                                </m:mr>
                              </m:m>
                            </m:e>
                          </m:d>
                        </m:e>
                      </m:func>
                    </m:oMath>
                  </m:oMathPara>
                </a14:m>
                <a:endParaRPr lang="en-US" dirty="0"/>
              </a:p>
              <a:p>
                <a:pPr marL="0" indent="0">
                  <a:buNone/>
                </a:pPr>
                <a:endParaRPr lang="en-US" dirty="0"/>
              </a:p>
              <a:p>
                <a:pPr marL="0" indent="0">
                  <a:buNone/>
                </a:pPr>
                <a:r>
                  <a:rPr lang="en-US" dirty="0"/>
                  <a:t>A direct matrix factorization, much faster than stochastic training!</a:t>
                </a:r>
              </a:p>
              <a:p>
                <a:pPr marL="0" indent="0" algn="r">
                  <a:buNone/>
                </a:pPr>
                <a:r>
                  <a:rPr lang="en-US" dirty="0"/>
                  <a:t>*details: </a:t>
                </a:r>
                <a:r>
                  <a:rPr lang="en-US" dirty="0" err="1"/>
                  <a:t>downweight</a:t>
                </a:r>
                <a:r>
                  <a:rPr lang="en-US" dirty="0"/>
                  <a:t> rows of rare words and add bias terms.</a:t>
                </a:r>
              </a:p>
            </p:txBody>
          </p:sp>
        </mc:Choice>
        <mc:Fallback>
          <p:sp>
            <p:nvSpPr>
              <p:cNvPr id="3" name="Content Placeholder 2">
                <a:extLst>
                  <a:ext uri="{FF2B5EF4-FFF2-40B4-BE49-F238E27FC236}">
                    <a16:creationId xmlns:a16="http://schemas.microsoft.com/office/drawing/2014/main" id="{9ADC2F47-1457-2060-5277-D30C93A60122}"/>
                  </a:ext>
                </a:extLst>
              </p:cNvPr>
              <p:cNvSpPr>
                <a:spLocks noGrp="1" noRot="1" noChangeAspect="1" noMove="1" noResize="1" noEditPoints="1" noAdjustHandles="1" noChangeArrowheads="1" noChangeShapeType="1" noTextEdit="1"/>
              </p:cNvSpPr>
              <p:nvPr>
                <p:ph idx="1"/>
              </p:nvPr>
            </p:nvSpPr>
            <p:spPr>
              <a:blipFill>
                <a:blip r:embed="rId2"/>
                <a:stretch>
                  <a:fillRect l="-1206" t="-1914" r="-1086"/>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E2B0D551-3EEE-00DE-AF6D-CB485132FF6A}"/>
              </a:ext>
            </a:extLst>
          </p:cNvPr>
          <p:cNvSpPr txBox="1"/>
          <p:nvPr/>
        </p:nvSpPr>
        <p:spPr>
          <a:xfrm>
            <a:off x="6854986" y="6316524"/>
            <a:ext cx="5319085" cy="523220"/>
          </a:xfrm>
          <a:prstGeom prst="rect">
            <a:avLst/>
          </a:prstGeom>
          <a:noFill/>
        </p:spPr>
        <p:txBody>
          <a:bodyPr wrap="none" rtlCol="0">
            <a:spAutoFit/>
          </a:bodyPr>
          <a:lstStyle/>
          <a:p>
            <a:pPr algn="ctr"/>
            <a:r>
              <a:rPr lang="en-US" sz="2800" dirty="0"/>
              <a:t>[Simplification of Pennington 2014]</a:t>
            </a:r>
          </a:p>
        </p:txBody>
      </p:sp>
    </p:spTree>
    <p:extLst>
      <p:ext uri="{BB962C8B-B14F-4D97-AF65-F5344CB8AC3E}">
        <p14:creationId xmlns:p14="http://schemas.microsoft.com/office/powerpoint/2010/main" val="18433087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487EE-A919-B1D7-FBBE-747BDFF85C80}"/>
              </a:ext>
            </a:extLst>
          </p:cNvPr>
          <p:cNvSpPr>
            <a:spLocks noGrp="1"/>
          </p:cNvSpPr>
          <p:nvPr>
            <p:ph type="title"/>
          </p:nvPr>
        </p:nvSpPr>
        <p:spPr/>
        <p:txBody>
          <a:bodyPr/>
          <a:lstStyle/>
          <a:p>
            <a:r>
              <a:rPr lang="en-US" dirty="0"/>
              <a:t>Interactive: Use </a:t>
            </a:r>
            <a:r>
              <a:rPr lang="en-US" dirty="0" err="1"/>
              <a:t>GloVe</a:t>
            </a:r>
            <a:r>
              <a:rPr lang="en-US" dirty="0"/>
              <a:t> embedding by hand</a:t>
            </a:r>
          </a:p>
        </p:txBody>
      </p:sp>
      <p:sp>
        <p:nvSpPr>
          <p:cNvPr id="4" name="TextBox 3">
            <a:extLst>
              <a:ext uri="{FF2B5EF4-FFF2-40B4-BE49-F238E27FC236}">
                <a16:creationId xmlns:a16="http://schemas.microsoft.com/office/drawing/2014/main" id="{C141C393-CCF2-3EC8-6338-554004D1A0D4}"/>
              </a:ext>
            </a:extLst>
          </p:cNvPr>
          <p:cNvSpPr txBox="1"/>
          <p:nvPr/>
        </p:nvSpPr>
        <p:spPr>
          <a:xfrm>
            <a:off x="3506541" y="1757082"/>
            <a:ext cx="5178918" cy="646331"/>
          </a:xfrm>
          <a:prstGeom prst="rect">
            <a:avLst/>
          </a:prstGeom>
          <a:noFill/>
        </p:spPr>
        <p:txBody>
          <a:bodyPr wrap="none" rtlCol="0">
            <a:spAutoFit/>
          </a:bodyPr>
          <a:lstStyle/>
          <a:p>
            <a:pPr algn="ctr"/>
            <a:r>
              <a:rPr lang="en-US" sz="3600" dirty="0"/>
              <a:t>https://</a:t>
            </a:r>
            <a:r>
              <a:rPr lang="en-US" sz="3600" dirty="0" err="1"/>
              <a:t>bit.ly</a:t>
            </a:r>
            <a:r>
              <a:rPr lang="en-US" sz="3600" dirty="0"/>
              <a:t>/cs7150-glove</a:t>
            </a:r>
          </a:p>
        </p:txBody>
      </p:sp>
      <p:pic>
        <p:nvPicPr>
          <p:cNvPr id="7170" name="Picture 2">
            <a:extLst>
              <a:ext uri="{FF2B5EF4-FFF2-40B4-BE49-F238E27FC236}">
                <a16:creationId xmlns:a16="http://schemas.microsoft.com/office/drawing/2014/main" id="{12932F8D-268B-F0B5-01D1-0F2C235F26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7341" y="2620682"/>
            <a:ext cx="4237318" cy="4237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3273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921-67AB-D84C-A73D-BD825F2BFDF8}"/>
              </a:ext>
            </a:extLst>
          </p:cNvPr>
          <p:cNvSpPr>
            <a:spLocks noGrp="1"/>
          </p:cNvSpPr>
          <p:nvPr>
            <p:ph type="title"/>
          </p:nvPr>
        </p:nvSpPr>
        <p:spPr>
          <a:xfrm>
            <a:off x="347472" y="219456"/>
            <a:ext cx="11015621" cy="988858"/>
          </a:xfrm>
        </p:spPr>
        <p:txBody>
          <a:bodyPr>
            <a:normAutofit fontScale="90000"/>
          </a:bodyPr>
          <a:lstStyle/>
          <a:p>
            <a:r>
              <a:rPr lang="en-US" dirty="0"/>
              <a:t>Language Modelling: </a:t>
            </a:r>
            <a:r>
              <a:rPr lang="en-US" b="1" dirty="0">
                <a:solidFill>
                  <a:schemeClr val="tx1">
                    <a:lumMod val="75000"/>
                    <a:lumOff val="25000"/>
                  </a:schemeClr>
                </a:solidFill>
                <a:latin typeface="Karla" charset="0"/>
                <a:ea typeface="Karla" charset="0"/>
                <a:cs typeface="Karla" charset="0"/>
              </a:rPr>
              <a:t>Feed-forward Neural Net</a:t>
            </a:r>
            <a:endParaRPr lang="en-US" b="1" dirty="0">
              <a:solidFill>
                <a:schemeClr val="tx1">
                  <a:lumMod val="75000"/>
                  <a:lumOff val="25000"/>
                </a:schemeClr>
              </a:solidFill>
            </a:endParaRPr>
          </a:p>
        </p:txBody>
      </p:sp>
      <p:sp>
        <p:nvSpPr>
          <p:cNvPr id="7" name="Content Placeholder 2">
            <a:extLst>
              <a:ext uri="{FF2B5EF4-FFF2-40B4-BE49-F238E27FC236}">
                <a16:creationId xmlns:a16="http://schemas.microsoft.com/office/drawing/2014/main" id="{2B634E59-4B85-4C4B-8984-E10B47A0B100}"/>
              </a:ext>
            </a:extLst>
          </p:cNvPr>
          <p:cNvSpPr txBox="1">
            <a:spLocks/>
          </p:cNvSpPr>
          <p:nvPr/>
        </p:nvSpPr>
        <p:spPr>
          <a:xfrm>
            <a:off x="1681848" y="1094515"/>
            <a:ext cx="10342263" cy="1284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b="1" dirty="0">
                <a:latin typeface="Karla" charset="0"/>
                <a:ea typeface="Karla" charset="0"/>
                <a:cs typeface="Karla" charset="0"/>
              </a:rPr>
              <a:t>Neural Approach #1: </a:t>
            </a:r>
            <a:r>
              <a:rPr lang="en-US" sz="2400" dirty="0">
                <a:solidFill>
                  <a:srgbClr val="C00000"/>
                </a:solidFill>
                <a:latin typeface="Karla" charset="0"/>
                <a:ea typeface="Karla" charset="0"/>
                <a:cs typeface="Karla" charset="0"/>
              </a:rPr>
              <a:t>Feed-forward Neural Net</a:t>
            </a:r>
          </a:p>
          <a:p>
            <a:pPr marL="0" indent="0">
              <a:lnSpc>
                <a:spcPct val="120000"/>
              </a:lnSpc>
              <a:buNone/>
            </a:pPr>
            <a:r>
              <a:rPr lang="en-US" sz="2400" b="1" dirty="0">
                <a:latin typeface="Karla" charset="0"/>
                <a:ea typeface="Karla" charset="0"/>
                <a:cs typeface="Karla" charset="0"/>
              </a:rPr>
              <a:t>General Idea: </a:t>
            </a:r>
            <a:r>
              <a:rPr lang="en-US" sz="2400" dirty="0">
                <a:solidFill>
                  <a:schemeClr val="tx2">
                    <a:lumMod val="60000"/>
                    <a:lumOff val="40000"/>
                  </a:schemeClr>
                </a:solidFill>
                <a:latin typeface="Karla" charset="0"/>
                <a:ea typeface="Karla" charset="0"/>
                <a:cs typeface="Karla" charset="0"/>
              </a:rPr>
              <a:t>using </a:t>
            </a:r>
            <a:r>
              <a:rPr lang="en-US" sz="2400" i="1" dirty="0">
                <a:solidFill>
                  <a:schemeClr val="tx2">
                    <a:lumMod val="60000"/>
                    <a:lumOff val="40000"/>
                  </a:schemeClr>
                </a:solidFill>
                <a:latin typeface="Karla" charset="0"/>
                <a:ea typeface="Karla" charset="0"/>
                <a:cs typeface="Karla" charset="0"/>
              </a:rPr>
              <a:t>windows</a:t>
            </a:r>
            <a:r>
              <a:rPr lang="en-US" sz="2400" dirty="0">
                <a:solidFill>
                  <a:schemeClr val="tx2">
                    <a:lumMod val="60000"/>
                    <a:lumOff val="40000"/>
                  </a:schemeClr>
                </a:solidFill>
                <a:latin typeface="Karla" charset="0"/>
                <a:ea typeface="Karla" charset="0"/>
                <a:cs typeface="Karla" charset="0"/>
              </a:rPr>
              <a:t> of words, predict the next word</a:t>
            </a:r>
          </a:p>
          <a:p>
            <a:pPr marL="0" indent="0">
              <a:lnSpc>
                <a:spcPct val="120000"/>
              </a:lnSpc>
              <a:buNone/>
            </a:pPr>
            <a:r>
              <a:rPr lang="en-US" sz="2400" dirty="0">
                <a:solidFill>
                  <a:schemeClr val="tx1">
                    <a:lumMod val="85000"/>
                    <a:lumOff val="15000"/>
                  </a:schemeClr>
                </a:solidFill>
                <a:latin typeface="Karla" charset="0"/>
                <a:ea typeface="Karla" charset="0"/>
                <a:cs typeface="Karla" charset="0"/>
              </a:rPr>
              <a:t>Ex. </a:t>
            </a:r>
            <a:r>
              <a:rPr lang="en-US" sz="2400" i="1" dirty="0">
                <a:solidFill>
                  <a:schemeClr val="tx1">
                    <a:lumMod val="85000"/>
                    <a:lumOff val="15000"/>
                  </a:schemeClr>
                </a:solidFill>
                <a:latin typeface="Karla" charset="0"/>
                <a:ea typeface="Karla" charset="0"/>
                <a:cs typeface="Karla" charset="0"/>
              </a:rPr>
              <a:t>He went to class after breakfast.</a:t>
            </a:r>
          </a:p>
        </p:txBody>
      </p:sp>
      <p:sp>
        <p:nvSpPr>
          <p:cNvPr id="3" name="Rounded Rectangle 2">
            <a:extLst>
              <a:ext uri="{FF2B5EF4-FFF2-40B4-BE49-F238E27FC236}">
                <a16:creationId xmlns:a16="http://schemas.microsoft.com/office/drawing/2014/main" id="{FD8C6AE1-A8BE-C943-91A1-7B8A221340F7}"/>
              </a:ext>
            </a:extLst>
          </p:cNvPr>
          <p:cNvSpPr/>
          <p:nvPr/>
        </p:nvSpPr>
        <p:spPr>
          <a:xfrm>
            <a:off x="4343400" y="5315360"/>
            <a:ext cx="3912704"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EE9761C-491D-5F4A-A115-032B4EC18097}"/>
              </a:ext>
            </a:extLst>
          </p:cNvPr>
          <p:cNvSpPr/>
          <p:nvPr/>
        </p:nvSpPr>
        <p:spPr>
          <a:xfrm>
            <a:off x="4448182"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D648207-4E1C-3747-8CED-11D7BE8BC76E}"/>
              </a:ext>
            </a:extLst>
          </p:cNvPr>
          <p:cNvSpPr/>
          <p:nvPr/>
        </p:nvSpPr>
        <p:spPr>
          <a:xfrm>
            <a:off x="4694441"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578E907-AEE0-9943-9848-4F19EEE56B1B}"/>
              </a:ext>
            </a:extLst>
          </p:cNvPr>
          <p:cNvSpPr/>
          <p:nvPr/>
        </p:nvSpPr>
        <p:spPr>
          <a:xfrm>
            <a:off x="4940700"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CA6E7F4-69EF-DB4A-87F9-6B83E5C57E47}"/>
              </a:ext>
            </a:extLst>
          </p:cNvPr>
          <p:cNvSpPr/>
          <p:nvPr/>
        </p:nvSpPr>
        <p:spPr>
          <a:xfrm>
            <a:off x="5192569"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2">
            <a:extLst>
              <a:ext uri="{FF2B5EF4-FFF2-40B4-BE49-F238E27FC236}">
                <a16:creationId xmlns:a16="http://schemas.microsoft.com/office/drawing/2014/main" id="{645073BD-D1CE-1848-A3FB-5C7C44E689AE}"/>
              </a:ext>
            </a:extLst>
          </p:cNvPr>
          <p:cNvSpPr txBox="1">
            <a:spLocks/>
          </p:cNvSpPr>
          <p:nvPr/>
        </p:nvSpPr>
        <p:spPr>
          <a:xfrm>
            <a:off x="4491241" y="5688211"/>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He</a:t>
            </a:r>
          </a:p>
        </p:txBody>
      </p:sp>
      <p:sp>
        <p:nvSpPr>
          <p:cNvPr id="55" name="Oval 54">
            <a:extLst>
              <a:ext uri="{FF2B5EF4-FFF2-40B4-BE49-F238E27FC236}">
                <a16:creationId xmlns:a16="http://schemas.microsoft.com/office/drawing/2014/main" id="{509F3CB1-D077-AB4A-9263-C3E375E967C2}"/>
              </a:ext>
            </a:extLst>
          </p:cNvPr>
          <p:cNvSpPr/>
          <p:nvPr/>
        </p:nvSpPr>
        <p:spPr>
          <a:xfrm>
            <a:off x="585714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806FB9AA-7582-D249-8964-B1E083E54282}"/>
              </a:ext>
            </a:extLst>
          </p:cNvPr>
          <p:cNvSpPr/>
          <p:nvPr/>
        </p:nvSpPr>
        <p:spPr>
          <a:xfrm>
            <a:off x="610340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3246FA5D-2EB0-194F-9056-8E55096A2324}"/>
              </a:ext>
            </a:extLst>
          </p:cNvPr>
          <p:cNvSpPr/>
          <p:nvPr/>
        </p:nvSpPr>
        <p:spPr>
          <a:xfrm>
            <a:off x="6349664"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375B46D-94A3-A748-A10A-24F44499811C}"/>
              </a:ext>
            </a:extLst>
          </p:cNvPr>
          <p:cNvSpPr/>
          <p:nvPr/>
        </p:nvSpPr>
        <p:spPr>
          <a:xfrm>
            <a:off x="6601533"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76A117F4-BF7A-B143-92B3-7771E7DB76F2}"/>
              </a:ext>
            </a:extLst>
          </p:cNvPr>
          <p:cNvSpPr/>
          <p:nvPr/>
        </p:nvSpPr>
        <p:spPr>
          <a:xfrm>
            <a:off x="7205838"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06F9256-6591-CA4A-A29D-DCE17210C01C}"/>
              </a:ext>
            </a:extLst>
          </p:cNvPr>
          <p:cNvSpPr/>
          <p:nvPr/>
        </p:nvSpPr>
        <p:spPr>
          <a:xfrm>
            <a:off x="7452097"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D8F461C7-1896-C149-B54C-48C3CE75BEC4}"/>
              </a:ext>
            </a:extLst>
          </p:cNvPr>
          <p:cNvSpPr/>
          <p:nvPr/>
        </p:nvSpPr>
        <p:spPr>
          <a:xfrm>
            <a:off x="769835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04167DE-1E41-A341-8D12-4BEC35973F94}"/>
              </a:ext>
            </a:extLst>
          </p:cNvPr>
          <p:cNvSpPr/>
          <p:nvPr/>
        </p:nvSpPr>
        <p:spPr>
          <a:xfrm>
            <a:off x="795022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ontent Placeholder 2">
            <a:extLst>
              <a:ext uri="{FF2B5EF4-FFF2-40B4-BE49-F238E27FC236}">
                <a16:creationId xmlns:a16="http://schemas.microsoft.com/office/drawing/2014/main" id="{55F8A322-FDA5-BA44-B414-1ED3FFDA2885}"/>
              </a:ext>
            </a:extLst>
          </p:cNvPr>
          <p:cNvSpPr txBox="1">
            <a:spLocks/>
          </p:cNvSpPr>
          <p:nvPr/>
        </p:nvSpPr>
        <p:spPr>
          <a:xfrm>
            <a:off x="5747093" y="5688211"/>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went</a:t>
            </a:r>
          </a:p>
        </p:txBody>
      </p:sp>
      <p:sp>
        <p:nvSpPr>
          <p:cNvPr id="64" name="Content Placeholder 2">
            <a:extLst>
              <a:ext uri="{FF2B5EF4-FFF2-40B4-BE49-F238E27FC236}">
                <a16:creationId xmlns:a16="http://schemas.microsoft.com/office/drawing/2014/main" id="{58EBA670-9E74-CA4F-8C42-A58FF63F651A}"/>
              </a:ext>
            </a:extLst>
          </p:cNvPr>
          <p:cNvSpPr txBox="1">
            <a:spLocks/>
          </p:cNvSpPr>
          <p:nvPr/>
        </p:nvSpPr>
        <p:spPr>
          <a:xfrm>
            <a:off x="7205838" y="5688211"/>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to</a:t>
            </a:r>
          </a:p>
        </p:txBody>
      </p:sp>
      <p:sp>
        <p:nvSpPr>
          <p:cNvPr id="65" name="Oval 64">
            <a:extLst>
              <a:ext uri="{FF2B5EF4-FFF2-40B4-BE49-F238E27FC236}">
                <a16:creationId xmlns:a16="http://schemas.microsoft.com/office/drawing/2014/main" id="{1A6D92D5-089C-704D-82E8-F58590491E75}"/>
              </a:ext>
            </a:extLst>
          </p:cNvPr>
          <p:cNvSpPr/>
          <p:nvPr/>
        </p:nvSpPr>
        <p:spPr>
          <a:xfrm>
            <a:off x="5828242"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E387215-9C07-704E-A624-2E65BFD4237B}"/>
              </a:ext>
            </a:extLst>
          </p:cNvPr>
          <p:cNvSpPr/>
          <p:nvPr/>
        </p:nvSpPr>
        <p:spPr>
          <a:xfrm>
            <a:off x="6074501"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2946605F-F95D-B245-8A41-6734C2E7BF1B}"/>
              </a:ext>
            </a:extLst>
          </p:cNvPr>
          <p:cNvSpPr/>
          <p:nvPr/>
        </p:nvSpPr>
        <p:spPr>
          <a:xfrm>
            <a:off x="6320760"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BB6F3CC5-174A-764E-831F-58AC6190464E}"/>
              </a:ext>
            </a:extLst>
          </p:cNvPr>
          <p:cNvSpPr/>
          <p:nvPr/>
        </p:nvSpPr>
        <p:spPr>
          <a:xfrm>
            <a:off x="6572629"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1249904" y="523658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Example input sentence</a:t>
            </a:r>
          </a:p>
        </p:txBody>
      </p:sp>
      <p:sp>
        <p:nvSpPr>
          <p:cNvPr id="32" name="Rounded Rectangle 31">
            <a:extLst>
              <a:ext uri="{FF2B5EF4-FFF2-40B4-BE49-F238E27FC236}">
                <a16:creationId xmlns:a16="http://schemas.microsoft.com/office/drawing/2014/main" id="{55B7F79C-354B-514C-9CDD-0E4619BAD189}"/>
              </a:ext>
            </a:extLst>
          </p:cNvPr>
          <p:cNvSpPr/>
          <p:nvPr/>
        </p:nvSpPr>
        <p:spPr>
          <a:xfrm>
            <a:off x="5023876" y="4175908"/>
            <a:ext cx="2631421"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6810C6D-F83C-C44F-B8C1-451A04C06FE6}"/>
              </a:ext>
            </a:extLst>
          </p:cNvPr>
          <p:cNvSpPr/>
          <p:nvPr/>
        </p:nvSpPr>
        <p:spPr>
          <a:xfrm>
            <a:off x="5108427"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AF9B34-AA96-9543-A2D3-5EF35440EBC6}"/>
              </a:ext>
            </a:extLst>
          </p:cNvPr>
          <p:cNvSpPr/>
          <p:nvPr/>
        </p:nvSpPr>
        <p:spPr>
          <a:xfrm>
            <a:off x="5354686"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E89CB5E-8E02-3647-9934-F3B0E64079B8}"/>
              </a:ext>
            </a:extLst>
          </p:cNvPr>
          <p:cNvSpPr/>
          <p:nvPr/>
        </p:nvSpPr>
        <p:spPr>
          <a:xfrm>
            <a:off x="5600945"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303B545-2289-A049-BCAD-982E40A743A5}"/>
              </a:ext>
            </a:extLst>
          </p:cNvPr>
          <p:cNvSpPr/>
          <p:nvPr/>
        </p:nvSpPr>
        <p:spPr>
          <a:xfrm>
            <a:off x="5852814"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24AA75F-456D-8949-A10C-222308AD6C27}"/>
              </a:ext>
            </a:extLst>
          </p:cNvPr>
          <p:cNvSpPr/>
          <p:nvPr/>
        </p:nvSpPr>
        <p:spPr>
          <a:xfrm>
            <a:off x="6110810"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A1C43F3D-8692-EE47-9823-1230435C6EF5}"/>
              </a:ext>
            </a:extLst>
          </p:cNvPr>
          <p:cNvSpPr/>
          <p:nvPr/>
        </p:nvSpPr>
        <p:spPr>
          <a:xfrm>
            <a:off x="6357069"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CE51F31-4C6E-7945-AE70-852BF817D70E}"/>
              </a:ext>
            </a:extLst>
          </p:cNvPr>
          <p:cNvSpPr/>
          <p:nvPr/>
        </p:nvSpPr>
        <p:spPr>
          <a:xfrm>
            <a:off x="6603328"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C07CFFB-CDE8-B241-8A41-C7FC551585A0}"/>
              </a:ext>
            </a:extLst>
          </p:cNvPr>
          <p:cNvSpPr/>
          <p:nvPr/>
        </p:nvSpPr>
        <p:spPr>
          <a:xfrm>
            <a:off x="6855197"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3E1039C-7E4C-C141-AD63-693260F07D4D}"/>
              </a:ext>
            </a:extLst>
          </p:cNvPr>
          <p:cNvSpPr/>
          <p:nvPr/>
        </p:nvSpPr>
        <p:spPr>
          <a:xfrm>
            <a:off x="7108259"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67898AD-C5E7-2D42-9415-B67BBD4A3A66}"/>
              </a:ext>
            </a:extLst>
          </p:cNvPr>
          <p:cNvSpPr/>
          <p:nvPr/>
        </p:nvSpPr>
        <p:spPr>
          <a:xfrm>
            <a:off x="7360128"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6C5771F7-7684-374B-B6C2-60FEB0E09FAD}"/>
              </a:ext>
            </a:extLst>
          </p:cNvPr>
          <p:cNvSpPr/>
          <p:nvPr/>
        </p:nvSpPr>
        <p:spPr>
          <a:xfrm>
            <a:off x="5742550" y="30266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Arrow 44">
            <a:extLst>
              <a:ext uri="{FF2B5EF4-FFF2-40B4-BE49-F238E27FC236}">
                <a16:creationId xmlns:a16="http://schemas.microsoft.com/office/drawing/2014/main" id="{1552C180-A336-A746-AA26-10B7E107AA52}"/>
              </a:ext>
            </a:extLst>
          </p:cNvPr>
          <p:cNvSpPr/>
          <p:nvPr/>
        </p:nvSpPr>
        <p:spPr>
          <a:xfrm rot="16200000">
            <a:off x="6048171" y="35440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5D792BAB-B803-CF46-A092-93C1E56EC90D}"/>
              </a:ext>
            </a:extLst>
          </p:cNvPr>
          <p:cNvSpPr/>
          <p:nvPr/>
        </p:nvSpPr>
        <p:spPr>
          <a:xfrm rot="16200000">
            <a:off x="6069731" y="47132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Content Placeholder 2">
                <a:extLst>
                  <a:ext uri="{FF2B5EF4-FFF2-40B4-BE49-F238E27FC236}">
                    <a16:creationId xmlns:a16="http://schemas.microsoft.com/office/drawing/2014/main" id="{C1ED9D7B-0772-8F44-B82E-46E5594D9561}"/>
                  </a:ext>
                </a:extLst>
              </p:cNvPr>
              <p:cNvSpPr txBox="1">
                <a:spLocks/>
              </p:cNvSpPr>
              <p:nvPr/>
            </p:nvSpPr>
            <p:spPr>
              <a:xfrm>
                <a:off x="5539535" y="46706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48" name="Content Placeholder 2">
                <a:extLst>
                  <a:ext uri="{FF2B5EF4-FFF2-40B4-BE49-F238E27FC236}">
                    <a16:creationId xmlns:a16="http://schemas.microsoft.com/office/drawing/2014/main" xmlns:a14="http://schemas.microsoft.com/office/drawing/2010/main" xmlns="" id="{C1ED9D7B-0772-8F44-B82E-46E5594D9561}"/>
                  </a:ext>
                </a:extLst>
              </p:cNvPr>
              <p:cNvSpPr txBox="1">
                <a:spLocks noRot="1" noChangeAspect="1" noMove="1" noResize="1" noEditPoints="1" noAdjustHandles="1" noChangeArrowheads="1" noChangeShapeType="1" noTextEdit="1"/>
              </p:cNvSpPr>
              <p:nvPr/>
            </p:nvSpPr>
            <p:spPr>
              <a:xfrm>
                <a:off x="5539535" y="46706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Content Placeholder 2">
                <a:extLst>
                  <a:ext uri="{FF2B5EF4-FFF2-40B4-BE49-F238E27FC236}">
                    <a16:creationId xmlns:a16="http://schemas.microsoft.com/office/drawing/2014/main" id="{585DBD21-0E03-5C4E-80C6-08218453FDF0}"/>
                  </a:ext>
                </a:extLst>
              </p:cNvPr>
              <p:cNvSpPr txBox="1">
                <a:spLocks/>
              </p:cNvSpPr>
              <p:nvPr/>
            </p:nvSpPr>
            <p:spPr>
              <a:xfrm>
                <a:off x="5546844" y="34917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49" name="Content Placeholder 2">
                <a:extLst>
                  <a:ext uri="{FF2B5EF4-FFF2-40B4-BE49-F238E27FC236}">
                    <a16:creationId xmlns:a16="http://schemas.microsoft.com/office/drawing/2014/main" xmlns:a14="http://schemas.microsoft.com/office/drawing/2010/main" xmlns="" id="{585DBD21-0E03-5C4E-80C6-08218453FDF0}"/>
                  </a:ext>
                </a:extLst>
              </p:cNvPr>
              <p:cNvSpPr txBox="1">
                <a:spLocks noRot="1" noChangeAspect="1" noMove="1" noResize="1" noEditPoints="1" noAdjustHandles="1" noChangeArrowheads="1" noChangeShapeType="1" noTextEdit="1"/>
              </p:cNvSpPr>
              <p:nvPr/>
            </p:nvSpPr>
            <p:spPr>
              <a:xfrm>
                <a:off x="5546844" y="3491706"/>
                <a:ext cx="701328" cy="503588"/>
              </a:xfrm>
              <a:prstGeom prst="rect">
                <a:avLst/>
              </a:prstGeom>
              <a:blipFill rotWithShape="0">
                <a:blip r:embed="rId3"/>
                <a:stretch>
                  <a:fillRect/>
                </a:stretch>
              </a:blipFill>
            </p:spPr>
            <p:txBody>
              <a:bodyPr/>
              <a:lstStyle/>
              <a:p>
                <a:r>
                  <a:rPr lang="en-US">
                    <a:noFill/>
                  </a:rPr>
                  <a:t> </a:t>
                </a:r>
              </a:p>
            </p:txBody>
          </p:sp>
        </mc:Fallback>
      </mc:AlternateContent>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161485" y="4122786"/>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1284612" y="293372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Output layer</a:t>
            </a:r>
          </a:p>
        </p:txBody>
      </p:sp>
    </p:spTree>
    <p:extLst>
      <p:ext uri="{BB962C8B-B14F-4D97-AF65-F5344CB8AC3E}">
        <p14:creationId xmlns:p14="http://schemas.microsoft.com/office/powerpoint/2010/main" val="21465895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921-67AB-D84C-A73D-BD825F2BFDF8}"/>
              </a:ext>
            </a:extLst>
          </p:cNvPr>
          <p:cNvSpPr>
            <a:spLocks noGrp="1"/>
          </p:cNvSpPr>
          <p:nvPr>
            <p:ph type="title"/>
          </p:nvPr>
        </p:nvSpPr>
        <p:spPr>
          <a:xfrm>
            <a:off x="347472" y="219456"/>
            <a:ext cx="9787128" cy="1162592"/>
          </a:xfrm>
        </p:spPr>
        <p:txBody>
          <a:bodyPr>
            <a:normAutofit fontScale="90000"/>
          </a:bodyPr>
          <a:lstStyle/>
          <a:p>
            <a:r>
              <a:rPr lang="en-US" dirty="0"/>
              <a:t>Language Modelling: </a:t>
            </a:r>
            <a:r>
              <a:rPr lang="en-US" b="1" dirty="0">
                <a:solidFill>
                  <a:schemeClr val="tx1">
                    <a:lumMod val="75000"/>
                    <a:lumOff val="25000"/>
                  </a:schemeClr>
                </a:solidFill>
                <a:latin typeface="Karla" charset="0"/>
                <a:ea typeface="Karla" charset="0"/>
                <a:cs typeface="Karla" charset="0"/>
              </a:rPr>
              <a:t>Feed-forward Neural Net</a:t>
            </a:r>
            <a:endParaRPr lang="en-US" dirty="0"/>
          </a:p>
        </p:txBody>
      </p:sp>
      <p:sp>
        <p:nvSpPr>
          <p:cNvPr id="7" name="Content Placeholder 2">
            <a:extLst>
              <a:ext uri="{FF2B5EF4-FFF2-40B4-BE49-F238E27FC236}">
                <a16:creationId xmlns:a16="http://schemas.microsoft.com/office/drawing/2014/main" id="{2B634E59-4B85-4C4B-8984-E10B47A0B100}"/>
              </a:ext>
            </a:extLst>
          </p:cNvPr>
          <p:cNvSpPr txBox="1">
            <a:spLocks/>
          </p:cNvSpPr>
          <p:nvPr/>
        </p:nvSpPr>
        <p:spPr>
          <a:xfrm>
            <a:off x="1681848" y="1094515"/>
            <a:ext cx="10342263" cy="1284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b="1" dirty="0">
                <a:latin typeface="Karla" charset="0"/>
                <a:ea typeface="Karla" charset="0"/>
                <a:cs typeface="Karla" charset="0"/>
              </a:rPr>
              <a:t>Neural Approach #1: </a:t>
            </a:r>
            <a:r>
              <a:rPr lang="en-US" sz="2400" dirty="0">
                <a:solidFill>
                  <a:srgbClr val="C00000"/>
                </a:solidFill>
                <a:latin typeface="Karla" charset="0"/>
                <a:ea typeface="Karla" charset="0"/>
                <a:cs typeface="Karla" charset="0"/>
              </a:rPr>
              <a:t>Feed-forward Neural Net</a:t>
            </a:r>
          </a:p>
          <a:p>
            <a:pPr marL="0" indent="0">
              <a:lnSpc>
                <a:spcPct val="120000"/>
              </a:lnSpc>
              <a:buNone/>
            </a:pPr>
            <a:r>
              <a:rPr lang="en-US" sz="2400" b="1" dirty="0">
                <a:latin typeface="Karla" charset="0"/>
                <a:ea typeface="Karla" charset="0"/>
                <a:cs typeface="Karla" charset="0"/>
              </a:rPr>
              <a:t>General Idea: </a:t>
            </a:r>
            <a:r>
              <a:rPr lang="en-US" sz="2400" dirty="0">
                <a:solidFill>
                  <a:schemeClr val="tx2">
                    <a:lumMod val="60000"/>
                    <a:lumOff val="40000"/>
                  </a:schemeClr>
                </a:solidFill>
                <a:latin typeface="Karla" charset="0"/>
                <a:ea typeface="Karla" charset="0"/>
                <a:cs typeface="Karla" charset="0"/>
              </a:rPr>
              <a:t>using </a:t>
            </a:r>
            <a:r>
              <a:rPr lang="en-US" sz="2400" i="1" dirty="0">
                <a:solidFill>
                  <a:schemeClr val="tx2">
                    <a:lumMod val="60000"/>
                    <a:lumOff val="40000"/>
                  </a:schemeClr>
                </a:solidFill>
                <a:latin typeface="Karla" charset="0"/>
                <a:ea typeface="Karla" charset="0"/>
                <a:cs typeface="Karla" charset="0"/>
              </a:rPr>
              <a:t>windows</a:t>
            </a:r>
            <a:r>
              <a:rPr lang="en-US" sz="2400" dirty="0">
                <a:solidFill>
                  <a:schemeClr val="tx2">
                    <a:lumMod val="60000"/>
                    <a:lumOff val="40000"/>
                  </a:schemeClr>
                </a:solidFill>
                <a:latin typeface="Karla" charset="0"/>
                <a:ea typeface="Karla" charset="0"/>
                <a:cs typeface="Karla" charset="0"/>
              </a:rPr>
              <a:t> of words, predict the next word</a:t>
            </a:r>
          </a:p>
          <a:p>
            <a:pPr marL="0" indent="0">
              <a:lnSpc>
                <a:spcPct val="120000"/>
              </a:lnSpc>
              <a:buNone/>
            </a:pPr>
            <a:r>
              <a:rPr lang="en-US" sz="2400" dirty="0">
                <a:solidFill>
                  <a:schemeClr val="tx1">
                    <a:lumMod val="85000"/>
                    <a:lumOff val="15000"/>
                  </a:schemeClr>
                </a:solidFill>
                <a:latin typeface="Karla" charset="0"/>
                <a:ea typeface="Karla" charset="0"/>
                <a:cs typeface="Karla" charset="0"/>
              </a:rPr>
              <a:t>Ex. </a:t>
            </a:r>
            <a:r>
              <a:rPr lang="en-US" sz="2400" i="1" dirty="0">
                <a:solidFill>
                  <a:schemeClr val="tx1">
                    <a:lumMod val="85000"/>
                    <a:lumOff val="15000"/>
                  </a:schemeClr>
                </a:solidFill>
                <a:latin typeface="Karla" charset="0"/>
                <a:ea typeface="Karla" charset="0"/>
                <a:cs typeface="Karla" charset="0"/>
              </a:rPr>
              <a:t>He went to class after breakfast.</a:t>
            </a:r>
          </a:p>
          <a:p>
            <a:pPr marL="0" indent="0">
              <a:lnSpc>
                <a:spcPct val="120000"/>
              </a:lnSpc>
              <a:buNone/>
            </a:pPr>
            <a:endParaRPr lang="en-US" sz="2400" dirty="0">
              <a:solidFill>
                <a:schemeClr val="tx2">
                  <a:lumMod val="60000"/>
                  <a:lumOff val="40000"/>
                </a:schemeClr>
              </a:solidFill>
              <a:latin typeface="Karla" charset="0"/>
              <a:ea typeface="Karla" charset="0"/>
              <a:cs typeface="Karla" charset="0"/>
            </a:endParaRPr>
          </a:p>
        </p:txBody>
      </p:sp>
      <p:sp>
        <p:nvSpPr>
          <p:cNvPr id="3" name="Rounded Rectangle 2">
            <a:extLst>
              <a:ext uri="{FF2B5EF4-FFF2-40B4-BE49-F238E27FC236}">
                <a16:creationId xmlns:a16="http://schemas.microsoft.com/office/drawing/2014/main" id="{FD8C6AE1-A8BE-C943-91A1-7B8A221340F7}"/>
              </a:ext>
            </a:extLst>
          </p:cNvPr>
          <p:cNvSpPr/>
          <p:nvPr/>
        </p:nvSpPr>
        <p:spPr>
          <a:xfrm>
            <a:off x="4343400" y="5315360"/>
            <a:ext cx="3912704"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EE9761C-491D-5F4A-A115-032B4EC18097}"/>
              </a:ext>
            </a:extLst>
          </p:cNvPr>
          <p:cNvSpPr/>
          <p:nvPr/>
        </p:nvSpPr>
        <p:spPr>
          <a:xfrm>
            <a:off x="4448182"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D648207-4E1C-3747-8CED-11D7BE8BC76E}"/>
              </a:ext>
            </a:extLst>
          </p:cNvPr>
          <p:cNvSpPr/>
          <p:nvPr/>
        </p:nvSpPr>
        <p:spPr>
          <a:xfrm>
            <a:off x="4694441"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578E907-AEE0-9943-9848-4F19EEE56B1B}"/>
              </a:ext>
            </a:extLst>
          </p:cNvPr>
          <p:cNvSpPr/>
          <p:nvPr/>
        </p:nvSpPr>
        <p:spPr>
          <a:xfrm>
            <a:off x="4940700"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CA6E7F4-69EF-DB4A-87F9-6B83E5C57E47}"/>
              </a:ext>
            </a:extLst>
          </p:cNvPr>
          <p:cNvSpPr/>
          <p:nvPr/>
        </p:nvSpPr>
        <p:spPr>
          <a:xfrm>
            <a:off x="5192569"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2">
            <a:extLst>
              <a:ext uri="{FF2B5EF4-FFF2-40B4-BE49-F238E27FC236}">
                <a16:creationId xmlns:a16="http://schemas.microsoft.com/office/drawing/2014/main" id="{645073BD-D1CE-1848-A3FB-5C7C44E689AE}"/>
              </a:ext>
            </a:extLst>
          </p:cNvPr>
          <p:cNvSpPr txBox="1">
            <a:spLocks/>
          </p:cNvSpPr>
          <p:nvPr/>
        </p:nvSpPr>
        <p:spPr>
          <a:xfrm>
            <a:off x="4491241" y="5688211"/>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He</a:t>
            </a:r>
          </a:p>
        </p:txBody>
      </p:sp>
      <p:sp>
        <p:nvSpPr>
          <p:cNvPr id="55" name="Oval 54">
            <a:extLst>
              <a:ext uri="{FF2B5EF4-FFF2-40B4-BE49-F238E27FC236}">
                <a16:creationId xmlns:a16="http://schemas.microsoft.com/office/drawing/2014/main" id="{509F3CB1-D077-AB4A-9263-C3E375E967C2}"/>
              </a:ext>
            </a:extLst>
          </p:cNvPr>
          <p:cNvSpPr/>
          <p:nvPr/>
        </p:nvSpPr>
        <p:spPr>
          <a:xfrm>
            <a:off x="585714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806FB9AA-7582-D249-8964-B1E083E54282}"/>
              </a:ext>
            </a:extLst>
          </p:cNvPr>
          <p:cNvSpPr/>
          <p:nvPr/>
        </p:nvSpPr>
        <p:spPr>
          <a:xfrm>
            <a:off x="610340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3246FA5D-2EB0-194F-9056-8E55096A2324}"/>
              </a:ext>
            </a:extLst>
          </p:cNvPr>
          <p:cNvSpPr/>
          <p:nvPr/>
        </p:nvSpPr>
        <p:spPr>
          <a:xfrm>
            <a:off x="6349664"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375B46D-94A3-A748-A10A-24F44499811C}"/>
              </a:ext>
            </a:extLst>
          </p:cNvPr>
          <p:cNvSpPr/>
          <p:nvPr/>
        </p:nvSpPr>
        <p:spPr>
          <a:xfrm>
            <a:off x="6601533"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76A117F4-BF7A-B143-92B3-7771E7DB76F2}"/>
              </a:ext>
            </a:extLst>
          </p:cNvPr>
          <p:cNvSpPr/>
          <p:nvPr/>
        </p:nvSpPr>
        <p:spPr>
          <a:xfrm>
            <a:off x="7205838"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06F9256-6591-CA4A-A29D-DCE17210C01C}"/>
              </a:ext>
            </a:extLst>
          </p:cNvPr>
          <p:cNvSpPr/>
          <p:nvPr/>
        </p:nvSpPr>
        <p:spPr>
          <a:xfrm>
            <a:off x="7452097"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D8F461C7-1896-C149-B54C-48C3CE75BEC4}"/>
              </a:ext>
            </a:extLst>
          </p:cNvPr>
          <p:cNvSpPr/>
          <p:nvPr/>
        </p:nvSpPr>
        <p:spPr>
          <a:xfrm>
            <a:off x="769835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04167DE-1E41-A341-8D12-4BEC35973F94}"/>
              </a:ext>
            </a:extLst>
          </p:cNvPr>
          <p:cNvSpPr/>
          <p:nvPr/>
        </p:nvSpPr>
        <p:spPr>
          <a:xfrm>
            <a:off x="795022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ontent Placeholder 2">
            <a:extLst>
              <a:ext uri="{FF2B5EF4-FFF2-40B4-BE49-F238E27FC236}">
                <a16:creationId xmlns:a16="http://schemas.microsoft.com/office/drawing/2014/main" id="{55F8A322-FDA5-BA44-B414-1ED3FFDA2885}"/>
              </a:ext>
            </a:extLst>
          </p:cNvPr>
          <p:cNvSpPr txBox="1">
            <a:spLocks/>
          </p:cNvSpPr>
          <p:nvPr/>
        </p:nvSpPr>
        <p:spPr>
          <a:xfrm>
            <a:off x="5747093" y="5688211"/>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went</a:t>
            </a:r>
          </a:p>
        </p:txBody>
      </p:sp>
      <p:sp>
        <p:nvSpPr>
          <p:cNvPr id="64" name="Content Placeholder 2">
            <a:extLst>
              <a:ext uri="{FF2B5EF4-FFF2-40B4-BE49-F238E27FC236}">
                <a16:creationId xmlns:a16="http://schemas.microsoft.com/office/drawing/2014/main" id="{58EBA670-9E74-CA4F-8C42-A58FF63F651A}"/>
              </a:ext>
            </a:extLst>
          </p:cNvPr>
          <p:cNvSpPr txBox="1">
            <a:spLocks/>
          </p:cNvSpPr>
          <p:nvPr/>
        </p:nvSpPr>
        <p:spPr>
          <a:xfrm>
            <a:off x="7205838" y="5688211"/>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to</a:t>
            </a:r>
          </a:p>
        </p:txBody>
      </p:sp>
      <p:sp>
        <p:nvSpPr>
          <p:cNvPr id="65" name="Oval 64">
            <a:extLst>
              <a:ext uri="{FF2B5EF4-FFF2-40B4-BE49-F238E27FC236}">
                <a16:creationId xmlns:a16="http://schemas.microsoft.com/office/drawing/2014/main" id="{1A6D92D5-089C-704D-82E8-F58590491E75}"/>
              </a:ext>
            </a:extLst>
          </p:cNvPr>
          <p:cNvSpPr/>
          <p:nvPr/>
        </p:nvSpPr>
        <p:spPr>
          <a:xfrm>
            <a:off x="5828242"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E387215-9C07-704E-A624-2E65BFD4237B}"/>
              </a:ext>
            </a:extLst>
          </p:cNvPr>
          <p:cNvSpPr/>
          <p:nvPr/>
        </p:nvSpPr>
        <p:spPr>
          <a:xfrm>
            <a:off x="6074501"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2946605F-F95D-B245-8A41-6734C2E7BF1B}"/>
              </a:ext>
            </a:extLst>
          </p:cNvPr>
          <p:cNvSpPr/>
          <p:nvPr/>
        </p:nvSpPr>
        <p:spPr>
          <a:xfrm>
            <a:off x="6320760"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BB6F3CC5-174A-764E-831F-58AC6190464E}"/>
              </a:ext>
            </a:extLst>
          </p:cNvPr>
          <p:cNvSpPr/>
          <p:nvPr/>
        </p:nvSpPr>
        <p:spPr>
          <a:xfrm>
            <a:off x="6572629"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1249904" y="523658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Example input sentence</a:t>
            </a:r>
          </a:p>
        </p:txBody>
      </p:sp>
      <p:sp>
        <p:nvSpPr>
          <p:cNvPr id="32" name="Rounded Rectangle 31">
            <a:extLst>
              <a:ext uri="{FF2B5EF4-FFF2-40B4-BE49-F238E27FC236}">
                <a16:creationId xmlns:a16="http://schemas.microsoft.com/office/drawing/2014/main" id="{55B7F79C-354B-514C-9CDD-0E4619BAD189}"/>
              </a:ext>
            </a:extLst>
          </p:cNvPr>
          <p:cNvSpPr/>
          <p:nvPr/>
        </p:nvSpPr>
        <p:spPr>
          <a:xfrm>
            <a:off x="5023876" y="4175908"/>
            <a:ext cx="2631421"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6810C6D-F83C-C44F-B8C1-451A04C06FE6}"/>
              </a:ext>
            </a:extLst>
          </p:cNvPr>
          <p:cNvSpPr/>
          <p:nvPr/>
        </p:nvSpPr>
        <p:spPr>
          <a:xfrm>
            <a:off x="5108427"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AF9B34-AA96-9543-A2D3-5EF35440EBC6}"/>
              </a:ext>
            </a:extLst>
          </p:cNvPr>
          <p:cNvSpPr/>
          <p:nvPr/>
        </p:nvSpPr>
        <p:spPr>
          <a:xfrm>
            <a:off x="5354686"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E89CB5E-8E02-3647-9934-F3B0E64079B8}"/>
              </a:ext>
            </a:extLst>
          </p:cNvPr>
          <p:cNvSpPr/>
          <p:nvPr/>
        </p:nvSpPr>
        <p:spPr>
          <a:xfrm>
            <a:off x="5600945"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303B545-2289-A049-BCAD-982E40A743A5}"/>
              </a:ext>
            </a:extLst>
          </p:cNvPr>
          <p:cNvSpPr/>
          <p:nvPr/>
        </p:nvSpPr>
        <p:spPr>
          <a:xfrm>
            <a:off x="5852814"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24AA75F-456D-8949-A10C-222308AD6C27}"/>
              </a:ext>
            </a:extLst>
          </p:cNvPr>
          <p:cNvSpPr/>
          <p:nvPr/>
        </p:nvSpPr>
        <p:spPr>
          <a:xfrm>
            <a:off x="6110810"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A1C43F3D-8692-EE47-9823-1230435C6EF5}"/>
              </a:ext>
            </a:extLst>
          </p:cNvPr>
          <p:cNvSpPr/>
          <p:nvPr/>
        </p:nvSpPr>
        <p:spPr>
          <a:xfrm>
            <a:off x="6357069"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CE51F31-4C6E-7945-AE70-852BF817D70E}"/>
              </a:ext>
            </a:extLst>
          </p:cNvPr>
          <p:cNvSpPr/>
          <p:nvPr/>
        </p:nvSpPr>
        <p:spPr>
          <a:xfrm>
            <a:off x="6603328"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C07CFFB-CDE8-B241-8A41-C7FC551585A0}"/>
              </a:ext>
            </a:extLst>
          </p:cNvPr>
          <p:cNvSpPr/>
          <p:nvPr/>
        </p:nvSpPr>
        <p:spPr>
          <a:xfrm>
            <a:off x="6855197"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3E1039C-7E4C-C141-AD63-693260F07D4D}"/>
              </a:ext>
            </a:extLst>
          </p:cNvPr>
          <p:cNvSpPr/>
          <p:nvPr/>
        </p:nvSpPr>
        <p:spPr>
          <a:xfrm>
            <a:off x="7108259"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67898AD-C5E7-2D42-9415-B67BBD4A3A66}"/>
              </a:ext>
            </a:extLst>
          </p:cNvPr>
          <p:cNvSpPr/>
          <p:nvPr/>
        </p:nvSpPr>
        <p:spPr>
          <a:xfrm>
            <a:off x="7360128"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6C5771F7-7684-374B-B6C2-60FEB0E09FAD}"/>
              </a:ext>
            </a:extLst>
          </p:cNvPr>
          <p:cNvSpPr/>
          <p:nvPr/>
        </p:nvSpPr>
        <p:spPr>
          <a:xfrm>
            <a:off x="5742550" y="30266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Arrow 44">
            <a:extLst>
              <a:ext uri="{FF2B5EF4-FFF2-40B4-BE49-F238E27FC236}">
                <a16:creationId xmlns:a16="http://schemas.microsoft.com/office/drawing/2014/main" id="{1552C180-A336-A746-AA26-10B7E107AA52}"/>
              </a:ext>
            </a:extLst>
          </p:cNvPr>
          <p:cNvSpPr/>
          <p:nvPr/>
        </p:nvSpPr>
        <p:spPr>
          <a:xfrm rot="16200000">
            <a:off x="6048171" y="35440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5D792BAB-B803-CF46-A092-93C1E56EC90D}"/>
              </a:ext>
            </a:extLst>
          </p:cNvPr>
          <p:cNvSpPr/>
          <p:nvPr/>
        </p:nvSpPr>
        <p:spPr>
          <a:xfrm rot="16200000">
            <a:off x="6069731" y="47132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Content Placeholder 2">
                <a:extLst>
                  <a:ext uri="{FF2B5EF4-FFF2-40B4-BE49-F238E27FC236}">
                    <a16:creationId xmlns:a16="http://schemas.microsoft.com/office/drawing/2014/main" id="{C1ED9D7B-0772-8F44-B82E-46E5594D9561}"/>
                  </a:ext>
                </a:extLst>
              </p:cNvPr>
              <p:cNvSpPr txBox="1">
                <a:spLocks/>
              </p:cNvSpPr>
              <p:nvPr/>
            </p:nvSpPr>
            <p:spPr>
              <a:xfrm>
                <a:off x="5539535" y="46706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48" name="Content Placeholder 2">
                <a:extLst>
                  <a:ext uri="{FF2B5EF4-FFF2-40B4-BE49-F238E27FC236}">
                    <a16:creationId xmlns:a16="http://schemas.microsoft.com/office/drawing/2014/main" xmlns:a14="http://schemas.microsoft.com/office/drawing/2010/main" xmlns="" id="{C1ED9D7B-0772-8F44-B82E-46E5594D9561}"/>
                  </a:ext>
                </a:extLst>
              </p:cNvPr>
              <p:cNvSpPr txBox="1">
                <a:spLocks noRot="1" noChangeAspect="1" noMove="1" noResize="1" noEditPoints="1" noAdjustHandles="1" noChangeArrowheads="1" noChangeShapeType="1" noTextEdit="1"/>
              </p:cNvSpPr>
              <p:nvPr/>
            </p:nvSpPr>
            <p:spPr>
              <a:xfrm>
                <a:off x="5539535" y="4670647"/>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Content Placeholder 2">
                <a:extLst>
                  <a:ext uri="{FF2B5EF4-FFF2-40B4-BE49-F238E27FC236}">
                    <a16:creationId xmlns:a16="http://schemas.microsoft.com/office/drawing/2014/main" id="{585DBD21-0E03-5C4E-80C6-08218453FDF0}"/>
                  </a:ext>
                </a:extLst>
              </p:cNvPr>
              <p:cNvSpPr txBox="1">
                <a:spLocks/>
              </p:cNvSpPr>
              <p:nvPr/>
            </p:nvSpPr>
            <p:spPr>
              <a:xfrm>
                <a:off x="5546844" y="34917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49" name="Content Placeholder 2">
                <a:extLst>
                  <a:ext uri="{FF2B5EF4-FFF2-40B4-BE49-F238E27FC236}">
                    <a16:creationId xmlns:a16="http://schemas.microsoft.com/office/drawing/2014/main" xmlns:a14="http://schemas.microsoft.com/office/drawing/2010/main" xmlns="" id="{585DBD21-0E03-5C4E-80C6-08218453FDF0}"/>
                  </a:ext>
                </a:extLst>
              </p:cNvPr>
              <p:cNvSpPr txBox="1">
                <a:spLocks noRot="1" noChangeAspect="1" noMove="1" noResize="1" noEditPoints="1" noAdjustHandles="1" noChangeArrowheads="1" noChangeShapeType="1" noTextEdit="1"/>
              </p:cNvSpPr>
              <p:nvPr/>
            </p:nvSpPr>
            <p:spPr>
              <a:xfrm>
                <a:off x="5546844" y="3491706"/>
                <a:ext cx="701328" cy="503588"/>
              </a:xfrm>
              <a:prstGeom prst="rect">
                <a:avLst/>
              </a:prstGeom>
              <a:blipFill rotWithShape="0">
                <a:blip r:embed="rId4"/>
                <a:stretch>
                  <a:fillRect/>
                </a:stretch>
              </a:blipFill>
            </p:spPr>
            <p:txBody>
              <a:bodyPr/>
              <a:lstStyle/>
              <a:p>
                <a:r>
                  <a:rPr lang="en-US">
                    <a:noFill/>
                  </a:rPr>
                  <a:t> </a:t>
                </a:r>
              </a:p>
            </p:txBody>
          </p:sp>
        </mc:Fallback>
      </mc:AlternateContent>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161485" y="4122786"/>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1284612" y="293372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Output layer</a:t>
            </a:r>
          </a:p>
        </p:txBody>
      </p:sp>
      <mc:AlternateContent xmlns:mc="http://schemas.openxmlformats.org/markup-compatibility/2006" xmlns:a14="http://schemas.microsoft.com/office/drawing/2010/main">
        <mc:Choice Requires="a14">
          <p:sp>
            <p:nvSpPr>
              <p:cNvPr id="46" name="Content Placeholder 2">
                <a:extLst>
                  <a:ext uri="{FF2B5EF4-FFF2-40B4-BE49-F238E27FC236}">
                    <a16:creationId xmlns:a16="http://schemas.microsoft.com/office/drawing/2014/main" id="{6BF069EC-E01E-874F-8256-B41BD1F5F318}"/>
                  </a:ext>
                </a:extLst>
              </p:cNvPr>
              <p:cNvSpPr txBox="1">
                <a:spLocks/>
              </p:cNvSpPr>
              <p:nvPr/>
            </p:nvSpPr>
            <p:spPr>
              <a:xfrm>
                <a:off x="8202094" y="5184623"/>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2</m:t>
                          </m:r>
                        </m:sub>
                      </m:sSub>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3</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46" name="Content Placeholder 2">
                <a:extLst>
                  <a:ext uri="{FF2B5EF4-FFF2-40B4-BE49-F238E27FC236}">
                    <a16:creationId xmlns:a16="http://schemas.microsoft.com/office/drawing/2014/main" id="{6BF069EC-E01E-874F-8256-B41BD1F5F318}"/>
                  </a:ext>
                </a:extLst>
              </p:cNvPr>
              <p:cNvSpPr txBox="1">
                <a:spLocks noRot="1" noChangeAspect="1" noMove="1" noResize="1" noEditPoints="1" noAdjustHandles="1" noChangeArrowheads="1" noChangeShapeType="1" noTextEdit="1"/>
              </p:cNvSpPr>
              <p:nvPr/>
            </p:nvSpPr>
            <p:spPr>
              <a:xfrm>
                <a:off x="8202094" y="5184623"/>
                <a:ext cx="2799163" cy="503588"/>
              </a:xfrm>
              <a:prstGeom prst="rect">
                <a:avLst/>
              </a:prstGeom>
              <a:blipFill>
                <a:blip r:embed="rId5"/>
                <a:stretch>
                  <a:fillRect b="-15000"/>
                </a:stretch>
              </a:blipFill>
            </p:spPr>
            <p:txBody>
              <a:bodyPr/>
              <a:lstStyle/>
              <a:p>
                <a:r>
                  <a:rPr lang="en-US">
                    <a:noFill/>
                  </a:rPr>
                  <a:t> </a:t>
                </a:r>
              </a:p>
            </p:txBody>
          </p:sp>
        </mc:Fallback>
      </mc:AlternateContent>
      <p:sp>
        <p:nvSpPr>
          <p:cNvPr id="52" name="Content Placeholder 2">
            <a:extLst>
              <a:ext uri="{FF2B5EF4-FFF2-40B4-BE49-F238E27FC236}">
                <a16:creationId xmlns:a16="http://schemas.microsoft.com/office/drawing/2014/main" id="{5AE33AA6-F39F-AE47-A082-D026FA876028}"/>
              </a:ext>
            </a:extLst>
          </p:cNvPr>
          <p:cNvSpPr txBox="1">
            <a:spLocks/>
          </p:cNvSpPr>
          <p:nvPr/>
        </p:nvSpPr>
        <p:spPr>
          <a:xfrm>
            <a:off x="8533366" y="5631336"/>
            <a:ext cx="3306448"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600" b="1" dirty="0">
                <a:solidFill>
                  <a:schemeClr val="accent5">
                    <a:lumMod val="50000"/>
                  </a:schemeClr>
                </a:solidFill>
                <a:latin typeface="Avenir Light" panose="020B0402020203020204" pitchFamily="34" charset="77"/>
              </a:rPr>
              <a:t>Concatenated word embeddings</a:t>
            </a:r>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3310BA9A-DCEA-794F-9991-6F281CB69514}"/>
                  </a:ext>
                </a:extLst>
              </p:cNvPr>
              <p:cNvSpPr txBox="1">
                <a:spLocks/>
              </p:cNvSpPr>
              <p:nvPr/>
            </p:nvSpPr>
            <p:spPr>
              <a:xfrm>
                <a:off x="8256104" y="4015200"/>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panose="02040503050406030204" pitchFamily="18" charset="0"/>
                        </a:rPr>
                        <m:t>𝑓</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charset="0"/>
                        </a:rPr>
                        <m:t>𝑉</m:t>
                      </m:r>
                      <m:r>
                        <a:rPr lang="en-US" sz="2400" b="0" i="1" dirty="0" smtClean="0">
                          <a:solidFill>
                            <a:schemeClr val="tx1">
                              <a:lumMod val="85000"/>
                              <a:lumOff val="15000"/>
                            </a:schemeClr>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53" name="Content Placeholder 2">
                <a:extLst>
                  <a:ext uri="{FF2B5EF4-FFF2-40B4-BE49-F238E27FC236}">
                    <a16:creationId xmlns:a16="http://schemas.microsoft.com/office/drawing/2014/main" xmlns:a14="http://schemas.microsoft.com/office/drawing/2010/main" xmlns="" id="{3310BA9A-DCEA-794F-9991-6F281CB69514}"/>
                  </a:ext>
                </a:extLst>
              </p:cNvPr>
              <p:cNvSpPr txBox="1">
                <a:spLocks noRot="1" noChangeAspect="1" noMove="1" noResize="1" noEditPoints="1" noAdjustHandles="1" noChangeArrowheads="1" noChangeShapeType="1" noTextEdit="1"/>
              </p:cNvSpPr>
              <p:nvPr/>
            </p:nvSpPr>
            <p:spPr>
              <a:xfrm>
                <a:off x="8256104" y="4015200"/>
                <a:ext cx="2799163" cy="503588"/>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Content Placeholder 2">
                <a:extLst>
                  <a:ext uri="{FF2B5EF4-FFF2-40B4-BE49-F238E27FC236}">
                    <a16:creationId xmlns:a16="http://schemas.microsoft.com/office/drawing/2014/main" id="{A9D3B108-BEE0-7A4A-A32A-7CF470E03DE3}"/>
                  </a:ext>
                </a:extLst>
              </p:cNvPr>
              <p:cNvSpPr txBox="1">
                <a:spLocks/>
              </p:cNvSpPr>
              <p:nvPr/>
            </p:nvSpPr>
            <p:spPr>
              <a:xfrm>
                <a:off x="6978460" y="2874317"/>
                <a:ext cx="4861354"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acc>
                        <m:accPr>
                          <m:chr m:val="̂"/>
                          <m:ctrlPr>
                            <a:rPr lang="en-US" sz="2400" b="0" i="1" dirty="0" smtClean="0">
                              <a:solidFill>
                                <a:srgbClr val="C00000"/>
                              </a:solidFill>
                              <a:latin typeface="Cambria Math" panose="02040503050406030204" pitchFamily="18" charset="0"/>
                            </a:rPr>
                          </m:ctrlPr>
                        </m:accPr>
                        <m:e>
                          <m:r>
                            <a:rPr lang="en-US" sz="2400" b="0" i="1" dirty="0" smtClean="0">
                              <a:solidFill>
                                <a:srgbClr val="C00000"/>
                              </a:solidFill>
                              <a:latin typeface="Cambria Math" panose="02040503050406030204" pitchFamily="18" charset="0"/>
                            </a:rPr>
                            <m:t>𝑦</m:t>
                          </m:r>
                        </m:e>
                      </m:acc>
                      <m:r>
                        <a:rPr lang="en-US" sz="2400" b="0" i="1" dirty="0" smtClean="0">
                          <a:solidFill>
                            <a:schemeClr val="tx1">
                              <a:lumMod val="85000"/>
                              <a:lumOff val="15000"/>
                            </a:schemeClr>
                          </a:solidFill>
                          <a:latin typeface="Cambria Math" panose="02040503050406030204" pitchFamily="18" charset="0"/>
                        </a:rPr>
                        <m:t>=</m:t>
                      </m:r>
                      <m:r>
                        <m:rPr>
                          <m:nor/>
                        </m:rPr>
                        <a:rPr lang="en-US" sz="2400" b="0" i="0" dirty="0" smtClean="0">
                          <a:solidFill>
                            <a:schemeClr val="tx1">
                              <a:lumMod val="85000"/>
                              <a:lumOff val="15000"/>
                            </a:schemeClr>
                          </a:solidFill>
                          <a:latin typeface="Cambria Math" panose="02040503050406030204" pitchFamily="18" charset="0"/>
                        </a:rPr>
                        <m:t>softmax</m:t>
                      </m:r>
                      <m:d>
                        <m:dPr>
                          <m:ctrlPr>
                            <a:rPr lang="en-US" sz="2400" b="0" i="1" dirty="0" smtClean="0">
                              <a:solidFill>
                                <a:schemeClr val="tx1">
                                  <a:lumMod val="85000"/>
                                  <a:lumOff val="15000"/>
                                </a:schemeClr>
                              </a:solidFill>
                              <a:latin typeface="Cambria Math" panose="02040503050406030204" pitchFamily="18" charset="0"/>
                            </a:rPr>
                          </m:ctrlPr>
                        </m:dPr>
                        <m:e>
                          <m:r>
                            <a:rPr lang="en-US" sz="2400" b="0" i="1" dirty="0" smtClean="0">
                              <a:solidFill>
                                <a:schemeClr val="tx1">
                                  <a:lumMod val="85000"/>
                                  <a:lumOff val="15000"/>
                                </a:schemeClr>
                              </a:solidFill>
                              <a:latin typeface="Cambria Math" charset="0"/>
                            </a:rPr>
                            <m:t>𝑊</m:t>
                          </m:r>
                          <m:r>
                            <a:rPr lang="en-US" sz="2400" b="0" i="1" dirty="0" smtClean="0">
                              <a:solidFill>
                                <a:schemeClr val="tx1">
                                  <a:lumMod val="85000"/>
                                  <a:lumOff val="15000"/>
                                </a:schemeClr>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2</m:t>
                              </m:r>
                            </m:sub>
                          </m:sSub>
                        </m:e>
                      </m:d>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m:t>
                      </m:r>
                      <m:sSup>
                        <m:sSupPr>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sSup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ℝ</m:t>
                          </m:r>
                        </m:e>
                        <m:sup>
                          <m:d>
                            <m:dPr>
                              <m:begChr m:val="|"/>
                              <m:endChr m:val="|"/>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d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𝑉</m:t>
                              </m:r>
                            </m:e>
                          </m:d>
                        </m:sup>
                      </m:sSup>
                    </m:oMath>
                  </m:oMathPara>
                </a14:m>
                <a:endParaRPr lang="en-US" sz="2400" b="0" dirty="0">
                  <a:solidFill>
                    <a:schemeClr val="tx1">
                      <a:lumMod val="85000"/>
                      <a:lumOff val="15000"/>
                    </a:schemeClr>
                  </a:solidFill>
                  <a:latin typeface="Avenir Light" panose="020B0402020203020204" pitchFamily="34" charset="77"/>
                  <a:ea typeface="Cambria Math" panose="02040503050406030204" pitchFamily="18" charset="0"/>
                </a:endParaRPr>
              </a:p>
            </p:txBody>
          </p:sp>
        </mc:Choice>
        <mc:Fallback xmlns="">
          <p:sp>
            <p:nvSpPr>
              <p:cNvPr id="54" name="Content Placeholder 2">
                <a:extLst>
                  <a:ext uri="{FF2B5EF4-FFF2-40B4-BE49-F238E27FC236}">
                    <a16:creationId xmlns:a16="http://schemas.microsoft.com/office/drawing/2014/main" xmlns:a14="http://schemas.microsoft.com/office/drawing/2010/main" xmlns="" id="{A9D3B108-BEE0-7A4A-A32A-7CF470E03DE3}"/>
                  </a:ext>
                </a:extLst>
              </p:cNvPr>
              <p:cNvSpPr txBox="1">
                <a:spLocks noRot="1" noChangeAspect="1" noMove="1" noResize="1" noEditPoints="1" noAdjustHandles="1" noChangeArrowheads="1" noChangeShapeType="1" noTextEdit="1"/>
              </p:cNvSpPr>
              <p:nvPr/>
            </p:nvSpPr>
            <p:spPr>
              <a:xfrm>
                <a:off x="6978460" y="2874317"/>
                <a:ext cx="4861354" cy="503588"/>
              </a:xfrm>
              <a:prstGeom prst="rect">
                <a:avLst/>
              </a:prstGeom>
              <a:blipFill rotWithShape="0">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342461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921-67AB-D84C-A73D-BD825F2BFDF8}"/>
              </a:ext>
            </a:extLst>
          </p:cNvPr>
          <p:cNvSpPr>
            <a:spLocks noGrp="1"/>
          </p:cNvSpPr>
          <p:nvPr>
            <p:ph type="title"/>
          </p:nvPr>
        </p:nvSpPr>
        <p:spPr>
          <a:xfrm>
            <a:off x="347472" y="219456"/>
            <a:ext cx="10342263" cy="1162592"/>
          </a:xfrm>
        </p:spPr>
        <p:txBody>
          <a:bodyPr>
            <a:normAutofit fontScale="90000"/>
          </a:bodyPr>
          <a:lstStyle/>
          <a:p>
            <a:r>
              <a:rPr lang="en-US" dirty="0"/>
              <a:t>Language Modelling: </a:t>
            </a:r>
            <a:r>
              <a:rPr lang="en-US" b="1" dirty="0">
                <a:solidFill>
                  <a:schemeClr val="tx1">
                    <a:lumMod val="75000"/>
                    <a:lumOff val="25000"/>
                  </a:schemeClr>
                </a:solidFill>
                <a:latin typeface="Karla" charset="0"/>
                <a:ea typeface="Karla" charset="0"/>
                <a:cs typeface="Karla" charset="0"/>
              </a:rPr>
              <a:t>Feed-forward Neural Net</a:t>
            </a:r>
            <a:endParaRPr lang="en-US" dirty="0"/>
          </a:p>
        </p:txBody>
      </p:sp>
      <p:sp>
        <p:nvSpPr>
          <p:cNvPr id="7" name="Content Placeholder 2">
            <a:extLst>
              <a:ext uri="{FF2B5EF4-FFF2-40B4-BE49-F238E27FC236}">
                <a16:creationId xmlns:a16="http://schemas.microsoft.com/office/drawing/2014/main" id="{2B634E59-4B85-4C4B-8984-E10B47A0B100}"/>
              </a:ext>
            </a:extLst>
          </p:cNvPr>
          <p:cNvSpPr txBox="1">
            <a:spLocks/>
          </p:cNvSpPr>
          <p:nvPr/>
        </p:nvSpPr>
        <p:spPr>
          <a:xfrm>
            <a:off x="1681848" y="1094515"/>
            <a:ext cx="10342263" cy="1284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b="1" dirty="0">
                <a:latin typeface="Karla" charset="0"/>
                <a:ea typeface="Karla" charset="0"/>
                <a:cs typeface="Karla" charset="0"/>
              </a:rPr>
              <a:t>Neural Approach #1: </a:t>
            </a:r>
            <a:r>
              <a:rPr lang="en-US" sz="2400" dirty="0">
                <a:solidFill>
                  <a:srgbClr val="C00000"/>
                </a:solidFill>
                <a:latin typeface="Karla" charset="0"/>
                <a:ea typeface="Karla" charset="0"/>
                <a:cs typeface="Karla" charset="0"/>
              </a:rPr>
              <a:t>Feed-forward Neural Net</a:t>
            </a:r>
          </a:p>
          <a:p>
            <a:pPr marL="0" indent="0">
              <a:lnSpc>
                <a:spcPct val="120000"/>
              </a:lnSpc>
              <a:buNone/>
            </a:pPr>
            <a:r>
              <a:rPr lang="en-US" sz="2400" b="1" dirty="0">
                <a:latin typeface="Karla" charset="0"/>
                <a:ea typeface="Karla" charset="0"/>
                <a:cs typeface="Karla" charset="0"/>
              </a:rPr>
              <a:t>General Idea: </a:t>
            </a:r>
            <a:r>
              <a:rPr lang="en-US" sz="2400" dirty="0">
                <a:solidFill>
                  <a:schemeClr val="tx2">
                    <a:lumMod val="60000"/>
                    <a:lumOff val="40000"/>
                  </a:schemeClr>
                </a:solidFill>
                <a:latin typeface="Karla" charset="0"/>
                <a:ea typeface="Karla" charset="0"/>
                <a:cs typeface="Karla" charset="0"/>
              </a:rPr>
              <a:t>using </a:t>
            </a:r>
            <a:r>
              <a:rPr lang="en-US" sz="2400" i="1" dirty="0">
                <a:solidFill>
                  <a:schemeClr val="tx2">
                    <a:lumMod val="60000"/>
                    <a:lumOff val="40000"/>
                  </a:schemeClr>
                </a:solidFill>
                <a:latin typeface="Karla" charset="0"/>
                <a:ea typeface="Karla" charset="0"/>
                <a:cs typeface="Karla" charset="0"/>
              </a:rPr>
              <a:t>windows</a:t>
            </a:r>
            <a:r>
              <a:rPr lang="en-US" sz="2400" dirty="0">
                <a:solidFill>
                  <a:schemeClr val="tx2">
                    <a:lumMod val="60000"/>
                    <a:lumOff val="40000"/>
                  </a:schemeClr>
                </a:solidFill>
                <a:latin typeface="Karla" charset="0"/>
                <a:ea typeface="Karla" charset="0"/>
                <a:cs typeface="Karla" charset="0"/>
              </a:rPr>
              <a:t> of words, predict the next word</a:t>
            </a:r>
          </a:p>
          <a:p>
            <a:pPr marL="0" indent="0">
              <a:lnSpc>
                <a:spcPct val="120000"/>
              </a:lnSpc>
              <a:buNone/>
            </a:pPr>
            <a:r>
              <a:rPr lang="en-US" sz="2400" dirty="0">
                <a:solidFill>
                  <a:schemeClr val="tx1">
                    <a:lumMod val="85000"/>
                    <a:lumOff val="15000"/>
                  </a:schemeClr>
                </a:solidFill>
                <a:latin typeface="Karla" charset="0"/>
                <a:ea typeface="Karla" charset="0"/>
                <a:cs typeface="Karla" charset="0"/>
              </a:rPr>
              <a:t>Ex. </a:t>
            </a:r>
            <a:r>
              <a:rPr lang="en-US" sz="2400" i="1" dirty="0">
                <a:solidFill>
                  <a:schemeClr val="tx1">
                    <a:lumMod val="85000"/>
                    <a:lumOff val="15000"/>
                  </a:schemeClr>
                </a:solidFill>
                <a:latin typeface="Karla" charset="0"/>
                <a:ea typeface="Karla" charset="0"/>
                <a:cs typeface="Karla" charset="0"/>
              </a:rPr>
              <a:t>He went to class after breakfast.</a:t>
            </a:r>
          </a:p>
          <a:p>
            <a:pPr marL="0" indent="0">
              <a:lnSpc>
                <a:spcPct val="120000"/>
              </a:lnSpc>
              <a:buNone/>
            </a:pPr>
            <a:endParaRPr lang="en-US" sz="2400" dirty="0">
              <a:latin typeface="Karla" charset="0"/>
              <a:ea typeface="Karla" charset="0"/>
              <a:cs typeface="Karla" charset="0"/>
            </a:endParaRPr>
          </a:p>
        </p:txBody>
      </p:sp>
      <p:sp>
        <p:nvSpPr>
          <p:cNvPr id="3" name="Rounded Rectangle 2">
            <a:extLst>
              <a:ext uri="{FF2B5EF4-FFF2-40B4-BE49-F238E27FC236}">
                <a16:creationId xmlns:a16="http://schemas.microsoft.com/office/drawing/2014/main" id="{FD8C6AE1-A8BE-C943-91A1-7B8A221340F7}"/>
              </a:ext>
            </a:extLst>
          </p:cNvPr>
          <p:cNvSpPr/>
          <p:nvPr/>
        </p:nvSpPr>
        <p:spPr>
          <a:xfrm>
            <a:off x="4343400" y="5315360"/>
            <a:ext cx="3912704"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EE9761C-491D-5F4A-A115-032B4EC18097}"/>
              </a:ext>
            </a:extLst>
          </p:cNvPr>
          <p:cNvSpPr/>
          <p:nvPr/>
        </p:nvSpPr>
        <p:spPr>
          <a:xfrm>
            <a:off x="4448182"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D648207-4E1C-3747-8CED-11D7BE8BC76E}"/>
              </a:ext>
            </a:extLst>
          </p:cNvPr>
          <p:cNvSpPr/>
          <p:nvPr/>
        </p:nvSpPr>
        <p:spPr>
          <a:xfrm>
            <a:off x="4694441"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578E907-AEE0-9943-9848-4F19EEE56B1B}"/>
              </a:ext>
            </a:extLst>
          </p:cNvPr>
          <p:cNvSpPr/>
          <p:nvPr/>
        </p:nvSpPr>
        <p:spPr>
          <a:xfrm>
            <a:off x="4940700"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CA6E7F4-69EF-DB4A-87F9-6B83E5C57E47}"/>
              </a:ext>
            </a:extLst>
          </p:cNvPr>
          <p:cNvSpPr/>
          <p:nvPr/>
        </p:nvSpPr>
        <p:spPr>
          <a:xfrm>
            <a:off x="5192569"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2">
            <a:extLst>
              <a:ext uri="{FF2B5EF4-FFF2-40B4-BE49-F238E27FC236}">
                <a16:creationId xmlns:a16="http://schemas.microsoft.com/office/drawing/2014/main" id="{645073BD-D1CE-1848-A3FB-5C7C44E689AE}"/>
              </a:ext>
            </a:extLst>
          </p:cNvPr>
          <p:cNvSpPr txBox="1">
            <a:spLocks/>
          </p:cNvSpPr>
          <p:nvPr/>
        </p:nvSpPr>
        <p:spPr>
          <a:xfrm>
            <a:off x="7205838" y="5700776"/>
            <a:ext cx="91336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class</a:t>
            </a:r>
          </a:p>
        </p:txBody>
      </p:sp>
      <p:sp>
        <p:nvSpPr>
          <p:cNvPr id="55" name="Oval 54">
            <a:extLst>
              <a:ext uri="{FF2B5EF4-FFF2-40B4-BE49-F238E27FC236}">
                <a16:creationId xmlns:a16="http://schemas.microsoft.com/office/drawing/2014/main" id="{509F3CB1-D077-AB4A-9263-C3E375E967C2}"/>
              </a:ext>
            </a:extLst>
          </p:cNvPr>
          <p:cNvSpPr/>
          <p:nvPr/>
        </p:nvSpPr>
        <p:spPr>
          <a:xfrm>
            <a:off x="585714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806FB9AA-7582-D249-8964-B1E083E54282}"/>
              </a:ext>
            </a:extLst>
          </p:cNvPr>
          <p:cNvSpPr/>
          <p:nvPr/>
        </p:nvSpPr>
        <p:spPr>
          <a:xfrm>
            <a:off x="610340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3246FA5D-2EB0-194F-9056-8E55096A2324}"/>
              </a:ext>
            </a:extLst>
          </p:cNvPr>
          <p:cNvSpPr/>
          <p:nvPr/>
        </p:nvSpPr>
        <p:spPr>
          <a:xfrm>
            <a:off x="6349664"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375B46D-94A3-A748-A10A-24F44499811C}"/>
              </a:ext>
            </a:extLst>
          </p:cNvPr>
          <p:cNvSpPr/>
          <p:nvPr/>
        </p:nvSpPr>
        <p:spPr>
          <a:xfrm>
            <a:off x="6601533"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76A117F4-BF7A-B143-92B3-7771E7DB76F2}"/>
              </a:ext>
            </a:extLst>
          </p:cNvPr>
          <p:cNvSpPr/>
          <p:nvPr/>
        </p:nvSpPr>
        <p:spPr>
          <a:xfrm>
            <a:off x="7205838"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06F9256-6591-CA4A-A29D-DCE17210C01C}"/>
              </a:ext>
            </a:extLst>
          </p:cNvPr>
          <p:cNvSpPr/>
          <p:nvPr/>
        </p:nvSpPr>
        <p:spPr>
          <a:xfrm>
            <a:off x="7452097"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D8F461C7-1896-C149-B54C-48C3CE75BEC4}"/>
              </a:ext>
            </a:extLst>
          </p:cNvPr>
          <p:cNvSpPr/>
          <p:nvPr/>
        </p:nvSpPr>
        <p:spPr>
          <a:xfrm>
            <a:off x="769835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04167DE-1E41-A341-8D12-4BEC35973F94}"/>
              </a:ext>
            </a:extLst>
          </p:cNvPr>
          <p:cNvSpPr/>
          <p:nvPr/>
        </p:nvSpPr>
        <p:spPr>
          <a:xfrm>
            <a:off x="795022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ontent Placeholder 2">
            <a:extLst>
              <a:ext uri="{FF2B5EF4-FFF2-40B4-BE49-F238E27FC236}">
                <a16:creationId xmlns:a16="http://schemas.microsoft.com/office/drawing/2014/main" id="{55F8A322-FDA5-BA44-B414-1ED3FFDA2885}"/>
              </a:ext>
            </a:extLst>
          </p:cNvPr>
          <p:cNvSpPr txBox="1">
            <a:spLocks/>
          </p:cNvSpPr>
          <p:nvPr/>
        </p:nvSpPr>
        <p:spPr>
          <a:xfrm>
            <a:off x="4343400" y="5688211"/>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went</a:t>
            </a:r>
          </a:p>
        </p:txBody>
      </p:sp>
      <p:sp>
        <p:nvSpPr>
          <p:cNvPr id="64" name="Content Placeholder 2">
            <a:extLst>
              <a:ext uri="{FF2B5EF4-FFF2-40B4-BE49-F238E27FC236}">
                <a16:creationId xmlns:a16="http://schemas.microsoft.com/office/drawing/2014/main" id="{58EBA670-9E74-CA4F-8C42-A58FF63F651A}"/>
              </a:ext>
            </a:extLst>
          </p:cNvPr>
          <p:cNvSpPr txBox="1">
            <a:spLocks/>
          </p:cNvSpPr>
          <p:nvPr/>
        </p:nvSpPr>
        <p:spPr>
          <a:xfrm>
            <a:off x="5802145" y="5688211"/>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to</a:t>
            </a:r>
          </a:p>
        </p:txBody>
      </p:sp>
      <p:sp>
        <p:nvSpPr>
          <p:cNvPr id="65" name="Oval 64">
            <a:extLst>
              <a:ext uri="{FF2B5EF4-FFF2-40B4-BE49-F238E27FC236}">
                <a16:creationId xmlns:a16="http://schemas.microsoft.com/office/drawing/2014/main" id="{1A6D92D5-089C-704D-82E8-F58590491E75}"/>
              </a:ext>
            </a:extLst>
          </p:cNvPr>
          <p:cNvSpPr/>
          <p:nvPr/>
        </p:nvSpPr>
        <p:spPr>
          <a:xfrm>
            <a:off x="5828242"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E387215-9C07-704E-A624-2E65BFD4237B}"/>
              </a:ext>
            </a:extLst>
          </p:cNvPr>
          <p:cNvSpPr/>
          <p:nvPr/>
        </p:nvSpPr>
        <p:spPr>
          <a:xfrm>
            <a:off x="6074501"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2946605F-F95D-B245-8A41-6734C2E7BF1B}"/>
              </a:ext>
            </a:extLst>
          </p:cNvPr>
          <p:cNvSpPr/>
          <p:nvPr/>
        </p:nvSpPr>
        <p:spPr>
          <a:xfrm>
            <a:off x="6320760"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BB6F3CC5-174A-764E-831F-58AC6190464E}"/>
              </a:ext>
            </a:extLst>
          </p:cNvPr>
          <p:cNvSpPr/>
          <p:nvPr/>
        </p:nvSpPr>
        <p:spPr>
          <a:xfrm>
            <a:off x="6572629"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1249904" y="523658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Example input sentence</a:t>
            </a:r>
          </a:p>
        </p:txBody>
      </p:sp>
      <p:sp>
        <p:nvSpPr>
          <p:cNvPr id="32" name="Rounded Rectangle 31">
            <a:extLst>
              <a:ext uri="{FF2B5EF4-FFF2-40B4-BE49-F238E27FC236}">
                <a16:creationId xmlns:a16="http://schemas.microsoft.com/office/drawing/2014/main" id="{55B7F79C-354B-514C-9CDD-0E4619BAD189}"/>
              </a:ext>
            </a:extLst>
          </p:cNvPr>
          <p:cNvSpPr/>
          <p:nvPr/>
        </p:nvSpPr>
        <p:spPr>
          <a:xfrm>
            <a:off x="5023876" y="4175908"/>
            <a:ext cx="2631421"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6810C6D-F83C-C44F-B8C1-451A04C06FE6}"/>
              </a:ext>
            </a:extLst>
          </p:cNvPr>
          <p:cNvSpPr/>
          <p:nvPr/>
        </p:nvSpPr>
        <p:spPr>
          <a:xfrm>
            <a:off x="5108427"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AF9B34-AA96-9543-A2D3-5EF35440EBC6}"/>
              </a:ext>
            </a:extLst>
          </p:cNvPr>
          <p:cNvSpPr/>
          <p:nvPr/>
        </p:nvSpPr>
        <p:spPr>
          <a:xfrm>
            <a:off x="5354686"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E89CB5E-8E02-3647-9934-F3B0E64079B8}"/>
              </a:ext>
            </a:extLst>
          </p:cNvPr>
          <p:cNvSpPr/>
          <p:nvPr/>
        </p:nvSpPr>
        <p:spPr>
          <a:xfrm>
            <a:off x="5600945"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303B545-2289-A049-BCAD-982E40A743A5}"/>
              </a:ext>
            </a:extLst>
          </p:cNvPr>
          <p:cNvSpPr/>
          <p:nvPr/>
        </p:nvSpPr>
        <p:spPr>
          <a:xfrm>
            <a:off x="5852814"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24AA75F-456D-8949-A10C-222308AD6C27}"/>
              </a:ext>
            </a:extLst>
          </p:cNvPr>
          <p:cNvSpPr/>
          <p:nvPr/>
        </p:nvSpPr>
        <p:spPr>
          <a:xfrm>
            <a:off x="6110810"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A1C43F3D-8692-EE47-9823-1230435C6EF5}"/>
              </a:ext>
            </a:extLst>
          </p:cNvPr>
          <p:cNvSpPr/>
          <p:nvPr/>
        </p:nvSpPr>
        <p:spPr>
          <a:xfrm>
            <a:off x="6357069"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CE51F31-4C6E-7945-AE70-852BF817D70E}"/>
              </a:ext>
            </a:extLst>
          </p:cNvPr>
          <p:cNvSpPr/>
          <p:nvPr/>
        </p:nvSpPr>
        <p:spPr>
          <a:xfrm>
            <a:off x="6603328"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C07CFFB-CDE8-B241-8A41-C7FC551585A0}"/>
              </a:ext>
            </a:extLst>
          </p:cNvPr>
          <p:cNvSpPr/>
          <p:nvPr/>
        </p:nvSpPr>
        <p:spPr>
          <a:xfrm>
            <a:off x="6855197"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3E1039C-7E4C-C141-AD63-693260F07D4D}"/>
              </a:ext>
            </a:extLst>
          </p:cNvPr>
          <p:cNvSpPr/>
          <p:nvPr/>
        </p:nvSpPr>
        <p:spPr>
          <a:xfrm>
            <a:off x="7108259"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67898AD-C5E7-2D42-9415-B67BBD4A3A66}"/>
              </a:ext>
            </a:extLst>
          </p:cNvPr>
          <p:cNvSpPr/>
          <p:nvPr/>
        </p:nvSpPr>
        <p:spPr>
          <a:xfrm>
            <a:off x="7360128"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6C5771F7-7684-374B-B6C2-60FEB0E09FAD}"/>
              </a:ext>
            </a:extLst>
          </p:cNvPr>
          <p:cNvSpPr/>
          <p:nvPr/>
        </p:nvSpPr>
        <p:spPr>
          <a:xfrm>
            <a:off x="5742550" y="30266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Arrow 44">
            <a:extLst>
              <a:ext uri="{FF2B5EF4-FFF2-40B4-BE49-F238E27FC236}">
                <a16:creationId xmlns:a16="http://schemas.microsoft.com/office/drawing/2014/main" id="{1552C180-A336-A746-AA26-10B7E107AA52}"/>
              </a:ext>
            </a:extLst>
          </p:cNvPr>
          <p:cNvSpPr/>
          <p:nvPr/>
        </p:nvSpPr>
        <p:spPr>
          <a:xfrm rot="16200000">
            <a:off x="6048171" y="35440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5D792BAB-B803-CF46-A092-93C1E56EC90D}"/>
              </a:ext>
            </a:extLst>
          </p:cNvPr>
          <p:cNvSpPr/>
          <p:nvPr/>
        </p:nvSpPr>
        <p:spPr>
          <a:xfrm rot="16200000">
            <a:off x="6069731" y="47132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Content Placeholder 2">
                <a:extLst>
                  <a:ext uri="{FF2B5EF4-FFF2-40B4-BE49-F238E27FC236}">
                    <a16:creationId xmlns:a16="http://schemas.microsoft.com/office/drawing/2014/main" id="{C1ED9D7B-0772-8F44-B82E-46E5594D9561}"/>
                  </a:ext>
                </a:extLst>
              </p:cNvPr>
              <p:cNvSpPr txBox="1">
                <a:spLocks/>
              </p:cNvSpPr>
              <p:nvPr/>
            </p:nvSpPr>
            <p:spPr>
              <a:xfrm>
                <a:off x="5539535" y="46706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48" name="Content Placeholder 2">
                <a:extLst>
                  <a:ext uri="{FF2B5EF4-FFF2-40B4-BE49-F238E27FC236}">
                    <a16:creationId xmlns:a16="http://schemas.microsoft.com/office/drawing/2014/main" xmlns:a14="http://schemas.microsoft.com/office/drawing/2010/main" xmlns="" id="{C1ED9D7B-0772-8F44-B82E-46E5594D9561}"/>
                  </a:ext>
                </a:extLst>
              </p:cNvPr>
              <p:cNvSpPr txBox="1">
                <a:spLocks noRot="1" noChangeAspect="1" noMove="1" noResize="1" noEditPoints="1" noAdjustHandles="1" noChangeArrowheads="1" noChangeShapeType="1" noTextEdit="1"/>
              </p:cNvSpPr>
              <p:nvPr/>
            </p:nvSpPr>
            <p:spPr>
              <a:xfrm>
                <a:off x="5539535" y="46706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Content Placeholder 2">
                <a:extLst>
                  <a:ext uri="{FF2B5EF4-FFF2-40B4-BE49-F238E27FC236}">
                    <a16:creationId xmlns:a16="http://schemas.microsoft.com/office/drawing/2014/main" id="{585DBD21-0E03-5C4E-80C6-08218453FDF0}"/>
                  </a:ext>
                </a:extLst>
              </p:cNvPr>
              <p:cNvSpPr txBox="1">
                <a:spLocks/>
              </p:cNvSpPr>
              <p:nvPr/>
            </p:nvSpPr>
            <p:spPr>
              <a:xfrm>
                <a:off x="5546844" y="34917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49" name="Content Placeholder 2">
                <a:extLst>
                  <a:ext uri="{FF2B5EF4-FFF2-40B4-BE49-F238E27FC236}">
                    <a16:creationId xmlns:a16="http://schemas.microsoft.com/office/drawing/2014/main" xmlns:a14="http://schemas.microsoft.com/office/drawing/2010/main" xmlns="" id="{585DBD21-0E03-5C4E-80C6-08218453FDF0}"/>
                  </a:ext>
                </a:extLst>
              </p:cNvPr>
              <p:cNvSpPr txBox="1">
                <a:spLocks noRot="1" noChangeAspect="1" noMove="1" noResize="1" noEditPoints="1" noAdjustHandles="1" noChangeArrowheads="1" noChangeShapeType="1" noTextEdit="1"/>
              </p:cNvSpPr>
              <p:nvPr/>
            </p:nvSpPr>
            <p:spPr>
              <a:xfrm>
                <a:off x="5546844" y="3491706"/>
                <a:ext cx="701328" cy="503588"/>
              </a:xfrm>
              <a:prstGeom prst="rect">
                <a:avLst/>
              </a:prstGeom>
              <a:blipFill rotWithShape="0">
                <a:blip r:embed="rId3"/>
                <a:stretch>
                  <a:fillRect/>
                </a:stretch>
              </a:blipFill>
            </p:spPr>
            <p:txBody>
              <a:bodyPr/>
              <a:lstStyle/>
              <a:p>
                <a:r>
                  <a:rPr lang="en-US">
                    <a:noFill/>
                  </a:rPr>
                  <a:t> </a:t>
                </a:r>
              </a:p>
            </p:txBody>
          </p:sp>
        </mc:Fallback>
      </mc:AlternateContent>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161485" y="4122786"/>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1284612" y="293372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Output layer</a:t>
            </a:r>
          </a:p>
        </p:txBody>
      </p:sp>
      <mc:AlternateContent xmlns:mc="http://schemas.openxmlformats.org/markup-compatibility/2006" xmlns:a14="http://schemas.microsoft.com/office/drawing/2010/main">
        <mc:Choice Requires="a14">
          <p:sp>
            <p:nvSpPr>
              <p:cNvPr id="46" name="Content Placeholder 2">
                <a:extLst>
                  <a:ext uri="{FF2B5EF4-FFF2-40B4-BE49-F238E27FC236}">
                    <a16:creationId xmlns:a16="http://schemas.microsoft.com/office/drawing/2014/main" id="{6BF069EC-E01E-874F-8256-B41BD1F5F318}"/>
                  </a:ext>
                </a:extLst>
              </p:cNvPr>
              <p:cNvSpPr txBox="1">
                <a:spLocks/>
              </p:cNvSpPr>
              <p:nvPr/>
            </p:nvSpPr>
            <p:spPr>
              <a:xfrm>
                <a:off x="8202094" y="5184623"/>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2</m:t>
                          </m:r>
                        </m:sub>
                      </m:sSub>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3</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46" name="Content Placeholder 2">
                <a:extLst>
                  <a:ext uri="{FF2B5EF4-FFF2-40B4-BE49-F238E27FC236}">
                    <a16:creationId xmlns:a16="http://schemas.microsoft.com/office/drawing/2014/main" id="{6BF069EC-E01E-874F-8256-B41BD1F5F318}"/>
                  </a:ext>
                </a:extLst>
              </p:cNvPr>
              <p:cNvSpPr txBox="1">
                <a:spLocks noRot="1" noChangeAspect="1" noMove="1" noResize="1" noEditPoints="1" noAdjustHandles="1" noChangeArrowheads="1" noChangeShapeType="1" noTextEdit="1"/>
              </p:cNvSpPr>
              <p:nvPr/>
            </p:nvSpPr>
            <p:spPr>
              <a:xfrm>
                <a:off x="8202094" y="5184623"/>
                <a:ext cx="2799163" cy="503588"/>
              </a:xfrm>
              <a:prstGeom prst="rect">
                <a:avLst/>
              </a:prstGeom>
              <a:blipFill>
                <a:blip r:embed="rId4"/>
                <a:stretch>
                  <a:fillRect b="-15000"/>
                </a:stretch>
              </a:blipFill>
            </p:spPr>
            <p:txBody>
              <a:bodyPr/>
              <a:lstStyle/>
              <a:p>
                <a:r>
                  <a:rPr lang="en-US">
                    <a:noFill/>
                  </a:rPr>
                  <a:t> </a:t>
                </a:r>
              </a:p>
            </p:txBody>
          </p:sp>
        </mc:Fallback>
      </mc:AlternateContent>
      <p:sp>
        <p:nvSpPr>
          <p:cNvPr id="52" name="Content Placeholder 2">
            <a:extLst>
              <a:ext uri="{FF2B5EF4-FFF2-40B4-BE49-F238E27FC236}">
                <a16:creationId xmlns:a16="http://schemas.microsoft.com/office/drawing/2014/main" id="{5AE33AA6-F39F-AE47-A082-D026FA876028}"/>
              </a:ext>
            </a:extLst>
          </p:cNvPr>
          <p:cNvSpPr txBox="1">
            <a:spLocks/>
          </p:cNvSpPr>
          <p:nvPr/>
        </p:nvSpPr>
        <p:spPr>
          <a:xfrm>
            <a:off x="8533366" y="5631336"/>
            <a:ext cx="3306448"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600" b="1" dirty="0">
                <a:solidFill>
                  <a:schemeClr val="accent5">
                    <a:lumMod val="50000"/>
                  </a:schemeClr>
                </a:solidFill>
                <a:latin typeface="Avenir Light" panose="020B0402020203020204" pitchFamily="34" charset="77"/>
              </a:rPr>
              <a:t>Concatenated word embeddings</a:t>
            </a:r>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3310BA9A-DCEA-794F-9991-6F281CB69514}"/>
                  </a:ext>
                </a:extLst>
              </p:cNvPr>
              <p:cNvSpPr txBox="1">
                <a:spLocks/>
              </p:cNvSpPr>
              <p:nvPr/>
            </p:nvSpPr>
            <p:spPr>
              <a:xfrm>
                <a:off x="8256104" y="4015200"/>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panose="02040503050406030204" pitchFamily="18" charset="0"/>
                        </a:rPr>
                        <m:t>𝑓</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charset="0"/>
                        </a:rPr>
                        <m:t>𝑉</m:t>
                      </m:r>
                      <m:r>
                        <a:rPr lang="en-US" sz="2400" b="0" i="1" dirty="0" smtClean="0">
                          <a:solidFill>
                            <a:schemeClr val="tx1">
                              <a:lumMod val="85000"/>
                              <a:lumOff val="15000"/>
                            </a:schemeClr>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53" name="Content Placeholder 2">
                <a:extLst>
                  <a:ext uri="{FF2B5EF4-FFF2-40B4-BE49-F238E27FC236}">
                    <a16:creationId xmlns:a16="http://schemas.microsoft.com/office/drawing/2014/main" xmlns:a14="http://schemas.microsoft.com/office/drawing/2010/main" xmlns="" id="{3310BA9A-DCEA-794F-9991-6F281CB69514}"/>
                  </a:ext>
                </a:extLst>
              </p:cNvPr>
              <p:cNvSpPr txBox="1">
                <a:spLocks noRot="1" noChangeAspect="1" noMove="1" noResize="1" noEditPoints="1" noAdjustHandles="1" noChangeArrowheads="1" noChangeShapeType="1" noTextEdit="1"/>
              </p:cNvSpPr>
              <p:nvPr/>
            </p:nvSpPr>
            <p:spPr>
              <a:xfrm>
                <a:off x="8256104" y="4015200"/>
                <a:ext cx="2799163" cy="503588"/>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Content Placeholder 2">
                <a:extLst>
                  <a:ext uri="{FF2B5EF4-FFF2-40B4-BE49-F238E27FC236}">
                    <a16:creationId xmlns:a16="http://schemas.microsoft.com/office/drawing/2014/main" id="{A9D3B108-BEE0-7A4A-A32A-7CF470E03DE3}"/>
                  </a:ext>
                </a:extLst>
              </p:cNvPr>
              <p:cNvSpPr txBox="1">
                <a:spLocks/>
              </p:cNvSpPr>
              <p:nvPr/>
            </p:nvSpPr>
            <p:spPr>
              <a:xfrm>
                <a:off x="6978460" y="2874317"/>
                <a:ext cx="4861354"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acc>
                        <m:accPr>
                          <m:chr m:val="̂"/>
                          <m:ctrlPr>
                            <a:rPr lang="en-US" sz="2400" b="0" i="1" dirty="0" smtClean="0">
                              <a:solidFill>
                                <a:srgbClr val="C00000"/>
                              </a:solidFill>
                              <a:latin typeface="Cambria Math" panose="02040503050406030204" pitchFamily="18" charset="0"/>
                            </a:rPr>
                          </m:ctrlPr>
                        </m:accPr>
                        <m:e>
                          <m:r>
                            <a:rPr lang="en-US" sz="2400" b="0" i="1" dirty="0" smtClean="0">
                              <a:solidFill>
                                <a:srgbClr val="C00000"/>
                              </a:solidFill>
                              <a:latin typeface="Cambria Math" panose="02040503050406030204" pitchFamily="18" charset="0"/>
                            </a:rPr>
                            <m:t>𝑦</m:t>
                          </m:r>
                        </m:e>
                      </m:acc>
                      <m:r>
                        <a:rPr lang="en-US" sz="2400" b="0" i="1" dirty="0" smtClean="0">
                          <a:solidFill>
                            <a:schemeClr val="tx1">
                              <a:lumMod val="85000"/>
                              <a:lumOff val="15000"/>
                            </a:schemeClr>
                          </a:solidFill>
                          <a:latin typeface="Cambria Math" panose="02040503050406030204" pitchFamily="18" charset="0"/>
                        </a:rPr>
                        <m:t>=</m:t>
                      </m:r>
                      <m:r>
                        <m:rPr>
                          <m:nor/>
                        </m:rPr>
                        <a:rPr lang="en-US" sz="2400" b="0" i="0" dirty="0" smtClean="0">
                          <a:solidFill>
                            <a:schemeClr val="tx1">
                              <a:lumMod val="85000"/>
                              <a:lumOff val="15000"/>
                            </a:schemeClr>
                          </a:solidFill>
                          <a:latin typeface="Cambria Math" panose="02040503050406030204" pitchFamily="18" charset="0"/>
                        </a:rPr>
                        <m:t>softmax</m:t>
                      </m:r>
                      <m:d>
                        <m:dPr>
                          <m:ctrlPr>
                            <a:rPr lang="en-US" sz="2400" b="0" i="1" dirty="0" smtClean="0">
                              <a:solidFill>
                                <a:schemeClr val="tx1">
                                  <a:lumMod val="85000"/>
                                  <a:lumOff val="15000"/>
                                </a:schemeClr>
                              </a:solidFill>
                              <a:latin typeface="Cambria Math" panose="02040503050406030204" pitchFamily="18" charset="0"/>
                            </a:rPr>
                          </m:ctrlPr>
                        </m:dPr>
                        <m:e>
                          <m:r>
                            <a:rPr lang="en-US" sz="2400" b="0" i="1" dirty="0" smtClean="0">
                              <a:solidFill>
                                <a:schemeClr val="tx1">
                                  <a:lumMod val="85000"/>
                                  <a:lumOff val="15000"/>
                                </a:schemeClr>
                              </a:solidFill>
                              <a:latin typeface="Cambria Math" charset="0"/>
                            </a:rPr>
                            <m:t>𝑊</m:t>
                          </m:r>
                          <m:r>
                            <a:rPr lang="en-US" sz="2400" b="0" i="1" dirty="0" smtClean="0">
                              <a:solidFill>
                                <a:schemeClr val="tx1">
                                  <a:lumMod val="85000"/>
                                  <a:lumOff val="15000"/>
                                </a:schemeClr>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2</m:t>
                              </m:r>
                            </m:sub>
                          </m:sSub>
                        </m:e>
                      </m:d>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m:t>
                      </m:r>
                      <m:sSup>
                        <m:sSupPr>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sSup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ℝ</m:t>
                          </m:r>
                        </m:e>
                        <m:sup>
                          <m:d>
                            <m:dPr>
                              <m:begChr m:val="|"/>
                              <m:endChr m:val="|"/>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d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𝑉</m:t>
                              </m:r>
                            </m:e>
                          </m:d>
                        </m:sup>
                      </m:sSup>
                    </m:oMath>
                  </m:oMathPara>
                </a14:m>
                <a:endParaRPr lang="en-US" sz="2400" b="0" dirty="0">
                  <a:solidFill>
                    <a:schemeClr val="tx1">
                      <a:lumMod val="85000"/>
                      <a:lumOff val="15000"/>
                    </a:schemeClr>
                  </a:solidFill>
                  <a:latin typeface="Avenir Light" panose="020B0402020203020204" pitchFamily="34" charset="77"/>
                  <a:ea typeface="Cambria Math" panose="02040503050406030204" pitchFamily="18" charset="0"/>
                </a:endParaRPr>
              </a:p>
            </p:txBody>
          </p:sp>
        </mc:Choice>
        <mc:Fallback xmlns="">
          <p:sp>
            <p:nvSpPr>
              <p:cNvPr id="54" name="Content Placeholder 2">
                <a:extLst>
                  <a:ext uri="{FF2B5EF4-FFF2-40B4-BE49-F238E27FC236}">
                    <a16:creationId xmlns:a16="http://schemas.microsoft.com/office/drawing/2014/main" xmlns:a14="http://schemas.microsoft.com/office/drawing/2010/main" xmlns="" id="{A9D3B108-BEE0-7A4A-A32A-7CF470E03DE3}"/>
                  </a:ext>
                </a:extLst>
              </p:cNvPr>
              <p:cNvSpPr txBox="1">
                <a:spLocks noRot="1" noChangeAspect="1" noMove="1" noResize="1" noEditPoints="1" noAdjustHandles="1" noChangeArrowheads="1" noChangeShapeType="1" noTextEdit="1"/>
              </p:cNvSpPr>
              <p:nvPr/>
            </p:nvSpPr>
            <p:spPr>
              <a:xfrm>
                <a:off x="6978460" y="2874317"/>
                <a:ext cx="4861354" cy="503588"/>
              </a:xfrm>
              <a:prstGeom prst="rect">
                <a:avLst/>
              </a:prstGeom>
              <a:blipFill rotWithShape="0">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046226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921-67AB-D84C-A73D-BD825F2BFDF8}"/>
              </a:ext>
            </a:extLst>
          </p:cNvPr>
          <p:cNvSpPr>
            <a:spLocks noGrp="1"/>
          </p:cNvSpPr>
          <p:nvPr>
            <p:ph type="title"/>
          </p:nvPr>
        </p:nvSpPr>
        <p:spPr>
          <a:xfrm>
            <a:off x="347472" y="219456"/>
            <a:ext cx="11350157" cy="1162592"/>
          </a:xfrm>
        </p:spPr>
        <p:txBody>
          <a:bodyPr>
            <a:normAutofit fontScale="90000"/>
          </a:bodyPr>
          <a:lstStyle/>
          <a:p>
            <a:r>
              <a:rPr lang="en-US" dirty="0"/>
              <a:t>Language Modelling: </a:t>
            </a:r>
            <a:r>
              <a:rPr lang="en-US" b="1" dirty="0">
                <a:solidFill>
                  <a:schemeClr val="tx1">
                    <a:lumMod val="75000"/>
                    <a:lumOff val="25000"/>
                  </a:schemeClr>
                </a:solidFill>
                <a:latin typeface="Karla" charset="0"/>
                <a:ea typeface="Karla" charset="0"/>
                <a:cs typeface="Karla" charset="0"/>
              </a:rPr>
              <a:t>Feed-forward Neural Net</a:t>
            </a:r>
            <a:endParaRPr lang="en-US" dirty="0"/>
          </a:p>
        </p:txBody>
      </p:sp>
      <p:sp>
        <p:nvSpPr>
          <p:cNvPr id="7" name="Content Placeholder 2">
            <a:extLst>
              <a:ext uri="{FF2B5EF4-FFF2-40B4-BE49-F238E27FC236}">
                <a16:creationId xmlns:a16="http://schemas.microsoft.com/office/drawing/2014/main" id="{2B634E59-4B85-4C4B-8984-E10B47A0B100}"/>
              </a:ext>
            </a:extLst>
          </p:cNvPr>
          <p:cNvSpPr txBox="1">
            <a:spLocks/>
          </p:cNvSpPr>
          <p:nvPr/>
        </p:nvSpPr>
        <p:spPr>
          <a:xfrm>
            <a:off x="1681848" y="1094515"/>
            <a:ext cx="10342263" cy="1284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b="1" dirty="0">
                <a:latin typeface="Karla" charset="0"/>
                <a:ea typeface="Karla" charset="0"/>
                <a:cs typeface="Karla" charset="0"/>
              </a:rPr>
              <a:t>Neural Approach #1: </a:t>
            </a:r>
            <a:r>
              <a:rPr lang="en-US" sz="2400" dirty="0">
                <a:solidFill>
                  <a:srgbClr val="C00000"/>
                </a:solidFill>
                <a:latin typeface="Karla" charset="0"/>
                <a:ea typeface="Karla" charset="0"/>
                <a:cs typeface="Karla" charset="0"/>
              </a:rPr>
              <a:t>Feed-forward Neural Net</a:t>
            </a:r>
          </a:p>
          <a:p>
            <a:pPr marL="0" indent="0">
              <a:lnSpc>
                <a:spcPct val="120000"/>
              </a:lnSpc>
              <a:buNone/>
            </a:pPr>
            <a:r>
              <a:rPr lang="en-US" sz="2400" b="1" dirty="0">
                <a:latin typeface="Karla" charset="0"/>
                <a:ea typeface="Karla" charset="0"/>
                <a:cs typeface="Karla" charset="0"/>
              </a:rPr>
              <a:t>General Idea: </a:t>
            </a:r>
            <a:r>
              <a:rPr lang="en-US" sz="2400" dirty="0">
                <a:solidFill>
                  <a:schemeClr val="tx2">
                    <a:lumMod val="60000"/>
                    <a:lumOff val="40000"/>
                  </a:schemeClr>
                </a:solidFill>
                <a:latin typeface="Karla" charset="0"/>
                <a:ea typeface="Karla" charset="0"/>
                <a:cs typeface="Karla" charset="0"/>
              </a:rPr>
              <a:t>using </a:t>
            </a:r>
            <a:r>
              <a:rPr lang="en-US" sz="2400" i="1" dirty="0">
                <a:solidFill>
                  <a:schemeClr val="tx2">
                    <a:lumMod val="60000"/>
                    <a:lumOff val="40000"/>
                  </a:schemeClr>
                </a:solidFill>
                <a:latin typeface="Karla" charset="0"/>
                <a:ea typeface="Karla" charset="0"/>
                <a:cs typeface="Karla" charset="0"/>
              </a:rPr>
              <a:t>windows</a:t>
            </a:r>
            <a:r>
              <a:rPr lang="en-US" sz="2400" dirty="0">
                <a:solidFill>
                  <a:schemeClr val="tx2">
                    <a:lumMod val="60000"/>
                    <a:lumOff val="40000"/>
                  </a:schemeClr>
                </a:solidFill>
                <a:latin typeface="Karla" charset="0"/>
                <a:ea typeface="Karla" charset="0"/>
                <a:cs typeface="Karla" charset="0"/>
              </a:rPr>
              <a:t> of words, predict the next word</a:t>
            </a:r>
          </a:p>
          <a:p>
            <a:pPr marL="0" indent="0">
              <a:lnSpc>
                <a:spcPct val="120000"/>
              </a:lnSpc>
              <a:buNone/>
            </a:pPr>
            <a:r>
              <a:rPr lang="en-US" sz="2400" dirty="0">
                <a:solidFill>
                  <a:schemeClr val="tx1">
                    <a:lumMod val="85000"/>
                    <a:lumOff val="15000"/>
                  </a:schemeClr>
                </a:solidFill>
                <a:latin typeface="Karla" charset="0"/>
                <a:ea typeface="Karla" charset="0"/>
                <a:cs typeface="Karla" charset="0"/>
              </a:rPr>
              <a:t>Ex. </a:t>
            </a:r>
            <a:r>
              <a:rPr lang="en-US" sz="2400" i="1" dirty="0">
                <a:solidFill>
                  <a:schemeClr val="tx1">
                    <a:lumMod val="85000"/>
                    <a:lumOff val="15000"/>
                  </a:schemeClr>
                </a:solidFill>
                <a:latin typeface="Karla" charset="0"/>
                <a:ea typeface="Karla" charset="0"/>
                <a:cs typeface="Karla" charset="0"/>
              </a:rPr>
              <a:t>He went to class after breakfast.</a:t>
            </a:r>
          </a:p>
          <a:p>
            <a:pPr marL="0" indent="0">
              <a:lnSpc>
                <a:spcPct val="120000"/>
              </a:lnSpc>
              <a:buNone/>
            </a:pPr>
            <a:endParaRPr lang="en-US" sz="2400" dirty="0">
              <a:latin typeface="Karla" charset="0"/>
              <a:ea typeface="Karla" charset="0"/>
              <a:cs typeface="Karla" charset="0"/>
            </a:endParaRPr>
          </a:p>
        </p:txBody>
      </p:sp>
      <p:sp>
        <p:nvSpPr>
          <p:cNvPr id="3" name="Rounded Rectangle 2">
            <a:extLst>
              <a:ext uri="{FF2B5EF4-FFF2-40B4-BE49-F238E27FC236}">
                <a16:creationId xmlns:a16="http://schemas.microsoft.com/office/drawing/2014/main" id="{FD8C6AE1-A8BE-C943-91A1-7B8A221340F7}"/>
              </a:ext>
            </a:extLst>
          </p:cNvPr>
          <p:cNvSpPr/>
          <p:nvPr/>
        </p:nvSpPr>
        <p:spPr>
          <a:xfrm>
            <a:off x="4343400" y="5315360"/>
            <a:ext cx="3912704"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EE9761C-491D-5F4A-A115-032B4EC18097}"/>
              </a:ext>
            </a:extLst>
          </p:cNvPr>
          <p:cNvSpPr/>
          <p:nvPr/>
        </p:nvSpPr>
        <p:spPr>
          <a:xfrm>
            <a:off x="4448182"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D648207-4E1C-3747-8CED-11D7BE8BC76E}"/>
              </a:ext>
            </a:extLst>
          </p:cNvPr>
          <p:cNvSpPr/>
          <p:nvPr/>
        </p:nvSpPr>
        <p:spPr>
          <a:xfrm>
            <a:off x="4694441"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578E907-AEE0-9943-9848-4F19EEE56B1B}"/>
              </a:ext>
            </a:extLst>
          </p:cNvPr>
          <p:cNvSpPr/>
          <p:nvPr/>
        </p:nvSpPr>
        <p:spPr>
          <a:xfrm>
            <a:off x="4940700"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CA6E7F4-69EF-DB4A-87F9-6B83E5C57E47}"/>
              </a:ext>
            </a:extLst>
          </p:cNvPr>
          <p:cNvSpPr/>
          <p:nvPr/>
        </p:nvSpPr>
        <p:spPr>
          <a:xfrm>
            <a:off x="5192569"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2">
            <a:extLst>
              <a:ext uri="{FF2B5EF4-FFF2-40B4-BE49-F238E27FC236}">
                <a16:creationId xmlns:a16="http://schemas.microsoft.com/office/drawing/2014/main" id="{645073BD-D1CE-1848-A3FB-5C7C44E689AE}"/>
              </a:ext>
            </a:extLst>
          </p:cNvPr>
          <p:cNvSpPr txBox="1">
            <a:spLocks/>
          </p:cNvSpPr>
          <p:nvPr/>
        </p:nvSpPr>
        <p:spPr>
          <a:xfrm>
            <a:off x="4407407" y="5691509"/>
            <a:ext cx="91336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dirty="0">
                <a:latin typeface="Avenir Light" panose="020B0402020203020204" pitchFamily="34" charset="77"/>
              </a:rPr>
              <a:t>to</a:t>
            </a:r>
          </a:p>
        </p:txBody>
      </p:sp>
      <p:sp>
        <p:nvSpPr>
          <p:cNvPr id="55" name="Oval 54">
            <a:extLst>
              <a:ext uri="{FF2B5EF4-FFF2-40B4-BE49-F238E27FC236}">
                <a16:creationId xmlns:a16="http://schemas.microsoft.com/office/drawing/2014/main" id="{509F3CB1-D077-AB4A-9263-C3E375E967C2}"/>
              </a:ext>
            </a:extLst>
          </p:cNvPr>
          <p:cNvSpPr/>
          <p:nvPr/>
        </p:nvSpPr>
        <p:spPr>
          <a:xfrm>
            <a:off x="585714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806FB9AA-7582-D249-8964-B1E083E54282}"/>
              </a:ext>
            </a:extLst>
          </p:cNvPr>
          <p:cNvSpPr/>
          <p:nvPr/>
        </p:nvSpPr>
        <p:spPr>
          <a:xfrm>
            <a:off x="610340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3246FA5D-2EB0-194F-9056-8E55096A2324}"/>
              </a:ext>
            </a:extLst>
          </p:cNvPr>
          <p:cNvSpPr/>
          <p:nvPr/>
        </p:nvSpPr>
        <p:spPr>
          <a:xfrm>
            <a:off x="6349664"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375B46D-94A3-A748-A10A-24F44499811C}"/>
              </a:ext>
            </a:extLst>
          </p:cNvPr>
          <p:cNvSpPr/>
          <p:nvPr/>
        </p:nvSpPr>
        <p:spPr>
          <a:xfrm>
            <a:off x="6601533"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76A117F4-BF7A-B143-92B3-7771E7DB76F2}"/>
              </a:ext>
            </a:extLst>
          </p:cNvPr>
          <p:cNvSpPr/>
          <p:nvPr/>
        </p:nvSpPr>
        <p:spPr>
          <a:xfrm>
            <a:off x="7205838"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06F9256-6591-CA4A-A29D-DCE17210C01C}"/>
              </a:ext>
            </a:extLst>
          </p:cNvPr>
          <p:cNvSpPr/>
          <p:nvPr/>
        </p:nvSpPr>
        <p:spPr>
          <a:xfrm>
            <a:off x="7452097"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D8F461C7-1896-C149-B54C-48C3CE75BEC4}"/>
              </a:ext>
            </a:extLst>
          </p:cNvPr>
          <p:cNvSpPr/>
          <p:nvPr/>
        </p:nvSpPr>
        <p:spPr>
          <a:xfrm>
            <a:off x="769835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04167DE-1E41-A341-8D12-4BEC35973F94}"/>
              </a:ext>
            </a:extLst>
          </p:cNvPr>
          <p:cNvSpPr/>
          <p:nvPr/>
        </p:nvSpPr>
        <p:spPr>
          <a:xfrm>
            <a:off x="795022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1A6D92D5-089C-704D-82E8-F58590491E75}"/>
              </a:ext>
            </a:extLst>
          </p:cNvPr>
          <p:cNvSpPr/>
          <p:nvPr/>
        </p:nvSpPr>
        <p:spPr>
          <a:xfrm>
            <a:off x="5828242"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E387215-9C07-704E-A624-2E65BFD4237B}"/>
              </a:ext>
            </a:extLst>
          </p:cNvPr>
          <p:cNvSpPr/>
          <p:nvPr/>
        </p:nvSpPr>
        <p:spPr>
          <a:xfrm>
            <a:off x="6074501"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2946605F-F95D-B245-8A41-6734C2E7BF1B}"/>
              </a:ext>
            </a:extLst>
          </p:cNvPr>
          <p:cNvSpPr/>
          <p:nvPr/>
        </p:nvSpPr>
        <p:spPr>
          <a:xfrm>
            <a:off x="6320760"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BB6F3CC5-174A-764E-831F-58AC6190464E}"/>
              </a:ext>
            </a:extLst>
          </p:cNvPr>
          <p:cNvSpPr/>
          <p:nvPr/>
        </p:nvSpPr>
        <p:spPr>
          <a:xfrm>
            <a:off x="6572629"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Content Placeholder 2">
            <a:extLst>
              <a:ext uri="{FF2B5EF4-FFF2-40B4-BE49-F238E27FC236}">
                <a16:creationId xmlns:a16="http://schemas.microsoft.com/office/drawing/2014/main" id="{E22852B8-3DB0-794B-A37C-DB8D68A07D98}"/>
              </a:ext>
            </a:extLst>
          </p:cNvPr>
          <p:cNvSpPr txBox="1">
            <a:spLocks/>
          </p:cNvSpPr>
          <p:nvPr/>
        </p:nvSpPr>
        <p:spPr>
          <a:xfrm>
            <a:off x="5923242" y="5678944"/>
            <a:ext cx="988395"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dirty="0">
                <a:latin typeface="Avenir Light" panose="020B0402020203020204" pitchFamily="34" charset="77"/>
              </a:rPr>
              <a:t>class</a:t>
            </a:r>
          </a:p>
          <a:p>
            <a:pPr marL="0" indent="0">
              <a:lnSpc>
                <a:spcPct val="120000"/>
              </a:lnSpc>
              <a:buNone/>
            </a:pPr>
            <a:endParaRPr lang="en-US" sz="2400" dirty="0">
              <a:latin typeface="Avenir Light" panose="020B0402020203020204" pitchFamily="34" charset="77"/>
            </a:endParaRPr>
          </a:p>
        </p:txBody>
      </p:sp>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1249904" y="523658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Example input sentence</a:t>
            </a:r>
          </a:p>
        </p:txBody>
      </p:sp>
      <p:sp>
        <p:nvSpPr>
          <p:cNvPr id="32" name="Rounded Rectangle 31">
            <a:extLst>
              <a:ext uri="{FF2B5EF4-FFF2-40B4-BE49-F238E27FC236}">
                <a16:creationId xmlns:a16="http://schemas.microsoft.com/office/drawing/2014/main" id="{55B7F79C-354B-514C-9CDD-0E4619BAD189}"/>
              </a:ext>
            </a:extLst>
          </p:cNvPr>
          <p:cNvSpPr/>
          <p:nvPr/>
        </p:nvSpPr>
        <p:spPr>
          <a:xfrm>
            <a:off x="5023876" y="4175908"/>
            <a:ext cx="2631421"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6810C6D-F83C-C44F-B8C1-451A04C06FE6}"/>
              </a:ext>
            </a:extLst>
          </p:cNvPr>
          <p:cNvSpPr/>
          <p:nvPr/>
        </p:nvSpPr>
        <p:spPr>
          <a:xfrm>
            <a:off x="5108427"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AF9B34-AA96-9543-A2D3-5EF35440EBC6}"/>
              </a:ext>
            </a:extLst>
          </p:cNvPr>
          <p:cNvSpPr/>
          <p:nvPr/>
        </p:nvSpPr>
        <p:spPr>
          <a:xfrm>
            <a:off x="5354686"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E89CB5E-8E02-3647-9934-F3B0E64079B8}"/>
              </a:ext>
            </a:extLst>
          </p:cNvPr>
          <p:cNvSpPr/>
          <p:nvPr/>
        </p:nvSpPr>
        <p:spPr>
          <a:xfrm>
            <a:off x="5600945"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303B545-2289-A049-BCAD-982E40A743A5}"/>
              </a:ext>
            </a:extLst>
          </p:cNvPr>
          <p:cNvSpPr/>
          <p:nvPr/>
        </p:nvSpPr>
        <p:spPr>
          <a:xfrm>
            <a:off x="5852814"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24AA75F-456D-8949-A10C-222308AD6C27}"/>
              </a:ext>
            </a:extLst>
          </p:cNvPr>
          <p:cNvSpPr/>
          <p:nvPr/>
        </p:nvSpPr>
        <p:spPr>
          <a:xfrm>
            <a:off x="6110810"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A1C43F3D-8692-EE47-9823-1230435C6EF5}"/>
              </a:ext>
            </a:extLst>
          </p:cNvPr>
          <p:cNvSpPr/>
          <p:nvPr/>
        </p:nvSpPr>
        <p:spPr>
          <a:xfrm>
            <a:off x="6357069"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CE51F31-4C6E-7945-AE70-852BF817D70E}"/>
              </a:ext>
            </a:extLst>
          </p:cNvPr>
          <p:cNvSpPr/>
          <p:nvPr/>
        </p:nvSpPr>
        <p:spPr>
          <a:xfrm>
            <a:off x="6603328"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C07CFFB-CDE8-B241-8A41-C7FC551585A0}"/>
              </a:ext>
            </a:extLst>
          </p:cNvPr>
          <p:cNvSpPr/>
          <p:nvPr/>
        </p:nvSpPr>
        <p:spPr>
          <a:xfrm>
            <a:off x="6855197"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3E1039C-7E4C-C141-AD63-693260F07D4D}"/>
              </a:ext>
            </a:extLst>
          </p:cNvPr>
          <p:cNvSpPr/>
          <p:nvPr/>
        </p:nvSpPr>
        <p:spPr>
          <a:xfrm>
            <a:off x="7108259"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67898AD-C5E7-2D42-9415-B67BBD4A3A66}"/>
              </a:ext>
            </a:extLst>
          </p:cNvPr>
          <p:cNvSpPr/>
          <p:nvPr/>
        </p:nvSpPr>
        <p:spPr>
          <a:xfrm>
            <a:off x="7360128"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6C5771F7-7684-374B-B6C2-60FEB0E09FAD}"/>
              </a:ext>
            </a:extLst>
          </p:cNvPr>
          <p:cNvSpPr/>
          <p:nvPr/>
        </p:nvSpPr>
        <p:spPr>
          <a:xfrm>
            <a:off x="5742550" y="30266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Arrow 44">
            <a:extLst>
              <a:ext uri="{FF2B5EF4-FFF2-40B4-BE49-F238E27FC236}">
                <a16:creationId xmlns:a16="http://schemas.microsoft.com/office/drawing/2014/main" id="{1552C180-A336-A746-AA26-10B7E107AA52}"/>
              </a:ext>
            </a:extLst>
          </p:cNvPr>
          <p:cNvSpPr/>
          <p:nvPr/>
        </p:nvSpPr>
        <p:spPr>
          <a:xfrm rot="16200000">
            <a:off x="6048171" y="35440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5D792BAB-B803-CF46-A092-93C1E56EC90D}"/>
              </a:ext>
            </a:extLst>
          </p:cNvPr>
          <p:cNvSpPr/>
          <p:nvPr/>
        </p:nvSpPr>
        <p:spPr>
          <a:xfrm rot="16200000">
            <a:off x="6069731" y="47132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Content Placeholder 2">
                <a:extLst>
                  <a:ext uri="{FF2B5EF4-FFF2-40B4-BE49-F238E27FC236}">
                    <a16:creationId xmlns:a16="http://schemas.microsoft.com/office/drawing/2014/main" id="{C1ED9D7B-0772-8F44-B82E-46E5594D9561}"/>
                  </a:ext>
                </a:extLst>
              </p:cNvPr>
              <p:cNvSpPr txBox="1">
                <a:spLocks/>
              </p:cNvSpPr>
              <p:nvPr/>
            </p:nvSpPr>
            <p:spPr>
              <a:xfrm>
                <a:off x="5539535" y="46706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48" name="Content Placeholder 2">
                <a:extLst>
                  <a:ext uri="{FF2B5EF4-FFF2-40B4-BE49-F238E27FC236}">
                    <a16:creationId xmlns:a16="http://schemas.microsoft.com/office/drawing/2014/main" xmlns:a14="http://schemas.microsoft.com/office/drawing/2010/main" xmlns="" id="{C1ED9D7B-0772-8F44-B82E-46E5594D9561}"/>
                  </a:ext>
                </a:extLst>
              </p:cNvPr>
              <p:cNvSpPr txBox="1">
                <a:spLocks noRot="1" noChangeAspect="1" noMove="1" noResize="1" noEditPoints="1" noAdjustHandles="1" noChangeArrowheads="1" noChangeShapeType="1" noTextEdit="1"/>
              </p:cNvSpPr>
              <p:nvPr/>
            </p:nvSpPr>
            <p:spPr>
              <a:xfrm>
                <a:off x="5539535" y="46706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Content Placeholder 2">
                <a:extLst>
                  <a:ext uri="{FF2B5EF4-FFF2-40B4-BE49-F238E27FC236}">
                    <a16:creationId xmlns:a16="http://schemas.microsoft.com/office/drawing/2014/main" id="{585DBD21-0E03-5C4E-80C6-08218453FDF0}"/>
                  </a:ext>
                </a:extLst>
              </p:cNvPr>
              <p:cNvSpPr txBox="1">
                <a:spLocks/>
              </p:cNvSpPr>
              <p:nvPr/>
            </p:nvSpPr>
            <p:spPr>
              <a:xfrm>
                <a:off x="5546844" y="34917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49" name="Content Placeholder 2">
                <a:extLst>
                  <a:ext uri="{FF2B5EF4-FFF2-40B4-BE49-F238E27FC236}">
                    <a16:creationId xmlns:a16="http://schemas.microsoft.com/office/drawing/2014/main" xmlns:a14="http://schemas.microsoft.com/office/drawing/2010/main" xmlns="" id="{585DBD21-0E03-5C4E-80C6-08218453FDF0}"/>
                  </a:ext>
                </a:extLst>
              </p:cNvPr>
              <p:cNvSpPr txBox="1">
                <a:spLocks noRot="1" noChangeAspect="1" noMove="1" noResize="1" noEditPoints="1" noAdjustHandles="1" noChangeArrowheads="1" noChangeShapeType="1" noTextEdit="1"/>
              </p:cNvSpPr>
              <p:nvPr/>
            </p:nvSpPr>
            <p:spPr>
              <a:xfrm>
                <a:off x="5546844" y="3491706"/>
                <a:ext cx="701328" cy="503588"/>
              </a:xfrm>
              <a:prstGeom prst="rect">
                <a:avLst/>
              </a:prstGeom>
              <a:blipFill rotWithShape="0">
                <a:blip r:embed="rId3"/>
                <a:stretch>
                  <a:fillRect/>
                </a:stretch>
              </a:blipFill>
            </p:spPr>
            <p:txBody>
              <a:bodyPr/>
              <a:lstStyle/>
              <a:p>
                <a:r>
                  <a:rPr lang="en-US">
                    <a:noFill/>
                  </a:rPr>
                  <a:t> </a:t>
                </a:r>
              </a:p>
            </p:txBody>
          </p:sp>
        </mc:Fallback>
      </mc:AlternateContent>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161485" y="4122786"/>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1284612" y="293372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Output layer</a:t>
            </a:r>
          </a:p>
        </p:txBody>
      </p:sp>
      <mc:AlternateContent xmlns:mc="http://schemas.openxmlformats.org/markup-compatibility/2006" xmlns:a14="http://schemas.microsoft.com/office/drawing/2010/main">
        <mc:Choice Requires="a14">
          <p:sp>
            <p:nvSpPr>
              <p:cNvPr id="46" name="Content Placeholder 2">
                <a:extLst>
                  <a:ext uri="{FF2B5EF4-FFF2-40B4-BE49-F238E27FC236}">
                    <a16:creationId xmlns:a16="http://schemas.microsoft.com/office/drawing/2014/main" id="{6BF069EC-E01E-874F-8256-B41BD1F5F318}"/>
                  </a:ext>
                </a:extLst>
              </p:cNvPr>
              <p:cNvSpPr txBox="1">
                <a:spLocks/>
              </p:cNvSpPr>
              <p:nvPr/>
            </p:nvSpPr>
            <p:spPr>
              <a:xfrm>
                <a:off x="8202094" y="5184623"/>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2</m:t>
                          </m:r>
                        </m:sub>
                      </m:sSub>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3</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46" name="Content Placeholder 2">
                <a:extLst>
                  <a:ext uri="{FF2B5EF4-FFF2-40B4-BE49-F238E27FC236}">
                    <a16:creationId xmlns:a16="http://schemas.microsoft.com/office/drawing/2014/main" id="{6BF069EC-E01E-874F-8256-B41BD1F5F318}"/>
                  </a:ext>
                </a:extLst>
              </p:cNvPr>
              <p:cNvSpPr txBox="1">
                <a:spLocks noRot="1" noChangeAspect="1" noMove="1" noResize="1" noEditPoints="1" noAdjustHandles="1" noChangeArrowheads="1" noChangeShapeType="1" noTextEdit="1"/>
              </p:cNvSpPr>
              <p:nvPr/>
            </p:nvSpPr>
            <p:spPr>
              <a:xfrm>
                <a:off x="8202094" y="5184623"/>
                <a:ext cx="2799163" cy="503588"/>
              </a:xfrm>
              <a:prstGeom prst="rect">
                <a:avLst/>
              </a:prstGeom>
              <a:blipFill>
                <a:blip r:embed="rId4"/>
                <a:stretch>
                  <a:fillRect b="-15000"/>
                </a:stretch>
              </a:blipFill>
            </p:spPr>
            <p:txBody>
              <a:bodyPr/>
              <a:lstStyle/>
              <a:p>
                <a:r>
                  <a:rPr lang="en-US">
                    <a:noFill/>
                  </a:rPr>
                  <a:t> </a:t>
                </a:r>
              </a:p>
            </p:txBody>
          </p:sp>
        </mc:Fallback>
      </mc:AlternateContent>
      <p:sp>
        <p:nvSpPr>
          <p:cNvPr id="52" name="Content Placeholder 2">
            <a:extLst>
              <a:ext uri="{FF2B5EF4-FFF2-40B4-BE49-F238E27FC236}">
                <a16:creationId xmlns:a16="http://schemas.microsoft.com/office/drawing/2014/main" id="{5AE33AA6-F39F-AE47-A082-D026FA876028}"/>
              </a:ext>
            </a:extLst>
          </p:cNvPr>
          <p:cNvSpPr txBox="1">
            <a:spLocks/>
          </p:cNvSpPr>
          <p:nvPr/>
        </p:nvSpPr>
        <p:spPr>
          <a:xfrm>
            <a:off x="8533366" y="5631336"/>
            <a:ext cx="3306448"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600" b="1" dirty="0">
                <a:solidFill>
                  <a:schemeClr val="accent5">
                    <a:lumMod val="50000"/>
                  </a:schemeClr>
                </a:solidFill>
                <a:latin typeface="Avenir Light" panose="020B0402020203020204" pitchFamily="34" charset="77"/>
              </a:rPr>
              <a:t>Concatenated word embeddings</a:t>
            </a:r>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3310BA9A-DCEA-794F-9991-6F281CB69514}"/>
                  </a:ext>
                </a:extLst>
              </p:cNvPr>
              <p:cNvSpPr txBox="1">
                <a:spLocks/>
              </p:cNvSpPr>
              <p:nvPr/>
            </p:nvSpPr>
            <p:spPr>
              <a:xfrm>
                <a:off x="8256104" y="4015200"/>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panose="02040503050406030204" pitchFamily="18" charset="0"/>
                        </a:rPr>
                        <m:t>𝑓</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charset="0"/>
                        </a:rPr>
                        <m:t>𝑉</m:t>
                      </m:r>
                      <m:r>
                        <a:rPr lang="en-US" sz="2400" b="0" i="1" dirty="0" smtClean="0">
                          <a:solidFill>
                            <a:schemeClr val="tx1">
                              <a:lumMod val="85000"/>
                              <a:lumOff val="15000"/>
                            </a:schemeClr>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53" name="Content Placeholder 2">
                <a:extLst>
                  <a:ext uri="{FF2B5EF4-FFF2-40B4-BE49-F238E27FC236}">
                    <a16:creationId xmlns:a16="http://schemas.microsoft.com/office/drawing/2014/main" xmlns:a14="http://schemas.microsoft.com/office/drawing/2010/main" xmlns="" id="{3310BA9A-DCEA-794F-9991-6F281CB69514}"/>
                  </a:ext>
                </a:extLst>
              </p:cNvPr>
              <p:cNvSpPr txBox="1">
                <a:spLocks noRot="1" noChangeAspect="1" noMove="1" noResize="1" noEditPoints="1" noAdjustHandles="1" noChangeArrowheads="1" noChangeShapeType="1" noTextEdit="1"/>
              </p:cNvSpPr>
              <p:nvPr/>
            </p:nvSpPr>
            <p:spPr>
              <a:xfrm>
                <a:off x="8256104" y="4015200"/>
                <a:ext cx="2799163" cy="503588"/>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Content Placeholder 2">
                <a:extLst>
                  <a:ext uri="{FF2B5EF4-FFF2-40B4-BE49-F238E27FC236}">
                    <a16:creationId xmlns:a16="http://schemas.microsoft.com/office/drawing/2014/main" id="{A9D3B108-BEE0-7A4A-A32A-7CF470E03DE3}"/>
                  </a:ext>
                </a:extLst>
              </p:cNvPr>
              <p:cNvSpPr txBox="1">
                <a:spLocks/>
              </p:cNvSpPr>
              <p:nvPr/>
            </p:nvSpPr>
            <p:spPr>
              <a:xfrm>
                <a:off x="6978460" y="2874317"/>
                <a:ext cx="4861354"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acc>
                        <m:accPr>
                          <m:chr m:val="̂"/>
                          <m:ctrlPr>
                            <a:rPr lang="en-US" sz="2400" b="0" i="1" dirty="0" smtClean="0">
                              <a:solidFill>
                                <a:srgbClr val="C00000"/>
                              </a:solidFill>
                              <a:latin typeface="Cambria Math" panose="02040503050406030204" pitchFamily="18" charset="0"/>
                            </a:rPr>
                          </m:ctrlPr>
                        </m:accPr>
                        <m:e>
                          <m:r>
                            <a:rPr lang="en-US" sz="2400" b="0" i="1" dirty="0" smtClean="0">
                              <a:solidFill>
                                <a:srgbClr val="C00000"/>
                              </a:solidFill>
                              <a:latin typeface="Cambria Math" panose="02040503050406030204" pitchFamily="18" charset="0"/>
                            </a:rPr>
                            <m:t>𝑦</m:t>
                          </m:r>
                        </m:e>
                      </m:acc>
                      <m:r>
                        <a:rPr lang="en-US" sz="2400" b="0" i="1" dirty="0" smtClean="0">
                          <a:solidFill>
                            <a:schemeClr val="tx1">
                              <a:lumMod val="85000"/>
                              <a:lumOff val="15000"/>
                            </a:schemeClr>
                          </a:solidFill>
                          <a:latin typeface="Cambria Math" panose="02040503050406030204" pitchFamily="18" charset="0"/>
                        </a:rPr>
                        <m:t>=</m:t>
                      </m:r>
                      <m:r>
                        <m:rPr>
                          <m:nor/>
                        </m:rPr>
                        <a:rPr lang="en-US" sz="2400" b="0" i="0" dirty="0" smtClean="0">
                          <a:solidFill>
                            <a:schemeClr val="tx1">
                              <a:lumMod val="85000"/>
                              <a:lumOff val="15000"/>
                            </a:schemeClr>
                          </a:solidFill>
                          <a:latin typeface="Cambria Math" panose="02040503050406030204" pitchFamily="18" charset="0"/>
                        </a:rPr>
                        <m:t>softmax</m:t>
                      </m:r>
                      <m:d>
                        <m:dPr>
                          <m:ctrlPr>
                            <a:rPr lang="en-US" sz="2400" b="0" i="1" dirty="0" smtClean="0">
                              <a:solidFill>
                                <a:schemeClr val="tx1">
                                  <a:lumMod val="85000"/>
                                  <a:lumOff val="15000"/>
                                </a:schemeClr>
                              </a:solidFill>
                              <a:latin typeface="Cambria Math" panose="02040503050406030204" pitchFamily="18" charset="0"/>
                            </a:rPr>
                          </m:ctrlPr>
                        </m:dPr>
                        <m:e>
                          <m:r>
                            <a:rPr lang="en-US" sz="2400" b="0" i="1" dirty="0" smtClean="0">
                              <a:solidFill>
                                <a:schemeClr val="tx1">
                                  <a:lumMod val="85000"/>
                                  <a:lumOff val="15000"/>
                                </a:schemeClr>
                              </a:solidFill>
                              <a:latin typeface="Cambria Math" charset="0"/>
                            </a:rPr>
                            <m:t>𝑊</m:t>
                          </m:r>
                          <m:r>
                            <a:rPr lang="en-US" sz="2400" b="0" i="1" dirty="0" smtClean="0">
                              <a:solidFill>
                                <a:schemeClr val="tx1">
                                  <a:lumMod val="85000"/>
                                  <a:lumOff val="15000"/>
                                </a:schemeClr>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2</m:t>
                              </m:r>
                            </m:sub>
                          </m:sSub>
                        </m:e>
                      </m:d>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m:t>
                      </m:r>
                      <m:sSup>
                        <m:sSupPr>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sSup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ℝ</m:t>
                          </m:r>
                        </m:e>
                        <m:sup>
                          <m:d>
                            <m:dPr>
                              <m:begChr m:val="|"/>
                              <m:endChr m:val="|"/>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d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𝑉</m:t>
                              </m:r>
                            </m:e>
                          </m:d>
                        </m:sup>
                      </m:sSup>
                    </m:oMath>
                  </m:oMathPara>
                </a14:m>
                <a:endParaRPr lang="en-US" sz="2400" b="0" dirty="0">
                  <a:solidFill>
                    <a:schemeClr val="tx1">
                      <a:lumMod val="85000"/>
                      <a:lumOff val="15000"/>
                    </a:schemeClr>
                  </a:solidFill>
                  <a:latin typeface="Avenir Light" panose="020B0402020203020204" pitchFamily="34" charset="77"/>
                  <a:ea typeface="Cambria Math" panose="02040503050406030204" pitchFamily="18" charset="0"/>
                </a:endParaRPr>
              </a:p>
            </p:txBody>
          </p:sp>
        </mc:Choice>
        <mc:Fallback xmlns="">
          <p:sp>
            <p:nvSpPr>
              <p:cNvPr id="54" name="Content Placeholder 2">
                <a:extLst>
                  <a:ext uri="{FF2B5EF4-FFF2-40B4-BE49-F238E27FC236}">
                    <a16:creationId xmlns:a16="http://schemas.microsoft.com/office/drawing/2014/main" xmlns:a14="http://schemas.microsoft.com/office/drawing/2010/main" xmlns="" id="{A9D3B108-BEE0-7A4A-A32A-7CF470E03DE3}"/>
                  </a:ext>
                </a:extLst>
              </p:cNvPr>
              <p:cNvSpPr txBox="1">
                <a:spLocks noRot="1" noChangeAspect="1" noMove="1" noResize="1" noEditPoints="1" noAdjustHandles="1" noChangeArrowheads="1" noChangeShapeType="1" noTextEdit="1"/>
              </p:cNvSpPr>
              <p:nvPr/>
            </p:nvSpPr>
            <p:spPr>
              <a:xfrm>
                <a:off x="6978460" y="2874317"/>
                <a:ext cx="4861354" cy="503588"/>
              </a:xfrm>
              <a:prstGeom prst="rect">
                <a:avLst/>
              </a:prstGeom>
              <a:blipFill rotWithShape="0">
                <a:blip r:embed="rId6"/>
                <a:stretch>
                  <a:fillRect/>
                </a:stretch>
              </a:blipFill>
            </p:spPr>
            <p:txBody>
              <a:bodyPr/>
              <a:lstStyle/>
              <a:p>
                <a:r>
                  <a:rPr lang="en-US">
                    <a:noFill/>
                  </a:rPr>
                  <a:t> </a:t>
                </a:r>
              </a:p>
            </p:txBody>
          </p:sp>
        </mc:Fallback>
      </mc:AlternateContent>
      <p:sp>
        <p:nvSpPr>
          <p:cNvPr id="69" name="Content Placeholder 2">
            <a:extLst>
              <a:ext uri="{FF2B5EF4-FFF2-40B4-BE49-F238E27FC236}">
                <a16:creationId xmlns:a16="http://schemas.microsoft.com/office/drawing/2014/main" id="{A1326681-AC38-3A4B-8828-87240BA61301}"/>
              </a:ext>
            </a:extLst>
          </p:cNvPr>
          <p:cNvSpPr txBox="1">
            <a:spLocks/>
          </p:cNvSpPr>
          <p:nvPr/>
        </p:nvSpPr>
        <p:spPr>
          <a:xfrm>
            <a:off x="6969403" y="5688211"/>
            <a:ext cx="143885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dirty="0">
                <a:latin typeface="Avenir Light" panose="020B0402020203020204" pitchFamily="34" charset="77"/>
              </a:rPr>
              <a:t>after</a:t>
            </a:r>
          </a:p>
        </p:txBody>
      </p:sp>
    </p:spTree>
    <p:extLst>
      <p:ext uri="{BB962C8B-B14F-4D97-AF65-F5344CB8AC3E}">
        <p14:creationId xmlns:p14="http://schemas.microsoft.com/office/powerpoint/2010/main" val="3836155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921-67AB-D84C-A73D-BD825F2BFDF8}"/>
              </a:ext>
            </a:extLst>
          </p:cNvPr>
          <p:cNvSpPr>
            <a:spLocks noGrp="1"/>
          </p:cNvSpPr>
          <p:nvPr>
            <p:ph type="title"/>
          </p:nvPr>
        </p:nvSpPr>
        <p:spPr>
          <a:xfrm>
            <a:off x="347472" y="219456"/>
            <a:ext cx="11350157" cy="1162592"/>
          </a:xfrm>
        </p:spPr>
        <p:txBody>
          <a:bodyPr>
            <a:normAutofit fontScale="90000"/>
          </a:bodyPr>
          <a:lstStyle/>
          <a:p>
            <a:r>
              <a:rPr lang="en-US" dirty="0"/>
              <a:t>Language Modelling: </a:t>
            </a:r>
            <a:r>
              <a:rPr lang="en-US" b="1" dirty="0">
                <a:solidFill>
                  <a:schemeClr val="tx1">
                    <a:lumMod val="75000"/>
                    <a:lumOff val="25000"/>
                  </a:schemeClr>
                </a:solidFill>
                <a:latin typeface="Karla" charset="0"/>
                <a:ea typeface="Karla" charset="0"/>
                <a:cs typeface="Karla" charset="0"/>
              </a:rPr>
              <a:t>Feed-forward Neural Net</a:t>
            </a:r>
            <a:endParaRPr lang="en-US" dirty="0"/>
          </a:p>
        </p:txBody>
      </p:sp>
      <p:sp>
        <p:nvSpPr>
          <p:cNvPr id="7" name="Content Placeholder 2">
            <a:extLst>
              <a:ext uri="{FF2B5EF4-FFF2-40B4-BE49-F238E27FC236}">
                <a16:creationId xmlns:a16="http://schemas.microsoft.com/office/drawing/2014/main" id="{2B634E59-4B85-4C4B-8984-E10B47A0B100}"/>
              </a:ext>
            </a:extLst>
          </p:cNvPr>
          <p:cNvSpPr txBox="1">
            <a:spLocks/>
          </p:cNvSpPr>
          <p:nvPr/>
        </p:nvSpPr>
        <p:spPr>
          <a:xfrm>
            <a:off x="1681848" y="1094515"/>
            <a:ext cx="10342263" cy="1284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dirty="0">
                <a:latin typeface="Karla" charset="0"/>
                <a:ea typeface="Karla" charset="0"/>
                <a:cs typeface="Karla" charset="0"/>
              </a:rPr>
              <a:t>Training </a:t>
            </a:r>
          </a:p>
        </p:txBody>
      </p:sp>
      <p:sp>
        <p:nvSpPr>
          <p:cNvPr id="3" name="Rounded Rectangle 2">
            <a:extLst>
              <a:ext uri="{FF2B5EF4-FFF2-40B4-BE49-F238E27FC236}">
                <a16:creationId xmlns:a16="http://schemas.microsoft.com/office/drawing/2014/main" id="{FD8C6AE1-A8BE-C943-91A1-7B8A221340F7}"/>
              </a:ext>
            </a:extLst>
          </p:cNvPr>
          <p:cNvSpPr/>
          <p:nvPr/>
        </p:nvSpPr>
        <p:spPr>
          <a:xfrm>
            <a:off x="4343400" y="5315360"/>
            <a:ext cx="3912704"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EE9761C-491D-5F4A-A115-032B4EC18097}"/>
              </a:ext>
            </a:extLst>
          </p:cNvPr>
          <p:cNvSpPr/>
          <p:nvPr/>
        </p:nvSpPr>
        <p:spPr>
          <a:xfrm>
            <a:off x="4448182"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D648207-4E1C-3747-8CED-11D7BE8BC76E}"/>
              </a:ext>
            </a:extLst>
          </p:cNvPr>
          <p:cNvSpPr/>
          <p:nvPr/>
        </p:nvSpPr>
        <p:spPr>
          <a:xfrm>
            <a:off x="4694441"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578E907-AEE0-9943-9848-4F19EEE56B1B}"/>
              </a:ext>
            </a:extLst>
          </p:cNvPr>
          <p:cNvSpPr/>
          <p:nvPr/>
        </p:nvSpPr>
        <p:spPr>
          <a:xfrm>
            <a:off x="4940700"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CA6E7F4-69EF-DB4A-87F9-6B83E5C57E47}"/>
              </a:ext>
            </a:extLst>
          </p:cNvPr>
          <p:cNvSpPr/>
          <p:nvPr/>
        </p:nvSpPr>
        <p:spPr>
          <a:xfrm>
            <a:off x="5192569"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 name="Content Placeholder 2">
                <a:extLst>
                  <a:ext uri="{FF2B5EF4-FFF2-40B4-BE49-F238E27FC236}">
                    <a16:creationId xmlns:a16="http://schemas.microsoft.com/office/drawing/2014/main" id="{645073BD-D1CE-1848-A3FB-5C7C44E689AE}"/>
                  </a:ext>
                </a:extLst>
              </p:cNvPr>
              <p:cNvSpPr txBox="1">
                <a:spLocks/>
              </p:cNvSpPr>
              <p:nvPr/>
            </p:nvSpPr>
            <p:spPr>
              <a:xfrm>
                <a:off x="4407407" y="5691509"/>
                <a:ext cx="91336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𝑡</m:t>
                          </m:r>
                          <m:r>
                            <a:rPr lang="en-US" sz="2400" b="0" i="1" smtClean="0">
                              <a:latin typeface="Cambria Math" panose="02040503050406030204" pitchFamily="18" charset="0"/>
                            </a:rPr>
                            <m:t>−3</m:t>
                          </m:r>
                        </m:sub>
                      </m:sSub>
                    </m:oMath>
                  </m:oMathPara>
                </a14:m>
                <a:endParaRPr lang="en-US" sz="2400" dirty="0">
                  <a:latin typeface="Avenir Light" panose="020B0402020203020204" pitchFamily="34" charset="77"/>
                </a:endParaRPr>
              </a:p>
            </p:txBody>
          </p:sp>
        </mc:Choice>
        <mc:Fallback xmlns="">
          <p:sp>
            <p:nvSpPr>
              <p:cNvPr id="20" name="Content Placeholder 2">
                <a:extLst>
                  <a:ext uri="{FF2B5EF4-FFF2-40B4-BE49-F238E27FC236}">
                    <a16:creationId xmlns:a16="http://schemas.microsoft.com/office/drawing/2014/main" id="{645073BD-D1CE-1848-A3FB-5C7C44E689AE}"/>
                  </a:ext>
                </a:extLst>
              </p:cNvPr>
              <p:cNvSpPr txBox="1">
                <a:spLocks noRot="1" noChangeAspect="1" noMove="1" noResize="1" noEditPoints="1" noAdjustHandles="1" noChangeArrowheads="1" noChangeShapeType="1" noTextEdit="1"/>
              </p:cNvSpPr>
              <p:nvPr/>
            </p:nvSpPr>
            <p:spPr>
              <a:xfrm>
                <a:off x="4407407" y="5691509"/>
                <a:ext cx="913361" cy="503588"/>
              </a:xfrm>
              <a:prstGeom prst="rect">
                <a:avLst/>
              </a:prstGeom>
              <a:blipFill>
                <a:blip r:embed="rId2"/>
                <a:stretch>
                  <a:fillRect b="-2500"/>
                </a:stretch>
              </a:blipFill>
            </p:spPr>
            <p:txBody>
              <a:bodyPr/>
              <a:lstStyle/>
              <a:p>
                <a:r>
                  <a:rPr lang="en-US">
                    <a:noFill/>
                  </a:rPr>
                  <a:t> </a:t>
                </a:r>
              </a:p>
            </p:txBody>
          </p:sp>
        </mc:Fallback>
      </mc:AlternateContent>
      <p:sp>
        <p:nvSpPr>
          <p:cNvPr id="55" name="Oval 54">
            <a:extLst>
              <a:ext uri="{FF2B5EF4-FFF2-40B4-BE49-F238E27FC236}">
                <a16:creationId xmlns:a16="http://schemas.microsoft.com/office/drawing/2014/main" id="{509F3CB1-D077-AB4A-9263-C3E375E967C2}"/>
              </a:ext>
            </a:extLst>
          </p:cNvPr>
          <p:cNvSpPr/>
          <p:nvPr/>
        </p:nvSpPr>
        <p:spPr>
          <a:xfrm>
            <a:off x="585714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806FB9AA-7582-D249-8964-B1E083E54282}"/>
              </a:ext>
            </a:extLst>
          </p:cNvPr>
          <p:cNvSpPr/>
          <p:nvPr/>
        </p:nvSpPr>
        <p:spPr>
          <a:xfrm>
            <a:off x="610340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3246FA5D-2EB0-194F-9056-8E55096A2324}"/>
              </a:ext>
            </a:extLst>
          </p:cNvPr>
          <p:cNvSpPr/>
          <p:nvPr/>
        </p:nvSpPr>
        <p:spPr>
          <a:xfrm>
            <a:off x="6349664"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375B46D-94A3-A748-A10A-24F44499811C}"/>
              </a:ext>
            </a:extLst>
          </p:cNvPr>
          <p:cNvSpPr/>
          <p:nvPr/>
        </p:nvSpPr>
        <p:spPr>
          <a:xfrm>
            <a:off x="6601533"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76A117F4-BF7A-B143-92B3-7771E7DB76F2}"/>
              </a:ext>
            </a:extLst>
          </p:cNvPr>
          <p:cNvSpPr/>
          <p:nvPr/>
        </p:nvSpPr>
        <p:spPr>
          <a:xfrm>
            <a:off x="7205838"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06F9256-6591-CA4A-A29D-DCE17210C01C}"/>
              </a:ext>
            </a:extLst>
          </p:cNvPr>
          <p:cNvSpPr/>
          <p:nvPr/>
        </p:nvSpPr>
        <p:spPr>
          <a:xfrm>
            <a:off x="7452097"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D8F461C7-1896-C149-B54C-48C3CE75BEC4}"/>
              </a:ext>
            </a:extLst>
          </p:cNvPr>
          <p:cNvSpPr/>
          <p:nvPr/>
        </p:nvSpPr>
        <p:spPr>
          <a:xfrm>
            <a:off x="769835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04167DE-1E41-A341-8D12-4BEC35973F94}"/>
              </a:ext>
            </a:extLst>
          </p:cNvPr>
          <p:cNvSpPr/>
          <p:nvPr/>
        </p:nvSpPr>
        <p:spPr>
          <a:xfrm>
            <a:off x="795022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1A6D92D5-089C-704D-82E8-F58590491E75}"/>
              </a:ext>
            </a:extLst>
          </p:cNvPr>
          <p:cNvSpPr/>
          <p:nvPr/>
        </p:nvSpPr>
        <p:spPr>
          <a:xfrm>
            <a:off x="5828242"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E387215-9C07-704E-A624-2E65BFD4237B}"/>
              </a:ext>
            </a:extLst>
          </p:cNvPr>
          <p:cNvSpPr/>
          <p:nvPr/>
        </p:nvSpPr>
        <p:spPr>
          <a:xfrm>
            <a:off x="6074501"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2946605F-F95D-B245-8A41-6734C2E7BF1B}"/>
              </a:ext>
            </a:extLst>
          </p:cNvPr>
          <p:cNvSpPr/>
          <p:nvPr/>
        </p:nvSpPr>
        <p:spPr>
          <a:xfrm>
            <a:off x="6320760"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BB6F3CC5-174A-764E-831F-58AC6190464E}"/>
              </a:ext>
            </a:extLst>
          </p:cNvPr>
          <p:cNvSpPr/>
          <p:nvPr/>
        </p:nvSpPr>
        <p:spPr>
          <a:xfrm>
            <a:off x="6572629"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3" name="Content Placeholder 2">
                <a:extLst>
                  <a:ext uri="{FF2B5EF4-FFF2-40B4-BE49-F238E27FC236}">
                    <a16:creationId xmlns:a16="http://schemas.microsoft.com/office/drawing/2014/main" id="{E22852B8-3DB0-794B-A37C-DB8D68A07D98}"/>
                  </a:ext>
                </a:extLst>
              </p:cNvPr>
              <p:cNvSpPr txBox="1">
                <a:spLocks/>
              </p:cNvSpPr>
              <p:nvPr/>
            </p:nvSpPr>
            <p:spPr>
              <a:xfrm>
                <a:off x="5923242" y="5678944"/>
                <a:ext cx="988395"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𝑤</m:t>
                          </m:r>
                        </m:e>
                        <m:sub>
                          <m:r>
                            <a:rPr lang="en-US" sz="2400" i="1">
                              <a:latin typeface="Cambria Math" panose="02040503050406030204" pitchFamily="18" charset="0"/>
                            </a:rPr>
                            <m:t>𝑡</m:t>
                          </m:r>
                          <m:r>
                            <a:rPr lang="en-US" sz="2400" i="1">
                              <a:latin typeface="Cambria Math" panose="02040503050406030204" pitchFamily="18" charset="0"/>
                            </a:rPr>
                            <m:t>−2</m:t>
                          </m:r>
                        </m:sub>
                      </m:sSub>
                    </m:oMath>
                  </m:oMathPara>
                </a14:m>
                <a:endParaRPr lang="en-US" sz="2400" dirty="0">
                  <a:latin typeface="Avenir Light" panose="020B0402020203020204" pitchFamily="34" charset="77"/>
                </a:endParaRPr>
              </a:p>
              <a:p>
                <a:pPr marL="0" indent="0">
                  <a:lnSpc>
                    <a:spcPct val="120000"/>
                  </a:lnSpc>
                  <a:buNone/>
                </a:pPr>
                <a:endParaRPr lang="en-US" sz="2400" dirty="0">
                  <a:latin typeface="Avenir Light" panose="020B0402020203020204" pitchFamily="34" charset="77"/>
                </a:endParaRPr>
              </a:p>
            </p:txBody>
          </p:sp>
        </mc:Choice>
        <mc:Fallback xmlns="">
          <p:sp>
            <p:nvSpPr>
              <p:cNvPr id="73" name="Content Placeholder 2">
                <a:extLst>
                  <a:ext uri="{FF2B5EF4-FFF2-40B4-BE49-F238E27FC236}">
                    <a16:creationId xmlns:a16="http://schemas.microsoft.com/office/drawing/2014/main" id="{E22852B8-3DB0-794B-A37C-DB8D68A07D98}"/>
                  </a:ext>
                </a:extLst>
              </p:cNvPr>
              <p:cNvSpPr txBox="1">
                <a:spLocks noRot="1" noChangeAspect="1" noMove="1" noResize="1" noEditPoints="1" noAdjustHandles="1" noChangeArrowheads="1" noChangeShapeType="1" noTextEdit="1"/>
              </p:cNvSpPr>
              <p:nvPr/>
            </p:nvSpPr>
            <p:spPr>
              <a:xfrm>
                <a:off x="5923242" y="5678944"/>
                <a:ext cx="988395" cy="503588"/>
              </a:xfrm>
              <a:prstGeom prst="rect">
                <a:avLst/>
              </a:prstGeom>
              <a:blipFill>
                <a:blip r:embed="rId3"/>
                <a:stretch>
                  <a:fillRect b="-2500"/>
                </a:stretch>
              </a:blipFill>
            </p:spPr>
            <p:txBody>
              <a:bodyPr/>
              <a:lstStyle/>
              <a:p>
                <a:r>
                  <a:rPr lang="en-US">
                    <a:noFill/>
                  </a:rPr>
                  <a:t> </a:t>
                </a:r>
              </a:p>
            </p:txBody>
          </p:sp>
        </mc:Fallback>
      </mc:AlternateContent>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1249904" y="523658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Example input sentence</a:t>
            </a:r>
          </a:p>
        </p:txBody>
      </p:sp>
      <p:sp>
        <p:nvSpPr>
          <p:cNvPr id="32" name="Rounded Rectangle 31">
            <a:extLst>
              <a:ext uri="{FF2B5EF4-FFF2-40B4-BE49-F238E27FC236}">
                <a16:creationId xmlns:a16="http://schemas.microsoft.com/office/drawing/2014/main" id="{55B7F79C-354B-514C-9CDD-0E4619BAD189}"/>
              </a:ext>
            </a:extLst>
          </p:cNvPr>
          <p:cNvSpPr/>
          <p:nvPr/>
        </p:nvSpPr>
        <p:spPr>
          <a:xfrm>
            <a:off x="5023876" y="4175908"/>
            <a:ext cx="2631421"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6810C6D-F83C-C44F-B8C1-451A04C06FE6}"/>
              </a:ext>
            </a:extLst>
          </p:cNvPr>
          <p:cNvSpPr/>
          <p:nvPr/>
        </p:nvSpPr>
        <p:spPr>
          <a:xfrm>
            <a:off x="5108427"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AF9B34-AA96-9543-A2D3-5EF35440EBC6}"/>
              </a:ext>
            </a:extLst>
          </p:cNvPr>
          <p:cNvSpPr/>
          <p:nvPr/>
        </p:nvSpPr>
        <p:spPr>
          <a:xfrm>
            <a:off x="5354686"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E89CB5E-8E02-3647-9934-F3B0E64079B8}"/>
              </a:ext>
            </a:extLst>
          </p:cNvPr>
          <p:cNvSpPr/>
          <p:nvPr/>
        </p:nvSpPr>
        <p:spPr>
          <a:xfrm>
            <a:off x="5600945"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303B545-2289-A049-BCAD-982E40A743A5}"/>
              </a:ext>
            </a:extLst>
          </p:cNvPr>
          <p:cNvSpPr/>
          <p:nvPr/>
        </p:nvSpPr>
        <p:spPr>
          <a:xfrm>
            <a:off x="5852814"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24AA75F-456D-8949-A10C-222308AD6C27}"/>
              </a:ext>
            </a:extLst>
          </p:cNvPr>
          <p:cNvSpPr/>
          <p:nvPr/>
        </p:nvSpPr>
        <p:spPr>
          <a:xfrm>
            <a:off x="6110810"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A1C43F3D-8692-EE47-9823-1230435C6EF5}"/>
              </a:ext>
            </a:extLst>
          </p:cNvPr>
          <p:cNvSpPr/>
          <p:nvPr/>
        </p:nvSpPr>
        <p:spPr>
          <a:xfrm>
            <a:off x="6357069"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CE51F31-4C6E-7945-AE70-852BF817D70E}"/>
              </a:ext>
            </a:extLst>
          </p:cNvPr>
          <p:cNvSpPr/>
          <p:nvPr/>
        </p:nvSpPr>
        <p:spPr>
          <a:xfrm>
            <a:off x="6603328"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C07CFFB-CDE8-B241-8A41-C7FC551585A0}"/>
              </a:ext>
            </a:extLst>
          </p:cNvPr>
          <p:cNvSpPr/>
          <p:nvPr/>
        </p:nvSpPr>
        <p:spPr>
          <a:xfrm>
            <a:off x="6855197"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3E1039C-7E4C-C141-AD63-693260F07D4D}"/>
              </a:ext>
            </a:extLst>
          </p:cNvPr>
          <p:cNvSpPr/>
          <p:nvPr/>
        </p:nvSpPr>
        <p:spPr>
          <a:xfrm>
            <a:off x="7108259"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67898AD-C5E7-2D42-9415-B67BBD4A3A66}"/>
              </a:ext>
            </a:extLst>
          </p:cNvPr>
          <p:cNvSpPr/>
          <p:nvPr/>
        </p:nvSpPr>
        <p:spPr>
          <a:xfrm>
            <a:off x="7360128"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6C5771F7-7684-374B-B6C2-60FEB0E09FAD}"/>
              </a:ext>
            </a:extLst>
          </p:cNvPr>
          <p:cNvSpPr/>
          <p:nvPr/>
        </p:nvSpPr>
        <p:spPr>
          <a:xfrm>
            <a:off x="5742550" y="30266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Arrow 44">
            <a:extLst>
              <a:ext uri="{FF2B5EF4-FFF2-40B4-BE49-F238E27FC236}">
                <a16:creationId xmlns:a16="http://schemas.microsoft.com/office/drawing/2014/main" id="{1552C180-A336-A746-AA26-10B7E107AA52}"/>
              </a:ext>
            </a:extLst>
          </p:cNvPr>
          <p:cNvSpPr/>
          <p:nvPr/>
        </p:nvSpPr>
        <p:spPr>
          <a:xfrm rot="16200000">
            <a:off x="6048171" y="35440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5D792BAB-B803-CF46-A092-93C1E56EC90D}"/>
              </a:ext>
            </a:extLst>
          </p:cNvPr>
          <p:cNvSpPr/>
          <p:nvPr/>
        </p:nvSpPr>
        <p:spPr>
          <a:xfrm rot="16200000">
            <a:off x="6069731" y="47132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Content Placeholder 2">
                <a:extLst>
                  <a:ext uri="{FF2B5EF4-FFF2-40B4-BE49-F238E27FC236}">
                    <a16:creationId xmlns:a16="http://schemas.microsoft.com/office/drawing/2014/main" id="{C1ED9D7B-0772-8F44-B82E-46E5594D9561}"/>
                  </a:ext>
                </a:extLst>
              </p:cNvPr>
              <p:cNvSpPr txBox="1">
                <a:spLocks/>
              </p:cNvSpPr>
              <p:nvPr/>
            </p:nvSpPr>
            <p:spPr>
              <a:xfrm>
                <a:off x="5539535" y="46706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48" name="Content Placeholder 2">
                <a:extLst>
                  <a:ext uri="{FF2B5EF4-FFF2-40B4-BE49-F238E27FC236}">
                    <a16:creationId xmlns:a16="http://schemas.microsoft.com/office/drawing/2014/main" id="{C1ED9D7B-0772-8F44-B82E-46E5594D9561}"/>
                  </a:ext>
                </a:extLst>
              </p:cNvPr>
              <p:cNvSpPr txBox="1">
                <a:spLocks noRot="1" noChangeAspect="1" noMove="1" noResize="1" noEditPoints="1" noAdjustHandles="1" noChangeArrowheads="1" noChangeShapeType="1" noTextEdit="1"/>
              </p:cNvSpPr>
              <p:nvPr/>
            </p:nvSpPr>
            <p:spPr>
              <a:xfrm>
                <a:off x="5539535" y="4670647"/>
                <a:ext cx="701328" cy="50358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Content Placeholder 2">
                <a:extLst>
                  <a:ext uri="{FF2B5EF4-FFF2-40B4-BE49-F238E27FC236}">
                    <a16:creationId xmlns:a16="http://schemas.microsoft.com/office/drawing/2014/main" id="{585DBD21-0E03-5C4E-80C6-08218453FDF0}"/>
                  </a:ext>
                </a:extLst>
              </p:cNvPr>
              <p:cNvSpPr txBox="1">
                <a:spLocks/>
              </p:cNvSpPr>
              <p:nvPr/>
            </p:nvSpPr>
            <p:spPr>
              <a:xfrm>
                <a:off x="5546844" y="34917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49" name="Content Placeholder 2">
                <a:extLst>
                  <a:ext uri="{FF2B5EF4-FFF2-40B4-BE49-F238E27FC236}">
                    <a16:creationId xmlns:a16="http://schemas.microsoft.com/office/drawing/2014/main" id="{585DBD21-0E03-5C4E-80C6-08218453FDF0}"/>
                  </a:ext>
                </a:extLst>
              </p:cNvPr>
              <p:cNvSpPr txBox="1">
                <a:spLocks noRot="1" noChangeAspect="1" noMove="1" noResize="1" noEditPoints="1" noAdjustHandles="1" noChangeArrowheads="1" noChangeShapeType="1" noTextEdit="1"/>
              </p:cNvSpPr>
              <p:nvPr/>
            </p:nvSpPr>
            <p:spPr>
              <a:xfrm>
                <a:off x="5546844" y="3491706"/>
                <a:ext cx="701328" cy="503588"/>
              </a:xfrm>
              <a:prstGeom prst="rect">
                <a:avLst/>
              </a:prstGeom>
              <a:blipFill>
                <a:blip r:embed="rId5"/>
                <a:stretch>
                  <a:fillRect/>
                </a:stretch>
              </a:blipFill>
            </p:spPr>
            <p:txBody>
              <a:bodyPr/>
              <a:lstStyle/>
              <a:p>
                <a:r>
                  <a:rPr lang="en-US">
                    <a:noFill/>
                  </a:rPr>
                  <a:t> </a:t>
                </a:r>
              </a:p>
            </p:txBody>
          </p:sp>
        </mc:Fallback>
      </mc:AlternateContent>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161485" y="4122786"/>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1284612" y="293372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Output layer</a:t>
            </a:r>
          </a:p>
        </p:txBody>
      </p:sp>
      <mc:AlternateContent xmlns:mc="http://schemas.openxmlformats.org/markup-compatibility/2006" xmlns:a14="http://schemas.microsoft.com/office/drawing/2010/main">
        <mc:Choice Requires="a14">
          <p:sp>
            <p:nvSpPr>
              <p:cNvPr id="46" name="Content Placeholder 2">
                <a:extLst>
                  <a:ext uri="{FF2B5EF4-FFF2-40B4-BE49-F238E27FC236}">
                    <a16:creationId xmlns:a16="http://schemas.microsoft.com/office/drawing/2014/main" id="{6BF069EC-E01E-874F-8256-B41BD1F5F318}"/>
                  </a:ext>
                </a:extLst>
              </p:cNvPr>
              <p:cNvSpPr txBox="1">
                <a:spLocks/>
              </p:cNvSpPr>
              <p:nvPr/>
            </p:nvSpPr>
            <p:spPr>
              <a:xfrm>
                <a:off x="8202094" y="5184623"/>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2</m:t>
                          </m:r>
                        </m:sub>
                      </m:sSub>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3</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46" name="Content Placeholder 2">
                <a:extLst>
                  <a:ext uri="{FF2B5EF4-FFF2-40B4-BE49-F238E27FC236}">
                    <a16:creationId xmlns:a16="http://schemas.microsoft.com/office/drawing/2014/main" id="{6BF069EC-E01E-874F-8256-B41BD1F5F318}"/>
                  </a:ext>
                </a:extLst>
              </p:cNvPr>
              <p:cNvSpPr txBox="1">
                <a:spLocks noRot="1" noChangeAspect="1" noMove="1" noResize="1" noEditPoints="1" noAdjustHandles="1" noChangeArrowheads="1" noChangeShapeType="1" noTextEdit="1"/>
              </p:cNvSpPr>
              <p:nvPr/>
            </p:nvSpPr>
            <p:spPr>
              <a:xfrm>
                <a:off x="8202094" y="5184623"/>
                <a:ext cx="2799163" cy="503588"/>
              </a:xfrm>
              <a:prstGeom prst="rect">
                <a:avLst/>
              </a:prstGeom>
              <a:blipFill>
                <a:blip r:embed="rId6"/>
                <a:stretch>
                  <a:fillRect b="-17500"/>
                </a:stretch>
              </a:blipFill>
            </p:spPr>
            <p:txBody>
              <a:bodyPr/>
              <a:lstStyle/>
              <a:p>
                <a:r>
                  <a:rPr lang="en-US">
                    <a:noFill/>
                  </a:rPr>
                  <a:t> </a:t>
                </a:r>
              </a:p>
            </p:txBody>
          </p:sp>
        </mc:Fallback>
      </mc:AlternateContent>
      <p:sp>
        <p:nvSpPr>
          <p:cNvPr id="52" name="Content Placeholder 2">
            <a:extLst>
              <a:ext uri="{FF2B5EF4-FFF2-40B4-BE49-F238E27FC236}">
                <a16:creationId xmlns:a16="http://schemas.microsoft.com/office/drawing/2014/main" id="{5AE33AA6-F39F-AE47-A082-D026FA876028}"/>
              </a:ext>
            </a:extLst>
          </p:cNvPr>
          <p:cNvSpPr txBox="1">
            <a:spLocks/>
          </p:cNvSpPr>
          <p:nvPr/>
        </p:nvSpPr>
        <p:spPr>
          <a:xfrm>
            <a:off x="8533366" y="5631336"/>
            <a:ext cx="3306448"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600" b="1" dirty="0">
                <a:solidFill>
                  <a:schemeClr val="accent5">
                    <a:lumMod val="50000"/>
                  </a:schemeClr>
                </a:solidFill>
                <a:latin typeface="Avenir Light" panose="020B0402020203020204" pitchFamily="34" charset="77"/>
              </a:rPr>
              <a:t>Concatenated word embeddings</a:t>
            </a:r>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3310BA9A-DCEA-794F-9991-6F281CB69514}"/>
                  </a:ext>
                </a:extLst>
              </p:cNvPr>
              <p:cNvSpPr txBox="1">
                <a:spLocks/>
              </p:cNvSpPr>
              <p:nvPr/>
            </p:nvSpPr>
            <p:spPr>
              <a:xfrm>
                <a:off x="8256104" y="4015200"/>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panose="02040503050406030204" pitchFamily="18" charset="0"/>
                        </a:rPr>
                        <m:t>𝑓</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charset="0"/>
                        </a:rPr>
                        <m:t>𝑉</m:t>
                      </m:r>
                      <m:r>
                        <a:rPr lang="en-US" sz="2400" b="0" i="1" dirty="0" smtClean="0">
                          <a:solidFill>
                            <a:schemeClr val="tx1">
                              <a:lumMod val="85000"/>
                              <a:lumOff val="15000"/>
                            </a:schemeClr>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53" name="Content Placeholder 2">
                <a:extLst>
                  <a:ext uri="{FF2B5EF4-FFF2-40B4-BE49-F238E27FC236}">
                    <a16:creationId xmlns:a16="http://schemas.microsoft.com/office/drawing/2014/main" id="{3310BA9A-DCEA-794F-9991-6F281CB69514}"/>
                  </a:ext>
                </a:extLst>
              </p:cNvPr>
              <p:cNvSpPr txBox="1">
                <a:spLocks noRot="1" noChangeAspect="1" noMove="1" noResize="1" noEditPoints="1" noAdjustHandles="1" noChangeArrowheads="1" noChangeShapeType="1" noTextEdit="1"/>
              </p:cNvSpPr>
              <p:nvPr/>
            </p:nvSpPr>
            <p:spPr>
              <a:xfrm>
                <a:off x="8256104" y="4015200"/>
                <a:ext cx="2799163" cy="503588"/>
              </a:xfrm>
              <a:prstGeom prst="rect">
                <a:avLst/>
              </a:prstGeom>
              <a:blipFill>
                <a:blip r:embed="rId7"/>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Content Placeholder 2">
                <a:extLst>
                  <a:ext uri="{FF2B5EF4-FFF2-40B4-BE49-F238E27FC236}">
                    <a16:creationId xmlns:a16="http://schemas.microsoft.com/office/drawing/2014/main" id="{A9D3B108-BEE0-7A4A-A32A-7CF470E03DE3}"/>
                  </a:ext>
                </a:extLst>
              </p:cNvPr>
              <p:cNvSpPr txBox="1">
                <a:spLocks/>
              </p:cNvSpPr>
              <p:nvPr/>
            </p:nvSpPr>
            <p:spPr>
              <a:xfrm>
                <a:off x="6978460" y="2874317"/>
                <a:ext cx="4861354"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acc>
                        <m:accPr>
                          <m:chr m:val="̂"/>
                          <m:ctrlPr>
                            <a:rPr lang="en-US" sz="2400" b="0" i="1" dirty="0" smtClean="0">
                              <a:solidFill>
                                <a:srgbClr val="C00000"/>
                              </a:solidFill>
                              <a:latin typeface="Cambria Math" panose="02040503050406030204" pitchFamily="18" charset="0"/>
                            </a:rPr>
                          </m:ctrlPr>
                        </m:accPr>
                        <m:e>
                          <m:r>
                            <a:rPr lang="en-US" sz="2400" b="0" i="1" dirty="0" smtClean="0">
                              <a:solidFill>
                                <a:srgbClr val="C00000"/>
                              </a:solidFill>
                              <a:latin typeface="Cambria Math" panose="02040503050406030204" pitchFamily="18" charset="0"/>
                            </a:rPr>
                            <m:t>𝑦</m:t>
                          </m:r>
                        </m:e>
                      </m:acc>
                      <m:r>
                        <a:rPr lang="en-US" sz="2400" b="0" i="1" dirty="0" smtClean="0">
                          <a:solidFill>
                            <a:schemeClr val="tx1">
                              <a:lumMod val="85000"/>
                              <a:lumOff val="15000"/>
                            </a:schemeClr>
                          </a:solidFill>
                          <a:latin typeface="Cambria Math" panose="02040503050406030204" pitchFamily="18" charset="0"/>
                        </a:rPr>
                        <m:t>=</m:t>
                      </m:r>
                      <m:r>
                        <m:rPr>
                          <m:nor/>
                        </m:rPr>
                        <a:rPr lang="en-US" sz="2400" b="0" i="0" dirty="0" smtClean="0">
                          <a:solidFill>
                            <a:schemeClr val="tx1">
                              <a:lumMod val="85000"/>
                              <a:lumOff val="15000"/>
                            </a:schemeClr>
                          </a:solidFill>
                          <a:latin typeface="Cambria Math" panose="02040503050406030204" pitchFamily="18" charset="0"/>
                        </a:rPr>
                        <m:t>softmax</m:t>
                      </m:r>
                      <m:d>
                        <m:dPr>
                          <m:ctrlPr>
                            <a:rPr lang="en-US" sz="2400" b="0" i="1" dirty="0" smtClean="0">
                              <a:solidFill>
                                <a:schemeClr val="tx1">
                                  <a:lumMod val="85000"/>
                                  <a:lumOff val="15000"/>
                                </a:schemeClr>
                              </a:solidFill>
                              <a:latin typeface="Cambria Math" panose="02040503050406030204" pitchFamily="18" charset="0"/>
                            </a:rPr>
                          </m:ctrlPr>
                        </m:dPr>
                        <m:e>
                          <m:r>
                            <a:rPr lang="en-US" sz="2400" b="0" i="1" dirty="0" smtClean="0">
                              <a:solidFill>
                                <a:schemeClr val="tx1">
                                  <a:lumMod val="85000"/>
                                  <a:lumOff val="15000"/>
                                </a:schemeClr>
                              </a:solidFill>
                              <a:latin typeface="Cambria Math" charset="0"/>
                            </a:rPr>
                            <m:t>𝑊</m:t>
                          </m:r>
                          <m:r>
                            <a:rPr lang="en-US" sz="2400" b="0" i="1" dirty="0" smtClean="0">
                              <a:solidFill>
                                <a:schemeClr val="tx1">
                                  <a:lumMod val="85000"/>
                                  <a:lumOff val="15000"/>
                                </a:schemeClr>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2</m:t>
                              </m:r>
                            </m:sub>
                          </m:sSub>
                        </m:e>
                      </m:d>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m:t>
                      </m:r>
                      <m:sSup>
                        <m:sSupPr>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sSup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ℝ</m:t>
                          </m:r>
                        </m:e>
                        <m:sup>
                          <m:d>
                            <m:dPr>
                              <m:begChr m:val="|"/>
                              <m:endChr m:val="|"/>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d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𝑉</m:t>
                              </m:r>
                            </m:e>
                          </m:d>
                        </m:sup>
                      </m:sSup>
                    </m:oMath>
                  </m:oMathPara>
                </a14:m>
                <a:endParaRPr lang="en-US" sz="2400" b="0" dirty="0">
                  <a:solidFill>
                    <a:schemeClr val="tx1">
                      <a:lumMod val="85000"/>
                      <a:lumOff val="15000"/>
                    </a:schemeClr>
                  </a:solidFill>
                  <a:latin typeface="Avenir Light" panose="020B0402020203020204" pitchFamily="34" charset="77"/>
                  <a:ea typeface="Cambria Math" panose="02040503050406030204" pitchFamily="18" charset="0"/>
                </a:endParaRPr>
              </a:p>
            </p:txBody>
          </p:sp>
        </mc:Choice>
        <mc:Fallback xmlns="">
          <p:sp>
            <p:nvSpPr>
              <p:cNvPr id="54" name="Content Placeholder 2">
                <a:extLst>
                  <a:ext uri="{FF2B5EF4-FFF2-40B4-BE49-F238E27FC236}">
                    <a16:creationId xmlns:a16="http://schemas.microsoft.com/office/drawing/2014/main" id="{A9D3B108-BEE0-7A4A-A32A-7CF470E03DE3}"/>
                  </a:ext>
                </a:extLst>
              </p:cNvPr>
              <p:cNvSpPr txBox="1">
                <a:spLocks noRot="1" noChangeAspect="1" noMove="1" noResize="1" noEditPoints="1" noAdjustHandles="1" noChangeArrowheads="1" noChangeShapeType="1" noTextEdit="1"/>
              </p:cNvSpPr>
              <p:nvPr/>
            </p:nvSpPr>
            <p:spPr>
              <a:xfrm>
                <a:off x="6978460" y="2874317"/>
                <a:ext cx="4861354" cy="503588"/>
              </a:xfrm>
              <a:prstGeom prst="rect">
                <a:avLst/>
              </a:prstGeom>
              <a:blipFill>
                <a:blip r:embed="rId8"/>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Content Placeholder 2">
                <a:extLst>
                  <a:ext uri="{FF2B5EF4-FFF2-40B4-BE49-F238E27FC236}">
                    <a16:creationId xmlns:a16="http://schemas.microsoft.com/office/drawing/2014/main" id="{A1326681-AC38-3A4B-8828-87240BA61301}"/>
                  </a:ext>
                </a:extLst>
              </p:cNvPr>
              <p:cNvSpPr txBox="1">
                <a:spLocks/>
              </p:cNvSpPr>
              <p:nvPr/>
            </p:nvSpPr>
            <p:spPr>
              <a:xfrm>
                <a:off x="6969403" y="5688211"/>
                <a:ext cx="143885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𝑤</m:t>
                          </m:r>
                        </m:e>
                        <m:sub>
                          <m:r>
                            <a:rPr lang="en-US" sz="2400" i="1">
                              <a:latin typeface="Cambria Math" panose="02040503050406030204" pitchFamily="18" charset="0"/>
                            </a:rPr>
                            <m:t>𝑡</m:t>
                          </m:r>
                          <m:r>
                            <a:rPr lang="en-US" sz="2400" i="1">
                              <a:latin typeface="Cambria Math" panose="02040503050406030204" pitchFamily="18" charset="0"/>
                            </a:rPr>
                            <m:t>−1</m:t>
                          </m:r>
                        </m:sub>
                      </m:sSub>
                    </m:oMath>
                  </m:oMathPara>
                </a14:m>
                <a:endParaRPr lang="en-US" sz="2400" dirty="0">
                  <a:latin typeface="Avenir Light" panose="020B0402020203020204" pitchFamily="34" charset="77"/>
                </a:endParaRPr>
              </a:p>
            </p:txBody>
          </p:sp>
        </mc:Choice>
        <mc:Fallback xmlns="">
          <p:sp>
            <p:nvSpPr>
              <p:cNvPr id="69" name="Content Placeholder 2">
                <a:extLst>
                  <a:ext uri="{FF2B5EF4-FFF2-40B4-BE49-F238E27FC236}">
                    <a16:creationId xmlns:a16="http://schemas.microsoft.com/office/drawing/2014/main" id="{A1326681-AC38-3A4B-8828-87240BA61301}"/>
                  </a:ext>
                </a:extLst>
              </p:cNvPr>
              <p:cNvSpPr txBox="1">
                <a:spLocks noRot="1" noChangeAspect="1" noMove="1" noResize="1" noEditPoints="1" noAdjustHandles="1" noChangeArrowheads="1" noChangeShapeType="1" noTextEdit="1"/>
              </p:cNvSpPr>
              <p:nvPr/>
            </p:nvSpPr>
            <p:spPr>
              <a:xfrm>
                <a:off x="6969403" y="5688211"/>
                <a:ext cx="1438853" cy="503588"/>
              </a:xfrm>
              <a:prstGeom prst="rect">
                <a:avLst/>
              </a:prstGeom>
              <a:blipFill>
                <a:blip r:embed="rId9"/>
                <a:stretch>
                  <a:fillRect b="-2439"/>
                </a:stretch>
              </a:blipFill>
            </p:spPr>
            <p:txBody>
              <a:bodyPr/>
              <a:lstStyle/>
              <a:p>
                <a:r>
                  <a:rPr lang="en-US">
                    <a:noFill/>
                  </a:rPr>
                  <a:t> </a:t>
                </a:r>
              </a:p>
            </p:txBody>
          </p:sp>
        </mc:Fallback>
      </mc:AlternateContent>
      <p:sp>
        <p:nvSpPr>
          <p:cNvPr id="63" name="Right Arrow 62">
            <a:extLst>
              <a:ext uri="{FF2B5EF4-FFF2-40B4-BE49-F238E27FC236}">
                <a16:creationId xmlns:a16="http://schemas.microsoft.com/office/drawing/2014/main" id="{3729CABA-954D-2847-8B04-5479243B43FA}"/>
              </a:ext>
            </a:extLst>
          </p:cNvPr>
          <p:cNvSpPr/>
          <p:nvPr/>
        </p:nvSpPr>
        <p:spPr>
          <a:xfrm rot="16200000">
            <a:off x="6048170" y="2470411"/>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4" name="Content Placeholder 2">
                <a:extLst>
                  <a:ext uri="{FF2B5EF4-FFF2-40B4-BE49-F238E27FC236}">
                    <a16:creationId xmlns:a16="http://schemas.microsoft.com/office/drawing/2014/main" id="{9F4C9D8C-B910-CF4C-BB32-8A784C02A091}"/>
                  </a:ext>
                </a:extLst>
              </p:cNvPr>
              <p:cNvSpPr txBox="1">
                <a:spLocks/>
              </p:cNvSpPr>
              <p:nvPr/>
            </p:nvSpPr>
            <p:spPr>
              <a:xfrm>
                <a:off x="3869075" y="1700892"/>
                <a:ext cx="4861354"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1" i="1" dirty="0" smtClean="0">
                          <a:solidFill>
                            <a:srgbClr val="C00000"/>
                          </a:solidFill>
                          <a:latin typeface="Cambria Math" panose="02040503050406030204" pitchFamily="18" charset="0"/>
                        </a:rPr>
                        <m:t>𝑳</m:t>
                      </m:r>
                      <m:r>
                        <a:rPr lang="en-US" sz="2400" b="1" i="1" dirty="0" smtClean="0">
                          <a:solidFill>
                            <a:srgbClr val="C00000"/>
                          </a:solidFill>
                          <a:latin typeface="Cambria Math" panose="02040503050406030204" pitchFamily="18" charset="0"/>
                        </a:rPr>
                        <m:t>=</m:t>
                      </m:r>
                      <m:r>
                        <a:rPr lang="en-US" sz="2400" b="1" i="1" dirty="0" smtClean="0">
                          <a:solidFill>
                            <a:srgbClr val="C00000"/>
                          </a:solidFill>
                          <a:latin typeface="Cambria Math" panose="02040503050406030204" pitchFamily="18" charset="0"/>
                        </a:rPr>
                        <m:t>𝑪𝑬</m:t>
                      </m:r>
                      <m:r>
                        <a:rPr lang="en-US" sz="2400" b="1" i="1" dirty="0" smtClean="0">
                          <a:solidFill>
                            <a:srgbClr val="C00000"/>
                          </a:solidFill>
                          <a:latin typeface="Cambria Math" panose="02040503050406030204" pitchFamily="18" charset="0"/>
                        </a:rPr>
                        <m:t>(</m:t>
                      </m:r>
                      <m:sSub>
                        <m:sSubPr>
                          <m:ctrlPr>
                            <a:rPr lang="en-US" sz="2400" b="1" i="1" dirty="0" smtClean="0">
                              <a:solidFill>
                                <a:srgbClr val="C00000"/>
                              </a:solidFill>
                              <a:latin typeface="Cambria Math" panose="02040503050406030204" pitchFamily="18" charset="0"/>
                            </a:rPr>
                          </m:ctrlPr>
                        </m:sSubPr>
                        <m:e>
                          <m:acc>
                            <m:accPr>
                              <m:chr m:val="̂"/>
                              <m:ctrlPr>
                                <a:rPr lang="en-US" sz="2400" b="1" i="1" dirty="0" smtClean="0">
                                  <a:solidFill>
                                    <a:srgbClr val="C00000"/>
                                  </a:solidFill>
                                  <a:latin typeface="Cambria Math" panose="02040503050406030204" pitchFamily="18" charset="0"/>
                                </a:rPr>
                              </m:ctrlPr>
                            </m:accPr>
                            <m:e>
                              <m:r>
                                <a:rPr lang="en-US" sz="2400" b="1" i="1" dirty="0" smtClean="0">
                                  <a:solidFill>
                                    <a:srgbClr val="C00000"/>
                                  </a:solidFill>
                                  <a:latin typeface="Cambria Math" panose="02040503050406030204" pitchFamily="18" charset="0"/>
                                </a:rPr>
                                <m:t>𝒚</m:t>
                              </m:r>
                            </m:e>
                          </m:acc>
                        </m:e>
                        <m:sub>
                          <m:r>
                            <a:rPr lang="en-US" sz="2400" b="1" i="1" dirty="0" smtClean="0">
                              <a:solidFill>
                                <a:srgbClr val="C00000"/>
                              </a:solidFill>
                              <a:latin typeface="Cambria Math" panose="02040503050406030204" pitchFamily="18" charset="0"/>
                            </a:rPr>
                            <m:t>𝒕</m:t>
                          </m:r>
                        </m:sub>
                      </m:sSub>
                      <m:r>
                        <a:rPr lang="en-US" sz="2400" b="1" i="1" dirty="0" smtClean="0">
                          <a:solidFill>
                            <a:srgbClr val="C00000"/>
                          </a:solidFill>
                          <a:latin typeface="Cambria Math" panose="02040503050406030204" pitchFamily="18" charset="0"/>
                        </a:rPr>
                        <m:t>, </m:t>
                      </m:r>
                      <m:sSub>
                        <m:sSubPr>
                          <m:ctrlPr>
                            <a:rPr lang="en-US" sz="2400" b="1" i="1" dirty="0" smtClean="0">
                              <a:solidFill>
                                <a:srgbClr val="C00000"/>
                              </a:solidFill>
                              <a:latin typeface="Cambria Math" panose="02040503050406030204" pitchFamily="18" charset="0"/>
                            </a:rPr>
                          </m:ctrlPr>
                        </m:sSubPr>
                        <m:e>
                          <m:r>
                            <a:rPr lang="en-US" sz="2400" b="1" i="1" dirty="0" smtClean="0">
                              <a:solidFill>
                                <a:srgbClr val="C00000"/>
                              </a:solidFill>
                              <a:latin typeface="Cambria Math" panose="02040503050406030204" pitchFamily="18" charset="0"/>
                            </a:rPr>
                            <m:t>𝒚</m:t>
                          </m:r>
                        </m:e>
                        <m:sub>
                          <m:r>
                            <a:rPr lang="en-US" sz="2400" b="1" i="1" dirty="0" smtClean="0">
                              <a:solidFill>
                                <a:srgbClr val="C00000"/>
                              </a:solidFill>
                              <a:latin typeface="Cambria Math" panose="02040503050406030204" pitchFamily="18" charset="0"/>
                            </a:rPr>
                            <m:t>𝒕</m:t>
                          </m:r>
                        </m:sub>
                      </m:sSub>
                      <m:r>
                        <a:rPr lang="en-US" sz="2400" b="1" i="1" dirty="0" smtClean="0">
                          <a:solidFill>
                            <a:srgbClr val="C00000"/>
                          </a:solidFill>
                          <a:latin typeface="Cambria Math" panose="02040503050406030204" pitchFamily="18" charset="0"/>
                        </a:rPr>
                        <m:t>)</m:t>
                      </m:r>
                    </m:oMath>
                  </m:oMathPara>
                </a14:m>
                <a:endParaRPr lang="en-US" sz="2400" b="1" dirty="0">
                  <a:solidFill>
                    <a:srgbClr val="C00000"/>
                  </a:solidFill>
                  <a:latin typeface="Avenir Light" panose="020B0402020203020204" pitchFamily="34" charset="77"/>
                  <a:ea typeface="Cambria Math" panose="02040503050406030204" pitchFamily="18" charset="0"/>
                </a:endParaRPr>
              </a:p>
            </p:txBody>
          </p:sp>
        </mc:Choice>
        <mc:Fallback xmlns="">
          <p:sp>
            <p:nvSpPr>
              <p:cNvPr id="64" name="Content Placeholder 2">
                <a:extLst>
                  <a:ext uri="{FF2B5EF4-FFF2-40B4-BE49-F238E27FC236}">
                    <a16:creationId xmlns:a16="http://schemas.microsoft.com/office/drawing/2014/main" id="{9F4C9D8C-B910-CF4C-BB32-8A784C02A091}"/>
                  </a:ext>
                </a:extLst>
              </p:cNvPr>
              <p:cNvSpPr txBox="1">
                <a:spLocks noRot="1" noChangeAspect="1" noMove="1" noResize="1" noEditPoints="1" noAdjustHandles="1" noChangeArrowheads="1" noChangeShapeType="1" noTextEdit="1"/>
              </p:cNvSpPr>
              <p:nvPr/>
            </p:nvSpPr>
            <p:spPr>
              <a:xfrm>
                <a:off x="3869075" y="1700892"/>
                <a:ext cx="4861354" cy="503588"/>
              </a:xfrm>
              <a:prstGeom prst="rect">
                <a:avLst/>
              </a:prstGeom>
              <a:blipFill>
                <a:blip r:embed="rId10"/>
                <a:stretch>
                  <a:fillRect b="-14634"/>
                </a:stretch>
              </a:blipFill>
            </p:spPr>
            <p:txBody>
              <a:bodyPr/>
              <a:lstStyle/>
              <a:p>
                <a:r>
                  <a:rPr lang="en-US">
                    <a:noFill/>
                  </a:rPr>
                  <a:t> </a:t>
                </a:r>
              </a:p>
            </p:txBody>
          </p:sp>
        </mc:Fallback>
      </mc:AlternateContent>
    </p:spTree>
    <p:extLst>
      <p:ext uri="{BB962C8B-B14F-4D97-AF65-F5344CB8AC3E}">
        <p14:creationId xmlns:p14="http://schemas.microsoft.com/office/powerpoint/2010/main" val="26356331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921-67AB-D84C-A73D-BD825F2BFDF8}"/>
              </a:ext>
            </a:extLst>
          </p:cNvPr>
          <p:cNvSpPr>
            <a:spLocks noGrp="1"/>
          </p:cNvSpPr>
          <p:nvPr>
            <p:ph type="title"/>
          </p:nvPr>
        </p:nvSpPr>
        <p:spPr>
          <a:xfrm>
            <a:off x="347472" y="219456"/>
            <a:ext cx="11350157" cy="1162592"/>
          </a:xfrm>
        </p:spPr>
        <p:txBody>
          <a:bodyPr>
            <a:normAutofit fontScale="90000"/>
          </a:bodyPr>
          <a:lstStyle/>
          <a:p>
            <a:r>
              <a:rPr lang="en-US" dirty="0"/>
              <a:t>Language Modelling: </a:t>
            </a:r>
            <a:r>
              <a:rPr lang="en-US" b="1" dirty="0">
                <a:solidFill>
                  <a:schemeClr val="tx1">
                    <a:lumMod val="75000"/>
                    <a:lumOff val="25000"/>
                  </a:schemeClr>
                </a:solidFill>
                <a:latin typeface="Karla" charset="0"/>
                <a:ea typeface="Karla" charset="0"/>
                <a:cs typeface="Karla" charset="0"/>
              </a:rPr>
              <a:t>Feed-forward Neural Net</a:t>
            </a:r>
            <a:endParaRPr lang="en-US" dirty="0"/>
          </a:p>
        </p:txBody>
      </p:sp>
      <p:sp>
        <p:nvSpPr>
          <p:cNvPr id="7" name="Content Placeholder 2">
            <a:extLst>
              <a:ext uri="{FF2B5EF4-FFF2-40B4-BE49-F238E27FC236}">
                <a16:creationId xmlns:a16="http://schemas.microsoft.com/office/drawing/2014/main" id="{2B634E59-4B85-4C4B-8984-E10B47A0B100}"/>
              </a:ext>
            </a:extLst>
          </p:cNvPr>
          <p:cNvSpPr txBox="1">
            <a:spLocks/>
          </p:cNvSpPr>
          <p:nvPr/>
        </p:nvSpPr>
        <p:spPr>
          <a:xfrm>
            <a:off x="1681848" y="1094515"/>
            <a:ext cx="10342263" cy="1284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dirty="0">
                <a:latin typeface="Karla" charset="0"/>
                <a:ea typeface="Karla" charset="0"/>
                <a:cs typeface="Karla" charset="0"/>
              </a:rPr>
              <a:t>Training </a:t>
            </a:r>
          </a:p>
        </p:txBody>
      </p:sp>
      <p:sp>
        <p:nvSpPr>
          <p:cNvPr id="3" name="Rounded Rectangle 2">
            <a:extLst>
              <a:ext uri="{FF2B5EF4-FFF2-40B4-BE49-F238E27FC236}">
                <a16:creationId xmlns:a16="http://schemas.microsoft.com/office/drawing/2014/main" id="{FD8C6AE1-A8BE-C943-91A1-7B8A221340F7}"/>
              </a:ext>
            </a:extLst>
          </p:cNvPr>
          <p:cNvSpPr/>
          <p:nvPr/>
        </p:nvSpPr>
        <p:spPr>
          <a:xfrm>
            <a:off x="4343400" y="5315360"/>
            <a:ext cx="3912704"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EE9761C-491D-5F4A-A115-032B4EC18097}"/>
              </a:ext>
            </a:extLst>
          </p:cNvPr>
          <p:cNvSpPr/>
          <p:nvPr/>
        </p:nvSpPr>
        <p:spPr>
          <a:xfrm>
            <a:off x="4448182"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D648207-4E1C-3747-8CED-11D7BE8BC76E}"/>
              </a:ext>
            </a:extLst>
          </p:cNvPr>
          <p:cNvSpPr/>
          <p:nvPr/>
        </p:nvSpPr>
        <p:spPr>
          <a:xfrm>
            <a:off x="4694441"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578E907-AEE0-9943-9848-4F19EEE56B1B}"/>
              </a:ext>
            </a:extLst>
          </p:cNvPr>
          <p:cNvSpPr/>
          <p:nvPr/>
        </p:nvSpPr>
        <p:spPr>
          <a:xfrm>
            <a:off x="4940700"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CA6E7F4-69EF-DB4A-87F9-6B83E5C57E47}"/>
              </a:ext>
            </a:extLst>
          </p:cNvPr>
          <p:cNvSpPr/>
          <p:nvPr/>
        </p:nvSpPr>
        <p:spPr>
          <a:xfrm>
            <a:off x="5192569"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 name="Content Placeholder 2">
                <a:extLst>
                  <a:ext uri="{FF2B5EF4-FFF2-40B4-BE49-F238E27FC236}">
                    <a16:creationId xmlns:a16="http://schemas.microsoft.com/office/drawing/2014/main" id="{645073BD-D1CE-1848-A3FB-5C7C44E689AE}"/>
                  </a:ext>
                </a:extLst>
              </p:cNvPr>
              <p:cNvSpPr txBox="1">
                <a:spLocks/>
              </p:cNvSpPr>
              <p:nvPr/>
            </p:nvSpPr>
            <p:spPr>
              <a:xfrm>
                <a:off x="4407407" y="5691509"/>
                <a:ext cx="91336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𝑡</m:t>
                          </m:r>
                          <m:r>
                            <a:rPr lang="en-US" sz="2400" b="0" i="1" smtClean="0">
                              <a:latin typeface="Cambria Math" panose="02040503050406030204" pitchFamily="18" charset="0"/>
                            </a:rPr>
                            <m:t>−3</m:t>
                          </m:r>
                        </m:sub>
                      </m:sSub>
                    </m:oMath>
                  </m:oMathPara>
                </a14:m>
                <a:endParaRPr lang="en-US" sz="2400" dirty="0">
                  <a:latin typeface="Avenir Light" panose="020B0402020203020204" pitchFamily="34" charset="77"/>
                </a:endParaRPr>
              </a:p>
            </p:txBody>
          </p:sp>
        </mc:Choice>
        <mc:Fallback xmlns="">
          <p:sp>
            <p:nvSpPr>
              <p:cNvPr id="20" name="Content Placeholder 2">
                <a:extLst>
                  <a:ext uri="{FF2B5EF4-FFF2-40B4-BE49-F238E27FC236}">
                    <a16:creationId xmlns:a16="http://schemas.microsoft.com/office/drawing/2014/main" id="{645073BD-D1CE-1848-A3FB-5C7C44E689AE}"/>
                  </a:ext>
                </a:extLst>
              </p:cNvPr>
              <p:cNvSpPr txBox="1">
                <a:spLocks noRot="1" noChangeAspect="1" noMove="1" noResize="1" noEditPoints="1" noAdjustHandles="1" noChangeArrowheads="1" noChangeShapeType="1" noTextEdit="1"/>
              </p:cNvSpPr>
              <p:nvPr/>
            </p:nvSpPr>
            <p:spPr>
              <a:xfrm>
                <a:off x="4407407" y="5691509"/>
                <a:ext cx="913361" cy="503588"/>
              </a:xfrm>
              <a:prstGeom prst="rect">
                <a:avLst/>
              </a:prstGeom>
              <a:blipFill>
                <a:blip r:embed="rId2"/>
                <a:stretch>
                  <a:fillRect b="-2500"/>
                </a:stretch>
              </a:blipFill>
            </p:spPr>
            <p:txBody>
              <a:bodyPr/>
              <a:lstStyle/>
              <a:p>
                <a:r>
                  <a:rPr lang="en-US">
                    <a:noFill/>
                  </a:rPr>
                  <a:t> </a:t>
                </a:r>
              </a:p>
            </p:txBody>
          </p:sp>
        </mc:Fallback>
      </mc:AlternateContent>
      <p:sp>
        <p:nvSpPr>
          <p:cNvPr id="55" name="Oval 54">
            <a:extLst>
              <a:ext uri="{FF2B5EF4-FFF2-40B4-BE49-F238E27FC236}">
                <a16:creationId xmlns:a16="http://schemas.microsoft.com/office/drawing/2014/main" id="{509F3CB1-D077-AB4A-9263-C3E375E967C2}"/>
              </a:ext>
            </a:extLst>
          </p:cNvPr>
          <p:cNvSpPr/>
          <p:nvPr/>
        </p:nvSpPr>
        <p:spPr>
          <a:xfrm>
            <a:off x="585714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806FB9AA-7582-D249-8964-B1E083E54282}"/>
              </a:ext>
            </a:extLst>
          </p:cNvPr>
          <p:cNvSpPr/>
          <p:nvPr/>
        </p:nvSpPr>
        <p:spPr>
          <a:xfrm>
            <a:off x="610340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3246FA5D-2EB0-194F-9056-8E55096A2324}"/>
              </a:ext>
            </a:extLst>
          </p:cNvPr>
          <p:cNvSpPr/>
          <p:nvPr/>
        </p:nvSpPr>
        <p:spPr>
          <a:xfrm>
            <a:off x="6349664"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375B46D-94A3-A748-A10A-24F44499811C}"/>
              </a:ext>
            </a:extLst>
          </p:cNvPr>
          <p:cNvSpPr/>
          <p:nvPr/>
        </p:nvSpPr>
        <p:spPr>
          <a:xfrm>
            <a:off x="6601533"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76A117F4-BF7A-B143-92B3-7771E7DB76F2}"/>
              </a:ext>
            </a:extLst>
          </p:cNvPr>
          <p:cNvSpPr/>
          <p:nvPr/>
        </p:nvSpPr>
        <p:spPr>
          <a:xfrm>
            <a:off x="7205838"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06F9256-6591-CA4A-A29D-DCE17210C01C}"/>
              </a:ext>
            </a:extLst>
          </p:cNvPr>
          <p:cNvSpPr/>
          <p:nvPr/>
        </p:nvSpPr>
        <p:spPr>
          <a:xfrm>
            <a:off x="7452097"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D8F461C7-1896-C149-B54C-48C3CE75BEC4}"/>
              </a:ext>
            </a:extLst>
          </p:cNvPr>
          <p:cNvSpPr/>
          <p:nvPr/>
        </p:nvSpPr>
        <p:spPr>
          <a:xfrm>
            <a:off x="7698356"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04167DE-1E41-A341-8D12-4BEC35973F94}"/>
              </a:ext>
            </a:extLst>
          </p:cNvPr>
          <p:cNvSpPr/>
          <p:nvPr/>
        </p:nvSpPr>
        <p:spPr>
          <a:xfrm>
            <a:off x="7950225" y="53707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1A6D92D5-089C-704D-82E8-F58590491E75}"/>
              </a:ext>
            </a:extLst>
          </p:cNvPr>
          <p:cNvSpPr/>
          <p:nvPr/>
        </p:nvSpPr>
        <p:spPr>
          <a:xfrm>
            <a:off x="5828242"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E387215-9C07-704E-A624-2E65BFD4237B}"/>
              </a:ext>
            </a:extLst>
          </p:cNvPr>
          <p:cNvSpPr/>
          <p:nvPr/>
        </p:nvSpPr>
        <p:spPr>
          <a:xfrm>
            <a:off x="6074501"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2946605F-F95D-B245-8A41-6734C2E7BF1B}"/>
              </a:ext>
            </a:extLst>
          </p:cNvPr>
          <p:cNvSpPr/>
          <p:nvPr/>
        </p:nvSpPr>
        <p:spPr>
          <a:xfrm>
            <a:off x="6320760"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BB6F3CC5-174A-764E-831F-58AC6190464E}"/>
              </a:ext>
            </a:extLst>
          </p:cNvPr>
          <p:cNvSpPr/>
          <p:nvPr/>
        </p:nvSpPr>
        <p:spPr>
          <a:xfrm>
            <a:off x="6572629"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3" name="Content Placeholder 2">
                <a:extLst>
                  <a:ext uri="{FF2B5EF4-FFF2-40B4-BE49-F238E27FC236}">
                    <a16:creationId xmlns:a16="http://schemas.microsoft.com/office/drawing/2014/main" id="{E22852B8-3DB0-794B-A37C-DB8D68A07D98}"/>
                  </a:ext>
                </a:extLst>
              </p:cNvPr>
              <p:cNvSpPr txBox="1">
                <a:spLocks/>
              </p:cNvSpPr>
              <p:nvPr/>
            </p:nvSpPr>
            <p:spPr>
              <a:xfrm>
                <a:off x="5923242" y="5678944"/>
                <a:ext cx="988395"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𝑤</m:t>
                          </m:r>
                        </m:e>
                        <m:sub>
                          <m:r>
                            <a:rPr lang="en-US" sz="2400" i="1">
                              <a:latin typeface="Cambria Math" panose="02040503050406030204" pitchFamily="18" charset="0"/>
                            </a:rPr>
                            <m:t>𝑡</m:t>
                          </m:r>
                          <m:r>
                            <a:rPr lang="en-US" sz="2400" i="1">
                              <a:latin typeface="Cambria Math" panose="02040503050406030204" pitchFamily="18" charset="0"/>
                            </a:rPr>
                            <m:t>−2</m:t>
                          </m:r>
                        </m:sub>
                      </m:sSub>
                    </m:oMath>
                  </m:oMathPara>
                </a14:m>
                <a:endParaRPr lang="en-US" sz="2400" dirty="0">
                  <a:latin typeface="Avenir Light" panose="020B0402020203020204" pitchFamily="34" charset="77"/>
                </a:endParaRPr>
              </a:p>
              <a:p>
                <a:pPr marL="0" indent="0">
                  <a:lnSpc>
                    <a:spcPct val="120000"/>
                  </a:lnSpc>
                  <a:buNone/>
                </a:pPr>
                <a:endParaRPr lang="en-US" sz="2400" dirty="0">
                  <a:latin typeface="Avenir Light" panose="020B0402020203020204" pitchFamily="34" charset="77"/>
                </a:endParaRPr>
              </a:p>
            </p:txBody>
          </p:sp>
        </mc:Choice>
        <mc:Fallback xmlns="">
          <p:sp>
            <p:nvSpPr>
              <p:cNvPr id="73" name="Content Placeholder 2">
                <a:extLst>
                  <a:ext uri="{FF2B5EF4-FFF2-40B4-BE49-F238E27FC236}">
                    <a16:creationId xmlns:a16="http://schemas.microsoft.com/office/drawing/2014/main" id="{E22852B8-3DB0-794B-A37C-DB8D68A07D98}"/>
                  </a:ext>
                </a:extLst>
              </p:cNvPr>
              <p:cNvSpPr txBox="1">
                <a:spLocks noRot="1" noChangeAspect="1" noMove="1" noResize="1" noEditPoints="1" noAdjustHandles="1" noChangeArrowheads="1" noChangeShapeType="1" noTextEdit="1"/>
              </p:cNvSpPr>
              <p:nvPr/>
            </p:nvSpPr>
            <p:spPr>
              <a:xfrm>
                <a:off x="5923242" y="5678944"/>
                <a:ext cx="988395" cy="503588"/>
              </a:xfrm>
              <a:prstGeom prst="rect">
                <a:avLst/>
              </a:prstGeom>
              <a:blipFill>
                <a:blip r:embed="rId3"/>
                <a:stretch>
                  <a:fillRect b="-2500"/>
                </a:stretch>
              </a:blipFill>
            </p:spPr>
            <p:txBody>
              <a:bodyPr/>
              <a:lstStyle/>
              <a:p>
                <a:r>
                  <a:rPr lang="en-US">
                    <a:noFill/>
                  </a:rPr>
                  <a:t> </a:t>
                </a:r>
              </a:p>
            </p:txBody>
          </p:sp>
        </mc:Fallback>
      </mc:AlternateContent>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1249904" y="523658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Example input sentence</a:t>
            </a:r>
          </a:p>
        </p:txBody>
      </p:sp>
      <p:sp>
        <p:nvSpPr>
          <p:cNvPr id="32" name="Rounded Rectangle 31">
            <a:extLst>
              <a:ext uri="{FF2B5EF4-FFF2-40B4-BE49-F238E27FC236}">
                <a16:creationId xmlns:a16="http://schemas.microsoft.com/office/drawing/2014/main" id="{55B7F79C-354B-514C-9CDD-0E4619BAD189}"/>
              </a:ext>
            </a:extLst>
          </p:cNvPr>
          <p:cNvSpPr/>
          <p:nvPr/>
        </p:nvSpPr>
        <p:spPr>
          <a:xfrm>
            <a:off x="5023876" y="4175908"/>
            <a:ext cx="2631421"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6810C6D-F83C-C44F-B8C1-451A04C06FE6}"/>
              </a:ext>
            </a:extLst>
          </p:cNvPr>
          <p:cNvSpPr/>
          <p:nvPr/>
        </p:nvSpPr>
        <p:spPr>
          <a:xfrm>
            <a:off x="5108427"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AF9B34-AA96-9543-A2D3-5EF35440EBC6}"/>
              </a:ext>
            </a:extLst>
          </p:cNvPr>
          <p:cNvSpPr/>
          <p:nvPr/>
        </p:nvSpPr>
        <p:spPr>
          <a:xfrm>
            <a:off x="5354686"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E89CB5E-8E02-3647-9934-F3B0E64079B8}"/>
              </a:ext>
            </a:extLst>
          </p:cNvPr>
          <p:cNvSpPr/>
          <p:nvPr/>
        </p:nvSpPr>
        <p:spPr>
          <a:xfrm>
            <a:off x="5600945"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303B545-2289-A049-BCAD-982E40A743A5}"/>
              </a:ext>
            </a:extLst>
          </p:cNvPr>
          <p:cNvSpPr/>
          <p:nvPr/>
        </p:nvSpPr>
        <p:spPr>
          <a:xfrm>
            <a:off x="5852814"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24AA75F-456D-8949-A10C-222308AD6C27}"/>
              </a:ext>
            </a:extLst>
          </p:cNvPr>
          <p:cNvSpPr/>
          <p:nvPr/>
        </p:nvSpPr>
        <p:spPr>
          <a:xfrm>
            <a:off x="6110810"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A1C43F3D-8692-EE47-9823-1230435C6EF5}"/>
              </a:ext>
            </a:extLst>
          </p:cNvPr>
          <p:cNvSpPr/>
          <p:nvPr/>
        </p:nvSpPr>
        <p:spPr>
          <a:xfrm>
            <a:off x="6357069"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CE51F31-4C6E-7945-AE70-852BF817D70E}"/>
              </a:ext>
            </a:extLst>
          </p:cNvPr>
          <p:cNvSpPr/>
          <p:nvPr/>
        </p:nvSpPr>
        <p:spPr>
          <a:xfrm>
            <a:off x="6603328"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C07CFFB-CDE8-B241-8A41-C7FC551585A0}"/>
              </a:ext>
            </a:extLst>
          </p:cNvPr>
          <p:cNvSpPr/>
          <p:nvPr/>
        </p:nvSpPr>
        <p:spPr>
          <a:xfrm>
            <a:off x="6855197"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3E1039C-7E4C-C141-AD63-693260F07D4D}"/>
              </a:ext>
            </a:extLst>
          </p:cNvPr>
          <p:cNvSpPr/>
          <p:nvPr/>
        </p:nvSpPr>
        <p:spPr>
          <a:xfrm>
            <a:off x="7108259"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67898AD-C5E7-2D42-9415-B67BBD4A3A66}"/>
              </a:ext>
            </a:extLst>
          </p:cNvPr>
          <p:cNvSpPr/>
          <p:nvPr/>
        </p:nvSpPr>
        <p:spPr>
          <a:xfrm>
            <a:off x="7360128"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6C5771F7-7684-374B-B6C2-60FEB0E09FAD}"/>
              </a:ext>
            </a:extLst>
          </p:cNvPr>
          <p:cNvSpPr/>
          <p:nvPr/>
        </p:nvSpPr>
        <p:spPr>
          <a:xfrm>
            <a:off x="5742550" y="30266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Arrow 44">
            <a:extLst>
              <a:ext uri="{FF2B5EF4-FFF2-40B4-BE49-F238E27FC236}">
                <a16:creationId xmlns:a16="http://schemas.microsoft.com/office/drawing/2014/main" id="{1552C180-A336-A746-AA26-10B7E107AA52}"/>
              </a:ext>
            </a:extLst>
          </p:cNvPr>
          <p:cNvSpPr/>
          <p:nvPr/>
        </p:nvSpPr>
        <p:spPr>
          <a:xfrm rot="16200000">
            <a:off x="6048171" y="35440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5D792BAB-B803-CF46-A092-93C1E56EC90D}"/>
              </a:ext>
            </a:extLst>
          </p:cNvPr>
          <p:cNvSpPr/>
          <p:nvPr/>
        </p:nvSpPr>
        <p:spPr>
          <a:xfrm rot="16200000">
            <a:off x="6069731" y="47132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Content Placeholder 2">
                <a:extLst>
                  <a:ext uri="{FF2B5EF4-FFF2-40B4-BE49-F238E27FC236}">
                    <a16:creationId xmlns:a16="http://schemas.microsoft.com/office/drawing/2014/main" id="{C1ED9D7B-0772-8F44-B82E-46E5594D9561}"/>
                  </a:ext>
                </a:extLst>
              </p:cNvPr>
              <p:cNvSpPr txBox="1">
                <a:spLocks/>
              </p:cNvSpPr>
              <p:nvPr/>
            </p:nvSpPr>
            <p:spPr>
              <a:xfrm>
                <a:off x="5539535" y="46706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48" name="Content Placeholder 2">
                <a:extLst>
                  <a:ext uri="{FF2B5EF4-FFF2-40B4-BE49-F238E27FC236}">
                    <a16:creationId xmlns:a16="http://schemas.microsoft.com/office/drawing/2014/main" id="{C1ED9D7B-0772-8F44-B82E-46E5594D9561}"/>
                  </a:ext>
                </a:extLst>
              </p:cNvPr>
              <p:cNvSpPr txBox="1">
                <a:spLocks noRot="1" noChangeAspect="1" noMove="1" noResize="1" noEditPoints="1" noAdjustHandles="1" noChangeArrowheads="1" noChangeShapeType="1" noTextEdit="1"/>
              </p:cNvSpPr>
              <p:nvPr/>
            </p:nvSpPr>
            <p:spPr>
              <a:xfrm>
                <a:off x="5539535" y="4670647"/>
                <a:ext cx="701328" cy="50358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Content Placeholder 2">
                <a:extLst>
                  <a:ext uri="{FF2B5EF4-FFF2-40B4-BE49-F238E27FC236}">
                    <a16:creationId xmlns:a16="http://schemas.microsoft.com/office/drawing/2014/main" id="{585DBD21-0E03-5C4E-80C6-08218453FDF0}"/>
                  </a:ext>
                </a:extLst>
              </p:cNvPr>
              <p:cNvSpPr txBox="1">
                <a:spLocks/>
              </p:cNvSpPr>
              <p:nvPr/>
            </p:nvSpPr>
            <p:spPr>
              <a:xfrm>
                <a:off x="5546844" y="34917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49" name="Content Placeholder 2">
                <a:extLst>
                  <a:ext uri="{FF2B5EF4-FFF2-40B4-BE49-F238E27FC236}">
                    <a16:creationId xmlns:a16="http://schemas.microsoft.com/office/drawing/2014/main" id="{585DBD21-0E03-5C4E-80C6-08218453FDF0}"/>
                  </a:ext>
                </a:extLst>
              </p:cNvPr>
              <p:cNvSpPr txBox="1">
                <a:spLocks noRot="1" noChangeAspect="1" noMove="1" noResize="1" noEditPoints="1" noAdjustHandles="1" noChangeArrowheads="1" noChangeShapeType="1" noTextEdit="1"/>
              </p:cNvSpPr>
              <p:nvPr/>
            </p:nvSpPr>
            <p:spPr>
              <a:xfrm>
                <a:off x="5546844" y="3491706"/>
                <a:ext cx="701328" cy="503588"/>
              </a:xfrm>
              <a:prstGeom prst="rect">
                <a:avLst/>
              </a:prstGeom>
              <a:blipFill>
                <a:blip r:embed="rId5"/>
                <a:stretch>
                  <a:fillRect/>
                </a:stretch>
              </a:blipFill>
            </p:spPr>
            <p:txBody>
              <a:bodyPr/>
              <a:lstStyle/>
              <a:p>
                <a:r>
                  <a:rPr lang="en-US">
                    <a:noFill/>
                  </a:rPr>
                  <a:t> </a:t>
                </a:r>
              </a:p>
            </p:txBody>
          </p:sp>
        </mc:Fallback>
      </mc:AlternateContent>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161485" y="4122786"/>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1284612" y="2933720"/>
            <a:ext cx="2964075"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Karla" charset="0"/>
                <a:ea typeface="Karla" charset="0"/>
                <a:cs typeface="Karla" charset="0"/>
              </a:rPr>
              <a:t>Output layer</a:t>
            </a:r>
          </a:p>
        </p:txBody>
      </p:sp>
      <mc:AlternateContent xmlns:mc="http://schemas.openxmlformats.org/markup-compatibility/2006" xmlns:a14="http://schemas.microsoft.com/office/drawing/2010/main">
        <mc:Choice Requires="a14">
          <p:sp>
            <p:nvSpPr>
              <p:cNvPr id="46" name="Content Placeholder 2">
                <a:extLst>
                  <a:ext uri="{FF2B5EF4-FFF2-40B4-BE49-F238E27FC236}">
                    <a16:creationId xmlns:a16="http://schemas.microsoft.com/office/drawing/2014/main" id="{6BF069EC-E01E-874F-8256-B41BD1F5F318}"/>
                  </a:ext>
                </a:extLst>
              </p:cNvPr>
              <p:cNvSpPr txBox="1">
                <a:spLocks/>
              </p:cNvSpPr>
              <p:nvPr/>
            </p:nvSpPr>
            <p:spPr>
              <a:xfrm>
                <a:off x="8202094" y="5184623"/>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2</m:t>
                          </m:r>
                        </m:sub>
                      </m:sSub>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3</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46" name="Content Placeholder 2">
                <a:extLst>
                  <a:ext uri="{FF2B5EF4-FFF2-40B4-BE49-F238E27FC236}">
                    <a16:creationId xmlns:a16="http://schemas.microsoft.com/office/drawing/2014/main" id="{6BF069EC-E01E-874F-8256-B41BD1F5F318}"/>
                  </a:ext>
                </a:extLst>
              </p:cNvPr>
              <p:cNvSpPr txBox="1">
                <a:spLocks noRot="1" noChangeAspect="1" noMove="1" noResize="1" noEditPoints="1" noAdjustHandles="1" noChangeArrowheads="1" noChangeShapeType="1" noTextEdit="1"/>
              </p:cNvSpPr>
              <p:nvPr/>
            </p:nvSpPr>
            <p:spPr>
              <a:xfrm>
                <a:off x="8202094" y="5184623"/>
                <a:ext cx="2799163" cy="503588"/>
              </a:xfrm>
              <a:prstGeom prst="rect">
                <a:avLst/>
              </a:prstGeom>
              <a:blipFill>
                <a:blip r:embed="rId6"/>
                <a:stretch>
                  <a:fillRect b="-17500"/>
                </a:stretch>
              </a:blipFill>
            </p:spPr>
            <p:txBody>
              <a:bodyPr/>
              <a:lstStyle/>
              <a:p>
                <a:r>
                  <a:rPr lang="en-US">
                    <a:noFill/>
                  </a:rPr>
                  <a:t> </a:t>
                </a:r>
              </a:p>
            </p:txBody>
          </p:sp>
        </mc:Fallback>
      </mc:AlternateContent>
      <p:sp>
        <p:nvSpPr>
          <p:cNvPr id="52" name="Content Placeholder 2">
            <a:extLst>
              <a:ext uri="{FF2B5EF4-FFF2-40B4-BE49-F238E27FC236}">
                <a16:creationId xmlns:a16="http://schemas.microsoft.com/office/drawing/2014/main" id="{5AE33AA6-F39F-AE47-A082-D026FA876028}"/>
              </a:ext>
            </a:extLst>
          </p:cNvPr>
          <p:cNvSpPr txBox="1">
            <a:spLocks/>
          </p:cNvSpPr>
          <p:nvPr/>
        </p:nvSpPr>
        <p:spPr>
          <a:xfrm>
            <a:off x="8533366" y="5631336"/>
            <a:ext cx="3306448"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600" b="1" dirty="0">
                <a:solidFill>
                  <a:schemeClr val="accent5">
                    <a:lumMod val="50000"/>
                  </a:schemeClr>
                </a:solidFill>
                <a:latin typeface="Avenir Light" panose="020B0402020203020204" pitchFamily="34" charset="77"/>
              </a:rPr>
              <a:t>Concatenated word embeddings</a:t>
            </a:r>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3310BA9A-DCEA-794F-9991-6F281CB69514}"/>
                  </a:ext>
                </a:extLst>
              </p:cNvPr>
              <p:cNvSpPr txBox="1">
                <a:spLocks/>
              </p:cNvSpPr>
              <p:nvPr/>
            </p:nvSpPr>
            <p:spPr>
              <a:xfrm>
                <a:off x="8256104" y="4015200"/>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panose="02040503050406030204" pitchFamily="18" charset="0"/>
                        </a:rPr>
                        <m:t>𝑓</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charset="0"/>
                        </a:rPr>
                        <m:t>𝑉</m:t>
                      </m:r>
                      <m:r>
                        <a:rPr lang="en-US" sz="2400" b="0" i="1" dirty="0" smtClean="0">
                          <a:solidFill>
                            <a:schemeClr val="tx1">
                              <a:lumMod val="85000"/>
                              <a:lumOff val="15000"/>
                            </a:schemeClr>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53" name="Content Placeholder 2">
                <a:extLst>
                  <a:ext uri="{FF2B5EF4-FFF2-40B4-BE49-F238E27FC236}">
                    <a16:creationId xmlns:a16="http://schemas.microsoft.com/office/drawing/2014/main" id="{3310BA9A-DCEA-794F-9991-6F281CB69514}"/>
                  </a:ext>
                </a:extLst>
              </p:cNvPr>
              <p:cNvSpPr txBox="1">
                <a:spLocks noRot="1" noChangeAspect="1" noMove="1" noResize="1" noEditPoints="1" noAdjustHandles="1" noChangeArrowheads="1" noChangeShapeType="1" noTextEdit="1"/>
              </p:cNvSpPr>
              <p:nvPr/>
            </p:nvSpPr>
            <p:spPr>
              <a:xfrm>
                <a:off x="8256104" y="4015200"/>
                <a:ext cx="2799163" cy="503588"/>
              </a:xfrm>
              <a:prstGeom prst="rect">
                <a:avLst/>
              </a:prstGeom>
              <a:blipFill>
                <a:blip r:embed="rId7"/>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Content Placeholder 2">
                <a:extLst>
                  <a:ext uri="{FF2B5EF4-FFF2-40B4-BE49-F238E27FC236}">
                    <a16:creationId xmlns:a16="http://schemas.microsoft.com/office/drawing/2014/main" id="{A9D3B108-BEE0-7A4A-A32A-7CF470E03DE3}"/>
                  </a:ext>
                </a:extLst>
              </p:cNvPr>
              <p:cNvSpPr txBox="1">
                <a:spLocks/>
              </p:cNvSpPr>
              <p:nvPr/>
            </p:nvSpPr>
            <p:spPr>
              <a:xfrm>
                <a:off x="6978460" y="2874317"/>
                <a:ext cx="4861354"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acc>
                        <m:accPr>
                          <m:chr m:val="̂"/>
                          <m:ctrlPr>
                            <a:rPr lang="en-US" sz="2400" b="0" i="1" dirty="0" smtClean="0">
                              <a:solidFill>
                                <a:srgbClr val="C00000"/>
                              </a:solidFill>
                              <a:latin typeface="Cambria Math" panose="02040503050406030204" pitchFamily="18" charset="0"/>
                            </a:rPr>
                          </m:ctrlPr>
                        </m:accPr>
                        <m:e>
                          <m:r>
                            <a:rPr lang="en-US" sz="2400" b="0" i="1" dirty="0" smtClean="0">
                              <a:solidFill>
                                <a:srgbClr val="C00000"/>
                              </a:solidFill>
                              <a:latin typeface="Cambria Math" panose="02040503050406030204" pitchFamily="18" charset="0"/>
                            </a:rPr>
                            <m:t>𝑦</m:t>
                          </m:r>
                        </m:e>
                      </m:acc>
                      <m:r>
                        <a:rPr lang="en-US" sz="2400" b="0" i="1" dirty="0" smtClean="0">
                          <a:solidFill>
                            <a:schemeClr val="tx1">
                              <a:lumMod val="85000"/>
                              <a:lumOff val="15000"/>
                            </a:schemeClr>
                          </a:solidFill>
                          <a:latin typeface="Cambria Math" panose="02040503050406030204" pitchFamily="18" charset="0"/>
                        </a:rPr>
                        <m:t>=</m:t>
                      </m:r>
                      <m:r>
                        <m:rPr>
                          <m:nor/>
                        </m:rPr>
                        <a:rPr lang="en-US" sz="2400" b="0" i="0" dirty="0" smtClean="0">
                          <a:solidFill>
                            <a:schemeClr val="tx1">
                              <a:lumMod val="85000"/>
                              <a:lumOff val="15000"/>
                            </a:schemeClr>
                          </a:solidFill>
                          <a:latin typeface="Cambria Math" panose="02040503050406030204" pitchFamily="18" charset="0"/>
                        </a:rPr>
                        <m:t>softmax</m:t>
                      </m:r>
                      <m:d>
                        <m:dPr>
                          <m:ctrlPr>
                            <a:rPr lang="en-US" sz="2400" b="0" i="1" dirty="0" smtClean="0">
                              <a:solidFill>
                                <a:schemeClr val="tx1">
                                  <a:lumMod val="85000"/>
                                  <a:lumOff val="15000"/>
                                </a:schemeClr>
                              </a:solidFill>
                              <a:latin typeface="Cambria Math" panose="02040503050406030204" pitchFamily="18" charset="0"/>
                            </a:rPr>
                          </m:ctrlPr>
                        </m:dPr>
                        <m:e>
                          <m:r>
                            <a:rPr lang="en-US" sz="2400" b="0" i="1" dirty="0" smtClean="0">
                              <a:solidFill>
                                <a:schemeClr val="tx1">
                                  <a:lumMod val="85000"/>
                                  <a:lumOff val="15000"/>
                                </a:schemeClr>
                              </a:solidFill>
                              <a:latin typeface="Cambria Math" charset="0"/>
                            </a:rPr>
                            <m:t>𝑊</m:t>
                          </m:r>
                          <m:r>
                            <a:rPr lang="en-US" sz="2400" b="0" i="1" dirty="0" smtClean="0">
                              <a:solidFill>
                                <a:schemeClr val="tx1">
                                  <a:lumMod val="85000"/>
                                  <a:lumOff val="15000"/>
                                </a:schemeClr>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2</m:t>
                              </m:r>
                            </m:sub>
                          </m:sSub>
                        </m:e>
                      </m:d>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m:t>
                      </m:r>
                      <m:sSup>
                        <m:sSupPr>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sSup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ℝ</m:t>
                          </m:r>
                        </m:e>
                        <m:sup>
                          <m:d>
                            <m:dPr>
                              <m:begChr m:val="|"/>
                              <m:endChr m:val="|"/>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d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𝑉</m:t>
                              </m:r>
                            </m:e>
                          </m:d>
                        </m:sup>
                      </m:sSup>
                    </m:oMath>
                  </m:oMathPara>
                </a14:m>
                <a:endParaRPr lang="en-US" sz="2400" b="0" dirty="0">
                  <a:solidFill>
                    <a:schemeClr val="tx1">
                      <a:lumMod val="85000"/>
                      <a:lumOff val="15000"/>
                    </a:schemeClr>
                  </a:solidFill>
                  <a:latin typeface="Avenir Light" panose="020B0402020203020204" pitchFamily="34" charset="77"/>
                  <a:ea typeface="Cambria Math" panose="02040503050406030204" pitchFamily="18" charset="0"/>
                </a:endParaRPr>
              </a:p>
            </p:txBody>
          </p:sp>
        </mc:Choice>
        <mc:Fallback xmlns="">
          <p:sp>
            <p:nvSpPr>
              <p:cNvPr id="54" name="Content Placeholder 2">
                <a:extLst>
                  <a:ext uri="{FF2B5EF4-FFF2-40B4-BE49-F238E27FC236}">
                    <a16:creationId xmlns:a16="http://schemas.microsoft.com/office/drawing/2014/main" id="{A9D3B108-BEE0-7A4A-A32A-7CF470E03DE3}"/>
                  </a:ext>
                </a:extLst>
              </p:cNvPr>
              <p:cNvSpPr txBox="1">
                <a:spLocks noRot="1" noChangeAspect="1" noMove="1" noResize="1" noEditPoints="1" noAdjustHandles="1" noChangeArrowheads="1" noChangeShapeType="1" noTextEdit="1"/>
              </p:cNvSpPr>
              <p:nvPr/>
            </p:nvSpPr>
            <p:spPr>
              <a:xfrm>
                <a:off x="6978460" y="2874317"/>
                <a:ext cx="4861354" cy="503588"/>
              </a:xfrm>
              <a:prstGeom prst="rect">
                <a:avLst/>
              </a:prstGeom>
              <a:blipFill>
                <a:blip r:embed="rId8"/>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Content Placeholder 2">
                <a:extLst>
                  <a:ext uri="{FF2B5EF4-FFF2-40B4-BE49-F238E27FC236}">
                    <a16:creationId xmlns:a16="http://schemas.microsoft.com/office/drawing/2014/main" id="{A1326681-AC38-3A4B-8828-87240BA61301}"/>
                  </a:ext>
                </a:extLst>
              </p:cNvPr>
              <p:cNvSpPr txBox="1">
                <a:spLocks/>
              </p:cNvSpPr>
              <p:nvPr/>
            </p:nvSpPr>
            <p:spPr>
              <a:xfrm>
                <a:off x="6969403" y="5688211"/>
                <a:ext cx="143885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𝑤</m:t>
                          </m:r>
                        </m:e>
                        <m:sub>
                          <m:r>
                            <a:rPr lang="en-US" sz="2400" i="1">
                              <a:latin typeface="Cambria Math" panose="02040503050406030204" pitchFamily="18" charset="0"/>
                            </a:rPr>
                            <m:t>𝑡</m:t>
                          </m:r>
                          <m:r>
                            <a:rPr lang="en-US" sz="2400" i="1">
                              <a:latin typeface="Cambria Math" panose="02040503050406030204" pitchFamily="18" charset="0"/>
                            </a:rPr>
                            <m:t>−1</m:t>
                          </m:r>
                        </m:sub>
                      </m:sSub>
                    </m:oMath>
                  </m:oMathPara>
                </a14:m>
                <a:endParaRPr lang="en-US" sz="2400" dirty="0">
                  <a:latin typeface="Avenir Light" panose="020B0402020203020204" pitchFamily="34" charset="77"/>
                </a:endParaRPr>
              </a:p>
            </p:txBody>
          </p:sp>
        </mc:Choice>
        <mc:Fallback xmlns="">
          <p:sp>
            <p:nvSpPr>
              <p:cNvPr id="69" name="Content Placeholder 2">
                <a:extLst>
                  <a:ext uri="{FF2B5EF4-FFF2-40B4-BE49-F238E27FC236}">
                    <a16:creationId xmlns:a16="http://schemas.microsoft.com/office/drawing/2014/main" id="{A1326681-AC38-3A4B-8828-87240BA61301}"/>
                  </a:ext>
                </a:extLst>
              </p:cNvPr>
              <p:cNvSpPr txBox="1">
                <a:spLocks noRot="1" noChangeAspect="1" noMove="1" noResize="1" noEditPoints="1" noAdjustHandles="1" noChangeArrowheads="1" noChangeShapeType="1" noTextEdit="1"/>
              </p:cNvSpPr>
              <p:nvPr/>
            </p:nvSpPr>
            <p:spPr>
              <a:xfrm>
                <a:off x="6969403" y="5688211"/>
                <a:ext cx="1438853" cy="503588"/>
              </a:xfrm>
              <a:prstGeom prst="rect">
                <a:avLst/>
              </a:prstGeom>
              <a:blipFill>
                <a:blip r:embed="rId9"/>
                <a:stretch>
                  <a:fillRect b="-2439"/>
                </a:stretch>
              </a:blipFill>
            </p:spPr>
            <p:txBody>
              <a:bodyPr/>
              <a:lstStyle/>
              <a:p>
                <a:r>
                  <a:rPr lang="en-US">
                    <a:noFill/>
                  </a:rPr>
                  <a:t> </a:t>
                </a:r>
              </a:p>
            </p:txBody>
          </p:sp>
        </mc:Fallback>
      </mc:AlternateContent>
      <p:sp>
        <p:nvSpPr>
          <p:cNvPr id="63" name="Right Arrow 62">
            <a:extLst>
              <a:ext uri="{FF2B5EF4-FFF2-40B4-BE49-F238E27FC236}">
                <a16:creationId xmlns:a16="http://schemas.microsoft.com/office/drawing/2014/main" id="{3729CABA-954D-2847-8B04-5479243B43FA}"/>
              </a:ext>
            </a:extLst>
          </p:cNvPr>
          <p:cNvSpPr/>
          <p:nvPr/>
        </p:nvSpPr>
        <p:spPr>
          <a:xfrm rot="16200000">
            <a:off x="6048170" y="2470411"/>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4" name="Content Placeholder 2">
                <a:extLst>
                  <a:ext uri="{FF2B5EF4-FFF2-40B4-BE49-F238E27FC236}">
                    <a16:creationId xmlns:a16="http://schemas.microsoft.com/office/drawing/2014/main" id="{9F4C9D8C-B910-CF4C-BB32-8A784C02A091}"/>
                  </a:ext>
                </a:extLst>
              </p:cNvPr>
              <p:cNvSpPr txBox="1">
                <a:spLocks/>
              </p:cNvSpPr>
              <p:nvPr/>
            </p:nvSpPr>
            <p:spPr>
              <a:xfrm>
                <a:off x="3810186" y="1032134"/>
                <a:ext cx="4861354"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1" i="1" dirty="0" smtClean="0">
                          <a:solidFill>
                            <a:srgbClr val="C00000"/>
                          </a:solidFill>
                          <a:latin typeface="Cambria Math" panose="02040503050406030204" pitchFamily="18" charset="0"/>
                        </a:rPr>
                        <m:t>𝑳</m:t>
                      </m:r>
                      <m:r>
                        <a:rPr lang="en-US" sz="2400" b="1" i="1" dirty="0" smtClean="0">
                          <a:solidFill>
                            <a:srgbClr val="C00000"/>
                          </a:solidFill>
                          <a:latin typeface="Cambria Math" panose="02040503050406030204" pitchFamily="18" charset="0"/>
                        </a:rPr>
                        <m:t>=</m:t>
                      </m:r>
                      <m:nary>
                        <m:naryPr>
                          <m:chr m:val="∑"/>
                          <m:ctrlPr>
                            <a:rPr lang="en-US" sz="2400" b="1" i="1" dirty="0" smtClean="0">
                              <a:solidFill>
                                <a:srgbClr val="C00000"/>
                              </a:solidFill>
                              <a:latin typeface="Cambria Math" panose="02040503050406030204" pitchFamily="18" charset="0"/>
                            </a:rPr>
                          </m:ctrlPr>
                        </m:naryPr>
                        <m:sub>
                          <m:r>
                            <m:rPr>
                              <m:brk m:alnAt="23"/>
                            </m:rPr>
                            <a:rPr lang="en-US" sz="2400" b="1" i="1" dirty="0" smtClean="0">
                              <a:solidFill>
                                <a:srgbClr val="C00000"/>
                              </a:solidFill>
                              <a:latin typeface="Cambria Math" panose="02040503050406030204" pitchFamily="18" charset="0"/>
                            </a:rPr>
                            <m:t>𝒕</m:t>
                          </m:r>
                          <m:r>
                            <a:rPr lang="en-US" sz="2400" b="1" i="1" dirty="0" smtClean="0">
                              <a:solidFill>
                                <a:srgbClr val="C00000"/>
                              </a:solidFill>
                              <a:latin typeface="Cambria Math" panose="02040503050406030204" pitchFamily="18" charset="0"/>
                            </a:rPr>
                            <m:t>=</m:t>
                          </m:r>
                          <m:r>
                            <a:rPr lang="en-US" sz="2400" b="1" i="1" dirty="0" smtClean="0">
                              <a:solidFill>
                                <a:srgbClr val="C00000"/>
                              </a:solidFill>
                              <a:latin typeface="Cambria Math" panose="02040503050406030204" pitchFamily="18" charset="0"/>
                            </a:rPr>
                            <m:t>𝟑</m:t>
                          </m:r>
                        </m:sub>
                        <m:sup>
                          <m:r>
                            <a:rPr lang="en-US" sz="2400" b="1" i="1" dirty="0" smtClean="0">
                              <a:solidFill>
                                <a:srgbClr val="C00000"/>
                              </a:solidFill>
                              <a:latin typeface="Cambria Math" panose="02040503050406030204" pitchFamily="18" charset="0"/>
                            </a:rPr>
                            <m:t>𝒕</m:t>
                          </m:r>
                        </m:sup>
                        <m:e>
                          <m:r>
                            <a:rPr lang="en-US" sz="2400" b="1" i="1" dirty="0" smtClean="0">
                              <a:solidFill>
                                <a:srgbClr val="C00000"/>
                              </a:solidFill>
                              <a:latin typeface="Cambria Math" panose="02040503050406030204" pitchFamily="18" charset="0"/>
                            </a:rPr>
                            <m:t>𝑪</m:t>
                          </m:r>
                          <m:r>
                            <a:rPr lang="en-US" sz="2400" b="1" i="1" dirty="0">
                              <a:solidFill>
                                <a:srgbClr val="C00000"/>
                              </a:solidFill>
                              <a:latin typeface="Cambria Math" panose="02040503050406030204" pitchFamily="18" charset="0"/>
                            </a:rPr>
                            <m:t>𝑬</m:t>
                          </m:r>
                          <m:r>
                            <a:rPr lang="en-US" sz="2400" b="1" i="1" dirty="0">
                              <a:solidFill>
                                <a:srgbClr val="C00000"/>
                              </a:solidFill>
                              <a:latin typeface="Cambria Math" panose="02040503050406030204" pitchFamily="18" charset="0"/>
                            </a:rPr>
                            <m:t>(</m:t>
                          </m:r>
                          <m:sSub>
                            <m:sSubPr>
                              <m:ctrlPr>
                                <a:rPr lang="en-US" sz="2400" b="1" i="1" dirty="0">
                                  <a:solidFill>
                                    <a:srgbClr val="C00000"/>
                                  </a:solidFill>
                                  <a:latin typeface="Cambria Math" panose="02040503050406030204" pitchFamily="18" charset="0"/>
                                </a:rPr>
                              </m:ctrlPr>
                            </m:sSubPr>
                            <m:e>
                              <m:acc>
                                <m:accPr>
                                  <m:chr m:val="̂"/>
                                  <m:ctrlPr>
                                    <a:rPr lang="en-US" sz="2400" b="1" i="1" dirty="0">
                                      <a:solidFill>
                                        <a:srgbClr val="C00000"/>
                                      </a:solidFill>
                                      <a:latin typeface="Cambria Math" panose="02040503050406030204" pitchFamily="18" charset="0"/>
                                    </a:rPr>
                                  </m:ctrlPr>
                                </m:accPr>
                                <m:e>
                                  <m:r>
                                    <a:rPr lang="en-US" sz="2400" b="1" i="1" dirty="0">
                                      <a:solidFill>
                                        <a:srgbClr val="C00000"/>
                                      </a:solidFill>
                                      <a:latin typeface="Cambria Math" panose="02040503050406030204" pitchFamily="18" charset="0"/>
                                    </a:rPr>
                                    <m:t>𝒚</m:t>
                                  </m:r>
                                </m:e>
                              </m:acc>
                            </m:e>
                            <m:sub>
                              <m:r>
                                <a:rPr lang="en-US" sz="2400" b="1" i="1" dirty="0">
                                  <a:solidFill>
                                    <a:srgbClr val="C00000"/>
                                  </a:solidFill>
                                  <a:latin typeface="Cambria Math" panose="02040503050406030204" pitchFamily="18" charset="0"/>
                                </a:rPr>
                                <m:t>𝒕</m:t>
                              </m:r>
                            </m:sub>
                          </m:sSub>
                          <m:r>
                            <a:rPr lang="en-US" sz="2400" b="1" i="1" dirty="0">
                              <a:solidFill>
                                <a:srgbClr val="C00000"/>
                              </a:solidFill>
                              <a:latin typeface="Cambria Math" panose="02040503050406030204" pitchFamily="18" charset="0"/>
                            </a:rPr>
                            <m:t>, </m:t>
                          </m:r>
                          <m:sSub>
                            <m:sSubPr>
                              <m:ctrlPr>
                                <a:rPr lang="en-US" sz="2400" b="1" i="1" dirty="0">
                                  <a:solidFill>
                                    <a:srgbClr val="C00000"/>
                                  </a:solidFill>
                                  <a:latin typeface="Cambria Math" panose="02040503050406030204" pitchFamily="18" charset="0"/>
                                </a:rPr>
                              </m:ctrlPr>
                            </m:sSubPr>
                            <m:e>
                              <m:r>
                                <a:rPr lang="en-US" sz="2400" b="1" i="1" dirty="0">
                                  <a:solidFill>
                                    <a:srgbClr val="C00000"/>
                                  </a:solidFill>
                                  <a:latin typeface="Cambria Math" panose="02040503050406030204" pitchFamily="18" charset="0"/>
                                </a:rPr>
                                <m:t>𝒚</m:t>
                              </m:r>
                            </m:e>
                            <m:sub>
                              <m:r>
                                <a:rPr lang="en-US" sz="2400" b="1" i="1" dirty="0">
                                  <a:solidFill>
                                    <a:srgbClr val="C00000"/>
                                  </a:solidFill>
                                  <a:latin typeface="Cambria Math" panose="02040503050406030204" pitchFamily="18" charset="0"/>
                                </a:rPr>
                                <m:t>𝒕</m:t>
                              </m:r>
                            </m:sub>
                          </m:sSub>
                          <m:r>
                            <a:rPr lang="en-US" sz="2400" b="1" i="1" dirty="0">
                              <a:solidFill>
                                <a:srgbClr val="C00000"/>
                              </a:solidFill>
                              <a:latin typeface="Cambria Math" panose="02040503050406030204" pitchFamily="18" charset="0"/>
                            </a:rPr>
                            <m:t>)</m:t>
                          </m:r>
                        </m:e>
                      </m:nary>
                    </m:oMath>
                  </m:oMathPara>
                </a14:m>
                <a:endParaRPr lang="en-US" sz="2400" b="1" dirty="0">
                  <a:solidFill>
                    <a:srgbClr val="C00000"/>
                  </a:solidFill>
                  <a:latin typeface="Avenir Light" panose="020B0402020203020204" pitchFamily="34" charset="77"/>
                  <a:ea typeface="Cambria Math" panose="02040503050406030204" pitchFamily="18" charset="0"/>
                </a:endParaRPr>
              </a:p>
            </p:txBody>
          </p:sp>
        </mc:Choice>
        <mc:Fallback xmlns="">
          <p:sp>
            <p:nvSpPr>
              <p:cNvPr id="64" name="Content Placeholder 2">
                <a:extLst>
                  <a:ext uri="{FF2B5EF4-FFF2-40B4-BE49-F238E27FC236}">
                    <a16:creationId xmlns:a16="http://schemas.microsoft.com/office/drawing/2014/main" id="{9F4C9D8C-B910-CF4C-BB32-8A784C02A091}"/>
                  </a:ext>
                </a:extLst>
              </p:cNvPr>
              <p:cNvSpPr txBox="1">
                <a:spLocks noRot="1" noChangeAspect="1" noMove="1" noResize="1" noEditPoints="1" noAdjustHandles="1" noChangeArrowheads="1" noChangeShapeType="1" noTextEdit="1"/>
              </p:cNvSpPr>
              <p:nvPr/>
            </p:nvSpPr>
            <p:spPr>
              <a:xfrm>
                <a:off x="3810186" y="1032134"/>
                <a:ext cx="4861354" cy="503588"/>
              </a:xfrm>
              <a:prstGeom prst="rect">
                <a:avLst/>
              </a:prstGeom>
              <a:blipFill>
                <a:blip r:embed="rId10"/>
                <a:stretch>
                  <a:fillRect t="-190000" b="-5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ounded Rectangular Callout 69">
                <a:extLst>
                  <a:ext uri="{FF2B5EF4-FFF2-40B4-BE49-F238E27FC236}">
                    <a16:creationId xmlns:a16="http://schemas.microsoft.com/office/drawing/2014/main" id="{38863A5F-6515-8B4E-925E-952AE27F5BFD}"/>
                  </a:ext>
                </a:extLst>
              </p:cNvPr>
              <p:cNvSpPr/>
              <p:nvPr/>
            </p:nvSpPr>
            <p:spPr>
              <a:xfrm>
                <a:off x="9088603" y="-20972"/>
                <a:ext cx="2968787" cy="2219275"/>
              </a:xfrm>
              <a:prstGeom prst="wedgeRoundRectCallout">
                <a:avLst>
                  <a:gd name="adj1" fmla="val -119244"/>
                  <a:gd name="adj2" fmla="val 26824"/>
                  <a:gd name="adj3" fmla="val 16667"/>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nSpc>
                    <a:spcPct val="100000"/>
                  </a:lnSpc>
                  <a:spcBef>
                    <a:spcPts val="1200"/>
                  </a:spcBef>
                </a:pPr>
                <a14:m>
                  <m:oMath xmlns:m="http://schemas.openxmlformats.org/officeDocument/2006/math">
                    <m:acc>
                      <m:accPr>
                        <m:chr m:val="̂"/>
                        <m:ctrlPr>
                          <a:rPr lang="en-US" sz="2000" i="1" dirty="0" smtClean="0">
                            <a:solidFill>
                              <a:srgbClr val="C00000"/>
                            </a:solidFill>
                            <a:latin typeface="Cambria Math" panose="02040503050406030204" pitchFamily="18" charset="0"/>
                          </a:rPr>
                        </m:ctrlPr>
                      </m:accPr>
                      <m:e>
                        <m:r>
                          <a:rPr lang="en-US" sz="2000" i="1" dirty="0">
                            <a:solidFill>
                              <a:srgbClr val="C00000"/>
                            </a:solidFill>
                            <a:latin typeface="Cambria Math" panose="02040503050406030204" pitchFamily="18" charset="0"/>
                          </a:rPr>
                          <m:t>𝑦</m:t>
                        </m:r>
                      </m:e>
                    </m:acc>
                  </m:oMath>
                </a14:m>
                <a:r>
                  <a:rPr lang="en-US" sz="2000" dirty="0">
                    <a:solidFill>
                      <a:schemeClr val="tx1">
                        <a:lumMod val="95000"/>
                        <a:lumOff val="5000"/>
                      </a:schemeClr>
                    </a:solidFill>
                    <a:latin typeface="Karla" charset="0"/>
                    <a:ea typeface="Karla" charset="0"/>
                    <a:cs typeface="Karla" charset="0"/>
                  </a:rPr>
                  <a:t>: are probabilities for each possible word in the vocabulary.</a:t>
                </a:r>
              </a:p>
              <a:p>
                <a:pPr>
                  <a:lnSpc>
                    <a:spcPct val="100000"/>
                  </a:lnSpc>
                  <a:spcBef>
                    <a:spcPts val="1200"/>
                  </a:spcBef>
                </a:pPr>
                <a14:m>
                  <m:oMath xmlns:m="http://schemas.openxmlformats.org/officeDocument/2006/math">
                    <m:r>
                      <a:rPr lang="en-US" sz="2000" b="0" i="1" dirty="0">
                        <a:solidFill>
                          <a:srgbClr val="C00000"/>
                        </a:solidFill>
                        <a:latin typeface="Cambria Math" panose="02040503050406030204" pitchFamily="18" charset="0"/>
                      </a:rPr>
                      <m:t>𝑦</m:t>
                    </m:r>
                    <m:r>
                      <a:rPr lang="en-US" sz="2000" b="0" i="1" dirty="0" smtClean="0">
                        <a:solidFill>
                          <a:srgbClr val="C00000"/>
                        </a:solidFill>
                        <a:latin typeface="Cambria Math" panose="02040503050406030204" pitchFamily="18" charset="0"/>
                      </a:rPr>
                      <m:t>:</m:t>
                    </m:r>
                  </m:oMath>
                </a14:m>
                <a:r>
                  <a:rPr lang="en-US" sz="2000" dirty="0">
                    <a:solidFill>
                      <a:schemeClr val="tx1">
                        <a:lumMod val="95000"/>
                        <a:lumOff val="5000"/>
                      </a:schemeClr>
                    </a:solidFill>
                    <a:latin typeface="Karla" charset="0"/>
                    <a:ea typeface="Karla" charset="0"/>
                    <a:cs typeface="Karla" charset="0"/>
                  </a:rPr>
                  <a:t> is a vector of 0’s and 1. </a:t>
                </a:r>
              </a:p>
            </p:txBody>
          </p:sp>
        </mc:Choice>
        <mc:Fallback xmlns="">
          <p:sp>
            <p:nvSpPr>
              <p:cNvPr id="70" name="Rounded Rectangular Callout 69">
                <a:extLst>
                  <a:ext uri="{FF2B5EF4-FFF2-40B4-BE49-F238E27FC236}">
                    <a16:creationId xmlns:a16="http://schemas.microsoft.com/office/drawing/2014/main" id="{38863A5F-6515-8B4E-925E-952AE27F5BFD}"/>
                  </a:ext>
                </a:extLst>
              </p:cNvPr>
              <p:cNvSpPr>
                <a:spLocks noRot="1" noChangeAspect="1" noMove="1" noResize="1" noEditPoints="1" noAdjustHandles="1" noChangeArrowheads="1" noChangeShapeType="1" noTextEdit="1"/>
              </p:cNvSpPr>
              <p:nvPr/>
            </p:nvSpPr>
            <p:spPr>
              <a:xfrm>
                <a:off x="9088603" y="-20972"/>
                <a:ext cx="2968787" cy="2219275"/>
              </a:xfrm>
              <a:prstGeom prst="wedgeRoundRectCallout">
                <a:avLst>
                  <a:gd name="adj1" fmla="val -119244"/>
                  <a:gd name="adj2" fmla="val 26824"/>
                  <a:gd name="adj3" fmla="val 16667"/>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519164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921-67AB-D84C-A73D-BD825F2BFDF8}"/>
              </a:ext>
            </a:extLst>
          </p:cNvPr>
          <p:cNvSpPr>
            <a:spLocks noGrp="1"/>
          </p:cNvSpPr>
          <p:nvPr>
            <p:ph type="title"/>
          </p:nvPr>
        </p:nvSpPr>
        <p:spPr>
          <a:xfrm>
            <a:off x="347472" y="219456"/>
            <a:ext cx="9395242" cy="1162592"/>
          </a:xfrm>
        </p:spPr>
        <p:txBody>
          <a:bodyPr>
            <a:normAutofit fontScale="90000"/>
          </a:bodyPr>
          <a:lstStyle/>
          <a:p>
            <a:r>
              <a:rPr lang="en-US"/>
              <a:t>Language Modelling : </a:t>
            </a:r>
            <a:r>
              <a:rPr lang="en-US" b="1">
                <a:solidFill>
                  <a:schemeClr val="tx1">
                    <a:lumMod val="75000"/>
                    <a:lumOff val="25000"/>
                  </a:schemeClr>
                </a:solidFill>
                <a:latin typeface="Karla" charset="0"/>
                <a:ea typeface="Karla" charset="0"/>
                <a:cs typeface="Karla" charset="0"/>
              </a:rPr>
              <a:t>Feed-forward Neural Net</a:t>
            </a:r>
            <a:endParaRPr lang="en-US" dirty="0"/>
          </a:p>
        </p:txBody>
      </p:sp>
      <p:sp>
        <p:nvSpPr>
          <p:cNvPr id="27" name="Content Placeholder 2">
            <a:extLst>
              <a:ext uri="{FF2B5EF4-FFF2-40B4-BE49-F238E27FC236}">
                <a16:creationId xmlns:a16="http://schemas.microsoft.com/office/drawing/2014/main" id="{F82746FC-F3CF-FA47-AAD7-4336BC3CF62B}"/>
              </a:ext>
            </a:extLst>
          </p:cNvPr>
          <p:cNvSpPr txBox="1">
            <a:spLocks/>
          </p:cNvSpPr>
          <p:nvPr/>
        </p:nvSpPr>
        <p:spPr>
          <a:xfrm>
            <a:off x="1379105" y="3203253"/>
            <a:ext cx="3689350" cy="551401"/>
          </a:xfrm>
          <a:prstGeom prst="rect">
            <a:avLst/>
          </a:prstGeom>
          <a:solidFill>
            <a:srgbClr val="C00000"/>
          </a:solidFill>
          <a:ln w="47625">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bg1">
                    <a:lumMod val="95000"/>
                  </a:schemeClr>
                </a:solidFill>
                <a:latin typeface="Avenir Light" panose="020B0402020203020204" pitchFamily="34" charset="77"/>
              </a:rPr>
              <a:t>FFNN ISSUES?</a:t>
            </a:r>
          </a:p>
        </p:txBody>
      </p:sp>
      <p:sp>
        <p:nvSpPr>
          <p:cNvPr id="5" name="Content Placeholder 2">
            <a:extLst>
              <a:ext uri="{FF2B5EF4-FFF2-40B4-BE49-F238E27FC236}">
                <a16:creationId xmlns:a16="http://schemas.microsoft.com/office/drawing/2014/main" id="{19AE9842-88BA-7F4D-A153-5A053915FAF7}"/>
              </a:ext>
            </a:extLst>
          </p:cNvPr>
          <p:cNvSpPr txBox="1">
            <a:spLocks/>
          </p:cNvSpPr>
          <p:nvPr/>
        </p:nvSpPr>
        <p:spPr>
          <a:xfrm>
            <a:off x="1379105" y="1226591"/>
            <a:ext cx="3689350" cy="551401"/>
          </a:xfrm>
          <a:prstGeom prst="rect">
            <a:avLst/>
          </a:prstGeom>
          <a:solidFill>
            <a:srgbClr val="92D050"/>
          </a:solidFill>
          <a:ln w="47625">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tx1">
                    <a:lumMod val="85000"/>
                    <a:lumOff val="15000"/>
                  </a:schemeClr>
                </a:solidFill>
                <a:latin typeface="Avenir Light" panose="020B0402020203020204" pitchFamily="34" charset="77"/>
              </a:rPr>
              <a:t>FFNN STRENGTHS?</a:t>
            </a:r>
          </a:p>
        </p:txBody>
      </p:sp>
      <p:sp>
        <p:nvSpPr>
          <p:cNvPr id="6" name="Content Placeholder 2">
            <a:extLst>
              <a:ext uri="{FF2B5EF4-FFF2-40B4-BE49-F238E27FC236}">
                <a16:creationId xmlns:a16="http://schemas.microsoft.com/office/drawing/2014/main" id="{BD367572-C7A8-7048-A140-BBD3DBADBCEA}"/>
              </a:ext>
            </a:extLst>
          </p:cNvPr>
          <p:cNvSpPr txBox="1">
            <a:spLocks/>
          </p:cNvSpPr>
          <p:nvPr/>
        </p:nvSpPr>
        <p:spPr>
          <a:xfrm>
            <a:off x="1532236" y="1876905"/>
            <a:ext cx="10342263" cy="1284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400"/>
              </a:spcBef>
            </a:pPr>
            <a:r>
              <a:rPr lang="en-US" sz="2400" dirty="0">
                <a:latin typeface="Karla" charset="0"/>
                <a:ea typeface="Karla" charset="0"/>
                <a:cs typeface="Karla" charset="0"/>
              </a:rPr>
              <a:t>No sparsity issues (it’s okay if we’ve never seen a segment of words)</a:t>
            </a:r>
          </a:p>
          <a:p>
            <a:pPr>
              <a:lnSpc>
                <a:spcPct val="120000"/>
              </a:lnSpc>
              <a:spcBef>
                <a:spcPts val="400"/>
              </a:spcBef>
            </a:pPr>
            <a:r>
              <a:rPr lang="en-US" sz="2400" dirty="0">
                <a:latin typeface="Karla" charset="0"/>
                <a:ea typeface="Karla" charset="0"/>
                <a:cs typeface="Karla" charset="0"/>
              </a:rPr>
              <a:t>No storage issues (we never store counts)</a:t>
            </a:r>
          </a:p>
        </p:txBody>
      </p:sp>
      <p:sp>
        <p:nvSpPr>
          <p:cNvPr id="7" name="Content Placeholder 2">
            <a:extLst>
              <a:ext uri="{FF2B5EF4-FFF2-40B4-BE49-F238E27FC236}">
                <a16:creationId xmlns:a16="http://schemas.microsoft.com/office/drawing/2014/main" id="{0A7BB128-E080-4F40-B9C3-38E0DBB1F025}"/>
              </a:ext>
            </a:extLst>
          </p:cNvPr>
          <p:cNvSpPr txBox="1">
            <a:spLocks/>
          </p:cNvSpPr>
          <p:nvPr/>
        </p:nvSpPr>
        <p:spPr>
          <a:xfrm>
            <a:off x="1532236" y="3895186"/>
            <a:ext cx="10342263" cy="1284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400"/>
              </a:spcBef>
            </a:pPr>
            <a:r>
              <a:rPr lang="en-US" sz="2400" dirty="0">
                <a:latin typeface="Karla" charset="0"/>
                <a:ea typeface="Karla" charset="0"/>
                <a:cs typeface="Karla" charset="0"/>
              </a:rPr>
              <a:t>Fixed-window size can never be big enough. Need more context.</a:t>
            </a:r>
          </a:p>
          <a:p>
            <a:pPr>
              <a:lnSpc>
                <a:spcPct val="120000"/>
              </a:lnSpc>
              <a:spcBef>
                <a:spcPts val="400"/>
              </a:spcBef>
            </a:pPr>
            <a:r>
              <a:rPr lang="en-US" sz="2400" dirty="0">
                <a:latin typeface="Karla" charset="0"/>
                <a:ea typeface="Karla" charset="0"/>
                <a:cs typeface="Karla" charset="0"/>
              </a:rPr>
              <a:t>Increasing window size adds many more weights</a:t>
            </a:r>
          </a:p>
          <a:p>
            <a:pPr>
              <a:lnSpc>
                <a:spcPct val="120000"/>
              </a:lnSpc>
              <a:spcBef>
                <a:spcPts val="400"/>
              </a:spcBef>
            </a:pPr>
            <a:r>
              <a:rPr lang="en-US" sz="2400" dirty="0">
                <a:latin typeface="Karla" charset="0"/>
                <a:ea typeface="Karla" charset="0"/>
                <a:cs typeface="Karla" charset="0"/>
              </a:rPr>
              <a:t>The weights awkwardly handle word position</a:t>
            </a:r>
          </a:p>
          <a:p>
            <a:pPr>
              <a:lnSpc>
                <a:spcPct val="120000"/>
              </a:lnSpc>
              <a:spcBef>
                <a:spcPts val="400"/>
              </a:spcBef>
            </a:pPr>
            <a:r>
              <a:rPr lang="en-US" sz="2400" dirty="0">
                <a:latin typeface="Karla" charset="0"/>
                <a:ea typeface="Karla" charset="0"/>
                <a:cs typeface="Karla" charset="0"/>
              </a:rPr>
              <a:t>No concept of time</a:t>
            </a:r>
          </a:p>
          <a:p>
            <a:pPr>
              <a:lnSpc>
                <a:spcPct val="120000"/>
              </a:lnSpc>
              <a:spcBef>
                <a:spcPts val="400"/>
              </a:spcBef>
            </a:pPr>
            <a:r>
              <a:rPr lang="en-US" sz="2400" dirty="0">
                <a:latin typeface="Karla" charset="0"/>
                <a:ea typeface="Karla" charset="0"/>
                <a:cs typeface="Karla" charset="0"/>
              </a:rPr>
              <a:t>Requires inputting entire context just to predict one word</a:t>
            </a:r>
          </a:p>
        </p:txBody>
      </p:sp>
    </p:spTree>
    <p:extLst>
      <p:ext uri="{BB962C8B-B14F-4D97-AF65-F5344CB8AC3E}">
        <p14:creationId xmlns:p14="http://schemas.microsoft.com/office/powerpoint/2010/main" val="290692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921-67AB-D84C-A73D-BD825F2BFDF8}"/>
              </a:ext>
            </a:extLst>
          </p:cNvPr>
          <p:cNvSpPr>
            <a:spLocks noGrp="1"/>
          </p:cNvSpPr>
          <p:nvPr>
            <p:ph type="title"/>
          </p:nvPr>
        </p:nvSpPr>
        <p:spPr>
          <a:xfrm>
            <a:off x="347472" y="219456"/>
            <a:ext cx="8941419" cy="1162592"/>
          </a:xfrm>
        </p:spPr>
        <p:txBody>
          <a:bodyPr/>
          <a:lstStyle/>
          <a:p>
            <a:r>
              <a:rPr lang="en-US" dirty="0"/>
              <a:t>Language Modelling</a:t>
            </a:r>
          </a:p>
        </p:txBody>
      </p:sp>
      <p:sp>
        <p:nvSpPr>
          <p:cNvPr id="6" name="Content Placeholder 2">
            <a:extLst>
              <a:ext uri="{FF2B5EF4-FFF2-40B4-BE49-F238E27FC236}">
                <a16:creationId xmlns:a16="http://schemas.microsoft.com/office/drawing/2014/main" id="{C6EE8F4E-3BFB-3541-9805-FA207FEFA3F1}"/>
              </a:ext>
            </a:extLst>
          </p:cNvPr>
          <p:cNvSpPr txBox="1">
            <a:spLocks/>
          </p:cNvSpPr>
          <p:nvPr/>
        </p:nvSpPr>
        <p:spPr>
          <a:xfrm>
            <a:off x="838201" y="1182826"/>
            <a:ext cx="10731500" cy="49258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2400" b="1" dirty="0">
                <a:latin typeface="Karla" charset="0"/>
                <a:ea typeface="Karla" charset="0"/>
                <a:cs typeface="Karla" charset="0"/>
              </a:rPr>
              <a:t>We especially need a system that:</a:t>
            </a:r>
          </a:p>
          <a:p>
            <a:pPr>
              <a:lnSpc>
                <a:spcPct val="150000"/>
              </a:lnSpc>
            </a:pPr>
            <a:r>
              <a:rPr lang="en-US" sz="2400" dirty="0">
                <a:latin typeface="Karla" charset="0"/>
                <a:ea typeface="Karla" charset="0"/>
                <a:cs typeface="Karla" charset="0"/>
              </a:rPr>
              <a:t>Has an “infinite” concept of the past, not just a fixed window</a:t>
            </a:r>
          </a:p>
          <a:p>
            <a:pPr>
              <a:lnSpc>
                <a:spcPct val="150000"/>
              </a:lnSpc>
            </a:pPr>
            <a:r>
              <a:rPr lang="en-US" sz="2400" dirty="0">
                <a:latin typeface="Karla" charset="0"/>
                <a:ea typeface="Karla" charset="0"/>
                <a:cs typeface="Karla" charset="0"/>
              </a:rPr>
              <a:t>For each new input, output the most likely next event (e.g., word)</a:t>
            </a:r>
          </a:p>
        </p:txBody>
      </p:sp>
    </p:spTree>
    <p:extLst>
      <p:ext uri="{BB962C8B-B14F-4D97-AF65-F5344CB8AC3E}">
        <p14:creationId xmlns:p14="http://schemas.microsoft.com/office/powerpoint/2010/main" val="26868591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921-67AB-D84C-A73D-BD825F2BFDF8}"/>
              </a:ext>
            </a:extLst>
          </p:cNvPr>
          <p:cNvSpPr>
            <a:spLocks noGrp="1"/>
          </p:cNvSpPr>
          <p:nvPr>
            <p:ph type="title"/>
          </p:nvPr>
        </p:nvSpPr>
        <p:spPr>
          <a:xfrm>
            <a:off x="347472" y="219456"/>
            <a:ext cx="8941419" cy="1162592"/>
          </a:xfrm>
        </p:spPr>
        <p:txBody>
          <a:bodyPr/>
          <a:lstStyle/>
          <a:p>
            <a:r>
              <a:rPr lang="en-US" dirty="0"/>
              <a:t>Language Modelling</a:t>
            </a:r>
          </a:p>
        </p:txBody>
      </p:sp>
      <p:sp>
        <p:nvSpPr>
          <p:cNvPr id="7" name="Content Placeholder 2">
            <a:extLst>
              <a:ext uri="{FF2B5EF4-FFF2-40B4-BE49-F238E27FC236}">
                <a16:creationId xmlns:a16="http://schemas.microsoft.com/office/drawing/2014/main" id="{2B634E59-4B85-4C4B-8984-E10B47A0B100}"/>
              </a:ext>
            </a:extLst>
          </p:cNvPr>
          <p:cNvSpPr txBox="1">
            <a:spLocks/>
          </p:cNvSpPr>
          <p:nvPr/>
        </p:nvSpPr>
        <p:spPr>
          <a:xfrm>
            <a:off x="1681848" y="1094515"/>
            <a:ext cx="10342263" cy="1284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b="1" dirty="0">
                <a:latin typeface="Karla" charset="0"/>
                <a:ea typeface="Karla" charset="0"/>
                <a:cs typeface="Karla" charset="0"/>
              </a:rPr>
              <a:t>IDEA: </a:t>
            </a:r>
            <a:r>
              <a:rPr lang="en-US" sz="2400" dirty="0">
                <a:latin typeface="Karla" charset="0"/>
                <a:ea typeface="Karla" charset="0"/>
                <a:cs typeface="Karla" charset="0"/>
              </a:rPr>
              <a:t>for every individual input, output a prediction</a:t>
            </a:r>
          </a:p>
        </p:txBody>
      </p:sp>
      <p:sp>
        <p:nvSpPr>
          <p:cNvPr id="3" name="Rounded Rectangle 2">
            <a:extLst>
              <a:ext uri="{FF2B5EF4-FFF2-40B4-BE49-F238E27FC236}">
                <a16:creationId xmlns:a16="http://schemas.microsoft.com/office/drawing/2014/main" id="{FD8C6AE1-A8BE-C943-91A1-7B8A221340F7}"/>
              </a:ext>
            </a:extLst>
          </p:cNvPr>
          <p:cNvSpPr/>
          <p:nvPr/>
        </p:nvSpPr>
        <p:spPr>
          <a:xfrm>
            <a:off x="5723460" y="53251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EE9761C-491D-5F4A-A115-032B4EC18097}"/>
              </a:ext>
            </a:extLst>
          </p:cNvPr>
          <p:cNvSpPr/>
          <p:nvPr/>
        </p:nvSpPr>
        <p:spPr>
          <a:xfrm>
            <a:off x="5828242" y="53805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D648207-4E1C-3747-8CED-11D7BE8BC76E}"/>
              </a:ext>
            </a:extLst>
          </p:cNvPr>
          <p:cNvSpPr/>
          <p:nvPr/>
        </p:nvSpPr>
        <p:spPr>
          <a:xfrm>
            <a:off x="6074501" y="53805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578E907-AEE0-9943-9848-4F19EEE56B1B}"/>
              </a:ext>
            </a:extLst>
          </p:cNvPr>
          <p:cNvSpPr/>
          <p:nvPr/>
        </p:nvSpPr>
        <p:spPr>
          <a:xfrm>
            <a:off x="6320760" y="53805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CA6E7F4-69EF-DB4A-87F9-6B83E5C57E47}"/>
              </a:ext>
            </a:extLst>
          </p:cNvPr>
          <p:cNvSpPr/>
          <p:nvPr/>
        </p:nvSpPr>
        <p:spPr>
          <a:xfrm>
            <a:off x="6572629" y="53805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1A6D92D5-089C-704D-82E8-F58590491E75}"/>
              </a:ext>
            </a:extLst>
          </p:cNvPr>
          <p:cNvSpPr/>
          <p:nvPr/>
        </p:nvSpPr>
        <p:spPr>
          <a:xfrm>
            <a:off x="5828242"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E387215-9C07-704E-A624-2E65BFD4237B}"/>
              </a:ext>
            </a:extLst>
          </p:cNvPr>
          <p:cNvSpPr/>
          <p:nvPr/>
        </p:nvSpPr>
        <p:spPr>
          <a:xfrm>
            <a:off x="6074501"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2946605F-F95D-B245-8A41-6734C2E7BF1B}"/>
              </a:ext>
            </a:extLst>
          </p:cNvPr>
          <p:cNvSpPr/>
          <p:nvPr/>
        </p:nvSpPr>
        <p:spPr>
          <a:xfrm>
            <a:off x="6320760"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BB6F3CC5-174A-764E-831F-58AC6190464E}"/>
              </a:ext>
            </a:extLst>
          </p:cNvPr>
          <p:cNvSpPr/>
          <p:nvPr/>
        </p:nvSpPr>
        <p:spPr>
          <a:xfrm>
            <a:off x="6572629" y="30736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Content Placeholder 2">
            <a:extLst>
              <a:ext uri="{FF2B5EF4-FFF2-40B4-BE49-F238E27FC236}">
                <a16:creationId xmlns:a16="http://schemas.microsoft.com/office/drawing/2014/main" id="{E22852B8-3DB0-794B-A37C-DB8D68A07D98}"/>
              </a:ext>
            </a:extLst>
          </p:cNvPr>
          <p:cNvSpPr txBox="1">
            <a:spLocks/>
          </p:cNvSpPr>
          <p:nvPr/>
        </p:nvSpPr>
        <p:spPr>
          <a:xfrm>
            <a:off x="5954414" y="5693953"/>
            <a:ext cx="988395"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dirty="0">
                <a:latin typeface="Avenir Light" panose="020B0402020203020204" pitchFamily="34" charset="77"/>
              </a:rPr>
              <a:t>He</a:t>
            </a:r>
          </a:p>
        </p:txBody>
      </p:sp>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1700362" y="5254454"/>
            <a:ext cx="2865946"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Example input word</a:t>
            </a:r>
          </a:p>
        </p:txBody>
      </p:sp>
      <p:sp>
        <p:nvSpPr>
          <p:cNvPr id="32" name="Rounded Rectangle 31">
            <a:extLst>
              <a:ext uri="{FF2B5EF4-FFF2-40B4-BE49-F238E27FC236}">
                <a16:creationId xmlns:a16="http://schemas.microsoft.com/office/drawing/2014/main" id="{55B7F79C-354B-514C-9CDD-0E4619BAD189}"/>
              </a:ext>
            </a:extLst>
          </p:cNvPr>
          <p:cNvSpPr/>
          <p:nvPr/>
        </p:nvSpPr>
        <p:spPr>
          <a:xfrm>
            <a:off x="5023876" y="4175908"/>
            <a:ext cx="2631421"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6810C6D-F83C-C44F-B8C1-451A04C06FE6}"/>
              </a:ext>
            </a:extLst>
          </p:cNvPr>
          <p:cNvSpPr/>
          <p:nvPr/>
        </p:nvSpPr>
        <p:spPr>
          <a:xfrm>
            <a:off x="5108427"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AF9B34-AA96-9543-A2D3-5EF35440EBC6}"/>
              </a:ext>
            </a:extLst>
          </p:cNvPr>
          <p:cNvSpPr/>
          <p:nvPr/>
        </p:nvSpPr>
        <p:spPr>
          <a:xfrm>
            <a:off x="5354686"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E89CB5E-8E02-3647-9934-F3B0E64079B8}"/>
              </a:ext>
            </a:extLst>
          </p:cNvPr>
          <p:cNvSpPr/>
          <p:nvPr/>
        </p:nvSpPr>
        <p:spPr>
          <a:xfrm>
            <a:off x="5600945"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303B545-2289-A049-BCAD-982E40A743A5}"/>
              </a:ext>
            </a:extLst>
          </p:cNvPr>
          <p:cNvSpPr/>
          <p:nvPr/>
        </p:nvSpPr>
        <p:spPr>
          <a:xfrm>
            <a:off x="5852814" y="42164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24AA75F-456D-8949-A10C-222308AD6C27}"/>
              </a:ext>
            </a:extLst>
          </p:cNvPr>
          <p:cNvSpPr/>
          <p:nvPr/>
        </p:nvSpPr>
        <p:spPr>
          <a:xfrm>
            <a:off x="6110810"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A1C43F3D-8692-EE47-9823-1230435C6EF5}"/>
              </a:ext>
            </a:extLst>
          </p:cNvPr>
          <p:cNvSpPr/>
          <p:nvPr/>
        </p:nvSpPr>
        <p:spPr>
          <a:xfrm>
            <a:off x="6357069"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CE51F31-4C6E-7945-AE70-852BF817D70E}"/>
              </a:ext>
            </a:extLst>
          </p:cNvPr>
          <p:cNvSpPr/>
          <p:nvPr/>
        </p:nvSpPr>
        <p:spPr>
          <a:xfrm>
            <a:off x="6603328"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C07CFFB-CDE8-B241-8A41-C7FC551585A0}"/>
              </a:ext>
            </a:extLst>
          </p:cNvPr>
          <p:cNvSpPr/>
          <p:nvPr/>
        </p:nvSpPr>
        <p:spPr>
          <a:xfrm>
            <a:off x="6855197" y="42187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3E1039C-7E4C-C141-AD63-693260F07D4D}"/>
              </a:ext>
            </a:extLst>
          </p:cNvPr>
          <p:cNvSpPr/>
          <p:nvPr/>
        </p:nvSpPr>
        <p:spPr>
          <a:xfrm>
            <a:off x="7108259"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67898AD-C5E7-2D42-9415-B67BBD4A3A66}"/>
              </a:ext>
            </a:extLst>
          </p:cNvPr>
          <p:cNvSpPr/>
          <p:nvPr/>
        </p:nvSpPr>
        <p:spPr>
          <a:xfrm>
            <a:off x="7360128" y="42143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6C5771F7-7684-374B-B6C2-60FEB0E09FAD}"/>
              </a:ext>
            </a:extLst>
          </p:cNvPr>
          <p:cNvSpPr/>
          <p:nvPr/>
        </p:nvSpPr>
        <p:spPr>
          <a:xfrm>
            <a:off x="5742550" y="30266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Arrow 44">
            <a:extLst>
              <a:ext uri="{FF2B5EF4-FFF2-40B4-BE49-F238E27FC236}">
                <a16:creationId xmlns:a16="http://schemas.microsoft.com/office/drawing/2014/main" id="{1552C180-A336-A746-AA26-10B7E107AA52}"/>
              </a:ext>
            </a:extLst>
          </p:cNvPr>
          <p:cNvSpPr/>
          <p:nvPr/>
        </p:nvSpPr>
        <p:spPr>
          <a:xfrm rot="16200000">
            <a:off x="6048171" y="35440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5D792BAB-B803-CF46-A092-93C1E56EC90D}"/>
              </a:ext>
            </a:extLst>
          </p:cNvPr>
          <p:cNvSpPr/>
          <p:nvPr/>
        </p:nvSpPr>
        <p:spPr>
          <a:xfrm rot="16200000">
            <a:off x="6069731" y="47132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Content Placeholder 2">
                <a:extLst>
                  <a:ext uri="{FF2B5EF4-FFF2-40B4-BE49-F238E27FC236}">
                    <a16:creationId xmlns:a16="http://schemas.microsoft.com/office/drawing/2014/main" id="{C1ED9D7B-0772-8F44-B82E-46E5594D9561}"/>
                  </a:ext>
                </a:extLst>
              </p:cNvPr>
              <p:cNvSpPr txBox="1">
                <a:spLocks/>
              </p:cNvSpPr>
              <p:nvPr/>
            </p:nvSpPr>
            <p:spPr>
              <a:xfrm>
                <a:off x="5539535" y="46706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48" name="Content Placeholder 2">
                <a:extLst>
                  <a:ext uri="{FF2B5EF4-FFF2-40B4-BE49-F238E27FC236}">
                    <a16:creationId xmlns:a16="http://schemas.microsoft.com/office/drawing/2014/main" xmlns:a14="http://schemas.microsoft.com/office/drawing/2010/main" xmlns="" id="{C1ED9D7B-0772-8F44-B82E-46E5594D9561}"/>
                  </a:ext>
                </a:extLst>
              </p:cNvPr>
              <p:cNvSpPr txBox="1">
                <a:spLocks noRot="1" noChangeAspect="1" noMove="1" noResize="1" noEditPoints="1" noAdjustHandles="1" noChangeArrowheads="1" noChangeShapeType="1" noTextEdit="1"/>
              </p:cNvSpPr>
              <p:nvPr/>
            </p:nvSpPr>
            <p:spPr>
              <a:xfrm>
                <a:off x="5539535" y="46706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Content Placeholder 2">
                <a:extLst>
                  <a:ext uri="{FF2B5EF4-FFF2-40B4-BE49-F238E27FC236}">
                    <a16:creationId xmlns:a16="http://schemas.microsoft.com/office/drawing/2014/main" id="{585DBD21-0E03-5C4E-80C6-08218453FDF0}"/>
                  </a:ext>
                </a:extLst>
              </p:cNvPr>
              <p:cNvSpPr txBox="1">
                <a:spLocks/>
              </p:cNvSpPr>
              <p:nvPr/>
            </p:nvSpPr>
            <p:spPr>
              <a:xfrm>
                <a:off x="5546844" y="34917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49" name="Content Placeholder 2">
                <a:extLst>
                  <a:ext uri="{FF2B5EF4-FFF2-40B4-BE49-F238E27FC236}">
                    <a16:creationId xmlns:a16="http://schemas.microsoft.com/office/drawing/2014/main" xmlns:a14="http://schemas.microsoft.com/office/drawing/2010/main" xmlns="" id="{585DBD21-0E03-5C4E-80C6-08218453FDF0}"/>
                  </a:ext>
                </a:extLst>
              </p:cNvPr>
              <p:cNvSpPr txBox="1">
                <a:spLocks noRot="1" noChangeAspect="1" noMove="1" noResize="1" noEditPoints="1" noAdjustHandles="1" noChangeArrowheads="1" noChangeShapeType="1" noTextEdit="1"/>
              </p:cNvSpPr>
              <p:nvPr/>
            </p:nvSpPr>
            <p:spPr>
              <a:xfrm>
                <a:off x="5546844" y="3491706"/>
                <a:ext cx="701328" cy="503588"/>
              </a:xfrm>
              <a:prstGeom prst="rect">
                <a:avLst/>
              </a:prstGeom>
              <a:blipFill rotWithShape="0">
                <a:blip r:embed="rId3"/>
                <a:stretch>
                  <a:fillRect/>
                </a:stretch>
              </a:blipFill>
            </p:spPr>
            <p:txBody>
              <a:bodyPr/>
              <a:lstStyle/>
              <a:p>
                <a:r>
                  <a:rPr lang="en-US">
                    <a:noFill/>
                  </a:rPr>
                  <a:t> </a:t>
                </a:r>
              </a:p>
            </p:txBody>
          </p:sp>
        </mc:Fallback>
      </mc:AlternateContent>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2771626" y="4122786"/>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2831040" y="2961766"/>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mc:AlternateContent xmlns:mc="http://schemas.openxmlformats.org/markup-compatibility/2006" xmlns:a14="http://schemas.microsoft.com/office/drawing/2010/main">
        <mc:Choice Requires="a14">
          <p:sp>
            <p:nvSpPr>
              <p:cNvPr id="46" name="Content Placeholder 2">
                <a:extLst>
                  <a:ext uri="{FF2B5EF4-FFF2-40B4-BE49-F238E27FC236}">
                    <a16:creationId xmlns:a16="http://schemas.microsoft.com/office/drawing/2014/main" id="{6BF069EC-E01E-874F-8256-B41BD1F5F318}"/>
                  </a:ext>
                </a:extLst>
              </p:cNvPr>
              <p:cNvSpPr txBox="1">
                <a:spLocks/>
              </p:cNvSpPr>
              <p:nvPr/>
            </p:nvSpPr>
            <p:spPr>
              <a:xfrm>
                <a:off x="8202094" y="5184623"/>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𝑥</m:t>
                          </m:r>
                        </m:e>
                        <m:sub>
                          <m:r>
                            <a:rPr lang="en-US" sz="2400" b="0" i="1" dirty="0" smtClean="0">
                              <a:solidFill>
                                <a:schemeClr val="tx1">
                                  <a:lumMod val="85000"/>
                                  <a:lumOff val="15000"/>
                                </a:schemeClr>
                              </a:solidFill>
                              <a:latin typeface="Cambria Math" panose="02040503050406030204" pitchFamily="18" charset="0"/>
                            </a:rPr>
                            <m:t>1</m:t>
                          </m:r>
                        </m:sub>
                      </m:sSub>
                    </m:oMath>
                  </m:oMathPara>
                </a14:m>
                <a:endParaRPr lang="en-US" sz="2400" dirty="0">
                  <a:solidFill>
                    <a:srgbClr val="C00000"/>
                  </a:solidFill>
                  <a:latin typeface="Avenir Light" panose="020B0402020203020204" pitchFamily="34" charset="77"/>
                </a:endParaRPr>
              </a:p>
            </p:txBody>
          </p:sp>
        </mc:Choice>
        <mc:Fallback xmlns="">
          <p:sp>
            <p:nvSpPr>
              <p:cNvPr id="46" name="Content Placeholder 2">
                <a:extLst>
                  <a:ext uri="{FF2B5EF4-FFF2-40B4-BE49-F238E27FC236}">
                    <a16:creationId xmlns:a16="http://schemas.microsoft.com/office/drawing/2014/main" id="{6BF069EC-E01E-874F-8256-B41BD1F5F318}"/>
                  </a:ext>
                </a:extLst>
              </p:cNvPr>
              <p:cNvSpPr txBox="1">
                <a:spLocks noRot="1" noChangeAspect="1" noMove="1" noResize="1" noEditPoints="1" noAdjustHandles="1" noChangeArrowheads="1" noChangeShapeType="1" noTextEdit="1"/>
              </p:cNvSpPr>
              <p:nvPr/>
            </p:nvSpPr>
            <p:spPr>
              <a:xfrm>
                <a:off x="8202094" y="5184623"/>
                <a:ext cx="2799163" cy="503588"/>
              </a:xfrm>
              <a:prstGeom prst="rect">
                <a:avLst/>
              </a:prstGeom>
              <a:blipFill>
                <a:blip r:embed="rId4"/>
                <a:stretch>
                  <a:fillRect/>
                </a:stretch>
              </a:blipFill>
            </p:spPr>
            <p:txBody>
              <a:bodyPr/>
              <a:lstStyle/>
              <a:p>
                <a:r>
                  <a:rPr lang="en-US">
                    <a:noFill/>
                  </a:rPr>
                  <a:t> </a:t>
                </a:r>
              </a:p>
            </p:txBody>
          </p:sp>
        </mc:Fallback>
      </mc:AlternateContent>
      <p:sp>
        <p:nvSpPr>
          <p:cNvPr id="52" name="Content Placeholder 2">
            <a:extLst>
              <a:ext uri="{FF2B5EF4-FFF2-40B4-BE49-F238E27FC236}">
                <a16:creationId xmlns:a16="http://schemas.microsoft.com/office/drawing/2014/main" id="{5AE33AA6-F39F-AE47-A082-D026FA876028}"/>
              </a:ext>
            </a:extLst>
          </p:cNvPr>
          <p:cNvSpPr txBox="1">
            <a:spLocks/>
          </p:cNvSpPr>
          <p:nvPr/>
        </p:nvSpPr>
        <p:spPr>
          <a:xfrm>
            <a:off x="8533366" y="5631336"/>
            <a:ext cx="3306448"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600" b="1" dirty="0">
                <a:solidFill>
                  <a:schemeClr val="accent5">
                    <a:lumMod val="50000"/>
                  </a:schemeClr>
                </a:solidFill>
                <a:latin typeface="Avenir Light" panose="020B0402020203020204" pitchFamily="34" charset="77"/>
              </a:rPr>
              <a:t>single word embedding</a:t>
            </a:r>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3310BA9A-DCEA-794F-9991-6F281CB69514}"/>
                  </a:ext>
                </a:extLst>
              </p:cNvPr>
              <p:cNvSpPr txBox="1">
                <a:spLocks/>
              </p:cNvSpPr>
              <p:nvPr/>
            </p:nvSpPr>
            <p:spPr>
              <a:xfrm>
                <a:off x="8256104" y="4015200"/>
                <a:ext cx="279916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panose="02040503050406030204" pitchFamily="18" charset="0"/>
                        </a:rPr>
                        <m:t>𝑓</m:t>
                      </m:r>
                      <m:r>
                        <a:rPr lang="en-US" sz="2400" b="0" i="1" dirty="0" smtClean="0">
                          <a:solidFill>
                            <a:schemeClr val="tx1">
                              <a:lumMod val="85000"/>
                              <a:lumOff val="15000"/>
                            </a:schemeClr>
                          </a:solidFill>
                          <a:latin typeface="Cambria Math" panose="02040503050406030204" pitchFamily="18" charset="0"/>
                        </a:rPr>
                        <m:t>(</m:t>
                      </m:r>
                      <m:r>
                        <a:rPr lang="en-US" sz="2400" b="0" i="1" dirty="0" smtClean="0">
                          <a:solidFill>
                            <a:schemeClr val="tx1">
                              <a:lumMod val="85000"/>
                              <a:lumOff val="15000"/>
                            </a:schemeClr>
                          </a:solidFill>
                          <a:latin typeface="Cambria Math" charset="0"/>
                        </a:rPr>
                        <m:t>𝑉</m:t>
                      </m:r>
                      <m:r>
                        <a:rPr lang="en-US" sz="2400" b="0" i="1" dirty="0" smtClean="0">
                          <a:solidFill>
                            <a:schemeClr val="tx1">
                              <a:lumMod val="85000"/>
                              <a:lumOff val="15000"/>
                            </a:schemeClr>
                          </a:solidFill>
                          <a:latin typeface="Cambria Math" panose="02040503050406030204" pitchFamily="18" charset="0"/>
                        </a:rPr>
                        <m:t>𝑥</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1</m:t>
                          </m:r>
                        </m:sub>
                      </m:sSub>
                      <m:r>
                        <a:rPr lang="en-US" sz="2400" b="0" i="1" dirty="0" smtClean="0">
                          <a:solidFill>
                            <a:schemeClr val="tx1">
                              <a:lumMod val="85000"/>
                              <a:lumOff val="15000"/>
                            </a:schemeClr>
                          </a:solidFill>
                          <a:latin typeface="Cambria Math" panose="02040503050406030204" pitchFamily="18" charset="0"/>
                        </a:rPr>
                        <m:t>)</m:t>
                      </m:r>
                    </m:oMath>
                  </m:oMathPara>
                </a14:m>
                <a:endParaRPr lang="en-US" sz="2400" dirty="0">
                  <a:solidFill>
                    <a:srgbClr val="C00000"/>
                  </a:solidFill>
                  <a:latin typeface="Avenir Light" panose="020B0402020203020204" pitchFamily="34" charset="77"/>
                </a:endParaRPr>
              </a:p>
            </p:txBody>
          </p:sp>
        </mc:Choice>
        <mc:Fallback xmlns="">
          <p:sp>
            <p:nvSpPr>
              <p:cNvPr id="53" name="Content Placeholder 2">
                <a:extLst>
                  <a:ext uri="{FF2B5EF4-FFF2-40B4-BE49-F238E27FC236}">
                    <a16:creationId xmlns:a16="http://schemas.microsoft.com/office/drawing/2014/main" xmlns:a14="http://schemas.microsoft.com/office/drawing/2010/main" xmlns="" id="{3310BA9A-DCEA-794F-9991-6F281CB69514}"/>
                  </a:ext>
                </a:extLst>
              </p:cNvPr>
              <p:cNvSpPr txBox="1">
                <a:spLocks noRot="1" noChangeAspect="1" noMove="1" noResize="1" noEditPoints="1" noAdjustHandles="1" noChangeArrowheads="1" noChangeShapeType="1" noTextEdit="1"/>
              </p:cNvSpPr>
              <p:nvPr/>
            </p:nvSpPr>
            <p:spPr>
              <a:xfrm>
                <a:off x="8256104" y="4015200"/>
                <a:ext cx="2799163" cy="503588"/>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Content Placeholder 2">
                <a:extLst>
                  <a:ext uri="{FF2B5EF4-FFF2-40B4-BE49-F238E27FC236}">
                    <a16:creationId xmlns:a16="http://schemas.microsoft.com/office/drawing/2014/main" id="{A9D3B108-BEE0-7A4A-A32A-7CF470E03DE3}"/>
                  </a:ext>
                </a:extLst>
              </p:cNvPr>
              <p:cNvSpPr txBox="1">
                <a:spLocks/>
              </p:cNvSpPr>
              <p:nvPr/>
            </p:nvSpPr>
            <p:spPr>
              <a:xfrm>
                <a:off x="6978460" y="2874317"/>
                <a:ext cx="4861354"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acc>
                        <m:accPr>
                          <m:chr m:val="̂"/>
                          <m:ctrlPr>
                            <a:rPr lang="en-US" sz="2400" b="0" i="1" dirty="0" smtClean="0">
                              <a:solidFill>
                                <a:srgbClr val="C00000"/>
                              </a:solidFill>
                              <a:latin typeface="Cambria Math" panose="02040503050406030204" pitchFamily="18" charset="0"/>
                            </a:rPr>
                          </m:ctrlPr>
                        </m:accPr>
                        <m:e>
                          <m:r>
                            <a:rPr lang="en-US" sz="2400" b="0" i="1" dirty="0" smtClean="0">
                              <a:solidFill>
                                <a:srgbClr val="C00000"/>
                              </a:solidFill>
                              <a:latin typeface="Cambria Math" panose="02040503050406030204" pitchFamily="18" charset="0"/>
                            </a:rPr>
                            <m:t>𝑦</m:t>
                          </m:r>
                        </m:e>
                      </m:acc>
                      <m:r>
                        <a:rPr lang="en-US" sz="2400" b="0" i="1" dirty="0" smtClean="0">
                          <a:solidFill>
                            <a:schemeClr val="tx1">
                              <a:lumMod val="85000"/>
                              <a:lumOff val="15000"/>
                            </a:schemeClr>
                          </a:solidFill>
                          <a:latin typeface="Cambria Math" panose="02040503050406030204" pitchFamily="18" charset="0"/>
                        </a:rPr>
                        <m:t>=</m:t>
                      </m:r>
                      <m:r>
                        <m:rPr>
                          <m:nor/>
                        </m:rPr>
                        <a:rPr lang="en-US" sz="2400" b="0" i="0" dirty="0" smtClean="0">
                          <a:solidFill>
                            <a:schemeClr val="tx1">
                              <a:lumMod val="85000"/>
                              <a:lumOff val="15000"/>
                            </a:schemeClr>
                          </a:solidFill>
                          <a:latin typeface="Cambria Math" panose="02040503050406030204" pitchFamily="18" charset="0"/>
                        </a:rPr>
                        <m:t>softmax</m:t>
                      </m:r>
                      <m:d>
                        <m:dPr>
                          <m:ctrlPr>
                            <a:rPr lang="en-US" sz="2400" b="0" i="1" dirty="0" smtClean="0">
                              <a:solidFill>
                                <a:schemeClr val="tx1">
                                  <a:lumMod val="85000"/>
                                  <a:lumOff val="15000"/>
                                </a:schemeClr>
                              </a:solidFill>
                              <a:latin typeface="Cambria Math" panose="02040503050406030204" pitchFamily="18" charset="0"/>
                            </a:rPr>
                          </m:ctrlPr>
                        </m:dPr>
                        <m:e>
                          <m:r>
                            <a:rPr lang="en-US" sz="2400" b="0" i="1" dirty="0" smtClean="0">
                              <a:solidFill>
                                <a:schemeClr val="tx1">
                                  <a:lumMod val="85000"/>
                                  <a:lumOff val="15000"/>
                                </a:schemeClr>
                              </a:solidFill>
                              <a:latin typeface="Cambria Math" charset="0"/>
                            </a:rPr>
                            <m:t>𝑊</m:t>
                          </m:r>
                          <m:r>
                            <a:rPr lang="en-US" sz="2400" b="0" i="1" dirty="0" smtClean="0">
                              <a:solidFill>
                                <a:schemeClr val="tx1">
                                  <a:lumMod val="85000"/>
                                  <a:lumOff val="15000"/>
                                </a:schemeClr>
                              </a:solidFill>
                              <a:latin typeface="Cambria Math" panose="02040503050406030204" pitchFamily="18" charset="0"/>
                            </a:rPr>
                            <m:t>h</m:t>
                          </m:r>
                          <m:r>
                            <a:rPr lang="en-US" sz="2400" b="0" i="1" dirty="0" smtClean="0">
                              <a:solidFill>
                                <a:schemeClr val="tx1">
                                  <a:lumMod val="85000"/>
                                  <a:lumOff val="15000"/>
                                </a:schemeClr>
                              </a:solidFill>
                              <a:latin typeface="Cambria Math" panose="02040503050406030204" pitchFamily="18" charset="0"/>
                            </a:rPr>
                            <m:t>+</m:t>
                          </m:r>
                          <m:sSub>
                            <m:sSubPr>
                              <m:ctrlPr>
                                <a:rPr lang="en-US" sz="2400" b="0" i="1" dirty="0" smtClean="0">
                                  <a:solidFill>
                                    <a:schemeClr val="tx1">
                                      <a:lumMod val="85000"/>
                                      <a:lumOff val="15000"/>
                                    </a:schemeClr>
                                  </a:solidFill>
                                  <a:latin typeface="Cambria Math" panose="02040503050406030204" pitchFamily="18" charset="0"/>
                                </a:rPr>
                              </m:ctrlPr>
                            </m:sSubPr>
                            <m:e>
                              <m:r>
                                <a:rPr lang="en-US" sz="2400" b="0" i="1" dirty="0" smtClean="0">
                                  <a:solidFill>
                                    <a:schemeClr val="tx1">
                                      <a:lumMod val="85000"/>
                                      <a:lumOff val="15000"/>
                                    </a:schemeClr>
                                  </a:solidFill>
                                  <a:latin typeface="Cambria Math" panose="02040503050406030204" pitchFamily="18" charset="0"/>
                                </a:rPr>
                                <m:t>𝑏</m:t>
                              </m:r>
                            </m:e>
                            <m:sub>
                              <m:r>
                                <a:rPr lang="en-US" sz="2400" b="0" i="1" dirty="0" smtClean="0">
                                  <a:solidFill>
                                    <a:schemeClr val="tx1">
                                      <a:lumMod val="85000"/>
                                      <a:lumOff val="15000"/>
                                    </a:schemeClr>
                                  </a:solidFill>
                                  <a:latin typeface="Cambria Math" panose="02040503050406030204" pitchFamily="18" charset="0"/>
                                </a:rPr>
                                <m:t>2</m:t>
                              </m:r>
                            </m:sub>
                          </m:sSub>
                        </m:e>
                      </m:d>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m:t>
                      </m:r>
                      <m:sSup>
                        <m:sSupPr>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sSup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ℝ</m:t>
                          </m:r>
                        </m:e>
                        <m:sup>
                          <m:d>
                            <m:dPr>
                              <m:begChr m:val="|"/>
                              <m:endChr m:val="|"/>
                              <m:ctrlP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ctrlPr>
                            </m:dPr>
                            <m:e>
                              <m:r>
                                <a:rPr lang="en-US" sz="2400" b="0" i="1" dirty="0" smtClean="0">
                                  <a:solidFill>
                                    <a:schemeClr val="tx1">
                                      <a:lumMod val="85000"/>
                                      <a:lumOff val="15000"/>
                                    </a:schemeClr>
                                  </a:solidFill>
                                  <a:latin typeface="Cambria Math" panose="02040503050406030204" pitchFamily="18" charset="0"/>
                                  <a:ea typeface="Cambria Math" panose="02040503050406030204" pitchFamily="18" charset="0"/>
                                </a:rPr>
                                <m:t>𝑉</m:t>
                              </m:r>
                            </m:e>
                          </m:d>
                        </m:sup>
                      </m:sSup>
                    </m:oMath>
                  </m:oMathPara>
                </a14:m>
                <a:endParaRPr lang="en-US" sz="2400" b="0" dirty="0">
                  <a:solidFill>
                    <a:schemeClr val="tx1">
                      <a:lumMod val="85000"/>
                      <a:lumOff val="15000"/>
                    </a:schemeClr>
                  </a:solidFill>
                  <a:latin typeface="Avenir Light" panose="020B0402020203020204" pitchFamily="34" charset="77"/>
                  <a:ea typeface="Cambria Math" panose="02040503050406030204" pitchFamily="18" charset="0"/>
                </a:endParaRPr>
              </a:p>
            </p:txBody>
          </p:sp>
        </mc:Choice>
        <mc:Fallback xmlns="">
          <p:sp>
            <p:nvSpPr>
              <p:cNvPr id="54" name="Content Placeholder 2">
                <a:extLst>
                  <a:ext uri="{FF2B5EF4-FFF2-40B4-BE49-F238E27FC236}">
                    <a16:creationId xmlns:a16="http://schemas.microsoft.com/office/drawing/2014/main" xmlns:a14="http://schemas.microsoft.com/office/drawing/2010/main" xmlns="" id="{A9D3B108-BEE0-7A4A-A32A-7CF470E03DE3}"/>
                  </a:ext>
                </a:extLst>
              </p:cNvPr>
              <p:cNvSpPr txBox="1">
                <a:spLocks noRot="1" noChangeAspect="1" noMove="1" noResize="1" noEditPoints="1" noAdjustHandles="1" noChangeArrowheads="1" noChangeShapeType="1" noTextEdit="1"/>
              </p:cNvSpPr>
              <p:nvPr/>
            </p:nvSpPr>
            <p:spPr>
              <a:xfrm>
                <a:off x="6978460" y="2874317"/>
                <a:ext cx="4861354" cy="503588"/>
              </a:xfrm>
              <a:prstGeom prst="rect">
                <a:avLst/>
              </a:prstGeom>
              <a:blipFill rotWithShape="0">
                <a:blip r:embed="rId6"/>
                <a:stretch>
                  <a:fillRect/>
                </a:stretch>
              </a:blipFill>
            </p:spPr>
            <p:txBody>
              <a:bodyPr/>
              <a:lstStyle/>
              <a:p>
                <a:r>
                  <a:rPr lang="en-US">
                    <a:noFill/>
                  </a:rPr>
                  <a:t> </a:t>
                </a:r>
              </a:p>
            </p:txBody>
          </p:sp>
        </mc:Fallback>
      </mc:AlternateContent>
      <p:sp>
        <p:nvSpPr>
          <p:cNvPr id="64" name="Content Placeholder 2">
            <a:extLst>
              <a:ext uri="{FF2B5EF4-FFF2-40B4-BE49-F238E27FC236}">
                <a16:creationId xmlns:a16="http://schemas.microsoft.com/office/drawing/2014/main" id="{46AA2703-6D01-2E43-9283-BE27B4A2B4CD}"/>
              </a:ext>
            </a:extLst>
          </p:cNvPr>
          <p:cNvSpPr txBox="1">
            <a:spLocks/>
          </p:cNvSpPr>
          <p:nvPr/>
        </p:nvSpPr>
        <p:spPr>
          <a:xfrm>
            <a:off x="5525636" y="2504369"/>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dirty="0">
                <a:latin typeface="Avenir Light" panose="020B0402020203020204" pitchFamily="34" charset="77"/>
              </a:rPr>
              <a:t>went</a:t>
            </a:r>
          </a:p>
        </p:txBody>
      </p:sp>
      <p:sp>
        <p:nvSpPr>
          <p:cNvPr id="44" name="Content Placeholder 2">
            <a:extLst>
              <a:ext uri="{FF2B5EF4-FFF2-40B4-BE49-F238E27FC236}">
                <a16:creationId xmlns:a16="http://schemas.microsoft.com/office/drawing/2014/main" id="{BBAAE650-744B-1044-AACD-78E7A519FF89}"/>
              </a:ext>
            </a:extLst>
          </p:cNvPr>
          <p:cNvSpPr txBox="1">
            <a:spLocks/>
          </p:cNvSpPr>
          <p:nvPr/>
        </p:nvSpPr>
        <p:spPr>
          <a:xfrm>
            <a:off x="1700362" y="1668059"/>
            <a:ext cx="6202063" cy="639458"/>
          </a:xfrm>
          <a:prstGeom prst="rect">
            <a:avLst/>
          </a:prstGeom>
          <a:solidFill>
            <a:schemeClr val="accent3">
              <a:lumMod val="20000"/>
              <a:lumOff val="80000"/>
            </a:schemeClr>
          </a:solidFill>
          <a:ln w="38100">
            <a:solidFill>
              <a:schemeClr val="accent2"/>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tx1">
                    <a:lumMod val="85000"/>
                    <a:lumOff val="15000"/>
                  </a:schemeClr>
                </a:solidFill>
                <a:latin typeface="Avenir Light" panose="020B0402020203020204" pitchFamily="34" charset="77"/>
              </a:rPr>
              <a:t>Let’s use the previous hidden state, too</a:t>
            </a:r>
            <a:endParaRPr lang="en-US" sz="2400" dirty="0">
              <a:solidFill>
                <a:schemeClr val="tx1">
                  <a:lumMod val="85000"/>
                  <a:lumOff val="15000"/>
                </a:schemeClr>
              </a:solidFill>
              <a:latin typeface="Avenir Light" panose="020B0402020203020204" pitchFamily="34" charset="77"/>
            </a:endParaRPr>
          </a:p>
        </p:txBody>
      </p:sp>
    </p:spTree>
    <p:extLst>
      <p:ext uri="{BB962C8B-B14F-4D97-AF65-F5344CB8AC3E}">
        <p14:creationId xmlns:p14="http://schemas.microsoft.com/office/powerpoint/2010/main" val="351014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921-67AB-D84C-A73D-BD825F2BFDF8}"/>
              </a:ext>
            </a:extLst>
          </p:cNvPr>
          <p:cNvSpPr>
            <a:spLocks noGrp="1"/>
          </p:cNvSpPr>
          <p:nvPr>
            <p:ph type="title"/>
          </p:nvPr>
        </p:nvSpPr>
        <p:spPr>
          <a:xfrm>
            <a:off x="347472" y="219456"/>
            <a:ext cx="8941419" cy="1162592"/>
          </a:xfrm>
        </p:spPr>
        <p:txBody>
          <a:bodyPr/>
          <a:lstStyle/>
          <a:p>
            <a:r>
              <a:rPr lang="en-US" dirty="0"/>
              <a:t>Language Modelling: </a:t>
            </a:r>
            <a:r>
              <a:rPr lang="en-US" b="1" dirty="0"/>
              <a:t>RNNs</a:t>
            </a:r>
          </a:p>
        </p:txBody>
      </p:sp>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197257" y="5206014"/>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Input layer</a:t>
            </a:r>
          </a:p>
        </p:txBody>
      </p:sp>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80441" y="4043868"/>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174894" y="2907548"/>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p:sp>
        <p:nvSpPr>
          <p:cNvPr id="70" name="Rounded Rectangle 69">
            <a:extLst>
              <a:ext uri="{FF2B5EF4-FFF2-40B4-BE49-F238E27FC236}">
                <a16:creationId xmlns:a16="http://schemas.microsoft.com/office/drawing/2014/main" id="{DE101D8D-392D-CE48-A76F-F593C13CFB77}"/>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AF057BF2-9D6B-E249-8FBC-3B1D5B8A5CA3}"/>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730C91DC-46B3-DD42-BA91-16A98A899679}"/>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1A38F944-FD9F-1C42-9EF7-BA5E3DB86EBA}"/>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1549E43-B913-244E-90FF-EB6ADE692919}"/>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CFE7F9AF-8FB9-9E47-AA7C-B819DD96BD45}"/>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D1072A62-0E13-3843-8D0C-3A62E6BC9417}"/>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B5867DDE-FEA5-0049-9461-EB1FFEB88969}"/>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24DFF809-EE42-C349-914D-4808EEE0B2B2}"/>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485BEC44-F260-1145-8583-E09A6D1ADDA0}"/>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285D089-1C0C-6344-B7EA-A631D2F645B7}"/>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E248521C-7AB4-A74B-BB41-9E9DBC05502F}"/>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542D303-3E89-B948-BAE1-9C28B4C7900E}"/>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557CEDB-9609-5C4E-BE7A-9A1922D84558}"/>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FD0CC76B-5E71-8C4B-B186-6D1471C8CD67}"/>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ounded Rectangle 92">
            <a:extLst>
              <a:ext uri="{FF2B5EF4-FFF2-40B4-BE49-F238E27FC236}">
                <a16:creationId xmlns:a16="http://schemas.microsoft.com/office/drawing/2014/main" id="{2E61486C-7C7C-CF4A-BF55-2488DDD06CBA}"/>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ight Arrow 93">
            <a:extLst>
              <a:ext uri="{FF2B5EF4-FFF2-40B4-BE49-F238E27FC236}">
                <a16:creationId xmlns:a16="http://schemas.microsoft.com/office/drawing/2014/main" id="{FAED948E-E8BC-B542-96E5-C16F47F16A92}"/>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ight Arrow 94">
            <a:extLst>
              <a:ext uri="{FF2B5EF4-FFF2-40B4-BE49-F238E27FC236}">
                <a16:creationId xmlns:a16="http://schemas.microsoft.com/office/drawing/2014/main" id="{B62B8F78-5C39-C145-B3C5-F9490727FE2B}"/>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6" name="Content Placeholder 2">
                <a:extLst>
                  <a:ext uri="{FF2B5EF4-FFF2-40B4-BE49-F238E27FC236}">
                    <a16:creationId xmlns:a16="http://schemas.microsoft.com/office/drawing/2014/main" id="{20A6FC83-57DF-014A-87E0-1B5614DFB884}"/>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96" name="Content Placeholder 2">
                <a:extLst>
                  <a:ext uri="{FF2B5EF4-FFF2-40B4-BE49-F238E27FC236}">
                    <a16:creationId xmlns:a16="http://schemas.microsoft.com/office/drawing/2014/main" xmlns:a14="http://schemas.microsoft.com/office/drawing/2010/main" xmlns="" id="{20A6FC83-57DF-014A-87E0-1B5614DFB884}"/>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Content Placeholder 2">
                <a:extLst>
                  <a:ext uri="{FF2B5EF4-FFF2-40B4-BE49-F238E27FC236}">
                    <a16:creationId xmlns:a16="http://schemas.microsoft.com/office/drawing/2014/main" id="{6D6C0EF3-9A48-6042-84AB-D28C74DA20AD}"/>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97" name="Content Placeholder 2">
                <a:extLst>
                  <a:ext uri="{FF2B5EF4-FFF2-40B4-BE49-F238E27FC236}">
                    <a16:creationId xmlns:a16="http://schemas.microsoft.com/office/drawing/2014/main" xmlns:a14="http://schemas.microsoft.com/office/drawing/2010/main" xmlns="" id="{6D6C0EF3-9A48-6042-84AB-D28C74DA20AD}"/>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Content Placeholder 2">
                <a:extLst>
                  <a:ext uri="{FF2B5EF4-FFF2-40B4-BE49-F238E27FC236}">
                    <a16:creationId xmlns:a16="http://schemas.microsoft.com/office/drawing/2014/main" id="{276A6F90-89C1-8046-A06E-32E388A4C982}"/>
                  </a:ext>
                </a:extLst>
              </p:cNvPr>
              <p:cNvSpPr txBox="1">
                <a:spLocks/>
              </p:cNvSpPr>
              <p:nvPr/>
            </p:nvSpPr>
            <p:spPr>
              <a:xfrm>
                <a:off x="2436901" y="23633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98" name="Content Placeholder 2">
                <a:extLst>
                  <a:ext uri="{FF2B5EF4-FFF2-40B4-BE49-F238E27FC236}">
                    <a16:creationId xmlns:a16="http://schemas.microsoft.com/office/drawing/2014/main" id="{276A6F90-89C1-8046-A06E-32E388A4C982}"/>
                  </a:ext>
                </a:extLst>
              </p:cNvPr>
              <p:cNvSpPr txBox="1">
                <a:spLocks noRot="1" noChangeAspect="1" noMove="1" noResize="1" noEditPoints="1" noAdjustHandles="1" noChangeArrowheads="1" noChangeShapeType="1" noTextEdit="1"/>
              </p:cNvSpPr>
              <p:nvPr/>
            </p:nvSpPr>
            <p:spPr>
              <a:xfrm>
                <a:off x="2436901" y="2363347"/>
                <a:ext cx="1576747" cy="503588"/>
              </a:xfrm>
              <a:prstGeom prst="rect">
                <a:avLst/>
              </a:prstGeom>
              <a:blipFill>
                <a:blip r:embed="rId4"/>
                <a:stretch>
                  <a:fillRect b="-48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Content Placeholder 2">
                <a:extLst>
                  <a:ext uri="{FF2B5EF4-FFF2-40B4-BE49-F238E27FC236}">
                    <a16:creationId xmlns:a16="http://schemas.microsoft.com/office/drawing/2014/main" id="{D2F72133-FA23-E542-8D6A-F6C8993EF0A4}"/>
                  </a:ext>
                </a:extLst>
              </p:cNvPr>
              <p:cNvSpPr txBox="1">
                <a:spLocks/>
              </p:cNvSpPr>
              <p:nvPr/>
            </p:nvSpPr>
            <p:spPr>
              <a:xfrm>
                <a:off x="2936405" y="573189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90" name="Content Placeholder 2">
                <a:extLst>
                  <a:ext uri="{FF2B5EF4-FFF2-40B4-BE49-F238E27FC236}">
                    <a16:creationId xmlns:a16="http://schemas.microsoft.com/office/drawing/2014/main" id="{D2F72133-FA23-E542-8D6A-F6C8993EF0A4}"/>
                  </a:ext>
                </a:extLst>
              </p:cNvPr>
              <p:cNvSpPr txBox="1">
                <a:spLocks noRot="1" noChangeAspect="1" noMove="1" noResize="1" noEditPoints="1" noAdjustHandles="1" noChangeArrowheads="1" noChangeShapeType="1" noTextEdit="1"/>
              </p:cNvSpPr>
              <p:nvPr/>
            </p:nvSpPr>
            <p:spPr>
              <a:xfrm>
                <a:off x="2936405" y="5731890"/>
                <a:ext cx="466367" cy="503588"/>
              </a:xfrm>
              <a:prstGeom prst="rect">
                <a:avLst/>
              </a:prstGeom>
              <a:blipFill>
                <a:blip r:embed="rId5"/>
                <a:stretch>
                  <a:fillRect l="-5263"/>
                </a:stretch>
              </a:blipFill>
            </p:spPr>
            <p:txBody>
              <a:bodyPr/>
              <a:lstStyle/>
              <a:p>
                <a:r>
                  <a:rPr lang="en-US">
                    <a:noFill/>
                  </a:rPr>
                  <a:t> </a:t>
                </a:r>
              </a:p>
            </p:txBody>
          </p:sp>
        </mc:Fallback>
      </mc:AlternateContent>
      <p:sp>
        <p:nvSpPr>
          <p:cNvPr id="202" name="Content Placeholder 2">
            <a:extLst>
              <a:ext uri="{FF2B5EF4-FFF2-40B4-BE49-F238E27FC236}">
                <a16:creationId xmlns:a16="http://schemas.microsoft.com/office/drawing/2014/main" id="{99905B6F-10E6-D144-AB03-B236FDA6575E}"/>
              </a:ext>
            </a:extLst>
          </p:cNvPr>
          <p:cNvSpPr txBox="1">
            <a:spLocks/>
          </p:cNvSpPr>
          <p:nvPr/>
        </p:nvSpPr>
        <p:spPr>
          <a:xfrm>
            <a:off x="1102493" y="1255413"/>
            <a:ext cx="8350968"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b="1" dirty="0">
                <a:latin typeface="Karla" charset="0"/>
                <a:ea typeface="Karla" charset="0"/>
                <a:cs typeface="Karla" charset="0"/>
              </a:rPr>
              <a:t>Neural Approach #2: </a:t>
            </a:r>
            <a:r>
              <a:rPr lang="en-US" sz="2400" dirty="0">
                <a:solidFill>
                  <a:schemeClr val="tx2">
                    <a:lumMod val="60000"/>
                    <a:lumOff val="40000"/>
                  </a:schemeClr>
                </a:solidFill>
                <a:latin typeface="Karla" charset="0"/>
                <a:ea typeface="Karla" charset="0"/>
                <a:cs typeface="Karla" charset="0"/>
              </a:rPr>
              <a:t>Recurrent Neural Network (RNN)</a:t>
            </a:r>
          </a:p>
          <a:p>
            <a:pPr marL="0" indent="0">
              <a:lnSpc>
                <a:spcPct val="120000"/>
              </a:lnSpc>
              <a:buNone/>
            </a:pPr>
            <a:endParaRPr lang="en-US" sz="2400" dirty="0">
              <a:latin typeface="Karla" charset="0"/>
              <a:ea typeface="Karla" charset="0"/>
              <a:cs typeface="Karla" charset="0"/>
            </a:endParaRPr>
          </a:p>
        </p:txBody>
      </p:sp>
      <p:grpSp>
        <p:nvGrpSpPr>
          <p:cNvPr id="30" name="Group 29"/>
          <p:cNvGrpSpPr/>
          <p:nvPr/>
        </p:nvGrpSpPr>
        <p:grpSpPr>
          <a:xfrm>
            <a:off x="3818000" y="2387247"/>
            <a:ext cx="2344440" cy="3838421"/>
            <a:chOff x="3818000" y="2387247"/>
            <a:chExt cx="2344440" cy="3838421"/>
          </a:xfrm>
        </p:grpSpPr>
        <p:sp>
          <p:nvSpPr>
            <p:cNvPr id="31" name="Rounded Rectangle 30">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ight Arrow 47">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C00000"/>
                  </a:solidFill>
                  <a:latin typeface="Avenir Light" panose="020B0402020203020204" pitchFamily="34" charset="77"/>
                </a:rPr>
                <a:t>V</a:t>
              </a:r>
            </a:p>
          </p:txBody>
        </p:sp>
        <mc:AlternateContent xmlns:mc="http://schemas.openxmlformats.org/markup-compatibility/2006" xmlns:a14="http://schemas.microsoft.com/office/drawing/2010/main">
          <mc:Choice Requires="a14">
            <p:sp>
              <p:nvSpPr>
                <p:cNvPr id="52"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52"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920AC903-63CF-244F-AF78-1E015F906B08}"/>
                    </a:ext>
                  </a:extLst>
                </p:cNvPr>
                <p:cNvSpPr txBox="1">
                  <a:spLocks/>
                </p:cNvSpPr>
                <p:nvPr/>
              </p:nvSpPr>
              <p:spPr>
                <a:xfrm>
                  <a:off x="4585693" y="23872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53" name="Content Placeholder 2">
                  <a:extLst>
                    <a:ext uri="{FF2B5EF4-FFF2-40B4-BE49-F238E27FC236}">
                      <a16:creationId xmlns:a16="http://schemas.microsoft.com/office/drawing/2014/main" xmlns:a14="http://schemas.microsoft.com/office/drawing/2010/main" xmlns="" id="{920AC903-63CF-244F-AF78-1E015F906B08}"/>
                    </a:ext>
                  </a:extLst>
                </p:cNvPr>
                <p:cNvSpPr txBox="1">
                  <a:spLocks noRot="1" noChangeAspect="1" noMove="1" noResize="1" noEditPoints="1" noAdjustHandles="1" noChangeArrowheads="1" noChangeShapeType="1" noTextEdit="1"/>
                </p:cNvSpPr>
                <p:nvPr/>
              </p:nvSpPr>
              <p:spPr>
                <a:xfrm>
                  <a:off x="4585693" y="2387247"/>
                  <a:ext cx="1576747" cy="503588"/>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Content Placeholder 2">
                  <a:extLst>
                    <a:ext uri="{FF2B5EF4-FFF2-40B4-BE49-F238E27FC236}">
                      <a16:creationId xmlns:a16="http://schemas.microsoft.com/office/drawing/2014/main" id="{A5C72C0C-196F-D14D-B7C7-B894A9473A57}"/>
                    </a:ext>
                  </a:extLst>
                </p:cNvPr>
                <p:cNvSpPr txBox="1">
                  <a:spLocks/>
                </p:cNvSpPr>
                <p:nvPr/>
              </p:nvSpPr>
              <p:spPr>
                <a:xfrm>
                  <a:off x="5223678" y="5722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54"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722080"/>
                  <a:ext cx="466367" cy="503588"/>
                </a:xfrm>
                <a:prstGeom prst="rect">
                  <a:avLst/>
                </a:prstGeom>
                <a:blipFill rotWithShape="0">
                  <a:blip r:embed="rId8"/>
                  <a:stretch>
                    <a:fillRect/>
                  </a:stretch>
                </a:blipFill>
              </p:spPr>
              <p:txBody>
                <a:bodyPr/>
                <a:lstStyle/>
                <a:p>
                  <a:r>
                    <a:rPr lang="en-US">
                      <a:noFill/>
                    </a:rPr>
                    <a:t> </a:t>
                  </a:r>
                </a:p>
              </p:txBody>
            </p:sp>
          </mc:Fallback>
        </mc:AlternateContent>
        <p:sp>
          <p:nvSpPr>
            <p:cNvPr id="55" name="Right Arrow 54">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6"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56"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9"/>
                  <a:stretch>
                    <a:fillRect/>
                  </a:stretch>
                </a:blipFill>
              </p:spPr>
              <p:txBody>
                <a:bodyPr/>
                <a:lstStyle/>
                <a:p>
                  <a:r>
                    <a:rPr lang="en-US">
                      <a:noFill/>
                    </a:rPr>
                    <a:t> </a:t>
                  </a:r>
                </a:p>
              </p:txBody>
            </p:sp>
          </mc:Fallback>
        </mc:AlternateContent>
      </p:grpSp>
      <p:grpSp>
        <p:nvGrpSpPr>
          <p:cNvPr id="57" name="Group 56"/>
          <p:cNvGrpSpPr/>
          <p:nvPr/>
        </p:nvGrpSpPr>
        <p:grpSpPr>
          <a:xfrm>
            <a:off x="6092529" y="2404992"/>
            <a:ext cx="2344440" cy="3838421"/>
            <a:chOff x="3818000" y="2387247"/>
            <a:chExt cx="2344440" cy="3838421"/>
          </a:xfrm>
        </p:grpSpPr>
        <p:sp>
          <p:nvSpPr>
            <p:cNvPr id="58" name="Rounded Rectangle 57">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ounded Rectangle 66">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ounded Rectangle 88">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ight Arrow 89">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ight Arrow 90">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C00000"/>
                  </a:solidFill>
                  <a:latin typeface="Avenir Light" panose="020B0402020203020204" pitchFamily="34" charset="77"/>
                </a:rPr>
                <a:t>V</a:t>
              </a:r>
            </a:p>
          </p:txBody>
        </p:sp>
        <mc:AlternateContent xmlns:mc="http://schemas.openxmlformats.org/markup-compatibility/2006" xmlns:a14="http://schemas.microsoft.com/office/drawing/2010/main">
          <mc:Choice Requires="a14">
            <p:sp>
              <p:nvSpPr>
                <p:cNvPr id="99"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99"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Content Placeholder 2">
                  <a:extLst>
                    <a:ext uri="{FF2B5EF4-FFF2-40B4-BE49-F238E27FC236}">
                      <a16:creationId xmlns:a16="http://schemas.microsoft.com/office/drawing/2014/main" id="{920AC903-63CF-244F-AF78-1E015F906B08}"/>
                    </a:ext>
                  </a:extLst>
                </p:cNvPr>
                <p:cNvSpPr txBox="1">
                  <a:spLocks/>
                </p:cNvSpPr>
                <p:nvPr/>
              </p:nvSpPr>
              <p:spPr>
                <a:xfrm>
                  <a:off x="4585693" y="23872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00" name="Content Placeholder 2">
                  <a:extLst>
                    <a:ext uri="{FF2B5EF4-FFF2-40B4-BE49-F238E27FC236}">
                      <a16:creationId xmlns:a16="http://schemas.microsoft.com/office/drawing/2014/main" xmlns:a14="http://schemas.microsoft.com/office/drawing/2010/main" xmlns="" id="{920AC903-63CF-244F-AF78-1E015F906B08}"/>
                    </a:ext>
                  </a:extLst>
                </p:cNvPr>
                <p:cNvSpPr txBox="1">
                  <a:spLocks noRot="1" noChangeAspect="1" noMove="1" noResize="1" noEditPoints="1" noAdjustHandles="1" noChangeArrowheads="1" noChangeShapeType="1" noTextEdit="1"/>
                </p:cNvSpPr>
                <p:nvPr/>
              </p:nvSpPr>
              <p:spPr>
                <a:xfrm>
                  <a:off x="4585693" y="2387247"/>
                  <a:ext cx="1576747" cy="503588"/>
                </a:xfrm>
                <a:prstGeom prst="rect">
                  <a:avLst/>
                </a:prstGeom>
                <a:blipFill rotWithShape="0">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Content Placeholder 2">
                  <a:extLst>
                    <a:ext uri="{FF2B5EF4-FFF2-40B4-BE49-F238E27FC236}">
                      <a16:creationId xmlns:a16="http://schemas.microsoft.com/office/drawing/2014/main" id="{A5C72C0C-196F-D14D-B7C7-B894A9473A57}"/>
                    </a:ext>
                  </a:extLst>
                </p:cNvPr>
                <p:cNvSpPr txBox="1">
                  <a:spLocks/>
                </p:cNvSpPr>
                <p:nvPr/>
              </p:nvSpPr>
              <p:spPr>
                <a:xfrm>
                  <a:off x="5223678" y="5722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01"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722080"/>
                  <a:ext cx="466367" cy="503588"/>
                </a:xfrm>
                <a:prstGeom prst="rect">
                  <a:avLst/>
                </a:prstGeom>
                <a:blipFill rotWithShape="0">
                  <a:blip r:embed="rId12"/>
                  <a:stretch>
                    <a:fillRect/>
                  </a:stretch>
                </a:blipFill>
              </p:spPr>
              <p:txBody>
                <a:bodyPr/>
                <a:lstStyle/>
                <a:p>
                  <a:r>
                    <a:rPr lang="en-US">
                      <a:noFill/>
                    </a:rPr>
                    <a:t> </a:t>
                  </a:r>
                </a:p>
              </p:txBody>
            </p:sp>
          </mc:Fallback>
        </mc:AlternateContent>
        <p:sp>
          <p:nvSpPr>
            <p:cNvPr id="102" name="Right Arrow 101">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3"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03"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3"/>
                  <a:stretch>
                    <a:fillRect/>
                  </a:stretch>
                </a:blipFill>
              </p:spPr>
              <p:txBody>
                <a:bodyPr/>
                <a:lstStyle/>
                <a:p>
                  <a:r>
                    <a:rPr lang="en-US">
                      <a:noFill/>
                    </a:rPr>
                    <a:t> </a:t>
                  </a:r>
                </a:p>
              </p:txBody>
            </p:sp>
          </mc:Fallback>
        </mc:AlternateContent>
      </p:grpSp>
      <p:grpSp>
        <p:nvGrpSpPr>
          <p:cNvPr id="104" name="Group 103"/>
          <p:cNvGrpSpPr/>
          <p:nvPr/>
        </p:nvGrpSpPr>
        <p:grpSpPr>
          <a:xfrm>
            <a:off x="8235903" y="2426550"/>
            <a:ext cx="2344440" cy="3838421"/>
            <a:chOff x="3818000" y="2387247"/>
            <a:chExt cx="2344440" cy="3838421"/>
          </a:xfrm>
        </p:grpSpPr>
        <p:sp>
          <p:nvSpPr>
            <p:cNvPr id="105" name="Rounded Rectangle 104">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ounded Rectangle 113">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ounded Rectangle 119">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ight Arrow 120">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ight Arrow 121">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C00000"/>
                  </a:solidFill>
                  <a:latin typeface="Avenir Light" panose="020B0402020203020204" pitchFamily="34" charset="77"/>
                </a:rPr>
                <a:t>V</a:t>
              </a:r>
            </a:p>
          </p:txBody>
        </p:sp>
        <mc:AlternateContent xmlns:mc="http://schemas.openxmlformats.org/markup-compatibility/2006" xmlns:a14="http://schemas.microsoft.com/office/drawing/2010/main">
          <mc:Choice Requires="a14">
            <p:sp>
              <p:nvSpPr>
                <p:cNvPr id="124"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24"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5" name="Content Placeholder 2">
                  <a:extLst>
                    <a:ext uri="{FF2B5EF4-FFF2-40B4-BE49-F238E27FC236}">
                      <a16:creationId xmlns:a16="http://schemas.microsoft.com/office/drawing/2014/main" id="{920AC903-63CF-244F-AF78-1E015F906B08}"/>
                    </a:ext>
                  </a:extLst>
                </p:cNvPr>
                <p:cNvSpPr txBox="1">
                  <a:spLocks/>
                </p:cNvSpPr>
                <p:nvPr/>
              </p:nvSpPr>
              <p:spPr>
                <a:xfrm>
                  <a:off x="4585693" y="23872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25" name="Content Placeholder 2">
                  <a:extLst>
                    <a:ext uri="{FF2B5EF4-FFF2-40B4-BE49-F238E27FC236}">
                      <a16:creationId xmlns:a16="http://schemas.microsoft.com/office/drawing/2014/main" xmlns:a14="http://schemas.microsoft.com/office/drawing/2010/main" xmlns="" id="{920AC903-63CF-244F-AF78-1E015F906B08}"/>
                    </a:ext>
                  </a:extLst>
                </p:cNvPr>
                <p:cNvSpPr txBox="1">
                  <a:spLocks noRot="1" noChangeAspect="1" noMove="1" noResize="1" noEditPoints="1" noAdjustHandles="1" noChangeArrowheads="1" noChangeShapeType="1" noTextEdit="1"/>
                </p:cNvSpPr>
                <p:nvPr/>
              </p:nvSpPr>
              <p:spPr>
                <a:xfrm>
                  <a:off x="4585693" y="2387247"/>
                  <a:ext cx="1576747" cy="503588"/>
                </a:xfrm>
                <a:prstGeom prst="rect">
                  <a:avLst/>
                </a:prstGeom>
                <a:blipFill rotWithShape="0">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6" name="Content Placeholder 2">
                  <a:extLst>
                    <a:ext uri="{FF2B5EF4-FFF2-40B4-BE49-F238E27FC236}">
                      <a16:creationId xmlns:a16="http://schemas.microsoft.com/office/drawing/2014/main" id="{A5C72C0C-196F-D14D-B7C7-B894A9473A57}"/>
                    </a:ext>
                  </a:extLst>
                </p:cNvPr>
                <p:cNvSpPr txBox="1">
                  <a:spLocks/>
                </p:cNvSpPr>
                <p:nvPr/>
              </p:nvSpPr>
              <p:spPr>
                <a:xfrm>
                  <a:off x="5223678" y="5722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26"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722080"/>
                  <a:ext cx="466367" cy="503588"/>
                </a:xfrm>
                <a:prstGeom prst="rect">
                  <a:avLst/>
                </a:prstGeom>
                <a:blipFill rotWithShape="0">
                  <a:blip r:embed="rId16"/>
                  <a:stretch>
                    <a:fillRect/>
                  </a:stretch>
                </a:blipFill>
              </p:spPr>
              <p:txBody>
                <a:bodyPr/>
                <a:lstStyle/>
                <a:p>
                  <a:r>
                    <a:rPr lang="en-US">
                      <a:noFill/>
                    </a:rPr>
                    <a:t> </a:t>
                  </a:r>
                </a:p>
              </p:txBody>
            </p:sp>
          </mc:Fallback>
        </mc:AlternateContent>
        <p:sp>
          <p:nvSpPr>
            <p:cNvPr id="127" name="Right Arrow 126">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8"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28"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7"/>
                  <a:stretch>
                    <a:fillRect/>
                  </a:stretch>
                </a:blipFill>
              </p:spPr>
              <p:txBody>
                <a:bodyPr/>
                <a:lstStyle/>
                <a:p>
                  <a:r>
                    <a:rPr lang="en-US">
                      <a:noFill/>
                    </a:rPr>
                    <a:t> </a:t>
                  </a:r>
                </a:p>
              </p:txBody>
            </p:sp>
          </mc:Fallback>
        </mc:AlternateContent>
      </p:grpSp>
      <p:sp>
        <p:nvSpPr>
          <p:cNvPr id="129" name="Right Arrow 128">
            <a:extLst>
              <a:ext uri="{FF2B5EF4-FFF2-40B4-BE49-F238E27FC236}">
                <a16:creationId xmlns:a16="http://schemas.microsoft.com/office/drawing/2014/main" id="{B071ED4D-D5EB-5847-8379-25639D574AB7}"/>
              </a:ext>
            </a:extLst>
          </p:cNvPr>
          <p:cNvSpPr/>
          <p:nvPr/>
        </p:nvSpPr>
        <p:spPr>
          <a:xfrm>
            <a:off x="1819932" y="4136005"/>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0" name="Content Placeholder 2">
                <a:extLst>
                  <a:ext uri="{FF2B5EF4-FFF2-40B4-BE49-F238E27FC236}">
                    <a16:creationId xmlns:a16="http://schemas.microsoft.com/office/drawing/2014/main" id="{BF18EEA7-1C01-0846-8578-348803E5EB4B}"/>
                  </a:ext>
                </a:extLst>
              </p:cNvPr>
              <p:cNvSpPr txBox="1">
                <a:spLocks/>
              </p:cNvSpPr>
              <p:nvPr/>
            </p:nvSpPr>
            <p:spPr>
              <a:xfrm>
                <a:off x="1686041" y="367541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30" name="Content Placeholder 2">
                <a:extLst>
                  <a:ext uri="{FF2B5EF4-FFF2-40B4-BE49-F238E27FC236}">
                    <a16:creationId xmlns:a16="http://schemas.microsoft.com/office/drawing/2014/main" id="{BF18EEA7-1C01-0846-8578-348803E5EB4B}"/>
                  </a:ext>
                </a:extLst>
              </p:cNvPr>
              <p:cNvSpPr txBox="1">
                <a:spLocks noRot="1" noChangeAspect="1" noMove="1" noResize="1" noEditPoints="1" noAdjustHandles="1" noChangeArrowheads="1" noChangeShapeType="1" noTextEdit="1"/>
              </p:cNvSpPr>
              <p:nvPr/>
            </p:nvSpPr>
            <p:spPr>
              <a:xfrm>
                <a:off x="1686041" y="3675414"/>
                <a:ext cx="701328" cy="503588"/>
              </a:xfrm>
              <a:prstGeom prst="rect">
                <a:avLst/>
              </a:prstGeom>
              <a:blipFill>
                <a:blip r:embed="rId1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8233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Input layer</a:t>
            </a:r>
          </a:p>
        </p:txBody>
      </p:sp>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p:sp>
        <p:nvSpPr>
          <p:cNvPr id="70" name="Rounded Rectangle 69">
            <a:extLst>
              <a:ext uri="{FF2B5EF4-FFF2-40B4-BE49-F238E27FC236}">
                <a16:creationId xmlns:a16="http://schemas.microsoft.com/office/drawing/2014/main" id="{DE101D8D-392D-CE48-A76F-F593C13CFB77}"/>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AF057BF2-9D6B-E249-8FBC-3B1D5B8A5CA3}"/>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730C91DC-46B3-DD42-BA91-16A98A899679}"/>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1A38F944-FD9F-1C42-9EF7-BA5E3DB86EBA}"/>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1549E43-B913-244E-90FF-EB6ADE692919}"/>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CFE7F9AF-8FB9-9E47-AA7C-B819DD96BD45}"/>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D1072A62-0E13-3843-8D0C-3A62E6BC9417}"/>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B5867DDE-FEA5-0049-9461-EB1FFEB88969}"/>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24DFF809-EE42-C349-914D-4808EEE0B2B2}"/>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485BEC44-F260-1145-8583-E09A6D1ADDA0}"/>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285D089-1C0C-6344-B7EA-A631D2F645B7}"/>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E248521C-7AB4-A74B-BB41-9E9DBC05502F}"/>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542D303-3E89-B948-BAE1-9C28B4C7900E}"/>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557CEDB-9609-5C4E-BE7A-9A1922D84558}"/>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FD0CC76B-5E71-8C4B-B186-6D1471C8CD67}"/>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ounded Rectangle 92">
            <a:extLst>
              <a:ext uri="{FF2B5EF4-FFF2-40B4-BE49-F238E27FC236}">
                <a16:creationId xmlns:a16="http://schemas.microsoft.com/office/drawing/2014/main" id="{2E61486C-7C7C-CF4A-BF55-2488DDD06CBA}"/>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ight Arrow 93">
            <a:extLst>
              <a:ext uri="{FF2B5EF4-FFF2-40B4-BE49-F238E27FC236}">
                <a16:creationId xmlns:a16="http://schemas.microsoft.com/office/drawing/2014/main" id="{FAED948E-E8BC-B542-96E5-C16F47F16A92}"/>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ight Arrow 94">
            <a:extLst>
              <a:ext uri="{FF2B5EF4-FFF2-40B4-BE49-F238E27FC236}">
                <a16:creationId xmlns:a16="http://schemas.microsoft.com/office/drawing/2014/main" id="{B62B8F78-5C39-C145-B3C5-F9490727FE2B}"/>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6" name="Content Placeholder 2">
                <a:extLst>
                  <a:ext uri="{FF2B5EF4-FFF2-40B4-BE49-F238E27FC236}">
                    <a16:creationId xmlns:a16="http://schemas.microsoft.com/office/drawing/2014/main" id="{20A6FC83-57DF-014A-87E0-1B5614DFB884}"/>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96" name="Content Placeholder 2">
                <a:extLst>
                  <a:ext uri="{FF2B5EF4-FFF2-40B4-BE49-F238E27FC236}">
                    <a16:creationId xmlns:a16="http://schemas.microsoft.com/office/drawing/2014/main" xmlns:a14="http://schemas.microsoft.com/office/drawing/2010/main" xmlns="" id="{20A6FC83-57DF-014A-87E0-1B5614DFB884}"/>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Content Placeholder 2">
                <a:extLst>
                  <a:ext uri="{FF2B5EF4-FFF2-40B4-BE49-F238E27FC236}">
                    <a16:creationId xmlns:a16="http://schemas.microsoft.com/office/drawing/2014/main" id="{6D6C0EF3-9A48-6042-84AB-D28C74DA20AD}"/>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97" name="Content Placeholder 2">
                <a:extLst>
                  <a:ext uri="{FF2B5EF4-FFF2-40B4-BE49-F238E27FC236}">
                    <a16:creationId xmlns:a16="http://schemas.microsoft.com/office/drawing/2014/main" xmlns:a14="http://schemas.microsoft.com/office/drawing/2010/main" xmlns="" id="{6D6C0EF3-9A48-6042-84AB-D28C74DA20AD}"/>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Content Placeholder 2">
                <a:extLst>
                  <a:ext uri="{FF2B5EF4-FFF2-40B4-BE49-F238E27FC236}">
                    <a16:creationId xmlns:a16="http://schemas.microsoft.com/office/drawing/2014/main" id="{276A6F90-89C1-8046-A06E-32E388A4C982}"/>
                  </a:ext>
                </a:extLst>
              </p:cNvPr>
              <p:cNvSpPr txBox="1">
                <a:spLocks/>
              </p:cNvSpPr>
              <p:nvPr/>
            </p:nvSpPr>
            <p:spPr>
              <a:xfrm>
                <a:off x="2436901" y="23633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98" name="Content Placeholder 2">
                <a:extLst>
                  <a:ext uri="{FF2B5EF4-FFF2-40B4-BE49-F238E27FC236}">
                    <a16:creationId xmlns:a16="http://schemas.microsoft.com/office/drawing/2014/main" id="{276A6F90-89C1-8046-A06E-32E388A4C982}"/>
                  </a:ext>
                </a:extLst>
              </p:cNvPr>
              <p:cNvSpPr txBox="1">
                <a:spLocks noRot="1" noChangeAspect="1" noMove="1" noResize="1" noEditPoints="1" noAdjustHandles="1" noChangeArrowheads="1" noChangeShapeType="1" noTextEdit="1"/>
              </p:cNvSpPr>
              <p:nvPr/>
            </p:nvSpPr>
            <p:spPr>
              <a:xfrm>
                <a:off x="2436901" y="2363347"/>
                <a:ext cx="1576747" cy="503588"/>
              </a:xfrm>
              <a:prstGeom prst="rect">
                <a:avLst/>
              </a:prstGeom>
              <a:blipFill>
                <a:blip r:embed="rId4"/>
                <a:stretch>
                  <a:fillRect b="-48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Content Placeholder 2">
                <a:extLst>
                  <a:ext uri="{FF2B5EF4-FFF2-40B4-BE49-F238E27FC236}">
                    <a16:creationId xmlns:a16="http://schemas.microsoft.com/office/drawing/2014/main" id="{D2F72133-FA23-E542-8D6A-F6C8993EF0A4}"/>
                  </a:ext>
                </a:extLst>
              </p:cNvPr>
              <p:cNvSpPr txBox="1">
                <a:spLocks/>
              </p:cNvSpPr>
              <p:nvPr/>
            </p:nvSpPr>
            <p:spPr>
              <a:xfrm>
                <a:off x="2936405" y="556679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90" name="Content Placeholder 2">
                <a:extLst>
                  <a:ext uri="{FF2B5EF4-FFF2-40B4-BE49-F238E27FC236}">
                    <a16:creationId xmlns:a16="http://schemas.microsoft.com/office/drawing/2014/main" id="{D2F72133-FA23-E542-8D6A-F6C8993EF0A4}"/>
                  </a:ext>
                </a:extLst>
              </p:cNvPr>
              <p:cNvSpPr txBox="1">
                <a:spLocks noRot="1" noChangeAspect="1" noMove="1" noResize="1" noEditPoints="1" noAdjustHandles="1" noChangeArrowheads="1" noChangeShapeType="1" noTextEdit="1"/>
              </p:cNvSpPr>
              <p:nvPr/>
            </p:nvSpPr>
            <p:spPr>
              <a:xfrm>
                <a:off x="2936405" y="5566790"/>
                <a:ext cx="466367" cy="503588"/>
              </a:xfrm>
              <a:prstGeom prst="rect">
                <a:avLst/>
              </a:prstGeom>
              <a:blipFill>
                <a:blip r:embed="rId5"/>
                <a:stretch>
                  <a:fillRect l="-5263"/>
                </a:stretch>
              </a:blipFill>
            </p:spPr>
            <p:txBody>
              <a:bodyPr/>
              <a:lstStyle/>
              <a:p>
                <a:r>
                  <a:rPr lang="en-US">
                    <a:noFill/>
                  </a:rPr>
                  <a:t> </a:t>
                </a:r>
              </a:p>
            </p:txBody>
          </p:sp>
        </mc:Fallback>
      </mc:AlternateContent>
      <p:sp>
        <p:nvSpPr>
          <p:cNvPr id="108" name="Rectangle 107">
            <a:extLst>
              <a:ext uri="{FF2B5EF4-FFF2-40B4-BE49-F238E27FC236}">
                <a16:creationId xmlns:a16="http://schemas.microsoft.com/office/drawing/2014/main" id="{64A89667-1B61-D84C-8396-266EF010A525}"/>
              </a:ext>
            </a:extLst>
          </p:cNvPr>
          <p:cNvSpPr/>
          <p:nvPr/>
        </p:nvSpPr>
        <p:spPr>
          <a:xfrm>
            <a:off x="8888300" y="770316"/>
            <a:ext cx="3137191" cy="1125196"/>
          </a:xfrm>
          <a:prstGeom prst="rect">
            <a:avLst/>
          </a:prstGeom>
          <a:solidFill>
            <a:srgbClr val="FFF2C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a:t>
            </a:r>
          </a:p>
        </p:txBody>
      </p:sp>
      <p:sp>
        <p:nvSpPr>
          <p:cNvPr id="122" name="Content Placeholder 2">
            <a:extLst>
              <a:ext uri="{FF2B5EF4-FFF2-40B4-BE49-F238E27FC236}">
                <a16:creationId xmlns:a16="http://schemas.microsoft.com/office/drawing/2014/main" id="{FF5E74C9-A5CD-6F40-A4BA-762E8454B052}"/>
              </a:ext>
            </a:extLst>
          </p:cNvPr>
          <p:cNvSpPr txBox="1">
            <a:spLocks/>
          </p:cNvSpPr>
          <p:nvPr/>
        </p:nvSpPr>
        <p:spPr>
          <a:xfrm>
            <a:off x="532597" y="1005644"/>
            <a:ext cx="3272331"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b="1" dirty="0">
                <a:latin typeface="Avenir Light" panose="020B0402020203020204" pitchFamily="34" charset="77"/>
              </a:rPr>
              <a:t>Training Process</a:t>
            </a:r>
            <a:endParaRPr lang="en-US" dirty="0">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27" name="Rectangle 126">
                <a:extLst>
                  <a:ext uri="{FF2B5EF4-FFF2-40B4-BE49-F238E27FC236}">
                    <a16:creationId xmlns:a16="http://schemas.microsoft.com/office/drawing/2014/main" id="{5063524F-251F-C44B-AA39-5AA181F58DDD}"/>
                  </a:ext>
                </a:extLst>
              </p:cNvPr>
              <p:cNvSpPr/>
              <p:nvPr/>
            </p:nvSpPr>
            <p:spPr>
              <a:xfrm>
                <a:off x="2608151" y="1860486"/>
                <a:ext cx="129394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1</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1</m:t>
                              </m:r>
                            </m:sup>
                          </m:sSup>
                        </m:e>
                      </m:d>
                    </m:oMath>
                  </m:oMathPara>
                </a14:m>
                <a:endParaRPr lang="en-US" dirty="0"/>
              </a:p>
            </p:txBody>
          </p:sp>
        </mc:Choice>
        <mc:Fallback xmlns="">
          <p:sp>
            <p:nvSpPr>
              <p:cNvPr id="127" name="Rectangle 126">
                <a:extLst>
                  <a:ext uri="{FF2B5EF4-FFF2-40B4-BE49-F238E27FC236}">
                    <a16:creationId xmlns:a16="http://schemas.microsoft.com/office/drawing/2014/main" id="{5063524F-251F-C44B-AA39-5AA181F58DDD}"/>
                  </a:ext>
                </a:extLst>
              </p:cNvPr>
              <p:cNvSpPr>
                <a:spLocks noRot="1" noChangeAspect="1" noMove="1" noResize="1" noEditPoints="1" noAdjustHandles="1" noChangeArrowheads="1" noChangeShapeType="1" noTextEdit="1"/>
              </p:cNvSpPr>
              <p:nvPr/>
            </p:nvSpPr>
            <p:spPr>
              <a:xfrm>
                <a:off x="2608151" y="1860486"/>
                <a:ext cx="1293944" cy="369332"/>
              </a:xfrm>
              <a:prstGeom prst="rect">
                <a:avLst/>
              </a:prstGeom>
              <a:blipFill>
                <a:blip r:embed="rId6"/>
                <a:stretch>
                  <a:fillRect b="-3226"/>
                </a:stretch>
              </a:blipFill>
            </p:spPr>
            <p:txBody>
              <a:bodyPr/>
              <a:lstStyle/>
              <a:p>
                <a:r>
                  <a:rPr lang="en-US">
                    <a:noFill/>
                  </a:rPr>
                  <a:t> </a:t>
                </a:r>
              </a:p>
            </p:txBody>
          </p:sp>
        </mc:Fallback>
      </mc:AlternateContent>
      <p:sp>
        <p:nvSpPr>
          <p:cNvPr id="128" name="Content Placeholder 2">
            <a:extLst>
              <a:ext uri="{FF2B5EF4-FFF2-40B4-BE49-F238E27FC236}">
                <a16:creationId xmlns:a16="http://schemas.microsoft.com/office/drawing/2014/main" id="{731B846A-C5A9-5A4B-9377-7E1921B50F8E}"/>
              </a:ext>
            </a:extLst>
          </p:cNvPr>
          <p:cNvSpPr txBox="1">
            <a:spLocks/>
          </p:cNvSpPr>
          <p:nvPr/>
        </p:nvSpPr>
        <p:spPr>
          <a:xfrm>
            <a:off x="1130300" y="1872315"/>
            <a:ext cx="866479"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rgbClr val="C00000"/>
                </a:solidFill>
                <a:latin typeface="Avenir Light" panose="020B0402020203020204" pitchFamily="34" charset="77"/>
              </a:rPr>
              <a:t>Error</a:t>
            </a:r>
          </a:p>
        </p:txBody>
      </p:sp>
      <p:sp>
        <p:nvSpPr>
          <p:cNvPr id="129" name="Content Placeholder 2">
            <a:extLst>
              <a:ext uri="{FF2B5EF4-FFF2-40B4-BE49-F238E27FC236}">
                <a16:creationId xmlns:a16="http://schemas.microsoft.com/office/drawing/2014/main" id="{0E613D49-C154-6840-B48E-9022C64E7B06}"/>
              </a:ext>
            </a:extLst>
          </p:cNvPr>
          <p:cNvSpPr txBox="1">
            <a:spLocks/>
          </p:cNvSpPr>
          <p:nvPr/>
        </p:nvSpPr>
        <p:spPr>
          <a:xfrm>
            <a:off x="2709001" y="600938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He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6027C8F-2D36-FB4B-B530-018F14273101}"/>
                  </a:ext>
                </a:extLst>
              </p:cNvPr>
              <p:cNvSpPr txBox="1"/>
              <p:nvPr/>
            </p:nvSpPr>
            <p:spPr>
              <a:xfrm>
                <a:off x="8976708" y="996892"/>
                <a:ext cx="3048783" cy="672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𝑖</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i="1">
                                  <a:latin typeface="Cambria Math" panose="02040503050406030204" pitchFamily="18" charset="0"/>
                                </a:rPr>
                                <m:t>𝑖</m:t>
                              </m:r>
                            </m:sup>
                          </m:sSup>
                        </m:e>
                      </m:d>
                      <m:r>
                        <a:rPr lang="en-US" i="1">
                          <a:latin typeface="Cambria Math" panose="02040503050406030204" pitchFamily="18" charset="0"/>
                        </a:rPr>
                        <m:t>=−</m:t>
                      </m:r>
                      <m:nary>
                        <m:naryPr>
                          <m:chr m:val="∑"/>
                          <m:supHide m:val="on"/>
                          <m:ctrlPr>
                            <a:rPr lang="en-US" i="1" smtClean="0">
                              <a:latin typeface="Cambria Math" panose="02040503050406030204" pitchFamily="18" charset="0"/>
                            </a:rPr>
                          </m:ctrlPr>
                        </m:naryPr>
                        <m:sub>
                          <m:r>
                            <m:rPr>
                              <m:brk m:alnAt="23"/>
                            </m:rPr>
                            <a:rPr lang="en-US" i="1">
                              <a:latin typeface="Cambria Math" panose="02040503050406030204" pitchFamily="18" charset="0"/>
                            </a:rPr>
                            <m:t>𝑤</m:t>
                          </m:r>
                          <m:r>
                            <a:rPr lang="en-US" i="1">
                              <a:latin typeface="Cambria Math" panose="02040503050406030204" pitchFamily="18" charset="0"/>
                            </a:rPr>
                            <m:t>∈</m:t>
                          </m:r>
                          <m:r>
                            <a:rPr lang="en-US" b="0" i="1" smtClean="0">
                              <a:latin typeface="Cambria Math" charset="0"/>
                            </a:rPr>
                            <m:t>𝑊</m:t>
                          </m:r>
                        </m:sub>
                        <m:sup/>
                        <m:e>
                          <m:sSubSup>
                            <m:sSubSupPr>
                              <m:ctrlPr>
                                <a:rPr lang="en-US" i="1">
                                  <a:latin typeface="Cambria Math" panose="02040503050406030204" pitchFamily="18" charset="0"/>
                                </a:rPr>
                              </m:ctrlPr>
                            </m:sSubSupPr>
                            <m:e>
                              <m:r>
                                <a:rPr lang="en-US" i="1">
                                  <a:latin typeface="Cambria Math" panose="02040503050406030204" pitchFamily="18" charset="0"/>
                                </a:rPr>
                                <m:t>𝑦</m:t>
                              </m:r>
                            </m:e>
                            <m:sub>
                              <m:r>
                                <a:rPr lang="en-US" i="1">
                                  <a:latin typeface="Cambria Math" panose="02040503050406030204" pitchFamily="18" charset="0"/>
                                </a:rPr>
                                <m:t>𝑤</m:t>
                              </m:r>
                            </m:sub>
                            <m:sup>
                              <m:r>
                                <a:rPr lang="en-US" i="1">
                                  <a:latin typeface="Cambria Math" panose="02040503050406030204" pitchFamily="18" charset="0"/>
                                </a:rPr>
                                <m:t>𝑖</m:t>
                              </m:r>
                            </m:sup>
                          </m:sSubSup>
                          <m:r>
                            <m:rPr>
                              <m:nor/>
                            </m:rPr>
                            <a:rPr lang="en-US">
                              <a:latin typeface="Cambria Math" panose="02040503050406030204" pitchFamily="18" charset="0"/>
                            </a:rPr>
                            <m:t>log</m:t>
                          </m:r>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𝑤</m:t>
                              </m:r>
                            </m:sub>
                            <m:sup>
                              <m:r>
                                <a:rPr lang="en-US" i="1">
                                  <a:latin typeface="Cambria Math" panose="02040503050406030204" pitchFamily="18" charset="0"/>
                                </a:rPr>
                                <m:t>𝑖</m:t>
                              </m:r>
                            </m:sup>
                          </m:sSubSup>
                          <m:r>
                            <a:rPr lang="en-US" b="0" i="1" smtClean="0">
                              <a:latin typeface="Cambria Math" panose="02040503050406030204" pitchFamily="18" charset="0"/>
                            </a:rPr>
                            <m:t>)</m:t>
                          </m:r>
                        </m:e>
                      </m:nary>
                    </m:oMath>
                  </m:oMathPara>
                </a14:m>
                <a:endParaRPr lang="en-US" dirty="0"/>
              </a:p>
            </p:txBody>
          </p:sp>
        </mc:Choice>
        <mc:Fallback xmlns="">
          <p:sp>
            <p:nvSpPr>
              <p:cNvPr id="2" name="TextBox 1">
                <a:extLst>
                  <a:ext uri="{FF2B5EF4-FFF2-40B4-BE49-F238E27FC236}">
                    <a16:creationId xmlns:a16="http://schemas.microsoft.com/office/drawing/2014/main" xmlns:a14="http://schemas.microsoft.com/office/drawing/2010/main" xmlns="" id="{F6027C8F-2D36-FB4B-B530-018F14273101}"/>
                  </a:ext>
                </a:extLst>
              </p:cNvPr>
              <p:cNvSpPr txBox="1">
                <a:spLocks noRot="1" noChangeAspect="1" noMove="1" noResize="1" noEditPoints="1" noAdjustHandles="1" noChangeArrowheads="1" noChangeShapeType="1" noTextEdit="1"/>
              </p:cNvSpPr>
              <p:nvPr/>
            </p:nvSpPr>
            <p:spPr>
              <a:xfrm>
                <a:off x="8976708" y="996892"/>
                <a:ext cx="3048783" cy="672043"/>
              </a:xfrm>
              <a:prstGeom prst="rect">
                <a:avLst/>
              </a:prstGeom>
              <a:blipFill rotWithShape="0">
                <a:blip r:embed="rId7"/>
                <a:stretch>
                  <a:fillRect/>
                </a:stretch>
              </a:blipFill>
            </p:spPr>
            <p:txBody>
              <a:bodyPr/>
              <a:lstStyle/>
              <a:p>
                <a:r>
                  <a:rPr lang="en-US">
                    <a:noFill/>
                  </a:rPr>
                  <a:t> </a:t>
                </a:r>
              </a:p>
            </p:txBody>
          </p:sp>
        </mc:Fallback>
      </mc:AlternateContent>
      <p:grpSp>
        <p:nvGrpSpPr>
          <p:cNvPr id="36" name="Group 35"/>
          <p:cNvGrpSpPr/>
          <p:nvPr/>
        </p:nvGrpSpPr>
        <p:grpSpPr>
          <a:xfrm>
            <a:off x="3818000" y="1848029"/>
            <a:ext cx="2344440" cy="4659056"/>
            <a:chOff x="3818000" y="1848029"/>
            <a:chExt cx="2344440" cy="4659056"/>
          </a:xfrm>
        </p:grpSpPr>
        <p:sp>
          <p:nvSpPr>
            <p:cNvPr id="37" name="Rounded Rectangle 36">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ight Arrow 54">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ight Arrow 55">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7"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57"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58"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Content Placeholder 2">
                  <a:extLst>
                    <a:ext uri="{FF2B5EF4-FFF2-40B4-BE49-F238E27FC236}">
                      <a16:creationId xmlns:a16="http://schemas.microsoft.com/office/drawing/2014/main" id="{920AC903-63CF-244F-AF78-1E015F906B08}"/>
                    </a:ext>
                  </a:extLst>
                </p:cNvPr>
                <p:cNvSpPr txBox="1">
                  <a:spLocks/>
                </p:cNvSpPr>
                <p:nvPr/>
              </p:nvSpPr>
              <p:spPr>
                <a:xfrm>
                  <a:off x="4585693" y="23872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59" name="Content Placeholder 2">
                  <a:extLst>
                    <a:ext uri="{FF2B5EF4-FFF2-40B4-BE49-F238E27FC236}">
                      <a16:creationId xmlns:a16="http://schemas.microsoft.com/office/drawing/2014/main" xmlns:a14="http://schemas.microsoft.com/office/drawing/2010/main" xmlns="" id="{920AC903-63CF-244F-AF78-1E015F906B08}"/>
                    </a:ext>
                  </a:extLst>
                </p:cNvPr>
                <p:cNvSpPr txBox="1">
                  <a:spLocks noRot="1" noChangeAspect="1" noMove="1" noResize="1" noEditPoints="1" noAdjustHandles="1" noChangeArrowheads="1" noChangeShapeType="1" noTextEdit="1"/>
                </p:cNvSpPr>
                <p:nvPr/>
              </p:nvSpPr>
              <p:spPr>
                <a:xfrm>
                  <a:off x="4585693" y="2387247"/>
                  <a:ext cx="1576747" cy="503588"/>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6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1"/>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6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2</m:t>
                                </m:r>
                              </m:sup>
                            </m:sSup>
                          </m:e>
                        </m:d>
                      </m:oMath>
                    </m:oMathPara>
                  </a14:m>
                  <a:endParaRPr lang="en-US" dirty="0"/>
                </a:p>
              </p:txBody>
            </p:sp>
          </mc:Choice>
          <mc:Fallback xmlns="">
            <p:sp>
              <p:nvSpPr>
                <p:cNvPr id="63" name="Rectangle 6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3"/>
                  <a:stretch>
                    <a:fillRect t="-3279" r="-2336" b="-4918"/>
                  </a:stretch>
                </a:blipFill>
              </p:spPr>
              <p:txBody>
                <a:bodyPr/>
                <a:lstStyle/>
                <a:p>
                  <a:r>
                    <a:rPr lang="en-US">
                      <a:noFill/>
                    </a:rPr>
                    <a:t> </a:t>
                  </a:r>
                </a:p>
              </p:txBody>
            </p:sp>
          </mc:Fallback>
        </mc:AlternateContent>
        <p:sp>
          <p:nvSpPr>
            <p:cNvPr id="6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went</a:t>
              </a:r>
            </a:p>
          </p:txBody>
        </p:sp>
      </p:grpSp>
      <p:grpSp>
        <p:nvGrpSpPr>
          <p:cNvPr id="65" name="Group 64"/>
          <p:cNvGrpSpPr/>
          <p:nvPr/>
        </p:nvGrpSpPr>
        <p:grpSpPr>
          <a:xfrm>
            <a:off x="5983272" y="1869757"/>
            <a:ext cx="2344440" cy="4659056"/>
            <a:chOff x="3818000" y="1848029"/>
            <a:chExt cx="2344440" cy="4659056"/>
          </a:xfrm>
        </p:grpSpPr>
        <p:sp>
          <p:nvSpPr>
            <p:cNvPr id="66" name="Rounded Rectangle 6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ounded Rectangle 9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ounded Rectangle 102">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ight Arrow 103">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ight Arrow 104">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6"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06"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07"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Content Placeholder 2">
                  <a:extLst>
                    <a:ext uri="{FF2B5EF4-FFF2-40B4-BE49-F238E27FC236}">
                      <a16:creationId xmlns:a16="http://schemas.microsoft.com/office/drawing/2014/main" id="{920AC903-63CF-244F-AF78-1E015F906B08}"/>
                    </a:ext>
                  </a:extLst>
                </p:cNvPr>
                <p:cNvSpPr txBox="1">
                  <a:spLocks/>
                </p:cNvSpPr>
                <p:nvPr/>
              </p:nvSpPr>
              <p:spPr>
                <a:xfrm>
                  <a:off x="4585693" y="23872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09" name="Content Placeholder 2">
                  <a:extLst>
                    <a:ext uri="{FF2B5EF4-FFF2-40B4-BE49-F238E27FC236}">
                      <a16:creationId xmlns:a16="http://schemas.microsoft.com/office/drawing/2014/main" xmlns:a14="http://schemas.microsoft.com/office/drawing/2010/main" xmlns="" id="{920AC903-63CF-244F-AF78-1E015F906B08}"/>
                    </a:ext>
                  </a:extLst>
                </p:cNvPr>
                <p:cNvSpPr txBox="1">
                  <a:spLocks noRot="1" noChangeAspect="1" noMove="1" noResize="1" noEditPoints="1" noAdjustHandles="1" noChangeArrowheads="1" noChangeShapeType="1" noTextEdit="1"/>
                </p:cNvSpPr>
                <p:nvPr/>
              </p:nvSpPr>
              <p:spPr>
                <a:xfrm>
                  <a:off x="4585693" y="2387247"/>
                  <a:ext cx="1576747" cy="503588"/>
                </a:xfrm>
                <a:prstGeom prst="rect">
                  <a:avLst/>
                </a:prstGeom>
                <a:blipFill rotWithShape="0">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1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7"/>
                  <a:stretch>
                    <a:fillRect/>
                  </a:stretch>
                </a:blipFill>
              </p:spPr>
              <p:txBody>
                <a:bodyPr/>
                <a:lstStyle/>
                <a:p>
                  <a:r>
                    <a:rPr lang="en-US">
                      <a:noFill/>
                    </a:rPr>
                    <a:t> </a:t>
                  </a:r>
                </a:p>
              </p:txBody>
            </p:sp>
          </mc:Fallback>
        </mc:AlternateContent>
        <p:sp>
          <p:nvSpPr>
            <p:cNvPr id="111" name="Right Arrow 11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1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Rectangle 11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3</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3</m:t>
                                </m:r>
                              </m:sup>
                            </m:sSup>
                          </m:e>
                        </m:d>
                      </m:oMath>
                    </m:oMathPara>
                  </a14:m>
                  <a:endParaRPr lang="en-US" dirty="0"/>
                </a:p>
              </p:txBody>
            </p:sp>
          </mc:Choice>
          <mc:Fallback xmlns="">
            <p:sp>
              <p:nvSpPr>
                <p:cNvPr id="113" name="Rectangle 11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9"/>
                  <a:stretch>
                    <a:fillRect t="-3333" r="-2347" b="-6667"/>
                  </a:stretch>
                </a:blipFill>
              </p:spPr>
              <p:txBody>
                <a:bodyPr/>
                <a:lstStyle/>
                <a:p>
                  <a:r>
                    <a:rPr lang="en-US">
                      <a:noFill/>
                    </a:rPr>
                    <a:t> </a:t>
                  </a:r>
                </a:p>
              </p:txBody>
            </p:sp>
          </mc:Fallback>
        </mc:AlternateContent>
        <p:sp>
          <p:nvSpPr>
            <p:cNvPr id="11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to</a:t>
              </a:r>
            </a:p>
          </p:txBody>
        </p:sp>
      </p:grpSp>
      <p:grpSp>
        <p:nvGrpSpPr>
          <p:cNvPr id="115" name="Group 114"/>
          <p:cNvGrpSpPr/>
          <p:nvPr/>
        </p:nvGrpSpPr>
        <p:grpSpPr>
          <a:xfrm>
            <a:off x="8138062" y="1900820"/>
            <a:ext cx="2344440" cy="4659056"/>
            <a:chOff x="3818000" y="1848029"/>
            <a:chExt cx="2344440" cy="4659056"/>
          </a:xfrm>
        </p:grpSpPr>
        <p:sp>
          <p:nvSpPr>
            <p:cNvPr id="116" name="Rounded Rectangle 11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ounded Rectangle 13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ounded Rectangle 136">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ight Arrow 137">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ight Arrow 138">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0"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40"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41"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2" name="Content Placeholder 2">
                  <a:extLst>
                    <a:ext uri="{FF2B5EF4-FFF2-40B4-BE49-F238E27FC236}">
                      <a16:creationId xmlns:a16="http://schemas.microsoft.com/office/drawing/2014/main" id="{920AC903-63CF-244F-AF78-1E015F906B08}"/>
                    </a:ext>
                  </a:extLst>
                </p:cNvPr>
                <p:cNvSpPr txBox="1">
                  <a:spLocks/>
                </p:cNvSpPr>
                <p:nvPr/>
              </p:nvSpPr>
              <p:spPr>
                <a:xfrm>
                  <a:off x="4585693" y="23872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42" name="Content Placeholder 2">
                  <a:extLst>
                    <a:ext uri="{FF2B5EF4-FFF2-40B4-BE49-F238E27FC236}">
                      <a16:creationId xmlns:a16="http://schemas.microsoft.com/office/drawing/2014/main" xmlns:a14="http://schemas.microsoft.com/office/drawing/2010/main" xmlns="" id="{920AC903-63CF-244F-AF78-1E015F906B08}"/>
                    </a:ext>
                  </a:extLst>
                </p:cNvPr>
                <p:cNvSpPr txBox="1">
                  <a:spLocks noRot="1" noChangeAspect="1" noMove="1" noResize="1" noEditPoints="1" noAdjustHandles="1" noChangeArrowheads="1" noChangeShapeType="1" noTextEdit="1"/>
                </p:cNvSpPr>
                <p:nvPr/>
              </p:nvSpPr>
              <p:spPr>
                <a:xfrm>
                  <a:off x="4585693" y="2387247"/>
                  <a:ext cx="1576747" cy="503588"/>
                </a:xfrm>
                <a:prstGeom prst="rect">
                  <a:avLst/>
                </a:prstGeom>
                <a:blipFill rotWithShape="0">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43"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23"/>
                  <a:stretch>
                    <a:fillRect/>
                  </a:stretch>
                </a:blipFill>
              </p:spPr>
              <p:txBody>
                <a:bodyPr/>
                <a:lstStyle/>
                <a:p>
                  <a:r>
                    <a:rPr lang="en-US">
                      <a:noFill/>
                    </a:rPr>
                    <a:t> </a:t>
                  </a:r>
                </a:p>
              </p:txBody>
            </p:sp>
          </mc:Fallback>
        </mc:AlternateContent>
        <p:sp>
          <p:nvSpPr>
            <p:cNvPr id="144" name="Right Arrow 143">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5"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45"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Rectangle 145">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4</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4</m:t>
                                </m:r>
                              </m:sup>
                            </m:sSup>
                          </m:e>
                        </m:d>
                      </m:oMath>
                    </m:oMathPara>
                  </a14:m>
                  <a:endParaRPr lang="en-US" dirty="0"/>
                </a:p>
              </p:txBody>
            </p:sp>
          </mc:Choice>
          <mc:Fallback xmlns="">
            <p:sp>
              <p:nvSpPr>
                <p:cNvPr id="146" name="Rectangle 145">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25"/>
                  <a:stretch>
                    <a:fillRect t="-3333" r="-2336" b="-6667"/>
                  </a:stretch>
                </a:blipFill>
              </p:spPr>
              <p:txBody>
                <a:bodyPr/>
                <a:lstStyle/>
                <a:p>
                  <a:r>
                    <a:rPr lang="en-US">
                      <a:noFill/>
                    </a:rPr>
                    <a:t> </a:t>
                  </a:r>
                </a:p>
              </p:txBody>
            </p:sp>
          </mc:Fallback>
        </mc:AlternateContent>
        <p:sp>
          <p:nvSpPr>
            <p:cNvPr id="147"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class</a:t>
              </a:r>
            </a:p>
          </p:txBody>
        </p:sp>
      </p:grpSp>
    </p:spTree>
    <p:extLst>
      <p:ext uri="{BB962C8B-B14F-4D97-AF65-F5344CB8AC3E}">
        <p14:creationId xmlns:p14="http://schemas.microsoft.com/office/powerpoint/2010/main" val="199067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Freeform 147">
            <a:extLst>
              <a:ext uri="{FF2B5EF4-FFF2-40B4-BE49-F238E27FC236}">
                <a16:creationId xmlns:a16="http://schemas.microsoft.com/office/drawing/2014/main" id="{C1DA1F74-60C1-A340-B91C-CDCBB1851091}"/>
              </a:ext>
            </a:extLst>
          </p:cNvPr>
          <p:cNvSpPr/>
          <p:nvPr/>
        </p:nvSpPr>
        <p:spPr>
          <a:xfrm>
            <a:off x="4699000" y="5566790"/>
            <a:ext cx="1310638" cy="1006851"/>
          </a:xfrm>
          <a:custGeom>
            <a:avLst/>
            <a:gdLst>
              <a:gd name="connsiteX0" fmla="*/ 762000 w 1181100"/>
              <a:gd name="connsiteY0" fmla="*/ 26874 h 834715"/>
              <a:gd name="connsiteX1" fmla="*/ 609600 w 1181100"/>
              <a:gd name="connsiteY1" fmla="*/ 52274 h 834715"/>
              <a:gd name="connsiteX2" fmla="*/ 393700 w 1181100"/>
              <a:gd name="connsiteY2" fmla="*/ 64974 h 834715"/>
              <a:gd name="connsiteX3" fmla="*/ 330200 w 1181100"/>
              <a:gd name="connsiteY3" fmla="*/ 77674 h 834715"/>
              <a:gd name="connsiteX4" fmla="*/ 203200 w 1181100"/>
              <a:gd name="connsiteY4" fmla="*/ 128474 h 834715"/>
              <a:gd name="connsiteX5" fmla="*/ 127000 w 1181100"/>
              <a:gd name="connsiteY5" fmla="*/ 191974 h 834715"/>
              <a:gd name="connsiteX6" fmla="*/ 88900 w 1181100"/>
              <a:gd name="connsiteY6" fmla="*/ 204674 h 834715"/>
              <a:gd name="connsiteX7" fmla="*/ 63500 w 1181100"/>
              <a:gd name="connsiteY7" fmla="*/ 242774 h 834715"/>
              <a:gd name="connsiteX8" fmla="*/ 25400 w 1181100"/>
              <a:gd name="connsiteY8" fmla="*/ 280874 h 834715"/>
              <a:gd name="connsiteX9" fmla="*/ 0 w 1181100"/>
              <a:gd name="connsiteY9" fmla="*/ 357074 h 834715"/>
              <a:gd name="connsiteX10" fmla="*/ 25400 w 1181100"/>
              <a:gd name="connsiteY10" fmla="*/ 534874 h 834715"/>
              <a:gd name="connsiteX11" fmla="*/ 50800 w 1181100"/>
              <a:gd name="connsiteY11" fmla="*/ 572974 h 834715"/>
              <a:gd name="connsiteX12" fmla="*/ 88900 w 1181100"/>
              <a:gd name="connsiteY12" fmla="*/ 598374 h 834715"/>
              <a:gd name="connsiteX13" fmla="*/ 190500 w 1181100"/>
              <a:gd name="connsiteY13" fmla="*/ 687274 h 834715"/>
              <a:gd name="connsiteX14" fmla="*/ 228600 w 1181100"/>
              <a:gd name="connsiteY14" fmla="*/ 712674 h 834715"/>
              <a:gd name="connsiteX15" fmla="*/ 266700 w 1181100"/>
              <a:gd name="connsiteY15" fmla="*/ 738074 h 834715"/>
              <a:gd name="connsiteX16" fmla="*/ 381000 w 1181100"/>
              <a:gd name="connsiteY16" fmla="*/ 776174 h 834715"/>
              <a:gd name="connsiteX17" fmla="*/ 419100 w 1181100"/>
              <a:gd name="connsiteY17" fmla="*/ 788874 h 834715"/>
              <a:gd name="connsiteX18" fmla="*/ 508000 w 1181100"/>
              <a:gd name="connsiteY18" fmla="*/ 801574 h 834715"/>
              <a:gd name="connsiteX19" fmla="*/ 977900 w 1181100"/>
              <a:gd name="connsiteY19" fmla="*/ 801574 h 834715"/>
              <a:gd name="connsiteX20" fmla="*/ 1092200 w 1181100"/>
              <a:gd name="connsiteY20" fmla="*/ 750774 h 834715"/>
              <a:gd name="connsiteX21" fmla="*/ 1104900 w 1181100"/>
              <a:gd name="connsiteY21" fmla="*/ 712674 h 834715"/>
              <a:gd name="connsiteX22" fmla="*/ 1130300 w 1181100"/>
              <a:gd name="connsiteY22" fmla="*/ 674574 h 834715"/>
              <a:gd name="connsiteX23" fmla="*/ 1155700 w 1181100"/>
              <a:gd name="connsiteY23" fmla="*/ 598374 h 834715"/>
              <a:gd name="connsiteX24" fmla="*/ 1168400 w 1181100"/>
              <a:gd name="connsiteY24" fmla="*/ 560274 h 834715"/>
              <a:gd name="connsiteX25" fmla="*/ 1181100 w 1181100"/>
              <a:gd name="connsiteY25" fmla="*/ 522174 h 834715"/>
              <a:gd name="connsiteX26" fmla="*/ 1155700 w 1181100"/>
              <a:gd name="connsiteY26" fmla="*/ 255474 h 834715"/>
              <a:gd name="connsiteX27" fmla="*/ 1130300 w 1181100"/>
              <a:gd name="connsiteY27" fmla="*/ 204674 h 834715"/>
              <a:gd name="connsiteX28" fmla="*/ 1041400 w 1181100"/>
              <a:gd name="connsiteY28" fmla="*/ 103074 h 834715"/>
              <a:gd name="connsiteX29" fmla="*/ 1028700 w 1181100"/>
              <a:gd name="connsiteY29" fmla="*/ 64974 h 834715"/>
              <a:gd name="connsiteX30" fmla="*/ 990600 w 1181100"/>
              <a:gd name="connsiteY30" fmla="*/ 14174 h 834715"/>
              <a:gd name="connsiteX31" fmla="*/ 952500 w 1181100"/>
              <a:gd name="connsiteY31" fmla="*/ 1474 h 834715"/>
              <a:gd name="connsiteX32" fmla="*/ 812800 w 1181100"/>
              <a:gd name="connsiteY32" fmla="*/ 1474 h 83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81100" h="834715">
                <a:moveTo>
                  <a:pt x="762000" y="26874"/>
                </a:moveTo>
                <a:cubicBezTo>
                  <a:pt x="709717" y="37331"/>
                  <a:pt x="663609" y="47773"/>
                  <a:pt x="609600" y="52274"/>
                </a:cubicBezTo>
                <a:cubicBezTo>
                  <a:pt x="537758" y="58261"/>
                  <a:pt x="465667" y="60741"/>
                  <a:pt x="393700" y="64974"/>
                </a:cubicBezTo>
                <a:cubicBezTo>
                  <a:pt x="372533" y="69207"/>
                  <a:pt x="351025" y="71994"/>
                  <a:pt x="330200" y="77674"/>
                </a:cubicBezTo>
                <a:cubicBezTo>
                  <a:pt x="280423" y="91250"/>
                  <a:pt x="246564" y="103695"/>
                  <a:pt x="203200" y="128474"/>
                </a:cubicBezTo>
                <a:cubicBezTo>
                  <a:pt x="57772" y="211576"/>
                  <a:pt x="284601" y="86906"/>
                  <a:pt x="127000" y="191974"/>
                </a:cubicBezTo>
                <a:cubicBezTo>
                  <a:pt x="115861" y="199400"/>
                  <a:pt x="101600" y="200441"/>
                  <a:pt x="88900" y="204674"/>
                </a:cubicBezTo>
                <a:cubicBezTo>
                  <a:pt x="80433" y="217374"/>
                  <a:pt x="73271" y="231048"/>
                  <a:pt x="63500" y="242774"/>
                </a:cubicBezTo>
                <a:cubicBezTo>
                  <a:pt x="52002" y="256572"/>
                  <a:pt x="34122" y="265174"/>
                  <a:pt x="25400" y="280874"/>
                </a:cubicBezTo>
                <a:cubicBezTo>
                  <a:pt x="12397" y="304279"/>
                  <a:pt x="0" y="357074"/>
                  <a:pt x="0" y="357074"/>
                </a:cubicBezTo>
                <a:cubicBezTo>
                  <a:pt x="3245" y="392766"/>
                  <a:pt x="968" y="486009"/>
                  <a:pt x="25400" y="534874"/>
                </a:cubicBezTo>
                <a:cubicBezTo>
                  <a:pt x="32226" y="548526"/>
                  <a:pt x="40007" y="562181"/>
                  <a:pt x="50800" y="572974"/>
                </a:cubicBezTo>
                <a:cubicBezTo>
                  <a:pt x="61593" y="583767"/>
                  <a:pt x="76200" y="589907"/>
                  <a:pt x="88900" y="598374"/>
                </a:cubicBezTo>
                <a:cubicBezTo>
                  <a:pt x="131233" y="661874"/>
                  <a:pt x="101600" y="628007"/>
                  <a:pt x="190500" y="687274"/>
                </a:cubicBezTo>
                <a:lnTo>
                  <a:pt x="228600" y="712674"/>
                </a:lnTo>
                <a:cubicBezTo>
                  <a:pt x="241300" y="721141"/>
                  <a:pt x="252220" y="733247"/>
                  <a:pt x="266700" y="738074"/>
                </a:cubicBezTo>
                <a:lnTo>
                  <a:pt x="381000" y="776174"/>
                </a:lnTo>
                <a:cubicBezTo>
                  <a:pt x="393700" y="780407"/>
                  <a:pt x="405848" y="786981"/>
                  <a:pt x="419100" y="788874"/>
                </a:cubicBezTo>
                <a:lnTo>
                  <a:pt x="508000" y="801574"/>
                </a:lnTo>
                <a:cubicBezTo>
                  <a:pt x="678085" y="858269"/>
                  <a:pt x="582421" y="831235"/>
                  <a:pt x="977900" y="801574"/>
                </a:cubicBezTo>
                <a:cubicBezTo>
                  <a:pt x="1028987" y="797742"/>
                  <a:pt x="1054394" y="775978"/>
                  <a:pt x="1092200" y="750774"/>
                </a:cubicBezTo>
                <a:cubicBezTo>
                  <a:pt x="1096433" y="738074"/>
                  <a:pt x="1098913" y="724648"/>
                  <a:pt x="1104900" y="712674"/>
                </a:cubicBezTo>
                <a:cubicBezTo>
                  <a:pt x="1111726" y="699022"/>
                  <a:pt x="1124101" y="688522"/>
                  <a:pt x="1130300" y="674574"/>
                </a:cubicBezTo>
                <a:cubicBezTo>
                  <a:pt x="1141174" y="650108"/>
                  <a:pt x="1147233" y="623774"/>
                  <a:pt x="1155700" y="598374"/>
                </a:cubicBezTo>
                <a:lnTo>
                  <a:pt x="1168400" y="560274"/>
                </a:lnTo>
                <a:lnTo>
                  <a:pt x="1181100" y="522174"/>
                </a:lnTo>
                <a:cubicBezTo>
                  <a:pt x="1172633" y="433274"/>
                  <a:pt x="1169809" y="343655"/>
                  <a:pt x="1155700" y="255474"/>
                </a:cubicBezTo>
                <a:cubicBezTo>
                  <a:pt x="1152709" y="236780"/>
                  <a:pt x="1140334" y="220728"/>
                  <a:pt x="1130300" y="204674"/>
                </a:cubicBezTo>
                <a:cubicBezTo>
                  <a:pt x="1101151" y="158035"/>
                  <a:pt x="1080784" y="142458"/>
                  <a:pt x="1041400" y="103074"/>
                </a:cubicBezTo>
                <a:cubicBezTo>
                  <a:pt x="1037167" y="90374"/>
                  <a:pt x="1035342" y="76597"/>
                  <a:pt x="1028700" y="64974"/>
                </a:cubicBezTo>
                <a:cubicBezTo>
                  <a:pt x="1018198" y="46596"/>
                  <a:pt x="1006861" y="27725"/>
                  <a:pt x="990600" y="14174"/>
                </a:cubicBezTo>
                <a:cubicBezTo>
                  <a:pt x="980316" y="5604"/>
                  <a:pt x="965853" y="2428"/>
                  <a:pt x="952500" y="1474"/>
                </a:cubicBezTo>
                <a:cubicBezTo>
                  <a:pt x="906052" y="-1844"/>
                  <a:pt x="859367" y="1474"/>
                  <a:pt x="812800" y="1474"/>
                </a:cubicBezTo>
              </a:path>
            </a:pathLst>
          </a:cu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Freeform 148">
            <a:extLst>
              <a:ext uri="{FF2B5EF4-FFF2-40B4-BE49-F238E27FC236}">
                <a16:creationId xmlns:a16="http://schemas.microsoft.com/office/drawing/2014/main" id="{3F1A0207-26EF-FD45-9BB4-89C2B26AAFDC}"/>
              </a:ext>
            </a:extLst>
          </p:cNvPr>
          <p:cNvSpPr/>
          <p:nvPr/>
        </p:nvSpPr>
        <p:spPr>
          <a:xfrm>
            <a:off x="7213600" y="5600700"/>
            <a:ext cx="800100" cy="914639"/>
          </a:xfrm>
          <a:custGeom>
            <a:avLst/>
            <a:gdLst>
              <a:gd name="connsiteX0" fmla="*/ 635000 w 800100"/>
              <a:gd name="connsiteY0" fmla="*/ 889000 h 914639"/>
              <a:gd name="connsiteX1" fmla="*/ 571500 w 800100"/>
              <a:gd name="connsiteY1" fmla="*/ 914400 h 914639"/>
              <a:gd name="connsiteX2" fmla="*/ 419100 w 800100"/>
              <a:gd name="connsiteY2" fmla="*/ 889000 h 914639"/>
              <a:gd name="connsiteX3" fmla="*/ 381000 w 800100"/>
              <a:gd name="connsiteY3" fmla="*/ 863600 h 914639"/>
              <a:gd name="connsiteX4" fmla="*/ 279400 w 800100"/>
              <a:gd name="connsiteY4" fmla="*/ 838200 h 914639"/>
              <a:gd name="connsiteX5" fmla="*/ 127000 w 800100"/>
              <a:gd name="connsiteY5" fmla="*/ 800100 h 914639"/>
              <a:gd name="connsiteX6" fmla="*/ 88900 w 800100"/>
              <a:gd name="connsiteY6" fmla="*/ 787400 h 914639"/>
              <a:gd name="connsiteX7" fmla="*/ 38100 w 800100"/>
              <a:gd name="connsiteY7" fmla="*/ 711200 h 914639"/>
              <a:gd name="connsiteX8" fmla="*/ 0 w 800100"/>
              <a:gd name="connsiteY8" fmla="*/ 635000 h 914639"/>
              <a:gd name="connsiteX9" fmla="*/ 12700 w 800100"/>
              <a:gd name="connsiteY9" fmla="*/ 495300 h 914639"/>
              <a:gd name="connsiteX10" fmla="*/ 38100 w 800100"/>
              <a:gd name="connsiteY10" fmla="*/ 419100 h 914639"/>
              <a:gd name="connsiteX11" fmla="*/ 50800 w 800100"/>
              <a:gd name="connsiteY11" fmla="*/ 304800 h 914639"/>
              <a:gd name="connsiteX12" fmla="*/ 88900 w 800100"/>
              <a:gd name="connsiteY12" fmla="*/ 88900 h 914639"/>
              <a:gd name="connsiteX13" fmla="*/ 152400 w 800100"/>
              <a:gd name="connsiteY13" fmla="*/ 25400 h 914639"/>
              <a:gd name="connsiteX14" fmla="*/ 228600 w 800100"/>
              <a:gd name="connsiteY14" fmla="*/ 0 h 914639"/>
              <a:gd name="connsiteX15" fmla="*/ 355600 w 800100"/>
              <a:gd name="connsiteY15" fmla="*/ 12700 h 914639"/>
              <a:gd name="connsiteX16" fmla="*/ 393700 w 800100"/>
              <a:gd name="connsiteY16" fmla="*/ 25400 h 914639"/>
              <a:gd name="connsiteX17" fmla="*/ 495300 w 800100"/>
              <a:gd name="connsiteY17" fmla="*/ 63500 h 914639"/>
              <a:gd name="connsiteX18" fmla="*/ 520700 w 800100"/>
              <a:gd name="connsiteY18" fmla="*/ 101600 h 914639"/>
              <a:gd name="connsiteX19" fmla="*/ 558800 w 800100"/>
              <a:gd name="connsiteY19" fmla="*/ 127000 h 914639"/>
              <a:gd name="connsiteX20" fmla="*/ 647700 w 800100"/>
              <a:gd name="connsiteY20" fmla="*/ 190500 h 914639"/>
              <a:gd name="connsiteX21" fmla="*/ 673100 w 800100"/>
              <a:gd name="connsiteY21" fmla="*/ 228600 h 914639"/>
              <a:gd name="connsiteX22" fmla="*/ 711200 w 800100"/>
              <a:gd name="connsiteY22" fmla="*/ 254000 h 914639"/>
              <a:gd name="connsiteX23" fmla="*/ 723900 w 800100"/>
              <a:gd name="connsiteY23" fmla="*/ 292100 h 914639"/>
              <a:gd name="connsiteX24" fmla="*/ 774700 w 800100"/>
              <a:gd name="connsiteY24" fmla="*/ 368300 h 914639"/>
              <a:gd name="connsiteX25" fmla="*/ 800100 w 800100"/>
              <a:gd name="connsiteY25" fmla="*/ 444500 h 914639"/>
              <a:gd name="connsiteX26" fmla="*/ 787400 w 800100"/>
              <a:gd name="connsiteY26" fmla="*/ 673100 h 914639"/>
              <a:gd name="connsiteX27" fmla="*/ 774700 w 800100"/>
              <a:gd name="connsiteY27" fmla="*/ 711200 h 914639"/>
              <a:gd name="connsiteX28" fmla="*/ 736600 w 800100"/>
              <a:gd name="connsiteY28" fmla="*/ 736600 h 914639"/>
              <a:gd name="connsiteX29" fmla="*/ 685800 w 800100"/>
              <a:gd name="connsiteY29" fmla="*/ 812800 h 914639"/>
              <a:gd name="connsiteX30" fmla="*/ 635000 w 800100"/>
              <a:gd name="connsiteY30" fmla="*/ 889000 h 914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00100" h="914639">
                <a:moveTo>
                  <a:pt x="635000" y="889000"/>
                </a:moveTo>
                <a:cubicBezTo>
                  <a:pt x="615950" y="905933"/>
                  <a:pt x="594239" y="912776"/>
                  <a:pt x="571500" y="914400"/>
                </a:cubicBezTo>
                <a:cubicBezTo>
                  <a:pt x="546853" y="916160"/>
                  <a:pt x="457613" y="908256"/>
                  <a:pt x="419100" y="889000"/>
                </a:cubicBezTo>
                <a:cubicBezTo>
                  <a:pt x="405448" y="882174"/>
                  <a:pt x="394652" y="870426"/>
                  <a:pt x="381000" y="863600"/>
                </a:cubicBezTo>
                <a:cubicBezTo>
                  <a:pt x="355821" y="851011"/>
                  <a:pt x="302172" y="842340"/>
                  <a:pt x="279400" y="838200"/>
                </a:cubicBezTo>
                <a:cubicBezTo>
                  <a:pt x="166529" y="817678"/>
                  <a:pt x="238298" y="837199"/>
                  <a:pt x="127000" y="800100"/>
                </a:cubicBezTo>
                <a:lnTo>
                  <a:pt x="88900" y="787400"/>
                </a:lnTo>
                <a:cubicBezTo>
                  <a:pt x="71967" y="762000"/>
                  <a:pt x="47753" y="740160"/>
                  <a:pt x="38100" y="711200"/>
                </a:cubicBezTo>
                <a:cubicBezTo>
                  <a:pt x="20573" y="658620"/>
                  <a:pt x="32826" y="684239"/>
                  <a:pt x="0" y="635000"/>
                </a:cubicBezTo>
                <a:cubicBezTo>
                  <a:pt x="4233" y="588433"/>
                  <a:pt x="4574" y="541347"/>
                  <a:pt x="12700" y="495300"/>
                </a:cubicBezTo>
                <a:cubicBezTo>
                  <a:pt x="17353" y="468933"/>
                  <a:pt x="38100" y="419100"/>
                  <a:pt x="38100" y="419100"/>
                </a:cubicBezTo>
                <a:cubicBezTo>
                  <a:pt x="42333" y="381000"/>
                  <a:pt x="46986" y="342944"/>
                  <a:pt x="50800" y="304800"/>
                </a:cubicBezTo>
                <a:cubicBezTo>
                  <a:pt x="55318" y="259619"/>
                  <a:pt x="54786" y="140070"/>
                  <a:pt x="88900" y="88900"/>
                </a:cubicBezTo>
                <a:cubicBezTo>
                  <a:pt x="112072" y="54142"/>
                  <a:pt x="112295" y="43225"/>
                  <a:pt x="152400" y="25400"/>
                </a:cubicBezTo>
                <a:cubicBezTo>
                  <a:pt x="176866" y="14526"/>
                  <a:pt x="228600" y="0"/>
                  <a:pt x="228600" y="0"/>
                </a:cubicBezTo>
                <a:cubicBezTo>
                  <a:pt x="270933" y="4233"/>
                  <a:pt x="313550" y="6231"/>
                  <a:pt x="355600" y="12700"/>
                </a:cubicBezTo>
                <a:cubicBezTo>
                  <a:pt x="368831" y="14736"/>
                  <a:pt x="380828" y="21722"/>
                  <a:pt x="393700" y="25400"/>
                </a:cubicBezTo>
                <a:cubicBezTo>
                  <a:pt x="474395" y="48456"/>
                  <a:pt x="416385" y="24042"/>
                  <a:pt x="495300" y="63500"/>
                </a:cubicBezTo>
                <a:cubicBezTo>
                  <a:pt x="503767" y="76200"/>
                  <a:pt x="509907" y="90807"/>
                  <a:pt x="520700" y="101600"/>
                </a:cubicBezTo>
                <a:cubicBezTo>
                  <a:pt x="531493" y="112393"/>
                  <a:pt x="546380" y="118128"/>
                  <a:pt x="558800" y="127000"/>
                </a:cubicBezTo>
                <a:cubicBezTo>
                  <a:pt x="669069" y="205764"/>
                  <a:pt x="557910" y="130640"/>
                  <a:pt x="647700" y="190500"/>
                </a:cubicBezTo>
                <a:cubicBezTo>
                  <a:pt x="656167" y="203200"/>
                  <a:pt x="662307" y="217807"/>
                  <a:pt x="673100" y="228600"/>
                </a:cubicBezTo>
                <a:cubicBezTo>
                  <a:pt x="683893" y="239393"/>
                  <a:pt x="701665" y="242081"/>
                  <a:pt x="711200" y="254000"/>
                </a:cubicBezTo>
                <a:cubicBezTo>
                  <a:pt x="719563" y="264453"/>
                  <a:pt x="717399" y="280398"/>
                  <a:pt x="723900" y="292100"/>
                </a:cubicBezTo>
                <a:cubicBezTo>
                  <a:pt x="738725" y="318785"/>
                  <a:pt x="765047" y="339340"/>
                  <a:pt x="774700" y="368300"/>
                </a:cubicBezTo>
                <a:lnTo>
                  <a:pt x="800100" y="444500"/>
                </a:lnTo>
                <a:cubicBezTo>
                  <a:pt x="795867" y="520700"/>
                  <a:pt x="794636" y="597126"/>
                  <a:pt x="787400" y="673100"/>
                </a:cubicBezTo>
                <a:cubicBezTo>
                  <a:pt x="786131" y="686427"/>
                  <a:pt x="783063" y="700747"/>
                  <a:pt x="774700" y="711200"/>
                </a:cubicBezTo>
                <a:cubicBezTo>
                  <a:pt x="765165" y="723119"/>
                  <a:pt x="749300" y="728133"/>
                  <a:pt x="736600" y="736600"/>
                </a:cubicBezTo>
                <a:cubicBezTo>
                  <a:pt x="706403" y="827192"/>
                  <a:pt x="749221" y="717668"/>
                  <a:pt x="685800" y="812800"/>
                </a:cubicBezTo>
                <a:cubicBezTo>
                  <a:pt x="669084" y="837874"/>
                  <a:pt x="654050" y="872067"/>
                  <a:pt x="635000" y="889000"/>
                </a:cubicBezTo>
                <a:close/>
              </a:path>
            </a:pathLst>
          </a:cu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Freeform 149">
            <a:extLst>
              <a:ext uri="{FF2B5EF4-FFF2-40B4-BE49-F238E27FC236}">
                <a16:creationId xmlns:a16="http://schemas.microsoft.com/office/drawing/2014/main" id="{66D627FC-168E-B743-94F5-A5550AD574C0}"/>
              </a:ext>
            </a:extLst>
          </p:cNvPr>
          <p:cNvSpPr/>
          <p:nvPr/>
        </p:nvSpPr>
        <p:spPr>
          <a:xfrm>
            <a:off x="9258300" y="5626100"/>
            <a:ext cx="1143000" cy="865183"/>
          </a:xfrm>
          <a:custGeom>
            <a:avLst/>
            <a:gdLst>
              <a:gd name="connsiteX0" fmla="*/ 1066800 w 1143000"/>
              <a:gd name="connsiteY0" fmla="*/ 863600 h 865183"/>
              <a:gd name="connsiteX1" fmla="*/ 889000 w 1143000"/>
              <a:gd name="connsiteY1" fmla="*/ 850900 h 865183"/>
              <a:gd name="connsiteX2" fmla="*/ 736600 w 1143000"/>
              <a:gd name="connsiteY2" fmla="*/ 838200 h 865183"/>
              <a:gd name="connsiteX3" fmla="*/ 342900 w 1143000"/>
              <a:gd name="connsiteY3" fmla="*/ 825500 h 865183"/>
              <a:gd name="connsiteX4" fmla="*/ 127000 w 1143000"/>
              <a:gd name="connsiteY4" fmla="*/ 812800 h 865183"/>
              <a:gd name="connsiteX5" fmla="*/ 101600 w 1143000"/>
              <a:gd name="connsiteY5" fmla="*/ 736600 h 865183"/>
              <a:gd name="connsiteX6" fmla="*/ 76200 w 1143000"/>
              <a:gd name="connsiteY6" fmla="*/ 698500 h 865183"/>
              <a:gd name="connsiteX7" fmla="*/ 50800 w 1143000"/>
              <a:gd name="connsiteY7" fmla="*/ 622300 h 865183"/>
              <a:gd name="connsiteX8" fmla="*/ 38100 w 1143000"/>
              <a:gd name="connsiteY8" fmla="*/ 584200 h 865183"/>
              <a:gd name="connsiteX9" fmla="*/ 25400 w 1143000"/>
              <a:gd name="connsiteY9" fmla="*/ 533400 h 865183"/>
              <a:gd name="connsiteX10" fmla="*/ 0 w 1143000"/>
              <a:gd name="connsiteY10" fmla="*/ 457200 h 865183"/>
              <a:gd name="connsiteX11" fmla="*/ 12700 w 1143000"/>
              <a:gd name="connsiteY11" fmla="*/ 292100 h 865183"/>
              <a:gd name="connsiteX12" fmla="*/ 25400 w 1143000"/>
              <a:gd name="connsiteY12" fmla="*/ 254000 h 865183"/>
              <a:gd name="connsiteX13" fmla="*/ 63500 w 1143000"/>
              <a:gd name="connsiteY13" fmla="*/ 215900 h 865183"/>
              <a:gd name="connsiteX14" fmla="*/ 101600 w 1143000"/>
              <a:gd name="connsiteY14" fmla="*/ 190500 h 865183"/>
              <a:gd name="connsiteX15" fmla="*/ 190500 w 1143000"/>
              <a:gd name="connsiteY15" fmla="*/ 88900 h 865183"/>
              <a:gd name="connsiteX16" fmla="*/ 254000 w 1143000"/>
              <a:gd name="connsiteY16" fmla="*/ 25400 h 865183"/>
              <a:gd name="connsiteX17" fmla="*/ 330200 w 1143000"/>
              <a:gd name="connsiteY17" fmla="*/ 0 h 865183"/>
              <a:gd name="connsiteX18" fmla="*/ 647700 w 1143000"/>
              <a:gd name="connsiteY18" fmla="*/ 25400 h 865183"/>
              <a:gd name="connsiteX19" fmla="*/ 800100 w 1143000"/>
              <a:gd name="connsiteY19" fmla="*/ 76200 h 865183"/>
              <a:gd name="connsiteX20" fmla="*/ 838200 w 1143000"/>
              <a:gd name="connsiteY20" fmla="*/ 101600 h 865183"/>
              <a:gd name="connsiteX21" fmla="*/ 927100 w 1143000"/>
              <a:gd name="connsiteY21" fmla="*/ 177800 h 865183"/>
              <a:gd name="connsiteX22" fmla="*/ 965200 w 1143000"/>
              <a:gd name="connsiteY22" fmla="*/ 190500 h 865183"/>
              <a:gd name="connsiteX23" fmla="*/ 1028700 w 1143000"/>
              <a:gd name="connsiteY23" fmla="*/ 292100 h 865183"/>
              <a:gd name="connsiteX24" fmla="*/ 1066800 w 1143000"/>
              <a:gd name="connsiteY24" fmla="*/ 355600 h 865183"/>
              <a:gd name="connsiteX25" fmla="*/ 1092200 w 1143000"/>
              <a:gd name="connsiteY25" fmla="*/ 393700 h 865183"/>
              <a:gd name="connsiteX26" fmla="*/ 1104900 w 1143000"/>
              <a:gd name="connsiteY26" fmla="*/ 431800 h 865183"/>
              <a:gd name="connsiteX27" fmla="*/ 1143000 w 1143000"/>
              <a:gd name="connsiteY27" fmla="*/ 533400 h 865183"/>
              <a:gd name="connsiteX28" fmla="*/ 1117600 w 1143000"/>
              <a:gd name="connsiteY28" fmla="*/ 774700 h 865183"/>
              <a:gd name="connsiteX29" fmla="*/ 1104900 w 1143000"/>
              <a:gd name="connsiteY29" fmla="*/ 812800 h 865183"/>
              <a:gd name="connsiteX30" fmla="*/ 1066800 w 1143000"/>
              <a:gd name="connsiteY30" fmla="*/ 863600 h 86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43000" h="865183">
                <a:moveTo>
                  <a:pt x="1066800" y="863600"/>
                </a:moveTo>
                <a:cubicBezTo>
                  <a:pt x="1030817" y="869950"/>
                  <a:pt x="948243" y="855457"/>
                  <a:pt x="889000" y="850900"/>
                </a:cubicBezTo>
                <a:cubicBezTo>
                  <a:pt x="838174" y="846990"/>
                  <a:pt x="787521" y="840568"/>
                  <a:pt x="736600" y="838200"/>
                </a:cubicBezTo>
                <a:cubicBezTo>
                  <a:pt x="605440" y="832100"/>
                  <a:pt x="474088" y="830966"/>
                  <a:pt x="342900" y="825500"/>
                </a:cubicBezTo>
                <a:cubicBezTo>
                  <a:pt x="270871" y="822499"/>
                  <a:pt x="198967" y="817033"/>
                  <a:pt x="127000" y="812800"/>
                </a:cubicBezTo>
                <a:cubicBezTo>
                  <a:pt x="118533" y="787400"/>
                  <a:pt x="116452" y="758877"/>
                  <a:pt x="101600" y="736600"/>
                </a:cubicBezTo>
                <a:cubicBezTo>
                  <a:pt x="93133" y="723900"/>
                  <a:pt x="82399" y="712448"/>
                  <a:pt x="76200" y="698500"/>
                </a:cubicBezTo>
                <a:cubicBezTo>
                  <a:pt x="65326" y="674034"/>
                  <a:pt x="59267" y="647700"/>
                  <a:pt x="50800" y="622300"/>
                </a:cubicBezTo>
                <a:cubicBezTo>
                  <a:pt x="46567" y="609600"/>
                  <a:pt x="41347" y="597187"/>
                  <a:pt x="38100" y="584200"/>
                </a:cubicBezTo>
                <a:cubicBezTo>
                  <a:pt x="33867" y="567267"/>
                  <a:pt x="30416" y="550118"/>
                  <a:pt x="25400" y="533400"/>
                </a:cubicBezTo>
                <a:cubicBezTo>
                  <a:pt x="17707" y="507755"/>
                  <a:pt x="0" y="457200"/>
                  <a:pt x="0" y="457200"/>
                </a:cubicBezTo>
                <a:cubicBezTo>
                  <a:pt x="4233" y="402167"/>
                  <a:pt x="5854" y="346870"/>
                  <a:pt x="12700" y="292100"/>
                </a:cubicBezTo>
                <a:cubicBezTo>
                  <a:pt x="14360" y="278816"/>
                  <a:pt x="17974" y="265139"/>
                  <a:pt x="25400" y="254000"/>
                </a:cubicBezTo>
                <a:cubicBezTo>
                  <a:pt x="35363" y="239056"/>
                  <a:pt x="49702" y="227398"/>
                  <a:pt x="63500" y="215900"/>
                </a:cubicBezTo>
                <a:cubicBezTo>
                  <a:pt x="75226" y="206129"/>
                  <a:pt x="88900" y="198967"/>
                  <a:pt x="101600" y="190500"/>
                </a:cubicBezTo>
                <a:cubicBezTo>
                  <a:pt x="160867" y="101600"/>
                  <a:pt x="127000" y="131233"/>
                  <a:pt x="190500" y="88900"/>
                </a:cubicBezTo>
                <a:cubicBezTo>
                  <a:pt x="213672" y="54142"/>
                  <a:pt x="213895" y="43225"/>
                  <a:pt x="254000" y="25400"/>
                </a:cubicBezTo>
                <a:cubicBezTo>
                  <a:pt x="278466" y="14526"/>
                  <a:pt x="330200" y="0"/>
                  <a:pt x="330200" y="0"/>
                </a:cubicBezTo>
                <a:cubicBezTo>
                  <a:pt x="436033" y="8467"/>
                  <a:pt x="542300" y="12624"/>
                  <a:pt x="647700" y="25400"/>
                </a:cubicBezTo>
                <a:cubicBezTo>
                  <a:pt x="709354" y="32873"/>
                  <a:pt x="749701" y="47401"/>
                  <a:pt x="800100" y="76200"/>
                </a:cubicBezTo>
                <a:cubicBezTo>
                  <a:pt x="813352" y="83773"/>
                  <a:pt x="826474" y="91829"/>
                  <a:pt x="838200" y="101600"/>
                </a:cubicBezTo>
                <a:cubicBezTo>
                  <a:pt x="887334" y="142545"/>
                  <a:pt x="866566" y="143209"/>
                  <a:pt x="927100" y="177800"/>
                </a:cubicBezTo>
                <a:cubicBezTo>
                  <a:pt x="938723" y="184442"/>
                  <a:pt x="952500" y="186267"/>
                  <a:pt x="965200" y="190500"/>
                </a:cubicBezTo>
                <a:cubicBezTo>
                  <a:pt x="1031366" y="278721"/>
                  <a:pt x="978891" y="202445"/>
                  <a:pt x="1028700" y="292100"/>
                </a:cubicBezTo>
                <a:cubicBezTo>
                  <a:pt x="1040688" y="313678"/>
                  <a:pt x="1053717" y="334668"/>
                  <a:pt x="1066800" y="355600"/>
                </a:cubicBezTo>
                <a:cubicBezTo>
                  <a:pt x="1074890" y="368543"/>
                  <a:pt x="1085374" y="380048"/>
                  <a:pt x="1092200" y="393700"/>
                </a:cubicBezTo>
                <a:cubicBezTo>
                  <a:pt x="1098187" y="405674"/>
                  <a:pt x="1099627" y="419495"/>
                  <a:pt x="1104900" y="431800"/>
                </a:cubicBezTo>
                <a:cubicBezTo>
                  <a:pt x="1144747" y="524776"/>
                  <a:pt x="1119585" y="439742"/>
                  <a:pt x="1143000" y="533400"/>
                </a:cubicBezTo>
                <a:cubicBezTo>
                  <a:pt x="1138730" y="580366"/>
                  <a:pt x="1127691" y="719201"/>
                  <a:pt x="1117600" y="774700"/>
                </a:cubicBezTo>
                <a:cubicBezTo>
                  <a:pt x="1115205" y="787871"/>
                  <a:pt x="1113263" y="802347"/>
                  <a:pt x="1104900" y="812800"/>
                </a:cubicBezTo>
                <a:cubicBezTo>
                  <a:pt x="1063278" y="864828"/>
                  <a:pt x="1102783" y="857250"/>
                  <a:pt x="1066800" y="863600"/>
                </a:cubicBezTo>
                <a:close/>
              </a:path>
            </a:pathLst>
          </a:cu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Input layer</a:t>
            </a:r>
          </a:p>
        </p:txBody>
      </p:sp>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p:sp>
        <p:nvSpPr>
          <p:cNvPr id="70" name="Rounded Rectangle 69">
            <a:extLst>
              <a:ext uri="{FF2B5EF4-FFF2-40B4-BE49-F238E27FC236}">
                <a16:creationId xmlns:a16="http://schemas.microsoft.com/office/drawing/2014/main" id="{DE101D8D-392D-CE48-A76F-F593C13CFB77}"/>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AF057BF2-9D6B-E249-8FBC-3B1D5B8A5CA3}"/>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730C91DC-46B3-DD42-BA91-16A98A899679}"/>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1A38F944-FD9F-1C42-9EF7-BA5E3DB86EBA}"/>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1549E43-B913-244E-90FF-EB6ADE692919}"/>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CFE7F9AF-8FB9-9E47-AA7C-B819DD96BD45}"/>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D1072A62-0E13-3843-8D0C-3A62E6BC9417}"/>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B5867DDE-FEA5-0049-9461-EB1FFEB88969}"/>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24DFF809-EE42-C349-914D-4808EEE0B2B2}"/>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485BEC44-F260-1145-8583-E09A6D1ADDA0}"/>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285D089-1C0C-6344-B7EA-A631D2F645B7}"/>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E248521C-7AB4-A74B-BB41-9E9DBC05502F}"/>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542D303-3E89-B948-BAE1-9C28B4C7900E}"/>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557CEDB-9609-5C4E-BE7A-9A1922D84558}"/>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FD0CC76B-5E71-8C4B-B186-6D1471C8CD67}"/>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ounded Rectangle 92">
            <a:extLst>
              <a:ext uri="{FF2B5EF4-FFF2-40B4-BE49-F238E27FC236}">
                <a16:creationId xmlns:a16="http://schemas.microsoft.com/office/drawing/2014/main" id="{2E61486C-7C7C-CF4A-BF55-2488DDD06CBA}"/>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ight Arrow 93">
            <a:extLst>
              <a:ext uri="{FF2B5EF4-FFF2-40B4-BE49-F238E27FC236}">
                <a16:creationId xmlns:a16="http://schemas.microsoft.com/office/drawing/2014/main" id="{FAED948E-E8BC-B542-96E5-C16F47F16A92}"/>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ight Arrow 94">
            <a:extLst>
              <a:ext uri="{FF2B5EF4-FFF2-40B4-BE49-F238E27FC236}">
                <a16:creationId xmlns:a16="http://schemas.microsoft.com/office/drawing/2014/main" id="{B62B8F78-5C39-C145-B3C5-F9490727FE2B}"/>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6" name="Content Placeholder 2">
                <a:extLst>
                  <a:ext uri="{FF2B5EF4-FFF2-40B4-BE49-F238E27FC236}">
                    <a16:creationId xmlns:a16="http://schemas.microsoft.com/office/drawing/2014/main" id="{20A6FC83-57DF-014A-87E0-1B5614DFB884}"/>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96" name="Content Placeholder 2">
                <a:extLst>
                  <a:ext uri="{FF2B5EF4-FFF2-40B4-BE49-F238E27FC236}">
                    <a16:creationId xmlns:a16="http://schemas.microsoft.com/office/drawing/2014/main" xmlns:a14="http://schemas.microsoft.com/office/drawing/2010/main" xmlns="" id="{20A6FC83-57DF-014A-87E0-1B5614DFB884}"/>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Content Placeholder 2">
                <a:extLst>
                  <a:ext uri="{FF2B5EF4-FFF2-40B4-BE49-F238E27FC236}">
                    <a16:creationId xmlns:a16="http://schemas.microsoft.com/office/drawing/2014/main" id="{6D6C0EF3-9A48-6042-84AB-D28C74DA20AD}"/>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97" name="Content Placeholder 2">
                <a:extLst>
                  <a:ext uri="{FF2B5EF4-FFF2-40B4-BE49-F238E27FC236}">
                    <a16:creationId xmlns:a16="http://schemas.microsoft.com/office/drawing/2014/main" xmlns:a14="http://schemas.microsoft.com/office/drawing/2010/main" xmlns="" id="{6D6C0EF3-9A48-6042-84AB-D28C74DA20AD}"/>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Content Placeholder 2">
                <a:extLst>
                  <a:ext uri="{FF2B5EF4-FFF2-40B4-BE49-F238E27FC236}">
                    <a16:creationId xmlns:a16="http://schemas.microsoft.com/office/drawing/2014/main" id="{276A6F90-89C1-8046-A06E-32E388A4C982}"/>
                  </a:ext>
                </a:extLst>
              </p:cNvPr>
              <p:cNvSpPr txBox="1">
                <a:spLocks/>
              </p:cNvSpPr>
              <p:nvPr/>
            </p:nvSpPr>
            <p:spPr>
              <a:xfrm>
                <a:off x="2436901" y="23633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98" name="Content Placeholder 2">
                <a:extLst>
                  <a:ext uri="{FF2B5EF4-FFF2-40B4-BE49-F238E27FC236}">
                    <a16:creationId xmlns:a16="http://schemas.microsoft.com/office/drawing/2014/main" id="{276A6F90-89C1-8046-A06E-32E388A4C982}"/>
                  </a:ext>
                </a:extLst>
              </p:cNvPr>
              <p:cNvSpPr txBox="1">
                <a:spLocks noRot="1" noChangeAspect="1" noMove="1" noResize="1" noEditPoints="1" noAdjustHandles="1" noChangeArrowheads="1" noChangeShapeType="1" noTextEdit="1"/>
              </p:cNvSpPr>
              <p:nvPr/>
            </p:nvSpPr>
            <p:spPr>
              <a:xfrm>
                <a:off x="2436901" y="2363347"/>
                <a:ext cx="1576747" cy="503588"/>
              </a:xfrm>
              <a:prstGeom prst="rect">
                <a:avLst/>
              </a:prstGeom>
              <a:blipFill>
                <a:blip r:embed="rId4"/>
                <a:stretch>
                  <a:fillRect b="-48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Content Placeholder 2">
                <a:extLst>
                  <a:ext uri="{FF2B5EF4-FFF2-40B4-BE49-F238E27FC236}">
                    <a16:creationId xmlns:a16="http://schemas.microsoft.com/office/drawing/2014/main" id="{D2F72133-FA23-E542-8D6A-F6C8993EF0A4}"/>
                  </a:ext>
                </a:extLst>
              </p:cNvPr>
              <p:cNvSpPr txBox="1">
                <a:spLocks/>
              </p:cNvSpPr>
              <p:nvPr/>
            </p:nvSpPr>
            <p:spPr>
              <a:xfrm>
                <a:off x="2936405" y="556679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90" name="Content Placeholder 2">
                <a:extLst>
                  <a:ext uri="{FF2B5EF4-FFF2-40B4-BE49-F238E27FC236}">
                    <a16:creationId xmlns:a16="http://schemas.microsoft.com/office/drawing/2014/main" id="{D2F72133-FA23-E542-8D6A-F6C8993EF0A4}"/>
                  </a:ext>
                </a:extLst>
              </p:cNvPr>
              <p:cNvSpPr txBox="1">
                <a:spLocks noRot="1" noChangeAspect="1" noMove="1" noResize="1" noEditPoints="1" noAdjustHandles="1" noChangeArrowheads="1" noChangeShapeType="1" noTextEdit="1"/>
              </p:cNvSpPr>
              <p:nvPr/>
            </p:nvSpPr>
            <p:spPr>
              <a:xfrm>
                <a:off x="2936405" y="5566790"/>
                <a:ext cx="466367" cy="503588"/>
              </a:xfrm>
              <a:prstGeom prst="rect">
                <a:avLst/>
              </a:prstGeom>
              <a:blipFill>
                <a:blip r:embed="rId5"/>
                <a:stretch>
                  <a:fillRect l="-5263"/>
                </a:stretch>
              </a:blipFill>
            </p:spPr>
            <p:txBody>
              <a:bodyPr/>
              <a:lstStyle/>
              <a:p>
                <a:r>
                  <a:rPr lang="en-US">
                    <a:noFill/>
                  </a:rPr>
                  <a:t> </a:t>
                </a:r>
              </a:p>
            </p:txBody>
          </p:sp>
        </mc:Fallback>
      </mc:AlternateContent>
      <p:sp>
        <p:nvSpPr>
          <p:cNvPr id="108" name="Rectangle 107">
            <a:extLst>
              <a:ext uri="{FF2B5EF4-FFF2-40B4-BE49-F238E27FC236}">
                <a16:creationId xmlns:a16="http://schemas.microsoft.com/office/drawing/2014/main" id="{64A89667-1B61-D84C-8396-266EF010A525}"/>
              </a:ext>
            </a:extLst>
          </p:cNvPr>
          <p:cNvSpPr/>
          <p:nvPr/>
        </p:nvSpPr>
        <p:spPr>
          <a:xfrm>
            <a:off x="8888300" y="770316"/>
            <a:ext cx="3137191" cy="1125196"/>
          </a:xfrm>
          <a:prstGeom prst="rect">
            <a:avLst/>
          </a:prstGeom>
          <a:solidFill>
            <a:srgbClr val="FFF2C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a:t>
            </a:r>
          </a:p>
        </p:txBody>
      </p:sp>
      <p:sp>
        <p:nvSpPr>
          <p:cNvPr id="122" name="Content Placeholder 2">
            <a:extLst>
              <a:ext uri="{FF2B5EF4-FFF2-40B4-BE49-F238E27FC236}">
                <a16:creationId xmlns:a16="http://schemas.microsoft.com/office/drawing/2014/main" id="{FF5E74C9-A5CD-6F40-A4BA-762E8454B052}"/>
              </a:ext>
            </a:extLst>
          </p:cNvPr>
          <p:cNvSpPr txBox="1">
            <a:spLocks/>
          </p:cNvSpPr>
          <p:nvPr/>
        </p:nvSpPr>
        <p:spPr>
          <a:xfrm>
            <a:off x="462809" y="1032283"/>
            <a:ext cx="3272331"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b="1" dirty="0">
                <a:latin typeface="Avenir Light" panose="020B0402020203020204" pitchFamily="34" charset="77"/>
              </a:rPr>
              <a:t>Training Process</a:t>
            </a:r>
            <a:endParaRPr lang="en-US" dirty="0">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27" name="Rectangle 126">
                <a:extLst>
                  <a:ext uri="{FF2B5EF4-FFF2-40B4-BE49-F238E27FC236}">
                    <a16:creationId xmlns:a16="http://schemas.microsoft.com/office/drawing/2014/main" id="{5063524F-251F-C44B-AA39-5AA181F58DDD}"/>
                  </a:ext>
                </a:extLst>
              </p:cNvPr>
              <p:cNvSpPr/>
              <p:nvPr/>
            </p:nvSpPr>
            <p:spPr>
              <a:xfrm>
                <a:off x="2608151" y="1860486"/>
                <a:ext cx="129394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1</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1</m:t>
                              </m:r>
                            </m:sup>
                          </m:sSup>
                        </m:e>
                      </m:d>
                    </m:oMath>
                  </m:oMathPara>
                </a14:m>
                <a:endParaRPr lang="en-US" dirty="0"/>
              </a:p>
            </p:txBody>
          </p:sp>
        </mc:Choice>
        <mc:Fallback xmlns="">
          <p:sp>
            <p:nvSpPr>
              <p:cNvPr id="127" name="Rectangle 126">
                <a:extLst>
                  <a:ext uri="{FF2B5EF4-FFF2-40B4-BE49-F238E27FC236}">
                    <a16:creationId xmlns:a16="http://schemas.microsoft.com/office/drawing/2014/main" id="{5063524F-251F-C44B-AA39-5AA181F58DDD}"/>
                  </a:ext>
                </a:extLst>
              </p:cNvPr>
              <p:cNvSpPr>
                <a:spLocks noRot="1" noChangeAspect="1" noMove="1" noResize="1" noEditPoints="1" noAdjustHandles="1" noChangeArrowheads="1" noChangeShapeType="1" noTextEdit="1"/>
              </p:cNvSpPr>
              <p:nvPr/>
            </p:nvSpPr>
            <p:spPr>
              <a:xfrm>
                <a:off x="2608151" y="1860486"/>
                <a:ext cx="1293944" cy="369332"/>
              </a:xfrm>
              <a:prstGeom prst="rect">
                <a:avLst/>
              </a:prstGeom>
              <a:blipFill>
                <a:blip r:embed="rId6"/>
                <a:stretch>
                  <a:fillRect b="-3226"/>
                </a:stretch>
              </a:blipFill>
            </p:spPr>
            <p:txBody>
              <a:bodyPr/>
              <a:lstStyle/>
              <a:p>
                <a:r>
                  <a:rPr lang="en-US">
                    <a:noFill/>
                  </a:rPr>
                  <a:t> </a:t>
                </a:r>
              </a:p>
            </p:txBody>
          </p:sp>
        </mc:Fallback>
      </mc:AlternateContent>
      <p:sp>
        <p:nvSpPr>
          <p:cNvPr id="128" name="Content Placeholder 2">
            <a:extLst>
              <a:ext uri="{FF2B5EF4-FFF2-40B4-BE49-F238E27FC236}">
                <a16:creationId xmlns:a16="http://schemas.microsoft.com/office/drawing/2014/main" id="{731B846A-C5A9-5A4B-9377-7E1921B50F8E}"/>
              </a:ext>
            </a:extLst>
          </p:cNvPr>
          <p:cNvSpPr txBox="1">
            <a:spLocks/>
          </p:cNvSpPr>
          <p:nvPr/>
        </p:nvSpPr>
        <p:spPr>
          <a:xfrm>
            <a:off x="1130300" y="1872315"/>
            <a:ext cx="866479"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rgbClr val="C00000"/>
                </a:solidFill>
                <a:latin typeface="Avenir Light" panose="020B0402020203020204" pitchFamily="34" charset="77"/>
              </a:rPr>
              <a:t>Error</a:t>
            </a:r>
          </a:p>
        </p:txBody>
      </p:sp>
      <p:sp>
        <p:nvSpPr>
          <p:cNvPr id="129" name="Content Placeholder 2">
            <a:extLst>
              <a:ext uri="{FF2B5EF4-FFF2-40B4-BE49-F238E27FC236}">
                <a16:creationId xmlns:a16="http://schemas.microsoft.com/office/drawing/2014/main" id="{0E613D49-C154-6840-B48E-9022C64E7B06}"/>
              </a:ext>
            </a:extLst>
          </p:cNvPr>
          <p:cNvSpPr txBox="1">
            <a:spLocks/>
          </p:cNvSpPr>
          <p:nvPr/>
        </p:nvSpPr>
        <p:spPr>
          <a:xfrm>
            <a:off x="2709001" y="600938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He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6027C8F-2D36-FB4B-B530-018F14273101}"/>
                  </a:ext>
                </a:extLst>
              </p:cNvPr>
              <p:cNvSpPr txBox="1"/>
              <p:nvPr/>
            </p:nvSpPr>
            <p:spPr>
              <a:xfrm>
                <a:off x="8976708" y="996892"/>
                <a:ext cx="3048783" cy="672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𝑖</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i="1">
                                  <a:latin typeface="Cambria Math" panose="02040503050406030204" pitchFamily="18" charset="0"/>
                                </a:rPr>
                                <m:t>𝑖</m:t>
                              </m:r>
                            </m:sup>
                          </m:sSup>
                        </m:e>
                      </m:d>
                      <m:r>
                        <a:rPr lang="en-US" i="1">
                          <a:latin typeface="Cambria Math" panose="02040503050406030204" pitchFamily="18" charset="0"/>
                        </a:rPr>
                        <m:t>=−</m:t>
                      </m:r>
                      <m:nary>
                        <m:naryPr>
                          <m:chr m:val="∑"/>
                          <m:supHide m:val="on"/>
                          <m:ctrlPr>
                            <a:rPr lang="en-US" i="1" smtClean="0">
                              <a:latin typeface="Cambria Math" panose="02040503050406030204" pitchFamily="18" charset="0"/>
                            </a:rPr>
                          </m:ctrlPr>
                        </m:naryPr>
                        <m:sub>
                          <m:r>
                            <m:rPr>
                              <m:brk m:alnAt="23"/>
                            </m:rPr>
                            <a:rPr lang="en-US" i="1">
                              <a:latin typeface="Cambria Math" panose="02040503050406030204" pitchFamily="18" charset="0"/>
                            </a:rPr>
                            <m:t>𝑤</m:t>
                          </m:r>
                          <m:r>
                            <a:rPr lang="en-US" i="1">
                              <a:latin typeface="Cambria Math" panose="02040503050406030204" pitchFamily="18" charset="0"/>
                            </a:rPr>
                            <m:t>∈</m:t>
                          </m:r>
                          <m:r>
                            <a:rPr lang="en-US" b="0" i="1" smtClean="0">
                              <a:latin typeface="Cambria Math" charset="0"/>
                            </a:rPr>
                            <m:t>𝑊</m:t>
                          </m:r>
                        </m:sub>
                        <m:sup/>
                        <m:e>
                          <m:sSubSup>
                            <m:sSubSupPr>
                              <m:ctrlPr>
                                <a:rPr lang="en-US" i="1">
                                  <a:latin typeface="Cambria Math" panose="02040503050406030204" pitchFamily="18" charset="0"/>
                                </a:rPr>
                              </m:ctrlPr>
                            </m:sSubSupPr>
                            <m:e>
                              <m:r>
                                <a:rPr lang="en-US" i="1">
                                  <a:latin typeface="Cambria Math" panose="02040503050406030204" pitchFamily="18" charset="0"/>
                                </a:rPr>
                                <m:t>𝑦</m:t>
                              </m:r>
                            </m:e>
                            <m:sub>
                              <m:r>
                                <a:rPr lang="en-US" i="1">
                                  <a:latin typeface="Cambria Math" panose="02040503050406030204" pitchFamily="18" charset="0"/>
                                </a:rPr>
                                <m:t>𝑤</m:t>
                              </m:r>
                            </m:sub>
                            <m:sup>
                              <m:r>
                                <a:rPr lang="en-US" i="1">
                                  <a:latin typeface="Cambria Math" panose="02040503050406030204" pitchFamily="18" charset="0"/>
                                </a:rPr>
                                <m:t>𝑖</m:t>
                              </m:r>
                            </m:sup>
                          </m:sSubSup>
                          <m:r>
                            <m:rPr>
                              <m:nor/>
                            </m:rPr>
                            <a:rPr lang="en-US">
                              <a:latin typeface="Cambria Math" panose="02040503050406030204" pitchFamily="18" charset="0"/>
                            </a:rPr>
                            <m:t>log</m:t>
                          </m:r>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𝑤</m:t>
                              </m:r>
                            </m:sub>
                            <m:sup>
                              <m:r>
                                <a:rPr lang="en-US" i="1">
                                  <a:latin typeface="Cambria Math" panose="02040503050406030204" pitchFamily="18" charset="0"/>
                                </a:rPr>
                                <m:t>𝑖</m:t>
                              </m:r>
                            </m:sup>
                          </m:sSubSup>
                          <m:r>
                            <a:rPr lang="en-US" b="0" i="1" smtClean="0">
                              <a:latin typeface="Cambria Math" panose="02040503050406030204" pitchFamily="18" charset="0"/>
                            </a:rPr>
                            <m:t>)</m:t>
                          </m:r>
                        </m:e>
                      </m:nary>
                    </m:oMath>
                  </m:oMathPara>
                </a14:m>
                <a:endParaRPr lang="en-US" dirty="0"/>
              </a:p>
            </p:txBody>
          </p:sp>
        </mc:Choice>
        <mc:Fallback xmlns="">
          <p:sp>
            <p:nvSpPr>
              <p:cNvPr id="2" name="TextBox 1">
                <a:extLst>
                  <a:ext uri="{FF2B5EF4-FFF2-40B4-BE49-F238E27FC236}">
                    <a16:creationId xmlns:a16="http://schemas.microsoft.com/office/drawing/2014/main" xmlns:a14="http://schemas.microsoft.com/office/drawing/2010/main" xmlns="" id="{F6027C8F-2D36-FB4B-B530-018F14273101}"/>
                  </a:ext>
                </a:extLst>
              </p:cNvPr>
              <p:cNvSpPr txBox="1">
                <a:spLocks noRot="1" noChangeAspect="1" noMove="1" noResize="1" noEditPoints="1" noAdjustHandles="1" noChangeArrowheads="1" noChangeShapeType="1" noTextEdit="1"/>
              </p:cNvSpPr>
              <p:nvPr/>
            </p:nvSpPr>
            <p:spPr>
              <a:xfrm>
                <a:off x="8976708" y="996892"/>
                <a:ext cx="3048783" cy="672043"/>
              </a:xfrm>
              <a:prstGeom prst="rect">
                <a:avLst/>
              </a:prstGeom>
              <a:blipFill rotWithShape="0">
                <a:blip r:embed="rId7"/>
                <a:stretch>
                  <a:fillRect/>
                </a:stretch>
              </a:blipFill>
            </p:spPr>
            <p:txBody>
              <a:bodyPr/>
              <a:lstStyle/>
              <a:p>
                <a:r>
                  <a:rPr lang="en-US">
                    <a:noFill/>
                  </a:rPr>
                  <a:t> </a:t>
                </a:r>
              </a:p>
            </p:txBody>
          </p:sp>
        </mc:Fallback>
      </mc:AlternateContent>
      <p:grpSp>
        <p:nvGrpSpPr>
          <p:cNvPr id="36" name="Group 35"/>
          <p:cNvGrpSpPr/>
          <p:nvPr/>
        </p:nvGrpSpPr>
        <p:grpSpPr>
          <a:xfrm>
            <a:off x="3818000" y="1848029"/>
            <a:ext cx="2344440" cy="4659056"/>
            <a:chOff x="3818000" y="1848029"/>
            <a:chExt cx="2344440" cy="4659056"/>
          </a:xfrm>
        </p:grpSpPr>
        <p:sp>
          <p:nvSpPr>
            <p:cNvPr id="37" name="Rounded Rectangle 36">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ight Arrow 54">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ight Arrow 55">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7"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57"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58"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Content Placeholder 2">
                  <a:extLst>
                    <a:ext uri="{FF2B5EF4-FFF2-40B4-BE49-F238E27FC236}">
                      <a16:creationId xmlns:a16="http://schemas.microsoft.com/office/drawing/2014/main" id="{920AC903-63CF-244F-AF78-1E015F906B08}"/>
                    </a:ext>
                  </a:extLst>
                </p:cNvPr>
                <p:cNvSpPr txBox="1">
                  <a:spLocks/>
                </p:cNvSpPr>
                <p:nvPr/>
              </p:nvSpPr>
              <p:spPr>
                <a:xfrm>
                  <a:off x="4585693" y="23872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59" name="Content Placeholder 2">
                  <a:extLst>
                    <a:ext uri="{FF2B5EF4-FFF2-40B4-BE49-F238E27FC236}">
                      <a16:creationId xmlns:a16="http://schemas.microsoft.com/office/drawing/2014/main" xmlns:a14="http://schemas.microsoft.com/office/drawing/2010/main" xmlns="" id="{920AC903-63CF-244F-AF78-1E015F906B08}"/>
                    </a:ext>
                  </a:extLst>
                </p:cNvPr>
                <p:cNvSpPr txBox="1">
                  <a:spLocks noRot="1" noChangeAspect="1" noMove="1" noResize="1" noEditPoints="1" noAdjustHandles="1" noChangeArrowheads="1" noChangeShapeType="1" noTextEdit="1"/>
                </p:cNvSpPr>
                <p:nvPr/>
              </p:nvSpPr>
              <p:spPr>
                <a:xfrm>
                  <a:off x="4585693" y="2387247"/>
                  <a:ext cx="1576747" cy="503588"/>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6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1"/>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6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2</m:t>
                                </m:r>
                              </m:sup>
                            </m:sSup>
                          </m:e>
                        </m:d>
                      </m:oMath>
                    </m:oMathPara>
                  </a14:m>
                  <a:endParaRPr lang="en-US" dirty="0"/>
                </a:p>
              </p:txBody>
            </p:sp>
          </mc:Choice>
          <mc:Fallback xmlns="">
            <p:sp>
              <p:nvSpPr>
                <p:cNvPr id="63" name="Rectangle 6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3"/>
                  <a:stretch>
                    <a:fillRect t="-3279" r="-2336" b="-4918"/>
                  </a:stretch>
                </a:blipFill>
              </p:spPr>
              <p:txBody>
                <a:bodyPr/>
                <a:lstStyle/>
                <a:p>
                  <a:r>
                    <a:rPr lang="en-US">
                      <a:noFill/>
                    </a:rPr>
                    <a:t> </a:t>
                  </a:r>
                </a:p>
              </p:txBody>
            </p:sp>
          </mc:Fallback>
        </mc:AlternateContent>
        <p:sp>
          <p:nvSpPr>
            <p:cNvPr id="6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went</a:t>
              </a:r>
            </a:p>
          </p:txBody>
        </p:sp>
      </p:grpSp>
      <p:grpSp>
        <p:nvGrpSpPr>
          <p:cNvPr id="65" name="Group 64"/>
          <p:cNvGrpSpPr/>
          <p:nvPr/>
        </p:nvGrpSpPr>
        <p:grpSpPr>
          <a:xfrm>
            <a:off x="5983272" y="1869757"/>
            <a:ext cx="2344440" cy="4659056"/>
            <a:chOff x="3818000" y="1848029"/>
            <a:chExt cx="2344440" cy="4659056"/>
          </a:xfrm>
        </p:grpSpPr>
        <p:sp>
          <p:nvSpPr>
            <p:cNvPr id="66" name="Rounded Rectangle 6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ounded Rectangle 9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ounded Rectangle 102">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ight Arrow 103">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ight Arrow 104">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6"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06"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07"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Content Placeholder 2">
                  <a:extLst>
                    <a:ext uri="{FF2B5EF4-FFF2-40B4-BE49-F238E27FC236}">
                      <a16:creationId xmlns:a16="http://schemas.microsoft.com/office/drawing/2014/main" id="{920AC903-63CF-244F-AF78-1E015F906B08}"/>
                    </a:ext>
                  </a:extLst>
                </p:cNvPr>
                <p:cNvSpPr txBox="1">
                  <a:spLocks/>
                </p:cNvSpPr>
                <p:nvPr/>
              </p:nvSpPr>
              <p:spPr>
                <a:xfrm>
                  <a:off x="4585693" y="23872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09" name="Content Placeholder 2">
                  <a:extLst>
                    <a:ext uri="{FF2B5EF4-FFF2-40B4-BE49-F238E27FC236}">
                      <a16:creationId xmlns:a16="http://schemas.microsoft.com/office/drawing/2014/main" xmlns:a14="http://schemas.microsoft.com/office/drawing/2010/main" xmlns="" id="{920AC903-63CF-244F-AF78-1E015F906B08}"/>
                    </a:ext>
                  </a:extLst>
                </p:cNvPr>
                <p:cNvSpPr txBox="1">
                  <a:spLocks noRot="1" noChangeAspect="1" noMove="1" noResize="1" noEditPoints="1" noAdjustHandles="1" noChangeArrowheads="1" noChangeShapeType="1" noTextEdit="1"/>
                </p:cNvSpPr>
                <p:nvPr/>
              </p:nvSpPr>
              <p:spPr>
                <a:xfrm>
                  <a:off x="4585693" y="2387247"/>
                  <a:ext cx="1576747" cy="503588"/>
                </a:xfrm>
                <a:prstGeom prst="rect">
                  <a:avLst/>
                </a:prstGeom>
                <a:blipFill rotWithShape="0">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1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7"/>
                  <a:stretch>
                    <a:fillRect/>
                  </a:stretch>
                </a:blipFill>
              </p:spPr>
              <p:txBody>
                <a:bodyPr/>
                <a:lstStyle/>
                <a:p>
                  <a:r>
                    <a:rPr lang="en-US">
                      <a:noFill/>
                    </a:rPr>
                    <a:t> </a:t>
                  </a:r>
                </a:p>
              </p:txBody>
            </p:sp>
          </mc:Fallback>
        </mc:AlternateContent>
        <p:sp>
          <p:nvSpPr>
            <p:cNvPr id="111" name="Right Arrow 11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1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Rectangle 11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3</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3</m:t>
                                </m:r>
                              </m:sup>
                            </m:sSup>
                          </m:e>
                        </m:d>
                      </m:oMath>
                    </m:oMathPara>
                  </a14:m>
                  <a:endParaRPr lang="en-US" dirty="0"/>
                </a:p>
              </p:txBody>
            </p:sp>
          </mc:Choice>
          <mc:Fallback xmlns="">
            <p:sp>
              <p:nvSpPr>
                <p:cNvPr id="113" name="Rectangle 11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9"/>
                  <a:stretch>
                    <a:fillRect t="-3333" r="-2347" b="-6667"/>
                  </a:stretch>
                </a:blipFill>
              </p:spPr>
              <p:txBody>
                <a:bodyPr/>
                <a:lstStyle/>
                <a:p>
                  <a:r>
                    <a:rPr lang="en-US">
                      <a:noFill/>
                    </a:rPr>
                    <a:t> </a:t>
                  </a:r>
                </a:p>
              </p:txBody>
            </p:sp>
          </mc:Fallback>
        </mc:AlternateContent>
        <p:sp>
          <p:nvSpPr>
            <p:cNvPr id="11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to</a:t>
              </a:r>
            </a:p>
          </p:txBody>
        </p:sp>
      </p:grpSp>
      <p:grpSp>
        <p:nvGrpSpPr>
          <p:cNvPr id="115" name="Group 114"/>
          <p:cNvGrpSpPr/>
          <p:nvPr/>
        </p:nvGrpSpPr>
        <p:grpSpPr>
          <a:xfrm>
            <a:off x="8138062" y="1900820"/>
            <a:ext cx="2344440" cy="4659056"/>
            <a:chOff x="3818000" y="1848029"/>
            <a:chExt cx="2344440" cy="4659056"/>
          </a:xfrm>
        </p:grpSpPr>
        <p:sp>
          <p:nvSpPr>
            <p:cNvPr id="116" name="Rounded Rectangle 11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ounded Rectangle 13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ounded Rectangle 136">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ight Arrow 137">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ight Arrow 138">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0"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40"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41"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2" name="Content Placeholder 2">
                  <a:extLst>
                    <a:ext uri="{FF2B5EF4-FFF2-40B4-BE49-F238E27FC236}">
                      <a16:creationId xmlns:a16="http://schemas.microsoft.com/office/drawing/2014/main" id="{920AC903-63CF-244F-AF78-1E015F906B08}"/>
                    </a:ext>
                  </a:extLst>
                </p:cNvPr>
                <p:cNvSpPr txBox="1">
                  <a:spLocks/>
                </p:cNvSpPr>
                <p:nvPr/>
              </p:nvSpPr>
              <p:spPr>
                <a:xfrm>
                  <a:off x="4585693" y="2387247"/>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i="1" dirty="0">
                                    <a:latin typeface="Cambria Math" panose="02040503050406030204" pitchFamily="18" charset="0"/>
                                  </a:rPr>
                                  <m:t>𝑦</m:t>
                                </m:r>
                              </m:e>
                            </m:acc>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42" name="Content Placeholder 2">
                  <a:extLst>
                    <a:ext uri="{FF2B5EF4-FFF2-40B4-BE49-F238E27FC236}">
                      <a16:creationId xmlns:a16="http://schemas.microsoft.com/office/drawing/2014/main" xmlns:a14="http://schemas.microsoft.com/office/drawing/2010/main" xmlns="" id="{920AC903-63CF-244F-AF78-1E015F906B08}"/>
                    </a:ext>
                  </a:extLst>
                </p:cNvPr>
                <p:cNvSpPr txBox="1">
                  <a:spLocks noRot="1" noChangeAspect="1" noMove="1" noResize="1" noEditPoints="1" noAdjustHandles="1" noChangeArrowheads="1" noChangeShapeType="1" noTextEdit="1"/>
                </p:cNvSpPr>
                <p:nvPr/>
              </p:nvSpPr>
              <p:spPr>
                <a:xfrm>
                  <a:off x="4585693" y="2387247"/>
                  <a:ext cx="1576747" cy="503588"/>
                </a:xfrm>
                <a:prstGeom prst="rect">
                  <a:avLst/>
                </a:prstGeom>
                <a:blipFill rotWithShape="0">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43"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23"/>
                  <a:stretch>
                    <a:fillRect/>
                  </a:stretch>
                </a:blipFill>
              </p:spPr>
              <p:txBody>
                <a:bodyPr/>
                <a:lstStyle/>
                <a:p>
                  <a:r>
                    <a:rPr lang="en-US">
                      <a:noFill/>
                    </a:rPr>
                    <a:t> </a:t>
                  </a:r>
                </a:p>
              </p:txBody>
            </p:sp>
          </mc:Fallback>
        </mc:AlternateContent>
        <p:sp>
          <p:nvSpPr>
            <p:cNvPr id="144" name="Right Arrow 143">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5"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45"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Rectangle 145">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4</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4</m:t>
                                </m:r>
                              </m:sup>
                            </m:sSup>
                          </m:e>
                        </m:d>
                      </m:oMath>
                    </m:oMathPara>
                  </a14:m>
                  <a:endParaRPr lang="en-US" dirty="0"/>
                </a:p>
              </p:txBody>
            </p:sp>
          </mc:Choice>
          <mc:Fallback xmlns="">
            <p:sp>
              <p:nvSpPr>
                <p:cNvPr id="146" name="Rectangle 145">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25"/>
                  <a:stretch>
                    <a:fillRect t="-3333" r="-2336" b="-6667"/>
                  </a:stretch>
                </a:blipFill>
              </p:spPr>
              <p:txBody>
                <a:bodyPr/>
                <a:lstStyle/>
                <a:p>
                  <a:r>
                    <a:rPr lang="en-US">
                      <a:noFill/>
                    </a:rPr>
                    <a:t> </a:t>
                  </a:r>
                </a:p>
              </p:txBody>
            </p:sp>
          </mc:Fallback>
        </mc:AlternateContent>
        <p:sp>
          <p:nvSpPr>
            <p:cNvPr id="147"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class</a:t>
              </a:r>
            </a:p>
          </p:txBody>
        </p:sp>
      </p:grpSp>
    </p:spTree>
    <p:extLst>
      <p:ext uri="{BB962C8B-B14F-4D97-AF65-F5344CB8AC3E}">
        <p14:creationId xmlns:p14="http://schemas.microsoft.com/office/powerpoint/2010/main" val="9559957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Input layer</a:t>
            </a:r>
          </a:p>
        </p:txBody>
      </p:sp>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p:sp>
        <p:nvSpPr>
          <p:cNvPr id="70" name="Rounded Rectangle 69">
            <a:extLst>
              <a:ext uri="{FF2B5EF4-FFF2-40B4-BE49-F238E27FC236}">
                <a16:creationId xmlns:a16="http://schemas.microsoft.com/office/drawing/2014/main" id="{DE101D8D-392D-CE48-A76F-F593C13CFB77}"/>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AF057BF2-9D6B-E249-8FBC-3B1D5B8A5CA3}"/>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730C91DC-46B3-DD42-BA91-16A98A899679}"/>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1A38F944-FD9F-1C42-9EF7-BA5E3DB86EBA}"/>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1549E43-B913-244E-90FF-EB6ADE692919}"/>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CFE7F9AF-8FB9-9E47-AA7C-B819DD96BD45}"/>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D1072A62-0E13-3843-8D0C-3A62E6BC9417}"/>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B5867DDE-FEA5-0049-9461-EB1FFEB88969}"/>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24DFF809-EE42-C349-914D-4808EEE0B2B2}"/>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485BEC44-F260-1145-8583-E09A6D1ADDA0}"/>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285D089-1C0C-6344-B7EA-A631D2F645B7}"/>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E248521C-7AB4-A74B-BB41-9E9DBC05502F}"/>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542D303-3E89-B948-BAE1-9C28B4C7900E}"/>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557CEDB-9609-5C4E-BE7A-9A1922D84558}"/>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FD0CC76B-5E71-8C4B-B186-6D1471C8CD67}"/>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ounded Rectangle 92">
            <a:extLst>
              <a:ext uri="{FF2B5EF4-FFF2-40B4-BE49-F238E27FC236}">
                <a16:creationId xmlns:a16="http://schemas.microsoft.com/office/drawing/2014/main" id="{2E61486C-7C7C-CF4A-BF55-2488DDD06CBA}"/>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ight Arrow 93">
            <a:extLst>
              <a:ext uri="{FF2B5EF4-FFF2-40B4-BE49-F238E27FC236}">
                <a16:creationId xmlns:a16="http://schemas.microsoft.com/office/drawing/2014/main" id="{FAED948E-E8BC-B542-96E5-C16F47F16A92}"/>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ight Arrow 94">
            <a:extLst>
              <a:ext uri="{FF2B5EF4-FFF2-40B4-BE49-F238E27FC236}">
                <a16:creationId xmlns:a16="http://schemas.microsoft.com/office/drawing/2014/main" id="{B62B8F78-5C39-C145-B3C5-F9490727FE2B}"/>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6" name="Content Placeholder 2">
                <a:extLst>
                  <a:ext uri="{FF2B5EF4-FFF2-40B4-BE49-F238E27FC236}">
                    <a16:creationId xmlns:a16="http://schemas.microsoft.com/office/drawing/2014/main" id="{20A6FC83-57DF-014A-87E0-1B5614DFB884}"/>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96" name="Content Placeholder 2">
                <a:extLst>
                  <a:ext uri="{FF2B5EF4-FFF2-40B4-BE49-F238E27FC236}">
                    <a16:creationId xmlns:a16="http://schemas.microsoft.com/office/drawing/2014/main" xmlns:a14="http://schemas.microsoft.com/office/drawing/2010/main" xmlns="" id="{20A6FC83-57DF-014A-87E0-1B5614DFB884}"/>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Content Placeholder 2">
                <a:extLst>
                  <a:ext uri="{FF2B5EF4-FFF2-40B4-BE49-F238E27FC236}">
                    <a16:creationId xmlns:a16="http://schemas.microsoft.com/office/drawing/2014/main" id="{6D6C0EF3-9A48-6042-84AB-D28C74DA20AD}"/>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97" name="Content Placeholder 2">
                <a:extLst>
                  <a:ext uri="{FF2B5EF4-FFF2-40B4-BE49-F238E27FC236}">
                    <a16:creationId xmlns:a16="http://schemas.microsoft.com/office/drawing/2014/main" xmlns:a14="http://schemas.microsoft.com/office/drawing/2010/main" xmlns="" id="{6D6C0EF3-9A48-6042-84AB-D28C74DA20AD}"/>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Content Placeholder 2">
                <a:extLst>
                  <a:ext uri="{FF2B5EF4-FFF2-40B4-BE49-F238E27FC236}">
                    <a16:creationId xmlns:a16="http://schemas.microsoft.com/office/drawing/2014/main" id="{276A6F90-89C1-8046-A06E-32E388A4C982}"/>
                  </a:ext>
                </a:extLst>
              </p:cNvPr>
              <p:cNvSpPr txBox="1">
                <a:spLocks/>
              </p:cNvSpPr>
              <p:nvPr/>
            </p:nvSpPr>
            <p:spPr>
              <a:xfrm>
                <a:off x="1278536" y="2874718"/>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acc>
                        <m:accPr>
                          <m:chr m:val="̂"/>
                          <m:ctrlPr>
                            <a:rPr lang="en-US" sz="2400" b="0" i="1" dirty="0" smtClean="0">
                              <a:latin typeface="Cambria Math" panose="02040503050406030204" pitchFamily="18" charset="0"/>
                            </a:rPr>
                          </m:ctrlPr>
                        </m:accPr>
                        <m:e>
                          <m:r>
                            <a:rPr lang="en-US" sz="2400" b="0" i="1" dirty="0" smtClean="0">
                              <a:latin typeface="Cambria Math" charset="0"/>
                            </a:rPr>
                            <m:t>𝑦</m:t>
                          </m:r>
                        </m:e>
                      </m:acc>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98" name="Content Placeholder 2">
                <a:extLst>
                  <a:ext uri="{FF2B5EF4-FFF2-40B4-BE49-F238E27FC236}">
                    <a16:creationId xmlns:a16="http://schemas.microsoft.com/office/drawing/2014/main" xmlns:a14="http://schemas.microsoft.com/office/drawing/2010/main" xmlns="" id="{276A6F90-89C1-8046-A06E-32E388A4C982}"/>
                  </a:ext>
                </a:extLst>
              </p:cNvPr>
              <p:cNvSpPr txBox="1">
                <a:spLocks noRot="1" noChangeAspect="1" noMove="1" noResize="1" noEditPoints="1" noAdjustHandles="1" noChangeArrowheads="1" noChangeShapeType="1" noTextEdit="1"/>
              </p:cNvSpPr>
              <p:nvPr/>
            </p:nvSpPr>
            <p:spPr>
              <a:xfrm>
                <a:off x="1278536" y="2874718"/>
                <a:ext cx="1576747" cy="503588"/>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Content Placeholder 2">
                <a:extLst>
                  <a:ext uri="{FF2B5EF4-FFF2-40B4-BE49-F238E27FC236}">
                    <a16:creationId xmlns:a16="http://schemas.microsoft.com/office/drawing/2014/main" id="{D2F72133-FA23-E542-8D6A-F6C8993EF0A4}"/>
                  </a:ext>
                </a:extLst>
              </p:cNvPr>
              <p:cNvSpPr txBox="1">
                <a:spLocks/>
              </p:cNvSpPr>
              <p:nvPr/>
            </p:nvSpPr>
            <p:spPr>
              <a:xfrm>
                <a:off x="2936405" y="556679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90" name="Content Placeholder 2">
                <a:extLst>
                  <a:ext uri="{FF2B5EF4-FFF2-40B4-BE49-F238E27FC236}">
                    <a16:creationId xmlns:a16="http://schemas.microsoft.com/office/drawing/2014/main" id="{D2F72133-FA23-E542-8D6A-F6C8993EF0A4}"/>
                  </a:ext>
                </a:extLst>
              </p:cNvPr>
              <p:cNvSpPr txBox="1">
                <a:spLocks noRot="1" noChangeAspect="1" noMove="1" noResize="1" noEditPoints="1" noAdjustHandles="1" noChangeArrowheads="1" noChangeShapeType="1" noTextEdit="1"/>
              </p:cNvSpPr>
              <p:nvPr/>
            </p:nvSpPr>
            <p:spPr>
              <a:xfrm>
                <a:off x="2936405" y="5566790"/>
                <a:ext cx="466367" cy="503588"/>
              </a:xfrm>
              <a:prstGeom prst="rect">
                <a:avLst/>
              </a:prstGeom>
              <a:blipFill>
                <a:blip r:embed="rId5"/>
                <a:stretch>
                  <a:fillRect l="-5263"/>
                </a:stretch>
              </a:blipFill>
            </p:spPr>
            <p:txBody>
              <a:bodyPr/>
              <a:lstStyle/>
              <a:p>
                <a:r>
                  <a:rPr lang="en-US">
                    <a:noFill/>
                  </a:rPr>
                  <a:t> </a:t>
                </a:r>
              </a:p>
            </p:txBody>
          </p:sp>
        </mc:Fallback>
      </mc:AlternateContent>
      <p:sp>
        <p:nvSpPr>
          <p:cNvPr id="108" name="Rectangle 107">
            <a:extLst>
              <a:ext uri="{FF2B5EF4-FFF2-40B4-BE49-F238E27FC236}">
                <a16:creationId xmlns:a16="http://schemas.microsoft.com/office/drawing/2014/main" id="{64A89667-1B61-D84C-8396-266EF010A525}"/>
              </a:ext>
            </a:extLst>
          </p:cNvPr>
          <p:cNvSpPr/>
          <p:nvPr/>
        </p:nvSpPr>
        <p:spPr>
          <a:xfrm>
            <a:off x="8888300" y="770316"/>
            <a:ext cx="3137191" cy="1125196"/>
          </a:xfrm>
          <a:prstGeom prst="rect">
            <a:avLst/>
          </a:prstGeom>
          <a:solidFill>
            <a:srgbClr val="FFF2C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a:t>
            </a:r>
          </a:p>
        </p:txBody>
      </p:sp>
      <p:sp>
        <p:nvSpPr>
          <p:cNvPr id="122" name="Content Placeholder 2">
            <a:extLst>
              <a:ext uri="{FF2B5EF4-FFF2-40B4-BE49-F238E27FC236}">
                <a16:creationId xmlns:a16="http://schemas.microsoft.com/office/drawing/2014/main" id="{FF5E74C9-A5CD-6F40-A4BA-762E8454B052}"/>
              </a:ext>
            </a:extLst>
          </p:cNvPr>
          <p:cNvSpPr txBox="1">
            <a:spLocks/>
          </p:cNvSpPr>
          <p:nvPr/>
        </p:nvSpPr>
        <p:spPr>
          <a:xfrm>
            <a:off x="741069" y="941010"/>
            <a:ext cx="3272331"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b="1" dirty="0">
                <a:latin typeface="Avenir Light" panose="020B0402020203020204" pitchFamily="34" charset="77"/>
              </a:rPr>
              <a:t>Training Process</a:t>
            </a:r>
            <a:endParaRPr lang="en-US" dirty="0">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27" name="Rectangle 126">
                <a:extLst>
                  <a:ext uri="{FF2B5EF4-FFF2-40B4-BE49-F238E27FC236}">
                    <a16:creationId xmlns:a16="http://schemas.microsoft.com/office/drawing/2014/main" id="{5063524F-251F-C44B-AA39-5AA181F58DDD}"/>
                  </a:ext>
                </a:extLst>
              </p:cNvPr>
              <p:cNvSpPr/>
              <p:nvPr/>
            </p:nvSpPr>
            <p:spPr>
              <a:xfrm>
                <a:off x="2608151" y="1860486"/>
                <a:ext cx="129394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1</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1</m:t>
                              </m:r>
                            </m:sup>
                          </m:sSup>
                        </m:e>
                      </m:d>
                    </m:oMath>
                  </m:oMathPara>
                </a14:m>
                <a:endParaRPr lang="en-US" dirty="0"/>
              </a:p>
            </p:txBody>
          </p:sp>
        </mc:Choice>
        <mc:Fallback xmlns="">
          <p:sp>
            <p:nvSpPr>
              <p:cNvPr id="127" name="Rectangle 126">
                <a:extLst>
                  <a:ext uri="{FF2B5EF4-FFF2-40B4-BE49-F238E27FC236}">
                    <a16:creationId xmlns:a16="http://schemas.microsoft.com/office/drawing/2014/main" id="{5063524F-251F-C44B-AA39-5AA181F58DDD}"/>
                  </a:ext>
                </a:extLst>
              </p:cNvPr>
              <p:cNvSpPr>
                <a:spLocks noRot="1" noChangeAspect="1" noMove="1" noResize="1" noEditPoints="1" noAdjustHandles="1" noChangeArrowheads="1" noChangeShapeType="1" noTextEdit="1"/>
              </p:cNvSpPr>
              <p:nvPr/>
            </p:nvSpPr>
            <p:spPr>
              <a:xfrm>
                <a:off x="2608151" y="1860486"/>
                <a:ext cx="1293944" cy="369332"/>
              </a:xfrm>
              <a:prstGeom prst="rect">
                <a:avLst/>
              </a:prstGeom>
              <a:blipFill>
                <a:blip r:embed="rId6"/>
                <a:stretch>
                  <a:fillRect b="-3226"/>
                </a:stretch>
              </a:blipFill>
            </p:spPr>
            <p:txBody>
              <a:bodyPr/>
              <a:lstStyle/>
              <a:p>
                <a:r>
                  <a:rPr lang="en-US">
                    <a:noFill/>
                  </a:rPr>
                  <a:t> </a:t>
                </a:r>
              </a:p>
            </p:txBody>
          </p:sp>
        </mc:Fallback>
      </mc:AlternateContent>
      <p:sp>
        <p:nvSpPr>
          <p:cNvPr id="128" name="Content Placeholder 2">
            <a:extLst>
              <a:ext uri="{FF2B5EF4-FFF2-40B4-BE49-F238E27FC236}">
                <a16:creationId xmlns:a16="http://schemas.microsoft.com/office/drawing/2014/main" id="{731B846A-C5A9-5A4B-9377-7E1921B50F8E}"/>
              </a:ext>
            </a:extLst>
          </p:cNvPr>
          <p:cNvSpPr txBox="1">
            <a:spLocks/>
          </p:cNvSpPr>
          <p:nvPr/>
        </p:nvSpPr>
        <p:spPr>
          <a:xfrm>
            <a:off x="1130300" y="1872315"/>
            <a:ext cx="866479"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rgbClr val="C00000"/>
                </a:solidFill>
                <a:latin typeface="Avenir Light" panose="020B0402020203020204" pitchFamily="34" charset="77"/>
              </a:rPr>
              <a:t>Error</a:t>
            </a:r>
          </a:p>
        </p:txBody>
      </p:sp>
      <p:sp>
        <p:nvSpPr>
          <p:cNvPr id="129" name="Content Placeholder 2">
            <a:extLst>
              <a:ext uri="{FF2B5EF4-FFF2-40B4-BE49-F238E27FC236}">
                <a16:creationId xmlns:a16="http://schemas.microsoft.com/office/drawing/2014/main" id="{0E613D49-C154-6840-B48E-9022C64E7B06}"/>
              </a:ext>
            </a:extLst>
          </p:cNvPr>
          <p:cNvSpPr txBox="1">
            <a:spLocks/>
          </p:cNvSpPr>
          <p:nvPr/>
        </p:nvSpPr>
        <p:spPr>
          <a:xfrm>
            <a:off x="2709001" y="600938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She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6027C8F-2D36-FB4B-B530-018F14273101}"/>
                  </a:ext>
                </a:extLst>
              </p:cNvPr>
              <p:cNvSpPr txBox="1"/>
              <p:nvPr/>
            </p:nvSpPr>
            <p:spPr>
              <a:xfrm>
                <a:off x="8976708" y="996892"/>
                <a:ext cx="3048783" cy="672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𝑖</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i="1">
                                  <a:latin typeface="Cambria Math" panose="02040503050406030204" pitchFamily="18" charset="0"/>
                                </a:rPr>
                                <m:t>𝑖</m:t>
                              </m:r>
                            </m:sup>
                          </m:sSup>
                        </m:e>
                      </m:d>
                      <m:r>
                        <a:rPr lang="en-US" i="1">
                          <a:latin typeface="Cambria Math" panose="02040503050406030204" pitchFamily="18" charset="0"/>
                        </a:rPr>
                        <m:t>=−</m:t>
                      </m:r>
                      <m:nary>
                        <m:naryPr>
                          <m:chr m:val="∑"/>
                          <m:supHide m:val="on"/>
                          <m:ctrlPr>
                            <a:rPr lang="en-US" i="1" smtClean="0">
                              <a:latin typeface="Cambria Math" panose="02040503050406030204" pitchFamily="18" charset="0"/>
                            </a:rPr>
                          </m:ctrlPr>
                        </m:naryPr>
                        <m:sub>
                          <m:r>
                            <m:rPr>
                              <m:brk m:alnAt="23"/>
                            </m:rPr>
                            <a:rPr lang="en-US" i="1">
                              <a:latin typeface="Cambria Math" panose="02040503050406030204" pitchFamily="18" charset="0"/>
                            </a:rPr>
                            <m:t>𝑤</m:t>
                          </m:r>
                          <m:r>
                            <a:rPr lang="en-US" i="1">
                              <a:latin typeface="Cambria Math" panose="02040503050406030204" pitchFamily="18" charset="0"/>
                            </a:rPr>
                            <m:t>∈</m:t>
                          </m:r>
                          <m:r>
                            <a:rPr lang="en-US" b="0" i="1" smtClean="0">
                              <a:latin typeface="Cambria Math" charset="0"/>
                            </a:rPr>
                            <m:t>𝑊</m:t>
                          </m:r>
                        </m:sub>
                        <m:sup/>
                        <m:e>
                          <m:sSubSup>
                            <m:sSubSupPr>
                              <m:ctrlPr>
                                <a:rPr lang="en-US" i="1">
                                  <a:latin typeface="Cambria Math" panose="02040503050406030204" pitchFamily="18" charset="0"/>
                                </a:rPr>
                              </m:ctrlPr>
                            </m:sSubSupPr>
                            <m:e>
                              <m:r>
                                <a:rPr lang="en-US" i="1">
                                  <a:latin typeface="Cambria Math" panose="02040503050406030204" pitchFamily="18" charset="0"/>
                                </a:rPr>
                                <m:t>𝑦</m:t>
                              </m:r>
                            </m:e>
                            <m:sub>
                              <m:r>
                                <a:rPr lang="en-US" i="1">
                                  <a:latin typeface="Cambria Math" panose="02040503050406030204" pitchFamily="18" charset="0"/>
                                </a:rPr>
                                <m:t>𝑤</m:t>
                              </m:r>
                            </m:sub>
                            <m:sup>
                              <m:r>
                                <a:rPr lang="en-US" i="1">
                                  <a:latin typeface="Cambria Math" panose="02040503050406030204" pitchFamily="18" charset="0"/>
                                </a:rPr>
                                <m:t>𝑖</m:t>
                              </m:r>
                            </m:sup>
                          </m:sSubSup>
                          <m:r>
                            <m:rPr>
                              <m:nor/>
                            </m:rPr>
                            <a:rPr lang="en-US">
                              <a:latin typeface="Cambria Math" panose="02040503050406030204" pitchFamily="18" charset="0"/>
                            </a:rPr>
                            <m:t>log</m:t>
                          </m:r>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𝑤</m:t>
                              </m:r>
                            </m:sub>
                            <m:sup>
                              <m:r>
                                <a:rPr lang="en-US" i="1">
                                  <a:latin typeface="Cambria Math" panose="02040503050406030204" pitchFamily="18" charset="0"/>
                                </a:rPr>
                                <m:t>𝑖</m:t>
                              </m:r>
                            </m:sup>
                          </m:sSubSup>
                          <m:r>
                            <a:rPr lang="en-US" b="0" i="1" smtClean="0">
                              <a:latin typeface="Cambria Math" panose="02040503050406030204" pitchFamily="18" charset="0"/>
                            </a:rPr>
                            <m:t>)</m:t>
                          </m:r>
                        </m:e>
                      </m:nary>
                    </m:oMath>
                  </m:oMathPara>
                </a14:m>
                <a:endParaRPr lang="en-US" dirty="0"/>
              </a:p>
            </p:txBody>
          </p:sp>
        </mc:Choice>
        <mc:Fallback xmlns="">
          <p:sp>
            <p:nvSpPr>
              <p:cNvPr id="2" name="TextBox 1">
                <a:extLst>
                  <a:ext uri="{FF2B5EF4-FFF2-40B4-BE49-F238E27FC236}">
                    <a16:creationId xmlns:a16="http://schemas.microsoft.com/office/drawing/2014/main" xmlns:a14="http://schemas.microsoft.com/office/drawing/2010/main" xmlns="" id="{F6027C8F-2D36-FB4B-B530-018F14273101}"/>
                  </a:ext>
                </a:extLst>
              </p:cNvPr>
              <p:cNvSpPr txBox="1">
                <a:spLocks noRot="1" noChangeAspect="1" noMove="1" noResize="1" noEditPoints="1" noAdjustHandles="1" noChangeArrowheads="1" noChangeShapeType="1" noTextEdit="1"/>
              </p:cNvSpPr>
              <p:nvPr/>
            </p:nvSpPr>
            <p:spPr>
              <a:xfrm>
                <a:off x="8976708" y="996892"/>
                <a:ext cx="3048783" cy="672043"/>
              </a:xfrm>
              <a:prstGeom prst="rect">
                <a:avLst/>
              </a:prstGeom>
              <a:blipFill rotWithShape="0">
                <a:blip r:embed="rId7"/>
                <a:stretch>
                  <a:fillRect/>
                </a:stretch>
              </a:blipFill>
            </p:spPr>
            <p:txBody>
              <a:bodyPr/>
              <a:lstStyle/>
              <a:p>
                <a:r>
                  <a:rPr lang="en-US">
                    <a:noFill/>
                  </a:rPr>
                  <a:t> </a:t>
                </a:r>
              </a:p>
            </p:txBody>
          </p:sp>
        </mc:Fallback>
      </mc:AlternateContent>
      <p:grpSp>
        <p:nvGrpSpPr>
          <p:cNvPr id="36" name="Group 35"/>
          <p:cNvGrpSpPr/>
          <p:nvPr/>
        </p:nvGrpSpPr>
        <p:grpSpPr>
          <a:xfrm>
            <a:off x="3818000" y="1848029"/>
            <a:ext cx="2174149" cy="4659056"/>
            <a:chOff x="3818000" y="1848029"/>
            <a:chExt cx="2174149" cy="4659056"/>
          </a:xfrm>
        </p:grpSpPr>
        <p:sp>
          <p:nvSpPr>
            <p:cNvPr id="37" name="Rounded Rectangle 36">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ight Arrow 54">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ight Arrow 55">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7"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57"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58"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6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0"/>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6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2</m:t>
                                </m:r>
                              </m:sup>
                            </m:sSup>
                          </m:e>
                        </m:d>
                      </m:oMath>
                    </m:oMathPara>
                  </a14:m>
                  <a:endParaRPr lang="en-US" dirty="0"/>
                </a:p>
              </p:txBody>
            </p:sp>
          </mc:Choice>
          <mc:Fallback xmlns="">
            <p:sp>
              <p:nvSpPr>
                <p:cNvPr id="63" name="Rectangle 6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2"/>
                  <a:stretch>
                    <a:fillRect t="-3279" r="-2336" b="-4918"/>
                  </a:stretch>
                </a:blipFill>
              </p:spPr>
              <p:txBody>
                <a:bodyPr/>
                <a:lstStyle/>
                <a:p>
                  <a:r>
                    <a:rPr lang="en-US">
                      <a:noFill/>
                    </a:rPr>
                    <a:t> </a:t>
                  </a:r>
                </a:p>
              </p:txBody>
            </p:sp>
          </mc:Fallback>
        </mc:AlternateContent>
        <p:sp>
          <p:nvSpPr>
            <p:cNvPr id="6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went</a:t>
              </a:r>
            </a:p>
          </p:txBody>
        </p:sp>
      </p:grpSp>
      <p:grpSp>
        <p:nvGrpSpPr>
          <p:cNvPr id="65" name="Group 64"/>
          <p:cNvGrpSpPr/>
          <p:nvPr/>
        </p:nvGrpSpPr>
        <p:grpSpPr>
          <a:xfrm>
            <a:off x="5983272" y="1869757"/>
            <a:ext cx="2174149" cy="4659056"/>
            <a:chOff x="3818000" y="1848029"/>
            <a:chExt cx="2174149" cy="4659056"/>
          </a:xfrm>
        </p:grpSpPr>
        <p:sp>
          <p:nvSpPr>
            <p:cNvPr id="66" name="Rounded Rectangle 6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ounded Rectangle 9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ounded Rectangle 102">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ight Arrow 103">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ight Arrow 104">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6"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06"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07"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1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5"/>
                  <a:stretch>
                    <a:fillRect/>
                  </a:stretch>
                </a:blipFill>
              </p:spPr>
              <p:txBody>
                <a:bodyPr/>
                <a:lstStyle/>
                <a:p>
                  <a:r>
                    <a:rPr lang="en-US">
                      <a:noFill/>
                    </a:rPr>
                    <a:t> </a:t>
                  </a:r>
                </a:p>
              </p:txBody>
            </p:sp>
          </mc:Fallback>
        </mc:AlternateContent>
        <p:sp>
          <p:nvSpPr>
            <p:cNvPr id="111" name="Right Arrow 11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1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Rectangle 11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3</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3</m:t>
                                </m:r>
                              </m:sup>
                            </m:sSup>
                          </m:e>
                        </m:d>
                      </m:oMath>
                    </m:oMathPara>
                  </a14:m>
                  <a:endParaRPr lang="en-US" dirty="0"/>
                </a:p>
              </p:txBody>
            </p:sp>
          </mc:Choice>
          <mc:Fallback xmlns="">
            <p:sp>
              <p:nvSpPr>
                <p:cNvPr id="113" name="Rectangle 11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7"/>
                  <a:stretch>
                    <a:fillRect t="-3333" r="-2347" b="-6667"/>
                  </a:stretch>
                </a:blipFill>
              </p:spPr>
              <p:txBody>
                <a:bodyPr/>
                <a:lstStyle/>
                <a:p>
                  <a:r>
                    <a:rPr lang="en-US">
                      <a:noFill/>
                    </a:rPr>
                    <a:t> </a:t>
                  </a:r>
                </a:p>
              </p:txBody>
            </p:sp>
          </mc:Fallback>
        </mc:AlternateContent>
        <p:sp>
          <p:nvSpPr>
            <p:cNvPr id="11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to</a:t>
              </a:r>
            </a:p>
          </p:txBody>
        </p:sp>
      </p:grpSp>
      <p:grpSp>
        <p:nvGrpSpPr>
          <p:cNvPr id="115" name="Group 114"/>
          <p:cNvGrpSpPr/>
          <p:nvPr/>
        </p:nvGrpSpPr>
        <p:grpSpPr>
          <a:xfrm>
            <a:off x="8138062" y="1900820"/>
            <a:ext cx="2174149" cy="4659056"/>
            <a:chOff x="3818000" y="1848029"/>
            <a:chExt cx="2174149" cy="4659056"/>
          </a:xfrm>
        </p:grpSpPr>
        <p:sp>
          <p:nvSpPr>
            <p:cNvPr id="116" name="Rounded Rectangle 11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ounded Rectangle 13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ounded Rectangle 136">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ight Arrow 137">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ight Arrow 138">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0"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40"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41"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43"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20"/>
                  <a:stretch>
                    <a:fillRect/>
                  </a:stretch>
                </a:blipFill>
              </p:spPr>
              <p:txBody>
                <a:bodyPr/>
                <a:lstStyle/>
                <a:p>
                  <a:r>
                    <a:rPr lang="en-US">
                      <a:noFill/>
                    </a:rPr>
                    <a:t> </a:t>
                  </a:r>
                </a:p>
              </p:txBody>
            </p:sp>
          </mc:Fallback>
        </mc:AlternateContent>
        <p:sp>
          <p:nvSpPr>
            <p:cNvPr id="144" name="Right Arrow 143">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5"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45"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Rectangle 145">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4</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4</m:t>
                                </m:r>
                              </m:sup>
                            </m:sSup>
                          </m:e>
                        </m:d>
                      </m:oMath>
                    </m:oMathPara>
                  </a14:m>
                  <a:endParaRPr lang="en-US" dirty="0"/>
                </a:p>
              </p:txBody>
            </p:sp>
          </mc:Choice>
          <mc:Fallback xmlns="">
            <p:sp>
              <p:nvSpPr>
                <p:cNvPr id="146" name="Rectangle 145">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22"/>
                  <a:stretch>
                    <a:fillRect t="-3333" r="-2336" b="-6667"/>
                  </a:stretch>
                </a:blipFill>
              </p:spPr>
              <p:txBody>
                <a:bodyPr/>
                <a:lstStyle/>
                <a:p>
                  <a:r>
                    <a:rPr lang="en-US">
                      <a:noFill/>
                    </a:rPr>
                    <a:t> </a:t>
                  </a:r>
                </a:p>
              </p:txBody>
            </p:sp>
          </mc:Fallback>
        </mc:AlternateContent>
        <p:sp>
          <p:nvSpPr>
            <p:cNvPr id="147"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class</a:t>
              </a:r>
            </a:p>
          </p:txBody>
        </p:sp>
      </p:grpSp>
      <p:sp>
        <p:nvSpPr>
          <p:cNvPr id="121" name="Content Placeholder 2">
            <a:extLst>
              <a:ext uri="{FF2B5EF4-FFF2-40B4-BE49-F238E27FC236}">
                <a16:creationId xmlns:a16="http://schemas.microsoft.com/office/drawing/2014/main" id="{55FCA79F-24EF-C34B-915B-6914F4B5E84B}"/>
              </a:ext>
            </a:extLst>
          </p:cNvPr>
          <p:cNvSpPr txBox="1">
            <a:spLocks/>
          </p:cNvSpPr>
          <p:nvPr/>
        </p:nvSpPr>
        <p:spPr>
          <a:xfrm>
            <a:off x="2587348" y="2375048"/>
            <a:ext cx="1121011" cy="503588"/>
          </a:xfrm>
          <a:prstGeom prst="rect">
            <a:avLst/>
          </a:prstGeom>
          <a:solidFill>
            <a:schemeClr val="accent6">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went?</a:t>
            </a:r>
          </a:p>
        </p:txBody>
      </p:sp>
      <p:sp>
        <p:nvSpPr>
          <p:cNvPr id="148" name="Content Placeholder 2">
            <a:extLst>
              <a:ext uri="{FF2B5EF4-FFF2-40B4-BE49-F238E27FC236}">
                <a16:creationId xmlns:a16="http://schemas.microsoft.com/office/drawing/2014/main" id="{BC7611C4-233A-2F45-BEC2-4400044BAC8A}"/>
              </a:ext>
            </a:extLst>
          </p:cNvPr>
          <p:cNvSpPr txBox="1">
            <a:spLocks/>
          </p:cNvSpPr>
          <p:nvPr/>
        </p:nvSpPr>
        <p:spPr>
          <a:xfrm>
            <a:off x="4669195" y="2394928"/>
            <a:ext cx="1005821" cy="503588"/>
          </a:xfrm>
          <a:prstGeom prst="rect">
            <a:avLst/>
          </a:prstGeom>
          <a:solidFill>
            <a:srgbClr val="F47F83">
              <a:alpha val="57000"/>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over?</a:t>
            </a:r>
          </a:p>
        </p:txBody>
      </p:sp>
      <p:sp>
        <p:nvSpPr>
          <p:cNvPr id="149" name="Content Placeholder 2">
            <a:extLst>
              <a:ext uri="{FF2B5EF4-FFF2-40B4-BE49-F238E27FC236}">
                <a16:creationId xmlns:a16="http://schemas.microsoft.com/office/drawing/2014/main" id="{F1A17C69-A9A6-794D-974B-0B1554D43578}"/>
              </a:ext>
            </a:extLst>
          </p:cNvPr>
          <p:cNvSpPr txBox="1">
            <a:spLocks/>
          </p:cNvSpPr>
          <p:nvPr/>
        </p:nvSpPr>
        <p:spPr>
          <a:xfrm>
            <a:off x="7116958" y="2382592"/>
            <a:ext cx="1049884" cy="503588"/>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class?</a:t>
            </a:r>
          </a:p>
        </p:txBody>
      </p:sp>
      <p:sp>
        <p:nvSpPr>
          <p:cNvPr id="150" name="Content Placeholder 2">
            <a:extLst>
              <a:ext uri="{FF2B5EF4-FFF2-40B4-BE49-F238E27FC236}">
                <a16:creationId xmlns:a16="http://schemas.microsoft.com/office/drawing/2014/main" id="{ABB99C6F-4251-8D4A-92FB-7B9E6F7FC710}"/>
              </a:ext>
            </a:extLst>
          </p:cNvPr>
          <p:cNvSpPr txBox="1">
            <a:spLocks/>
          </p:cNvSpPr>
          <p:nvPr/>
        </p:nvSpPr>
        <p:spPr>
          <a:xfrm>
            <a:off x="9425430" y="2365613"/>
            <a:ext cx="998949" cy="503588"/>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after?</a:t>
            </a:r>
          </a:p>
        </p:txBody>
      </p:sp>
    </p:spTree>
    <p:extLst>
      <p:ext uri="{BB962C8B-B14F-4D97-AF65-F5344CB8AC3E}">
        <p14:creationId xmlns:p14="http://schemas.microsoft.com/office/powerpoint/2010/main" val="14663446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Input layer</a:t>
            </a:r>
          </a:p>
        </p:txBody>
      </p:sp>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p:sp>
        <p:nvSpPr>
          <p:cNvPr id="70" name="Rounded Rectangle 69">
            <a:extLst>
              <a:ext uri="{FF2B5EF4-FFF2-40B4-BE49-F238E27FC236}">
                <a16:creationId xmlns:a16="http://schemas.microsoft.com/office/drawing/2014/main" id="{DE101D8D-392D-CE48-A76F-F593C13CFB77}"/>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AF057BF2-9D6B-E249-8FBC-3B1D5B8A5CA3}"/>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730C91DC-46B3-DD42-BA91-16A98A899679}"/>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1A38F944-FD9F-1C42-9EF7-BA5E3DB86EBA}"/>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1549E43-B913-244E-90FF-EB6ADE692919}"/>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CFE7F9AF-8FB9-9E47-AA7C-B819DD96BD45}"/>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D1072A62-0E13-3843-8D0C-3A62E6BC9417}"/>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B5867DDE-FEA5-0049-9461-EB1FFEB88969}"/>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24DFF809-EE42-C349-914D-4808EEE0B2B2}"/>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485BEC44-F260-1145-8583-E09A6D1ADDA0}"/>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285D089-1C0C-6344-B7EA-A631D2F645B7}"/>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E248521C-7AB4-A74B-BB41-9E9DBC05502F}"/>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542D303-3E89-B948-BAE1-9C28B4C7900E}"/>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557CEDB-9609-5C4E-BE7A-9A1922D84558}"/>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FD0CC76B-5E71-8C4B-B186-6D1471C8CD67}"/>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ounded Rectangle 92">
            <a:extLst>
              <a:ext uri="{FF2B5EF4-FFF2-40B4-BE49-F238E27FC236}">
                <a16:creationId xmlns:a16="http://schemas.microsoft.com/office/drawing/2014/main" id="{2E61486C-7C7C-CF4A-BF55-2488DDD06CBA}"/>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ight Arrow 93">
            <a:extLst>
              <a:ext uri="{FF2B5EF4-FFF2-40B4-BE49-F238E27FC236}">
                <a16:creationId xmlns:a16="http://schemas.microsoft.com/office/drawing/2014/main" id="{FAED948E-E8BC-B542-96E5-C16F47F16A92}"/>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ight Arrow 94">
            <a:extLst>
              <a:ext uri="{FF2B5EF4-FFF2-40B4-BE49-F238E27FC236}">
                <a16:creationId xmlns:a16="http://schemas.microsoft.com/office/drawing/2014/main" id="{B62B8F78-5C39-C145-B3C5-F9490727FE2B}"/>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6" name="Content Placeholder 2">
                <a:extLst>
                  <a:ext uri="{FF2B5EF4-FFF2-40B4-BE49-F238E27FC236}">
                    <a16:creationId xmlns:a16="http://schemas.microsoft.com/office/drawing/2014/main" id="{20A6FC83-57DF-014A-87E0-1B5614DFB884}"/>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96" name="Content Placeholder 2">
                <a:extLst>
                  <a:ext uri="{FF2B5EF4-FFF2-40B4-BE49-F238E27FC236}">
                    <a16:creationId xmlns:a16="http://schemas.microsoft.com/office/drawing/2014/main" xmlns:a14="http://schemas.microsoft.com/office/drawing/2010/main" xmlns="" id="{20A6FC83-57DF-014A-87E0-1B5614DFB884}"/>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Content Placeholder 2">
                <a:extLst>
                  <a:ext uri="{FF2B5EF4-FFF2-40B4-BE49-F238E27FC236}">
                    <a16:creationId xmlns:a16="http://schemas.microsoft.com/office/drawing/2014/main" id="{6D6C0EF3-9A48-6042-84AB-D28C74DA20AD}"/>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97" name="Content Placeholder 2">
                <a:extLst>
                  <a:ext uri="{FF2B5EF4-FFF2-40B4-BE49-F238E27FC236}">
                    <a16:creationId xmlns:a16="http://schemas.microsoft.com/office/drawing/2014/main" xmlns:a14="http://schemas.microsoft.com/office/drawing/2010/main" xmlns="" id="{6D6C0EF3-9A48-6042-84AB-D28C74DA20AD}"/>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Content Placeholder 2">
                <a:extLst>
                  <a:ext uri="{FF2B5EF4-FFF2-40B4-BE49-F238E27FC236}">
                    <a16:creationId xmlns:a16="http://schemas.microsoft.com/office/drawing/2014/main" id="{276A6F90-89C1-8046-A06E-32E388A4C982}"/>
                  </a:ext>
                </a:extLst>
              </p:cNvPr>
              <p:cNvSpPr txBox="1">
                <a:spLocks/>
              </p:cNvSpPr>
              <p:nvPr/>
            </p:nvSpPr>
            <p:spPr>
              <a:xfrm>
                <a:off x="1278536" y="2874718"/>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acc>
                        <m:accPr>
                          <m:chr m:val="̂"/>
                          <m:ctrlPr>
                            <a:rPr lang="en-US" sz="2400" b="0" i="1" dirty="0" smtClean="0">
                              <a:latin typeface="Cambria Math" panose="02040503050406030204" pitchFamily="18" charset="0"/>
                            </a:rPr>
                          </m:ctrlPr>
                        </m:accPr>
                        <m:e>
                          <m:r>
                            <a:rPr lang="en-US" sz="2400" b="0" i="1" dirty="0" smtClean="0">
                              <a:latin typeface="Cambria Math" charset="0"/>
                            </a:rPr>
                            <m:t>𝑦</m:t>
                          </m:r>
                        </m:e>
                      </m:acc>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98" name="Content Placeholder 2">
                <a:extLst>
                  <a:ext uri="{FF2B5EF4-FFF2-40B4-BE49-F238E27FC236}">
                    <a16:creationId xmlns:a16="http://schemas.microsoft.com/office/drawing/2014/main" xmlns:a14="http://schemas.microsoft.com/office/drawing/2010/main" xmlns="" id="{276A6F90-89C1-8046-A06E-32E388A4C982}"/>
                  </a:ext>
                </a:extLst>
              </p:cNvPr>
              <p:cNvSpPr txBox="1">
                <a:spLocks noRot="1" noChangeAspect="1" noMove="1" noResize="1" noEditPoints="1" noAdjustHandles="1" noChangeArrowheads="1" noChangeShapeType="1" noTextEdit="1"/>
              </p:cNvSpPr>
              <p:nvPr/>
            </p:nvSpPr>
            <p:spPr>
              <a:xfrm>
                <a:off x="1278536" y="2874718"/>
                <a:ext cx="1576747" cy="503588"/>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Content Placeholder 2">
                <a:extLst>
                  <a:ext uri="{FF2B5EF4-FFF2-40B4-BE49-F238E27FC236}">
                    <a16:creationId xmlns:a16="http://schemas.microsoft.com/office/drawing/2014/main" id="{D2F72133-FA23-E542-8D6A-F6C8993EF0A4}"/>
                  </a:ext>
                </a:extLst>
              </p:cNvPr>
              <p:cNvSpPr txBox="1">
                <a:spLocks/>
              </p:cNvSpPr>
              <p:nvPr/>
            </p:nvSpPr>
            <p:spPr>
              <a:xfrm>
                <a:off x="2936405" y="556679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90" name="Content Placeholder 2">
                <a:extLst>
                  <a:ext uri="{FF2B5EF4-FFF2-40B4-BE49-F238E27FC236}">
                    <a16:creationId xmlns:a16="http://schemas.microsoft.com/office/drawing/2014/main" id="{D2F72133-FA23-E542-8D6A-F6C8993EF0A4}"/>
                  </a:ext>
                </a:extLst>
              </p:cNvPr>
              <p:cNvSpPr txBox="1">
                <a:spLocks noRot="1" noChangeAspect="1" noMove="1" noResize="1" noEditPoints="1" noAdjustHandles="1" noChangeArrowheads="1" noChangeShapeType="1" noTextEdit="1"/>
              </p:cNvSpPr>
              <p:nvPr/>
            </p:nvSpPr>
            <p:spPr>
              <a:xfrm>
                <a:off x="2936405" y="5566790"/>
                <a:ext cx="466367" cy="503588"/>
              </a:xfrm>
              <a:prstGeom prst="rect">
                <a:avLst/>
              </a:prstGeom>
              <a:blipFill>
                <a:blip r:embed="rId5"/>
                <a:stretch>
                  <a:fillRect l="-5263"/>
                </a:stretch>
              </a:blipFill>
            </p:spPr>
            <p:txBody>
              <a:bodyPr/>
              <a:lstStyle/>
              <a:p>
                <a:r>
                  <a:rPr lang="en-US">
                    <a:noFill/>
                  </a:rPr>
                  <a:t> </a:t>
                </a:r>
              </a:p>
            </p:txBody>
          </p:sp>
        </mc:Fallback>
      </mc:AlternateContent>
      <p:sp>
        <p:nvSpPr>
          <p:cNvPr id="108" name="Rectangle 107">
            <a:extLst>
              <a:ext uri="{FF2B5EF4-FFF2-40B4-BE49-F238E27FC236}">
                <a16:creationId xmlns:a16="http://schemas.microsoft.com/office/drawing/2014/main" id="{64A89667-1B61-D84C-8396-266EF010A525}"/>
              </a:ext>
            </a:extLst>
          </p:cNvPr>
          <p:cNvSpPr/>
          <p:nvPr/>
        </p:nvSpPr>
        <p:spPr>
          <a:xfrm>
            <a:off x="8888300" y="770316"/>
            <a:ext cx="3137191" cy="1125196"/>
          </a:xfrm>
          <a:prstGeom prst="rect">
            <a:avLst/>
          </a:prstGeom>
          <a:solidFill>
            <a:srgbClr val="FFF2C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(review) </a:t>
            </a:r>
          </a:p>
        </p:txBody>
      </p:sp>
      <p:sp>
        <p:nvSpPr>
          <p:cNvPr id="122" name="Content Placeholder 2">
            <a:extLst>
              <a:ext uri="{FF2B5EF4-FFF2-40B4-BE49-F238E27FC236}">
                <a16:creationId xmlns:a16="http://schemas.microsoft.com/office/drawing/2014/main" id="{FF5E74C9-A5CD-6F40-A4BA-762E8454B052}"/>
              </a:ext>
            </a:extLst>
          </p:cNvPr>
          <p:cNvSpPr txBox="1">
            <a:spLocks/>
          </p:cNvSpPr>
          <p:nvPr/>
        </p:nvSpPr>
        <p:spPr>
          <a:xfrm>
            <a:off x="4191000" y="750736"/>
            <a:ext cx="3272331"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b="1" dirty="0">
                <a:latin typeface="Avenir Light" panose="020B0402020203020204" pitchFamily="34" charset="77"/>
              </a:rPr>
              <a:t>Training Process</a:t>
            </a:r>
            <a:endParaRPr lang="en-US" dirty="0">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27" name="Rectangle 126">
                <a:extLst>
                  <a:ext uri="{FF2B5EF4-FFF2-40B4-BE49-F238E27FC236}">
                    <a16:creationId xmlns:a16="http://schemas.microsoft.com/office/drawing/2014/main" id="{5063524F-251F-C44B-AA39-5AA181F58DDD}"/>
                  </a:ext>
                </a:extLst>
              </p:cNvPr>
              <p:cNvSpPr/>
              <p:nvPr/>
            </p:nvSpPr>
            <p:spPr>
              <a:xfrm>
                <a:off x="2608151" y="1860486"/>
                <a:ext cx="129394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1</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1</m:t>
                              </m:r>
                            </m:sup>
                          </m:sSup>
                        </m:e>
                      </m:d>
                    </m:oMath>
                  </m:oMathPara>
                </a14:m>
                <a:endParaRPr lang="en-US" dirty="0"/>
              </a:p>
            </p:txBody>
          </p:sp>
        </mc:Choice>
        <mc:Fallback xmlns="">
          <p:sp>
            <p:nvSpPr>
              <p:cNvPr id="127" name="Rectangle 126">
                <a:extLst>
                  <a:ext uri="{FF2B5EF4-FFF2-40B4-BE49-F238E27FC236}">
                    <a16:creationId xmlns:a16="http://schemas.microsoft.com/office/drawing/2014/main" id="{5063524F-251F-C44B-AA39-5AA181F58DDD}"/>
                  </a:ext>
                </a:extLst>
              </p:cNvPr>
              <p:cNvSpPr>
                <a:spLocks noRot="1" noChangeAspect="1" noMove="1" noResize="1" noEditPoints="1" noAdjustHandles="1" noChangeArrowheads="1" noChangeShapeType="1" noTextEdit="1"/>
              </p:cNvSpPr>
              <p:nvPr/>
            </p:nvSpPr>
            <p:spPr>
              <a:xfrm>
                <a:off x="2608151" y="1860486"/>
                <a:ext cx="1293944" cy="369332"/>
              </a:xfrm>
              <a:prstGeom prst="rect">
                <a:avLst/>
              </a:prstGeom>
              <a:blipFill>
                <a:blip r:embed="rId6"/>
                <a:stretch>
                  <a:fillRect b="-3226"/>
                </a:stretch>
              </a:blipFill>
            </p:spPr>
            <p:txBody>
              <a:bodyPr/>
              <a:lstStyle/>
              <a:p>
                <a:r>
                  <a:rPr lang="en-US">
                    <a:noFill/>
                  </a:rPr>
                  <a:t> </a:t>
                </a:r>
              </a:p>
            </p:txBody>
          </p:sp>
        </mc:Fallback>
      </mc:AlternateContent>
      <p:sp>
        <p:nvSpPr>
          <p:cNvPr id="128" name="Content Placeholder 2">
            <a:extLst>
              <a:ext uri="{FF2B5EF4-FFF2-40B4-BE49-F238E27FC236}">
                <a16:creationId xmlns:a16="http://schemas.microsoft.com/office/drawing/2014/main" id="{731B846A-C5A9-5A4B-9377-7E1921B50F8E}"/>
              </a:ext>
            </a:extLst>
          </p:cNvPr>
          <p:cNvSpPr txBox="1">
            <a:spLocks/>
          </p:cNvSpPr>
          <p:nvPr/>
        </p:nvSpPr>
        <p:spPr>
          <a:xfrm>
            <a:off x="1130300" y="1872315"/>
            <a:ext cx="866479"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rgbClr val="C00000"/>
                </a:solidFill>
                <a:latin typeface="Avenir Light" panose="020B0402020203020204" pitchFamily="34" charset="77"/>
              </a:rPr>
              <a:t>Error</a:t>
            </a:r>
          </a:p>
        </p:txBody>
      </p:sp>
      <p:sp>
        <p:nvSpPr>
          <p:cNvPr id="129" name="Content Placeholder 2">
            <a:extLst>
              <a:ext uri="{FF2B5EF4-FFF2-40B4-BE49-F238E27FC236}">
                <a16:creationId xmlns:a16="http://schemas.microsoft.com/office/drawing/2014/main" id="{0E613D49-C154-6840-B48E-9022C64E7B06}"/>
              </a:ext>
            </a:extLst>
          </p:cNvPr>
          <p:cNvSpPr txBox="1">
            <a:spLocks/>
          </p:cNvSpPr>
          <p:nvPr/>
        </p:nvSpPr>
        <p:spPr>
          <a:xfrm>
            <a:off x="2709001" y="600938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He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6027C8F-2D36-FB4B-B530-018F14273101}"/>
                  </a:ext>
                </a:extLst>
              </p:cNvPr>
              <p:cNvSpPr txBox="1"/>
              <p:nvPr/>
            </p:nvSpPr>
            <p:spPr>
              <a:xfrm>
                <a:off x="8976708" y="996892"/>
                <a:ext cx="3048783" cy="672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𝑖</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i="1">
                                  <a:latin typeface="Cambria Math" panose="02040503050406030204" pitchFamily="18" charset="0"/>
                                </a:rPr>
                                <m:t>𝑖</m:t>
                              </m:r>
                            </m:sup>
                          </m:sSup>
                        </m:e>
                      </m:d>
                      <m:r>
                        <a:rPr lang="en-US" i="1">
                          <a:latin typeface="Cambria Math" panose="02040503050406030204" pitchFamily="18" charset="0"/>
                        </a:rPr>
                        <m:t>=−</m:t>
                      </m:r>
                      <m:nary>
                        <m:naryPr>
                          <m:chr m:val="∑"/>
                          <m:supHide m:val="on"/>
                          <m:ctrlPr>
                            <a:rPr lang="en-US" i="1" smtClean="0">
                              <a:latin typeface="Cambria Math" panose="02040503050406030204" pitchFamily="18" charset="0"/>
                            </a:rPr>
                          </m:ctrlPr>
                        </m:naryPr>
                        <m:sub>
                          <m:r>
                            <m:rPr>
                              <m:brk m:alnAt="23"/>
                            </m:rPr>
                            <a:rPr lang="en-US" i="1">
                              <a:latin typeface="Cambria Math" panose="02040503050406030204" pitchFamily="18" charset="0"/>
                            </a:rPr>
                            <m:t>𝑤</m:t>
                          </m:r>
                          <m:r>
                            <a:rPr lang="en-US" i="1">
                              <a:latin typeface="Cambria Math" panose="02040503050406030204" pitchFamily="18" charset="0"/>
                            </a:rPr>
                            <m:t>∈</m:t>
                          </m:r>
                          <m:r>
                            <a:rPr lang="en-US" b="0" i="1" smtClean="0">
                              <a:latin typeface="Cambria Math" charset="0"/>
                            </a:rPr>
                            <m:t>𝑊</m:t>
                          </m:r>
                        </m:sub>
                        <m:sup/>
                        <m:e>
                          <m:sSubSup>
                            <m:sSubSupPr>
                              <m:ctrlPr>
                                <a:rPr lang="en-US" i="1">
                                  <a:latin typeface="Cambria Math" panose="02040503050406030204" pitchFamily="18" charset="0"/>
                                </a:rPr>
                              </m:ctrlPr>
                            </m:sSubSupPr>
                            <m:e>
                              <m:r>
                                <a:rPr lang="en-US" i="1">
                                  <a:latin typeface="Cambria Math" panose="02040503050406030204" pitchFamily="18" charset="0"/>
                                </a:rPr>
                                <m:t>𝑦</m:t>
                              </m:r>
                            </m:e>
                            <m:sub>
                              <m:r>
                                <a:rPr lang="en-US" i="1">
                                  <a:latin typeface="Cambria Math" panose="02040503050406030204" pitchFamily="18" charset="0"/>
                                </a:rPr>
                                <m:t>𝑤</m:t>
                              </m:r>
                            </m:sub>
                            <m:sup>
                              <m:r>
                                <a:rPr lang="en-US" i="1">
                                  <a:latin typeface="Cambria Math" panose="02040503050406030204" pitchFamily="18" charset="0"/>
                                </a:rPr>
                                <m:t>𝑖</m:t>
                              </m:r>
                            </m:sup>
                          </m:sSubSup>
                          <m:r>
                            <m:rPr>
                              <m:nor/>
                            </m:rPr>
                            <a:rPr lang="en-US">
                              <a:latin typeface="Cambria Math" panose="02040503050406030204" pitchFamily="18" charset="0"/>
                            </a:rPr>
                            <m:t>log</m:t>
                          </m:r>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𝑤</m:t>
                              </m:r>
                            </m:sub>
                            <m:sup>
                              <m:r>
                                <a:rPr lang="en-US" i="1">
                                  <a:latin typeface="Cambria Math" panose="02040503050406030204" pitchFamily="18" charset="0"/>
                                </a:rPr>
                                <m:t>𝑖</m:t>
                              </m:r>
                            </m:sup>
                          </m:sSubSup>
                          <m:r>
                            <a:rPr lang="en-US" b="0" i="1" smtClean="0">
                              <a:latin typeface="Cambria Math" panose="02040503050406030204" pitchFamily="18" charset="0"/>
                            </a:rPr>
                            <m:t>)</m:t>
                          </m:r>
                        </m:e>
                      </m:nary>
                    </m:oMath>
                  </m:oMathPara>
                </a14:m>
                <a:endParaRPr lang="en-US" dirty="0"/>
              </a:p>
            </p:txBody>
          </p:sp>
        </mc:Choice>
        <mc:Fallback xmlns="">
          <p:sp>
            <p:nvSpPr>
              <p:cNvPr id="2" name="TextBox 1">
                <a:extLst>
                  <a:ext uri="{FF2B5EF4-FFF2-40B4-BE49-F238E27FC236}">
                    <a16:creationId xmlns:a16="http://schemas.microsoft.com/office/drawing/2014/main" xmlns:a14="http://schemas.microsoft.com/office/drawing/2010/main" xmlns="" id="{F6027C8F-2D36-FB4B-B530-018F14273101}"/>
                  </a:ext>
                </a:extLst>
              </p:cNvPr>
              <p:cNvSpPr txBox="1">
                <a:spLocks noRot="1" noChangeAspect="1" noMove="1" noResize="1" noEditPoints="1" noAdjustHandles="1" noChangeArrowheads="1" noChangeShapeType="1" noTextEdit="1"/>
              </p:cNvSpPr>
              <p:nvPr/>
            </p:nvSpPr>
            <p:spPr>
              <a:xfrm>
                <a:off x="8976708" y="996892"/>
                <a:ext cx="3048783" cy="672043"/>
              </a:xfrm>
              <a:prstGeom prst="rect">
                <a:avLst/>
              </a:prstGeom>
              <a:blipFill rotWithShape="0">
                <a:blip r:embed="rId7"/>
                <a:stretch>
                  <a:fillRect/>
                </a:stretch>
              </a:blipFill>
            </p:spPr>
            <p:txBody>
              <a:bodyPr/>
              <a:lstStyle/>
              <a:p>
                <a:r>
                  <a:rPr lang="en-US">
                    <a:noFill/>
                  </a:rPr>
                  <a:t> </a:t>
                </a:r>
              </a:p>
            </p:txBody>
          </p:sp>
        </mc:Fallback>
      </mc:AlternateContent>
      <p:grpSp>
        <p:nvGrpSpPr>
          <p:cNvPr id="36" name="Group 35"/>
          <p:cNvGrpSpPr/>
          <p:nvPr/>
        </p:nvGrpSpPr>
        <p:grpSpPr>
          <a:xfrm>
            <a:off x="3818000" y="1848029"/>
            <a:ext cx="2174149" cy="4659056"/>
            <a:chOff x="3818000" y="1848029"/>
            <a:chExt cx="2174149" cy="4659056"/>
          </a:xfrm>
        </p:grpSpPr>
        <p:sp>
          <p:nvSpPr>
            <p:cNvPr id="37" name="Rounded Rectangle 36">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ight Arrow 54">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ight Arrow 55">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7"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57"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58"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6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0"/>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6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2</m:t>
                                </m:r>
                              </m:sup>
                            </m:sSup>
                          </m:e>
                        </m:d>
                      </m:oMath>
                    </m:oMathPara>
                  </a14:m>
                  <a:endParaRPr lang="en-US" dirty="0"/>
                </a:p>
              </p:txBody>
            </p:sp>
          </mc:Choice>
          <mc:Fallback xmlns="">
            <p:sp>
              <p:nvSpPr>
                <p:cNvPr id="63" name="Rectangle 6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2"/>
                  <a:stretch>
                    <a:fillRect t="-3279" r="-2336" b="-4918"/>
                  </a:stretch>
                </a:blipFill>
              </p:spPr>
              <p:txBody>
                <a:bodyPr/>
                <a:lstStyle/>
                <a:p>
                  <a:r>
                    <a:rPr lang="en-US">
                      <a:noFill/>
                    </a:rPr>
                    <a:t> </a:t>
                  </a:r>
                </a:p>
              </p:txBody>
            </p:sp>
          </mc:Fallback>
        </mc:AlternateContent>
        <p:sp>
          <p:nvSpPr>
            <p:cNvPr id="6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went</a:t>
              </a:r>
            </a:p>
          </p:txBody>
        </p:sp>
      </p:grpSp>
      <p:grpSp>
        <p:nvGrpSpPr>
          <p:cNvPr id="65" name="Group 64"/>
          <p:cNvGrpSpPr/>
          <p:nvPr/>
        </p:nvGrpSpPr>
        <p:grpSpPr>
          <a:xfrm>
            <a:off x="5983272" y="1869757"/>
            <a:ext cx="2174149" cy="4659056"/>
            <a:chOff x="3818000" y="1848029"/>
            <a:chExt cx="2174149" cy="4659056"/>
          </a:xfrm>
        </p:grpSpPr>
        <p:sp>
          <p:nvSpPr>
            <p:cNvPr id="66" name="Rounded Rectangle 6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ounded Rectangle 9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ounded Rectangle 102">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ight Arrow 103">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ight Arrow 104">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6"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06"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07"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1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5"/>
                  <a:stretch>
                    <a:fillRect/>
                  </a:stretch>
                </a:blipFill>
              </p:spPr>
              <p:txBody>
                <a:bodyPr/>
                <a:lstStyle/>
                <a:p>
                  <a:r>
                    <a:rPr lang="en-US">
                      <a:noFill/>
                    </a:rPr>
                    <a:t> </a:t>
                  </a:r>
                </a:p>
              </p:txBody>
            </p:sp>
          </mc:Fallback>
        </mc:AlternateContent>
        <p:sp>
          <p:nvSpPr>
            <p:cNvPr id="111" name="Right Arrow 11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1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Rectangle 11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3</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3</m:t>
                                </m:r>
                              </m:sup>
                            </m:sSup>
                          </m:e>
                        </m:d>
                      </m:oMath>
                    </m:oMathPara>
                  </a14:m>
                  <a:endParaRPr lang="en-US" dirty="0"/>
                </a:p>
              </p:txBody>
            </p:sp>
          </mc:Choice>
          <mc:Fallback xmlns="">
            <p:sp>
              <p:nvSpPr>
                <p:cNvPr id="113" name="Rectangle 11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7"/>
                  <a:stretch>
                    <a:fillRect t="-3333" r="-2347" b="-6667"/>
                  </a:stretch>
                </a:blipFill>
              </p:spPr>
              <p:txBody>
                <a:bodyPr/>
                <a:lstStyle/>
                <a:p>
                  <a:r>
                    <a:rPr lang="en-US">
                      <a:noFill/>
                    </a:rPr>
                    <a:t> </a:t>
                  </a:r>
                </a:p>
              </p:txBody>
            </p:sp>
          </mc:Fallback>
        </mc:AlternateContent>
        <p:sp>
          <p:nvSpPr>
            <p:cNvPr id="11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to</a:t>
              </a:r>
            </a:p>
          </p:txBody>
        </p:sp>
      </p:grpSp>
      <p:grpSp>
        <p:nvGrpSpPr>
          <p:cNvPr id="115" name="Group 114"/>
          <p:cNvGrpSpPr/>
          <p:nvPr/>
        </p:nvGrpSpPr>
        <p:grpSpPr>
          <a:xfrm>
            <a:off x="8138062" y="1900820"/>
            <a:ext cx="2174149" cy="4659056"/>
            <a:chOff x="3818000" y="1848029"/>
            <a:chExt cx="2174149" cy="4659056"/>
          </a:xfrm>
        </p:grpSpPr>
        <p:sp>
          <p:nvSpPr>
            <p:cNvPr id="116" name="Rounded Rectangle 11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ounded Rectangle 13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ounded Rectangle 136">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ight Arrow 137">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ight Arrow 138">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0"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40"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41"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43"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20"/>
                  <a:stretch>
                    <a:fillRect/>
                  </a:stretch>
                </a:blipFill>
              </p:spPr>
              <p:txBody>
                <a:bodyPr/>
                <a:lstStyle/>
                <a:p>
                  <a:r>
                    <a:rPr lang="en-US">
                      <a:noFill/>
                    </a:rPr>
                    <a:t> </a:t>
                  </a:r>
                </a:p>
              </p:txBody>
            </p:sp>
          </mc:Fallback>
        </mc:AlternateContent>
        <p:sp>
          <p:nvSpPr>
            <p:cNvPr id="144" name="Right Arrow 143">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5"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45"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Rectangle 145">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4</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4</m:t>
                                </m:r>
                              </m:sup>
                            </m:sSup>
                          </m:e>
                        </m:d>
                      </m:oMath>
                    </m:oMathPara>
                  </a14:m>
                  <a:endParaRPr lang="en-US" dirty="0"/>
                </a:p>
              </p:txBody>
            </p:sp>
          </mc:Choice>
          <mc:Fallback xmlns="">
            <p:sp>
              <p:nvSpPr>
                <p:cNvPr id="146" name="Rectangle 145">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22"/>
                  <a:stretch>
                    <a:fillRect t="-3333" r="-2336" b="-6667"/>
                  </a:stretch>
                </a:blipFill>
              </p:spPr>
              <p:txBody>
                <a:bodyPr/>
                <a:lstStyle/>
                <a:p>
                  <a:r>
                    <a:rPr lang="en-US">
                      <a:noFill/>
                    </a:rPr>
                    <a:t> </a:t>
                  </a:r>
                </a:p>
              </p:txBody>
            </p:sp>
          </mc:Fallback>
        </mc:AlternateContent>
        <p:sp>
          <p:nvSpPr>
            <p:cNvPr id="147"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class</a:t>
              </a:r>
            </a:p>
          </p:txBody>
        </p:sp>
      </p:grpSp>
      <p:sp>
        <p:nvSpPr>
          <p:cNvPr id="121" name="Content Placeholder 2">
            <a:extLst>
              <a:ext uri="{FF2B5EF4-FFF2-40B4-BE49-F238E27FC236}">
                <a16:creationId xmlns:a16="http://schemas.microsoft.com/office/drawing/2014/main" id="{55FCA79F-24EF-C34B-915B-6914F4B5E84B}"/>
              </a:ext>
            </a:extLst>
          </p:cNvPr>
          <p:cNvSpPr txBox="1">
            <a:spLocks/>
          </p:cNvSpPr>
          <p:nvPr/>
        </p:nvSpPr>
        <p:spPr>
          <a:xfrm>
            <a:off x="2587348" y="2375048"/>
            <a:ext cx="1121011" cy="503588"/>
          </a:xfrm>
          <a:prstGeom prst="rect">
            <a:avLst/>
          </a:prstGeom>
          <a:solidFill>
            <a:schemeClr val="accent6">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went?</a:t>
            </a:r>
          </a:p>
        </p:txBody>
      </p:sp>
      <p:sp>
        <p:nvSpPr>
          <p:cNvPr id="148" name="Content Placeholder 2">
            <a:extLst>
              <a:ext uri="{FF2B5EF4-FFF2-40B4-BE49-F238E27FC236}">
                <a16:creationId xmlns:a16="http://schemas.microsoft.com/office/drawing/2014/main" id="{BC7611C4-233A-2F45-BEC2-4400044BAC8A}"/>
              </a:ext>
            </a:extLst>
          </p:cNvPr>
          <p:cNvSpPr txBox="1">
            <a:spLocks/>
          </p:cNvSpPr>
          <p:nvPr/>
        </p:nvSpPr>
        <p:spPr>
          <a:xfrm>
            <a:off x="4669195" y="2394928"/>
            <a:ext cx="1005821" cy="503588"/>
          </a:xfrm>
          <a:prstGeom prst="rect">
            <a:avLst/>
          </a:prstGeom>
          <a:solidFill>
            <a:srgbClr val="F47F83">
              <a:alpha val="57000"/>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over?</a:t>
            </a:r>
          </a:p>
        </p:txBody>
      </p:sp>
      <p:sp>
        <p:nvSpPr>
          <p:cNvPr id="149" name="Content Placeholder 2">
            <a:extLst>
              <a:ext uri="{FF2B5EF4-FFF2-40B4-BE49-F238E27FC236}">
                <a16:creationId xmlns:a16="http://schemas.microsoft.com/office/drawing/2014/main" id="{F1A17C69-A9A6-794D-974B-0B1554D43578}"/>
              </a:ext>
            </a:extLst>
          </p:cNvPr>
          <p:cNvSpPr txBox="1">
            <a:spLocks/>
          </p:cNvSpPr>
          <p:nvPr/>
        </p:nvSpPr>
        <p:spPr>
          <a:xfrm>
            <a:off x="7116958" y="2382592"/>
            <a:ext cx="1049884" cy="503588"/>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class?</a:t>
            </a:r>
          </a:p>
        </p:txBody>
      </p:sp>
      <p:sp>
        <p:nvSpPr>
          <p:cNvPr id="150" name="Content Placeholder 2">
            <a:extLst>
              <a:ext uri="{FF2B5EF4-FFF2-40B4-BE49-F238E27FC236}">
                <a16:creationId xmlns:a16="http://schemas.microsoft.com/office/drawing/2014/main" id="{ABB99C6F-4251-8D4A-92FB-7B9E6F7FC710}"/>
              </a:ext>
            </a:extLst>
          </p:cNvPr>
          <p:cNvSpPr txBox="1">
            <a:spLocks/>
          </p:cNvSpPr>
          <p:nvPr/>
        </p:nvSpPr>
        <p:spPr>
          <a:xfrm>
            <a:off x="9425430" y="2365613"/>
            <a:ext cx="998949" cy="503588"/>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after?</a:t>
            </a:r>
          </a:p>
        </p:txBody>
      </p:sp>
      <p:sp>
        <p:nvSpPr>
          <p:cNvPr id="142" name="Content Placeholder 2">
            <a:extLst>
              <a:ext uri="{FF2B5EF4-FFF2-40B4-BE49-F238E27FC236}">
                <a16:creationId xmlns:a16="http://schemas.microsoft.com/office/drawing/2014/main" id="{009B75EB-85A0-E14A-82AF-5B91C716897B}"/>
              </a:ext>
            </a:extLst>
          </p:cNvPr>
          <p:cNvSpPr txBox="1">
            <a:spLocks/>
          </p:cNvSpPr>
          <p:nvPr/>
        </p:nvSpPr>
        <p:spPr>
          <a:xfrm>
            <a:off x="789532" y="1014201"/>
            <a:ext cx="8410756" cy="2768013"/>
          </a:xfrm>
          <a:prstGeom prst="rect">
            <a:avLst/>
          </a:prstGeom>
          <a:solidFill>
            <a:schemeClr val="accent3">
              <a:lumMod val="20000"/>
              <a:lumOff val="80000"/>
            </a:schemeClr>
          </a:solidFill>
          <a:ln w="63500">
            <a:solidFill>
              <a:schemeClr val="tx1"/>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endParaRPr lang="en-US" sz="2400" b="1" dirty="0">
              <a:solidFill>
                <a:schemeClr val="tx1">
                  <a:lumMod val="85000"/>
                  <a:lumOff val="15000"/>
                </a:schemeClr>
              </a:solidFill>
              <a:latin typeface="Avenir Light" panose="020B0402020203020204" pitchFamily="34" charset="77"/>
            </a:endParaRPr>
          </a:p>
        </p:txBody>
      </p:sp>
      <p:sp>
        <p:nvSpPr>
          <p:cNvPr id="152" name="Rectangle 151">
            <a:extLst>
              <a:ext uri="{FF2B5EF4-FFF2-40B4-BE49-F238E27FC236}">
                <a16:creationId xmlns:a16="http://schemas.microsoft.com/office/drawing/2014/main" id="{266162AE-AC93-2245-B03A-9CB3A866469F}"/>
              </a:ext>
            </a:extLst>
          </p:cNvPr>
          <p:cNvSpPr/>
          <p:nvPr/>
        </p:nvSpPr>
        <p:spPr>
          <a:xfrm>
            <a:off x="1052465" y="2636128"/>
            <a:ext cx="7523220" cy="830997"/>
          </a:xfrm>
          <a:prstGeom prst="rect">
            <a:avLst/>
          </a:prstGeom>
        </p:spPr>
        <p:txBody>
          <a:bodyPr wrap="square">
            <a:spAutoFit/>
          </a:bodyPr>
          <a:lstStyle/>
          <a:p>
            <a:r>
              <a:rPr lang="en-US" sz="2400" b="1" dirty="0">
                <a:latin typeface="Avenir Light" panose="020B0402020203020204" pitchFamily="34" charset="77"/>
              </a:rPr>
              <a:t>Using the chain rule, we trace the derivative all the </a:t>
            </a:r>
            <a:r>
              <a:rPr lang="en-US" sz="2400" b="1" dirty="0">
                <a:solidFill>
                  <a:srgbClr val="C00000"/>
                </a:solidFill>
                <a:latin typeface="Avenir Light" panose="020B0402020203020204" pitchFamily="34" charset="77"/>
              </a:rPr>
              <a:t>way back to the beginning</a:t>
            </a:r>
            <a:r>
              <a:rPr lang="en-US" sz="2400" b="1" dirty="0">
                <a:latin typeface="Avenir Light" panose="020B0402020203020204" pitchFamily="34" charset="77"/>
              </a:rPr>
              <a:t>, while summing the results.</a:t>
            </a:r>
            <a:endParaRPr lang="en-US" sz="2400" dirty="0"/>
          </a:p>
        </p:txBody>
      </p:sp>
      <mc:AlternateContent xmlns:mc="http://schemas.openxmlformats.org/markup-compatibility/2006" xmlns:a14="http://schemas.microsoft.com/office/drawing/2010/main">
        <mc:Choice Requires="a14">
          <p:sp>
            <p:nvSpPr>
              <p:cNvPr id="153" name="Content Placeholder 2">
                <a:extLst>
                  <a:ext uri="{FF2B5EF4-FFF2-40B4-BE49-F238E27FC236}">
                    <a16:creationId xmlns:a16="http://schemas.microsoft.com/office/drawing/2014/main" id="{B74FA629-0741-4448-9B5E-5CA71DD73E84}"/>
                  </a:ext>
                </a:extLst>
              </p:cNvPr>
              <p:cNvSpPr txBox="1">
                <a:spLocks/>
              </p:cNvSpPr>
              <p:nvPr/>
            </p:nvSpPr>
            <p:spPr>
              <a:xfrm>
                <a:off x="1007765" y="1208271"/>
                <a:ext cx="7997698" cy="15648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b="1" dirty="0">
                    <a:solidFill>
                      <a:schemeClr val="tx1"/>
                    </a:solidFill>
                    <a:latin typeface="Avenir Light" panose="020B0402020203020204" pitchFamily="34" charset="77"/>
                  </a:rPr>
                  <a:t>To update our weights (e.g. </a:t>
                </a:r>
                <a14:m>
                  <m:oMath xmlns:m="http://schemas.openxmlformats.org/officeDocument/2006/math">
                    <m:r>
                      <a:rPr lang="en-US" sz="2400" b="1" i="1" smtClean="0">
                        <a:solidFill>
                          <a:srgbClr val="FF0000"/>
                        </a:solidFill>
                        <a:latin typeface="Cambria Math" charset="0"/>
                      </a:rPr>
                      <m:t>𝑼</m:t>
                    </m:r>
                  </m:oMath>
                </a14:m>
                <a:r>
                  <a:rPr lang="en-US" sz="2400" b="1" dirty="0">
                    <a:solidFill>
                      <a:schemeClr val="tx1"/>
                    </a:solidFill>
                    <a:latin typeface="Avenir Light" panose="020B0402020203020204" pitchFamily="34" charset="77"/>
                  </a:rPr>
                  <a:t>), we calculate the gradient of our loss </a:t>
                </a:r>
                <a:r>
                  <a:rPr lang="en-US" sz="2400" b="1" dirty="0" err="1">
                    <a:solidFill>
                      <a:schemeClr val="tx1"/>
                    </a:solidFill>
                    <a:latin typeface="Avenir Light" panose="020B0402020203020204" pitchFamily="34" charset="77"/>
                  </a:rPr>
                  <a:t>w.r.t</a:t>
                </a:r>
                <a:r>
                  <a:rPr lang="en-US" sz="2400" b="1" dirty="0">
                    <a:solidFill>
                      <a:schemeClr val="tx1"/>
                    </a:solidFill>
                    <a:latin typeface="Avenir Light" panose="020B0402020203020204" pitchFamily="34" charset="77"/>
                  </a:rPr>
                  <a:t>. </a:t>
                </a:r>
                <a:r>
                  <a:rPr lang="en-US" sz="2400" b="1" dirty="0">
                    <a:latin typeface="Avenir Light" panose="020B0402020203020204" pitchFamily="34" charset="77"/>
                  </a:rPr>
                  <a:t>the</a:t>
                </a:r>
                <a:r>
                  <a:rPr lang="en-US" sz="2400" b="1" dirty="0">
                    <a:solidFill>
                      <a:schemeClr val="tx1"/>
                    </a:solidFill>
                    <a:latin typeface="Avenir Light" panose="020B0402020203020204" pitchFamily="34" charset="77"/>
                  </a:rPr>
                  <a:t> repeated weight matrix (e.g., </a:t>
                </a:r>
                <a14:m>
                  <m:oMath xmlns:m="http://schemas.openxmlformats.org/officeDocument/2006/math">
                    <m:f>
                      <m:fPr>
                        <m:ctrlPr>
                          <a:rPr lang="en-US" sz="2400" b="1" i="1" smtClean="0">
                            <a:solidFill>
                              <a:srgbClr val="C00000"/>
                            </a:solidFill>
                            <a:latin typeface="Cambria Math" panose="02040503050406030204" pitchFamily="18" charset="0"/>
                            <a:ea typeface="Cambria Math" panose="02040503050406030204" pitchFamily="18" charset="0"/>
                          </a:rPr>
                        </m:ctrlPr>
                      </m:fPr>
                      <m:num>
                        <m:r>
                          <a:rPr lang="en-US" sz="2400" b="1" i="1">
                            <a:solidFill>
                              <a:srgbClr val="C00000"/>
                            </a:solidFill>
                            <a:latin typeface="Cambria Math" panose="02040503050406030204" pitchFamily="18" charset="0"/>
                            <a:ea typeface="Cambria Math" panose="02040503050406030204" pitchFamily="18" charset="0"/>
                          </a:rPr>
                          <m:t>𝝏</m:t>
                        </m:r>
                        <m:r>
                          <a:rPr lang="en-US" sz="2400" b="1" i="1">
                            <a:solidFill>
                              <a:srgbClr val="C00000"/>
                            </a:solidFill>
                            <a:latin typeface="Cambria Math" panose="02040503050406030204" pitchFamily="18" charset="0"/>
                            <a:ea typeface="Cambria Math" panose="02040503050406030204" pitchFamily="18" charset="0"/>
                          </a:rPr>
                          <m:t>𝑳</m:t>
                        </m:r>
                      </m:num>
                      <m:den>
                        <m:r>
                          <a:rPr lang="en-US" sz="2400" b="1" i="1">
                            <a:solidFill>
                              <a:srgbClr val="C00000"/>
                            </a:solidFill>
                            <a:latin typeface="Cambria Math" panose="02040503050406030204" pitchFamily="18" charset="0"/>
                            <a:ea typeface="Cambria Math" panose="02040503050406030204" pitchFamily="18" charset="0"/>
                          </a:rPr>
                          <m:t>𝝏</m:t>
                        </m:r>
                        <m:r>
                          <a:rPr lang="en-US" sz="2400" b="1" i="1" smtClean="0">
                            <a:solidFill>
                              <a:srgbClr val="C00000"/>
                            </a:solidFill>
                            <a:latin typeface="Cambria Math" charset="0"/>
                            <a:ea typeface="Cambria Math" panose="02040503050406030204" pitchFamily="18" charset="0"/>
                          </a:rPr>
                          <m:t>𝑼</m:t>
                        </m:r>
                      </m:den>
                    </m:f>
                    <m:r>
                      <a:rPr lang="en-US" sz="2400" b="1" i="1" smtClean="0">
                        <a:solidFill>
                          <a:srgbClr val="C00000"/>
                        </a:solidFill>
                        <a:latin typeface="Cambria Math" panose="02040503050406030204" pitchFamily="18" charset="0"/>
                        <a:ea typeface="Cambria Math" panose="02040503050406030204" pitchFamily="18" charset="0"/>
                      </a:rPr>
                      <m:t> </m:t>
                    </m:r>
                    <m:r>
                      <a:rPr lang="en-US" sz="2400" b="1" i="1" smtClean="0">
                        <a:solidFill>
                          <a:schemeClr val="tx1"/>
                        </a:solidFill>
                        <a:latin typeface="Cambria Math" panose="02040503050406030204" pitchFamily="18" charset="0"/>
                        <a:ea typeface="Cambria Math" panose="02040503050406030204" pitchFamily="18" charset="0"/>
                      </a:rPr>
                      <m:t>).</m:t>
                    </m:r>
                  </m:oMath>
                </a14:m>
                <a:endParaRPr lang="en-US" sz="2400" b="1" dirty="0">
                  <a:solidFill>
                    <a:schemeClr val="tx1"/>
                  </a:solidFill>
                  <a:latin typeface="Avenir Light" panose="020B0402020203020204" pitchFamily="34" charset="77"/>
                </a:endParaRPr>
              </a:p>
            </p:txBody>
          </p:sp>
        </mc:Choice>
        <mc:Fallback xmlns="">
          <p:sp>
            <p:nvSpPr>
              <p:cNvPr id="153" name="Content Placeholder 2">
                <a:extLst>
                  <a:ext uri="{FF2B5EF4-FFF2-40B4-BE49-F238E27FC236}">
                    <a16:creationId xmlns:a16="http://schemas.microsoft.com/office/drawing/2014/main" xmlns:a14="http://schemas.microsoft.com/office/drawing/2010/main" xmlns="" id="{B74FA629-0741-4448-9B5E-5CA71DD73E84}"/>
                  </a:ext>
                </a:extLst>
              </p:cNvPr>
              <p:cNvSpPr txBox="1">
                <a:spLocks noRot="1" noChangeAspect="1" noMove="1" noResize="1" noEditPoints="1" noAdjustHandles="1" noChangeArrowheads="1" noChangeShapeType="1" noTextEdit="1"/>
              </p:cNvSpPr>
              <p:nvPr/>
            </p:nvSpPr>
            <p:spPr>
              <a:xfrm>
                <a:off x="1007765" y="1208271"/>
                <a:ext cx="7997698" cy="1564870"/>
              </a:xfrm>
              <a:prstGeom prst="rect">
                <a:avLst/>
              </a:prstGeom>
              <a:blipFill rotWithShape="0">
                <a:blip r:embed="rId23"/>
                <a:stretch>
                  <a:fillRect l="-1143" r="-76"/>
                </a:stretch>
              </a:blipFill>
            </p:spPr>
            <p:txBody>
              <a:bodyPr/>
              <a:lstStyle/>
              <a:p>
                <a:r>
                  <a:rPr lang="en-US">
                    <a:noFill/>
                  </a:rPr>
                  <a:t> </a:t>
                </a:r>
              </a:p>
            </p:txBody>
          </p:sp>
        </mc:Fallback>
      </mc:AlternateContent>
    </p:spTree>
    <p:extLst>
      <p:ext uri="{BB962C8B-B14F-4D97-AF65-F5344CB8AC3E}">
        <p14:creationId xmlns:p14="http://schemas.microsoft.com/office/powerpoint/2010/main" val="13346766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Input layer</a:t>
            </a:r>
          </a:p>
        </p:txBody>
      </p:sp>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p:sp>
        <p:nvSpPr>
          <p:cNvPr id="70" name="Rounded Rectangle 69">
            <a:extLst>
              <a:ext uri="{FF2B5EF4-FFF2-40B4-BE49-F238E27FC236}">
                <a16:creationId xmlns:a16="http://schemas.microsoft.com/office/drawing/2014/main" id="{DE101D8D-392D-CE48-A76F-F593C13CFB77}"/>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AF057BF2-9D6B-E249-8FBC-3B1D5B8A5CA3}"/>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730C91DC-46B3-DD42-BA91-16A98A899679}"/>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1A38F944-FD9F-1C42-9EF7-BA5E3DB86EBA}"/>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1549E43-B913-244E-90FF-EB6ADE692919}"/>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CFE7F9AF-8FB9-9E47-AA7C-B819DD96BD45}"/>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D1072A62-0E13-3843-8D0C-3A62E6BC9417}"/>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B5867DDE-FEA5-0049-9461-EB1FFEB88969}"/>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24DFF809-EE42-C349-914D-4808EEE0B2B2}"/>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485BEC44-F260-1145-8583-E09A6D1ADDA0}"/>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285D089-1C0C-6344-B7EA-A631D2F645B7}"/>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E248521C-7AB4-A74B-BB41-9E9DBC05502F}"/>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542D303-3E89-B948-BAE1-9C28B4C7900E}"/>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557CEDB-9609-5C4E-BE7A-9A1922D84558}"/>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FD0CC76B-5E71-8C4B-B186-6D1471C8CD67}"/>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ounded Rectangle 92">
            <a:extLst>
              <a:ext uri="{FF2B5EF4-FFF2-40B4-BE49-F238E27FC236}">
                <a16:creationId xmlns:a16="http://schemas.microsoft.com/office/drawing/2014/main" id="{2E61486C-7C7C-CF4A-BF55-2488DDD06CBA}"/>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ight Arrow 93">
            <a:extLst>
              <a:ext uri="{FF2B5EF4-FFF2-40B4-BE49-F238E27FC236}">
                <a16:creationId xmlns:a16="http://schemas.microsoft.com/office/drawing/2014/main" id="{FAED948E-E8BC-B542-96E5-C16F47F16A92}"/>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ight Arrow 94">
            <a:extLst>
              <a:ext uri="{FF2B5EF4-FFF2-40B4-BE49-F238E27FC236}">
                <a16:creationId xmlns:a16="http://schemas.microsoft.com/office/drawing/2014/main" id="{B62B8F78-5C39-C145-B3C5-F9490727FE2B}"/>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6" name="Content Placeholder 2">
                <a:extLst>
                  <a:ext uri="{FF2B5EF4-FFF2-40B4-BE49-F238E27FC236}">
                    <a16:creationId xmlns:a16="http://schemas.microsoft.com/office/drawing/2014/main" id="{20A6FC83-57DF-014A-87E0-1B5614DFB884}"/>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96" name="Content Placeholder 2">
                <a:extLst>
                  <a:ext uri="{FF2B5EF4-FFF2-40B4-BE49-F238E27FC236}">
                    <a16:creationId xmlns:a16="http://schemas.microsoft.com/office/drawing/2014/main" xmlns:a14="http://schemas.microsoft.com/office/drawing/2010/main" xmlns="" id="{20A6FC83-57DF-014A-87E0-1B5614DFB884}"/>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Content Placeholder 2">
                <a:extLst>
                  <a:ext uri="{FF2B5EF4-FFF2-40B4-BE49-F238E27FC236}">
                    <a16:creationId xmlns:a16="http://schemas.microsoft.com/office/drawing/2014/main" id="{6D6C0EF3-9A48-6042-84AB-D28C74DA20AD}"/>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97" name="Content Placeholder 2">
                <a:extLst>
                  <a:ext uri="{FF2B5EF4-FFF2-40B4-BE49-F238E27FC236}">
                    <a16:creationId xmlns:a16="http://schemas.microsoft.com/office/drawing/2014/main" xmlns:a14="http://schemas.microsoft.com/office/drawing/2010/main" xmlns="" id="{6D6C0EF3-9A48-6042-84AB-D28C74DA20AD}"/>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Content Placeholder 2">
                <a:extLst>
                  <a:ext uri="{FF2B5EF4-FFF2-40B4-BE49-F238E27FC236}">
                    <a16:creationId xmlns:a16="http://schemas.microsoft.com/office/drawing/2014/main" id="{276A6F90-89C1-8046-A06E-32E388A4C982}"/>
                  </a:ext>
                </a:extLst>
              </p:cNvPr>
              <p:cNvSpPr txBox="1">
                <a:spLocks/>
              </p:cNvSpPr>
              <p:nvPr/>
            </p:nvSpPr>
            <p:spPr>
              <a:xfrm>
                <a:off x="1278536" y="2874718"/>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acc>
                        <m:accPr>
                          <m:chr m:val="̂"/>
                          <m:ctrlPr>
                            <a:rPr lang="en-US" sz="2400" b="0" i="1" dirty="0" smtClean="0">
                              <a:latin typeface="Cambria Math" panose="02040503050406030204" pitchFamily="18" charset="0"/>
                            </a:rPr>
                          </m:ctrlPr>
                        </m:accPr>
                        <m:e>
                          <m:r>
                            <a:rPr lang="en-US" sz="2400" b="0" i="1" dirty="0" smtClean="0">
                              <a:latin typeface="Cambria Math" charset="0"/>
                            </a:rPr>
                            <m:t>𝑦</m:t>
                          </m:r>
                        </m:e>
                      </m:acc>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98" name="Content Placeholder 2">
                <a:extLst>
                  <a:ext uri="{FF2B5EF4-FFF2-40B4-BE49-F238E27FC236}">
                    <a16:creationId xmlns:a16="http://schemas.microsoft.com/office/drawing/2014/main" xmlns:a14="http://schemas.microsoft.com/office/drawing/2010/main" xmlns="" id="{276A6F90-89C1-8046-A06E-32E388A4C982}"/>
                  </a:ext>
                </a:extLst>
              </p:cNvPr>
              <p:cNvSpPr txBox="1">
                <a:spLocks noRot="1" noChangeAspect="1" noMove="1" noResize="1" noEditPoints="1" noAdjustHandles="1" noChangeArrowheads="1" noChangeShapeType="1" noTextEdit="1"/>
              </p:cNvSpPr>
              <p:nvPr/>
            </p:nvSpPr>
            <p:spPr>
              <a:xfrm>
                <a:off x="1278536" y="2874718"/>
                <a:ext cx="1576747" cy="503588"/>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Content Placeholder 2">
                <a:extLst>
                  <a:ext uri="{FF2B5EF4-FFF2-40B4-BE49-F238E27FC236}">
                    <a16:creationId xmlns:a16="http://schemas.microsoft.com/office/drawing/2014/main" id="{D2F72133-FA23-E542-8D6A-F6C8993EF0A4}"/>
                  </a:ext>
                </a:extLst>
              </p:cNvPr>
              <p:cNvSpPr txBox="1">
                <a:spLocks/>
              </p:cNvSpPr>
              <p:nvPr/>
            </p:nvSpPr>
            <p:spPr>
              <a:xfrm>
                <a:off x="2936405" y="556679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90" name="Content Placeholder 2">
                <a:extLst>
                  <a:ext uri="{FF2B5EF4-FFF2-40B4-BE49-F238E27FC236}">
                    <a16:creationId xmlns:a16="http://schemas.microsoft.com/office/drawing/2014/main" id="{D2F72133-FA23-E542-8D6A-F6C8993EF0A4}"/>
                  </a:ext>
                </a:extLst>
              </p:cNvPr>
              <p:cNvSpPr txBox="1">
                <a:spLocks noRot="1" noChangeAspect="1" noMove="1" noResize="1" noEditPoints="1" noAdjustHandles="1" noChangeArrowheads="1" noChangeShapeType="1" noTextEdit="1"/>
              </p:cNvSpPr>
              <p:nvPr/>
            </p:nvSpPr>
            <p:spPr>
              <a:xfrm>
                <a:off x="2936405" y="5566790"/>
                <a:ext cx="466367" cy="503588"/>
              </a:xfrm>
              <a:prstGeom prst="rect">
                <a:avLst/>
              </a:prstGeom>
              <a:blipFill>
                <a:blip r:embed="rId5"/>
                <a:stretch>
                  <a:fillRect l="-5263"/>
                </a:stretch>
              </a:blipFill>
            </p:spPr>
            <p:txBody>
              <a:bodyPr/>
              <a:lstStyle/>
              <a:p>
                <a:r>
                  <a:rPr lang="en-US">
                    <a:noFill/>
                  </a:rPr>
                  <a:t> </a:t>
                </a:r>
              </a:p>
            </p:txBody>
          </p:sp>
        </mc:Fallback>
      </mc:AlternateContent>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(review) </a:t>
            </a:r>
          </a:p>
        </p:txBody>
      </p:sp>
      <p:sp>
        <p:nvSpPr>
          <p:cNvPr id="122" name="Content Placeholder 2">
            <a:extLst>
              <a:ext uri="{FF2B5EF4-FFF2-40B4-BE49-F238E27FC236}">
                <a16:creationId xmlns:a16="http://schemas.microsoft.com/office/drawing/2014/main" id="{FF5E74C9-A5CD-6F40-A4BA-762E8454B052}"/>
              </a:ext>
            </a:extLst>
          </p:cNvPr>
          <p:cNvSpPr txBox="1">
            <a:spLocks/>
          </p:cNvSpPr>
          <p:nvPr/>
        </p:nvSpPr>
        <p:spPr>
          <a:xfrm>
            <a:off x="536900" y="875892"/>
            <a:ext cx="3272331"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b="1" dirty="0">
                <a:latin typeface="Avenir Light" panose="020B0402020203020204" pitchFamily="34" charset="77"/>
              </a:rPr>
              <a:t>Training Process</a:t>
            </a:r>
            <a:endParaRPr lang="en-US" dirty="0">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27" name="Rectangle 126">
                <a:extLst>
                  <a:ext uri="{FF2B5EF4-FFF2-40B4-BE49-F238E27FC236}">
                    <a16:creationId xmlns:a16="http://schemas.microsoft.com/office/drawing/2014/main" id="{5063524F-251F-C44B-AA39-5AA181F58DDD}"/>
                  </a:ext>
                </a:extLst>
              </p:cNvPr>
              <p:cNvSpPr/>
              <p:nvPr/>
            </p:nvSpPr>
            <p:spPr>
              <a:xfrm>
                <a:off x="2608151" y="1860486"/>
                <a:ext cx="129394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1</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1</m:t>
                              </m:r>
                            </m:sup>
                          </m:sSup>
                        </m:e>
                      </m:d>
                    </m:oMath>
                  </m:oMathPara>
                </a14:m>
                <a:endParaRPr lang="en-US" dirty="0"/>
              </a:p>
            </p:txBody>
          </p:sp>
        </mc:Choice>
        <mc:Fallback xmlns="">
          <p:sp>
            <p:nvSpPr>
              <p:cNvPr id="127" name="Rectangle 126">
                <a:extLst>
                  <a:ext uri="{FF2B5EF4-FFF2-40B4-BE49-F238E27FC236}">
                    <a16:creationId xmlns:a16="http://schemas.microsoft.com/office/drawing/2014/main" id="{5063524F-251F-C44B-AA39-5AA181F58DDD}"/>
                  </a:ext>
                </a:extLst>
              </p:cNvPr>
              <p:cNvSpPr>
                <a:spLocks noRot="1" noChangeAspect="1" noMove="1" noResize="1" noEditPoints="1" noAdjustHandles="1" noChangeArrowheads="1" noChangeShapeType="1" noTextEdit="1"/>
              </p:cNvSpPr>
              <p:nvPr/>
            </p:nvSpPr>
            <p:spPr>
              <a:xfrm>
                <a:off x="2608151" y="1860486"/>
                <a:ext cx="1293944" cy="369332"/>
              </a:xfrm>
              <a:prstGeom prst="rect">
                <a:avLst/>
              </a:prstGeom>
              <a:blipFill>
                <a:blip r:embed="rId6"/>
                <a:stretch>
                  <a:fillRect b="-3226"/>
                </a:stretch>
              </a:blipFill>
            </p:spPr>
            <p:txBody>
              <a:bodyPr/>
              <a:lstStyle/>
              <a:p>
                <a:r>
                  <a:rPr lang="en-US">
                    <a:noFill/>
                  </a:rPr>
                  <a:t> </a:t>
                </a:r>
              </a:p>
            </p:txBody>
          </p:sp>
        </mc:Fallback>
      </mc:AlternateContent>
      <p:sp>
        <p:nvSpPr>
          <p:cNvPr id="128" name="Content Placeholder 2">
            <a:extLst>
              <a:ext uri="{FF2B5EF4-FFF2-40B4-BE49-F238E27FC236}">
                <a16:creationId xmlns:a16="http://schemas.microsoft.com/office/drawing/2014/main" id="{731B846A-C5A9-5A4B-9377-7E1921B50F8E}"/>
              </a:ext>
            </a:extLst>
          </p:cNvPr>
          <p:cNvSpPr txBox="1">
            <a:spLocks/>
          </p:cNvSpPr>
          <p:nvPr/>
        </p:nvSpPr>
        <p:spPr>
          <a:xfrm>
            <a:off x="1130300" y="1872315"/>
            <a:ext cx="866479"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rgbClr val="C00000"/>
                </a:solidFill>
                <a:latin typeface="Avenir Light" panose="020B0402020203020204" pitchFamily="34" charset="77"/>
              </a:rPr>
              <a:t>Error</a:t>
            </a:r>
          </a:p>
        </p:txBody>
      </p:sp>
      <p:sp>
        <p:nvSpPr>
          <p:cNvPr id="129" name="Content Placeholder 2">
            <a:extLst>
              <a:ext uri="{FF2B5EF4-FFF2-40B4-BE49-F238E27FC236}">
                <a16:creationId xmlns:a16="http://schemas.microsoft.com/office/drawing/2014/main" id="{0E613D49-C154-6840-B48E-9022C64E7B06}"/>
              </a:ext>
            </a:extLst>
          </p:cNvPr>
          <p:cNvSpPr txBox="1">
            <a:spLocks/>
          </p:cNvSpPr>
          <p:nvPr/>
        </p:nvSpPr>
        <p:spPr>
          <a:xfrm>
            <a:off x="2709001" y="600938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He</a:t>
            </a:r>
          </a:p>
        </p:txBody>
      </p:sp>
      <p:grpSp>
        <p:nvGrpSpPr>
          <p:cNvPr id="36" name="Group 35"/>
          <p:cNvGrpSpPr/>
          <p:nvPr/>
        </p:nvGrpSpPr>
        <p:grpSpPr>
          <a:xfrm>
            <a:off x="3818000" y="1848029"/>
            <a:ext cx="2174149" cy="4659056"/>
            <a:chOff x="3818000" y="1848029"/>
            <a:chExt cx="2174149" cy="4659056"/>
          </a:xfrm>
        </p:grpSpPr>
        <p:sp>
          <p:nvSpPr>
            <p:cNvPr id="37" name="Rounded Rectangle 36">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ight Arrow 54">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ight Arrow 55">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7"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57"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58"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6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9"/>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6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2</m:t>
                                </m:r>
                              </m:sup>
                            </m:sSup>
                          </m:e>
                        </m:d>
                      </m:oMath>
                    </m:oMathPara>
                  </a14:m>
                  <a:endParaRPr lang="en-US" dirty="0"/>
                </a:p>
              </p:txBody>
            </p:sp>
          </mc:Choice>
          <mc:Fallback xmlns="">
            <p:sp>
              <p:nvSpPr>
                <p:cNvPr id="63" name="Rectangle 6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1"/>
                  <a:stretch>
                    <a:fillRect t="-3279" r="-2336" b="-4918"/>
                  </a:stretch>
                </a:blipFill>
              </p:spPr>
              <p:txBody>
                <a:bodyPr/>
                <a:lstStyle/>
                <a:p>
                  <a:r>
                    <a:rPr lang="en-US">
                      <a:noFill/>
                    </a:rPr>
                    <a:t> </a:t>
                  </a:r>
                </a:p>
              </p:txBody>
            </p:sp>
          </mc:Fallback>
        </mc:AlternateContent>
        <p:sp>
          <p:nvSpPr>
            <p:cNvPr id="6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went</a:t>
              </a:r>
            </a:p>
          </p:txBody>
        </p:sp>
      </p:grpSp>
      <p:grpSp>
        <p:nvGrpSpPr>
          <p:cNvPr id="65" name="Group 64"/>
          <p:cNvGrpSpPr/>
          <p:nvPr/>
        </p:nvGrpSpPr>
        <p:grpSpPr>
          <a:xfrm>
            <a:off x="5983272" y="1869757"/>
            <a:ext cx="2174149" cy="4659056"/>
            <a:chOff x="3818000" y="1848029"/>
            <a:chExt cx="2174149" cy="4659056"/>
          </a:xfrm>
        </p:grpSpPr>
        <p:sp>
          <p:nvSpPr>
            <p:cNvPr id="66" name="Rounded Rectangle 6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ounded Rectangle 9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ounded Rectangle 102">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ight Arrow 103">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ight Arrow 104">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6"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06"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07"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1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4"/>
                  <a:stretch>
                    <a:fillRect/>
                  </a:stretch>
                </a:blipFill>
              </p:spPr>
              <p:txBody>
                <a:bodyPr/>
                <a:lstStyle/>
                <a:p>
                  <a:r>
                    <a:rPr lang="en-US">
                      <a:noFill/>
                    </a:rPr>
                    <a:t> </a:t>
                  </a:r>
                </a:p>
              </p:txBody>
            </p:sp>
          </mc:Fallback>
        </mc:AlternateContent>
        <p:sp>
          <p:nvSpPr>
            <p:cNvPr id="111" name="Right Arrow 11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1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Rectangle 11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3</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3</m:t>
                                </m:r>
                              </m:sup>
                            </m:sSup>
                          </m:e>
                        </m:d>
                      </m:oMath>
                    </m:oMathPara>
                  </a14:m>
                  <a:endParaRPr lang="en-US" dirty="0"/>
                </a:p>
              </p:txBody>
            </p:sp>
          </mc:Choice>
          <mc:Fallback xmlns="">
            <p:sp>
              <p:nvSpPr>
                <p:cNvPr id="113" name="Rectangle 11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6"/>
                  <a:stretch>
                    <a:fillRect t="-3333" r="-2347" b="-6667"/>
                  </a:stretch>
                </a:blipFill>
              </p:spPr>
              <p:txBody>
                <a:bodyPr/>
                <a:lstStyle/>
                <a:p>
                  <a:r>
                    <a:rPr lang="en-US">
                      <a:noFill/>
                    </a:rPr>
                    <a:t> </a:t>
                  </a:r>
                </a:p>
              </p:txBody>
            </p:sp>
          </mc:Fallback>
        </mc:AlternateContent>
        <p:sp>
          <p:nvSpPr>
            <p:cNvPr id="11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to</a:t>
              </a:r>
            </a:p>
          </p:txBody>
        </p:sp>
      </p:grpSp>
      <p:grpSp>
        <p:nvGrpSpPr>
          <p:cNvPr id="115" name="Group 114"/>
          <p:cNvGrpSpPr/>
          <p:nvPr/>
        </p:nvGrpSpPr>
        <p:grpSpPr>
          <a:xfrm>
            <a:off x="8138062" y="1900820"/>
            <a:ext cx="2174149" cy="4659056"/>
            <a:chOff x="3818000" y="1848029"/>
            <a:chExt cx="2174149" cy="4659056"/>
          </a:xfrm>
        </p:grpSpPr>
        <p:sp>
          <p:nvSpPr>
            <p:cNvPr id="116" name="Rounded Rectangle 11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ounded Rectangle 13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ounded Rectangle 136">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ight Arrow 137">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ight Arrow 138">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0"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40"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41"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43"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9"/>
                  <a:stretch>
                    <a:fillRect/>
                  </a:stretch>
                </a:blipFill>
              </p:spPr>
              <p:txBody>
                <a:bodyPr/>
                <a:lstStyle/>
                <a:p>
                  <a:r>
                    <a:rPr lang="en-US">
                      <a:noFill/>
                    </a:rPr>
                    <a:t> </a:t>
                  </a:r>
                </a:p>
              </p:txBody>
            </p:sp>
          </mc:Fallback>
        </mc:AlternateContent>
        <p:sp>
          <p:nvSpPr>
            <p:cNvPr id="144" name="Right Arrow 143">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5"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45"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Rectangle 145">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4</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4</m:t>
                                </m:r>
                              </m:sup>
                            </m:sSup>
                          </m:e>
                        </m:d>
                      </m:oMath>
                    </m:oMathPara>
                  </a14:m>
                  <a:endParaRPr lang="en-US" dirty="0"/>
                </a:p>
              </p:txBody>
            </p:sp>
          </mc:Choice>
          <mc:Fallback xmlns="">
            <p:sp>
              <p:nvSpPr>
                <p:cNvPr id="146" name="Rectangle 145">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21"/>
                  <a:stretch>
                    <a:fillRect t="-3333" r="-2336" b="-6667"/>
                  </a:stretch>
                </a:blipFill>
              </p:spPr>
              <p:txBody>
                <a:bodyPr/>
                <a:lstStyle/>
                <a:p>
                  <a:r>
                    <a:rPr lang="en-US">
                      <a:noFill/>
                    </a:rPr>
                    <a:t> </a:t>
                  </a:r>
                </a:p>
              </p:txBody>
            </p:sp>
          </mc:Fallback>
        </mc:AlternateContent>
        <p:sp>
          <p:nvSpPr>
            <p:cNvPr id="147"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class</a:t>
              </a:r>
            </a:p>
          </p:txBody>
        </p:sp>
      </p:grpSp>
      <p:sp>
        <p:nvSpPr>
          <p:cNvPr id="121" name="Content Placeholder 2">
            <a:extLst>
              <a:ext uri="{FF2B5EF4-FFF2-40B4-BE49-F238E27FC236}">
                <a16:creationId xmlns:a16="http://schemas.microsoft.com/office/drawing/2014/main" id="{55FCA79F-24EF-C34B-915B-6914F4B5E84B}"/>
              </a:ext>
            </a:extLst>
          </p:cNvPr>
          <p:cNvSpPr txBox="1">
            <a:spLocks/>
          </p:cNvSpPr>
          <p:nvPr/>
        </p:nvSpPr>
        <p:spPr>
          <a:xfrm>
            <a:off x="2587348" y="2375048"/>
            <a:ext cx="1121011" cy="503588"/>
          </a:xfrm>
          <a:prstGeom prst="rect">
            <a:avLst/>
          </a:prstGeom>
          <a:solidFill>
            <a:schemeClr val="accent6">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went?</a:t>
            </a:r>
          </a:p>
        </p:txBody>
      </p:sp>
      <p:sp>
        <p:nvSpPr>
          <p:cNvPr id="148" name="Content Placeholder 2">
            <a:extLst>
              <a:ext uri="{FF2B5EF4-FFF2-40B4-BE49-F238E27FC236}">
                <a16:creationId xmlns:a16="http://schemas.microsoft.com/office/drawing/2014/main" id="{BC7611C4-233A-2F45-BEC2-4400044BAC8A}"/>
              </a:ext>
            </a:extLst>
          </p:cNvPr>
          <p:cNvSpPr txBox="1">
            <a:spLocks/>
          </p:cNvSpPr>
          <p:nvPr/>
        </p:nvSpPr>
        <p:spPr>
          <a:xfrm>
            <a:off x="4669195" y="2394928"/>
            <a:ext cx="1005821" cy="503588"/>
          </a:xfrm>
          <a:prstGeom prst="rect">
            <a:avLst/>
          </a:prstGeom>
          <a:solidFill>
            <a:srgbClr val="F47F83">
              <a:alpha val="57000"/>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over?</a:t>
            </a:r>
          </a:p>
        </p:txBody>
      </p:sp>
      <p:sp>
        <p:nvSpPr>
          <p:cNvPr id="149" name="Content Placeholder 2">
            <a:extLst>
              <a:ext uri="{FF2B5EF4-FFF2-40B4-BE49-F238E27FC236}">
                <a16:creationId xmlns:a16="http://schemas.microsoft.com/office/drawing/2014/main" id="{F1A17C69-A9A6-794D-974B-0B1554D43578}"/>
              </a:ext>
            </a:extLst>
          </p:cNvPr>
          <p:cNvSpPr txBox="1">
            <a:spLocks/>
          </p:cNvSpPr>
          <p:nvPr/>
        </p:nvSpPr>
        <p:spPr>
          <a:xfrm>
            <a:off x="7116958" y="2382592"/>
            <a:ext cx="1049884" cy="503588"/>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class?</a:t>
            </a:r>
          </a:p>
        </p:txBody>
      </p:sp>
      <p:sp>
        <p:nvSpPr>
          <p:cNvPr id="150" name="Content Placeholder 2">
            <a:extLst>
              <a:ext uri="{FF2B5EF4-FFF2-40B4-BE49-F238E27FC236}">
                <a16:creationId xmlns:a16="http://schemas.microsoft.com/office/drawing/2014/main" id="{ABB99C6F-4251-8D4A-92FB-7B9E6F7FC710}"/>
              </a:ext>
            </a:extLst>
          </p:cNvPr>
          <p:cNvSpPr txBox="1">
            <a:spLocks/>
          </p:cNvSpPr>
          <p:nvPr/>
        </p:nvSpPr>
        <p:spPr>
          <a:xfrm>
            <a:off x="9425430" y="2365613"/>
            <a:ext cx="998949" cy="503588"/>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after?</a:t>
            </a:r>
          </a:p>
        </p:txBody>
      </p:sp>
    </p:spTree>
    <p:extLst>
      <p:ext uri="{BB962C8B-B14F-4D97-AF65-F5344CB8AC3E}">
        <p14:creationId xmlns:p14="http://schemas.microsoft.com/office/powerpoint/2010/main" val="17844682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ontent Placeholder 2">
            <a:extLst>
              <a:ext uri="{FF2B5EF4-FFF2-40B4-BE49-F238E27FC236}">
                <a16:creationId xmlns:a16="http://schemas.microsoft.com/office/drawing/2014/main" id="{0699B2A3-3B8E-414D-A3AF-577E06CECE10}"/>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Input layer</a:t>
            </a:r>
          </a:p>
        </p:txBody>
      </p:sp>
      <p:sp>
        <p:nvSpPr>
          <p:cNvPr id="50" name="Content Placeholder 2">
            <a:extLst>
              <a:ext uri="{FF2B5EF4-FFF2-40B4-BE49-F238E27FC236}">
                <a16:creationId xmlns:a16="http://schemas.microsoft.com/office/drawing/2014/main" id="{98A0229A-0E65-994A-A48A-9E766E214C56}"/>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51" name="Content Placeholder 2">
            <a:extLst>
              <a:ext uri="{FF2B5EF4-FFF2-40B4-BE49-F238E27FC236}">
                <a16:creationId xmlns:a16="http://schemas.microsoft.com/office/drawing/2014/main" id="{3649502E-21DD-1642-971F-BACEABB4E04C}"/>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p:sp>
        <p:nvSpPr>
          <p:cNvPr id="70" name="Rounded Rectangle 69">
            <a:extLst>
              <a:ext uri="{FF2B5EF4-FFF2-40B4-BE49-F238E27FC236}">
                <a16:creationId xmlns:a16="http://schemas.microsoft.com/office/drawing/2014/main" id="{DE101D8D-392D-CE48-A76F-F593C13CFB77}"/>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AF057BF2-9D6B-E249-8FBC-3B1D5B8A5CA3}"/>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730C91DC-46B3-DD42-BA91-16A98A899679}"/>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1A38F944-FD9F-1C42-9EF7-BA5E3DB86EBA}"/>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1549E43-B913-244E-90FF-EB6ADE692919}"/>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CFE7F9AF-8FB9-9E47-AA7C-B819DD96BD45}"/>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D1072A62-0E13-3843-8D0C-3A62E6BC9417}"/>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B5867DDE-FEA5-0049-9461-EB1FFEB88969}"/>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24DFF809-EE42-C349-914D-4808EEE0B2B2}"/>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485BEC44-F260-1145-8583-E09A6D1ADDA0}"/>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285D089-1C0C-6344-B7EA-A631D2F645B7}"/>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E248521C-7AB4-A74B-BB41-9E9DBC05502F}"/>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542D303-3E89-B948-BAE1-9C28B4C7900E}"/>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557CEDB-9609-5C4E-BE7A-9A1922D84558}"/>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FD0CC76B-5E71-8C4B-B186-6D1471C8CD67}"/>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ounded Rectangle 92">
            <a:extLst>
              <a:ext uri="{FF2B5EF4-FFF2-40B4-BE49-F238E27FC236}">
                <a16:creationId xmlns:a16="http://schemas.microsoft.com/office/drawing/2014/main" id="{2E61486C-7C7C-CF4A-BF55-2488DDD06CBA}"/>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ight Arrow 93">
            <a:extLst>
              <a:ext uri="{FF2B5EF4-FFF2-40B4-BE49-F238E27FC236}">
                <a16:creationId xmlns:a16="http://schemas.microsoft.com/office/drawing/2014/main" id="{FAED948E-E8BC-B542-96E5-C16F47F16A92}"/>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ight Arrow 94">
            <a:extLst>
              <a:ext uri="{FF2B5EF4-FFF2-40B4-BE49-F238E27FC236}">
                <a16:creationId xmlns:a16="http://schemas.microsoft.com/office/drawing/2014/main" id="{B62B8F78-5C39-C145-B3C5-F9490727FE2B}"/>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6" name="Content Placeholder 2">
                <a:extLst>
                  <a:ext uri="{FF2B5EF4-FFF2-40B4-BE49-F238E27FC236}">
                    <a16:creationId xmlns:a16="http://schemas.microsoft.com/office/drawing/2014/main" id="{20A6FC83-57DF-014A-87E0-1B5614DFB884}"/>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96" name="Content Placeholder 2">
                <a:extLst>
                  <a:ext uri="{FF2B5EF4-FFF2-40B4-BE49-F238E27FC236}">
                    <a16:creationId xmlns:a16="http://schemas.microsoft.com/office/drawing/2014/main" xmlns:a14="http://schemas.microsoft.com/office/drawing/2010/main" xmlns="" id="{20A6FC83-57DF-014A-87E0-1B5614DFB884}"/>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Content Placeholder 2">
                <a:extLst>
                  <a:ext uri="{FF2B5EF4-FFF2-40B4-BE49-F238E27FC236}">
                    <a16:creationId xmlns:a16="http://schemas.microsoft.com/office/drawing/2014/main" id="{6D6C0EF3-9A48-6042-84AB-D28C74DA20AD}"/>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97" name="Content Placeholder 2">
                <a:extLst>
                  <a:ext uri="{FF2B5EF4-FFF2-40B4-BE49-F238E27FC236}">
                    <a16:creationId xmlns:a16="http://schemas.microsoft.com/office/drawing/2014/main" xmlns:a14="http://schemas.microsoft.com/office/drawing/2010/main" xmlns="" id="{6D6C0EF3-9A48-6042-84AB-D28C74DA20AD}"/>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Content Placeholder 2">
                <a:extLst>
                  <a:ext uri="{FF2B5EF4-FFF2-40B4-BE49-F238E27FC236}">
                    <a16:creationId xmlns:a16="http://schemas.microsoft.com/office/drawing/2014/main" id="{276A6F90-89C1-8046-A06E-32E388A4C982}"/>
                  </a:ext>
                </a:extLst>
              </p:cNvPr>
              <p:cNvSpPr txBox="1">
                <a:spLocks/>
              </p:cNvSpPr>
              <p:nvPr/>
            </p:nvSpPr>
            <p:spPr>
              <a:xfrm>
                <a:off x="1278536" y="2874718"/>
                <a:ext cx="157674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acc>
                        <m:accPr>
                          <m:chr m:val="̂"/>
                          <m:ctrlPr>
                            <a:rPr lang="en-US" sz="2400" b="0" i="1" dirty="0" smtClean="0">
                              <a:latin typeface="Cambria Math" panose="02040503050406030204" pitchFamily="18" charset="0"/>
                            </a:rPr>
                          </m:ctrlPr>
                        </m:accPr>
                        <m:e>
                          <m:r>
                            <a:rPr lang="en-US" sz="2400" b="0" i="1" dirty="0" smtClean="0">
                              <a:latin typeface="Cambria Math" charset="0"/>
                            </a:rPr>
                            <m:t>𝑦</m:t>
                          </m:r>
                        </m:e>
                      </m:acc>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98" name="Content Placeholder 2">
                <a:extLst>
                  <a:ext uri="{FF2B5EF4-FFF2-40B4-BE49-F238E27FC236}">
                    <a16:creationId xmlns:a16="http://schemas.microsoft.com/office/drawing/2014/main" xmlns:a14="http://schemas.microsoft.com/office/drawing/2010/main" xmlns="" id="{276A6F90-89C1-8046-A06E-32E388A4C982}"/>
                  </a:ext>
                </a:extLst>
              </p:cNvPr>
              <p:cNvSpPr txBox="1">
                <a:spLocks noRot="1" noChangeAspect="1" noMove="1" noResize="1" noEditPoints="1" noAdjustHandles="1" noChangeArrowheads="1" noChangeShapeType="1" noTextEdit="1"/>
              </p:cNvSpPr>
              <p:nvPr/>
            </p:nvSpPr>
            <p:spPr>
              <a:xfrm>
                <a:off x="1278536" y="2874718"/>
                <a:ext cx="1576747" cy="503588"/>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Content Placeholder 2">
                <a:extLst>
                  <a:ext uri="{FF2B5EF4-FFF2-40B4-BE49-F238E27FC236}">
                    <a16:creationId xmlns:a16="http://schemas.microsoft.com/office/drawing/2014/main" id="{D2F72133-FA23-E542-8D6A-F6C8993EF0A4}"/>
                  </a:ext>
                </a:extLst>
              </p:cNvPr>
              <p:cNvSpPr txBox="1">
                <a:spLocks/>
              </p:cNvSpPr>
              <p:nvPr/>
            </p:nvSpPr>
            <p:spPr>
              <a:xfrm>
                <a:off x="2936405" y="556679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90" name="Content Placeholder 2">
                <a:extLst>
                  <a:ext uri="{FF2B5EF4-FFF2-40B4-BE49-F238E27FC236}">
                    <a16:creationId xmlns:a16="http://schemas.microsoft.com/office/drawing/2014/main" id="{D2F72133-FA23-E542-8D6A-F6C8993EF0A4}"/>
                  </a:ext>
                </a:extLst>
              </p:cNvPr>
              <p:cNvSpPr txBox="1">
                <a:spLocks noRot="1" noChangeAspect="1" noMove="1" noResize="1" noEditPoints="1" noAdjustHandles="1" noChangeArrowheads="1" noChangeShapeType="1" noTextEdit="1"/>
              </p:cNvSpPr>
              <p:nvPr/>
            </p:nvSpPr>
            <p:spPr>
              <a:xfrm>
                <a:off x="2936405" y="5566790"/>
                <a:ext cx="466367" cy="503588"/>
              </a:xfrm>
              <a:prstGeom prst="rect">
                <a:avLst/>
              </a:prstGeom>
              <a:blipFill>
                <a:blip r:embed="rId5"/>
                <a:stretch>
                  <a:fillRect l="-5263"/>
                </a:stretch>
              </a:blipFill>
            </p:spPr>
            <p:txBody>
              <a:bodyPr/>
              <a:lstStyle/>
              <a:p>
                <a:r>
                  <a:rPr lang="en-US">
                    <a:noFill/>
                  </a:rPr>
                  <a:t> </a:t>
                </a:r>
              </a:p>
            </p:txBody>
          </p:sp>
        </mc:Fallback>
      </mc:AlternateContent>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(review) </a:t>
            </a:r>
          </a:p>
        </p:txBody>
      </p:sp>
      <p:sp>
        <p:nvSpPr>
          <p:cNvPr id="122" name="Content Placeholder 2">
            <a:extLst>
              <a:ext uri="{FF2B5EF4-FFF2-40B4-BE49-F238E27FC236}">
                <a16:creationId xmlns:a16="http://schemas.microsoft.com/office/drawing/2014/main" id="{FF5E74C9-A5CD-6F40-A4BA-762E8454B052}"/>
              </a:ext>
            </a:extLst>
          </p:cNvPr>
          <p:cNvSpPr txBox="1">
            <a:spLocks/>
          </p:cNvSpPr>
          <p:nvPr/>
        </p:nvSpPr>
        <p:spPr>
          <a:xfrm>
            <a:off x="741069" y="993922"/>
            <a:ext cx="3272331"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b="1" dirty="0">
                <a:latin typeface="Avenir Light" panose="020B0402020203020204" pitchFamily="34" charset="77"/>
              </a:rPr>
              <a:t>Training Process</a:t>
            </a:r>
            <a:endParaRPr lang="en-US" dirty="0">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27" name="Rectangle 126">
                <a:extLst>
                  <a:ext uri="{FF2B5EF4-FFF2-40B4-BE49-F238E27FC236}">
                    <a16:creationId xmlns:a16="http://schemas.microsoft.com/office/drawing/2014/main" id="{5063524F-251F-C44B-AA39-5AA181F58DDD}"/>
                  </a:ext>
                </a:extLst>
              </p:cNvPr>
              <p:cNvSpPr/>
              <p:nvPr/>
            </p:nvSpPr>
            <p:spPr>
              <a:xfrm>
                <a:off x="2608151" y="1860486"/>
                <a:ext cx="129394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1</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1</m:t>
                              </m:r>
                            </m:sup>
                          </m:sSup>
                        </m:e>
                      </m:d>
                    </m:oMath>
                  </m:oMathPara>
                </a14:m>
                <a:endParaRPr lang="en-US" dirty="0"/>
              </a:p>
            </p:txBody>
          </p:sp>
        </mc:Choice>
        <mc:Fallback xmlns="">
          <p:sp>
            <p:nvSpPr>
              <p:cNvPr id="127" name="Rectangle 126">
                <a:extLst>
                  <a:ext uri="{FF2B5EF4-FFF2-40B4-BE49-F238E27FC236}">
                    <a16:creationId xmlns:a16="http://schemas.microsoft.com/office/drawing/2014/main" id="{5063524F-251F-C44B-AA39-5AA181F58DDD}"/>
                  </a:ext>
                </a:extLst>
              </p:cNvPr>
              <p:cNvSpPr>
                <a:spLocks noRot="1" noChangeAspect="1" noMove="1" noResize="1" noEditPoints="1" noAdjustHandles="1" noChangeArrowheads="1" noChangeShapeType="1" noTextEdit="1"/>
              </p:cNvSpPr>
              <p:nvPr/>
            </p:nvSpPr>
            <p:spPr>
              <a:xfrm>
                <a:off x="2608151" y="1860486"/>
                <a:ext cx="1293944" cy="369332"/>
              </a:xfrm>
              <a:prstGeom prst="rect">
                <a:avLst/>
              </a:prstGeom>
              <a:blipFill>
                <a:blip r:embed="rId6"/>
                <a:stretch>
                  <a:fillRect b="-3226"/>
                </a:stretch>
              </a:blipFill>
            </p:spPr>
            <p:txBody>
              <a:bodyPr/>
              <a:lstStyle/>
              <a:p>
                <a:r>
                  <a:rPr lang="en-US">
                    <a:noFill/>
                  </a:rPr>
                  <a:t> </a:t>
                </a:r>
              </a:p>
            </p:txBody>
          </p:sp>
        </mc:Fallback>
      </mc:AlternateContent>
      <p:sp>
        <p:nvSpPr>
          <p:cNvPr id="128" name="Content Placeholder 2">
            <a:extLst>
              <a:ext uri="{FF2B5EF4-FFF2-40B4-BE49-F238E27FC236}">
                <a16:creationId xmlns:a16="http://schemas.microsoft.com/office/drawing/2014/main" id="{731B846A-C5A9-5A4B-9377-7E1921B50F8E}"/>
              </a:ext>
            </a:extLst>
          </p:cNvPr>
          <p:cNvSpPr txBox="1">
            <a:spLocks/>
          </p:cNvSpPr>
          <p:nvPr/>
        </p:nvSpPr>
        <p:spPr>
          <a:xfrm>
            <a:off x="1130300" y="1872315"/>
            <a:ext cx="866479"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rgbClr val="C00000"/>
                </a:solidFill>
                <a:latin typeface="Avenir Light" panose="020B0402020203020204" pitchFamily="34" charset="77"/>
              </a:rPr>
              <a:t>Error</a:t>
            </a:r>
          </a:p>
        </p:txBody>
      </p:sp>
      <p:sp>
        <p:nvSpPr>
          <p:cNvPr id="129" name="Content Placeholder 2">
            <a:extLst>
              <a:ext uri="{FF2B5EF4-FFF2-40B4-BE49-F238E27FC236}">
                <a16:creationId xmlns:a16="http://schemas.microsoft.com/office/drawing/2014/main" id="{0E613D49-C154-6840-B48E-9022C64E7B06}"/>
              </a:ext>
            </a:extLst>
          </p:cNvPr>
          <p:cNvSpPr txBox="1">
            <a:spLocks/>
          </p:cNvSpPr>
          <p:nvPr/>
        </p:nvSpPr>
        <p:spPr>
          <a:xfrm>
            <a:off x="2709001" y="600938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She</a:t>
            </a:r>
          </a:p>
        </p:txBody>
      </p:sp>
      <p:grpSp>
        <p:nvGrpSpPr>
          <p:cNvPr id="36" name="Group 35"/>
          <p:cNvGrpSpPr/>
          <p:nvPr/>
        </p:nvGrpSpPr>
        <p:grpSpPr>
          <a:xfrm>
            <a:off x="3818000" y="1848029"/>
            <a:ext cx="2174149" cy="4659056"/>
            <a:chOff x="3818000" y="1848029"/>
            <a:chExt cx="2174149" cy="4659056"/>
          </a:xfrm>
        </p:grpSpPr>
        <p:sp>
          <p:nvSpPr>
            <p:cNvPr id="37" name="Rounded Rectangle 36">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ight Arrow 54">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ight Arrow 55">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7"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57"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58"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6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9"/>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6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2</m:t>
                                </m:r>
                              </m:sup>
                            </m:sSup>
                          </m:e>
                        </m:d>
                      </m:oMath>
                    </m:oMathPara>
                  </a14:m>
                  <a:endParaRPr lang="en-US" dirty="0"/>
                </a:p>
              </p:txBody>
            </p:sp>
          </mc:Choice>
          <mc:Fallback xmlns="">
            <p:sp>
              <p:nvSpPr>
                <p:cNvPr id="63" name="Rectangle 6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1"/>
                  <a:stretch>
                    <a:fillRect t="-3279" r="-2336" b="-4918"/>
                  </a:stretch>
                </a:blipFill>
              </p:spPr>
              <p:txBody>
                <a:bodyPr/>
                <a:lstStyle/>
                <a:p>
                  <a:r>
                    <a:rPr lang="en-US">
                      <a:noFill/>
                    </a:rPr>
                    <a:t> </a:t>
                  </a:r>
                </a:p>
              </p:txBody>
            </p:sp>
          </mc:Fallback>
        </mc:AlternateContent>
        <p:sp>
          <p:nvSpPr>
            <p:cNvPr id="6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went</a:t>
              </a:r>
            </a:p>
          </p:txBody>
        </p:sp>
      </p:grpSp>
      <p:grpSp>
        <p:nvGrpSpPr>
          <p:cNvPr id="65" name="Group 64"/>
          <p:cNvGrpSpPr/>
          <p:nvPr/>
        </p:nvGrpSpPr>
        <p:grpSpPr>
          <a:xfrm>
            <a:off x="5983272" y="1869757"/>
            <a:ext cx="2174149" cy="4659056"/>
            <a:chOff x="3818000" y="1848029"/>
            <a:chExt cx="2174149" cy="4659056"/>
          </a:xfrm>
        </p:grpSpPr>
        <p:sp>
          <p:nvSpPr>
            <p:cNvPr id="66" name="Rounded Rectangle 6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ounded Rectangle 9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ounded Rectangle 102">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ight Arrow 103">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ight Arrow 104">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6"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06"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07"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10"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4"/>
                  <a:stretch>
                    <a:fillRect/>
                  </a:stretch>
                </a:blipFill>
              </p:spPr>
              <p:txBody>
                <a:bodyPr/>
                <a:lstStyle/>
                <a:p>
                  <a:r>
                    <a:rPr lang="en-US">
                      <a:noFill/>
                    </a:rPr>
                    <a:t> </a:t>
                  </a:r>
                </a:p>
              </p:txBody>
            </p:sp>
          </mc:Fallback>
        </mc:AlternateContent>
        <p:sp>
          <p:nvSpPr>
            <p:cNvPr id="111" name="Right Arrow 110">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2"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12" name="Content Placeholder 2">
                  <a:extLst>
                    <a:ext uri="{FF2B5EF4-FFF2-40B4-BE49-F238E27FC236}">
                      <a16:creationId xmlns:a16="http://schemas.microsoft.com/office/drawing/2014/main" xmlns:a14="http://schemas.microsoft.com/office/drawing/2010/main" xmlns=""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Rectangle 112">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3</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3</m:t>
                                </m:r>
                              </m:sup>
                            </m:sSup>
                          </m:e>
                        </m:d>
                      </m:oMath>
                    </m:oMathPara>
                  </a14:m>
                  <a:endParaRPr lang="en-US" dirty="0"/>
                </a:p>
              </p:txBody>
            </p:sp>
          </mc:Choice>
          <mc:Fallback xmlns="">
            <p:sp>
              <p:nvSpPr>
                <p:cNvPr id="113" name="Rectangle 112">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16"/>
                  <a:stretch>
                    <a:fillRect t="-3333" r="-2347" b="-6667"/>
                  </a:stretch>
                </a:blipFill>
              </p:spPr>
              <p:txBody>
                <a:bodyPr/>
                <a:lstStyle/>
                <a:p>
                  <a:r>
                    <a:rPr lang="en-US">
                      <a:noFill/>
                    </a:rPr>
                    <a:t> </a:t>
                  </a:r>
                </a:p>
              </p:txBody>
            </p:sp>
          </mc:Fallback>
        </mc:AlternateContent>
        <p:sp>
          <p:nvSpPr>
            <p:cNvPr id="114"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to</a:t>
              </a:r>
            </a:p>
          </p:txBody>
        </p:sp>
      </p:grpSp>
      <p:grpSp>
        <p:nvGrpSpPr>
          <p:cNvPr id="115" name="Group 114"/>
          <p:cNvGrpSpPr/>
          <p:nvPr/>
        </p:nvGrpSpPr>
        <p:grpSpPr>
          <a:xfrm>
            <a:off x="8138062" y="1900820"/>
            <a:ext cx="2174149" cy="4659056"/>
            <a:chOff x="3818000" y="1848029"/>
            <a:chExt cx="2174149" cy="4659056"/>
          </a:xfrm>
        </p:grpSpPr>
        <p:sp>
          <p:nvSpPr>
            <p:cNvPr id="116" name="Rounded Rectangle 115">
              <a:extLst>
                <a:ext uri="{FF2B5EF4-FFF2-40B4-BE49-F238E27FC236}">
                  <a16:creationId xmlns:a16="http://schemas.microsoft.com/office/drawing/2014/main" id="{B0204399-681E-6C49-9E5C-CC0F2EBC7595}"/>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C88A8753-B2AE-C347-8881-9E9BFB6849E7}"/>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289A04BF-85E0-834E-BAB6-DBB4550B3940}"/>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631EE394-6E66-9F4F-AB28-9A96FE7CAF8B}"/>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6C486C2D-68DA-A54D-A5C4-4B5B0B3B8B73}"/>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F70F58BE-CCAE-F645-A328-47C1EAC54035}"/>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FE219746-6458-2648-BFF2-1638E7F0E56F}"/>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CC39E4D5-0122-404D-AF07-8A0976CE0F90}"/>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869B3C99-29C1-8B4B-96BE-A1AF2836059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ounded Rectangle 130">
              <a:extLst>
                <a:ext uri="{FF2B5EF4-FFF2-40B4-BE49-F238E27FC236}">
                  <a16:creationId xmlns:a16="http://schemas.microsoft.com/office/drawing/2014/main" id="{7B63A695-A0C7-D649-B5DD-122BBCB3D254}"/>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F0DCA6BB-A31D-DC41-A4C9-C2923C3B6F21}"/>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F5A97E85-0225-1E46-A085-02FCCC792A02}"/>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97C5A434-FA81-A04D-A77B-DC0A945AB849}"/>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0C6578E8-0778-B145-8F5F-1C179B55F37C}"/>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34DA400A-6EAC-B244-90C9-E2C76E3CE8B1}"/>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ounded Rectangle 136">
              <a:extLst>
                <a:ext uri="{FF2B5EF4-FFF2-40B4-BE49-F238E27FC236}">
                  <a16:creationId xmlns:a16="http://schemas.microsoft.com/office/drawing/2014/main" id="{2D7BF61E-70E5-7B42-A443-1515BC3FC19A}"/>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ight Arrow 137">
              <a:extLst>
                <a:ext uri="{FF2B5EF4-FFF2-40B4-BE49-F238E27FC236}">
                  <a16:creationId xmlns:a16="http://schemas.microsoft.com/office/drawing/2014/main" id="{08D29459-9A76-6445-B967-14977057901D}"/>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ight Arrow 138">
              <a:extLst>
                <a:ext uri="{FF2B5EF4-FFF2-40B4-BE49-F238E27FC236}">
                  <a16:creationId xmlns:a16="http://schemas.microsoft.com/office/drawing/2014/main" id="{9CF46DE8-0686-8347-99CE-36822CB5A4C5}"/>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0" name="Content Placeholder 2">
                  <a:extLst>
                    <a:ext uri="{FF2B5EF4-FFF2-40B4-BE49-F238E27FC236}">
                      <a16:creationId xmlns:a16="http://schemas.microsoft.com/office/drawing/2014/main" id="{73EEE44B-3585-894E-B4F8-4CE38DFFE62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40" name="Content Placeholder 2">
                  <a:extLst>
                    <a:ext uri="{FF2B5EF4-FFF2-40B4-BE49-F238E27FC236}">
                      <a16:creationId xmlns:a16="http://schemas.microsoft.com/office/drawing/2014/main" xmlns:a14="http://schemas.microsoft.com/office/drawing/2010/main" xmlns="" id="{73EEE44B-3585-894E-B4F8-4CE38DFFE62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Content Placeholder 2">
                  <a:extLst>
                    <a:ext uri="{FF2B5EF4-FFF2-40B4-BE49-F238E27FC236}">
                      <a16:creationId xmlns:a16="http://schemas.microsoft.com/office/drawing/2014/main" id="{F0F7AF7B-3877-754A-9EAE-7D971B6F9519}"/>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41" name="Content Placeholder 2">
                  <a:extLst>
                    <a:ext uri="{FF2B5EF4-FFF2-40B4-BE49-F238E27FC236}">
                      <a16:creationId xmlns:a16="http://schemas.microsoft.com/office/drawing/2014/main" xmlns:a14="http://schemas.microsoft.com/office/drawing/2010/main" xmlns="" id="{F0F7AF7B-3877-754A-9EAE-7D971B6F9519}"/>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Content Placeholder 2">
                  <a:extLst>
                    <a:ext uri="{FF2B5EF4-FFF2-40B4-BE49-F238E27FC236}">
                      <a16:creationId xmlns:a16="http://schemas.microsoft.com/office/drawing/2014/main" id="{A5C72C0C-196F-D14D-B7C7-B894A9473A57}"/>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43" name="Content Placeholder 2">
                  <a:extLst>
                    <a:ext uri="{FF2B5EF4-FFF2-40B4-BE49-F238E27FC236}">
                      <a16:creationId xmlns:a16="http://schemas.microsoft.com/office/drawing/2014/main" xmlns:a14="http://schemas.microsoft.com/office/drawing/2010/main" xmlns="" id="{A5C72C0C-196F-D14D-B7C7-B894A9473A57}"/>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9"/>
                  <a:stretch>
                    <a:fillRect/>
                  </a:stretch>
                </a:blipFill>
              </p:spPr>
              <p:txBody>
                <a:bodyPr/>
                <a:lstStyle/>
                <a:p>
                  <a:r>
                    <a:rPr lang="en-US">
                      <a:noFill/>
                    </a:rPr>
                    <a:t> </a:t>
                  </a:r>
                </a:p>
              </p:txBody>
            </p:sp>
          </mc:Fallback>
        </mc:AlternateContent>
        <p:sp>
          <p:nvSpPr>
            <p:cNvPr id="144" name="Right Arrow 143">
              <a:extLst>
                <a:ext uri="{FF2B5EF4-FFF2-40B4-BE49-F238E27FC236}">
                  <a16:creationId xmlns:a16="http://schemas.microsoft.com/office/drawing/2014/main" id="{EDFF357D-A43A-9946-9C8C-C5208D9A46EA}"/>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5" name="Content Placeholder 2">
                  <a:extLst>
                    <a:ext uri="{FF2B5EF4-FFF2-40B4-BE49-F238E27FC236}">
                      <a16:creationId xmlns:a16="http://schemas.microsoft.com/office/drawing/2014/main" id="{A70D1C02-7CBD-A74A-904A-2A285E9154CD}"/>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45" name="Content Placeholder 2">
                  <a:extLst>
                    <a:ext uri="{FF2B5EF4-FFF2-40B4-BE49-F238E27FC236}">
                      <a16:creationId xmlns:a16="http://schemas.microsoft.com/office/drawing/2014/main" id="{A70D1C02-7CBD-A74A-904A-2A285E9154CD}"/>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Rectangle 145">
                  <a:extLst>
                    <a:ext uri="{FF2B5EF4-FFF2-40B4-BE49-F238E27FC236}">
                      <a16:creationId xmlns:a16="http://schemas.microsoft.com/office/drawing/2014/main" id="{4E79B6EB-C451-D04B-B1B0-087954287C6F}"/>
                    </a:ext>
                  </a:extLst>
                </p:cNvPr>
                <p:cNvSpPr/>
                <p:nvPr/>
              </p:nvSpPr>
              <p:spPr>
                <a:xfrm>
                  <a:off x="4671674" y="1848029"/>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charset="0"/>
                                  </a:rPr>
                                  <m:t>4</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charset="0"/>
                                  </a:rPr>
                                  <m:t>4</m:t>
                                </m:r>
                              </m:sup>
                            </m:sSup>
                          </m:e>
                        </m:d>
                      </m:oMath>
                    </m:oMathPara>
                  </a14:m>
                  <a:endParaRPr lang="en-US" dirty="0"/>
                </a:p>
              </p:txBody>
            </p:sp>
          </mc:Choice>
          <mc:Fallback xmlns="">
            <p:sp>
              <p:nvSpPr>
                <p:cNvPr id="146" name="Rectangle 145">
                  <a:extLst>
                    <a:ext uri="{FF2B5EF4-FFF2-40B4-BE49-F238E27FC236}">
                      <a16:creationId xmlns:a16="http://schemas.microsoft.com/office/drawing/2014/main" xmlns:a14="http://schemas.microsoft.com/office/drawing/2010/main" xmlns="" id="{4E79B6EB-C451-D04B-B1B0-087954287C6F}"/>
                    </a:ext>
                  </a:extLst>
                </p:cNvPr>
                <p:cNvSpPr>
                  <a:spLocks noRot="1" noChangeAspect="1" noMove="1" noResize="1" noEditPoints="1" noAdjustHandles="1" noChangeArrowheads="1" noChangeShapeType="1" noTextEdit="1"/>
                </p:cNvSpPr>
                <p:nvPr/>
              </p:nvSpPr>
              <p:spPr>
                <a:xfrm>
                  <a:off x="4671674" y="1848029"/>
                  <a:ext cx="1303818" cy="369332"/>
                </a:xfrm>
                <a:prstGeom prst="rect">
                  <a:avLst/>
                </a:prstGeom>
                <a:blipFill rotWithShape="0">
                  <a:blip r:embed="rId21"/>
                  <a:stretch>
                    <a:fillRect t="-3333" r="-2336" b="-6667"/>
                  </a:stretch>
                </a:blipFill>
              </p:spPr>
              <p:txBody>
                <a:bodyPr/>
                <a:lstStyle/>
                <a:p>
                  <a:r>
                    <a:rPr lang="en-US">
                      <a:noFill/>
                    </a:rPr>
                    <a:t> </a:t>
                  </a:r>
                </a:p>
              </p:txBody>
            </p:sp>
          </mc:Fallback>
        </mc:AlternateContent>
        <p:sp>
          <p:nvSpPr>
            <p:cNvPr id="147" name="Content Placeholder 2">
              <a:extLst>
                <a:ext uri="{FF2B5EF4-FFF2-40B4-BE49-F238E27FC236}">
                  <a16:creationId xmlns:a16="http://schemas.microsoft.com/office/drawing/2014/main" id="{4DC2E29A-5B02-B947-AAE1-1EF7A80E15E2}"/>
                </a:ext>
              </a:extLst>
            </p:cNvPr>
            <p:cNvSpPr txBox="1">
              <a:spLocks/>
            </p:cNvSpPr>
            <p:nvPr/>
          </p:nvSpPr>
          <p:spPr>
            <a:xfrm>
              <a:off x="4752175" y="6003497"/>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class</a:t>
              </a:r>
            </a:p>
          </p:txBody>
        </p:sp>
      </p:grpSp>
      <p:sp>
        <p:nvSpPr>
          <p:cNvPr id="121" name="Content Placeholder 2">
            <a:extLst>
              <a:ext uri="{FF2B5EF4-FFF2-40B4-BE49-F238E27FC236}">
                <a16:creationId xmlns:a16="http://schemas.microsoft.com/office/drawing/2014/main" id="{55FCA79F-24EF-C34B-915B-6914F4B5E84B}"/>
              </a:ext>
            </a:extLst>
          </p:cNvPr>
          <p:cNvSpPr txBox="1">
            <a:spLocks/>
          </p:cNvSpPr>
          <p:nvPr/>
        </p:nvSpPr>
        <p:spPr>
          <a:xfrm>
            <a:off x="2587348" y="2375048"/>
            <a:ext cx="1121011" cy="503588"/>
          </a:xfrm>
          <a:prstGeom prst="rect">
            <a:avLst/>
          </a:prstGeom>
          <a:solidFill>
            <a:schemeClr val="accent6">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went?</a:t>
            </a:r>
          </a:p>
        </p:txBody>
      </p:sp>
      <p:sp>
        <p:nvSpPr>
          <p:cNvPr id="148" name="Content Placeholder 2">
            <a:extLst>
              <a:ext uri="{FF2B5EF4-FFF2-40B4-BE49-F238E27FC236}">
                <a16:creationId xmlns:a16="http://schemas.microsoft.com/office/drawing/2014/main" id="{BC7611C4-233A-2F45-BEC2-4400044BAC8A}"/>
              </a:ext>
            </a:extLst>
          </p:cNvPr>
          <p:cNvSpPr txBox="1">
            <a:spLocks/>
          </p:cNvSpPr>
          <p:nvPr/>
        </p:nvSpPr>
        <p:spPr>
          <a:xfrm>
            <a:off x="4669195" y="2394928"/>
            <a:ext cx="1005821" cy="503588"/>
          </a:xfrm>
          <a:prstGeom prst="rect">
            <a:avLst/>
          </a:prstGeom>
          <a:solidFill>
            <a:srgbClr val="F47F83">
              <a:alpha val="57000"/>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over?</a:t>
            </a:r>
          </a:p>
        </p:txBody>
      </p:sp>
      <p:sp>
        <p:nvSpPr>
          <p:cNvPr id="149" name="Content Placeholder 2">
            <a:extLst>
              <a:ext uri="{FF2B5EF4-FFF2-40B4-BE49-F238E27FC236}">
                <a16:creationId xmlns:a16="http://schemas.microsoft.com/office/drawing/2014/main" id="{F1A17C69-A9A6-794D-974B-0B1554D43578}"/>
              </a:ext>
            </a:extLst>
          </p:cNvPr>
          <p:cNvSpPr txBox="1">
            <a:spLocks/>
          </p:cNvSpPr>
          <p:nvPr/>
        </p:nvSpPr>
        <p:spPr>
          <a:xfrm>
            <a:off x="7116958" y="2382592"/>
            <a:ext cx="1049884" cy="503588"/>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class?</a:t>
            </a:r>
          </a:p>
        </p:txBody>
      </p:sp>
      <p:sp>
        <p:nvSpPr>
          <p:cNvPr id="150" name="Content Placeholder 2">
            <a:extLst>
              <a:ext uri="{FF2B5EF4-FFF2-40B4-BE49-F238E27FC236}">
                <a16:creationId xmlns:a16="http://schemas.microsoft.com/office/drawing/2014/main" id="{ABB99C6F-4251-8D4A-92FB-7B9E6F7FC710}"/>
              </a:ext>
            </a:extLst>
          </p:cNvPr>
          <p:cNvSpPr txBox="1">
            <a:spLocks/>
          </p:cNvSpPr>
          <p:nvPr/>
        </p:nvSpPr>
        <p:spPr>
          <a:xfrm>
            <a:off x="9425430" y="2365613"/>
            <a:ext cx="998949" cy="503588"/>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latin typeface="Avenir Light" panose="020B0402020203020204" pitchFamily="34" charset="77"/>
              </a:rPr>
              <a:t>after?</a:t>
            </a:r>
          </a:p>
        </p:txBody>
      </p:sp>
      <p:grpSp>
        <p:nvGrpSpPr>
          <p:cNvPr id="142" name="Group 141"/>
          <p:cNvGrpSpPr/>
          <p:nvPr/>
        </p:nvGrpSpPr>
        <p:grpSpPr>
          <a:xfrm>
            <a:off x="7897431" y="1869757"/>
            <a:ext cx="2362600" cy="2770196"/>
            <a:chOff x="8113937" y="1813744"/>
            <a:chExt cx="2362600" cy="2770196"/>
          </a:xfrm>
        </p:grpSpPr>
        <p:sp>
          <p:nvSpPr>
            <p:cNvPr id="151" name="Rectangle 150">
              <a:extLst>
                <a:ext uri="{FF2B5EF4-FFF2-40B4-BE49-F238E27FC236}">
                  <a16:creationId xmlns:a16="http://schemas.microsoft.com/office/drawing/2014/main" id="{57567A9F-9A5A-4A43-9695-F85CD7F0400F}"/>
                </a:ext>
              </a:extLst>
            </p:cNvPr>
            <p:cNvSpPr/>
            <p:nvPr/>
          </p:nvSpPr>
          <p:spPr>
            <a:xfrm>
              <a:off x="9293475" y="1813744"/>
              <a:ext cx="1183062" cy="1598617"/>
            </a:xfrm>
            <a:prstGeom prst="rect">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ight Arrow 151">
              <a:extLst>
                <a:ext uri="{FF2B5EF4-FFF2-40B4-BE49-F238E27FC236}">
                  <a16:creationId xmlns:a16="http://schemas.microsoft.com/office/drawing/2014/main" id="{BA223413-3EFF-4745-8601-CABAD3C5499D}"/>
                </a:ext>
              </a:extLst>
            </p:cNvPr>
            <p:cNvSpPr/>
            <p:nvPr/>
          </p:nvSpPr>
          <p:spPr>
            <a:xfrm rot="10800000">
              <a:off x="8113937" y="4064463"/>
              <a:ext cx="1541075" cy="519477"/>
            </a:xfrm>
            <a:prstGeom prst="rightArrow">
              <a:avLst>
                <a:gd name="adj1" fmla="val 43272"/>
                <a:gd name="adj2" fmla="val 64733"/>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7B991E92-818F-054A-94A8-9B82C59E69FC}"/>
                </a:ext>
              </a:extLst>
            </p:cNvPr>
            <p:cNvSpPr/>
            <p:nvPr/>
          </p:nvSpPr>
          <p:spPr>
            <a:xfrm>
              <a:off x="9655013" y="3412361"/>
              <a:ext cx="520985" cy="1079761"/>
            </a:xfrm>
            <a:prstGeom prst="rect">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54" name="Rectangle 153">
                <a:extLst>
                  <a:ext uri="{FF2B5EF4-FFF2-40B4-BE49-F238E27FC236}">
                    <a16:creationId xmlns:a16="http://schemas.microsoft.com/office/drawing/2014/main" id="{5E47E9EF-07CA-1B4D-B065-7C68C77B1867}"/>
                  </a:ext>
                </a:extLst>
              </p:cNvPr>
              <p:cNvSpPr/>
              <p:nvPr/>
            </p:nvSpPr>
            <p:spPr>
              <a:xfrm>
                <a:off x="9324838" y="800752"/>
                <a:ext cx="1068066" cy="991682"/>
              </a:xfrm>
              <a:prstGeom prst="rect">
                <a:avLst/>
              </a:prstGeom>
            </p:spPr>
            <p:txBody>
              <a:bodyPr wrap="square">
                <a:spAutoFit/>
              </a:bodyPr>
              <a:lstStyle/>
              <a:p>
                <a:r>
                  <a:rPr lang="en-US" sz="4000" b="1" dirty="0">
                    <a:latin typeface="Avenir Light" panose="020B0402020203020204" pitchFamily="34" charset="77"/>
                  </a:rPr>
                  <a:t> </a:t>
                </a:r>
                <a14:m>
                  <m:oMath xmlns:m="http://schemas.openxmlformats.org/officeDocument/2006/math">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r>
                          <a:rPr lang="en-US" sz="4000" b="1" i="1">
                            <a:solidFill>
                              <a:srgbClr val="C00000"/>
                            </a:solidFill>
                            <a:latin typeface="Cambria Math" panose="02040503050406030204" pitchFamily="18" charset="0"/>
                            <a:ea typeface="Cambria Math" panose="02040503050406030204" pitchFamily="18" charset="0"/>
                          </a:rPr>
                          <m:t>𝑳</m:t>
                        </m:r>
                      </m:num>
                      <m:den>
                        <m:r>
                          <a:rPr lang="en-US" sz="4000" b="1" i="1">
                            <a:solidFill>
                              <a:srgbClr val="C00000"/>
                            </a:solidFill>
                            <a:latin typeface="Cambria Math" panose="02040503050406030204" pitchFamily="18" charset="0"/>
                            <a:ea typeface="Cambria Math" panose="02040503050406030204" pitchFamily="18" charset="0"/>
                          </a:rPr>
                          <m:t>𝝏</m:t>
                        </m:r>
                        <m:r>
                          <a:rPr lang="en-US" sz="4000" b="1" i="1">
                            <a:solidFill>
                              <a:srgbClr val="C00000"/>
                            </a:solidFill>
                            <a:latin typeface="Cambria Math" panose="02040503050406030204" pitchFamily="18" charset="0"/>
                            <a:ea typeface="Cambria Math" panose="02040503050406030204" pitchFamily="18" charset="0"/>
                          </a:rPr>
                          <m:t>𝑽</m:t>
                        </m:r>
                      </m:den>
                    </m:f>
                    <m:r>
                      <a:rPr lang="en-US" sz="4000" b="1" i="1">
                        <a:solidFill>
                          <a:srgbClr val="C00000"/>
                        </a:solidFill>
                        <a:latin typeface="Cambria Math" panose="02040503050406030204" pitchFamily="18" charset="0"/>
                        <a:ea typeface="Cambria Math" panose="02040503050406030204" pitchFamily="18" charset="0"/>
                      </a:rPr>
                      <m:t> </m:t>
                    </m:r>
                  </m:oMath>
                </a14:m>
                <a:endParaRPr lang="en-US" sz="4000" dirty="0"/>
              </a:p>
            </p:txBody>
          </p:sp>
        </mc:Choice>
        <mc:Fallback xmlns="">
          <p:sp>
            <p:nvSpPr>
              <p:cNvPr id="154" name="Rectangle 153">
                <a:extLst>
                  <a:ext uri="{FF2B5EF4-FFF2-40B4-BE49-F238E27FC236}">
                    <a16:creationId xmlns:a16="http://schemas.microsoft.com/office/drawing/2014/main" xmlns:a14="http://schemas.microsoft.com/office/drawing/2010/main" xmlns="" id="{5E47E9EF-07CA-1B4D-B065-7C68C77B1867}"/>
                  </a:ext>
                </a:extLst>
              </p:cNvPr>
              <p:cNvSpPr>
                <a:spLocks noRot="1" noChangeAspect="1" noMove="1" noResize="1" noEditPoints="1" noAdjustHandles="1" noChangeArrowheads="1" noChangeShapeType="1" noTextEdit="1"/>
              </p:cNvSpPr>
              <p:nvPr/>
            </p:nvSpPr>
            <p:spPr>
              <a:xfrm>
                <a:off x="9324838" y="800752"/>
                <a:ext cx="1068066" cy="991682"/>
              </a:xfrm>
              <a:prstGeom prst="rect">
                <a:avLst/>
              </a:prstGeom>
              <a:blipFill rotWithShape="0">
                <a:blip r:embed="rId2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330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(review)</a:t>
            </a:r>
          </a:p>
        </p:txBody>
      </p:sp>
      <p:sp>
        <p:nvSpPr>
          <p:cNvPr id="123" name="Content Placeholder 2">
            <a:extLst>
              <a:ext uri="{FF2B5EF4-FFF2-40B4-BE49-F238E27FC236}">
                <a16:creationId xmlns:a16="http://schemas.microsoft.com/office/drawing/2014/main" id="{8CC99D59-00C0-1445-91B3-013E005D8BDE}"/>
              </a:ext>
            </a:extLst>
          </p:cNvPr>
          <p:cNvSpPr txBox="1">
            <a:spLocks/>
          </p:cNvSpPr>
          <p:nvPr/>
        </p:nvSpPr>
        <p:spPr>
          <a:xfrm>
            <a:off x="2489764" y="1776946"/>
            <a:ext cx="7567747"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sz="2400" b="1" dirty="0">
              <a:solidFill>
                <a:schemeClr val="accent5">
                  <a:lumMod val="75000"/>
                </a:schemeClr>
              </a:solidFill>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34" name="Content Placeholder 2">
                <a:extLst>
                  <a:ext uri="{FF2B5EF4-FFF2-40B4-BE49-F238E27FC236}">
                    <a16:creationId xmlns:a16="http://schemas.microsoft.com/office/drawing/2014/main" id="{F608FDC5-09ED-D643-A5D6-4B4B9B1B8F03}"/>
                  </a:ext>
                </a:extLst>
              </p:cNvPr>
              <p:cNvSpPr txBox="1">
                <a:spLocks/>
              </p:cNvSpPr>
              <p:nvPr/>
            </p:nvSpPr>
            <p:spPr>
              <a:xfrm>
                <a:off x="903804" y="1568918"/>
                <a:ext cx="10488096" cy="45397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1700"/>
                  </a:spcBef>
                </a:pPr>
                <a:r>
                  <a:rPr lang="en-US" dirty="0">
                    <a:latin typeface="Karla" charset="0"/>
                    <a:ea typeface="Karla" charset="0"/>
                    <a:cs typeface="Karla" charset="0"/>
                  </a:rPr>
                  <a:t>This </a:t>
                </a:r>
                <a:r>
                  <a:rPr lang="en-US" dirty="0">
                    <a:solidFill>
                      <a:srgbClr val="C00000"/>
                    </a:solidFill>
                    <a:latin typeface="Karla" charset="0"/>
                    <a:ea typeface="Karla" charset="0"/>
                    <a:cs typeface="Karla" charset="0"/>
                  </a:rPr>
                  <a:t>backpropagation through time (BPTT) </a:t>
                </a:r>
                <a:r>
                  <a:rPr lang="en-US" dirty="0">
                    <a:latin typeface="Karla" charset="0"/>
                    <a:ea typeface="Karla" charset="0"/>
                    <a:cs typeface="Karla" charset="0"/>
                  </a:rPr>
                  <a:t>process is </a:t>
                </a:r>
                <a:r>
                  <a:rPr lang="en-US" b="1" dirty="0">
                    <a:latin typeface="Karla" charset="0"/>
                    <a:ea typeface="Karla" charset="0"/>
                    <a:cs typeface="Karla" charset="0"/>
                  </a:rPr>
                  <a:t>expensive</a:t>
                </a:r>
              </a:p>
              <a:p>
                <a:pPr>
                  <a:lnSpc>
                    <a:spcPct val="150000"/>
                  </a:lnSpc>
                  <a:spcBef>
                    <a:spcPts val="1700"/>
                  </a:spcBef>
                </a:pPr>
                <a:r>
                  <a:rPr lang="en-US" dirty="0">
                    <a:solidFill>
                      <a:srgbClr val="C00000"/>
                    </a:solidFill>
                    <a:latin typeface="Karla" charset="0"/>
                    <a:ea typeface="Karla" charset="0"/>
                    <a:cs typeface="Karla" charset="0"/>
                  </a:rPr>
                  <a:t>Instead of updating after every timestep, we tend to do so every </a:t>
                </a:r>
                <a14:m>
                  <m:oMath xmlns:m="http://schemas.openxmlformats.org/officeDocument/2006/math">
                    <m:r>
                      <a:rPr lang="en-US" dirty="0">
                        <a:solidFill>
                          <a:srgbClr val="C00000"/>
                        </a:solidFill>
                        <a:latin typeface="Cambria Math" panose="02040503050406030204" pitchFamily="18" charset="0"/>
                        <a:ea typeface="Karla" charset="0"/>
                        <a:cs typeface="Karla" charset="0"/>
                      </a:rPr>
                      <m:t>𝑇</m:t>
                    </m:r>
                  </m:oMath>
                </a14:m>
                <a:r>
                  <a:rPr lang="en-US" dirty="0">
                    <a:solidFill>
                      <a:srgbClr val="C00000"/>
                    </a:solidFill>
                    <a:latin typeface="Karla" charset="0"/>
                    <a:ea typeface="Karla" charset="0"/>
                    <a:cs typeface="Karla" charset="0"/>
                  </a:rPr>
                  <a:t> steps (e.g., every sentence or paragraph)</a:t>
                </a:r>
              </a:p>
              <a:p>
                <a:pPr>
                  <a:lnSpc>
                    <a:spcPct val="150000"/>
                  </a:lnSpc>
                  <a:spcBef>
                    <a:spcPts val="1700"/>
                  </a:spcBef>
                </a:pPr>
                <a:r>
                  <a:rPr lang="en-US" dirty="0">
                    <a:latin typeface="Karla" charset="0"/>
                    <a:ea typeface="Karla" charset="0"/>
                    <a:cs typeface="Karla" charset="0"/>
                  </a:rPr>
                  <a:t>This isn’t equivalent to using only a window size </a:t>
                </a:r>
                <a14:m>
                  <m:oMath xmlns:m="http://schemas.openxmlformats.org/officeDocument/2006/math">
                    <m:r>
                      <a:rPr lang="en-US" b="0" i="1" dirty="0" smtClean="0">
                        <a:solidFill>
                          <a:srgbClr val="C00000"/>
                        </a:solidFill>
                        <a:latin typeface="Cambria Math" panose="02040503050406030204" pitchFamily="18" charset="0"/>
                        <a:ea typeface="Karla" charset="0"/>
                        <a:cs typeface="Karla" charset="0"/>
                      </a:rPr>
                      <m:t>𝑇</m:t>
                    </m:r>
                  </m:oMath>
                </a14:m>
                <a:br>
                  <a:rPr lang="en-US" dirty="0">
                    <a:latin typeface="Karla" charset="0"/>
                    <a:ea typeface="Karla" charset="0"/>
                    <a:cs typeface="Karla" charset="0"/>
                  </a:rPr>
                </a:br>
                <a:r>
                  <a:rPr lang="en-US" dirty="0">
                    <a:latin typeface="Karla" charset="0"/>
                    <a:ea typeface="Karla" charset="0"/>
                    <a:cs typeface="Karla" charset="0"/>
                  </a:rPr>
                  <a:t>(a la </a:t>
                </a:r>
                <a:r>
                  <a:rPr lang="en-US" dirty="0">
                    <a:solidFill>
                      <a:srgbClr val="7030A0"/>
                    </a:solidFill>
                    <a:latin typeface="Karla" charset="0"/>
                    <a:ea typeface="Karla" charset="0"/>
                    <a:cs typeface="Karla" charset="0"/>
                  </a:rPr>
                  <a:t>n-grams</a:t>
                </a:r>
                <a:r>
                  <a:rPr lang="en-US" dirty="0">
                    <a:latin typeface="Karla" charset="0"/>
                    <a:ea typeface="Karla" charset="0"/>
                    <a:cs typeface="Karla" charset="0"/>
                  </a:rPr>
                  <a:t>) because we still have ‘infinite memory’</a:t>
                </a:r>
              </a:p>
            </p:txBody>
          </p:sp>
        </mc:Choice>
        <mc:Fallback xmlns="">
          <p:sp>
            <p:nvSpPr>
              <p:cNvPr id="134" name="Content Placeholder 2">
                <a:extLst>
                  <a:ext uri="{FF2B5EF4-FFF2-40B4-BE49-F238E27FC236}">
                    <a16:creationId xmlns:a16="http://schemas.microsoft.com/office/drawing/2014/main" xmlns:a14="http://schemas.microsoft.com/office/drawing/2010/main" xmlns="" id="{F608FDC5-09ED-D643-A5D6-4B4B9B1B8F03}"/>
                  </a:ext>
                </a:extLst>
              </p:cNvPr>
              <p:cNvSpPr txBox="1">
                <a:spLocks noRot="1" noChangeAspect="1" noMove="1" noResize="1" noEditPoints="1" noAdjustHandles="1" noChangeArrowheads="1" noChangeShapeType="1" noTextEdit="1"/>
              </p:cNvSpPr>
              <p:nvPr/>
            </p:nvSpPr>
            <p:spPr>
              <a:xfrm>
                <a:off x="903804" y="1568918"/>
                <a:ext cx="10488096" cy="4539782"/>
              </a:xfrm>
              <a:prstGeom prst="rect">
                <a:avLst/>
              </a:prstGeom>
              <a:blipFill rotWithShape="0">
                <a:blip r:embed="rId2"/>
                <a:stretch>
                  <a:fillRect l="-1046"/>
                </a:stretch>
              </a:blipFill>
            </p:spPr>
            <p:txBody>
              <a:bodyPr/>
              <a:lstStyle/>
              <a:p>
                <a:r>
                  <a:rPr lang="en-US">
                    <a:noFill/>
                  </a:rPr>
                  <a:t> </a:t>
                </a:r>
              </a:p>
            </p:txBody>
          </p:sp>
        </mc:Fallback>
      </mc:AlternateContent>
    </p:spTree>
    <p:extLst>
      <p:ext uri="{BB962C8B-B14F-4D97-AF65-F5344CB8AC3E}">
        <p14:creationId xmlns:p14="http://schemas.microsoft.com/office/powerpoint/2010/main" val="7319204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Generation</a:t>
            </a:r>
          </a:p>
        </p:txBody>
      </p:sp>
      <p:sp>
        <p:nvSpPr>
          <p:cNvPr id="123" name="Content Placeholder 2">
            <a:extLst>
              <a:ext uri="{FF2B5EF4-FFF2-40B4-BE49-F238E27FC236}">
                <a16:creationId xmlns:a16="http://schemas.microsoft.com/office/drawing/2014/main" id="{8CC99D59-00C0-1445-91B3-013E005D8BDE}"/>
              </a:ext>
            </a:extLst>
          </p:cNvPr>
          <p:cNvSpPr txBox="1">
            <a:spLocks/>
          </p:cNvSpPr>
          <p:nvPr/>
        </p:nvSpPr>
        <p:spPr>
          <a:xfrm>
            <a:off x="2489764" y="1776946"/>
            <a:ext cx="7567747"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sz="2400" b="1" dirty="0">
              <a:solidFill>
                <a:schemeClr val="accent5">
                  <a:lumMod val="75000"/>
                </a:schemeClr>
              </a:solidFill>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34" name="Content Placeholder 2">
                <a:extLst>
                  <a:ext uri="{FF2B5EF4-FFF2-40B4-BE49-F238E27FC236}">
                    <a16:creationId xmlns:a16="http://schemas.microsoft.com/office/drawing/2014/main" id="{F608FDC5-09ED-D643-A5D6-4B4B9B1B8F03}"/>
                  </a:ext>
                </a:extLst>
              </p:cNvPr>
              <p:cNvSpPr txBox="1">
                <a:spLocks/>
              </p:cNvSpPr>
              <p:nvPr/>
            </p:nvSpPr>
            <p:spPr>
              <a:xfrm>
                <a:off x="903803" y="981654"/>
                <a:ext cx="10624167" cy="45397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000"/>
                  </a:spcBef>
                  <a:buNone/>
                </a:pPr>
                <a:r>
                  <a:rPr lang="en-US" sz="2400" dirty="0">
                    <a:latin typeface="Karla" charset="0"/>
                    <a:ea typeface="Karla" charset="0"/>
                    <a:cs typeface="Karla" charset="0"/>
                  </a:rPr>
                  <a:t>We can generate the most likely next event (e.g., word) by sampling from </a:t>
                </a:r>
                <a14:m>
                  <m:oMath xmlns:m="http://schemas.openxmlformats.org/officeDocument/2006/math">
                    <m:acc>
                      <m:accPr>
                        <m:chr m:val="̂"/>
                        <m:ctrlPr>
                          <a:rPr lang="en-US" sz="2400" i="1" dirty="0" smtClean="0">
                            <a:solidFill>
                              <a:srgbClr val="C00000"/>
                            </a:solidFill>
                            <a:latin typeface="Cambria Math" panose="02040503050406030204" pitchFamily="18" charset="0"/>
                            <a:ea typeface="Karla" charset="0"/>
                            <a:cs typeface="Karla" charset="0"/>
                          </a:rPr>
                        </m:ctrlPr>
                      </m:accPr>
                      <m:e>
                        <m:r>
                          <a:rPr lang="en-US" sz="2400" b="0" i="1" dirty="0" smtClean="0">
                            <a:solidFill>
                              <a:srgbClr val="C00000"/>
                            </a:solidFill>
                            <a:latin typeface="Cambria Math" panose="02040503050406030204" pitchFamily="18" charset="0"/>
                            <a:ea typeface="Karla" charset="0"/>
                            <a:cs typeface="Karla" charset="0"/>
                          </a:rPr>
                          <m:t>𝑦</m:t>
                        </m:r>
                      </m:e>
                    </m:acc>
                  </m:oMath>
                </a14:m>
                <a:endParaRPr lang="en-US" sz="2400" dirty="0">
                  <a:solidFill>
                    <a:srgbClr val="C00000"/>
                  </a:solidFill>
                  <a:latin typeface="Karla" charset="0"/>
                  <a:ea typeface="Karla" charset="0"/>
                  <a:cs typeface="Karla" charset="0"/>
                </a:endParaRPr>
              </a:p>
              <a:p>
                <a:pPr marL="0" indent="0">
                  <a:lnSpc>
                    <a:spcPct val="100000"/>
                  </a:lnSpc>
                  <a:spcBef>
                    <a:spcPts val="2000"/>
                  </a:spcBef>
                  <a:buNone/>
                </a:pPr>
                <a:r>
                  <a:rPr lang="en-US" sz="2400" dirty="0">
                    <a:latin typeface="Karla" charset="0"/>
                    <a:ea typeface="Karla" charset="0"/>
                    <a:cs typeface="Karla" charset="0"/>
                  </a:rPr>
                  <a:t>Continue until we generate </a:t>
                </a:r>
                <a:r>
                  <a:rPr lang="en-US" sz="2400" dirty="0">
                    <a:solidFill>
                      <a:srgbClr val="7030A0"/>
                    </a:solidFill>
                    <a:latin typeface="Karla" charset="0"/>
                    <a:ea typeface="Karla" charset="0"/>
                    <a:cs typeface="Karla" charset="0"/>
                  </a:rPr>
                  <a:t>&lt;EOS&gt; </a:t>
                </a:r>
                <a:r>
                  <a:rPr lang="en-US" sz="2400" dirty="0">
                    <a:latin typeface="Karla" charset="0"/>
                    <a:ea typeface="Karla" charset="0"/>
                    <a:cs typeface="Karla" charset="0"/>
                  </a:rPr>
                  <a:t>symbol.</a:t>
                </a:r>
              </a:p>
            </p:txBody>
          </p:sp>
        </mc:Choice>
        <mc:Fallback xmlns="">
          <p:sp>
            <p:nvSpPr>
              <p:cNvPr id="134" name="Content Placeholder 2">
                <a:extLst>
                  <a:ext uri="{FF2B5EF4-FFF2-40B4-BE49-F238E27FC236}">
                    <a16:creationId xmlns:a16="http://schemas.microsoft.com/office/drawing/2014/main" xmlns:a14="http://schemas.microsoft.com/office/drawing/2010/main" xmlns="" id="{F608FDC5-09ED-D643-A5D6-4B4B9B1B8F03}"/>
                  </a:ext>
                </a:extLst>
              </p:cNvPr>
              <p:cNvSpPr txBox="1">
                <a:spLocks noRot="1" noChangeAspect="1" noMove="1" noResize="1" noEditPoints="1" noAdjustHandles="1" noChangeArrowheads="1" noChangeShapeType="1" noTextEdit="1"/>
              </p:cNvSpPr>
              <p:nvPr/>
            </p:nvSpPr>
            <p:spPr>
              <a:xfrm>
                <a:off x="903803" y="981654"/>
                <a:ext cx="10624167" cy="4539782"/>
              </a:xfrm>
              <a:prstGeom prst="rect">
                <a:avLst/>
              </a:prstGeom>
              <a:blipFill rotWithShape="0">
                <a:blip r:embed="rId2"/>
                <a:stretch>
                  <a:fillRect l="-861" t="-1074" r="-2467"/>
                </a:stretch>
              </a:blipFill>
            </p:spPr>
            <p:txBody>
              <a:bodyPr/>
              <a:lstStyle/>
              <a:p>
                <a:r>
                  <a:rPr lang="en-US">
                    <a:noFill/>
                  </a:rPr>
                  <a:t> </a:t>
                </a:r>
              </a:p>
            </p:txBody>
          </p:sp>
        </mc:Fallback>
      </mc:AlternateContent>
    </p:spTree>
    <p:extLst>
      <p:ext uri="{BB962C8B-B14F-4D97-AF65-F5344CB8AC3E}">
        <p14:creationId xmlns:p14="http://schemas.microsoft.com/office/powerpoint/2010/main" val="38911881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Generation</a:t>
            </a:r>
          </a:p>
        </p:txBody>
      </p:sp>
      <p:sp>
        <p:nvSpPr>
          <p:cNvPr id="123" name="Content Placeholder 2">
            <a:extLst>
              <a:ext uri="{FF2B5EF4-FFF2-40B4-BE49-F238E27FC236}">
                <a16:creationId xmlns:a16="http://schemas.microsoft.com/office/drawing/2014/main" id="{8CC99D59-00C0-1445-91B3-013E005D8BDE}"/>
              </a:ext>
            </a:extLst>
          </p:cNvPr>
          <p:cNvSpPr txBox="1">
            <a:spLocks/>
          </p:cNvSpPr>
          <p:nvPr/>
        </p:nvSpPr>
        <p:spPr>
          <a:xfrm>
            <a:off x="2489764" y="1776946"/>
            <a:ext cx="7567747"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sz="2400" b="1" dirty="0">
              <a:solidFill>
                <a:schemeClr val="accent5">
                  <a:lumMod val="75000"/>
                </a:schemeClr>
              </a:solidFill>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34" name="Content Placeholder 2">
                <a:extLst>
                  <a:ext uri="{FF2B5EF4-FFF2-40B4-BE49-F238E27FC236}">
                    <a16:creationId xmlns:a16="http://schemas.microsoft.com/office/drawing/2014/main" id="{F608FDC5-09ED-D643-A5D6-4B4B9B1B8F03}"/>
                  </a:ext>
                </a:extLst>
              </p:cNvPr>
              <p:cNvSpPr txBox="1">
                <a:spLocks/>
              </p:cNvSpPr>
              <p:nvPr/>
            </p:nvSpPr>
            <p:spPr>
              <a:xfrm>
                <a:off x="903803" y="981654"/>
                <a:ext cx="10950739" cy="45397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000"/>
                  </a:spcBef>
                  <a:buNone/>
                </a:pPr>
                <a:r>
                  <a:rPr lang="en-US" sz="2400" dirty="0">
                    <a:latin typeface="Karla" charset="0"/>
                    <a:ea typeface="Karla" charset="0"/>
                    <a:cs typeface="Karla" charset="0"/>
                  </a:rPr>
                  <a:t>We can generate the most likely </a:t>
                </a:r>
                <a:r>
                  <a:rPr lang="en-US" sz="2400" b="1" dirty="0">
                    <a:latin typeface="Karla" charset="0"/>
                    <a:ea typeface="Karla" charset="0"/>
                    <a:cs typeface="Karla" charset="0"/>
                  </a:rPr>
                  <a:t>next</a:t>
                </a:r>
                <a:r>
                  <a:rPr lang="en-US" sz="2400" dirty="0">
                    <a:latin typeface="Karla" charset="0"/>
                    <a:ea typeface="Karla" charset="0"/>
                    <a:cs typeface="Karla" charset="0"/>
                  </a:rPr>
                  <a:t> event (e.g., word) by sampling from </a:t>
                </a:r>
                <a14:m>
                  <m:oMath xmlns:m="http://schemas.openxmlformats.org/officeDocument/2006/math">
                    <m:acc>
                      <m:accPr>
                        <m:chr m:val="̂"/>
                        <m:ctrlPr>
                          <a:rPr lang="en-US" sz="2400" b="1" i="1" dirty="0" smtClean="0">
                            <a:solidFill>
                              <a:srgbClr val="C00000"/>
                            </a:solidFill>
                            <a:latin typeface="Cambria Math" panose="02040503050406030204" pitchFamily="18" charset="0"/>
                            <a:ea typeface="Karla" charset="0"/>
                            <a:cs typeface="Karla" charset="0"/>
                          </a:rPr>
                        </m:ctrlPr>
                      </m:accPr>
                      <m:e>
                        <m:r>
                          <a:rPr lang="en-US" sz="2400" b="1" i="1" dirty="0" smtClean="0">
                            <a:solidFill>
                              <a:srgbClr val="C00000"/>
                            </a:solidFill>
                            <a:latin typeface="Cambria Math" panose="02040503050406030204" pitchFamily="18" charset="0"/>
                            <a:ea typeface="Karla" charset="0"/>
                            <a:cs typeface="Karla" charset="0"/>
                          </a:rPr>
                          <m:t>𝒚</m:t>
                        </m:r>
                      </m:e>
                    </m:acc>
                  </m:oMath>
                </a14:m>
                <a:endParaRPr lang="en-US" sz="2400" b="1" dirty="0">
                  <a:solidFill>
                    <a:srgbClr val="C00000"/>
                  </a:solidFill>
                  <a:latin typeface="Karla" charset="0"/>
                  <a:ea typeface="Karla" charset="0"/>
                  <a:cs typeface="Karla" charset="0"/>
                </a:endParaRPr>
              </a:p>
              <a:p>
                <a:pPr marL="0" indent="0">
                  <a:lnSpc>
                    <a:spcPct val="100000"/>
                  </a:lnSpc>
                  <a:spcBef>
                    <a:spcPts val="2000"/>
                  </a:spcBef>
                  <a:buNone/>
                </a:pPr>
                <a:r>
                  <a:rPr lang="en-US" sz="2400" dirty="0">
                    <a:latin typeface="Karla" charset="0"/>
                    <a:ea typeface="Karla" charset="0"/>
                    <a:cs typeface="Karla" charset="0"/>
                  </a:rPr>
                  <a:t>Continue until we generate </a:t>
                </a:r>
                <a:r>
                  <a:rPr lang="en-US" sz="2400" b="1" dirty="0">
                    <a:solidFill>
                      <a:srgbClr val="7030A0"/>
                    </a:solidFill>
                    <a:latin typeface="Karla" charset="0"/>
                    <a:ea typeface="Karla" charset="0"/>
                    <a:cs typeface="Karla" charset="0"/>
                  </a:rPr>
                  <a:t>&lt;EOS&gt; </a:t>
                </a:r>
                <a:r>
                  <a:rPr lang="en-US" sz="2400" dirty="0">
                    <a:latin typeface="Karla" charset="0"/>
                    <a:ea typeface="Karla" charset="0"/>
                    <a:cs typeface="Karla" charset="0"/>
                  </a:rPr>
                  <a:t>symbol.</a:t>
                </a:r>
              </a:p>
            </p:txBody>
          </p:sp>
        </mc:Choice>
        <mc:Fallback xmlns="">
          <p:sp>
            <p:nvSpPr>
              <p:cNvPr id="134" name="Content Placeholder 2">
                <a:extLst>
                  <a:ext uri="{FF2B5EF4-FFF2-40B4-BE49-F238E27FC236}">
                    <a16:creationId xmlns:a16="http://schemas.microsoft.com/office/drawing/2014/main" xmlns:a14="http://schemas.microsoft.com/office/drawing/2010/main" xmlns="" id="{F608FDC5-09ED-D643-A5D6-4B4B9B1B8F03}"/>
                  </a:ext>
                </a:extLst>
              </p:cNvPr>
              <p:cNvSpPr txBox="1">
                <a:spLocks noRot="1" noChangeAspect="1" noMove="1" noResize="1" noEditPoints="1" noAdjustHandles="1" noChangeArrowheads="1" noChangeShapeType="1" noTextEdit="1"/>
              </p:cNvSpPr>
              <p:nvPr/>
            </p:nvSpPr>
            <p:spPr>
              <a:xfrm>
                <a:off x="903803" y="981654"/>
                <a:ext cx="10950739" cy="4539782"/>
              </a:xfrm>
              <a:prstGeom prst="rect">
                <a:avLst/>
              </a:prstGeom>
              <a:blipFill rotWithShape="0">
                <a:blip r:embed="rId2"/>
                <a:stretch>
                  <a:fillRect l="-835" t="-1074" r="-1113"/>
                </a:stretch>
              </a:blipFill>
            </p:spPr>
            <p:txBody>
              <a:bodyPr/>
              <a:lstStyle/>
              <a:p>
                <a:r>
                  <a:rPr lang="en-US">
                    <a:noFill/>
                  </a:rPr>
                  <a:t> </a:t>
                </a:r>
              </a:p>
            </p:txBody>
          </p:sp>
        </mc:Fallback>
      </mc:AlternateContent>
      <p:sp>
        <p:nvSpPr>
          <p:cNvPr id="32" name="Content Placeholder 2">
            <a:extLst>
              <a:ext uri="{FF2B5EF4-FFF2-40B4-BE49-F238E27FC236}">
                <a16:creationId xmlns:a16="http://schemas.microsoft.com/office/drawing/2014/main" id="{2E20838C-4570-4248-A55C-6F1735047636}"/>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Input layer</a:t>
            </a:r>
          </a:p>
        </p:txBody>
      </p:sp>
      <p:sp>
        <p:nvSpPr>
          <p:cNvPr id="33" name="Content Placeholder 2">
            <a:extLst>
              <a:ext uri="{FF2B5EF4-FFF2-40B4-BE49-F238E27FC236}">
                <a16:creationId xmlns:a16="http://schemas.microsoft.com/office/drawing/2014/main" id="{CC1E9B1C-9F75-8B44-AEA5-03BF6822FBF7}"/>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34" name="Content Placeholder 2">
            <a:extLst>
              <a:ext uri="{FF2B5EF4-FFF2-40B4-BE49-F238E27FC236}">
                <a16:creationId xmlns:a16="http://schemas.microsoft.com/office/drawing/2014/main" id="{EB6428D5-21EE-2A45-BB91-3CC55CE57983}"/>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p:sp>
        <p:nvSpPr>
          <p:cNvPr id="35" name="Rounded Rectangle 34">
            <a:extLst>
              <a:ext uri="{FF2B5EF4-FFF2-40B4-BE49-F238E27FC236}">
                <a16:creationId xmlns:a16="http://schemas.microsoft.com/office/drawing/2014/main" id="{77B69781-0344-E042-A0B5-54BF3F9ECA64}"/>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0CFFAB33-964C-7748-BF35-4721918EB4C8}"/>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4156E0B-A953-BD41-BB2C-FE9ED66A0882}"/>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441D775C-F264-E346-8817-9BF41FF99B04}"/>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387E50D9-5CE3-5441-A6BE-A6E097B4A0B3}"/>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C7A0456-9E4C-C94A-8F0A-49ADA1484771}"/>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6755897-25B7-004E-A748-A9A07B35D1C1}"/>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3AAD522-87CB-2248-A091-7D69B2D76DA2}"/>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49583858-2EF7-C541-A4C8-6B64B755C426}"/>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78DA54E1-DEBC-FA47-B33C-EC57979E0AC8}"/>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D6D1AFD7-0467-F54B-80D1-0A7A609972DE}"/>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52D735C-4E41-C74A-81FB-F1D9BA23F974}"/>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6D55EDF1-111B-6A43-BF0C-42F1DFEDFF65}"/>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AF50432D-5742-2A48-B65C-56F873CA56C8}"/>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9AC9E29-3D62-D745-8082-BD6C496326A2}"/>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5FE82E85-5FBB-5345-9301-873D2290C74B}"/>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Arrow 50">
            <a:extLst>
              <a:ext uri="{FF2B5EF4-FFF2-40B4-BE49-F238E27FC236}">
                <a16:creationId xmlns:a16="http://schemas.microsoft.com/office/drawing/2014/main" id="{E38C0E88-53E6-D147-828E-73334C31EC81}"/>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ight Arrow 51">
            <a:extLst>
              <a:ext uri="{FF2B5EF4-FFF2-40B4-BE49-F238E27FC236}">
                <a16:creationId xmlns:a16="http://schemas.microsoft.com/office/drawing/2014/main" id="{76B1BEC2-7535-A142-80EE-6B5CD50FAE56}"/>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753B7FC2-D6A0-AE40-A65D-C095A483881A}"/>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53" name="Content Placeholder 2">
                <a:extLst>
                  <a:ext uri="{FF2B5EF4-FFF2-40B4-BE49-F238E27FC236}">
                    <a16:creationId xmlns:a16="http://schemas.microsoft.com/office/drawing/2014/main" xmlns:a14="http://schemas.microsoft.com/office/drawing/2010/main" xmlns="" id="{753B7FC2-D6A0-AE40-A65D-C095A483881A}"/>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Content Placeholder 2">
                <a:extLst>
                  <a:ext uri="{FF2B5EF4-FFF2-40B4-BE49-F238E27FC236}">
                    <a16:creationId xmlns:a16="http://schemas.microsoft.com/office/drawing/2014/main" id="{8A9A5F62-D191-874B-A14D-BA57D80A95B9}"/>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54" name="Content Placeholder 2">
                <a:extLst>
                  <a:ext uri="{FF2B5EF4-FFF2-40B4-BE49-F238E27FC236}">
                    <a16:creationId xmlns:a16="http://schemas.microsoft.com/office/drawing/2014/main" xmlns:a14="http://schemas.microsoft.com/office/drawing/2010/main" xmlns="" id="{8A9A5F62-D191-874B-A14D-BA57D80A95B9}"/>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Content Placeholder 2">
                <a:extLst>
                  <a:ext uri="{FF2B5EF4-FFF2-40B4-BE49-F238E27FC236}">
                    <a16:creationId xmlns:a16="http://schemas.microsoft.com/office/drawing/2014/main" id="{1F028BB4-661E-8048-88CA-0B4E65E37760}"/>
                  </a:ext>
                </a:extLst>
              </p:cNvPr>
              <p:cNvSpPr txBox="1">
                <a:spLocks/>
              </p:cNvSpPr>
              <p:nvPr/>
            </p:nvSpPr>
            <p:spPr>
              <a:xfrm>
                <a:off x="2936405" y="556679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15" name="Content Placeholder 2">
                <a:extLst>
                  <a:ext uri="{FF2B5EF4-FFF2-40B4-BE49-F238E27FC236}">
                    <a16:creationId xmlns:a16="http://schemas.microsoft.com/office/drawing/2014/main" id="{1F028BB4-661E-8048-88CA-0B4E65E37760}"/>
                  </a:ext>
                </a:extLst>
              </p:cNvPr>
              <p:cNvSpPr txBox="1">
                <a:spLocks noRot="1" noChangeAspect="1" noMove="1" noResize="1" noEditPoints="1" noAdjustHandles="1" noChangeArrowheads="1" noChangeShapeType="1" noTextEdit="1"/>
              </p:cNvSpPr>
              <p:nvPr/>
            </p:nvSpPr>
            <p:spPr>
              <a:xfrm>
                <a:off x="2936405" y="5566790"/>
                <a:ext cx="466367" cy="503588"/>
              </a:xfrm>
              <a:prstGeom prst="rect">
                <a:avLst/>
              </a:prstGeom>
              <a:blipFill>
                <a:blip r:embed="rId5"/>
                <a:stretch>
                  <a:fillRect l="-5263"/>
                </a:stretch>
              </a:blipFill>
            </p:spPr>
            <p:txBody>
              <a:bodyPr/>
              <a:lstStyle/>
              <a:p>
                <a:r>
                  <a:rPr lang="en-US">
                    <a:noFill/>
                  </a:rPr>
                  <a:t> </a:t>
                </a:r>
              </a:p>
            </p:txBody>
          </p:sp>
        </mc:Fallback>
      </mc:AlternateContent>
      <p:sp>
        <p:nvSpPr>
          <p:cNvPr id="128" name="Content Placeholder 2">
            <a:extLst>
              <a:ext uri="{FF2B5EF4-FFF2-40B4-BE49-F238E27FC236}">
                <a16:creationId xmlns:a16="http://schemas.microsoft.com/office/drawing/2014/main" id="{F0DB991D-8AC4-2F49-958D-C6E6F9DD54A7}"/>
              </a:ext>
            </a:extLst>
          </p:cNvPr>
          <p:cNvSpPr txBox="1">
            <a:spLocks/>
          </p:cNvSpPr>
          <p:nvPr/>
        </p:nvSpPr>
        <p:spPr>
          <a:xfrm>
            <a:off x="2299868" y="6003497"/>
            <a:ext cx="1604256"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&lt;START&gt;</a:t>
            </a:r>
          </a:p>
        </p:txBody>
      </p:sp>
      <p:sp>
        <p:nvSpPr>
          <p:cNvPr id="132" name="Content Placeholder 2">
            <a:extLst>
              <a:ext uri="{FF2B5EF4-FFF2-40B4-BE49-F238E27FC236}">
                <a16:creationId xmlns:a16="http://schemas.microsoft.com/office/drawing/2014/main" id="{F1255D89-8DB7-7941-98CF-858601200D88}"/>
              </a:ext>
            </a:extLst>
          </p:cNvPr>
          <p:cNvSpPr txBox="1">
            <a:spLocks/>
          </p:cNvSpPr>
          <p:nvPr/>
        </p:nvSpPr>
        <p:spPr>
          <a:xfrm>
            <a:off x="2608151" y="2408138"/>
            <a:ext cx="122331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“Sorry”</a:t>
            </a:r>
          </a:p>
        </p:txBody>
      </p:sp>
    </p:spTree>
    <p:extLst>
      <p:ext uri="{BB962C8B-B14F-4D97-AF65-F5344CB8AC3E}">
        <p14:creationId xmlns:p14="http://schemas.microsoft.com/office/powerpoint/2010/main" val="30789729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Generation</a:t>
            </a:r>
          </a:p>
        </p:txBody>
      </p:sp>
      <p:sp>
        <p:nvSpPr>
          <p:cNvPr id="123" name="Content Placeholder 2">
            <a:extLst>
              <a:ext uri="{FF2B5EF4-FFF2-40B4-BE49-F238E27FC236}">
                <a16:creationId xmlns:a16="http://schemas.microsoft.com/office/drawing/2014/main" id="{8CC99D59-00C0-1445-91B3-013E005D8BDE}"/>
              </a:ext>
            </a:extLst>
          </p:cNvPr>
          <p:cNvSpPr txBox="1">
            <a:spLocks/>
          </p:cNvSpPr>
          <p:nvPr/>
        </p:nvSpPr>
        <p:spPr>
          <a:xfrm>
            <a:off x="2489764" y="1776946"/>
            <a:ext cx="7567747"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sz="2400" b="1" dirty="0">
              <a:solidFill>
                <a:schemeClr val="accent5">
                  <a:lumMod val="75000"/>
                </a:schemeClr>
              </a:solidFill>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34" name="Content Placeholder 2">
                <a:extLst>
                  <a:ext uri="{FF2B5EF4-FFF2-40B4-BE49-F238E27FC236}">
                    <a16:creationId xmlns:a16="http://schemas.microsoft.com/office/drawing/2014/main" id="{F608FDC5-09ED-D643-A5D6-4B4B9B1B8F03}"/>
                  </a:ext>
                </a:extLst>
              </p:cNvPr>
              <p:cNvSpPr txBox="1">
                <a:spLocks/>
              </p:cNvSpPr>
              <p:nvPr/>
            </p:nvSpPr>
            <p:spPr>
              <a:xfrm>
                <a:off x="903803" y="981654"/>
                <a:ext cx="10950739" cy="45397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000"/>
                  </a:spcBef>
                  <a:buNone/>
                </a:pPr>
                <a:r>
                  <a:rPr lang="en-US" sz="2400" dirty="0">
                    <a:latin typeface="Karla" charset="0"/>
                    <a:ea typeface="Karla" charset="0"/>
                    <a:cs typeface="Karla" charset="0"/>
                  </a:rPr>
                  <a:t>We can generate the most likely </a:t>
                </a:r>
                <a:r>
                  <a:rPr lang="en-US" sz="2400" b="1" dirty="0">
                    <a:latin typeface="Karla" charset="0"/>
                    <a:ea typeface="Karla" charset="0"/>
                    <a:cs typeface="Karla" charset="0"/>
                  </a:rPr>
                  <a:t>next</a:t>
                </a:r>
                <a:r>
                  <a:rPr lang="en-US" sz="2400" dirty="0">
                    <a:latin typeface="Karla" charset="0"/>
                    <a:ea typeface="Karla" charset="0"/>
                    <a:cs typeface="Karla" charset="0"/>
                  </a:rPr>
                  <a:t> event (e.g., word) by sampling from </a:t>
                </a:r>
                <a14:m>
                  <m:oMath xmlns:m="http://schemas.openxmlformats.org/officeDocument/2006/math">
                    <m:acc>
                      <m:accPr>
                        <m:chr m:val="̂"/>
                        <m:ctrlPr>
                          <a:rPr lang="en-US" sz="2400" b="1" i="1" dirty="0" smtClean="0">
                            <a:solidFill>
                              <a:srgbClr val="C00000"/>
                            </a:solidFill>
                            <a:latin typeface="Cambria Math" panose="02040503050406030204" pitchFamily="18" charset="0"/>
                            <a:ea typeface="Karla" charset="0"/>
                            <a:cs typeface="Karla" charset="0"/>
                          </a:rPr>
                        </m:ctrlPr>
                      </m:accPr>
                      <m:e>
                        <m:r>
                          <a:rPr lang="en-US" sz="2400" b="1" i="1" dirty="0" smtClean="0">
                            <a:solidFill>
                              <a:srgbClr val="C00000"/>
                            </a:solidFill>
                            <a:latin typeface="Cambria Math" panose="02040503050406030204" pitchFamily="18" charset="0"/>
                            <a:ea typeface="Karla" charset="0"/>
                            <a:cs typeface="Karla" charset="0"/>
                          </a:rPr>
                          <m:t>𝒚</m:t>
                        </m:r>
                      </m:e>
                    </m:acc>
                  </m:oMath>
                </a14:m>
                <a:endParaRPr lang="en-US" sz="2400" b="1" dirty="0">
                  <a:solidFill>
                    <a:srgbClr val="C00000"/>
                  </a:solidFill>
                  <a:latin typeface="Karla" charset="0"/>
                  <a:ea typeface="Karla" charset="0"/>
                  <a:cs typeface="Karla" charset="0"/>
                </a:endParaRPr>
              </a:p>
              <a:p>
                <a:pPr marL="0" indent="0">
                  <a:lnSpc>
                    <a:spcPct val="100000"/>
                  </a:lnSpc>
                  <a:spcBef>
                    <a:spcPts val="2000"/>
                  </a:spcBef>
                  <a:buNone/>
                </a:pPr>
                <a:r>
                  <a:rPr lang="en-US" sz="2400" dirty="0">
                    <a:latin typeface="Karla" charset="0"/>
                    <a:ea typeface="Karla" charset="0"/>
                    <a:cs typeface="Karla" charset="0"/>
                  </a:rPr>
                  <a:t>Continue until we generate </a:t>
                </a:r>
                <a:r>
                  <a:rPr lang="en-US" sz="2400" b="1" dirty="0">
                    <a:solidFill>
                      <a:srgbClr val="7030A0"/>
                    </a:solidFill>
                    <a:latin typeface="Karla" charset="0"/>
                    <a:ea typeface="Karla" charset="0"/>
                    <a:cs typeface="Karla" charset="0"/>
                  </a:rPr>
                  <a:t>&lt;EOS&gt; </a:t>
                </a:r>
                <a:r>
                  <a:rPr lang="en-US" sz="2400" dirty="0">
                    <a:latin typeface="Karla" charset="0"/>
                    <a:ea typeface="Karla" charset="0"/>
                    <a:cs typeface="Karla" charset="0"/>
                  </a:rPr>
                  <a:t>symbol.</a:t>
                </a:r>
              </a:p>
            </p:txBody>
          </p:sp>
        </mc:Choice>
        <mc:Fallback xmlns="">
          <p:sp>
            <p:nvSpPr>
              <p:cNvPr id="134" name="Content Placeholder 2">
                <a:extLst>
                  <a:ext uri="{FF2B5EF4-FFF2-40B4-BE49-F238E27FC236}">
                    <a16:creationId xmlns:a16="http://schemas.microsoft.com/office/drawing/2014/main" xmlns:a14="http://schemas.microsoft.com/office/drawing/2010/main" xmlns="" id="{F608FDC5-09ED-D643-A5D6-4B4B9B1B8F03}"/>
                  </a:ext>
                </a:extLst>
              </p:cNvPr>
              <p:cNvSpPr txBox="1">
                <a:spLocks noRot="1" noChangeAspect="1" noMove="1" noResize="1" noEditPoints="1" noAdjustHandles="1" noChangeArrowheads="1" noChangeShapeType="1" noTextEdit="1"/>
              </p:cNvSpPr>
              <p:nvPr/>
            </p:nvSpPr>
            <p:spPr>
              <a:xfrm>
                <a:off x="903803" y="981654"/>
                <a:ext cx="10950739" cy="4539782"/>
              </a:xfrm>
              <a:prstGeom prst="rect">
                <a:avLst/>
              </a:prstGeom>
              <a:blipFill rotWithShape="0">
                <a:blip r:embed="rId2"/>
                <a:stretch>
                  <a:fillRect l="-835" t="-1074" r="-1113"/>
                </a:stretch>
              </a:blipFill>
            </p:spPr>
            <p:txBody>
              <a:bodyPr/>
              <a:lstStyle/>
              <a:p>
                <a:r>
                  <a:rPr lang="en-US">
                    <a:noFill/>
                  </a:rPr>
                  <a:t> </a:t>
                </a:r>
              </a:p>
            </p:txBody>
          </p:sp>
        </mc:Fallback>
      </mc:AlternateContent>
      <p:sp>
        <p:nvSpPr>
          <p:cNvPr id="32" name="Content Placeholder 2">
            <a:extLst>
              <a:ext uri="{FF2B5EF4-FFF2-40B4-BE49-F238E27FC236}">
                <a16:creationId xmlns:a16="http://schemas.microsoft.com/office/drawing/2014/main" id="{2E20838C-4570-4248-A55C-6F1735047636}"/>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Input layer</a:t>
            </a:r>
          </a:p>
        </p:txBody>
      </p:sp>
      <p:sp>
        <p:nvSpPr>
          <p:cNvPr id="33" name="Content Placeholder 2">
            <a:extLst>
              <a:ext uri="{FF2B5EF4-FFF2-40B4-BE49-F238E27FC236}">
                <a16:creationId xmlns:a16="http://schemas.microsoft.com/office/drawing/2014/main" id="{CC1E9B1C-9F75-8B44-AEA5-03BF6822FBF7}"/>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34" name="Content Placeholder 2">
            <a:extLst>
              <a:ext uri="{FF2B5EF4-FFF2-40B4-BE49-F238E27FC236}">
                <a16:creationId xmlns:a16="http://schemas.microsoft.com/office/drawing/2014/main" id="{EB6428D5-21EE-2A45-BB91-3CC55CE57983}"/>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p:sp>
        <p:nvSpPr>
          <p:cNvPr id="35" name="Rounded Rectangle 34">
            <a:extLst>
              <a:ext uri="{FF2B5EF4-FFF2-40B4-BE49-F238E27FC236}">
                <a16:creationId xmlns:a16="http://schemas.microsoft.com/office/drawing/2014/main" id="{77B69781-0344-E042-A0B5-54BF3F9ECA64}"/>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0CFFAB33-964C-7748-BF35-4721918EB4C8}"/>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4156E0B-A953-BD41-BB2C-FE9ED66A0882}"/>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441D775C-F264-E346-8817-9BF41FF99B04}"/>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387E50D9-5CE3-5441-A6BE-A6E097B4A0B3}"/>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C7A0456-9E4C-C94A-8F0A-49ADA1484771}"/>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6755897-25B7-004E-A748-A9A07B35D1C1}"/>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3AAD522-87CB-2248-A091-7D69B2D76DA2}"/>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49583858-2EF7-C541-A4C8-6B64B755C426}"/>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78DA54E1-DEBC-FA47-B33C-EC57979E0AC8}"/>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D6D1AFD7-0467-F54B-80D1-0A7A609972DE}"/>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52D735C-4E41-C74A-81FB-F1D9BA23F974}"/>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6D55EDF1-111B-6A43-BF0C-42F1DFEDFF65}"/>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AF50432D-5742-2A48-B65C-56F873CA56C8}"/>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9AC9E29-3D62-D745-8082-BD6C496326A2}"/>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5FE82E85-5FBB-5345-9301-873D2290C74B}"/>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Arrow 50">
            <a:extLst>
              <a:ext uri="{FF2B5EF4-FFF2-40B4-BE49-F238E27FC236}">
                <a16:creationId xmlns:a16="http://schemas.microsoft.com/office/drawing/2014/main" id="{E38C0E88-53E6-D147-828E-73334C31EC81}"/>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ight Arrow 51">
            <a:extLst>
              <a:ext uri="{FF2B5EF4-FFF2-40B4-BE49-F238E27FC236}">
                <a16:creationId xmlns:a16="http://schemas.microsoft.com/office/drawing/2014/main" id="{76B1BEC2-7535-A142-80EE-6B5CD50FAE56}"/>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753B7FC2-D6A0-AE40-A65D-C095A483881A}"/>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53" name="Content Placeholder 2">
                <a:extLst>
                  <a:ext uri="{FF2B5EF4-FFF2-40B4-BE49-F238E27FC236}">
                    <a16:creationId xmlns:a16="http://schemas.microsoft.com/office/drawing/2014/main" xmlns:a14="http://schemas.microsoft.com/office/drawing/2010/main" xmlns="" id="{753B7FC2-D6A0-AE40-A65D-C095A483881A}"/>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Content Placeholder 2">
                <a:extLst>
                  <a:ext uri="{FF2B5EF4-FFF2-40B4-BE49-F238E27FC236}">
                    <a16:creationId xmlns:a16="http://schemas.microsoft.com/office/drawing/2014/main" id="{8A9A5F62-D191-874B-A14D-BA57D80A95B9}"/>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54" name="Content Placeholder 2">
                <a:extLst>
                  <a:ext uri="{FF2B5EF4-FFF2-40B4-BE49-F238E27FC236}">
                    <a16:creationId xmlns:a16="http://schemas.microsoft.com/office/drawing/2014/main" xmlns:a14="http://schemas.microsoft.com/office/drawing/2010/main" xmlns="" id="{8A9A5F62-D191-874B-A14D-BA57D80A95B9}"/>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Content Placeholder 2">
                <a:extLst>
                  <a:ext uri="{FF2B5EF4-FFF2-40B4-BE49-F238E27FC236}">
                    <a16:creationId xmlns:a16="http://schemas.microsoft.com/office/drawing/2014/main" id="{1F028BB4-661E-8048-88CA-0B4E65E37760}"/>
                  </a:ext>
                </a:extLst>
              </p:cNvPr>
              <p:cNvSpPr txBox="1">
                <a:spLocks/>
              </p:cNvSpPr>
              <p:nvPr/>
            </p:nvSpPr>
            <p:spPr>
              <a:xfrm>
                <a:off x="2936405" y="556679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15" name="Content Placeholder 2">
                <a:extLst>
                  <a:ext uri="{FF2B5EF4-FFF2-40B4-BE49-F238E27FC236}">
                    <a16:creationId xmlns:a16="http://schemas.microsoft.com/office/drawing/2014/main" id="{1F028BB4-661E-8048-88CA-0B4E65E37760}"/>
                  </a:ext>
                </a:extLst>
              </p:cNvPr>
              <p:cNvSpPr txBox="1">
                <a:spLocks noRot="1" noChangeAspect="1" noMove="1" noResize="1" noEditPoints="1" noAdjustHandles="1" noChangeArrowheads="1" noChangeShapeType="1" noTextEdit="1"/>
              </p:cNvSpPr>
              <p:nvPr/>
            </p:nvSpPr>
            <p:spPr>
              <a:xfrm>
                <a:off x="2936405" y="5566790"/>
                <a:ext cx="466367" cy="503588"/>
              </a:xfrm>
              <a:prstGeom prst="rect">
                <a:avLst/>
              </a:prstGeom>
              <a:blipFill>
                <a:blip r:embed="rId5"/>
                <a:stretch>
                  <a:fillRect l="-5263"/>
                </a:stretch>
              </a:blipFill>
            </p:spPr>
            <p:txBody>
              <a:bodyPr/>
              <a:lstStyle/>
              <a:p>
                <a:r>
                  <a:rPr lang="en-US">
                    <a:noFill/>
                  </a:rPr>
                  <a:t> </a:t>
                </a:r>
              </a:p>
            </p:txBody>
          </p:sp>
        </mc:Fallback>
      </mc:AlternateContent>
      <p:sp>
        <p:nvSpPr>
          <p:cNvPr id="128" name="Content Placeholder 2">
            <a:extLst>
              <a:ext uri="{FF2B5EF4-FFF2-40B4-BE49-F238E27FC236}">
                <a16:creationId xmlns:a16="http://schemas.microsoft.com/office/drawing/2014/main" id="{F0DB991D-8AC4-2F49-958D-C6E6F9DD54A7}"/>
              </a:ext>
            </a:extLst>
          </p:cNvPr>
          <p:cNvSpPr txBox="1">
            <a:spLocks/>
          </p:cNvSpPr>
          <p:nvPr/>
        </p:nvSpPr>
        <p:spPr>
          <a:xfrm>
            <a:off x="2299868" y="6003497"/>
            <a:ext cx="1604256"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&lt;START&gt;</a:t>
            </a:r>
          </a:p>
        </p:txBody>
      </p:sp>
      <p:sp>
        <p:nvSpPr>
          <p:cNvPr id="132" name="Content Placeholder 2">
            <a:extLst>
              <a:ext uri="{FF2B5EF4-FFF2-40B4-BE49-F238E27FC236}">
                <a16:creationId xmlns:a16="http://schemas.microsoft.com/office/drawing/2014/main" id="{F1255D89-8DB7-7941-98CF-858601200D88}"/>
              </a:ext>
            </a:extLst>
          </p:cNvPr>
          <p:cNvSpPr txBox="1">
            <a:spLocks/>
          </p:cNvSpPr>
          <p:nvPr/>
        </p:nvSpPr>
        <p:spPr>
          <a:xfrm>
            <a:off x="2608151" y="2408138"/>
            <a:ext cx="122331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“Sorry”</a:t>
            </a:r>
          </a:p>
        </p:txBody>
      </p:sp>
      <p:grpSp>
        <p:nvGrpSpPr>
          <p:cNvPr id="2" name="Group 1"/>
          <p:cNvGrpSpPr/>
          <p:nvPr/>
        </p:nvGrpSpPr>
        <p:grpSpPr>
          <a:xfrm>
            <a:off x="3757295" y="2409621"/>
            <a:ext cx="2234854" cy="4097464"/>
            <a:chOff x="3757295" y="2409621"/>
            <a:chExt cx="2234854" cy="4097464"/>
          </a:xfrm>
        </p:grpSpPr>
        <p:grpSp>
          <p:nvGrpSpPr>
            <p:cNvPr id="55" name="Group 54"/>
            <p:cNvGrpSpPr/>
            <p:nvPr/>
          </p:nvGrpSpPr>
          <p:grpSpPr>
            <a:xfrm>
              <a:off x="3818000" y="2409621"/>
              <a:ext cx="2174149" cy="4097464"/>
              <a:chOff x="3818000" y="2409621"/>
              <a:chExt cx="2174149" cy="4097464"/>
            </a:xfrm>
          </p:grpSpPr>
          <p:sp>
            <p:nvSpPr>
              <p:cNvPr id="56" name="Rounded Rectangle 55">
                <a:extLst>
                  <a:ext uri="{FF2B5EF4-FFF2-40B4-BE49-F238E27FC236}">
                    <a16:creationId xmlns:a16="http://schemas.microsoft.com/office/drawing/2014/main" id="{DC349C25-6D70-744A-8A3F-AC2AF36398F9}"/>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B25134CF-28BB-1C41-90D8-249BAEEE9A60}"/>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D988B1A3-A160-0C40-AFD3-D3B37337006D}"/>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3519B87C-A702-B548-ACCE-93008BAACCB5}"/>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FAD745E0-4D65-694B-952D-D0828FCE103F}"/>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FF26331E-E39E-A348-957A-1FCBF3D0D6E0}"/>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55E92C9F-29F8-0043-A63A-DF60EF569982}"/>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B551A2F2-C1F6-2744-985E-6AC993230C6F}"/>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E38D034-BDA7-ED4F-9613-29D79A26AE3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ounded Rectangle 64">
                <a:extLst>
                  <a:ext uri="{FF2B5EF4-FFF2-40B4-BE49-F238E27FC236}">
                    <a16:creationId xmlns:a16="http://schemas.microsoft.com/office/drawing/2014/main" id="{571308DA-CA90-004D-A0AA-5772A33EF3F0}"/>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160832F5-81B7-DF46-99B0-C97E4628FB35}"/>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97D9343E-2E42-774D-8F68-04D8584529FC}"/>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6668A97C-DE2A-3B41-BE66-8D5D3E7742B6}"/>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C00FE93E-F3E5-A843-9D86-64C7FD1608B2}"/>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1FC2A4A0-15E5-304A-99F7-9482DC660A49}"/>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70">
                <a:extLst>
                  <a:ext uri="{FF2B5EF4-FFF2-40B4-BE49-F238E27FC236}">
                    <a16:creationId xmlns:a16="http://schemas.microsoft.com/office/drawing/2014/main" id="{78CAD346-E00E-254C-A40F-717C132CF10E}"/>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ight Arrow 71">
                <a:extLst>
                  <a:ext uri="{FF2B5EF4-FFF2-40B4-BE49-F238E27FC236}">
                    <a16:creationId xmlns:a16="http://schemas.microsoft.com/office/drawing/2014/main" id="{0B7844AE-D3C0-B843-A88C-F3D8368BCF19}"/>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ight Arrow 72">
                <a:extLst>
                  <a:ext uri="{FF2B5EF4-FFF2-40B4-BE49-F238E27FC236}">
                    <a16:creationId xmlns:a16="http://schemas.microsoft.com/office/drawing/2014/main" id="{B8E6EF4A-CBDA-6049-8A12-A588515097B8}"/>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4" name="Content Placeholder 2">
                    <a:extLst>
                      <a:ext uri="{FF2B5EF4-FFF2-40B4-BE49-F238E27FC236}">
                        <a16:creationId xmlns:a16="http://schemas.microsoft.com/office/drawing/2014/main" id="{E7C20D21-0C77-3D4D-A35E-14C2CC15F63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74" name="Content Placeholder 2">
                    <a:extLst>
                      <a:ext uri="{FF2B5EF4-FFF2-40B4-BE49-F238E27FC236}">
                        <a16:creationId xmlns:a16="http://schemas.microsoft.com/office/drawing/2014/main" xmlns:a14="http://schemas.microsoft.com/office/drawing/2010/main" xmlns="" id="{E7C20D21-0C77-3D4D-A35E-14C2CC15F63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Content Placeholder 2">
                    <a:extLst>
                      <a:ext uri="{FF2B5EF4-FFF2-40B4-BE49-F238E27FC236}">
                        <a16:creationId xmlns:a16="http://schemas.microsoft.com/office/drawing/2014/main" id="{BEF4F9A5-FF28-8440-9DAF-1D1ED4100CFB}"/>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75" name="Content Placeholder 2">
                    <a:extLst>
                      <a:ext uri="{FF2B5EF4-FFF2-40B4-BE49-F238E27FC236}">
                        <a16:creationId xmlns:a16="http://schemas.microsoft.com/office/drawing/2014/main" xmlns:a14="http://schemas.microsoft.com/office/drawing/2010/main" xmlns="" id="{BEF4F9A5-FF28-8440-9DAF-1D1ED4100CFB}"/>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Content Placeholder 2">
                    <a:extLst>
                      <a:ext uri="{FF2B5EF4-FFF2-40B4-BE49-F238E27FC236}">
                        <a16:creationId xmlns:a16="http://schemas.microsoft.com/office/drawing/2014/main" id="{243F4651-A9CA-A549-A6D2-0B1A30201F1B}"/>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76" name="Content Placeholder 2">
                    <a:extLst>
                      <a:ext uri="{FF2B5EF4-FFF2-40B4-BE49-F238E27FC236}">
                        <a16:creationId xmlns:a16="http://schemas.microsoft.com/office/drawing/2014/main" xmlns:a14="http://schemas.microsoft.com/office/drawing/2010/main" xmlns="" id="{243F4651-A9CA-A549-A6D2-0B1A30201F1B}"/>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8"/>
                    <a:stretch>
                      <a:fillRect/>
                    </a:stretch>
                  </a:blipFill>
                </p:spPr>
                <p:txBody>
                  <a:bodyPr/>
                  <a:lstStyle/>
                  <a:p>
                    <a:r>
                      <a:rPr lang="en-US">
                        <a:noFill/>
                      </a:rPr>
                      <a:t> </a:t>
                    </a:r>
                  </a:p>
                </p:txBody>
              </p:sp>
            </mc:Fallback>
          </mc:AlternateContent>
          <p:sp>
            <p:nvSpPr>
              <p:cNvPr id="77" name="Right Arrow 76">
                <a:extLst>
                  <a:ext uri="{FF2B5EF4-FFF2-40B4-BE49-F238E27FC236}">
                    <a16:creationId xmlns:a16="http://schemas.microsoft.com/office/drawing/2014/main" id="{FB5B8560-2125-4B4D-A746-768335D23018}"/>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8" name="Content Placeholder 2">
                    <a:extLst>
                      <a:ext uri="{FF2B5EF4-FFF2-40B4-BE49-F238E27FC236}">
                        <a16:creationId xmlns:a16="http://schemas.microsoft.com/office/drawing/2014/main" id="{C649DF52-D45F-6F45-9821-F2CA15B64CD6}"/>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78" name="Content Placeholder 2">
                    <a:extLst>
                      <a:ext uri="{FF2B5EF4-FFF2-40B4-BE49-F238E27FC236}">
                        <a16:creationId xmlns:a16="http://schemas.microsoft.com/office/drawing/2014/main" xmlns:a14="http://schemas.microsoft.com/office/drawing/2010/main" xmlns="" id="{C649DF52-D45F-6F45-9821-F2CA15B64CD6}"/>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9"/>
                    <a:stretch>
                      <a:fillRect/>
                    </a:stretch>
                  </a:blipFill>
                </p:spPr>
                <p:txBody>
                  <a:bodyPr/>
                  <a:lstStyle/>
                  <a:p>
                    <a:r>
                      <a:rPr lang="en-US">
                        <a:noFill/>
                      </a:rPr>
                      <a:t> </a:t>
                    </a:r>
                  </a:p>
                </p:txBody>
              </p:sp>
            </mc:Fallback>
          </mc:AlternateContent>
          <p:sp>
            <p:nvSpPr>
              <p:cNvPr id="79" name="Content Placeholder 2">
                <a:extLst>
                  <a:ext uri="{FF2B5EF4-FFF2-40B4-BE49-F238E27FC236}">
                    <a16:creationId xmlns:a16="http://schemas.microsoft.com/office/drawing/2014/main" id="{94A19662-B16E-ED4C-8FEE-5BEB725A07A3}"/>
                  </a:ext>
                </a:extLst>
              </p:cNvPr>
              <p:cNvSpPr txBox="1">
                <a:spLocks/>
              </p:cNvSpPr>
              <p:nvPr/>
            </p:nvSpPr>
            <p:spPr>
              <a:xfrm>
                <a:off x="4752175" y="6003497"/>
                <a:ext cx="122331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“Sorry”</a:t>
                </a:r>
              </a:p>
            </p:txBody>
          </p:sp>
          <p:sp>
            <p:nvSpPr>
              <p:cNvPr id="80" name="Content Placeholder 2">
                <a:extLst>
                  <a:ext uri="{FF2B5EF4-FFF2-40B4-BE49-F238E27FC236}">
                    <a16:creationId xmlns:a16="http://schemas.microsoft.com/office/drawing/2014/main" id="{6055F11A-E12F-2E43-9AED-1595523374A6}"/>
                  </a:ext>
                </a:extLst>
              </p:cNvPr>
              <p:cNvSpPr txBox="1">
                <a:spLocks/>
              </p:cNvSpPr>
              <p:nvPr/>
            </p:nvSpPr>
            <p:spPr>
              <a:xfrm>
                <a:off x="4720906" y="2409621"/>
                <a:ext cx="1017595"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Harry</a:t>
                </a:r>
              </a:p>
            </p:txBody>
          </p:sp>
        </p:grpSp>
        <p:cxnSp>
          <p:nvCxnSpPr>
            <p:cNvPr id="107" name="Straight Arrow Connector 106">
              <a:extLst>
                <a:ext uri="{FF2B5EF4-FFF2-40B4-BE49-F238E27FC236}">
                  <a16:creationId xmlns:a16="http://schemas.microsoft.com/office/drawing/2014/main" id="{16465CDF-351B-2949-883F-BD50C6674F44}"/>
                </a:ext>
              </a:extLst>
            </p:cNvPr>
            <p:cNvCxnSpPr>
              <a:cxnSpLocks/>
            </p:cNvCxnSpPr>
            <p:nvPr/>
          </p:nvCxnSpPr>
          <p:spPr>
            <a:xfrm>
              <a:off x="3757295" y="2693671"/>
              <a:ext cx="1056780" cy="3402107"/>
            </a:xfrm>
            <a:prstGeom prst="straightConnector1">
              <a:avLst/>
            </a:prstGeom>
            <a:ln w="69850" cmpd="sng">
              <a:solidFill>
                <a:srgbClr val="7030A0">
                  <a:alpha val="39000"/>
                </a:srgb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grpSp>
      <p:grpSp>
        <p:nvGrpSpPr>
          <p:cNvPr id="108" name="Group 107"/>
          <p:cNvGrpSpPr/>
          <p:nvPr/>
        </p:nvGrpSpPr>
        <p:grpSpPr>
          <a:xfrm>
            <a:off x="6076699" y="2463873"/>
            <a:ext cx="2319404" cy="4097464"/>
            <a:chOff x="3757295" y="2409621"/>
            <a:chExt cx="2319404" cy="4097464"/>
          </a:xfrm>
        </p:grpSpPr>
        <p:grpSp>
          <p:nvGrpSpPr>
            <p:cNvPr id="109" name="Group 108"/>
            <p:cNvGrpSpPr/>
            <p:nvPr/>
          </p:nvGrpSpPr>
          <p:grpSpPr>
            <a:xfrm>
              <a:off x="3818000" y="2409621"/>
              <a:ext cx="2258699" cy="4097464"/>
              <a:chOff x="3818000" y="2409621"/>
              <a:chExt cx="2258699" cy="4097464"/>
            </a:xfrm>
          </p:grpSpPr>
          <p:sp>
            <p:nvSpPr>
              <p:cNvPr id="111" name="Rounded Rectangle 110">
                <a:extLst>
                  <a:ext uri="{FF2B5EF4-FFF2-40B4-BE49-F238E27FC236}">
                    <a16:creationId xmlns:a16="http://schemas.microsoft.com/office/drawing/2014/main" id="{DC349C25-6D70-744A-8A3F-AC2AF36398F9}"/>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B25134CF-28BB-1C41-90D8-249BAEEE9A60}"/>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D988B1A3-A160-0C40-AFD3-D3B37337006D}"/>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3519B87C-A702-B548-ACCE-93008BAACCB5}"/>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FAD745E0-4D65-694B-952D-D0828FCE103F}"/>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FF26331E-E39E-A348-957A-1FCBF3D0D6E0}"/>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55E92C9F-29F8-0043-A63A-DF60EF569982}"/>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B551A2F2-C1F6-2744-985E-6AC993230C6F}"/>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FE38D034-BDA7-ED4F-9613-29D79A26AE3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ounded Rectangle 121">
                <a:extLst>
                  <a:ext uri="{FF2B5EF4-FFF2-40B4-BE49-F238E27FC236}">
                    <a16:creationId xmlns:a16="http://schemas.microsoft.com/office/drawing/2014/main" id="{571308DA-CA90-004D-A0AA-5772A33EF3F0}"/>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160832F5-81B7-DF46-99B0-C97E4628FB35}"/>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97D9343E-2E42-774D-8F68-04D8584529FC}"/>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6668A97C-DE2A-3B41-BE66-8D5D3E7742B6}"/>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C00FE93E-F3E5-A843-9D86-64C7FD1608B2}"/>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1FC2A4A0-15E5-304A-99F7-9482DC660A49}"/>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ounded Rectangle 129">
                <a:extLst>
                  <a:ext uri="{FF2B5EF4-FFF2-40B4-BE49-F238E27FC236}">
                    <a16:creationId xmlns:a16="http://schemas.microsoft.com/office/drawing/2014/main" id="{78CAD346-E00E-254C-A40F-717C132CF10E}"/>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ight Arrow 130">
                <a:extLst>
                  <a:ext uri="{FF2B5EF4-FFF2-40B4-BE49-F238E27FC236}">
                    <a16:creationId xmlns:a16="http://schemas.microsoft.com/office/drawing/2014/main" id="{0B7844AE-D3C0-B843-A88C-F3D8368BCF19}"/>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ight Arrow 132">
                <a:extLst>
                  <a:ext uri="{FF2B5EF4-FFF2-40B4-BE49-F238E27FC236}">
                    <a16:creationId xmlns:a16="http://schemas.microsoft.com/office/drawing/2014/main" id="{B8E6EF4A-CBDA-6049-8A12-A588515097B8}"/>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5" name="Content Placeholder 2">
                    <a:extLst>
                      <a:ext uri="{FF2B5EF4-FFF2-40B4-BE49-F238E27FC236}">
                        <a16:creationId xmlns:a16="http://schemas.microsoft.com/office/drawing/2014/main" id="{E7C20D21-0C77-3D4D-A35E-14C2CC15F63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35" name="Content Placeholder 2">
                    <a:extLst>
                      <a:ext uri="{FF2B5EF4-FFF2-40B4-BE49-F238E27FC236}">
                        <a16:creationId xmlns:a16="http://schemas.microsoft.com/office/drawing/2014/main" xmlns:a14="http://schemas.microsoft.com/office/drawing/2010/main" xmlns="" id="{E7C20D21-0C77-3D4D-A35E-14C2CC15F63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 name="Content Placeholder 2">
                    <a:extLst>
                      <a:ext uri="{FF2B5EF4-FFF2-40B4-BE49-F238E27FC236}">
                        <a16:creationId xmlns:a16="http://schemas.microsoft.com/office/drawing/2014/main" id="{BEF4F9A5-FF28-8440-9DAF-1D1ED4100CFB}"/>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36" name="Content Placeholder 2">
                    <a:extLst>
                      <a:ext uri="{FF2B5EF4-FFF2-40B4-BE49-F238E27FC236}">
                        <a16:creationId xmlns:a16="http://schemas.microsoft.com/office/drawing/2014/main" xmlns:a14="http://schemas.microsoft.com/office/drawing/2010/main" xmlns="" id="{BEF4F9A5-FF28-8440-9DAF-1D1ED4100CFB}"/>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 name="Content Placeholder 2">
                    <a:extLst>
                      <a:ext uri="{FF2B5EF4-FFF2-40B4-BE49-F238E27FC236}">
                        <a16:creationId xmlns:a16="http://schemas.microsoft.com/office/drawing/2014/main" id="{243F4651-A9CA-A549-A6D2-0B1A30201F1B}"/>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37" name="Content Placeholder 2">
                    <a:extLst>
                      <a:ext uri="{FF2B5EF4-FFF2-40B4-BE49-F238E27FC236}">
                        <a16:creationId xmlns:a16="http://schemas.microsoft.com/office/drawing/2014/main" xmlns:a14="http://schemas.microsoft.com/office/drawing/2010/main" xmlns="" id="{243F4651-A9CA-A549-A6D2-0B1A30201F1B}"/>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2"/>
                    <a:stretch>
                      <a:fillRect/>
                    </a:stretch>
                  </a:blipFill>
                </p:spPr>
                <p:txBody>
                  <a:bodyPr/>
                  <a:lstStyle/>
                  <a:p>
                    <a:r>
                      <a:rPr lang="en-US">
                        <a:noFill/>
                      </a:rPr>
                      <a:t> </a:t>
                    </a:r>
                  </a:p>
                </p:txBody>
              </p:sp>
            </mc:Fallback>
          </mc:AlternateContent>
          <p:sp>
            <p:nvSpPr>
              <p:cNvPr id="138" name="Right Arrow 137">
                <a:extLst>
                  <a:ext uri="{FF2B5EF4-FFF2-40B4-BE49-F238E27FC236}">
                    <a16:creationId xmlns:a16="http://schemas.microsoft.com/office/drawing/2014/main" id="{FB5B8560-2125-4B4D-A746-768335D23018}"/>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9" name="Content Placeholder 2">
                    <a:extLst>
                      <a:ext uri="{FF2B5EF4-FFF2-40B4-BE49-F238E27FC236}">
                        <a16:creationId xmlns:a16="http://schemas.microsoft.com/office/drawing/2014/main" id="{C649DF52-D45F-6F45-9821-F2CA15B64CD6}"/>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39" name="Content Placeholder 2">
                    <a:extLst>
                      <a:ext uri="{FF2B5EF4-FFF2-40B4-BE49-F238E27FC236}">
                        <a16:creationId xmlns:a16="http://schemas.microsoft.com/office/drawing/2014/main" xmlns:a14="http://schemas.microsoft.com/office/drawing/2010/main" xmlns="" id="{C649DF52-D45F-6F45-9821-F2CA15B64CD6}"/>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3"/>
                    <a:stretch>
                      <a:fillRect/>
                    </a:stretch>
                  </a:blipFill>
                </p:spPr>
                <p:txBody>
                  <a:bodyPr/>
                  <a:lstStyle/>
                  <a:p>
                    <a:r>
                      <a:rPr lang="en-US">
                        <a:noFill/>
                      </a:rPr>
                      <a:t> </a:t>
                    </a:r>
                  </a:p>
                </p:txBody>
              </p:sp>
            </mc:Fallback>
          </mc:AlternateContent>
          <p:sp>
            <p:nvSpPr>
              <p:cNvPr id="140" name="Content Placeholder 2">
                <a:extLst>
                  <a:ext uri="{FF2B5EF4-FFF2-40B4-BE49-F238E27FC236}">
                    <a16:creationId xmlns:a16="http://schemas.microsoft.com/office/drawing/2014/main" id="{94A19662-B16E-ED4C-8FEE-5BEB725A07A3}"/>
                  </a:ext>
                </a:extLst>
              </p:cNvPr>
              <p:cNvSpPr txBox="1">
                <a:spLocks/>
              </p:cNvSpPr>
              <p:nvPr/>
            </p:nvSpPr>
            <p:spPr>
              <a:xfrm>
                <a:off x="4752175" y="6003497"/>
                <a:ext cx="1324524"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“Harry”</a:t>
                </a:r>
              </a:p>
            </p:txBody>
          </p:sp>
          <p:sp>
            <p:nvSpPr>
              <p:cNvPr id="141" name="Content Placeholder 2">
                <a:extLst>
                  <a:ext uri="{FF2B5EF4-FFF2-40B4-BE49-F238E27FC236}">
                    <a16:creationId xmlns:a16="http://schemas.microsoft.com/office/drawing/2014/main" id="{6055F11A-E12F-2E43-9AED-1595523374A6}"/>
                  </a:ext>
                </a:extLst>
              </p:cNvPr>
              <p:cNvSpPr txBox="1">
                <a:spLocks/>
              </p:cNvSpPr>
              <p:nvPr/>
            </p:nvSpPr>
            <p:spPr>
              <a:xfrm>
                <a:off x="4720906" y="2409621"/>
                <a:ext cx="135579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a:solidFill>
                      <a:srgbClr val="7030A0"/>
                    </a:solidFill>
                    <a:latin typeface="Avenir Light" panose="020B0402020203020204" pitchFamily="34" charset="77"/>
                  </a:rPr>
                  <a:t>shouted</a:t>
                </a:r>
                <a:endParaRPr lang="en-US" sz="2400" dirty="0">
                  <a:solidFill>
                    <a:srgbClr val="7030A0"/>
                  </a:solidFill>
                  <a:latin typeface="Avenir Light" panose="020B0402020203020204" pitchFamily="34" charset="77"/>
                </a:endParaRPr>
              </a:p>
            </p:txBody>
          </p:sp>
        </p:grpSp>
        <p:cxnSp>
          <p:nvCxnSpPr>
            <p:cNvPr id="110" name="Straight Arrow Connector 109">
              <a:extLst>
                <a:ext uri="{FF2B5EF4-FFF2-40B4-BE49-F238E27FC236}">
                  <a16:creationId xmlns:a16="http://schemas.microsoft.com/office/drawing/2014/main" id="{16465CDF-351B-2949-883F-BD50C6674F44}"/>
                </a:ext>
              </a:extLst>
            </p:cNvPr>
            <p:cNvCxnSpPr>
              <a:cxnSpLocks/>
            </p:cNvCxnSpPr>
            <p:nvPr/>
          </p:nvCxnSpPr>
          <p:spPr>
            <a:xfrm>
              <a:off x="3757295" y="2693671"/>
              <a:ext cx="1056780" cy="3402107"/>
            </a:xfrm>
            <a:prstGeom prst="straightConnector1">
              <a:avLst/>
            </a:prstGeom>
            <a:ln w="69850" cmpd="sng">
              <a:solidFill>
                <a:srgbClr val="7030A0">
                  <a:alpha val="39000"/>
                </a:srgb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grpSp>
      <p:grpSp>
        <p:nvGrpSpPr>
          <p:cNvPr id="142" name="Group 141"/>
          <p:cNvGrpSpPr/>
          <p:nvPr/>
        </p:nvGrpSpPr>
        <p:grpSpPr>
          <a:xfrm>
            <a:off x="8461502" y="2453263"/>
            <a:ext cx="2384802" cy="4097464"/>
            <a:chOff x="3757295" y="2409621"/>
            <a:chExt cx="2384802" cy="4097464"/>
          </a:xfrm>
        </p:grpSpPr>
        <p:grpSp>
          <p:nvGrpSpPr>
            <p:cNvPr id="143" name="Group 142"/>
            <p:cNvGrpSpPr/>
            <p:nvPr/>
          </p:nvGrpSpPr>
          <p:grpSpPr>
            <a:xfrm>
              <a:off x="3818000" y="2409621"/>
              <a:ext cx="2324097" cy="4097464"/>
              <a:chOff x="3818000" y="2409621"/>
              <a:chExt cx="2324097" cy="4097464"/>
            </a:xfrm>
          </p:grpSpPr>
          <p:sp>
            <p:nvSpPr>
              <p:cNvPr id="145" name="Rounded Rectangle 144">
                <a:extLst>
                  <a:ext uri="{FF2B5EF4-FFF2-40B4-BE49-F238E27FC236}">
                    <a16:creationId xmlns:a16="http://schemas.microsoft.com/office/drawing/2014/main" id="{DC349C25-6D70-744A-8A3F-AC2AF36398F9}"/>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B25134CF-28BB-1C41-90D8-249BAEEE9A60}"/>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D988B1A3-A160-0C40-AFD3-D3B37337006D}"/>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3519B87C-A702-B548-ACCE-93008BAACCB5}"/>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a:extLst>
                  <a:ext uri="{FF2B5EF4-FFF2-40B4-BE49-F238E27FC236}">
                    <a16:creationId xmlns:a16="http://schemas.microsoft.com/office/drawing/2014/main" id="{FAD745E0-4D65-694B-952D-D0828FCE103F}"/>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FF26331E-E39E-A348-957A-1FCBF3D0D6E0}"/>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55E92C9F-29F8-0043-A63A-DF60EF569982}"/>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B551A2F2-C1F6-2744-985E-6AC993230C6F}"/>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a:extLst>
                  <a:ext uri="{FF2B5EF4-FFF2-40B4-BE49-F238E27FC236}">
                    <a16:creationId xmlns:a16="http://schemas.microsoft.com/office/drawing/2014/main" id="{FE38D034-BDA7-ED4F-9613-29D79A26AE3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ounded Rectangle 153">
                <a:extLst>
                  <a:ext uri="{FF2B5EF4-FFF2-40B4-BE49-F238E27FC236}">
                    <a16:creationId xmlns:a16="http://schemas.microsoft.com/office/drawing/2014/main" id="{571308DA-CA90-004D-A0AA-5772A33EF3F0}"/>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160832F5-81B7-DF46-99B0-C97E4628FB35}"/>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a:extLst>
                  <a:ext uri="{FF2B5EF4-FFF2-40B4-BE49-F238E27FC236}">
                    <a16:creationId xmlns:a16="http://schemas.microsoft.com/office/drawing/2014/main" id="{97D9343E-2E42-774D-8F68-04D8584529FC}"/>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a:extLst>
                  <a:ext uri="{FF2B5EF4-FFF2-40B4-BE49-F238E27FC236}">
                    <a16:creationId xmlns:a16="http://schemas.microsoft.com/office/drawing/2014/main" id="{6668A97C-DE2A-3B41-BE66-8D5D3E7742B6}"/>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a:extLst>
                  <a:ext uri="{FF2B5EF4-FFF2-40B4-BE49-F238E27FC236}">
                    <a16:creationId xmlns:a16="http://schemas.microsoft.com/office/drawing/2014/main" id="{C00FE93E-F3E5-A843-9D86-64C7FD1608B2}"/>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1FC2A4A0-15E5-304A-99F7-9482DC660A49}"/>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ounded Rectangle 159">
                <a:extLst>
                  <a:ext uri="{FF2B5EF4-FFF2-40B4-BE49-F238E27FC236}">
                    <a16:creationId xmlns:a16="http://schemas.microsoft.com/office/drawing/2014/main" id="{78CAD346-E00E-254C-A40F-717C132CF10E}"/>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ight Arrow 160">
                <a:extLst>
                  <a:ext uri="{FF2B5EF4-FFF2-40B4-BE49-F238E27FC236}">
                    <a16:creationId xmlns:a16="http://schemas.microsoft.com/office/drawing/2014/main" id="{0B7844AE-D3C0-B843-A88C-F3D8368BCF19}"/>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ight Arrow 161">
                <a:extLst>
                  <a:ext uri="{FF2B5EF4-FFF2-40B4-BE49-F238E27FC236}">
                    <a16:creationId xmlns:a16="http://schemas.microsoft.com/office/drawing/2014/main" id="{B8E6EF4A-CBDA-6049-8A12-A588515097B8}"/>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3" name="Content Placeholder 2">
                    <a:extLst>
                      <a:ext uri="{FF2B5EF4-FFF2-40B4-BE49-F238E27FC236}">
                        <a16:creationId xmlns:a16="http://schemas.microsoft.com/office/drawing/2014/main" id="{E7C20D21-0C77-3D4D-A35E-14C2CC15F63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63" name="Content Placeholder 2">
                    <a:extLst>
                      <a:ext uri="{FF2B5EF4-FFF2-40B4-BE49-F238E27FC236}">
                        <a16:creationId xmlns:a16="http://schemas.microsoft.com/office/drawing/2014/main" xmlns:a14="http://schemas.microsoft.com/office/drawing/2010/main" xmlns="" id="{E7C20D21-0C77-3D4D-A35E-14C2CC15F63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 name="Content Placeholder 2">
                    <a:extLst>
                      <a:ext uri="{FF2B5EF4-FFF2-40B4-BE49-F238E27FC236}">
                        <a16:creationId xmlns:a16="http://schemas.microsoft.com/office/drawing/2014/main" id="{BEF4F9A5-FF28-8440-9DAF-1D1ED4100CFB}"/>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64" name="Content Placeholder 2">
                    <a:extLst>
                      <a:ext uri="{FF2B5EF4-FFF2-40B4-BE49-F238E27FC236}">
                        <a16:creationId xmlns:a16="http://schemas.microsoft.com/office/drawing/2014/main" xmlns:a14="http://schemas.microsoft.com/office/drawing/2010/main" xmlns="" id="{BEF4F9A5-FF28-8440-9DAF-1D1ED4100CFB}"/>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5" name="Content Placeholder 2">
                    <a:extLst>
                      <a:ext uri="{FF2B5EF4-FFF2-40B4-BE49-F238E27FC236}">
                        <a16:creationId xmlns:a16="http://schemas.microsoft.com/office/drawing/2014/main" id="{243F4651-A9CA-A549-A6D2-0B1A30201F1B}"/>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65" name="Content Placeholder 2">
                    <a:extLst>
                      <a:ext uri="{FF2B5EF4-FFF2-40B4-BE49-F238E27FC236}">
                        <a16:creationId xmlns:a16="http://schemas.microsoft.com/office/drawing/2014/main" xmlns:a14="http://schemas.microsoft.com/office/drawing/2010/main" xmlns="" id="{243F4651-A9CA-A549-A6D2-0B1A30201F1B}"/>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6"/>
                    <a:stretch>
                      <a:fillRect/>
                    </a:stretch>
                  </a:blipFill>
                </p:spPr>
                <p:txBody>
                  <a:bodyPr/>
                  <a:lstStyle/>
                  <a:p>
                    <a:r>
                      <a:rPr lang="en-US">
                        <a:noFill/>
                      </a:rPr>
                      <a:t> </a:t>
                    </a:r>
                  </a:p>
                </p:txBody>
              </p:sp>
            </mc:Fallback>
          </mc:AlternateContent>
          <p:sp>
            <p:nvSpPr>
              <p:cNvPr id="166" name="Right Arrow 165">
                <a:extLst>
                  <a:ext uri="{FF2B5EF4-FFF2-40B4-BE49-F238E27FC236}">
                    <a16:creationId xmlns:a16="http://schemas.microsoft.com/office/drawing/2014/main" id="{FB5B8560-2125-4B4D-A746-768335D23018}"/>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7" name="Content Placeholder 2">
                    <a:extLst>
                      <a:ext uri="{FF2B5EF4-FFF2-40B4-BE49-F238E27FC236}">
                        <a16:creationId xmlns:a16="http://schemas.microsoft.com/office/drawing/2014/main" id="{C649DF52-D45F-6F45-9821-F2CA15B64CD6}"/>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67" name="Content Placeholder 2">
                    <a:extLst>
                      <a:ext uri="{FF2B5EF4-FFF2-40B4-BE49-F238E27FC236}">
                        <a16:creationId xmlns:a16="http://schemas.microsoft.com/office/drawing/2014/main" xmlns:a14="http://schemas.microsoft.com/office/drawing/2010/main" xmlns="" id="{C649DF52-D45F-6F45-9821-F2CA15B64CD6}"/>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7"/>
                    <a:stretch>
                      <a:fillRect/>
                    </a:stretch>
                  </a:blipFill>
                </p:spPr>
                <p:txBody>
                  <a:bodyPr/>
                  <a:lstStyle/>
                  <a:p>
                    <a:r>
                      <a:rPr lang="en-US">
                        <a:noFill/>
                      </a:rPr>
                      <a:t> </a:t>
                    </a:r>
                  </a:p>
                </p:txBody>
              </p:sp>
            </mc:Fallback>
          </mc:AlternateContent>
          <p:sp>
            <p:nvSpPr>
              <p:cNvPr id="168" name="Content Placeholder 2">
                <a:extLst>
                  <a:ext uri="{FF2B5EF4-FFF2-40B4-BE49-F238E27FC236}">
                    <a16:creationId xmlns:a16="http://schemas.microsoft.com/office/drawing/2014/main" id="{94A19662-B16E-ED4C-8FEE-5BEB725A07A3}"/>
                  </a:ext>
                </a:extLst>
              </p:cNvPr>
              <p:cNvSpPr txBox="1">
                <a:spLocks/>
              </p:cNvSpPr>
              <p:nvPr/>
            </p:nvSpPr>
            <p:spPr>
              <a:xfrm>
                <a:off x="4752174" y="6003497"/>
                <a:ext cx="138992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000" dirty="0">
                    <a:solidFill>
                      <a:srgbClr val="7030A0"/>
                    </a:solidFill>
                    <a:latin typeface="Avenir Light" panose="020B0402020203020204" pitchFamily="34" charset="77"/>
                  </a:rPr>
                  <a:t>shouted,</a:t>
                </a:r>
              </a:p>
            </p:txBody>
          </p:sp>
          <p:sp>
            <p:nvSpPr>
              <p:cNvPr id="169" name="Content Placeholder 2">
                <a:extLst>
                  <a:ext uri="{FF2B5EF4-FFF2-40B4-BE49-F238E27FC236}">
                    <a16:creationId xmlns:a16="http://schemas.microsoft.com/office/drawing/2014/main" id="{6055F11A-E12F-2E43-9AED-1595523374A6}"/>
                  </a:ext>
                </a:extLst>
              </p:cNvPr>
              <p:cNvSpPr txBox="1">
                <a:spLocks/>
              </p:cNvSpPr>
              <p:nvPr/>
            </p:nvSpPr>
            <p:spPr>
              <a:xfrm>
                <a:off x="4353900" y="2409621"/>
                <a:ext cx="1722800"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a:solidFill>
                      <a:srgbClr val="7030A0"/>
                    </a:solidFill>
                    <a:latin typeface="Avenir Light" panose="020B0402020203020204" pitchFamily="34" charset="77"/>
                  </a:rPr>
                  <a:t>panicking</a:t>
                </a:r>
                <a:endParaRPr lang="en-US" sz="2400" dirty="0">
                  <a:solidFill>
                    <a:srgbClr val="7030A0"/>
                  </a:solidFill>
                  <a:latin typeface="Avenir Light" panose="020B0402020203020204" pitchFamily="34" charset="77"/>
                </a:endParaRPr>
              </a:p>
            </p:txBody>
          </p:sp>
        </p:grpSp>
        <p:cxnSp>
          <p:nvCxnSpPr>
            <p:cNvPr id="144" name="Straight Arrow Connector 143">
              <a:extLst>
                <a:ext uri="{FF2B5EF4-FFF2-40B4-BE49-F238E27FC236}">
                  <a16:creationId xmlns:a16="http://schemas.microsoft.com/office/drawing/2014/main" id="{16465CDF-351B-2949-883F-BD50C6674F44}"/>
                </a:ext>
              </a:extLst>
            </p:cNvPr>
            <p:cNvCxnSpPr>
              <a:cxnSpLocks/>
            </p:cNvCxnSpPr>
            <p:nvPr/>
          </p:nvCxnSpPr>
          <p:spPr>
            <a:xfrm>
              <a:off x="3757295" y="2693671"/>
              <a:ext cx="1056780" cy="3402107"/>
            </a:xfrm>
            <a:prstGeom prst="straightConnector1">
              <a:avLst/>
            </a:prstGeom>
            <a:ln w="69850" cmpd="sng">
              <a:solidFill>
                <a:srgbClr val="7030A0">
                  <a:alpha val="39000"/>
                </a:srgb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grpSp>
      <p:cxnSp>
        <p:nvCxnSpPr>
          <p:cNvPr id="170" name="Straight Arrow Connector 169">
            <a:extLst>
              <a:ext uri="{FF2B5EF4-FFF2-40B4-BE49-F238E27FC236}">
                <a16:creationId xmlns:a16="http://schemas.microsoft.com/office/drawing/2014/main" id="{16465CDF-351B-2949-883F-BD50C6674F44}"/>
              </a:ext>
            </a:extLst>
          </p:cNvPr>
          <p:cNvCxnSpPr>
            <a:cxnSpLocks/>
          </p:cNvCxnSpPr>
          <p:nvPr/>
        </p:nvCxnSpPr>
        <p:spPr>
          <a:xfrm>
            <a:off x="10767058" y="2911726"/>
            <a:ext cx="1056780" cy="3402107"/>
          </a:xfrm>
          <a:prstGeom prst="straightConnector1">
            <a:avLst/>
          </a:prstGeom>
          <a:ln w="69850" cmpd="sng">
            <a:solidFill>
              <a:srgbClr val="7030A0">
                <a:alpha val="39000"/>
              </a:srgb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8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Generation</a:t>
            </a:r>
          </a:p>
        </p:txBody>
      </p:sp>
      <p:sp>
        <p:nvSpPr>
          <p:cNvPr id="123" name="Content Placeholder 2">
            <a:extLst>
              <a:ext uri="{FF2B5EF4-FFF2-40B4-BE49-F238E27FC236}">
                <a16:creationId xmlns:a16="http://schemas.microsoft.com/office/drawing/2014/main" id="{8CC99D59-00C0-1445-91B3-013E005D8BDE}"/>
              </a:ext>
            </a:extLst>
          </p:cNvPr>
          <p:cNvSpPr txBox="1">
            <a:spLocks/>
          </p:cNvSpPr>
          <p:nvPr/>
        </p:nvSpPr>
        <p:spPr>
          <a:xfrm>
            <a:off x="2489764" y="1776946"/>
            <a:ext cx="7567747"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sz="2400" b="1" dirty="0">
              <a:solidFill>
                <a:schemeClr val="accent5">
                  <a:lumMod val="75000"/>
                </a:schemeClr>
              </a:solidFill>
              <a:latin typeface="Avenir Light" panose="020B0402020203020204" pitchFamily="34" charset="77"/>
            </a:endParaRPr>
          </a:p>
        </p:txBody>
      </p:sp>
      <p:sp>
        <p:nvSpPr>
          <p:cNvPr id="32" name="Content Placeholder 2">
            <a:extLst>
              <a:ext uri="{FF2B5EF4-FFF2-40B4-BE49-F238E27FC236}">
                <a16:creationId xmlns:a16="http://schemas.microsoft.com/office/drawing/2014/main" id="{2E20838C-4570-4248-A55C-6F1735047636}"/>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Input layer</a:t>
            </a:r>
          </a:p>
        </p:txBody>
      </p:sp>
      <p:sp>
        <p:nvSpPr>
          <p:cNvPr id="33" name="Content Placeholder 2">
            <a:extLst>
              <a:ext uri="{FF2B5EF4-FFF2-40B4-BE49-F238E27FC236}">
                <a16:creationId xmlns:a16="http://schemas.microsoft.com/office/drawing/2014/main" id="{CC1E9B1C-9F75-8B44-AEA5-03BF6822FBF7}"/>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Hidden layer</a:t>
            </a:r>
          </a:p>
        </p:txBody>
      </p:sp>
      <p:sp>
        <p:nvSpPr>
          <p:cNvPr id="34" name="Content Placeholder 2">
            <a:extLst>
              <a:ext uri="{FF2B5EF4-FFF2-40B4-BE49-F238E27FC236}">
                <a16:creationId xmlns:a16="http://schemas.microsoft.com/office/drawing/2014/main" id="{EB6428D5-21EE-2A45-BB91-3CC55CE57983}"/>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schemeClr>
                </a:solidFill>
                <a:latin typeface="Avenir Light" panose="020B0402020203020204" pitchFamily="34" charset="77"/>
              </a:rPr>
              <a:t>Output layer</a:t>
            </a:r>
          </a:p>
        </p:txBody>
      </p:sp>
      <p:sp>
        <p:nvSpPr>
          <p:cNvPr id="35" name="Rounded Rectangle 34">
            <a:extLst>
              <a:ext uri="{FF2B5EF4-FFF2-40B4-BE49-F238E27FC236}">
                <a16:creationId xmlns:a16="http://schemas.microsoft.com/office/drawing/2014/main" id="{77B69781-0344-E042-A0B5-54BF3F9ECA64}"/>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0CFFAB33-964C-7748-BF35-4721918EB4C8}"/>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4156E0B-A953-BD41-BB2C-FE9ED66A0882}"/>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441D775C-F264-E346-8817-9BF41FF99B04}"/>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387E50D9-5CE3-5441-A6BE-A6E097B4A0B3}"/>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C7A0456-9E4C-C94A-8F0A-49ADA1484771}"/>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6755897-25B7-004E-A748-A9A07B35D1C1}"/>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3AAD522-87CB-2248-A091-7D69B2D76DA2}"/>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49583858-2EF7-C541-A4C8-6B64B755C426}"/>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78DA54E1-DEBC-FA47-B33C-EC57979E0AC8}"/>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D6D1AFD7-0467-F54B-80D1-0A7A609972DE}"/>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52D735C-4E41-C74A-81FB-F1D9BA23F974}"/>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6D55EDF1-111B-6A43-BF0C-42F1DFEDFF65}"/>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AF50432D-5742-2A48-B65C-56F873CA56C8}"/>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9AC9E29-3D62-D745-8082-BD6C496326A2}"/>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5FE82E85-5FBB-5345-9301-873D2290C74B}"/>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Arrow 50">
            <a:extLst>
              <a:ext uri="{FF2B5EF4-FFF2-40B4-BE49-F238E27FC236}">
                <a16:creationId xmlns:a16="http://schemas.microsoft.com/office/drawing/2014/main" id="{E38C0E88-53E6-D147-828E-73334C31EC81}"/>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ight Arrow 51">
            <a:extLst>
              <a:ext uri="{FF2B5EF4-FFF2-40B4-BE49-F238E27FC236}">
                <a16:creationId xmlns:a16="http://schemas.microsoft.com/office/drawing/2014/main" id="{76B1BEC2-7535-A142-80EE-6B5CD50FAE56}"/>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753B7FC2-D6A0-AE40-A65D-C095A483881A}"/>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53" name="Content Placeholder 2">
                <a:extLst>
                  <a:ext uri="{FF2B5EF4-FFF2-40B4-BE49-F238E27FC236}">
                    <a16:creationId xmlns:a16="http://schemas.microsoft.com/office/drawing/2014/main" xmlns:a14="http://schemas.microsoft.com/office/drawing/2010/main" xmlns="" id="{753B7FC2-D6A0-AE40-A65D-C095A483881A}"/>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Content Placeholder 2">
                <a:extLst>
                  <a:ext uri="{FF2B5EF4-FFF2-40B4-BE49-F238E27FC236}">
                    <a16:creationId xmlns:a16="http://schemas.microsoft.com/office/drawing/2014/main" id="{8A9A5F62-D191-874B-A14D-BA57D80A95B9}"/>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54" name="Content Placeholder 2">
                <a:extLst>
                  <a:ext uri="{FF2B5EF4-FFF2-40B4-BE49-F238E27FC236}">
                    <a16:creationId xmlns:a16="http://schemas.microsoft.com/office/drawing/2014/main" xmlns:a14="http://schemas.microsoft.com/office/drawing/2010/main" xmlns="" id="{8A9A5F62-D191-874B-A14D-BA57D80A95B9}"/>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Content Placeholder 2">
                <a:extLst>
                  <a:ext uri="{FF2B5EF4-FFF2-40B4-BE49-F238E27FC236}">
                    <a16:creationId xmlns:a16="http://schemas.microsoft.com/office/drawing/2014/main" id="{1F028BB4-661E-8048-88CA-0B4E65E37760}"/>
                  </a:ext>
                </a:extLst>
              </p:cNvPr>
              <p:cNvSpPr txBox="1">
                <a:spLocks/>
              </p:cNvSpPr>
              <p:nvPr/>
            </p:nvSpPr>
            <p:spPr>
              <a:xfrm>
                <a:off x="2936405" y="556679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15" name="Content Placeholder 2">
                <a:extLst>
                  <a:ext uri="{FF2B5EF4-FFF2-40B4-BE49-F238E27FC236}">
                    <a16:creationId xmlns:a16="http://schemas.microsoft.com/office/drawing/2014/main" id="{1F028BB4-661E-8048-88CA-0B4E65E37760}"/>
                  </a:ext>
                </a:extLst>
              </p:cNvPr>
              <p:cNvSpPr txBox="1">
                <a:spLocks noRot="1" noChangeAspect="1" noMove="1" noResize="1" noEditPoints="1" noAdjustHandles="1" noChangeArrowheads="1" noChangeShapeType="1" noTextEdit="1"/>
              </p:cNvSpPr>
              <p:nvPr/>
            </p:nvSpPr>
            <p:spPr>
              <a:xfrm>
                <a:off x="2936405" y="5566790"/>
                <a:ext cx="466367" cy="503588"/>
              </a:xfrm>
              <a:prstGeom prst="rect">
                <a:avLst/>
              </a:prstGeom>
              <a:blipFill>
                <a:blip r:embed="rId5"/>
                <a:stretch>
                  <a:fillRect l="-5263"/>
                </a:stretch>
              </a:blipFill>
            </p:spPr>
            <p:txBody>
              <a:bodyPr/>
              <a:lstStyle/>
              <a:p>
                <a:r>
                  <a:rPr lang="en-US">
                    <a:noFill/>
                  </a:rPr>
                  <a:t> </a:t>
                </a:r>
              </a:p>
            </p:txBody>
          </p:sp>
        </mc:Fallback>
      </mc:AlternateContent>
      <p:sp>
        <p:nvSpPr>
          <p:cNvPr id="128" name="Content Placeholder 2">
            <a:extLst>
              <a:ext uri="{FF2B5EF4-FFF2-40B4-BE49-F238E27FC236}">
                <a16:creationId xmlns:a16="http://schemas.microsoft.com/office/drawing/2014/main" id="{F0DB991D-8AC4-2F49-958D-C6E6F9DD54A7}"/>
              </a:ext>
            </a:extLst>
          </p:cNvPr>
          <p:cNvSpPr txBox="1">
            <a:spLocks/>
          </p:cNvSpPr>
          <p:nvPr/>
        </p:nvSpPr>
        <p:spPr>
          <a:xfrm>
            <a:off x="2299868" y="6003497"/>
            <a:ext cx="1604256"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&lt;START&gt;</a:t>
            </a:r>
          </a:p>
        </p:txBody>
      </p:sp>
      <p:sp>
        <p:nvSpPr>
          <p:cNvPr id="132" name="Content Placeholder 2">
            <a:extLst>
              <a:ext uri="{FF2B5EF4-FFF2-40B4-BE49-F238E27FC236}">
                <a16:creationId xmlns:a16="http://schemas.microsoft.com/office/drawing/2014/main" id="{F1255D89-8DB7-7941-98CF-858601200D88}"/>
              </a:ext>
            </a:extLst>
          </p:cNvPr>
          <p:cNvSpPr txBox="1">
            <a:spLocks/>
          </p:cNvSpPr>
          <p:nvPr/>
        </p:nvSpPr>
        <p:spPr>
          <a:xfrm>
            <a:off x="2608151" y="2408138"/>
            <a:ext cx="122331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“Sorry”</a:t>
            </a:r>
          </a:p>
        </p:txBody>
      </p:sp>
      <p:grpSp>
        <p:nvGrpSpPr>
          <p:cNvPr id="2" name="Group 1"/>
          <p:cNvGrpSpPr/>
          <p:nvPr/>
        </p:nvGrpSpPr>
        <p:grpSpPr>
          <a:xfrm>
            <a:off x="3757295" y="2409621"/>
            <a:ext cx="2234854" cy="4097464"/>
            <a:chOff x="3757295" y="2409621"/>
            <a:chExt cx="2234854" cy="4097464"/>
          </a:xfrm>
        </p:grpSpPr>
        <p:grpSp>
          <p:nvGrpSpPr>
            <p:cNvPr id="55" name="Group 54"/>
            <p:cNvGrpSpPr/>
            <p:nvPr/>
          </p:nvGrpSpPr>
          <p:grpSpPr>
            <a:xfrm>
              <a:off x="3818000" y="2409621"/>
              <a:ext cx="2174149" cy="4097464"/>
              <a:chOff x="3818000" y="2409621"/>
              <a:chExt cx="2174149" cy="4097464"/>
            </a:xfrm>
          </p:grpSpPr>
          <p:sp>
            <p:nvSpPr>
              <p:cNvPr id="56" name="Rounded Rectangle 55">
                <a:extLst>
                  <a:ext uri="{FF2B5EF4-FFF2-40B4-BE49-F238E27FC236}">
                    <a16:creationId xmlns:a16="http://schemas.microsoft.com/office/drawing/2014/main" id="{DC349C25-6D70-744A-8A3F-AC2AF36398F9}"/>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B25134CF-28BB-1C41-90D8-249BAEEE9A60}"/>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D988B1A3-A160-0C40-AFD3-D3B37337006D}"/>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3519B87C-A702-B548-ACCE-93008BAACCB5}"/>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FAD745E0-4D65-694B-952D-D0828FCE103F}"/>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FF26331E-E39E-A348-957A-1FCBF3D0D6E0}"/>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55E92C9F-29F8-0043-A63A-DF60EF569982}"/>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B551A2F2-C1F6-2744-985E-6AC993230C6F}"/>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E38D034-BDA7-ED4F-9613-29D79A26AE3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ounded Rectangle 64">
                <a:extLst>
                  <a:ext uri="{FF2B5EF4-FFF2-40B4-BE49-F238E27FC236}">
                    <a16:creationId xmlns:a16="http://schemas.microsoft.com/office/drawing/2014/main" id="{571308DA-CA90-004D-A0AA-5772A33EF3F0}"/>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160832F5-81B7-DF46-99B0-C97E4628FB35}"/>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97D9343E-2E42-774D-8F68-04D8584529FC}"/>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6668A97C-DE2A-3B41-BE66-8D5D3E7742B6}"/>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C00FE93E-F3E5-A843-9D86-64C7FD1608B2}"/>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1FC2A4A0-15E5-304A-99F7-9482DC660A49}"/>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70">
                <a:extLst>
                  <a:ext uri="{FF2B5EF4-FFF2-40B4-BE49-F238E27FC236}">
                    <a16:creationId xmlns:a16="http://schemas.microsoft.com/office/drawing/2014/main" id="{78CAD346-E00E-254C-A40F-717C132CF10E}"/>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ight Arrow 71">
                <a:extLst>
                  <a:ext uri="{FF2B5EF4-FFF2-40B4-BE49-F238E27FC236}">
                    <a16:creationId xmlns:a16="http://schemas.microsoft.com/office/drawing/2014/main" id="{0B7844AE-D3C0-B843-A88C-F3D8368BCF19}"/>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ight Arrow 72">
                <a:extLst>
                  <a:ext uri="{FF2B5EF4-FFF2-40B4-BE49-F238E27FC236}">
                    <a16:creationId xmlns:a16="http://schemas.microsoft.com/office/drawing/2014/main" id="{B8E6EF4A-CBDA-6049-8A12-A588515097B8}"/>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4" name="Content Placeholder 2">
                    <a:extLst>
                      <a:ext uri="{FF2B5EF4-FFF2-40B4-BE49-F238E27FC236}">
                        <a16:creationId xmlns:a16="http://schemas.microsoft.com/office/drawing/2014/main" id="{E7C20D21-0C77-3D4D-A35E-14C2CC15F63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74" name="Content Placeholder 2">
                    <a:extLst>
                      <a:ext uri="{FF2B5EF4-FFF2-40B4-BE49-F238E27FC236}">
                        <a16:creationId xmlns:a16="http://schemas.microsoft.com/office/drawing/2014/main" xmlns:a14="http://schemas.microsoft.com/office/drawing/2010/main" xmlns="" id="{E7C20D21-0C77-3D4D-A35E-14C2CC15F63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Content Placeholder 2">
                    <a:extLst>
                      <a:ext uri="{FF2B5EF4-FFF2-40B4-BE49-F238E27FC236}">
                        <a16:creationId xmlns:a16="http://schemas.microsoft.com/office/drawing/2014/main" id="{BEF4F9A5-FF28-8440-9DAF-1D1ED4100CFB}"/>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75" name="Content Placeholder 2">
                    <a:extLst>
                      <a:ext uri="{FF2B5EF4-FFF2-40B4-BE49-F238E27FC236}">
                        <a16:creationId xmlns:a16="http://schemas.microsoft.com/office/drawing/2014/main" xmlns:a14="http://schemas.microsoft.com/office/drawing/2010/main" xmlns="" id="{BEF4F9A5-FF28-8440-9DAF-1D1ED4100CFB}"/>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Content Placeholder 2">
                    <a:extLst>
                      <a:ext uri="{FF2B5EF4-FFF2-40B4-BE49-F238E27FC236}">
                        <a16:creationId xmlns:a16="http://schemas.microsoft.com/office/drawing/2014/main" id="{243F4651-A9CA-A549-A6D2-0B1A30201F1B}"/>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2</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76" name="Content Placeholder 2">
                    <a:extLst>
                      <a:ext uri="{FF2B5EF4-FFF2-40B4-BE49-F238E27FC236}">
                        <a16:creationId xmlns:a16="http://schemas.microsoft.com/office/drawing/2014/main" xmlns:a14="http://schemas.microsoft.com/office/drawing/2010/main" xmlns="" id="{243F4651-A9CA-A549-A6D2-0B1A30201F1B}"/>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8"/>
                    <a:stretch>
                      <a:fillRect/>
                    </a:stretch>
                  </a:blipFill>
                </p:spPr>
                <p:txBody>
                  <a:bodyPr/>
                  <a:lstStyle/>
                  <a:p>
                    <a:r>
                      <a:rPr lang="en-US">
                        <a:noFill/>
                      </a:rPr>
                      <a:t> </a:t>
                    </a:r>
                  </a:p>
                </p:txBody>
              </p:sp>
            </mc:Fallback>
          </mc:AlternateContent>
          <p:sp>
            <p:nvSpPr>
              <p:cNvPr id="77" name="Right Arrow 76">
                <a:extLst>
                  <a:ext uri="{FF2B5EF4-FFF2-40B4-BE49-F238E27FC236}">
                    <a16:creationId xmlns:a16="http://schemas.microsoft.com/office/drawing/2014/main" id="{FB5B8560-2125-4B4D-A746-768335D23018}"/>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8" name="Content Placeholder 2">
                    <a:extLst>
                      <a:ext uri="{FF2B5EF4-FFF2-40B4-BE49-F238E27FC236}">
                        <a16:creationId xmlns:a16="http://schemas.microsoft.com/office/drawing/2014/main" id="{C649DF52-D45F-6F45-9821-F2CA15B64CD6}"/>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78" name="Content Placeholder 2">
                    <a:extLst>
                      <a:ext uri="{FF2B5EF4-FFF2-40B4-BE49-F238E27FC236}">
                        <a16:creationId xmlns:a16="http://schemas.microsoft.com/office/drawing/2014/main" xmlns:a14="http://schemas.microsoft.com/office/drawing/2010/main" xmlns="" id="{C649DF52-D45F-6F45-9821-F2CA15B64CD6}"/>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9"/>
                    <a:stretch>
                      <a:fillRect/>
                    </a:stretch>
                  </a:blipFill>
                </p:spPr>
                <p:txBody>
                  <a:bodyPr/>
                  <a:lstStyle/>
                  <a:p>
                    <a:r>
                      <a:rPr lang="en-US">
                        <a:noFill/>
                      </a:rPr>
                      <a:t> </a:t>
                    </a:r>
                  </a:p>
                </p:txBody>
              </p:sp>
            </mc:Fallback>
          </mc:AlternateContent>
          <p:sp>
            <p:nvSpPr>
              <p:cNvPr id="79" name="Content Placeholder 2">
                <a:extLst>
                  <a:ext uri="{FF2B5EF4-FFF2-40B4-BE49-F238E27FC236}">
                    <a16:creationId xmlns:a16="http://schemas.microsoft.com/office/drawing/2014/main" id="{94A19662-B16E-ED4C-8FEE-5BEB725A07A3}"/>
                  </a:ext>
                </a:extLst>
              </p:cNvPr>
              <p:cNvSpPr txBox="1">
                <a:spLocks/>
              </p:cNvSpPr>
              <p:nvPr/>
            </p:nvSpPr>
            <p:spPr>
              <a:xfrm>
                <a:off x="4752175" y="6003497"/>
                <a:ext cx="122331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“Sorry”</a:t>
                </a:r>
              </a:p>
            </p:txBody>
          </p:sp>
          <p:sp>
            <p:nvSpPr>
              <p:cNvPr id="80" name="Content Placeholder 2">
                <a:extLst>
                  <a:ext uri="{FF2B5EF4-FFF2-40B4-BE49-F238E27FC236}">
                    <a16:creationId xmlns:a16="http://schemas.microsoft.com/office/drawing/2014/main" id="{6055F11A-E12F-2E43-9AED-1595523374A6}"/>
                  </a:ext>
                </a:extLst>
              </p:cNvPr>
              <p:cNvSpPr txBox="1">
                <a:spLocks/>
              </p:cNvSpPr>
              <p:nvPr/>
            </p:nvSpPr>
            <p:spPr>
              <a:xfrm>
                <a:off x="4720906" y="2409621"/>
                <a:ext cx="1017595"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Harry</a:t>
                </a:r>
              </a:p>
            </p:txBody>
          </p:sp>
        </p:grpSp>
        <p:cxnSp>
          <p:nvCxnSpPr>
            <p:cNvPr id="107" name="Straight Arrow Connector 106">
              <a:extLst>
                <a:ext uri="{FF2B5EF4-FFF2-40B4-BE49-F238E27FC236}">
                  <a16:creationId xmlns:a16="http://schemas.microsoft.com/office/drawing/2014/main" id="{16465CDF-351B-2949-883F-BD50C6674F44}"/>
                </a:ext>
              </a:extLst>
            </p:cNvPr>
            <p:cNvCxnSpPr>
              <a:cxnSpLocks/>
            </p:cNvCxnSpPr>
            <p:nvPr/>
          </p:nvCxnSpPr>
          <p:spPr>
            <a:xfrm>
              <a:off x="3757295" y="2693671"/>
              <a:ext cx="1056780" cy="3402107"/>
            </a:xfrm>
            <a:prstGeom prst="straightConnector1">
              <a:avLst/>
            </a:prstGeom>
            <a:ln w="69850" cmpd="sng">
              <a:solidFill>
                <a:srgbClr val="7030A0">
                  <a:alpha val="39000"/>
                </a:srgb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grpSp>
      <p:grpSp>
        <p:nvGrpSpPr>
          <p:cNvPr id="108" name="Group 107"/>
          <p:cNvGrpSpPr/>
          <p:nvPr/>
        </p:nvGrpSpPr>
        <p:grpSpPr>
          <a:xfrm>
            <a:off x="6076699" y="2463873"/>
            <a:ext cx="2319404" cy="4097464"/>
            <a:chOff x="3757295" y="2409621"/>
            <a:chExt cx="2319404" cy="4097464"/>
          </a:xfrm>
        </p:grpSpPr>
        <p:grpSp>
          <p:nvGrpSpPr>
            <p:cNvPr id="109" name="Group 108"/>
            <p:cNvGrpSpPr/>
            <p:nvPr/>
          </p:nvGrpSpPr>
          <p:grpSpPr>
            <a:xfrm>
              <a:off x="3818000" y="2409621"/>
              <a:ext cx="2258699" cy="4097464"/>
              <a:chOff x="3818000" y="2409621"/>
              <a:chExt cx="2258699" cy="4097464"/>
            </a:xfrm>
          </p:grpSpPr>
          <p:sp>
            <p:nvSpPr>
              <p:cNvPr id="111" name="Rounded Rectangle 110">
                <a:extLst>
                  <a:ext uri="{FF2B5EF4-FFF2-40B4-BE49-F238E27FC236}">
                    <a16:creationId xmlns:a16="http://schemas.microsoft.com/office/drawing/2014/main" id="{DC349C25-6D70-744A-8A3F-AC2AF36398F9}"/>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B25134CF-28BB-1C41-90D8-249BAEEE9A60}"/>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D988B1A3-A160-0C40-AFD3-D3B37337006D}"/>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3519B87C-A702-B548-ACCE-93008BAACCB5}"/>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FAD745E0-4D65-694B-952D-D0828FCE103F}"/>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FF26331E-E39E-A348-957A-1FCBF3D0D6E0}"/>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55E92C9F-29F8-0043-A63A-DF60EF569982}"/>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B551A2F2-C1F6-2744-985E-6AC993230C6F}"/>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FE38D034-BDA7-ED4F-9613-29D79A26AE3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ounded Rectangle 121">
                <a:extLst>
                  <a:ext uri="{FF2B5EF4-FFF2-40B4-BE49-F238E27FC236}">
                    <a16:creationId xmlns:a16="http://schemas.microsoft.com/office/drawing/2014/main" id="{571308DA-CA90-004D-A0AA-5772A33EF3F0}"/>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160832F5-81B7-DF46-99B0-C97E4628FB35}"/>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97D9343E-2E42-774D-8F68-04D8584529FC}"/>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6668A97C-DE2A-3B41-BE66-8D5D3E7742B6}"/>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C00FE93E-F3E5-A843-9D86-64C7FD1608B2}"/>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1FC2A4A0-15E5-304A-99F7-9482DC660A49}"/>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ounded Rectangle 129">
                <a:extLst>
                  <a:ext uri="{FF2B5EF4-FFF2-40B4-BE49-F238E27FC236}">
                    <a16:creationId xmlns:a16="http://schemas.microsoft.com/office/drawing/2014/main" id="{78CAD346-E00E-254C-A40F-717C132CF10E}"/>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ight Arrow 130">
                <a:extLst>
                  <a:ext uri="{FF2B5EF4-FFF2-40B4-BE49-F238E27FC236}">
                    <a16:creationId xmlns:a16="http://schemas.microsoft.com/office/drawing/2014/main" id="{0B7844AE-D3C0-B843-A88C-F3D8368BCF19}"/>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ight Arrow 132">
                <a:extLst>
                  <a:ext uri="{FF2B5EF4-FFF2-40B4-BE49-F238E27FC236}">
                    <a16:creationId xmlns:a16="http://schemas.microsoft.com/office/drawing/2014/main" id="{B8E6EF4A-CBDA-6049-8A12-A588515097B8}"/>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5" name="Content Placeholder 2">
                    <a:extLst>
                      <a:ext uri="{FF2B5EF4-FFF2-40B4-BE49-F238E27FC236}">
                        <a16:creationId xmlns:a16="http://schemas.microsoft.com/office/drawing/2014/main" id="{E7C20D21-0C77-3D4D-A35E-14C2CC15F63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35" name="Content Placeholder 2">
                    <a:extLst>
                      <a:ext uri="{FF2B5EF4-FFF2-40B4-BE49-F238E27FC236}">
                        <a16:creationId xmlns:a16="http://schemas.microsoft.com/office/drawing/2014/main" xmlns:a14="http://schemas.microsoft.com/office/drawing/2010/main" xmlns="" id="{E7C20D21-0C77-3D4D-A35E-14C2CC15F63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 name="Content Placeholder 2">
                    <a:extLst>
                      <a:ext uri="{FF2B5EF4-FFF2-40B4-BE49-F238E27FC236}">
                        <a16:creationId xmlns:a16="http://schemas.microsoft.com/office/drawing/2014/main" id="{BEF4F9A5-FF28-8440-9DAF-1D1ED4100CFB}"/>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36" name="Content Placeholder 2">
                    <a:extLst>
                      <a:ext uri="{FF2B5EF4-FFF2-40B4-BE49-F238E27FC236}">
                        <a16:creationId xmlns:a16="http://schemas.microsoft.com/office/drawing/2014/main" xmlns:a14="http://schemas.microsoft.com/office/drawing/2010/main" xmlns="" id="{BEF4F9A5-FF28-8440-9DAF-1D1ED4100CFB}"/>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 name="Content Placeholder 2">
                    <a:extLst>
                      <a:ext uri="{FF2B5EF4-FFF2-40B4-BE49-F238E27FC236}">
                        <a16:creationId xmlns:a16="http://schemas.microsoft.com/office/drawing/2014/main" id="{243F4651-A9CA-A549-A6D2-0B1A30201F1B}"/>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3</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37" name="Content Placeholder 2">
                    <a:extLst>
                      <a:ext uri="{FF2B5EF4-FFF2-40B4-BE49-F238E27FC236}">
                        <a16:creationId xmlns:a16="http://schemas.microsoft.com/office/drawing/2014/main" xmlns:a14="http://schemas.microsoft.com/office/drawing/2010/main" xmlns="" id="{243F4651-A9CA-A549-A6D2-0B1A30201F1B}"/>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2"/>
                    <a:stretch>
                      <a:fillRect/>
                    </a:stretch>
                  </a:blipFill>
                </p:spPr>
                <p:txBody>
                  <a:bodyPr/>
                  <a:lstStyle/>
                  <a:p>
                    <a:r>
                      <a:rPr lang="en-US">
                        <a:noFill/>
                      </a:rPr>
                      <a:t> </a:t>
                    </a:r>
                  </a:p>
                </p:txBody>
              </p:sp>
            </mc:Fallback>
          </mc:AlternateContent>
          <p:sp>
            <p:nvSpPr>
              <p:cNvPr id="138" name="Right Arrow 137">
                <a:extLst>
                  <a:ext uri="{FF2B5EF4-FFF2-40B4-BE49-F238E27FC236}">
                    <a16:creationId xmlns:a16="http://schemas.microsoft.com/office/drawing/2014/main" id="{FB5B8560-2125-4B4D-A746-768335D23018}"/>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9" name="Content Placeholder 2">
                    <a:extLst>
                      <a:ext uri="{FF2B5EF4-FFF2-40B4-BE49-F238E27FC236}">
                        <a16:creationId xmlns:a16="http://schemas.microsoft.com/office/drawing/2014/main" id="{C649DF52-D45F-6F45-9821-F2CA15B64CD6}"/>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39" name="Content Placeholder 2">
                    <a:extLst>
                      <a:ext uri="{FF2B5EF4-FFF2-40B4-BE49-F238E27FC236}">
                        <a16:creationId xmlns:a16="http://schemas.microsoft.com/office/drawing/2014/main" xmlns:a14="http://schemas.microsoft.com/office/drawing/2010/main" xmlns="" id="{C649DF52-D45F-6F45-9821-F2CA15B64CD6}"/>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3"/>
                    <a:stretch>
                      <a:fillRect/>
                    </a:stretch>
                  </a:blipFill>
                </p:spPr>
                <p:txBody>
                  <a:bodyPr/>
                  <a:lstStyle/>
                  <a:p>
                    <a:r>
                      <a:rPr lang="en-US">
                        <a:noFill/>
                      </a:rPr>
                      <a:t> </a:t>
                    </a:r>
                  </a:p>
                </p:txBody>
              </p:sp>
            </mc:Fallback>
          </mc:AlternateContent>
          <p:sp>
            <p:nvSpPr>
              <p:cNvPr id="140" name="Content Placeholder 2">
                <a:extLst>
                  <a:ext uri="{FF2B5EF4-FFF2-40B4-BE49-F238E27FC236}">
                    <a16:creationId xmlns:a16="http://schemas.microsoft.com/office/drawing/2014/main" id="{94A19662-B16E-ED4C-8FEE-5BEB725A07A3}"/>
                  </a:ext>
                </a:extLst>
              </p:cNvPr>
              <p:cNvSpPr txBox="1">
                <a:spLocks/>
              </p:cNvSpPr>
              <p:nvPr/>
            </p:nvSpPr>
            <p:spPr>
              <a:xfrm>
                <a:off x="4752175" y="6003497"/>
                <a:ext cx="1324524"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rgbClr val="7030A0"/>
                    </a:solidFill>
                    <a:latin typeface="Avenir Light" panose="020B0402020203020204" pitchFamily="34" charset="77"/>
                  </a:rPr>
                  <a:t>“Harry”</a:t>
                </a:r>
              </a:p>
            </p:txBody>
          </p:sp>
          <p:sp>
            <p:nvSpPr>
              <p:cNvPr id="141" name="Content Placeholder 2">
                <a:extLst>
                  <a:ext uri="{FF2B5EF4-FFF2-40B4-BE49-F238E27FC236}">
                    <a16:creationId xmlns:a16="http://schemas.microsoft.com/office/drawing/2014/main" id="{6055F11A-E12F-2E43-9AED-1595523374A6}"/>
                  </a:ext>
                </a:extLst>
              </p:cNvPr>
              <p:cNvSpPr txBox="1">
                <a:spLocks/>
              </p:cNvSpPr>
              <p:nvPr/>
            </p:nvSpPr>
            <p:spPr>
              <a:xfrm>
                <a:off x="4720906" y="2409621"/>
                <a:ext cx="1355793"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a:solidFill>
                      <a:srgbClr val="7030A0"/>
                    </a:solidFill>
                    <a:latin typeface="Avenir Light" panose="020B0402020203020204" pitchFamily="34" charset="77"/>
                  </a:rPr>
                  <a:t>shouted</a:t>
                </a:r>
                <a:endParaRPr lang="en-US" sz="2400" dirty="0">
                  <a:solidFill>
                    <a:srgbClr val="7030A0"/>
                  </a:solidFill>
                  <a:latin typeface="Avenir Light" panose="020B0402020203020204" pitchFamily="34" charset="77"/>
                </a:endParaRPr>
              </a:p>
            </p:txBody>
          </p:sp>
        </p:grpSp>
        <p:cxnSp>
          <p:nvCxnSpPr>
            <p:cNvPr id="110" name="Straight Arrow Connector 109">
              <a:extLst>
                <a:ext uri="{FF2B5EF4-FFF2-40B4-BE49-F238E27FC236}">
                  <a16:creationId xmlns:a16="http://schemas.microsoft.com/office/drawing/2014/main" id="{16465CDF-351B-2949-883F-BD50C6674F44}"/>
                </a:ext>
              </a:extLst>
            </p:cNvPr>
            <p:cNvCxnSpPr>
              <a:cxnSpLocks/>
            </p:cNvCxnSpPr>
            <p:nvPr/>
          </p:nvCxnSpPr>
          <p:spPr>
            <a:xfrm>
              <a:off x="3757295" y="2693671"/>
              <a:ext cx="1056780" cy="3402107"/>
            </a:xfrm>
            <a:prstGeom prst="straightConnector1">
              <a:avLst/>
            </a:prstGeom>
            <a:ln w="69850" cmpd="sng">
              <a:solidFill>
                <a:srgbClr val="7030A0">
                  <a:alpha val="39000"/>
                </a:srgb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grpSp>
      <p:grpSp>
        <p:nvGrpSpPr>
          <p:cNvPr id="142" name="Group 141"/>
          <p:cNvGrpSpPr/>
          <p:nvPr/>
        </p:nvGrpSpPr>
        <p:grpSpPr>
          <a:xfrm>
            <a:off x="8461502" y="2453263"/>
            <a:ext cx="2598384" cy="4097464"/>
            <a:chOff x="3757295" y="2409621"/>
            <a:chExt cx="2598384" cy="4097464"/>
          </a:xfrm>
        </p:grpSpPr>
        <p:grpSp>
          <p:nvGrpSpPr>
            <p:cNvPr id="143" name="Group 142"/>
            <p:cNvGrpSpPr/>
            <p:nvPr/>
          </p:nvGrpSpPr>
          <p:grpSpPr>
            <a:xfrm>
              <a:off x="3818000" y="2409621"/>
              <a:ext cx="2537679" cy="4097464"/>
              <a:chOff x="3818000" y="2409621"/>
              <a:chExt cx="2537679" cy="4097464"/>
            </a:xfrm>
          </p:grpSpPr>
          <p:sp>
            <p:nvSpPr>
              <p:cNvPr id="145" name="Rounded Rectangle 144">
                <a:extLst>
                  <a:ext uri="{FF2B5EF4-FFF2-40B4-BE49-F238E27FC236}">
                    <a16:creationId xmlns:a16="http://schemas.microsoft.com/office/drawing/2014/main" id="{DC349C25-6D70-744A-8A3F-AC2AF36398F9}"/>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B25134CF-28BB-1C41-90D8-249BAEEE9A60}"/>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D988B1A3-A160-0C40-AFD3-D3B37337006D}"/>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3519B87C-A702-B548-ACCE-93008BAACCB5}"/>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a:extLst>
                  <a:ext uri="{FF2B5EF4-FFF2-40B4-BE49-F238E27FC236}">
                    <a16:creationId xmlns:a16="http://schemas.microsoft.com/office/drawing/2014/main" id="{FAD745E0-4D65-694B-952D-D0828FCE103F}"/>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FF26331E-E39E-A348-957A-1FCBF3D0D6E0}"/>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55E92C9F-29F8-0043-A63A-DF60EF569982}"/>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B551A2F2-C1F6-2744-985E-6AC993230C6F}"/>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a:extLst>
                  <a:ext uri="{FF2B5EF4-FFF2-40B4-BE49-F238E27FC236}">
                    <a16:creationId xmlns:a16="http://schemas.microsoft.com/office/drawing/2014/main" id="{FE38D034-BDA7-ED4F-9613-29D79A26AE3F}"/>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ounded Rectangle 153">
                <a:extLst>
                  <a:ext uri="{FF2B5EF4-FFF2-40B4-BE49-F238E27FC236}">
                    <a16:creationId xmlns:a16="http://schemas.microsoft.com/office/drawing/2014/main" id="{571308DA-CA90-004D-A0AA-5772A33EF3F0}"/>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160832F5-81B7-DF46-99B0-C97E4628FB35}"/>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a:extLst>
                  <a:ext uri="{FF2B5EF4-FFF2-40B4-BE49-F238E27FC236}">
                    <a16:creationId xmlns:a16="http://schemas.microsoft.com/office/drawing/2014/main" id="{97D9343E-2E42-774D-8F68-04D8584529FC}"/>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a:extLst>
                  <a:ext uri="{FF2B5EF4-FFF2-40B4-BE49-F238E27FC236}">
                    <a16:creationId xmlns:a16="http://schemas.microsoft.com/office/drawing/2014/main" id="{6668A97C-DE2A-3B41-BE66-8D5D3E7742B6}"/>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a:extLst>
                  <a:ext uri="{FF2B5EF4-FFF2-40B4-BE49-F238E27FC236}">
                    <a16:creationId xmlns:a16="http://schemas.microsoft.com/office/drawing/2014/main" id="{C00FE93E-F3E5-A843-9D86-64C7FD1608B2}"/>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1FC2A4A0-15E5-304A-99F7-9482DC660A49}"/>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ounded Rectangle 159">
                <a:extLst>
                  <a:ext uri="{FF2B5EF4-FFF2-40B4-BE49-F238E27FC236}">
                    <a16:creationId xmlns:a16="http://schemas.microsoft.com/office/drawing/2014/main" id="{78CAD346-E00E-254C-A40F-717C132CF10E}"/>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ight Arrow 160">
                <a:extLst>
                  <a:ext uri="{FF2B5EF4-FFF2-40B4-BE49-F238E27FC236}">
                    <a16:creationId xmlns:a16="http://schemas.microsoft.com/office/drawing/2014/main" id="{0B7844AE-D3C0-B843-A88C-F3D8368BCF19}"/>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ight Arrow 161">
                <a:extLst>
                  <a:ext uri="{FF2B5EF4-FFF2-40B4-BE49-F238E27FC236}">
                    <a16:creationId xmlns:a16="http://schemas.microsoft.com/office/drawing/2014/main" id="{B8E6EF4A-CBDA-6049-8A12-A588515097B8}"/>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3" name="Content Placeholder 2">
                    <a:extLst>
                      <a:ext uri="{FF2B5EF4-FFF2-40B4-BE49-F238E27FC236}">
                        <a16:creationId xmlns:a16="http://schemas.microsoft.com/office/drawing/2014/main" id="{E7C20D21-0C77-3D4D-A35E-14C2CC15F63D}"/>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𝑉</m:t>
                          </m:r>
                        </m:oMath>
                      </m:oMathPara>
                    </a14:m>
                    <a:endParaRPr lang="en-US" sz="2400" dirty="0">
                      <a:solidFill>
                        <a:srgbClr val="C00000"/>
                      </a:solidFill>
                      <a:latin typeface="Avenir Light" panose="020B0402020203020204" pitchFamily="34" charset="77"/>
                    </a:endParaRPr>
                  </a:p>
                </p:txBody>
              </p:sp>
            </mc:Choice>
            <mc:Fallback xmlns="">
              <p:sp>
                <p:nvSpPr>
                  <p:cNvPr id="163" name="Content Placeholder 2">
                    <a:extLst>
                      <a:ext uri="{FF2B5EF4-FFF2-40B4-BE49-F238E27FC236}">
                        <a16:creationId xmlns:a16="http://schemas.microsoft.com/office/drawing/2014/main" xmlns:a14="http://schemas.microsoft.com/office/drawing/2010/main" xmlns="" id="{E7C20D21-0C77-3D4D-A35E-14C2CC15F63D}"/>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rotWithShape="0">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 name="Content Placeholder 2">
                    <a:extLst>
                      <a:ext uri="{FF2B5EF4-FFF2-40B4-BE49-F238E27FC236}">
                        <a16:creationId xmlns:a16="http://schemas.microsoft.com/office/drawing/2014/main" id="{BEF4F9A5-FF28-8440-9DAF-1D1ED4100CFB}"/>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𝑊</m:t>
                          </m:r>
                        </m:oMath>
                      </m:oMathPara>
                    </a14:m>
                    <a:endParaRPr lang="en-US" sz="2400" dirty="0">
                      <a:solidFill>
                        <a:srgbClr val="C00000"/>
                      </a:solidFill>
                      <a:latin typeface="Avenir Light" panose="020B0402020203020204" pitchFamily="34" charset="77"/>
                    </a:endParaRPr>
                  </a:p>
                </p:txBody>
              </p:sp>
            </mc:Choice>
            <mc:Fallback xmlns="">
              <p:sp>
                <p:nvSpPr>
                  <p:cNvPr id="164" name="Content Placeholder 2">
                    <a:extLst>
                      <a:ext uri="{FF2B5EF4-FFF2-40B4-BE49-F238E27FC236}">
                        <a16:creationId xmlns:a16="http://schemas.microsoft.com/office/drawing/2014/main" xmlns:a14="http://schemas.microsoft.com/office/drawing/2010/main" xmlns="" id="{BEF4F9A5-FF28-8440-9DAF-1D1ED4100CFB}"/>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rotWithShape="0">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5" name="Content Placeholder 2">
                    <a:extLst>
                      <a:ext uri="{FF2B5EF4-FFF2-40B4-BE49-F238E27FC236}">
                        <a16:creationId xmlns:a16="http://schemas.microsoft.com/office/drawing/2014/main" id="{243F4651-A9CA-A549-A6D2-0B1A30201F1B}"/>
                      </a:ext>
                    </a:extLst>
                  </p:cNvPr>
                  <p:cNvSpPr txBox="1">
                    <a:spLocks/>
                  </p:cNvSpPr>
                  <p:nvPr/>
                </p:nvSpPr>
                <p:spPr>
                  <a:xfrm>
                    <a:off x="5223678" y="5595080"/>
                    <a:ext cx="46636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charset="0"/>
                                </a:rPr>
                                <m:t>4</m:t>
                              </m:r>
                            </m:sub>
                          </m:sSub>
                        </m:oMath>
                      </m:oMathPara>
                    </a14:m>
                    <a:endParaRPr lang="en-US" sz="2400" b="0" dirty="0">
                      <a:latin typeface="Avenir Light" panose="020B0402020203020204" pitchFamily="34" charset="77"/>
                    </a:endParaRPr>
                  </a:p>
                  <a:p>
                    <a:pPr marL="0" indent="0" algn="ctr">
                      <a:lnSpc>
                        <a:spcPct val="120000"/>
                      </a:lnSpc>
                      <a:buNone/>
                    </a:pPr>
                    <a:endParaRPr lang="en-US" sz="2400" dirty="0">
                      <a:latin typeface="Avenir Light" panose="020B0402020203020204" pitchFamily="34" charset="77"/>
                    </a:endParaRPr>
                  </a:p>
                </p:txBody>
              </p:sp>
            </mc:Choice>
            <mc:Fallback xmlns="">
              <p:sp>
                <p:nvSpPr>
                  <p:cNvPr id="165" name="Content Placeholder 2">
                    <a:extLst>
                      <a:ext uri="{FF2B5EF4-FFF2-40B4-BE49-F238E27FC236}">
                        <a16:creationId xmlns:a16="http://schemas.microsoft.com/office/drawing/2014/main" xmlns:a14="http://schemas.microsoft.com/office/drawing/2010/main" xmlns="" id="{243F4651-A9CA-A549-A6D2-0B1A30201F1B}"/>
                      </a:ext>
                    </a:extLst>
                  </p:cNvPr>
                  <p:cNvSpPr txBox="1">
                    <a:spLocks noRot="1" noChangeAspect="1" noMove="1" noResize="1" noEditPoints="1" noAdjustHandles="1" noChangeArrowheads="1" noChangeShapeType="1" noTextEdit="1"/>
                  </p:cNvSpPr>
                  <p:nvPr/>
                </p:nvSpPr>
                <p:spPr>
                  <a:xfrm>
                    <a:off x="5223678" y="5595080"/>
                    <a:ext cx="466367" cy="503588"/>
                  </a:xfrm>
                  <a:prstGeom prst="rect">
                    <a:avLst/>
                  </a:prstGeom>
                  <a:blipFill rotWithShape="0">
                    <a:blip r:embed="rId16"/>
                    <a:stretch>
                      <a:fillRect/>
                    </a:stretch>
                  </a:blipFill>
                </p:spPr>
                <p:txBody>
                  <a:bodyPr/>
                  <a:lstStyle/>
                  <a:p>
                    <a:r>
                      <a:rPr lang="en-US">
                        <a:noFill/>
                      </a:rPr>
                      <a:t> </a:t>
                    </a:r>
                  </a:p>
                </p:txBody>
              </p:sp>
            </mc:Fallback>
          </mc:AlternateContent>
          <p:sp>
            <p:nvSpPr>
              <p:cNvPr id="166" name="Right Arrow 165">
                <a:extLst>
                  <a:ext uri="{FF2B5EF4-FFF2-40B4-BE49-F238E27FC236}">
                    <a16:creationId xmlns:a16="http://schemas.microsoft.com/office/drawing/2014/main" id="{FB5B8560-2125-4B4D-A746-768335D23018}"/>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7" name="Content Placeholder 2">
                    <a:extLst>
                      <a:ext uri="{FF2B5EF4-FFF2-40B4-BE49-F238E27FC236}">
                        <a16:creationId xmlns:a16="http://schemas.microsoft.com/office/drawing/2014/main" id="{C649DF52-D45F-6F45-9821-F2CA15B64CD6}"/>
                      </a:ext>
                    </a:extLst>
                  </p:cNvPr>
                  <p:cNvSpPr txBox="1">
                    <a:spLocks/>
                  </p:cNvSpPr>
                  <p:nvPr/>
                </p:nvSpPr>
                <p:spPr>
                  <a:xfrm>
                    <a:off x="3818000" y="3657669"/>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charset="0"/>
                            </a:rPr>
                            <m:t>𝑈</m:t>
                          </m:r>
                        </m:oMath>
                      </m:oMathPara>
                    </a14:m>
                    <a:endParaRPr lang="en-US" sz="2400" dirty="0">
                      <a:solidFill>
                        <a:srgbClr val="C00000"/>
                      </a:solidFill>
                      <a:latin typeface="Avenir Light" panose="020B0402020203020204" pitchFamily="34" charset="77"/>
                    </a:endParaRPr>
                  </a:p>
                </p:txBody>
              </p:sp>
            </mc:Choice>
            <mc:Fallback xmlns="">
              <p:sp>
                <p:nvSpPr>
                  <p:cNvPr id="167" name="Content Placeholder 2">
                    <a:extLst>
                      <a:ext uri="{FF2B5EF4-FFF2-40B4-BE49-F238E27FC236}">
                        <a16:creationId xmlns:a16="http://schemas.microsoft.com/office/drawing/2014/main" xmlns:a14="http://schemas.microsoft.com/office/drawing/2010/main" xmlns="" id="{C649DF52-D45F-6F45-9821-F2CA15B64CD6}"/>
                      </a:ext>
                    </a:extLst>
                  </p:cNvPr>
                  <p:cNvSpPr txBox="1">
                    <a:spLocks noRot="1" noChangeAspect="1" noMove="1" noResize="1" noEditPoints="1" noAdjustHandles="1" noChangeArrowheads="1" noChangeShapeType="1" noTextEdit="1"/>
                  </p:cNvSpPr>
                  <p:nvPr/>
                </p:nvSpPr>
                <p:spPr>
                  <a:xfrm>
                    <a:off x="3818000" y="3657669"/>
                    <a:ext cx="701328" cy="503588"/>
                  </a:xfrm>
                  <a:prstGeom prst="rect">
                    <a:avLst/>
                  </a:prstGeom>
                  <a:blipFill rotWithShape="0">
                    <a:blip r:embed="rId17"/>
                    <a:stretch>
                      <a:fillRect/>
                    </a:stretch>
                  </a:blipFill>
                </p:spPr>
                <p:txBody>
                  <a:bodyPr/>
                  <a:lstStyle/>
                  <a:p>
                    <a:r>
                      <a:rPr lang="en-US">
                        <a:noFill/>
                      </a:rPr>
                      <a:t> </a:t>
                    </a:r>
                  </a:p>
                </p:txBody>
              </p:sp>
            </mc:Fallback>
          </mc:AlternateContent>
          <p:sp>
            <p:nvSpPr>
              <p:cNvPr id="168" name="Content Placeholder 2">
                <a:extLst>
                  <a:ext uri="{FF2B5EF4-FFF2-40B4-BE49-F238E27FC236}">
                    <a16:creationId xmlns:a16="http://schemas.microsoft.com/office/drawing/2014/main" id="{94A19662-B16E-ED4C-8FEE-5BEB725A07A3}"/>
                  </a:ext>
                </a:extLst>
              </p:cNvPr>
              <p:cNvSpPr txBox="1">
                <a:spLocks/>
              </p:cNvSpPr>
              <p:nvPr/>
            </p:nvSpPr>
            <p:spPr>
              <a:xfrm>
                <a:off x="4554018" y="6003497"/>
                <a:ext cx="180166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a:solidFill>
                      <a:srgbClr val="7030A0"/>
                    </a:solidFill>
                    <a:latin typeface="Avenir Light" panose="020B0402020203020204" pitchFamily="34" charset="77"/>
                  </a:rPr>
                  <a:t>“shouted,”</a:t>
                </a:r>
                <a:endParaRPr lang="en-US" sz="2400" dirty="0">
                  <a:solidFill>
                    <a:srgbClr val="7030A0"/>
                  </a:solidFill>
                  <a:latin typeface="Avenir Light" panose="020B0402020203020204" pitchFamily="34" charset="77"/>
                </a:endParaRPr>
              </a:p>
            </p:txBody>
          </p:sp>
          <p:sp>
            <p:nvSpPr>
              <p:cNvPr id="169" name="Content Placeholder 2">
                <a:extLst>
                  <a:ext uri="{FF2B5EF4-FFF2-40B4-BE49-F238E27FC236}">
                    <a16:creationId xmlns:a16="http://schemas.microsoft.com/office/drawing/2014/main" id="{6055F11A-E12F-2E43-9AED-1595523374A6}"/>
                  </a:ext>
                </a:extLst>
              </p:cNvPr>
              <p:cNvSpPr txBox="1">
                <a:spLocks/>
              </p:cNvSpPr>
              <p:nvPr/>
            </p:nvSpPr>
            <p:spPr>
              <a:xfrm>
                <a:off x="4353900" y="2409621"/>
                <a:ext cx="1722800"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a:solidFill>
                      <a:srgbClr val="7030A0"/>
                    </a:solidFill>
                    <a:latin typeface="Avenir Light" panose="020B0402020203020204" pitchFamily="34" charset="77"/>
                  </a:rPr>
                  <a:t>panicking</a:t>
                </a:r>
                <a:endParaRPr lang="en-US" sz="2400" dirty="0">
                  <a:solidFill>
                    <a:srgbClr val="7030A0"/>
                  </a:solidFill>
                  <a:latin typeface="Avenir Light" panose="020B0402020203020204" pitchFamily="34" charset="77"/>
                </a:endParaRPr>
              </a:p>
            </p:txBody>
          </p:sp>
        </p:grpSp>
        <p:cxnSp>
          <p:nvCxnSpPr>
            <p:cNvPr id="144" name="Straight Arrow Connector 143">
              <a:extLst>
                <a:ext uri="{FF2B5EF4-FFF2-40B4-BE49-F238E27FC236}">
                  <a16:creationId xmlns:a16="http://schemas.microsoft.com/office/drawing/2014/main" id="{16465CDF-351B-2949-883F-BD50C6674F44}"/>
                </a:ext>
              </a:extLst>
            </p:cNvPr>
            <p:cNvCxnSpPr>
              <a:cxnSpLocks/>
            </p:cNvCxnSpPr>
            <p:nvPr/>
          </p:nvCxnSpPr>
          <p:spPr>
            <a:xfrm>
              <a:off x="3757295" y="2693671"/>
              <a:ext cx="1056780" cy="3402107"/>
            </a:xfrm>
            <a:prstGeom prst="straightConnector1">
              <a:avLst/>
            </a:prstGeom>
            <a:ln w="69850" cmpd="sng">
              <a:solidFill>
                <a:srgbClr val="7030A0">
                  <a:alpha val="39000"/>
                </a:srgb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grpSp>
      <p:cxnSp>
        <p:nvCxnSpPr>
          <p:cNvPr id="170" name="Straight Arrow Connector 169">
            <a:extLst>
              <a:ext uri="{FF2B5EF4-FFF2-40B4-BE49-F238E27FC236}">
                <a16:creationId xmlns:a16="http://schemas.microsoft.com/office/drawing/2014/main" id="{16465CDF-351B-2949-883F-BD50C6674F44}"/>
              </a:ext>
            </a:extLst>
          </p:cNvPr>
          <p:cNvCxnSpPr>
            <a:cxnSpLocks/>
          </p:cNvCxnSpPr>
          <p:nvPr/>
        </p:nvCxnSpPr>
        <p:spPr>
          <a:xfrm>
            <a:off x="10767058" y="2911726"/>
            <a:ext cx="1056780" cy="3402107"/>
          </a:xfrm>
          <a:prstGeom prst="straightConnector1">
            <a:avLst/>
          </a:prstGeom>
          <a:ln w="69850" cmpd="sng">
            <a:solidFill>
              <a:srgbClr val="7030A0">
                <a:alpha val="39000"/>
              </a:srgb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sp>
        <p:nvSpPr>
          <p:cNvPr id="171" name="Content Placeholder 2">
            <a:extLst>
              <a:ext uri="{FF2B5EF4-FFF2-40B4-BE49-F238E27FC236}">
                <a16:creationId xmlns:a16="http://schemas.microsoft.com/office/drawing/2014/main" id="{F608FDC5-09ED-D643-A5D6-4B4B9B1B8F03}"/>
              </a:ext>
            </a:extLst>
          </p:cNvPr>
          <p:cNvSpPr txBox="1">
            <a:spLocks/>
          </p:cNvSpPr>
          <p:nvPr/>
        </p:nvSpPr>
        <p:spPr>
          <a:xfrm>
            <a:off x="903804" y="981654"/>
            <a:ext cx="10488096" cy="45397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000"/>
              </a:spcBef>
              <a:buNone/>
            </a:pPr>
            <a:r>
              <a:rPr lang="en-US" sz="2400" b="1" dirty="0">
                <a:latin typeface="Karla" charset="0"/>
                <a:ea typeface="Karla" charset="0"/>
                <a:cs typeface="Karla" charset="0"/>
              </a:rPr>
              <a:t>NOTE: </a:t>
            </a:r>
            <a:r>
              <a:rPr lang="en-US" sz="2400" dirty="0">
                <a:latin typeface="Karla" charset="0"/>
                <a:ea typeface="Karla" charset="0"/>
                <a:cs typeface="Karla" charset="0"/>
              </a:rPr>
              <a:t>the same input (e.g., </a:t>
            </a:r>
            <a:r>
              <a:rPr lang="en-US" sz="2400" b="1" dirty="0">
                <a:solidFill>
                  <a:srgbClr val="7030A0"/>
                </a:solidFill>
                <a:latin typeface="Karla" charset="0"/>
                <a:ea typeface="Karla" charset="0"/>
                <a:cs typeface="Karla" charset="0"/>
              </a:rPr>
              <a:t>“Harry”</a:t>
            </a:r>
            <a:r>
              <a:rPr lang="en-US" sz="2400" dirty="0">
                <a:latin typeface="Karla" charset="0"/>
                <a:ea typeface="Karla" charset="0"/>
                <a:cs typeface="Karla" charset="0"/>
              </a:rPr>
              <a:t>)</a:t>
            </a:r>
            <a:r>
              <a:rPr lang="en-US" sz="2400" b="1" dirty="0">
                <a:solidFill>
                  <a:srgbClr val="7030A0"/>
                </a:solidFill>
                <a:latin typeface="Karla" charset="0"/>
                <a:ea typeface="Karla" charset="0"/>
                <a:cs typeface="Karla" charset="0"/>
              </a:rPr>
              <a:t> </a:t>
            </a:r>
            <a:r>
              <a:rPr lang="en-US" sz="2400" dirty="0">
                <a:latin typeface="Karla" charset="0"/>
                <a:ea typeface="Karla" charset="0"/>
                <a:cs typeface="Karla" charset="0"/>
              </a:rPr>
              <a:t>can easily yield different outputs, depending on the context (unlike FFNNs and n-grams).</a:t>
            </a:r>
          </a:p>
        </p:txBody>
      </p:sp>
    </p:spTree>
    <p:extLst>
      <p:ext uri="{BB962C8B-B14F-4D97-AF65-F5344CB8AC3E}">
        <p14:creationId xmlns:p14="http://schemas.microsoft.com/office/powerpoint/2010/main" val="18096061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Generation</a:t>
            </a:r>
          </a:p>
        </p:txBody>
      </p:sp>
      <p:sp>
        <p:nvSpPr>
          <p:cNvPr id="134" name="Content Placeholder 2">
            <a:extLst>
              <a:ext uri="{FF2B5EF4-FFF2-40B4-BE49-F238E27FC236}">
                <a16:creationId xmlns:a16="http://schemas.microsoft.com/office/drawing/2014/main" id="{F608FDC5-09ED-D643-A5D6-4B4B9B1B8F03}"/>
              </a:ext>
            </a:extLst>
          </p:cNvPr>
          <p:cNvSpPr txBox="1">
            <a:spLocks/>
          </p:cNvSpPr>
          <p:nvPr/>
        </p:nvSpPr>
        <p:spPr>
          <a:xfrm>
            <a:off x="903804" y="981654"/>
            <a:ext cx="10488096" cy="45397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000"/>
              </a:spcBef>
              <a:buNone/>
            </a:pPr>
            <a:r>
              <a:rPr lang="en-US" sz="2400" dirty="0">
                <a:latin typeface="Karla" charset="0"/>
                <a:ea typeface="Karla" charset="0"/>
                <a:cs typeface="Karla" charset="0"/>
              </a:rPr>
              <a:t>When trained on Harry Potter text, it generates:</a:t>
            </a:r>
          </a:p>
        </p:txBody>
      </p:sp>
      <p:pic>
        <p:nvPicPr>
          <p:cNvPr id="2" name="Picture 1">
            <a:extLst>
              <a:ext uri="{FF2B5EF4-FFF2-40B4-BE49-F238E27FC236}">
                <a16:creationId xmlns:a16="http://schemas.microsoft.com/office/drawing/2014/main" id="{628FB09C-2447-AC44-87E3-D0069ED33516}"/>
              </a:ext>
            </a:extLst>
          </p:cNvPr>
          <p:cNvPicPr>
            <a:picLocks noChangeAspect="1"/>
          </p:cNvPicPr>
          <p:nvPr/>
        </p:nvPicPr>
        <p:blipFill>
          <a:blip r:embed="rId2"/>
          <a:stretch>
            <a:fillRect/>
          </a:stretch>
        </p:blipFill>
        <p:spPr>
          <a:xfrm>
            <a:off x="726331" y="2927432"/>
            <a:ext cx="9079557" cy="2935837"/>
          </a:xfrm>
          <a:prstGeom prst="rect">
            <a:avLst/>
          </a:prstGeom>
          <a:effectLst>
            <a:outerShdw blurRad="190500" dist="50800" dir="5400000" algn="ctr" rotWithShape="0">
              <a:srgbClr val="000000">
                <a:alpha val="84000"/>
              </a:srgbClr>
            </a:outerShdw>
          </a:effectLst>
        </p:spPr>
      </p:pic>
      <p:pic>
        <p:nvPicPr>
          <p:cNvPr id="3" name="Picture 2">
            <a:extLst>
              <a:ext uri="{FF2B5EF4-FFF2-40B4-BE49-F238E27FC236}">
                <a16:creationId xmlns:a16="http://schemas.microsoft.com/office/drawing/2014/main" id="{AFC412D9-E51F-F049-9058-300AD519F094}"/>
              </a:ext>
            </a:extLst>
          </p:cNvPr>
          <p:cNvPicPr>
            <a:picLocks noChangeAspect="1"/>
          </p:cNvPicPr>
          <p:nvPr/>
        </p:nvPicPr>
        <p:blipFill>
          <a:blip r:embed="rId3"/>
          <a:stretch>
            <a:fillRect/>
          </a:stretch>
        </p:blipFill>
        <p:spPr>
          <a:xfrm>
            <a:off x="9628414" y="981654"/>
            <a:ext cx="2438400" cy="2057400"/>
          </a:xfrm>
          <a:prstGeom prst="rect">
            <a:avLst/>
          </a:prstGeom>
        </p:spPr>
      </p:pic>
      <p:sp>
        <p:nvSpPr>
          <p:cNvPr id="4" name="Rectangle 3">
            <a:extLst>
              <a:ext uri="{FF2B5EF4-FFF2-40B4-BE49-F238E27FC236}">
                <a16:creationId xmlns:a16="http://schemas.microsoft.com/office/drawing/2014/main" id="{B694424B-7E00-7146-ABB1-AF05446591C0}"/>
              </a:ext>
            </a:extLst>
          </p:cNvPr>
          <p:cNvSpPr/>
          <p:nvPr/>
        </p:nvSpPr>
        <p:spPr>
          <a:xfrm>
            <a:off x="444500" y="6205102"/>
            <a:ext cx="10236200" cy="369332"/>
          </a:xfrm>
          <a:prstGeom prst="rect">
            <a:avLst/>
          </a:prstGeom>
        </p:spPr>
        <p:txBody>
          <a:bodyPr wrap="square">
            <a:spAutoFit/>
          </a:bodyPr>
          <a:lstStyle/>
          <a:p>
            <a:r>
              <a:rPr lang="en-US" dirty="0"/>
              <a:t>Source: </a:t>
            </a:r>
            <a:r>
              <a:rPr lang="en-US" dirty="0">
                <a:hlinkClick r:id="rId4"/>
              </a:rPr>
              <a:t>https://medium.com/deep-writing/harry-potter-written-by-artificial-intelligence-8a9431803da6</a:t>
            </a:r>
            <a:endParaRPr lang="en-US" dirty="0"/>
          </a:p>
        </p:txBody>
      </p:sp>
    </p:spTree>
    <p:extLst>
      <p:ext uri="{BB962C8B-B14F-4D97-AF65-F5344CB8AC3E}">
        <p14:creationId xmlns:p14="http://schemas.microsoft.com/office/powerpoint/2010/main" val="25146779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 Generation</a:t>
            </a:r>
          </a:p>
        </p:txBody>
      </p:sp>
      <p:sp>
        <p:nvSpPr>
          <p:cNvPr id="134" name="Content Placeholder 2">
            <a:extLst>
              <a:ext uri="{FF2B5EF4-FFF2-40B4-BE49-F238E27FC236}">
                <a16:creationId xmlns:a16="http://schemas.microsoft.com/office/drawing/2014/main" id="{F608FDC5-09ED-D643-A5D6-4B4B9B1B8F03}"/>
              </a:ext>
            </a:extLst>
          </p:cNvPr>
          <p:cNvSpPr txBox="1">
            <a:spLocks/>
          </p:cNvSpPr>
          <p:nvPr/>
        </p:nvSpPr>
        <p:spPr>
          <a:xfrm>
            <a:off x="725680" y="957235"/>
            <a:ext cx="3755425" cy="10760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000"/>
              </a:spcBef>
              <a:buNone/>
            </a:pPr>
            <a:r>
              <a:rPr lang="en-US" sz="2400" dirty="0">
                <a:latin typeface="Karla" charset="0"/>
                <a:ea typeface="Karla" charset="0"/>
                <a:cs typeface="Karla" charset="0"/>
              </a:rPr>
              <a:t>When trained on recipes</a:t>
            </a:r>
          </a:p>
        </p:txBody>
      </p:sp>
      <p:sp>
        <p:nvSpPr>
          <p:cNvPr id="4" name="Rectangle 3">
            <a:extLst>
              <a:ext uri="{FF2B5EF4-FFF2-40B4-BE49-F238E27FC236}">
                <a16:creationId xmlns:a16="http://schemas.microsoft.com/office/drawing/2014/main" id="{B694424B-7E00-7146-ABB1-AF05446591C0}"/>
              </a:ext>
            </a:extLst>
          </p:cNvPr>
          <p:cNvSpPr/>
          <p:nvPr/>
        </p:nvSpPr>
        <p:spPr>
          <a:xfrm>
            <a:off x="5669643" y="5962539"/>
            <a:ext cx="10236200" cy="369332"/>
          </a:xfrm>
          <a:prstGeom prst="rect">
            <a:avLst/>
          </a:prstGeom>
        </p:spPr>
        <p:txBody>
          <a:bodyPr wrap="square">
            <a:spAutoFit/>
          </a:bodyPr>
          <a:lstStyle/>
          <a:p>
            <a:r>
              <a:rPr lang="en-US" dirty="0"/>
              <a:t>Source: </a:t>
            </a:r>
            <a:r>
              <a:rPr lang="en-US" dirty="0">
                <a:hlinkClick r:id="rId2"/>
              </a:rPr>
              <a:t>https://</a:t>
            </a:r>
            <a:r>
              <a:rPr lang="en-US" dirty="0" err="1">
                <a:hlinkClick r:id="rId2"/>
              </a:rPr>
              <a:t>gist.github.com</a:t>
            </a:r>
            <a:r>
              <a:rPr lang="en-US" dirty="0">
                <a:hlinkClick r:id="rId2"/>
              </a:rPr>
              <a:t>/</a:t>
            </a:r>
            <a:r>
              <a:rPr lang="en-US" dirty="0" err="1">
                <a:hlinkClick r:id="rId2"/>
              </a:rPr>
              <a:t>nylki</a:t>
            </a:r>
            <a:r>
              <a:rPr lang="en-US" dirty="0">
                <a:hlinkClick r:id="rId2"/>
              </a:rPr>
              <a:t>/1efbaa36635956d35bcc</a:t>
            </a:r>
            <a:endParaRPr lang="en-US" dirty="0"/>
          </a:p>
        </p:txBody>
      </p:sp>
      <p:pic>
        <p:nvPicPr>
          <p:cNvPr id="5" name="Picture 4">
            <a:extLst>
              <a:ext uri="{FF2B5EF4-FFF2-40B4-BE49-F238E27FC236}">
                <a16:creationId xmlns:a16="http://schemas.microsoft.com/office/drawing/2014/main" id="{F6A77861-4E44-0844-AEE6-2F0ADC573C03}"/>
              </a:ext>
            </a:extLst>
          </p:cNvPr>
          <p:cNvPicPr>
            <a:picLocks noChangeAspect="1"/>
          </p:cNvPicPr>
          <p:nvPr/>
        </p:nvPicPr>
        <p:blipFill>
          <a:blip r:embed="rId3"/>
          <a:stretch>
            <a:fillRect/>
          </a:stretch>
        </p:blipFill>
        <p:spPr>
          <a:xfrm>
            <a:off x="903804" y="1438854"/>
            <a:ext cx="5638800" cy="2387600"/>
          </a:xfrm>
          <a:prstGeom prst="rect">
            <a:avLst/>
          </a:prstGeom>
        </p:spPr>
      </p:pic>
      <p:pic>
        <p:nvPicPr>
          <p:cNvPr id="6" name="Picture 5">
            <a:extLst>
              <a:ext uri="{FF2B5EF4-FFF2-40B4-BE49-F238E27FC236}">
                <a16:creationId xmlns:a16="http://schemas.microsoft.com/office/drawing/2014/main" id="{31632D84-1AB7-6141-ADAE-6EC97418A452}"/>
              </a:ext>
            </a:extLst>
          </p:cNvPr>
          <p:cNvPicPr>
            <a:picLocks noChangeAspect="1"/>
          </p:cNvPicPr>
          <p:nvPr/>
        </p:nvPicPr>
        <p:blipFill>
          <a:blip r:embed="rId4"/>
          <a:stretch>
            <a:fillRect/>
          </a:stretch>
        </p:blipFill>
        <p:spPr>
          <a:xfrm>
            <a:off x="1107004" y="3953448"/>
            <a:ext cx="10350500" cy="1689100"/>
          </a:xfrm>
          <a:prstGeom prst="rect">
            <a:avLst/>
          </a:prstGeom>
        </p:spPr>
      </p:pic>
      <p:pic>
        <p:nvPicPr>
          <p:cNvPr id="7" name="Picture 6">
            <a:extLst>
              <a:ext uri="{FF2B5EF4-FFF2-40B4-BE49-F238E27FC236}">
                <a16:creationId xmlns:a16="http://schemas.microsoft.com/office/drawing/2014/main" id="{3AD64B2C-C24B-A74E-BF57-3372F59174F0}"/>
              </a:ext>
            </a:extLst>
          </p:cNvPr>
          <p:cNvPicPr>
            <a:picLocks noChangeAspect="1"/>
          </p:cNvPicPr>
          <p:nvPr/>
        </p:nvPicPr>
        <p:blipFill>
          <a:blip r:embed="rId5"/>
          <a:stretch>
            <a:fillRect/>
          </a:stretch>
        </p:blipFill>
        <p:spPr>
          <a:xfrm>
            <a:off x="8255511" y="1438854"/>
            <a:ext cx="3086100" cy="2209800"/>
          </a:xfrm>
          <a:prstGeom prst="rect">
            <a:avLst/>
          </a:prstGeom>
        </p:spPr>
      </p:pic>
    </p:spTree>
    <p:extLst>
      <p:ext uri="{BB962C8B-B14F-4D97-AF65-F5344CB8AC3E}">
        <p14:creationId xmlns:p14="http://schemas.microsoft.com/office/powerpoint/2010/main" val="16301932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8941419" cy="1162592"/>
          </a:xfrm>
        </p:spPr>
        <p:txBody>
          <a:bodyPr/>
          <a:lstStyle/>
          <a:p>
            <a:r>
              <a:rPr lang="en-US" dirty="0"/>
              <a:t>RNNs: Overview</a:t>
            </a:r>
          </a:p>
        </p:txBody>
      </p:sp>
      <p:sp>
        <p:nvSpPr>
          <p:cNvPr id="123" name="Content Placeholder 2">
            <a:extLst>
              <a:ext uri="{FF2B5EF4-FFF2-40B4-BE49-F238E27FC236}">
                <a16:creationId xmlns:a16="http://schemas.microsoft.com/office/drawing/2014/main" id="{8CC99D59-00C0-1445-91B3-013E005D8BDE}"/>
              </a:ext>
            </a:extLst>
          </p:cNvPr>
          <p:cNvSpPr txBox="1">
            <a:spLocks/>
          </p:cNvSpPr>
          <p:nvPr/>
        </p:nvSpPr>
        <p:spPr>
          <a:xfrm>
            <a:off x="2489764" y="1776946"/>
            <a:ext cx="7567747"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sz="2400" b="1" dirty="0">
              <a:solidFill>
                <a:schemeClr val="accent5">
                  <a:lumMod val="75000"/>
                </a:schemeClr>
              </a:solidFill>
              <a:latin typeface="Avenir Light" panose="020B0402020203020204" pitchFamily="34" charset="77"/>
            </a:endParaRPr>
          </a:p>
        </p:txBody>
      </p:sp>
      <p:sp>
        <p:nvSpPr>
          <p:cNvPr id="7" name="Content Placeholder 2">
            <a:extLst>
              <a:ext uri="{FF2B5EF4-FFF2-40B4-BE49-F238E27FC236}">
                <a16:creationId xmlns:a16="http://schemas.microsoft.com/office/drawing/2014/main" id="{5757BA77-6262-244B-8A95-3215890CBE9B}"/>
              </a:ext>
            </a:extLst>
          </p:cNvPr>
          <p:cNvSpPr txBox="1">
            <a:spLocks/>
          </p:cNvSpPr>
          <p:nvPr/>
        </p:nvSpPr>
        <p:spPr>
          <a:xfrm>
            <a:off x="1379105" y="3829025"/>
            <a:ext cx="3689350" cy="551401"/>
          </a:xfrm>
          <a:prstGeom prst="rect">
            <a:avLst/>
          </a:prstGeom>
          <a:solidFill>
            <a:srgbClr val="C00000"/>
          </a:solidFill>
          <a:ln w="47625">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bg1">
                    <a:lumMod val="95000"/>
                  </a:schemeClr>
                </a:solidFill>
                <a:latin typeface="Avenir Light" panose="020B0402020203020204" pitchFamily="34" charset="77"/>
              </a:rPr>
              <a:t>RNN ISSUES?</a:t>
            </a:r>
          </a:p>
        </p:txBody>
      </p:sp>
      <p:sp>
        <p:nvSpPr>
          <p:cNvPr id="8" name="Content Placeholder 2">
            <a:extLst>
              <a:ext uri="{FF2B5EF4-FFF2-40B4-BE49-F238E27FC236}">
                <a16:creationId xmlns:a16="http://schemas.microsoft.com/office/drawing/2014/main" id="{34435701-1EAD-684E-8526-552588448D1F}"/>
              </a:ext>
            </a:extLst>
          </p:cNvPr>
          <p:cNvSpPr txBox="1">
            <a:spLocks/>
          </p:cNvSpPr>
          <p:nvPr/>
        </p:nvSpPr>
        <p:spPr>
          <a:xfrm>
            <a:off x="1379105" y="1226591"/>
            <a:ext cx="3689350" cy="551401"/>
          </a:xfrm>
          <a:prstGeom prst="rect">
            <a:avLst/>
          </a:prstGeom>
          <a:solidFill>
            <a:srgbClr val="92D050"/>
          </a:solidFill>
          <a:ln w="47625">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tx1">
                    <a:lumMod val="85000"/>
                    <a:lumOff val="15000"/>
                  </a:schemeClr>
                </a:solidFill>
                <a:latin typeface="Avenir Light" panose="020B0402020203020204" pitchFamily="34" charset="77"/>
              </a:rPr>
              <a:t>RNN STRENGTHS?</a:t>
            </a:r>
          </a:p>
        </p:txBody>
      </p:sp>
      <p:sp>
        <p:nvSpPr>
          <p:cNvPr id="9" name="Content Placeholder 2">
            <a:extLst>
              <a:ext uri="{FF2B5EF4-FFF2-40B4-BE49-F238E27FC236}">
                <a16:creationId xmlns:a16="http://schemas.microsoft.com/office/drawing/2014/main" id="{6A5D3C00-4243-574B-A1B6-851B8268F5E2}"/>
              </a:ext>
            </a:extLst>
          </p:cNvPr>
          <p:cNvSpPr txBox="1">
            <a:spLocks/>
          </p:cNvSpPr>
          <p:nvPr/>
        </p:nvSpPr>
        <p:spPr>
          <a:xfrm>
            <a:off x="1544936" y="2088012"/>
            <a:ext cx="10342263" cy="21423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dirty="0">
                <a:latin typeface="Karla" charset="0"/>
                <a:ea typeface="Karla" charset="0"/>
                <a:cs typeface="Karla" charset="0"/>
              </a:rPr>
              <a:t>Can handle infinite-length sequences </a:t>
            </a:r>
            <a:r>
              <a:rPr lang="en-US" sz="2000" dirty="0">
                <a:solidFill>
                  <a:srgbClr val="00449C"/>
                </a:solidFill>
                <a:latin typeface="Karla" charset="0"/>
                <a:ea typeface="Karla" charset="0"/>
                <a:cs typeface="Karla" charset="0"/>
              </a:rPr>
              <a:t>(not just a fixed-window)</a:t>
            </a:r>
          </a:p>
          <a:p>
            <a:pPr>
              <a:lnSpc>
                <a:spcPct val="100000"/>
              </a:lnSpc>
            </a:pPr>
            <a:r>
              <a:rPr lang="en-US" sz="2000" dirty="0">
                <a:latin typeface="Karla" charset="0"/>
                <a:ea typeface="Karla" charset="0"/>
                <a:cs typeface="Karla" charset="0"/>
              </a:rPr>
              <a:t>Has a “memory” of the context </a:t>
            </a:r>
            <a:r>
              <a:rPr lang="en-US" sz="2000" dirty="0">
                <a:solidFill>
                  <a:srgbClr val="00449C"/>
                </a:solidFill>
                <a:latin typeface="Karla" charset="0"/>
                <a:ea typeface="Karla" charset="0"/>
                <a:cs typeface="Karla" charset="0"/>
              </a:rPr>
              <a:t>(thanks to the hidden layer’s recurrent loop)</a:t>
            </a:r>
          </a:p>
          <a:p>
            <a:pPr>
              <a:lnSpc>
                <a:spcPct val="100000"/>
              </a:lnSpc>
            </a:pPr>
            <a:r>
              <a:rPr lang="en-US" sz="2000" dirty="0">
                <a:latin typeface="Karla" charset="0"/>
                <a:ea typeface="Karla" charset="0"/>
                <a:cs typeface="Karla" charset="0"/>
              </a:rPr>
              <a:t>Same weights used for all inputs, so word order isn’t wonky </a:t>
            </a:r>
            <a:r>
              <a:rPr lang="en-US" sz="2000" dirty="0">
                <a:solidFill>
                  <a:srgbClr val="00449C"/>
                </a:solidFill>
                <a:latin typeface="Karla" charset="0"/>
                <a:ea typeface="Karla" charset="0"/>
                <a:cs typeface="Karla" charset="0"/>
              </a:rPr>
              <a:t>(like FFNN) </a:t>
            </a:r>
          </a:p>
        </p:txBody>
      </p:sp>
      <p:sp>
        <p:nvSpPr>
          <p:cNvPr id="10" name="Content Placeholder 2">
            <a:extLst>
              <a:ext uri="{FF2B5EF4-FFF2-40B4-BE49-F238E27FC236}">
                <a16:creationId xmlns:a16="http://schemas.microsoft.com/office/drawing/2014/main" id="{A44747A8-0FF3-8149-8A71-686AE40E69E9}"/>
              </a:ext>
            </a:extLst>
          </p:cNvPr>
          <p:cNvSpPr txBox="1">
            <a:spLocks/>
          </p:cNvSpPr>
          <p:nvPr/>
        </p:nvSpPr>
        <p:spPr>
          <a:xfrm>
            <a:off x="1544935" y="4686660"/>
            <a:ext cx="10342263" cy="1284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dirty="0">
                <a:latin typeface="Karla" charset="0"/>
                <a:ea typeface="Karla" charset="0"/>
                <a:cs typeface="Karla" charset="0"/>
              </a:rPr>
              <a:t>Slow to train (BPTT)</a:t>
            </a:r>
          </a:p>
          <a:p>
            <a:pPr>
              <a:lnSpc>
                <a:spcPct val="100000"/>
              </a:lnSpc>
            </a:pPr>
            <a:r>
              <a:rPr lang="en-US" sz="2000" dirty="0">
                <a:latin typeface="Karla" charset="0"/>
                <a:ea typeface="Karla" charset="0"/>
                <a:cs typeface="Karla" charset="0"/>
              </a:rPr>
              <a:t>Due to ”infinite sequence”, gradients can easily </a:t>
            </a:r>
            <a:r>
              <a:rPr lang="en-US" sz="2000" b="1" dirty="0">
                <a:latin typeface="Karla" charset="0"/>
                <a:ea typeface="Karla" charset="0"/>
                <a:cs typeface="Karla" charset="0"/>
              </a:rPr>
              <a:t>vanish</a:t>
            </a:r>
            <a:r>
              <a:rPr lang="en-US" sz="2000" dirty="0">
                <a:latin typeface="Karla" charset="0"/>
                <a:ea typeface="Karla" charset="0"/>
                <a:cs typeface="Karla" charset="0"/>
              </a:rPr>
              <a:t> or </a:t>
            </a:r>
            <a:r>
              <a:rPr lang="en-US" sz="2000" b="1" dirty="0">
                <a:latin typeface="Karla" charset="0"/>
                <a:ea typeface="Karla" charset="0"/>
                <a:cs typeface="Karla" charset="0"/>
              </a:rPr>
              <a:t>explode</a:t>
            </a:r>
          </a:p>
          <a:p>
            <a:pPr>
              <a:lnSpc>
                <a:spcPct val="100000"/>
              </a:lnSpc>
            </a:pPr>
            <a:r>
              <a:rPr lang="en-US" sz="2000" dirty="0">
                <a:latin typeface="Karla" charset="0"/>
                <a:ea typeface="Karla" charset="0"/>
                <a:cs typeface="Karla" charset="0"/>
              </a:rPr>
              <a:t>Has trouble actually making use of long-range context</a:t>
            </a:r>
          </a:p>
        </p:txBody>
      </p:sp>
    </p:spTree>
    <p:extLst>
      <p:ext uri="{BB962C8B-B14F-4D97-AF65-F5344CB8AC3E}">
        <p14:creationId xmlns:p14="http://schemas.microsoft.com/office/powerpoint/2010/main" val="181045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10129065" cy="1162592"/>
          </a:xfrm>
        </p:spPr>
        <p:txBody>
          <a:bodyPr>
            <a:normAutofit fontScale="90000"/>
          </a:bodyPr>
          <a:lstStyle/>
          <a:p>
            <a:r>
              <a:rPr lang="en-US" dirty="0"/>
              <a:t>RNNs: Vanishing and </a:t>
            </a:r>
            <a:r>
              <a:rPr lang="en-US"/>
              <a:t>Exploding Gradients (review)</a:t>
            </a:r>
            <a:endParaRPr lang="en-US" dirty="0"/>
          </a:p>
        </p:txBody>
      </p:sp>
      <p:sp>
        <p:nvSpPr>
          <p:cNvPr id="12" name="Rectangle 11">
            <a:extLst>
              <a:ext uri="{FF2B5EF4-FFF2-40B4-BE49-F238E27FC236}">
                <a16:creationId xmlns:a16="http://schemas.microsoft.com/office/drawing/2014/main" id="{F96E96B4-FA2A-A045-8934-B071E520E541}"/>
              </a:ext>
            </a:extLst>
          </p:cNvPr>
          <p:cNvSpPr/>
          <p:nvPr/>
        </p:nvSpPr>
        <p:spPr>
          <a:xfrm>
            <a:off x="9293475" y="1813744"/>
            <a:ext cx="1183062" cy="1598617"/>
          </a:xfrm>
          <a:prstGeom prst="rect">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2DB4A757-5A32-CF4C-A30C-5FE20E8C7192}"/>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alpha val="25000"/>
                  </a:schemeClr>
                </a:solidFill>
                <a:latin typeface="Avenir Light" panose="020B0402020203020204" pitchFamily="34" charset="77"/>
              </a:rPr>
              <a:t>Output layer</a:t>
            </a:r>
          </a:p>
        </p:txBody>
      </p:sp>
      <p:sp>
        <p:nvSpPr>
          <p:cNvPr id="14" name="Oval 13">
            <a:extLst>
              <a:ext uri="{FF2B5EF4-FFF2-40B4-BE49-F238E27FC236}">
                <a16:creationId xmlns:a16="http://schemas.microsoft.com/office/drawing/2014/main" id="{511F4F3D-7FD4-CA4D-BCDB-B5A50BBDE93A}"/>
              </a:ext>
            </a:extLst>
          </p:cNvPr>
          <p:cNvSpPr/>
          <p:nvPr/>
        </p:nvSpPr>
        <p:spPr>
          <a:xfrm>
            <a:off x="2665942"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8F0F276-DB46-D74E-8ABD-D057FA6ED0F3}"/>
              </a:ext>
            </a:extLst>
          </p:cNvPr>
          <p:cNvSpPr/>
          <p:nvPr/>
        </p:nvSpPr>
        <p:spPr>
          <a:xfrm>
            <a:off x="2912201"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B23DB2A-790A-3B43-8790-B0E90915D1E6}"/>
              </a:ext>
            </a:extLst>
          </p:cNvPr>
          <p:cNvSpPr/>
          <p:nvPr/>
        </p:nvSpPr>
        <p:spPr>
          <a:xfrm>
            <a:off x="3158460"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4022844-714E-284B-AB2A-68FBB304ADC6}"/>
              </a:ext>
            </a:extLst>
          </p:cNvPr>
          <p:cNvSpPr/>
          <p:nvPr/>
        </p:nvSpPr>
        <p:spPr>
          <a:xfrm>
            <a:off x="3410329"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F823ADC3-4481-2946-87EA-CB2E335E30DA}"/>
              </a:ext>
            </a:extLst>
          </p:cNvPr>
          <p:cNvSpPr/>
          <p:nvPr/>
        </p:nvSpPr>
        <p:spPr>
          <a:xfrm>
            <a:off x="2445007" y="4128135"/>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05BF7497-DF61-0F4A-B016-CE02CE318A25}"/>
              </a:ext>
            </a:extLst>
          </p:cNvPr>
          <p:cNvSpPr/>
          <p:nvPr/>
        </p:nvSpPr>
        <p:spPr>
          <a:xfrm>
            <a:off x="2529557"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9E4E656-FFF7-DA41-8ED5-A6650F40273B}"/>
              </a:ext>
            </a:extLst>
          </p:cNvPr>
          <p:cNvSpPr/>
          <p:nvPr/>
        </p:nvSpPr>
        <p:spPr>
          <a:xfrm>
            <a:off x="2775816"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BEAC4CB-C274-0748-B5B1-A0651F161A72}"/>
              </a:ext>
            </a:extLst>
          </p:cNvPr>
          <p:cNvSpPr/>
          <p:nvPr/>
        </p:nvSpPr>
        <p:spPr>
          <a:xfrm>
            <a:off x="3022075"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E0BC738-3191-5447-B402-723D4FA368AD}"/>
              </a:ext>
            </a:extLst>
          </p:cNvPr>
          <p:cNvSpPr/>
          <p:nvPr/>
        </p:nvSpPr>
        <p:spPr>
          <a:xfrm>
            <a:off x="3273944"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C3669D5-6FA1-0645-BC79-9DDEFCCF4B21}"/>
              </a:ext>
            </a:extLst>
          </p:cNvPr>
          <p:cNvSpPr/>
          <p:nvPr/>
        </p:nvSpPr>
        <p:spPr>
          <a:xfrm>
            <a:off x="3531940" y="4183686"/>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9740DB24-8531-E94D-B05E-60C33259FE09}"/>
              </a:ext>
            </a:extLst>
          </p:cNvPr>
          <p:cNvSpPr/>
          <p:nvPr/>
        </p:nvSpPr>
        <p:spPr>
          <a:xfrm>
            <a:off x="2580250" y="2988563"/>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a:extLst>
              <a:ext uri="{FF2B5EF4-FFF2-40B4-BE49-F238E27FC236}">
                <a16:creationId xmlns:a16="http://schemas.microsoft.com/office/drawing/2014/main" id="{4591500B-0412-CB45-9053-85931536B1AD}"/>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6" name="Content Placeholder 2">
                <a:extLst>
                  <a:ext uri="{FF2B5EF4-FFF2-40B4-BE49-F238E27FC236}">
                    <a16:creationId xmlns:a16="http://schemas.microsoft.com/office/drawing/2014/main" id="{E79D0B05-1A10-7543-8CA9-44F6B0453868}"/>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26" name="Content Placeholder 2">
                <a:extLst>
                  <a:ext uri="{FF2B5EF4-FFF2-40B4-BE49-F238E27FC236}">
                    <a16:creationId xmlns:a16="http://schemas.microsoft.com/office/drawing/2014/main" id="{E79D0B05-1A10-7543-8CA9-44F6B0453868}"/>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a:blip r:embed="rId2"/>
                <a:stretch>
                  <a:fillRect/>
                </a:stretch>
              </a:blipFill>
            </p:spPr>
            <p:txBody>
              <a:bodyPr/>
              <a:lstStyle/>
              <a:p>
                <a:r>
                  <a:rPr lang="en-US">
                    <a:noFill/>
                  </a:rPr>
                  <a:t> </a:t>
                </a:r>
              </a:p>
            </p:txBody>
          </p:sp>
        </mc:Fallback>
      </mc:AlternateContent>
      <p:sp>
        <p:nvSpPr>
          <p:cNvPr id="27" name="Oval 26">
            <a:extLst>
              <a:ext uri="{FF2B5EF4-FFF2-40B4-BE49-F238E27FC236}">
                <a16:creationId xmlns:a16="http://schemas.microsoft.com/office/drawing/2014/main" id="{E5B32DB0-F51A-8242-86A0-8AD7CED6BCFA}"/>
              </a:ext>
            </a:extLst>
          </p:cNvPr>
          <p:cNvSpPr/>
          <p:nvPr/>
        </p:nvSpPr>
        <p:spPr>
          <a:xfrm>
            <a:off x="4848860"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23A3479-F954-6840-B536-A1F94B963982}"/>
              </a:ext>
            </a:extLst>
          </p:cNvPr>
          <p:cNvSpPr/>
          <p:nvPr/>
        </p:nvSpPr>
        <p:spPr>
          <a:xfrm>
            <a:off x="5095119"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4F60CB2B-07CE-A945-B489-29D965BD7199}"/>
              </a:ext>
            </a:extLst>
          </p:cNvPr>
          <p:cNvSpPr/>
          <p:nvPr/>
        </p:nvSpPr>
        <p:spPr>
          <a:xfrm>
            <a:off x="5341378"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992A6669-C851-9C47-8BEF-30B768932508}"/>
              </a:ext>
            </a:extLst>
          </p:cNvPr>
          <p:cNvSpPr/>
          <p:nvPr/>
        </p:nvSpPr>
        <p:spPr>
          <a:xfrm>
            <a:off x="5593247"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4930E4E3-04D4-BF47-BA4B-A45962FBCDEB}"/>
              </a:ext>
            </a:extLst>
          </p:cNvPr>
          <p:cNvSpPr/>
          <p:nvPr/>
        </p:nvSpPr>
        <p:spPr>
          <a:xfrm>
            <a:off x="4627925" y="4155353"/>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5D97170-2F8B-4F48-8E2A-64641CE2B3C4}"/>
              </a:ext>
            </a:extLst>
          </p:cNvPr>
          <p:cNvSpPr/>
          <p:nvPr/>
        </p:nvSpPr>
        <p:spPr>
          <a:xfrm>
            <a:off x="4712475" y="4208620"/>
            <a:ext cx="203200" cy="203200"/>
          </a:xfrm>
          <a:prstGeom prst="ellipse">
            <a:avLst/>
          </a:prstGeom>
          <a:solidFill>
            <a:schemeClr val="accent5">
              <a:lumMod val="60000"/>
              <a:lumOff val="40000"/>
              <a:alpha val="34000"/>
            </a:schemeClr>
          </a:solidFill>
          <a:ln w="19050">
            <a:solidFill>
              <a:schemeClr val="accent5">
                <a:lumMod val="50000"/>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0F52EDE-2875-DE48-AD2F-BA6536894E60}"/>
              </a:ext>
            </a:extLst>
          </p:cNvPr>
          <p:cNvSpPr/>
          <p:nvPr/>
        </p:nvSpPr>
        <p:spPr>
          <a:xfrm>
            <a:off x="4958734"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075C99-337F-BE47-8EF8-5EC57183ED41}"/>
              </a:ext>
            </a:extLst>
          </p:cNvPr>
          <p:cNvSpPr/>
          <p:nvPr/>
        </p:nvSpPr>
        <p:spPr>
          <a:xfrm>
            <a:off x="5204993"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CB3CF464-58A0-B348-81AE-9423A9E30E87}"/>
              </a:ext>
            </a:extLst>
          </p:cNvPr>
          <p:cNvSpPr/>
          <p:nvPr/>
        </p:nvSpPr>
        <p:spPr>
          <a:xfrm>
            <a:off x="5456862"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73BFE72E-2A7F-ED4C-959D-0C33435D708C}"/>
              </a:ext>
            </a:extLst>
          </p:cNvPr>
          <p:cNvSpPr/>
          <p:nvPr/>
        </p:nvSpPr>
        <p:spPr>
          <a:xfrm>
            <a:off x="5714858" y="4210904"/>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548398E9-0B56-9A41-BD1E-EBE22F30922D}"/>
              </a:ext>
            </a:extLst>
          </p:cNvPr>
          <p:cNvSpPr/>
          <p:nvPr/>
        </p:nvSpPr>
        <p:spPr>
          <a:xfrm>
            <a:off x="4763168" y="3015781"/>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a:extLst>
              <a:ext uri="{FF2B5EF4-FFF2-40B4-BE49-F238E27FC236}">
                <a16:creationId xmlns:a16="http://schemas.microsoft.com/office/drawing/2014/main" id="{3C471183-F579-0240-B18B-4AC85FA1910F}"/>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 name="Content Placeholder 2">
                <a:extLst>
                  <a:ext uri="{FF2B5EF4-FFF2-40B4-BE49-F238E27FC236}">
                    <a16:creationId xmlns:a16="http://schemas.microsoft.com/office/drawing/2014/main" id="{7E945B6E-8A48-AB4E-A28B-D7C1B4C03C7D}"/>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39" name="Content Placeholder 2">
                <a:extLst>
                  <a:ext uri="{FF2B5EF4-FFF2-40B4-BE49-F238E27FC236}">
                    <a16:creationId xmlns:a16="http://schemas.microsoft.com/office/drawing/2014/main" id="{7E945B6E-8A48-AB4E-A28B-D7C1B4C03C7D}"/>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a:blip r:embed="rId3"/>
                <a:stretch>
                  <a:fillRect/>
                </a:stretch>
              </a:blipFill>
            </p:spPr>
            <p:txBody>
              <a:bodyPr/>
              <a:lstStyle/>
              <a:p>
                <a:r>
                  <a:rPr lang="en-US">
                    <a:noFill/>
                  </a:rPr>
                  <a:t> </a:t>
                </a:r>
              </a:p>
            </p:txBody>
          </p:sp>
        </mc:Fallback>
      </mc:AlternateContent>
      <p:sp>
        <p:nvSpPr>
          <p:cNvPr id="40" name="Oval 39">
            <a:extLst>
              <a:ext uri="{FF2B5EF4-FFF2-40B4-BE49-F238E27FC236}">
                <a16:creationId xmlns:a16="http://schemas.microsoft.com/office/drawing/2014/main" id="{561C6263-CBD3-104D-9AD6-8AF75D59C6B7}"/>
              </a:ext>
            </a:extLst>
          </p:cNvPr>
          <p:cNvSpPr/>
          <p:nvPr/>
        </p:nvSpPr>
        <p:spPr>
          <a:xfrm>
            <a:off x="7124425"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2FF0051-DDDB-8F4C-9CD5-68DA8E6D0254}"/>
              </a:ext>
            </a:extLst>
          </p:cNvPr>
          <p:cNvSpPr/>
          <p:nvPr/>
        </p:nvSpPr>
        <p:spPr>
          <a:xfrm>
            <a:off x="7370684"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D7837AF-EC9B-934B-B23A-341969736412}"/>
              </a:ext>
            </a:extLst>
          </p:cNvPr>
          <p:cNvSpPr/>
          <p:nvPr/>
        </p:nvSpPr>
        <p:spPr>
          <a:xfrm>
            <a:off x="7616943"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12173EF-414D-D34A-AA3C-3133FB40BE1E}"/>
              </a:ext>
            </a:extLst>
          </p:cNvPr>
          <p:cNvSpPr/>
          <p:nvPr/>
        </p:nvSpPr>
        <p:spPr>
          <a:xfrm>
            <a:off x="7868812"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1889007D-61A0-FC49-930F-D20297266FA6}"/>
              </a:ext>
            </a:extLst>
          </p:cNvPr>
          <p:cNvSpPr/>
          <p:nvPr/>
        </p:nvSpPr>
        <p:spPr>
          <a:xfrm>
            <a:off x="6903490" y="4171771"/>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1CDAA7C-35E5-6E45-AFB8-68996C5CD504}"/>
              </a:ext>
            </a:extLst>
          </p:cNvPr>
          <p:cNvSpPr/>
          <p:nvPr/>
        </p:nvSpPr>
        <p:spPr>
          <a:xfrm>
            <a:off x="6988040"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4F47D-8687-D942-BDDA-D6E332106E26}"/>
              </a:ext>
            </a:extLst>
          </p:cNvPr>
          <p:cNvSpPr/>
          <p:nvPr/>
        </p:nvSpPr>
        <p:spPr>
          <a:xfrm>
            <a:off x="7234299"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102A8646-BCDD-374E-A279-D366EE61AC34}"/>
              </a:ext>
            </a:extLst>
          </p:cNvPr>
          <p:cNvSpPr/>
          <p:nvPr/>
        </p:nvSpPr>
        <p:spPr>
          <a:xfrm>
            <a:off x="7480558"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1CDCA503-8B88-2F4F-8D6B-3A400CCA8B45}"/>
              </a:ext>
            </a:extLst>
          </p:cNvPr>
          <p:cNvSpPr/>
          <p:nvPr/>
        </p:nvSpPr>
        <p:spPr>
          <a:xfrm>
            <a:off x="7732427"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F3202942-838B-0E4F-8817-666091844E0B}"/>
              </a:ext>
            </a:extLst>
          </p:cNvPr>
          <p:cNvSpPr/>
          <p:nvPr/>
        </p:nvSpPr>
        <p:spPr>
          <a:xfrm>
            <a:off x="7990423" y="4227322"/>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F1CF5238-90F6-1A42-BB43-1558E63F45B4}"/>
              </a:ext>
            </a:extLst>
          </p:cNvPr>
          <p:cNvSpPr/>
          <p:nvPr/>
        </p:nvSpPr>
        <p:spPr>
          <a:xfrm>
            <a:off x="7038733" y="3032199"/>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Arrow 50">
            <a:extLst>
              <a:ext uri="{FF2B5EF4-FFF2-40B4-BE49-F238E27FC236}">
                <a16:creationId xmlns:a16="http://schemas.microsoft.com/office/drawing/2014/main" id="{F31BEE07-66AD-CD49-8640-E36E3A55367C}"/>
              </a:ext>
            </a:extLst>
          </p:cNvPr>
          <p:cNvSpPr/>
          <p:nvPr/>
        </p:nvSpPr>
        <p:spPr>
          <a:xfrm rot="16200000">
            <a:off x="7344354" y="354961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Content Placeholder 2">
                <a:extLst>
                  <a:ext uri="{FF2B5EF4-FFF2-40B4-BE49-F238E27FC236}">
                    <a16:creationId xmlns:a16="http://schemas.microsoft.com/office/drawing/2014/main" id="{0A0C7097-2AB7-734C-AC88-E9C8FAA496A8}"/>
                  </a:ext>
                </a:extLst>
              </p:cNvPr>
              <p:cNvSpPr txBox="1">
                <a:spLocks/>
              </p:cNvSpPr>
              <p:nvPr/>
            </p:nvSpPr>
            <p:spPr>
              <a:xfrm>
                <a:off x="6843027" y="349724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52" name="Content Placeholder 2">
                <a:extLst>
                  <a:ext uri="{FF2B5EF4-FFF2-40B4-BE49-F238E27FC236}">
                    <a16:creationId xmlns:a16="http://schemas.microsoft.com/office/drawing/2014/main" id="{0A0C7097-2AB7-734C-AC88-E9C8FAA496A8}"/>
                  </a:ext>
                </a:extLst>
              </p:cNvPr>
              <p:cNvSpPr txBox="1">
                <a:spLocks noRot="1" noChangeAspect="1" noMove="1" noResize="1" noEditPoints="1" noAdjustHandles="1" noChangeArrowheads="1" noChangeShapeType="1" noTextEdit="1"/>
              </p:cNvSpPr>
              <p:nvPr/>
            </p:nvSpPr>
            <p:spPr>
              <a:xfrm>
                <a:off x="6843027" y="3497242"/>
                <a:ext cx="701328" cy="503588"/>
              </a:xfrm>
              <a:prstGeom prst="rect">
                <a:avLst/>
              </a:prstGeom>
              <a:blipFill>
                <a:blip r:embed="rId4"/>
                <a:stretch>
                  <a:fillRect/>
                </a:stretch>
              </a:blipFill>
            </p:spPr>
            <p:txBody>
              <a:bodyPr/>
              <a:lstStyle/>
              <a:p>
                <a:r>
                  <a:rPr lang="en-US">
                    <a:noFill/>
                  </a:rPr>
                  <a:t> </a:t>
                </a:r>
              </a:p>
            </p:txBody>
          </p:sp>
        </mc:Fallback>
      </mc:AlternateContent>
      <p:sp>
        <p:nvSpPr>
          <p:cNvPr id="53" name="Oval 52">
            <a:extLst>
              <a:ext uri="{FF2B5EF4-FFF2-40B4-BE49-F238E27FC236}">
                <a16:creationId xmlns:a16="http://schemas.microsoft.com/office/drawing/2014/main" id="{01165D18-9EC1-F047-A671-4EE66BA5C44A}"/>
              </a:ext>
            </a:extLst>
          </p:cNvPr>
          <p:cNvSpPr/>
          <p:nvPr/>
        </p:nvSpPr>
        <p:spPr>
          <a:xfrm>
            <a:off x="9425431"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40661276-061F-2641-B25B-CAB4040EFA22}"/>
              </a:ext>
            </a:extLst>
          </p:cNvPr>
          <p:cNvSpPr/>
          <p:nvPr/>
        </p:nvSpPr>
        <p:spPr>
          <a:xfrm>
            <a:off x="9671690"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C9C577E7-688D-2B45-9CE3-B19C809EF163}"/>
              </a:ext>
            </a:extLst>
          </p:cNvPr>
          <p:cNvSpPr/>
          <p:nvPr/>
        </p:nvSpPr>
        <p:spPr>
          <a:xfrm>
            <a:off x="9917949"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0A52908F-C3FE-FC4D-9BE2-39EA60BB7D76}"/>
              </a:ext>
            </a:extLst>
          </p:cNvPr>
          <p:cNvSpPr/>
          <p:nvPr/>
        </p:nvSpPr>
        <p:spPr>
          <a:xfrm>
            <a:off x="10169818"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ounded Rectangle 62">
            <a:extLst>
              <a:ext uri="{FF2B5EF4-FFF2-40B4-BE49-F238E27FC236}">
                <a16:creationId xmlns:a16="http://schemas.microsoft.com/office/drawing/2014/main" id="{C3DF2F38-EE79-8846-ADC6-9F76281BE13C}"/>
              </a:ext>
            </a:extLst>
          </p:cNvPr>
          <p:cNvSpPr/>
          <p:nvPr/>
        </p:nvSpPr>
        <p:spPr>
          <a:xfrm>
            <a:off x="9339739" y="30411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4" name="Content Placeholder 2">
                <a:extLst>
                  <a:ext uri="{FF2B5EF4-FFF2-40B4-BE49-F238E27FC236}">
                    <a16:creationId xmlns:a16="http://schemas.microsoft.com/office/drawing/2014/main" id="{D91586AE-0AC5-6D4A-837F-F5F742303C8E}"/>
                  </a:ext>
                </a:extLst>
              </p:cNvPr>
              <p:cNvSpPr txBox="1">
                <a:spLocks/>
              </p:cNvSpPr>
              <p:nvPr/>
            </p:nvSpPr>
            <p:spPr>
              <a:xfrm>
                <a:off x="9144033" y="35062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𝑈</m:t>
                      </m:r>
                    </m:oMath>
                  </m:oMathPara>
                </a14:m>
                <a:endParaRPr lang="en-US" sz="2400" dirty="0">
                  <a:solidFill>
                    <a:srgbClr val="C00000"/>
                  </a:solidFill>
                  <a:latin typeface="Avenir Light" panose="020B0402020203020204" pitchFamily="34" charset="77"/>
                </a:endParaRPr>
              </a:p>
            </p:txBody>
          </p:sp>
        </mc:Choice>
        <mc:Fallback xmlns="">
          <p:sp>
            <p:nvSpPr>
              <p:cNvPr id="64" name="Content Placeholder 2">
                <a:extLst>
                  <a:ext uri="{FF2B5EF4-FFF2-40B4-BE49-F238E27FC236}">
                    <a16:creationId xmlns:a16="http://schemas.microsoft.com/office/drawing/2014/main" id="{D91586AE-0AC5-6D4A-837F-F5F742303C8E}"/>
                  </a:ext>
                </a:extLst>
              </p:cNvPr>
              <p:cNvSpPr txBox="1">
                <a:spLocks noRot="1" noChangeAspect="1" noMove="1" noResize="1" noEditPoints="1" noAdjustHandles="1" noChangeArrowheads="1" noChangeShapeType="1" noTextEdit="1"/>
              </p:cNvSpPr>
              <p:nvPr/>
            </p:nvSpPr>
            <p:spPr>
              <a:xfrm>
                <a:off x="9144033" y="3506224"/>
                <a:ext cx="701328" cy="5035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Content Placeholder 2">
                <a:extLst>
                  <a:ext uri="{FF2B5EF4-FFF2-40B4-BE49-F238E27FC236}">
                    <a16:creationId xmlns:a16="http://schemas.microsoft.com/office/drawing/2014/main" id="{4B4D95BC-DCE6-4E4B-A661-D8E2988E5D81}"/>
                  </a:ext>
                </a:extLst>
              </p:cNvPr>
              <p:cNvSpPr txBox="1">
                <a:spLocks/>
              </p:cNvSpPr>
              <p:nvPr/>
            </p:nvSpPr>
            <p:spPr>
              <a:xfrm>
                <a:off x="8304135" y="372016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3</m:t>
                          </m:r>
                        </m:sup>
                      </m:sSup>
                    </m:oMath>
                  </m:oMathPara>
                </a14:m>
                <a:endParaRPr lang="en-US" sz="2400" dirty="0">
                  <a:solidFill>
                    <a:srgbClr val="C00000"/>
                  </a:solidFill>
                  <a:latin typeface="Avenir Light" panose="020B0402020203020204" pitchFamily="34" charset="77"/>
                </a:endParaRPr>
              </a:p>
            </p:txBody>
          </p:sp>
        </mc:Choice>
        <mc:Fallback xmlns="">
          <p:sp>
            <p:nvSpPr>
              <p:cNvPr id="65" name="Content Placeholder 2">
                <a:extLst>
                  <a:ext uri="{FF2B5EF4-FFF2-40B4-BE49-F238E27FC236}">
                    <a16:creationId xmlns:a16="http://schemas.microsoft.com/office/drawing/2014/main" id="{4B4D95BC-DCE6-4E4B-A661-D8E2988E5D81}"/>
                  </a:ext>
                </a:extLst>
              </p:cNvPr>
              <p:cNvSpPr txBox="1">
                <a:spLocks noRot="1" noChangeAspect="1" noMove="1" noResize="1" noEditPoints="1" noAdjustHandles="1" noChangeArrowheads="1" noChangeShapeType="1" noTextEdit="1"/>
              </p:cNvSpPr>
              <p:nvPr/>
            </p:nvSpPr>
            <p:spPr>
              <a:xfrm>
                <a:off x="8304135" y="3720162"/>
                <a:ext cx="701328" cy="5035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BB1228C7-F921-324C-A43B-A4D084076D20}"/>
                  </a:ext>
                </a:extLst>
              </p:cNvPr>
              <p:cNvSpPr/>
              <p:nvPr/>
            </p:nvSpPr>
            <p:spPr>
              <a:xfrm>
                <a:off x="9251884" y="1871324"/>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4</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4</m:t>
                              </m:r>
                            </m:sup>
                          </m:sSup>
                        </m:e>
                      </m:d>
                    </m:oMath>
                  </m:oMathPara>
                </a14:m>
                <a:endParaRPr lang="en-US" dirty="0"/>
              </a:p>
            </p:txBody>
          </p:sp>
        </mc:Choice>
        <mc:Fallback xmlns="">
          <p:sp>
            <p:nvSpPr>
              <p:cNvPr id="69" name="Rectangle 68">
                <a:extLst>
                  <a:ext uri="{FF2B5EF4-FFF2-40B4-BE49-F238E27FC236}">
                    <a16:creationId xmlns:a16="http://schemas.microsoft.com/office/drawing/2014/main" id="{BB1228C7-F921-324C-A43B-A4D084076D20}"/>
                  </a:ext>
                </a:extLst>
              </p:cNvPr>
              <p:cNvSpPr>
                <a:spLocks noRot="1" noChangeAspect="1" noMove="1" noResize="1" noEditPoints="1" noAdjustHandles="1" noChangeArrowheads="1" noChangeShapeType="1" noTextEdit="1"/>
              </p:cNvSpPr>
              <p:nvPr/>
            </p:nvSpPr>
            <p:spPr>
              <a:xfrm>
                <a:off x="9251884" y="1871324"/>
                <a:ext cx="1303818" cy="369332"/>
              </a:xfrm>
              <a:prstGeom prst="rect">
                <a:avLst/>
              </a:prstGeom>
              <a:blipFill>
                <a:blip r:embed="rId7"/>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66B5397A-8488-8942-B507-3BFFEA4D0E98}"/>
                  </a:ext>
                </a:extLst>
              </p:cNvPr>
              <p:cNvSpPr/>
              <p:nvPr/>
            </p:nvSpPr>
            <p:spPr>
              <a:xfrm>
                <a:off x="2031827" y="2895419"/>
                <a:ext cx="43037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2400" i="1" dirty="0" smtClean="0">
                              <a:solidFill>
                                <a:schemeClr val="bg1">
                                  <a:lumMod val="85000"/>
                                </a:schemeClr>
                              </a:solidFill>
                              <a:latin typeface="Cambria Math" panose="02040503050406030204" pitchFamily="18" charset="0"/>
                            </a:rPr>
                          </m:ctrlPr>
                        </m:accPr>
                        <m:e>
                          <m:r>
                            <a:rPr lang="en-US" sz="2400" i="1" dirty="0">
                              <a:solidFill>
                                <a:schemeClr val="bg1">
                                  <a:lumMod val="85000"/>
                                </a:schemeClr>
                              </a:solidFill>
                              <a:latin typeface="Cambria Math" panose="02040503050406030204" pitchFamily="18" charset="0"/>
                            </a:rPr>
                            <m:t>𝑦</m:t>
                          </m:r>
                        </m:e>
                      </m:acc>
                    </m:oMath>
                  </m:oMathPara>
                </a14:m>
                <a:endParaRPr lang="en-US" sz="2400" dirty="0">
                  <a:solidFill>
                    <a:schemeClr val="bg1">
                      <a:lumMod val="85000"/>
                    </a:schemeClr>
                  </a:solidFill>
                </a:endParaRPr>
              </a:p>
            </p:txBody>
          </p:sp>
        </mc:Choice>
        <mc:Fallback xmlns="">
          <p:sp>
            <p:nvSpPr>
              <p:cNvPr id="70" name="Rectangle 69">
                <a:extLst>
                  <a:ext uri="{FF2B5EF4-FFF2-40B4-BE49-F238E27FC236}">
                    <a16:creationId xmlns:a16="http://schemas.microsoft.com/office/drawing/2014/main" id="{66B5397A-8488-8942-B507-3BFFEA4D0E98}"/>
                  </a:ext>
                </a:extLst>
              </p:cNvPr>
              <p:cNvSpPr>
                <a:spLocks noRot="1" noChangeAspect="1" noMove="1" noResize="1" noEditPoints="1" noAdjustHandles="1" noChangeArrowheads="1" noChangeShapeType="1" noTextEdit="1"/>
              </p:cNvSpPr>
              <p:nvPr/>
            </p:nvSpPr>
            <p:spPr>
              <a:xfrm>
                <a:off x="2031827" y="2895419"/>
                <a:ext cx="430374" cy="461665"/>
              </a:xfrm>
              <a:prstGeom prst="rect">
                <a:avLst/>
              </a:prstGeom>
              <a:blipFill>
                <a:blip r:embed="rId8"/>
                <a:stretch>
                  <a:fillRect t="-2778"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05D246DF-B328-314D-AE0D-3948B489731F}"/>
                  </a:ext>
                </a:extLst>
              </p:cNvPr>
              <p:cNvSpPr/>
              <p:nvPr/>
            </p:nvSpPr>
            <p:spPr>
              <a:xfrm>
                <a:off x="9332710" y="686561"/>
                <a:ext cx="1298483" cy="1072281"/>
              </a:xfrm>
              <a:prstGeom prst="rect">
                <a:avLst/>
              </a:prstGeom>
            </p:spPr>
            <p:txBody>
              <a:bodyPr wrap="square">
                <a:spAutoFit/>
              </a:bodyPr>
              <a:lstStyle/>
              <a:p>
                <a:r>
                  <a:rPr lang="en-US" sz="4000" b="1" dirty="0">
                    <a:latin typeface="Avenir Light" panose="020B0402020203020204" pitchFamily="34" charset="77"/>
                  </a:rPr>
                  <a:t> </a:t>
                </a:r>
                <a14:m>
                  <m:oMath xmlns:m="http://schemas.openxmlformats.org/officeDocument/2006/math">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𝑳</m:t>
                            </m:r>
                          </m:e>
                          <m:sup>
                            <m:r>
                              <a:rPr lang="en-US" sz="4000" b="1" i="1" smtClean="0">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𝟏</m:t>
                            </m:r>
                          </m:sup>
                        </m:sSup>
                      </m:den>
                    </m:f>
                    <m:r>
                      <a:rPr lang="en-US" sz="4000" b="1" i="1">
                        <a:solidFill>
                          <a:srgbClr val="C00000"/>
                        </a:solidFill>
                        <a:latin typeface="Cambria Math" panose="02040503050406030204" pitchFamily="18" charset="0"/>
                        <a:ea typeface="Cambria Math" panose="02040503050406030204" pitchFamily="18" charset="0"/>
                      </a:rPr>
                      <m:t> </m:t>
                    </m:r>
                  </m:oMath>
                </a14:m>
                <a:endParaRPr lang="en-US" sz="4000" dirty="0"/>
              </a:p>
            </p:txBody>
          </p:sp>
        </mc:Choice>
        <mc:Fallback xmlns="">
          <p:sp>
            <p:nvSpPr>
              <p:cNvPr id="72" name="Rectangle 71">
                <a:extLst>
                  <a:ext uri="{FF2B5EF4-FFF2-40B4-BE49-F238E27FC236}">
                    <a16:creationId xmlns:a16="http://schemas.microsoft.com/office/drawing/2014/main" id="{05D246DF-B328-314D-AE0D-3948B489731F}"/>
                  </a:ext>
                </a:extLst>
              </p:cNvPr>
              <p:cNvSpPr>
                <a:spLocks noRot="1" noChangeAspect="1" noMove="1" noResize="1" noEditPoints="1" noAdjustHandles="1" noChangeArrowheads="1" noChangeShapeType="1" noTextEdit="1"/>
              </p:cNvSpPr>
              <p:nvPr/>
            </p:nvSpPr>
            <p:spPr>
              <a:xfrm>
                <a:off x="9332710" y="686561"/>
                <a:ext cx="1298483" cy="1072281"/>
              </a:xfrm>
              <a:prstGeom prst="rect">
                <a:avLst/>
              </a:prstGeom>
              <a:blipFill>
                <a:blip r:embed="rId9"/>
                <a:stretch>
                  <a:fillRect b="-7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Content Placeholder 2">
                <a:extLst>
                  <a:ext uri="{FF2B5EF4-FFF2-40B4-BE49-F238E27FC236}">
                    <a16:creationId xmlns:a16="http://schemas.microsoft.com/office/drawing/2014/main" id="{DD0223EE-AB77-E745-B3EB-BC981C8BDCC7}"/>
                  </a:ext>
                </a:extLst>
              </p:cNvPr>
              <p:cNvSpPr txBox="1">
                <a:spLocks/>
              </p:cNvSpPr>
              <p:nvPr/>
            </p:nvSpPr>
            <p:spPr>
              <a:xfrm>
                <a:off x="6233573" y="371790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2</m:t>
                          </m:r>
                        </m:sup>
                      </m:sSup>
                    </m:oMath>
                  </m:oMathPara>
                </a14:m>
                <a:endParaRPr lang="en-US" sz="2400" dirty="0">
                  <a:solidFill>
                    <a:srgbClr val="C00000"/>
                  </a:solidFill>
                  <a:latin typeface="Avenir Light" panose="020B0402020203020204" pitchFamily="34" charset="77"/>
                </a:endParaRPr>
              </a:p>
            </p:txBody>
          </p:sp>
        </mc:Choice>
        <mc:Fallback xmlns="">
          <p:sp>
            <p:nvSpPr>
              <p:cNvPr id="75" name="Content Placeholder 2">
                <a:extLst>
                  <a:ext uri="{FF2B5EF4-FFF2-40B4-BE49-F238E27FC236}">
                    <a16:creationId xmlns:a16="http://schemas.microsoft.com/office/drawing/2014/main" id="{DD0223EE-AB77-E745-B3EB-BC981C8BDCC7}"/>
                  </a:ext>
                </a:extLst>
              </p:cNvPr>
              <p:cNvSpPr txBox="1">
                <a:spLocks noRot="1" noChangeAspect="1" noMove="1" noResize="1" noEditPoints="1" noAdjustHandles="1" noChangeArrowheads="1" noChangeShapeType="1" noTextEdit="1"/>
              </p:cNvSpPr>
              <p:nvPr/>
            </p:nvSpPr>
            <p:spPr>
              <a:xfrm>
                <a:off x="6233573" y="3717904"/>
                <a:ext cx="701328" cy="5035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Content Placeholder 2">
                <a:extLst>
                  <a:ext uri="{FF2B5EF4-FFF2-40B4-BE49-F238E27FC236}">
                    <a16:creationId xmlns:a16="http://schemas.microsoft.com/office/drawing/2014/main" id="{5439BFB4-5FEF-BC48-847B-7E2270682B4C}"/>
                  </a:ext>
                </a:extLst>
              </p:cNvPr>
              <p:cNvSpPr txBox="1">
                <a:spLocks/>
              </p:cNvSpPr>
              <p:nvPr/>
            </p:nvSpPr>
            <p:spPr>
              <a:xfrm>
                <a:off x="4153349" y="3754780"/>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1</m:t>
                          </m:r>
                        </m:sup>
                      </m:sSup>
                    </m:oMath>
                  </m:oMathPara>
                </a14:m>
                <a:endParaRPr lang="en-US" sz="2400" dirty="0">
                  <a:solidFill>
                    <a:srgbClr val="C00000"/>
                  </a:solidFill>
                  <a:latin typeface="Avenir Light" panose="020B0402020203020204" pitchFamily="34" charset="77"/>
                </a:endParaRPr>
              </a:p>
            </p:txBody>
          </p:sp>
        </mc:Choice>
        <mc:Fallback xmlns="">
          <p:sp>
            <p:nvSpPr>
              <p:cNvPr id="76" name="Content Placeholder 2">
                <a:extLst>
                  <a:ext uri="{FF2B5EF4-FFF2-40B4-BE49-F238E27FC236}">
                    <a16:creationId xmlns:a16="http://schemas.microsoft.com/office/drawing/2014/main" id="{5439BFB4-5FEF-BC48-847B-7E2270682B4C}"/>
                  </a:ext>
                </a:extLst>
              </p:cNvPr>
              <p:cNvSpPr txBox="1">
                <a:spLocks noRot="1" noChangeAspect="1" noMove="1" noResize="1" noEditPoints="1" noAdjustHandles="1" noChangeArrowheads="1" noChangeShapeType="1" noTextEdit="1"/>
              </p:cNvSpPr>
              <p:nvPr/>
            </p:nvSpPr>
            <p:spPr>
              <a:xfrm>
                <a:off x="4153349" y="3754780"/>
                <a:ext cx="701328" cy="503588"/>
              </a:xfrm>
              <a:prstGeom prst="rect">
                <a:avLst/>
              </a:prstGeom>
              <a:blipFill>
                <a:blip r:embed="rId11"/>
                <a:stretch>
                  <a:fillRect/>
                </a:stretch>
              </a:blipFill>
            </p:spPr>
            <p:txBody>
              <a:bodyPr/>
              <a:lstStyle/>
              <a:p>
                <a:r>
                  <a:rPr lang="en-US">
                    <a:noFill/>
                  </a:rPr>
                  <a:t> </a:t>
                </a:r>
              </a:p>
            </p:txBody>
          </p:sp>
        </mc:Fallback>
      </mc:AlternateContent>
      <p:sp>
        <p:nvSpPr>
          <p:cNvPr id="77" name="Content Placeholder 2">
            <a:extLst>
              <a:ext uri="{FF2B5EF4-FFF2-40B4-BE49-F238E27FC236}">
                <a16:creationId xmlns:a16="http://schemas.microsoft.com/office/drawing/2014/main" id="{DC5110E7-A92F-C14A-95F3-B48F03756A2D}"/>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bg1">
                    <a:lumMod val="75000"/>
                  </a:schemeClr>
                </a:solidFill>
                <a:latin typeface="Avenir Light" panose="020B0402020203020204" pitchFamily="34" charset="77"/>
              </a:rPr>
              <a:t>Input layer</a:t>
            </a:r>
          </a:p>
        </p:txBody>
      </p:sp>
      <p:sp>
        <p:nvSpPr>
          <p:cNvPr id="78" name="Content Placeholder 2">
            <a:extLst>
              <a:ext uri="{FF2B5EF4-FFF2-40B4-BE49-F238E27FC236}">
                <a16:creationId xmlns:a16="http://schemas.microsoft.com/office/drawing/2014/main" id="{D72094EF-16A9-7B44-A071-E40E0000CED0}"/>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bg1">
                    <a:lumMod val="75000"/>
                  </a:schemeClr>
                </a:solidFill>
                <a:latin typeface="Avenir Light" panose="020B0402020203020204" pitchFamily="34" charset="77"/>
              </a:rPr>
              <a:t>Hidden layer</a:t>
            </a:r>
          </a:p>
        </p:txBody>
      </p:sp>
      <p:sp>
        <p:nvSpPr>
          <p:cNvPr id="79" name="Rounded Rectangle 78">
            <a:extLst>
              <a:ext uri="{FF2B5EF4-FFF2-40B4-BE49-F238E27FC236}">
                <a16:creationId xmlns:a16="http://schemas.microsoft.com/office/drawing/2014/main" id="{151911BD-6EAD-874D-AF1A-AF3DBE79F64F}"/>
              </a:ext>
            </a:extLst>
          </p:cNvPr>
          <p:cNvSpPr/>
          <p:nvPr/>
        </p:nvSpPr>
        <p:spPr>
          <a:xfrm>
            <a:off x="2561160" y="5287053"/>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0" name="Oval 79">
            <a:extLst>
              <a:ext uri="{FF2B5EF4-FFF2-40B4-BE49-F238E27FC236}">
                <a16:creationId xmlns:a16="http://schemas.microsoft.com/office/drawing/2014/main" id="{DD19C169-8DD1-6A4B-88D6-3C0CC3D70D2B}"/>
              </a:ext>
            </a:extLst>
          </p:cNvPr>
          <p:cNvSpPr/>
          <p:nvPr/>
        </p:nvSpPr>
        <p:spPr>
          <a:xfrm>
            <a:off x="2665942"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1" name="Oval 80">
            <a:extLst>
              <a:ext uri="{FF2B5EF4-FFF2-40B4-BE49-F238E27FC236}">
                <a16:creationId xmlns:a16="http://schemas.microsoft.com/office/drawing/2014/main" id="{BA8D7768-A1EC-1649-91E0-743C8369903D}"/>
              </a:ext>
            </a:extLst>
          </p:cNvPr>
          <p:cNvSpPr/>
          <p:nvPr/>
        </p:nvSpPr>
        <p:spPr>
          <a:xfrm>
            <a:off x="2912201"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2" name="Oval 81">
            <a:extLst>
              <a:ext uri="{FF2B5EF4-FFF2-40B4-BE49-F238E27FC236}">
                <a16:creationId xmlns:a16="http://schemas.microsoft.com/office/drawing/2014/main" id="{F381F72C-2D2A-DF4B-BEC4-0A10EB34839F}"/>
              </a:ext>
            </a:extLst>
          </p:cNvPr>
          <p:cNvSpPr/>
          <p:nvPr/>
        </p:nvSpPr>
        <p:spPr>
          <a:xfrm>
            <a:off x="3158460"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3" name="Oval 82">
            <a:extLst>
              <a:ext uri="{FF2B5EF4-FFF2-40B4-BE49-F238E27FC236}">
                <a16:creationId xmlns:a16="http://schemas.microsoft.com/office/drawing/2014/main" id="{FDE76911-7CAA-224F-9047-5918773A1D55}"/>
              </a:ext>
            </a:extLst>
          </p:cNvPr>
          <p:cNvSpPr/>
          <p:nvPr/>
        </p:nvSpPr>
        <p:spPr>
          <a:xfrm>
            <a:off x="3410329"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4" name="Right Arrow 83">
            <a:extLst>
              <a:ext uri="{FF2B5EF4-FFF2-40B4-BE49-F238E27FC236}">
                <a16:creationId xmlns:a16="http://schemas.microsoft.com/office/drawing/2014/main" id="{A5AB2061-9AA7-DE4C-B89B-6E9DCD68CCB7}"/>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5" name="Content Placeholder 2">
                <a:extLst>
                  <a:ext uri="{FF2B5EF4-FFF2-40B4-BE49-F238E27FC236}">
                    <a16:creationId xmlns:a16="http://schemas.microsoft.com/office/drawing/2014/main" id="{5B7329C0-ED61-CA43-A5EF-75D5674852EF}"/>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85" name="Content Placeholder 2">
                <a:extLst>
                  <a:ext uri="{FF2B5EF4-FFF2-40B4-BE49-F238E27FC236}">
                    <a16:creationId xmlns:a16="http://schemas.microsoft.com/office/drawing/2014/main" id="{5B7329C0-ED61-CA43-A5EF-75D5674852EF}"/>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a:blip r:embed="rId12"/>
                <a:stretch>
                  <a:fillRect/>
                </a:stretch>
              </a:blipFill>
            </p:spPr>
            <p:txBody>
              <a:bodyPr/>
              <a:lstStyle/>
              <a:p>
                <a:r>
                  <a:rPr lang="en-US">
                    <a:noFill/>
                  </a:rPr>
                  <a:t> </a:t>
                </a:r>
              </a:p>
            </p:txBody>
          </p:sp>
        </mc:Fallback>
      </mc:AlternateContent>
      <p:sp>
        <p:nvSpPr>
          <p:cNvPr id="86" name="Rounded Rectangle 85">
            <a:extLst>
              <a:ext uri="{FF2B5EF4-FFF2-40B4-BE49-F238E27FC236}">
                <a16:creationId xmlns:a16="http://schemas.microsoft.com/office/drawing/2014/main" id="{F806BD02-2D52-384B-B1FC-D8788ED70EC9}"/>
              </a:ext>
            </a:extLst>
          </p:cNvPr>
          <p:cNvSpPr/>
          <p:nvPr/>
        </p:nvSpPr>
        <p:spPr>
          <a:xfrm>
            <a:off x="4744078" y="5314271"/>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7" name="Oval 86">
            <a:extLst>
              <a:ext uri="{FF2B5EF4-FFF2-40B4-BE49-F238E27FC236}">
                <a16:creationId xmlns:a16="http://schemas.microsoft.com/office/drawing/2014/main" id="{42FEF93D-1038-B441-8283-46E6C128CBAC}"/>
              </a:ext>
            </a:extLst>
          </p:cNvPr>
          <p:cNvSpPr/>
          <p:nvPr/>
        </p:nvSpPr>
        <p:spPr>
          <a:xfrm>
            <a:off x="4848860"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8" name="Oval 87">
            <a:extLst>
              <a:ext uri="{FF2B5EF4-FFF2-40B4-BE49-F238E27FC236}">
                <a16:creationId xmlns:a16="http://schemas.microsoft.com/office/drawing/2014/main" id="{7FF12C54-CCD1-C943-8412-D543E5A478AF}"/>
              </a:ext>
            </a:extLst>
          </p:cNvPr>
          <p:cNvSpPr/>
          <p:nvPr/>
        </p:nvSpPr>
        <p:spPr>
          <a:xfrm>
            <a:off x="5095119"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9" name="Oval 88">
            <a:extLst>
              <a:ext uri="{FF2B5EF4-FFF2-40B4-BE49-F238E27FC236}">
                <a16:creationId xmlns:a16="http://schemas.microsoft.com/office/drawing/2014/main" id="{FAFD3F7B-052C-374A-8560-EF0CA951100C}"/>
              </a:ext>
            </a:extLst>
          </p:cNvPr>
          <p:cNvSpPr/>
          <p:nvPr/>
        </p:nvSpPr>
        <p:spPr>
          <a:xfrm>
            <a:off x="5341378"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0" name="Oval 89">
            <a:extLst>
              <a:ext uri="{FF2B5EF4-FFF2-40B4-BE49-F238E27FC236}">
                <a16:creationId xmlns:a16="http://schemas.microsoft.com/office/drawing/2014/main" id="{9AFC51C0-06B7-B448-8454-08607677863C}"/>
              </a:ext>
            </a:extLst>
          </p:cNvPr>
          <p:cNvSpPr/>
          <p:nvPr/>
        </p:nvSpPr>
        <p:spPr>
          <a:xfrm>
            <a:off x="5593247"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1" name="Right Arrow 90">
            <a:extLst>
              <a:ext uri="{FF2B5EF4-FFF2-40B4-BE49-F238E27FC236}">
                <a16:creationId xmlns:a16="http://schemas.microsoft.com/office/drawing/2014/main" id="{94B6773C-603B-6C49-953C-453D04B3E678}"/>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2" name="Content Placeholder 2">
                <a:extLst>
                  <a:ext uri="{FF2B5EF4-FFF2-40B4-BE49-F238E27FC236}">
                    <a16:creationId xmlns:a16="http://schemas.microsoft.com/office/drawing/2014/main" id="{94408A66-3DA3-BF48-9C62-02AD108A3C91}"/>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92" name="Content Placeholder 2">
                <a:extLst>
                  <a:ext uri="{FF2B5EF4-FFF2-40B4-BE49-F238E27FC236}">
                    <a16:creationId xmlns:a16="http://schemas.microsoft.com/office/drawing/2014/main" id="{94408A66-3DA3-BF48-9C62-02AD108A3C91}"/>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a:blip r:embed="rId13"/>
                <a:stretch>
                  <a:fillRect/>
                </a:stretch>
              </a:blipFill>
            </p:spPr>
            <p:txBody>
              <a:bodyPr/>
              <a:lstStyle/>
              <a:p>
                <a:r>
                  <a:rPr lang="en-US">
                    <a:noFill/>
                  </a:rPr>
                  <a:t> </a:t>
                </a:r>
              </a:p>
            </p:txBody>
          </p:sp>
        </mc:Fallback>
      </mc:AlternateContent>
      <p:sp>
        <p:nvSpPr>
          <p:cNvPr id="93" name="Rounded Rectangle 92">
            <a:extLst>
              <a:ext uri="{FF2B5EF4-FFF2-40B4-BE49-F238E27FC236}">
                <a16:creationId xmlns:a16="http://schemas.microsoft.com/office/drawing/2014/main" id="{310103AE-B073-1143-98CC-E315F95F91D7}"/>
              </a:ext>
            </a:extLst>
          </p:cNvPr>
          <p:cNvSpPr/>
          <p:nvPr/>
        </p:nvSpPr>
        <p:spPr>
          <a:xfrm>
            <a:off x="7019643" y="5330689"/>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4" name="Oval 93">
            <a:extLst>
              <a:ext uri="{FF2B5EF4-FFF2-40B4-BE49-F238E27FC236}">
                <a16:creationId xmlns:a16="http://schemas.microsoft.com/office/drawing/2014/main" id="{5247013F-E0C9-0E40-8E18-2FE54212B459}"/>
              </a:ext>
            </a:extLst>
          </p:cNvPr>
          <p:cNvSpPr/>
          <p:nvPr/>
        </p:nvSpPr>
        <p:spPr>
          <a:xfrm>
            <a:off x="7124425"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5" name="Oval 94">
            <a:extLst>
              <a:ext uri="{FF2B5EF4-FFF2-40B4-BE49-F238E27FC236}">
                <a16:creationId xmlns:a16="http://schemas.microsoft.com/office/drawing/2014/main" id="{68F3127F-D691-3D4B-97C7-5F071BF8783B}"/>
              </a:ext>
            </a:extLst>
          </p:cNvPr>
          <p:cNvSpPr/>
          <p:nvPr/>
        </p:nvSpPr>
        <p:spPr>
          <a:xfrm>
            <a:off x="7370684"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6" name="Oval 95">
            <a:extLst>
              <a:ext uri="{FF2B5EF4-FFF2-40B4-BE49-F238E27FC236}">
                <a16:creationId xmlns:a16="http://schemas.microsoft.com/office/drawing/2014/main" id="{DEE41199-A7D8-0946-B7A7-17844F1F0716}"/>
              </a:ext>
            </a:extLst>
          </p:cNvPr>
          <p:cNvSpPr/>
          <p:nvPr/>
        </p:nvSpPr>
        <p:spPr>
          <a:xfrm>
            <a:off x="7616943"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7" name="Oval 96">
            <a:extLst>
              <a:ext uri="{FF2B5EF4-FFF2-40B4-BE49-F238E27FC236}">
                <a16:creationId xmlns:a16="http://schemas.microsoft.com/office/drawing/2014/main" id="{4838534D-B292-1140-A586-BDB908323903}"/>
              </a:ext>
            </a:extLst>
          </p:cNvPr>
          <p:cNvSpPr/>
          <p:nvPr/>
        </p:nvSpPr>
        <p:spPr>
          <a:xfrm>
            <a:off x="7868812"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8" name="Right Arrow 97">
            <a:extLst>
              <a:ext uri="{FF2B5EF4-FFF2-40B4-BE49-F238E27FC236}">
                <a16:creationId xmlns:a16="http://schemas.microsoft.com/office/drawing/2014/main" id="{4E2804D9-F4E5-D343-A373-94D728C0A6E1}"/>
              </a:ext>
            </a:extLst>
          </p:cNvPr>
          <p:cNvSpPr/>
          <p:nvPr/>
        </p:nvSpPr>
        <p:spPr>
          <a:xfrm rot="16200000">
            <a:off x="7365914" y="4718762"/>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9" name="Content Placeholder 2">
                <a:extLst>
                  <a:ext uri="{FF2B5EF4-FFF2-40B4-BE49-F238E27FC236}">
                    <a16:creationId xmlns:a16="http://schemas.microsoft.com/office/drawing/2014/main" id="{6ADE574B-929C-464D-8AE2-6AA659EFB673}"/>
                  </a:ext>
                </a:extLst>
              </p:cNvPr>
              <p:cNvSpPr txBox="1">
                <a:spLocks/>
              </p:cNvSpPr>
              <p:nvPr/>
            </p:nvSpPr>
            <p:spPr>
              <a:xfrm>
                <a:off x="6835718" y="4676183"/>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99" name="Content Placeholder 2">
                <a:extLst>
                  <a:ext uri="{FF2B5EF4-FFF2-40B4-BE49-F238E27FC236}">
                    <a16:creationId xmlns:a16="http://schemas.microsoft.com/office/drawing/2014/main" id="{6ADE574B-929C-464D-8AE2-6AA659EFB673}"/>
                  </a:ext>
                </a:extLst>
              </p:cNvPr>
              <p:cNvSpPr txBox="1">
                <a:spLocks noRot="1" noChangeAspect="1" noMove="1" noResize="1" noEditPoints="1" noAdjustHandles="1" noChangeArrowheads="1" noChangeShapeType="1" noTextEdit="1"/>
              </p:cNvSpPr>
              <p:nvPr/>
            </p:nvSpPr>
            <p:spPr>
              <a:xfrm>
                <a:off x="6835718" y="4676183"/>
                <a:ext cx="701328" cy="503588"/>
              </a:xfrm>
              <a:prstGeom prst="rect">
                <a:avLst/>
              </a:prstGeom>
              <a:blipFill>
                <a:blip r:embed="rId14"/>
                <a:stretch>
                  <a:fillRect/>
                </a:stretch>
              </a:blipFill>
            </p:spPr>
            <p:txBody>
              <a:bodyPr/>
              <a:lstStyle/>
              <a:p>
                <a:r>
                  <a:rPr lang="en-US">
                    <a:noFill/>
                  </a:rPr>
                  <a:t> </a:t>
                </a:r>
              </a:p>
            </p:txBody>
          </p:sp>
        </mc:Fallback>
      </mc:AlternateContent>
      <p:sp>
        <p:nvSpPr>
          <p:cNvPr id="100" name="Right Arrow 99">
            <a:extLst>
              <a:ext uri="{FF2B5EF4-FFF2-40B4-BE49-F238E27FC236}">
                <a16:creationId xmlns:a16="http://schemas.microsoft.com/office/drawing/2014/main" id="{0A06B42B-2531-7D4A-A07C-96F48D518057}"/>
              </a:ext>
            </a:extLst>
          </p:cNvPr>
          <p:cNvSpPr/>
          <p:nvPr/>
        </p:nvSpPr>
        <p:spPr>
          <a:xfrm rot="16200000">
            <a:off x="9666920" y="472774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mc:AlternateContent xmlns:mc="http://schemas.openxmlformats.org/markup-compatibility/2006" xmlns:a14="http://schemas.microsoft.com/office/drawing/2010/main">
        <mc:Choice Requires="a14">
          <p:sp>
            <p:nvSpPr>
              <p:cNvPr id="101" name="Content Placeholder 2">
                <a:extLst>
                  <a:ext uri="{FF2B5EF4-FFF2-40B4-BE49-F238E27FC236}">
                    <a16:creationId xmlns:a16="http://schemas.microsoft.com/office/drawing/2014/main" id="{560370BF-B949-784C-86C7-0D501AD16BF6}"/>
                  </a:ext>
                </a:extLst>
              </p:cNvPr>
              <p:cNvSpPr txBox="1">
                <a:spLocks/>
              </p:cNvSpPr>
              <p:nvPr/>
            </p:nvSpPr>
            <p:spPr>
              <a:xfrm>
                <a:off x="9136724" y="46851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101" name="Content Placeholder 2">
                <a:extLst>
                  <a:ext uri="{FF2B5EF4-FFF2-40B4-BE49-F238E27FC236}">
                    <a16:creationId xmlns:a16="http://schemas.microsoft.com/office/drawing/2014/main" id="{560370BF-B949-784C-86C7-0D501AD16BF6}"/>
                  </a:ext>
                </a:extLst>
              </p:cNvPr>
              <p:cNvSpPr txBox="1">
                <a:spLocks noRot="1" noChangeAspect="1" noMove="1" noResize="1" noEditPoints="1" noAdjustHandles="1" noChangeArrowheads="1" noChangeShapeType="1" noTextEdit="1"/>
              </p:cNvSpPr>
              <p:nvPr/>
            </p:nvSpPr>
            <p:spPr>
              <a:xfrm>
                <a:off x="9136724" y="4685165"/>
                <a:ext cx="701328" cy="503588"/>
              </a:xfrm>
              <a:prstGeom prst="rect">
                <a:avLst/>
              </a:prstGeom>
              <a:blipFill>
                <a:blip r:embed="rId15"/>
                <a:stretch>
                  <a:fillRect/>
                </a:stretch>
              </a:blipFill>
            </p:spPr>
            <p:txBody>
              <a:bodyPr/>
              <a:lstStyle/>
              <a:p>
                <a:r>
                  <a:rPr lang="en-US">
                    <a:noFill/>
                  </a:rPr>
                  <a:t> </a:t>
                </a:r>
              </a:p>
            </p:txBody>
          </p:sp>
        </mc:Fallback>
      </mc:AlternateContent>
      <p:sp>
        <p:nvSpPr>
          <p:cNvPr id="102" name="Content Placeholder 2">
            <a:extLst>
              <a:ext uri="{FF2B5EF4-FFF2-40B4-BE49-F238E27FC236}">
                <a16:creationId xmlns:a16="http://schemas.microsoft.com/office/drawing/2014/main" id="{84F00FE0-7BE2-AB45-84A5-CACC76F1C678}"/>
              </a:ext>
            </a:extLst>
          </p:cNvPr>
          <p:cNvSpPr txBox="1">
            <a:spLocks/>
          </p:cNvSpPr>
          <p:nvPr/>
        </p:nvSpPr>
        <p:spPr>
          <a:xfrm>
            <a:off x="2793640" y="575447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She</a:t>
            </a:r>
          </a:p>
        </p:txBody>
      </p:sp>
      <p:sp>
        <p:nvSpPr>
          <p:cNvPr id="103" name="Content Placeholder 2">
            <a:extLst>
              <a:ext uri="{FF2B5EF4-FFF2-40B4-BE49-F238E27FC236}">
                <a16:creationId xmlns:a16="http://schemas.microsoft.com/office/drawing/2014/main" id="{F40B8C59-0149-A142-86C3-CA63325779D8}"/>
              </a:ext>
            </a:extLst>
          </p:cNvPr>
          <p:cNvSpPr txBox="1">
            <a:spLocks/>
          </p:cNvSpPr>
          <p:nvPr/>
        </p:nvSpPr>
        <p:spPr>
          <a:xfrm>
            <a:off x="4771152" y="5722080"/>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went</a:t>
            </a:r>
          </a:p>
        </p:txBody>
      </p:sp>
      <p:sp>
        <p:nvSpPr>
          <p:cNvPr id="104" name="Content Placeholder 2">
            <a:extLst>
              <a:ext uri="{FF2B5EF4-FFF2-40B4-BE49-F238E27FC236}">
                <a16:creationId xmlns:a16="http://schemas.microsoft.com/office/drawing/2014/main" id="{DA71FA44-21E2-F542-8A3B-2EA795FA64B4}"/>
              </a:ext>
            </a:extLst>
          </p:cNvPr>
          <p:cNvSpPr txBox="1">
            <a:spLocks/>
          </p:cNvSpPr>
          <p:nvPr/>
        </p:nvSpPr>
        <p:spPr>
          <a:xfrm>
            <a:off x="7132699" y="573725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to</a:t>
            </a:r>
          </a:p>
        </p:txBody>
      </p:sp>
      <p:sp>
        <p:nvSpPr>
          <p:cNvPr id="105" name="Content Placeholder 2">
            <a:extLst>
              <a:ext uri="{FF2B5EF4-FFF2-40B4-BE49-F238E27FC236}">
                <a16:creationId xmlns:a16="http://schemas.microsoft.com/office/drawing/2014/main" id="{7E95A145-8CAC-9549-BE9D-308C04EDF2FC}"/>
              </a:ext>
            </a:extLst>
          </p:cNvPr>
          <p:cNvSpPr txBox="1">
            <a:spLocks/>
          </p:cNvSpPr>
          <p:nvPr/>
        </p:nvSpPr>
        <p:spPr>
          <a:xfrm>
            <a:off x="9324812" y="5723185"/>
            <a:ext cx="96661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class</a:t>
            </a:r>
          </a:p>
        </p:txBody>
      </p:sp>
      <p:sp>
        <p:nvSpPr>
          <p:cNvPr id="106" name="Rounded Rectangle 105">
            <a:extLst>
              <a:ext uri="{FF2B5EF4-FFF2-40B4-BE49-F238E27FC236}">
                <a16:creationId xmlns:a16="http://schemas.microsoft.com/office/drawing/2014/main" id="{710E6B06-7E28-8D41-92AC-CB7973823B27}"/>
              </a:ext>
            </a:extLst>
          </p:cNvPr>
          <p:cNvSpPr/>
          <p:nvPr/>
        </p:nvSpPr>
        <p:spPr>
          <a:xfrm>
            <a:off x="9334533" y="5330689"/>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7" name="Oval 106">
            <a:extLst>
              <a:ext uri="{FF2B5EF4-FFF2-40B4-BE49-F238E27FC236}">
                <a16:creationId xmlns:a16="http://schemas.microsoft.com/office/drawing/2014/main" id="{85DEB645-C3D7-E648-9817-4FD574E14306}"/>
              </a:ext>
            </a:extLst>
          </p:cNvPr>
          <p:cNvSpPr/>
          <p:nvPr/>
        </p:nvSpPr>
        <p:spPr>
          <a:xfrm>
            <a:off x="9439315"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8" name="Oval 107">
            <a:extLst>
              <a:ext uri="{FF2B5EF4-FFF2-40B4-BE49-F238E27FC236}">
                <a16:creationId xmlns:a16="http://schemas.microsoft.com/office/drawing/2014/main" id="{A2678B3B-07CE-6141-ACFE-0CD961C14D21}"/>
              </a:ext>
            </a:extLst>
          </p:cNvPr>
          <p:cNvSpPr/>
          <p:nvPr/>
        </p:nvSpPr>
        <p:spPr>
          <a:xfrm>
            <a:off x="9685574"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9" name="Oval 108">
            <a:extLst>
              <a:ext uri="{FF2B5EF4-FFF2-40B4-BE49-F238E27FC236}">
                <a16:creationId xmlns:a16="http://schemas.microsoft.com/office/drawing/2014/main" id="{499DACEE-02EE-5443-8FAD-D0107DF9B8E3}"/>
              </a:ext>
            </a:extLst>
          </p:cNvPr>
          <p:cNvSpPr/>
          <p:nvPr/>
        </p:nvSpPr>
        <p:spPr>
          <a:xfrm>
            <a:off x="9931833"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10" name="Oval 109">
            <a:extLst>
              <a:ext uri="{FF2B5EF4-FFF2-40B4-BE49-F238E27FC236}">
                <a16:creationId xmlns:a16="http://schemas.microsoft.com/office/drawing/2014/main" id="{3F990F24-4867-7745-AD2F-DB6CA00F7343}"/>
              </a:ext>
            </a:extLst>
          </p:cNvPr>
          <p:cNvSpPr/>
          <p:nvPr/>
        </p:nvSpPr>
        <p:spPr>
          <a:xfrm>
            <a:off x="10183702"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11" name="Rounded Rectangle 110">
            <a:extLst>
              <a:ext uri="{FF2B5EF4-FFF2-40B4-BE49-F238E27FC236}">
                <a16:creationId xmlns:a16="http://schemas.microsoft.com/office/drawing/2014/main" id="{5846CCBF-EE75-6446-82E3-EAC9978F6B3B}"/>
              </a:ext>
            </a:extLst>
          </p:cNvPr>
          <p:cNvSpPr/>
          <p:nvPr/>
        </p:nvSpPr>
        <p:spPr>
          <a:xfrm>
            <a:off x="9217768" y="4153858"/>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6BC0DBEC-CD2F-5F4B-BB00-29A024391068}"/>
              </a:ext>
            </a:extLst>
          </p:cNvPr>
          <p:cNvSpPr/>
          <p:nvPr/>
        </p:nvSpPr>
        <p:spPr>
          <a:xfrm>
            <a:off x="9302318"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DCD84FE7-1114-864E-93F0-20C8C9E23F1B}"/>
              </a:ext>
            </a:extLst>
          </p:cNvPr>
          <p:cNvSpPr/>
          <p:nvPr/>
        </p:nvSpPr>
        <p:spPr>
          <a:xfrm>
            <a:off x="9548577"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692A687D-18B8-124F-8D2C-CA466AD046AF}"/>
              </a:ext>
            </a:extLst>
          </p:cNvPr>
          <p:cNvSpPr/>
          <p:nvPr/>
        </p:nvSpPr>
        <p:spPr>
          <a:xfrm>
            <a:off x="9794836"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BBD47889-18A0-2244-AA16-5A1DBF16D323}"/>
              </a:ext>
            </a:extLst>
          </p:cNvPr>
          <p:cNvSpPr/>
          <p:nvPr/>
        </p:nvSpPr>
        <p:spPr>
          <a:xfrm>
            <a:off x="10046705"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36A71D20-DDDD-6E44-AEF6-0E1E17811A0E}"/>
              </a:ext>
            </a:extLst>
          </p:cNvPr>
          <p:cNvSpPr/>
          <p:nvPr/>
        </p:nvSpPr>
        <p:spPr>
          <a:xfrm>
            <a:off x="10304701" y="4209409"/>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ight Arrow 117">
            <a:extLst>
              <a:ext uri="{FF2B5EF4-FFF2-40B4-BE49-F238E27FC236}">
                <a16:creationId xmlns:a16="http://schemas.microsoft.com/office/drawing/2014/main" id="{F77509B2-13C1-2B43-A74E-997AD1AC669B}"/>
              </a:ext>
            </a:extLst>
          </p:cNvPr>
          <p:cNvSpPr/>
          <p:nvPr/>
        </p:nvSpPr>
        <p:spPr>
          <a:xfrm>
            <a:off x="3837620" y="4130978"/>
            <a:ext cx="747246"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19" name="Right Arrow 118">
            <a:extLst>
              <a:ext uri="{FF2B5EF4-FFF2-40B4-BE49-F238E27FC236}">
                <a16:creationId xmlns:a16="http://schemas.microsoft.com/office/drawing/2014/main" id="{004FA36B-EC82-8B40-BD52-67954D0A8B3D}"/>
              </a:ext>
            </a:extLst>
          </p:cNvPr>
          <p:cNvSpPr/>
          <p:nvPr/>
        </p:nvSpPr>
        <p:spPr>
          <a:xfrm>
            <a:off x="6010453" y="4153858"/>
            <a:ext cx="818946"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22" name="Right Arrow 121">
            <a:extLst>
              <a:ext uri="{FF2B5EF4-FFF2-40B4-BE49-F238E27FC236}">
                <a16:creationId xmlns:a16="http://schemas.microsoft.com/office/drawing/2014/main" id="{3982C32A-5E3C-C549-B7F8-FFD90F4D1B76}"/>
              </a:ext>
            </a:extLst>
          </p:cNvPr>
          <p:cNvSpPr/>
          <p:nvPr/>
        </p:nvSpPr>
        <p:spPr>
          <a:xfrm>
            <a:off x="8257865" y="4143983"/>
            <a:ext cx="916844"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24" name="Right Arrow 123">
            <a:extLst>
              <a:ext uri="{FF2B5EF4-FFF2-40B4-BE49-F238E27FC236}">
                <a16:creationId xmlns:a16="http://schemas.microsoft.com/office/drawing/2014/main" id="{3FBC29A2-0A60-7C4B-A7C9-A79D5F738ECF}"/>
              </a:ext>
            </a:extLst>
          </p:cNvPr>
          <p:cNvSpPr/>
          <p:nvPr/>
        </p:nvSpPr>
        <p:spPr>
          <a:xfrm rot="16200000">
            <a:off x="9630472" y="3586060"/>
            <a:ext cx="640333"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mc:AlternateContent xmlns:mc="http://schemas.openxmlformats.org/markup-compatibility/2006" xmlns:a14="http://schemas.microsoft.com/office/drawing/2010/main">
        <mc:Choice Requires="a14">
          <p:sp>
            <p:nvSpPr>
              <p:cNvPr id="125" name="Rectangle 124">
                <a:extLst>
                  <a:ext uri="{FF2B5EF4-FFF2-40B4-BE49-F238E27FC236}">
                    <a16:creationId xmlns:a16="http://schemas.microsoft.com/office/drawing/2014/main" id="{8114A9DB-129F-E14B-9DB3-437EE6101909}"/>
                  </a:ext>
                </a:extLst>
              </p:cNvPr>
              <p:cNvSpPr/>
              <p:nvPr/>
            </p:nvSpPr>
            <p:spPr>
              <a:xfrm>
                <a:off x="883997" y="1378420"/>
                <a:ext cx="6032968" cy="1105495"/>
              </a:xfrm>
              <a:prstGeom prst="rect">
                <a:avLst/>
              </a:prstGeom>
            </p:spPr>
            <p:txBody>
              <a:bodyPr wrap="square">
                <a:spAutoFit/>
              </a:bodyPr>
              <a:lstStyle/>
              <a:p>
                <a:r>
                  <a:rPr lang="en-US" sz="4000" b="1" dirty="0">
                    <a:latin typeface="Avenir Light" panose="020B0402020203020204" pitchFamily="34" charset="77"/>
                  </a:rPr>
                  <a:t> </a:t>
                </a:r>
                <a14:m>
                  <m:oMath xmlns:m="http://schemas.openxmlformats.org/officeDocument/2006/math">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𝑳</m:t>
                            </m:r>
                          </m:e>
                          <m:sup>
                            <m:r>
                              <a:rPr lang="en-US" sz="4000" b="1" i="1" smtClean="0">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𝟏</m:t>
                            </m:r>
                          </m:sup>
                        </m:sSup>
                      </m:den>
                    </m:f>
                    <m:r>
                      <a:rPr lang="en-US" sz="4000" b="1" i="1" smtClean="0">
                        <a:solidFill>
                          <a:srgbClr val="C00000"/>
                        </a:solidFill>
                        <a:latin typeface="Cambria Math" panose="02040503050406030204" pitchFamily="18" charset="0"/>
                        <a:ea typeface="Cambria Math" panose="02040503050406030204" pitchFamily="18" charset="0"/>
                      </a:rPr>
                      <m:t>= ?</m:t>
                    </m:r>
                  </m:oMath>
                </a14:m>
                <a:endParaRPr lang="en-US" sz="4000" dirty="0"/>
              </a:p>
            </p:txBody>
          </p:sp>
        </mc:Choice>
        <mc:Fallback xmlns="">
          <p:sp>
            <p:nvSpPr>
              <p:cNvPr id="125" name="Rectangle 124">
                <a:extLst>
                  <a:ext uri="{FF2B5EF4-FFF2-40B4-BE49-F238E27FC236}">
                    <a16:creationId xmlns:a16="http://schemas.microsoft.com/office/drawing/2014/main" id="{8114A9DB-129F-E14B-9DB3-437EE6101909}"/>
                  </a:ext>
                </a:extLst>
              </p:cNvPr>
              <p:cNvSpPr>
                <a:spLocks noRot="1" noChangeAspect="1" noMove="1" noResize="1" noEditPoints="1" noAdjustHandles="1" noChangeArrowheads="1" noChangeShapeType="1" noTextEdit="1"/>
              </p:cNvSpPr>
              <p:nvPr/>
            </p:nvSpPr>
            <p:spPr>
              <a:xfrm>
                <a:off x="883997" y="1378420"/>
                <a:ext cx="6032968" cy="1105495"/>
              </a:xfrm>
              <a:prstGeom prst="rect">
                <a:avLst/>
              </a:prstGeom>
              <a:blipFill>
                <a:blip r:embed="rId16"/>
                <a:stretch>
                  <a:fillRect b="-3409"/>
                </a:stretch>
              </a:blipFill>
            </p:spPr>
            <p:txBody>
              <a:bodyPr/>
              <a:lstStyle/>
              <a:p>
                <a:r>
                  <a:rPr lang="en-US">
                    <a:noFill/>
                  </a:rPr>
                  <a:t> </a:t>
                </a:r>
              </a:p>
            </p:txBody>
          </p:sp>
        </mc:Fallback>
      </mc:AlternateContent>
    </p:spTree>
    <p:extLst>
      <p:ext uri="{BB962C8B-B14F-4D97-AF65-F5344CB8AC3E}">
        <p14:creationId xmlns:p14="http://schemas.microsoft.com/office/powerpoint/2010/main" val="42765572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96E96B4-FA2A-A045-8934-B071E520E541}"/>
              </a:ext>
            </a:extLst>
          </p:cNvPr>
          <p:cNvSpPr/>
          <p:nvPr/>
        </p:nvSpPr>
        <p:spPr>
          <a:xfrm>
            <a:off x="9293475" y="1813744"/>
            <a:ext cx="1183062" cy="1598617"/>
          </a:xfrm>
          <a:prstGeom prst="rect">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2DB4A757-5A32-CF4C-A30C-5FE20E8C7192}"/>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alpha val="25000"/>
                  </a:schemeClr>
                </a:solidFill>
                <a:latin typeface="Avenir Light" panose="020B0402020203020204" pitchFamily="34" charset="77"/>
              </a:rPr>
              <a:t>Output layer</a:t>
            </a:r>
          </a:p>
        </p:txBody>
      </p:sp>
      <p:sp>
        <p:nvSpPr>
          <p:cNvPr id="14" name="Oval 13">
            <a:extLst>
              <a:ext uri="{FF2B5EF4-FFF2-40B4-BE49-F238E27FC236}">
                <a16:creationId xmlns:a16="http://schemas.microsoft.com/office/drawing/2014/main" id="{511F4F3D-7FD4-CA4D-BCDB-B5A50BBDE93A}"/>
              </a:ext>
            </a:extLst>
          </p:cNvPr>
          <p:cNvSpPr/>
          <p:nvPr/>
        </p:nvSpPr>
        <p:spPr>
          <a:xfrm>
            <a:off x="2665942"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8F0F276-DB46-D74E-8ABD-D057FA6ED0F3}"/>
              </a:ext>
            </a:extLst>
          </p:cNvPr>
          <p:cNvSpPr/>
          <p:nvPr/>
        </p:nvSpPr>
        <p:spPr>
          <a:xfrm>
            <a:off x="2912201"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B23DB2A-790A-3B43-8790-B0E90915D1E6}"/>
              </a:ext>
            </a:extLst>
          </p:cNvPr>
          <p:cNvSpPr/>
          <p:nvPr/>
        </p:nvSpPr>
        <p:spPr>
          <a:xfrm>
            <a:off x="3158460"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4022844-714E-284B-AB2A-68FBB304ADC6}"/>
              </a:ext>
            </a:extLst>
          </p:cNvPr>
          <p:cNvSpPr/>
          <p:nvPr/>
        </p:nvSpPr>
        <p:spPr>
          <a:xfrm>
            <a:off x="3410329"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F823ADC3-4481-2946-87EA-CB2E335E30DA}"/>
              </a:ext>
            </a:extLst>
          </p:cNvPr>
          <p:cNvSpPr/>
          <p:nvPr/>
        </p:nvSpPr>
        <p:spPr>
          <a:xfrm>
            <a:off x="2445007" y="4128135"/>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05BF7497-DF61-0F4A-B016-CE02CE318A25}"/>
              </a:ext>
            </a:extLst>
          </p:cNvPr>
          <p:cNvSpPr/>
          <p:nvPr/>
        </p:nvSpPr>
        <p:spPr>
          <a:xfrm>
            <a:off x="2529557"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9E4E656-FFF7-DA41-8ED5-A6650F40273B}"/>
              </a:ext>
            </a:extLst>
          </p:cNvPr>
          <p:cNvSpPr/>
          <p:nvPr/>
        </p:nvSpPr>
        <p:spPr>
          <a:xfrm>
            <a:off x="2775816"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BEAC4CB-C274-0748-B5B1-A0651F161A72}"/>
              </a:ext>
            </a:extLst>
          </p:cNvPr>
          <p:cNvSpPr/>
          <p:nvPr/>
        </p:nvSpPr>
        <p:spPr>
          <a:xfrm>
            <a:off x="3022075"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E0BC738-3191-5447-B402-723D4FA368AD}"/>
              </a:ext>
            </a:extLst>
          </p:cNvPr>
          <p:cNvSpPr/>
          <p:nvPr/>
        </p:nvSpPr>
        <p:spPr>
          <a:xfrm>
            <a:off x="3273944"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C3669D5-6FA1-0645-BC79-9DDEFCCF4B21}"/>
              </a:ext>
            </a:extLst>
          </p:cNvPr>
          <p:cNvSpPr/>
          <p:nvPr/>
        </p:nvSpPr>
        <p:spPr>
          <a:xfrm>
            <a:off x="3531940" y="4183686"/>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9740DB24-8531-E94D-B05E-60C33259FE09}"/>
              </a:ext>
            </a:extLst>
          </p:cNvPr>
          <p:cNvSpPr/>
          <p:nvPr/>
        </p:nvSpPr>
        <p:spPr>
          <a:xfrm>
            <a:off x="2580250" y="2988563"/>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a:extLst>
              <a:ext uri="{FF2B5EF4-FFF2-40B4-BE49-F238E27FC236}">
                <a16:creationId xmlns:a16="http://schemas.microsoft.com/office/drawing/2014/main" id="{4591500B-0412-CB45-9053-85931536B1AD}"/>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6" name="Content Placeholder 2">
                <a:extLst>
                  <a:ext uri="{FF2B5EF4-FFF2-40B4-BE49-F238E27FC236}">
                    <a16:creationId xmlns:a16="http://schemas.microsoft.com/office/drawing/2014/main" id="{E79D0B05-1A10-7543-8CA9-44F6B0453868}"/>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26" name="Content Placeholder 2">
                <a:extLst>
                  <a:ext uri="{FF2B5EF4-FFF2-40B4-BE49-F238E27FC236}">
                    <a16:creationId xmlns:a16="http://schemas.microsoft.com/office/drawing/2014/main" id="{E79D0B05-1A10-7543-8CA9-44F6B0453868}"/>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a:blip r:embed="rId2"/>
                <a:stretch>
                  <a:fillRect/>
                </a:stretch>
              </a:blipFill>
            </p:spPr>
            <p:txBody>
              <a:bodyPr/>
              <a:lstStyle/>
              <a:p>
                <a:r>
                  <a:rPr lang="en-US">
                    <a:noFill/>
                  </a:rPr>
                  <a:t> </a:t>
                </a:r>
              </a:p>
            </p:txBody>
          </p:sp>
        </mc:Fallback>
      </mc:AlternateContent>
      <p:sp>
        <p:nvSpPr>
          <p:cNvPr id="27" name="Oval 26">
            <a:extLst>
              <a:ext uri="{FF2B5EF4-FFF2-40B4-BE49-F238E27FC236}">
                <a16:creationId xmlns:a16="http://schemas.microsoft.com/office/drawing/2014/main" id="{E5B32DB0-F51A-8242-86A0-8AD7CED6BCFA}"/>
              </a:ext>
            </a:extLst>
          </p:cNvPr>
          <p:cNvSpPr/>
          <p:nvPr/>
        </p:nvSpPr>
        <p:spPr>
          <a:xfrm>
            <a:off x="4848860"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23A3479-F954-6840-B536-A1F94B963982}"/>
              </a:ext>
            </a:extLst>
          </p:cNvPr>
          <p:cNvSpPr/>
          <p:nvPr/>
        </p:nvSpPr>
        <p:spPr>
          <a:xfrm>
            <a:off x="5095119"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4F60CB2B-07CE-A945-B489-29D965BD7199}"/>
              </a:ext>
            </a:extLst>
          </p:cNvPr>
          <p:cNvSpPr/>
          <p:nvPr/>
        </p:nvSpPr>
        <p:spPr>
          <a:xfrm>
            <a:off x="5341378"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992A6669-C851-9C47-8BEF-30B768932508}"/>
              </a:ext>
            </a:extLst>
          </p:cNvPr>
          <p:cNvSpPr/>
          <p:nvPr/>
        </p:nvSpPr>
        <p:spPr>
          <a:xfrm>
            <a:off x="5593247"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4930E4E3-04D4-BF47-BA4B-A45962FBCDEB}"/>
              </a:ext>
            </a:extLst>
          </p:cNvPr>
          <p:cNvSpPr/>
          <p:nvPr/>
        </p:nvSpPr>
        <p:spPr>
          <a:xfrm>
            <a:off x="4627925" y="4155353"/>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5D97170-2F8B-4F48-8E2A-64641CE2B3C4}"/>
              </a:ext>
            </a:extLst>
          </p:cNvPr>
          <p:cNvSpPr/>
          <p:nvPr/>
        </p:nvSpPr>
        <p:spPr>
          <a:xfrm>
            <a:off x="4712475" y="4208620"/>
            <a:ext cx="203200" cy="203200"/>
          </a:xfrm>
          <a:prstGeom prst="ellipse">
            <a:avLst/>
          </a:prstGeom>
          <a:solidFill>
            <a:schemeClr val="accent5">
              <a:lumMod val="60000"/>
              <a:lumOff val="40000"/>
              <a:alpha val="34000"/>
            </a:schemeClr>
          </a:solidFill>
          <a:ln w="19050">
            <a:solidFill>
              <a:schemeClr val="accent5">
                <a:lumMod val="50000"/>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0F52EDE-2875-DE48-AD2F-BA6536894E60}"/>
              </a:ext>
            </a:extLst>
          </p:cNvPr>
          <p:cNvSpPr/>
          <p:nvPr/>
        </p:nvSpPr>
        <p:spPr>
          <a:xfrm>
            <a:off x="4958734"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075C99-337F-BE47-8EF8-5EC57183ED41}"/>
              </a:ext>
            </a:extLst>
          </p:cNvPr>
          <p:cNvSpPr/>
          <p:nvPr/>
        </p:nvSpPr>
        <p:spPr>
          <a:xfrm>
            <a:off x="5204993"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CB3CF464-58A0-B348-81AE-9423A9E30E87}"/>
              </a:ext>
            </a:extLst>
          </p:cNvPr>
          <p:cNvSpPr/>
          <p:nvPr/>
        </p:nvSpPr>
        <p:spPr>
          <a:xfrm>
            <a:off x="5456862"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73BFE72E-2A7F-ED4C-959D-0C33435D708C}"/>
              </a:ext>
            </a:extLst>
          </p:cNvPr>
          <p:cNvSpPr/>
          <p:nvPr/>
        </p:nvSpPr>
        <p:spPr>
          <a:xfrm>
            <a:off x="5714858" y="4210904"/>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548398E9-0B56-9A41-BD1E-EBE22F30922D}"/>
              </a:ext>
            </a:extLst>
          </p:cNvPr>
          <p:cNvSpPr/>
          <p:nvPr/>
        </p:nvSpPr>
        <p:spPr>
          <a:xfrm>
            <a:off x="4763168" y="3015781"/>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a:extLst>
              <a:ext uri="{FF2B5EF4-FFF2-40B4-BE49-F238E27FC236}">
                <a16:creationId xmlns:a16="http://schemas.microsoft.com/office/drawing/2014/main" id="{3C471183-F579-0240-B18B-4AC85FA1910F}"/>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 name="Content Placeholder 2">
                <a:extLst>
                  <a:ext uri="{FF2B5EF4-FFF2-40B4-BE49-F238E27FC236}">
                    <a16:creationId xmlns:a16="http://schemas.microsoft.com/office/drawing/2014/main" id="{7E945B6E-8A48-AB4E-A28B-D7C1B4C03C7D}"/>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39" name="Content Placeholder 2">
                <a:extLst>
                  <a:ext uri="{FF2B5EF4-FFF2-40B4-BE49-F238E27FC236}">
                    <a16:creationId xmlns:a16="http://schemas.microsoft.com/office/drawing/2014/main" id="{7E945B6E-8A48-AB4E-A28B-D7C1B4C03C7D}"/>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a:blip r:embed="rId3"/>
                <a:stretch>
                  <a:fillRect/>
                </a:stretch>
              </a:blipFill>
            </p:spPr>
            <p:txBody>
              <a:bodyPr/>
              <a:lstStyle/>
              <a:p>
                <a:r>
                  <a:rPr lang="en-US">
                    <a:noFill/>
                  </a:rPr>
                  <a:t> </a:t>
                </a:r>
              </a:p>
            </p:txBody>
          </p:sp>
        </mc:Fallback>
      </mc:AlternateContent>
      <p:sp>
        <p:nvSpPr>
          <p:cNvPr id="40" name="Oval 39">
            <a:extLst>
              <a:ext uri="{FF2B5EF4-FFF2-40B4-BE49-F238E27FC236}">
                <a16:creationId xmlns:a16="http://schemas.microsoft.com/office/drawing/2014/main" id="{561C6263-CBD3-104D-9AD6-8AF75D59C6B7}"/>
              </a:ext>
            </a:extLst>
          </p:cNvPr>
          <p:cNvSpPr/>
          <p:nvPr/>
        </p:nvSpPr>
        <p:spPr>
          <a:xfrm>
            <a:off x="7124425"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2FF0051-DDDB-8F4C-9CD5-68DA8E6D0254}"/>
              </a:ext>
            </a:extLst>
          </p:cNvPr>
          <p:cNvSpPr/>
          <p:nvPr/>
        </p:nvSpPr>
        <p:spPr>
          <a:xfrm>
            <a:off x="7370684"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D7837AF-EC9B-934B-B23A-341969736412}"/>
              </a:ext>
            </a:extLst>
          </p:cNvPr>
          <p:cNvSpPr/>
          <p:nvPr/>
        </p:nvSpPr>
        <p:spPr>
          <a:xfrm>
            <a:off x="7616943"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12173EF-414D-D34A-AA3C-3133FB40BE1E}"/>
              </a:ext>
            </a:extLst>
          </p:cNvPr>
          <p:cNvSpPr/>
          <p:nvPr/>
        </p:nvSpPr>
        <p:spPr>
          <a:xfrm>
            <a:off x="7868812"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1889007D-61A0-FC49-930F-D20297266FA6}"/>
              </a:ext>
            </a:extLst>
          </p:cNvPr>
          <p:cNvSpPr/>
          <p:nvPr/>
        </p:nvSpPr>
        <p:spPr>
          <a:xfrm>
            <a:off x="6903490" y="4171771"/>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1CDAA7C-35E5-6E45-AFB8-68996C5CD504}"/>
              </a:ext>
            </a:extLst>
          </p:cNvPr>
          <p:cNvSpPr/>
          <p:nvPr/>
        </p:nvSpPr>
        <p:spPr>
          <a:xfrm>
            <a:off x="6988040"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4F47D-8687-D942-BDDA-D6E332106E26}"/>
              </a:ext>
            </a:extLst>
          </p:cNvPr>
          <p:cNvSpPr/>
          <p:nvPr/>
        </p:nvSpPr>
        <p:spPr>
          <a:xfrm>
            <a:off x="7234299"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102A8646-BCDD-374E-A279-D366EE61AC34}"/>
              </a:ext>
            </a:extLst>
          </p:cNvPr>
          <p:cNvSpPr/>
          <p:nvPr/>
        </p:nvSpPr>
        <p:spPr>
          <a:xfrm>
            <a:off x="7480558"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1CDCA503-8B88-2F4F-8D6B-3A400CCA8B45}"/>
              </a:ext>
            </a:extLst>
          </p:cNvPr>
          <p:cNvSpPr/>
          <p:nvPr/>
        </p:nvSpPr>
        <p:spPr>
          <a:xfrm>
            <a:off x="7732427"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F3202942-838B-0E4F-8817-666091844E0B}"/>
              </a:ext>
            </a:extLst>
          </p:cNvPr>
          <p:cNvSpPr/>
          <p:nvPr/>
        </p:nvSpPr>
        <p:spPr>
          <a:xfrm>
            <a:off x="7990423" y="4227322"/>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F1CF5238-90F6-1A42-BB43-1558E63F45B4}"/>
              </a:ext>
            </a:extLst>
          </p:cNvPr>
          <p:cNvSpPr/>
          <p:nvPr/>
        </p:nvSpPr>
        <p:spPr>
          <a:xfrm>
            <a:off x="7038733" y="3032199"/>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Arrow 50">
            <a:extLst>
              <a:ext uri="{FF2B5EF4-FFF2-40B4-BE49-F238E27FC236}">
                <a16:creationId xmlns:a16="http://schemas.microsoft.com/office/drawing/2014/main" id="{F31BEE07-66AD-CD49-8640-E36E3A55367C}"/>
              </a:ext>
            </a:extLst>
          </p:cNvPr>
          <p:cNvSpPr/>
          <p:nvPr/>
        </p:nvSpPr>
        <p:spPr>
          <a:xfrm rot="16200000">
            <a:off x="7344354" y="354961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Content Placeholder 2">
                <a:extLst>
                  <a:ext uri="{FF2B5EF4-FFF2-40B4-BE49-F238E27FC236}">
                    <a16:creationId xmlns:a16="http://schemas.microsoft.com/office/drawing/2014/main" id="{0A0C7097-2AB7-734C-AC88-E9C8FAA496A8}"/>
                  </a:ext>
                </a:extLst>
              </p:cNvPr>
              <p:cNvSpPr txBox="1">
                <a:spLocks/>
              </p:cNvSpPr>
              <p:nvPr/>
            </p:nvSpPr>
            <p:spPr>
              <a:xfrm>
                <a:off x="6843027" y="349724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52" name="Content Placeholder 2">
                <a:extLst>
                  <a:ext uri="{FF2B5EF4-FFF2-40B4-BE49-F238E27FC236}">
                    <a16:creationId xmlns:a16="http://schemas.microsoft.com/office/drawing/2014/main" id="{0A0C7097-2AB7-734C-AC88-E9C8FAA496A8}"/>
                  </a:ext>
                </a:extLst>
              </p:cNvPr>
              <p:cNvSpPr txBox="1">
                <a:spLocks noRot="1" noChangeAspect="1" noMove="1" noResize="1" noEditPoints="1" noAdjustHandles="1" noChangeArrowheads="1" noChangeShapeType="1" noTextEdit="1"/>
              </p:cNvSpPr>
              <p:nvPr/>
            </p:nvSpPr>
            <p:spPr>
              <a:xfrm>
                <a:off x="6843027" y="3497242"/>
                <a:ext cx="701328" cy="503588"/>
              </a:xfrm>
              <a:prstGeom prst="rect">
                <a:avLst/>
              </a:prstGeom>
              <a:blipFill>
                <a:blip r:embed="rId4"/>
                <a:stretch>
                  <a:fillRect/>
                </a:stretch>
              </a:blipFill>
            </p:spPr>
            <p:txBody>
              <a:bodyPr/>
              <a:lstStyle/>
              <a:p>
                <a:r>
                  <a:rPr lang="en-US">
                    <a:noFill/>
                  </a:rPr>
                  <a:t> </a:t>
                </a:r>
              </a:p>
            </p:txBody>
          </p:sp>
        </mc:Fallback>
      </mc:AlternateContent>
      <p:sp>
        <p:nvSpPr>
          <p:cNvPr id="53" name="Oval 52">
            <a:extLst>
              <a:ext uri="{FF2B5EF4-FFF2-40B4-BE49-F238E27FC236}">
                <a16:creationId xmlns:a16="http://schemas.microsoft.com/office/drawing/2014/main" id="{01165D18-9EC1-F047-A671-4EE66BA5C44A}"/>
              </a:ext>
            </a:extLst>
          </p:cNvPr>
          <p:cNvSpPr/>
          <p:nvPr/>
        </p:nvSpPr>
        <p:spPr>
          <a:xfrm>
            <a:off x="9425431"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40661276-061F-2641-B25B-CAB4040EFA22}"/>
              </a:ext>
            </a:extLst>
          </p:cNvPr>
          <p:cNvSpPr/>
          <p:nvPr/>
        </p:nvSpPr>
        <p:spPr>
          <a:xfrm>
            <a:off x="9671690"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C9C577E7-688D-2B45-9CE3-B19C809EF163}"/>
              </a:ext>
            </a:extLst>
          </p:cNvPr>
          <p:cNvSpPr/>
          <p:nvPr/>
        </p:nvSpPr>
        <p:spPr>
          <a:xfrm>
            <a:off x="9917949"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0A52908F-C3FE-FC4D-9BE2-39EA60BB7D76}"/>
              </a:ext>
            </a:extLst>
          </p:cNvPr>
          <p:cNvSpPr/>
          <p:nvPr/>
        </p:nvSpPr>
        <p:spPr>
          <a:xfrm>
            <a:off x="10169818"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ounded Rectangle 62">
            <a:extLst>
              <a:ext uri="{FF2B5EF4-FFF2-40B4-BE49-F238E27FC236}">
                <a16:creationId xmlns:a16="http://schemas.microsoft.com/office/drawing/2014/main" id="{C3DF2F38-EE79-8846-ADC6-9F76281BE13C}"/>
              </a:ext>
            </a:extLst>
          </p:cNvPr>
          <p:cNvSpPr/>
          <p:nvPr/>
        </p:nvSpPr>
        <p:spPr>
          <a:xfrm>
            <a:off x="9339739" y="30411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4" name="Content Placeholder 2">
                <a:extLst>
                  <a:ext uri="{FF2B5EF4-FFF2-40B4-BE49-F238E27FC236}">
                    <a16:creationId xmlns:a16="http://schemas.microsoft.com/office/drawing/2014/main" id="{D91586AE-0AC5-6D4A-837F-F5F742303C8E}"/>
                  </a:ext>
                </a:extLst>
              </p:cNvPr>
              <p:cNvSpPr txBox="1">
                <a:spLocks/>
              </p:cNvSpPr>
              <p:nvPr/>
            </p:nvSpPr>
            <p:spPr>
              <a:xfrm>
                <a:off x="9144033" y="35062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𝑈</m:t>
                      </m:r>
                    </m:oMath>
                  </m:oMathPara>
                </a14:m>
                <a:endParaRPr lang="en-US" sz="2400" dirty="0">
                  <a:solidFill>
                    <a:srgbClr val="C00000"/>
                  </a:solidFill>
                  <a:latin typeface="Avenir Light" panose="020B0402020203020204" pitchFamily="34" charset="77"/>
                </a:endParaRPr>
              </a:p>
            </p:txBody>
          </p:sp>
        </mc:Choice>
        <mc:Fallback xmlns="">
          <p:sp>
            <p:nvSpPr>
              <p:cNvPr id="64" name="Content Placeholder 2">
                <a:extLst>
                  <a:ext uri="{FF2B5EF4-FFF2-40B4-BE49-F238E27FC236}">
                    <a16:creationId xmlns:a16="http://schemas.microsoft.com/office/drawing/2014/main" id="{D91586AE-0AC5-6D4A-837F-F5F742303C8E}"/>
                  </a:ext>
                </a:extLst>
              </p:cNvPr>
              <p:cNvSpPr txBox="1">
                <a:spLocks noRot="1" noChangeAspect="1" noMove="1" noResize="1" noEditPoints="1" noAdjustHandles="1" noChangeArrowheads="1" noChangeShapeType="1" noTextEdit="1"/>
              </p:cNvSpPr>
              <p:nvPr/>
            </p:nvSpPr>
            <p:spPr>
              <a:xfrm>
                <a:off x="9144033" y="3506224"/>
                <a:ext cx="701328" cy="5035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Content Placeholder 2">
                <a:extLst>
                  <a:ext uri="{FF2B5EF4-FFF2-40B4-BE49-F238E27FC236}">
                    <a16:creationId xmlns:a16="http://schemas.microsoft.com/office/drawing/2014/main" id="{4B4D95BC-DCE6-4E4B-A661-D8E2988E5D81}"/>
                  </a:ext>
                </a:extLst>
              </p:cNvPr>
              <p:cNvSpPr txBox="1">
                <a:spLocks/>
              </p:cNvSpPr>
              <p:nvPr/>
            </p:nvSpPr>
            <p:spPr>
              <a:xfrm>
                <a:off x="8304135" y="372016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3</m:t>
                          </m:r>
                        </m:sup>
                      </m:sSup>
                    </m:oMath>
                  </m:oMathPara>
                </a14:m>
                <a:endParaRPr lang="en-US" sz="2400" dirty="0">
                  <a:solidFill>
                    <a:srgbClr val="C00000"/>
                  </a:solidFill>
                  <a:latin typeface="Avenir Light" panose="020B0402020203020204" pitchFamily="34" charset="77"/>
                </a:endParaRPr>
              </a:p>
            </p:txBody>
          </p:sp>
        </mc:Choice>
        <mc:Fallback xmlns="">
          <p:sp>
            <p:nvSpPr>
              <p:cNvPr id="65" name="Content Placeholder 2">
                <a:extLst>
                  <a:ext uri="{FF2B5EF4-FFF2-40B4-BE49-F238E27FC236}">
                    <a16:creationId xmlns:a16="http://schemas.microsoft.com/office/drawing/2014/main" id="{4B4D95BC-DCE6-4E4B-A661-D8E2988E5D81}"/>
                  </a:ext>
                </a:extLst>
              </p:cNvPr>
              <p:cNvSpPr txBox="1">
                <a:spLocks noRot="1" noChangeAspect="1" noMove="1" noResize="1" noEditPoints="1" noAdjustHandles="1" noChangeArrowheads="1" noChangeShapeType="1" noTextEdit="1"/>
              </p:cNvSpPr>
              <p:nvPr/>
            </p:nvSpPr>
            <p:spPr>
              <a:xfrm>
                <a:off x="8304135" y="3720162"/>
                <a:ext cx="701328" cy="5035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BB1228C7-F921-324C-A43B-A4D084076D20}"/>
                  </a:ext>
                </a:extLst>
              </p:cNvPr>
              <p:cNvSpPr/>
              <p:nvPr/>
            </p:nvSpPr>
            <p:spPr>
              <a:xfrm>
                <a:off x="9251884" y="1871324"/>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4</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4</m:t>
                              </m:r>
                            </m:sup>
                          </m:sSup>
                        </m:e>
                      </m:d>
                    </m:oMath>
                  </m:oMathPara>
                </a14:m>
                <a:endParaRPr lang="en-US" dirty="0"/>
              </a:p>
            </p:txBody>
          </p:sp>
        </mc:Choice>
        <mc:Fallback xmlns="">
          <p:sp>
            <p:nvSpPr>
              <p:cNvPr id="69" name="Rectangle 68">
                <a:extLst>
                  <a:ext uri="{FF2B5EF4-FFF2-40B4-BE49-F238E27FC236}">
                    <a16:creationId xmlns:a16="http://schemas.microsoft.com/office/drawing/2014/main" id="{BB1228C7-F921-324C-A43B-A4D084076D20}"/>
                  </a:ext>
                </a:extLst>
              </p:cNvPr>
              <p:cNvSpPr>
                <a:spLocks noRot="1" noChangeAspect="1" noMove="1" noResize="1" noEditPoints="1" noAdjustHandles="1" noChangeArrowheads="1" noChangeShapeType="1" noTextEdit="1"/>
              </p:cNvSpPr>
              <p:nvPr/>
            </p:nvSpPr>
            <p:spPr>
              <a:xfrm>
                <a:off x="9251884" y="1871324"/>
                <a:ext cx="1303818" cy="369332"/>
              </a:xfrm>
              <a:prstGeom prst="rect">
                <a:avLst/>
              </a:prstGeom>
              <a:blipFill>
                <a:blip r:embed="rId7"/>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66B5397A-8488-8942-B507-3BFFEA4D0E98}"/>
                  </a:ext>
                </a:extLst>
              </p:cNvPr>
              <p:cNvSpPr/>
              <p:nvPr/>
            </p:nvSpPr>
            <p:spPr>
              <a:xfrm>
                <a:off x="2031827" y="2895419"/>
                <a:ext cx="43037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2400" i="1" dirty="0" smtClean="0">
                              <a:solidFill>
                                <a:schemeClr val="bg1">
                                  <a:lumMod val="85000"/>
                                </a:schemeClr>
                              </a:solidFill>
                              <a:latin typeface="Cambria Math" panose="02040503050406030204" pitchFamily="18" charset="0"/>
                            </a:rPr>
                          </m:ctrlPr>
                        </m:accPr>
                        <m:e>
                          <m:r>
                            <a:rPr lang="en-US" sz="2400" i="1" dirty="0">
                              <a:solidFill>
                                <a:schemeClr val="bg1">
                                  <a:lumMod val="85000"/>
                                </a:schemeClr>
                              </a:solidFill>
                              <a:latin typeface="Cambria Math" panose="02040503050406030204" pitchFamily="18" charset="0"/>
                            </a:rPr>
                            <m:t>𝑦</m:t>
                          </m:r>
                        </m:e>
                      </m:acc>
                    </m:oMath>
                  </m:oMathPara>
                </a14:m>
                <a:endParaRPr lang="en-US" sz="2400" dirty="0">
                  <a:solidFill>
                    <a:schemeClr val="bg1">
                      <a:lumMod val="85000"/>
                    </a:schemeClr>
                  </a:solidFill>
                </a:endParaRPr>
              </a:p>
            </p:txBody>
          </p:sp>
        </mc:Choice>
        <mc:Fallback xmlns="">
          <p:sp>
            <p:nvSpPr>
              <p:cNvPr id="70" name="Rectangle 69">
                <a:extLst>
                  <a:ext uri="{FF2B5EF4-FFF2-40B4-BE49-F238E27FC236}">
                    <a16:creationId xmlns:a16="http://schemas.microsoft.com/office/drawing/2014/main" id="{66B5397A-8488-8942-B507-3BFFEA4D0E98}"/>
                  </a:ext>
                </a:extLst>
              </p:cNvPr>
              <p:cNvSpPr>
                <a:spLocks noRot="1" noChangeAspect="1" noMove="1" noResize="1" noEditPoints="1" noAdjustHandles="1" noChangeArrowheads="1" noChangeShapeType="1" noTextEdit="1"/>
              </p:cNvSpPr>
              <p:nvPr/>
            </p:nvSpPr>
            <p:spPr>
              <a:xfrm>
                <a:off x="2031827" y="2895419"/>
                <a:ext cx="430374" cy="461665"/>
              </a:xfrm>
              <a:prstGeom prst="rect">
                <a:avLst/>
              </a:prstGeom>
              <a:blipFill>
                <a:blip r:embed="rId8"/>
                <a:stretch>
                  <a:fillRect t="-2778"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05D246DF-B328-314D-AE0D-3948B489731F}"/>
                  </a:ext>
                </a:extLst>
              </p:cNvPr>
              <p:cNvSpPr/>
              <p:nvPr/>
            </p:nvSpPr>
            <p:spPr>
              <a:xfrm>
                <a:off x="9332710" y="686561"/>
                <a:ext cx="1298483" cy="1072281"/>
              </a:xfrm>
              <a:prstGeom prst="rect">
                <a:avLst/>
              </a:prstGeom>
            </p:spPr>
            <p:txBody>
              <a:bodyPr wrap="square">
                <a:spAutoFit/>
              </a:bodyPr>
              <a:lstStyle/>
              <a:p>
                <a:r>
                  <a:rPr lang="en-US" sz="4000" b="1" dirty="0">
                    <a:latin typeface="Avenir Light" panose="020B0402020203020204" pitchFamily="34" charset="77"/>
                  </a:rPr>
                  <a:t> </a:t>
                </a:r>
                <a14:m>
                  <m:oMath xmlns:m="http://schemas.openxmlformats.org/officeDocument/2006/math">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𝑳</m:t>
                            </m:r>
                          </m:e>
                          <m:sup>
                            <m:r>
                              <a:rPr lang="en-US" sz="4000" b="1" i="1" smtClean="0">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𝟏</m:t>
                            </m:r>
                          </m:sup>
                        </m:sSup>
                      </m:den>
                    </m:f>
                    <m:r>
                      <a:rPr lang="en-US" sz="4000" b="1" i="1">
                        <a:solidFill>
                          <a:srgbClr val="C00000"/>
                        </a:solidFill>
                        <a:latin typeface="Cambria Math" panose="02040503050406030204" pitchFamily="18" charset="0"/>
                        <a:ea typeface="Cambria Math" panose="02040503050406030204" pitchFamily="18" charset="0"/>
                      </a:rPr>
                      <m:t> </m:t>
                    </m:r>
                  </m:oMath>
                </a14:m>
                <a:endParaRPr lang="en-US" sz="4000" dirty="0"/>
              </a:p>
            </p:txBody>
          </p:sp>
        </mc:Choice>
        <mc:Fallback xmlns="">
          <p:sp>
            <p:nvSpPr>
              <p:cNvPr id="72" name="Rectangle 71">
                <a:extLst>
                  <a:ext uri="{FF2B5EF4-FFF2-40B4-BE49-F238E27FC236}">
                    <a16:creationId xmlns:a16="http://schemas.microsoft.com/office/drawing/2014/main" id="{05D246DF-B328-314D-AE0D-3948B489731F}"/>
                  </a:ext>
                </a:extLst>
              </p:cNvPr>
              <p:cNvSpPr>
                <a:spLocks noRot="1" noChangeAspect="1" noMove="1" noResize="1" noEditPoints="1" noAdjustHandles="1" noChangeArrowheads="1" noChangeShapeType="1" noTextEdit="1"/>
              </p:cNvSpPr>
              <p:nvPr/>
            </p:nvSpPr>
            <p:spPr>
              <a:xfrm>
                <a:off x="9332710" y="686561"/>
                <a:ext cx="1298483" cy="1072281"/>
              </a:xfrm>
              <a:prstGeom prst="rect">
                <a:avLst/>
              </a:prstGeom>
              <a:blipFill>
                <a:blip r:embed="rId9"/>
                <a:stretch>
                  <a:fillRect b="-7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Content Placeholder 2">
                <a:extLst>
                  <a:ext uri="{FF2B5EF4-FFF2-40B4-BE49-F238E27FC236}">
                    <a16:creationId xmlns:a16="http://schemas.microsoft.com/office/drawing/2014/main" id="{DD0223EE-AB77-E745-B3EB-BC981C8BDCC7}"/>
                  </a:ext>
                </a:extLst>
              </p:cNvPr>
              <p:cNvSpPr txBox="1">
                <a:spLocks/>
              </p:cNvSpPr>
              <p:nvPr/>
            </p:nvSpPr>
            <p:spPr>
              <a:xfrm>
                <a:off x="6233573" y="371790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2</m:t>
                          </m:r>
                        </m:sup>
                      </m:sSup>
                    </m:oMath>
                  </m:oMathPara>
                </a14:m>
                <a:endParaRPr lang="en-US" sz="2400" dirty="0">
                  <a:solidFill>
                    <a:srgbClr val="C00000"/>
                  </a:solidFill>
                  <a:latin typeface="Avenir Light" panose="020B0402020203020204" pitchFamily="34" charset="77"/>
                </a:endParaRPr>
              </a:p>
            </p:txBody>
          </p:sp>
        </mc:Choice>
        <mc:Fallback xmlns="">
          <p:sp>
            <p:nvSpPr>
              <p:cNvPr id="75" name="Content Placeholder 2">
                <a:extLst>
                  <a:ext uri="{FF2B5EF4-FFF2-40B4-BE49-F238E27FC236}">
                    <a16:creationId xmlns:a16="http://schemas.microsoft.com/office/drawing/2014/main" id="{DD0223EE-AB77-E745-B3EB-BC981C8BDCC7}"/>
                  </a:ext>
                </a:extLst>
              </p:cNvPr>
              <p:cNvSpPr txBox="1">
                <a:spLocks noRot="1" noChangeAspect="1" noMove="1" noResize="1" noEditPoints="1" noAdjustHandles="1" noChangeArrowheads="1" noChangeShapeType="1" noTextEdit="1"/>
              </p:cNvSpPr>
              <p:nvPr/>
            </p:nvSpPr>
            <p:spPr>
              <a:xfrm>
                <a:off x="6233573" y="3717904"/>
                <a:ext cx="701328" cy="5035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Content Placeholder 2">
                <a:extLst>
                  <a:ext uri="{FF2B5EF4-FFF2-40B4-BE49-F238E27FC236}">
                    <a16:creationId xmlns:a16="http://schemas.microsoft.com/office/drawing/2014/main" id="{5439BFB4-5FEF-BC48-847B-7E2270682B4C}"/>
                  </a:ext>
                </a:extLst>
              </p:cNvPr>
              <p:cNvSpPr txBox="1">
                <a:spLocks/>
              </p:cNvSpPr>
              <p:nvPr/>
            </p:nvSpPr>
            <p:spPr>
              <a:xfrm>
                <a:off x="4153349" y="3754780"/>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1</m:t>
                          </m:r>
                        </m:sup>
                      </m:sSup>
                    </m:oMath>
                  </m:oMathPara>
                </a14:m>
                <a:endParaRPr lang="en-US" sz="2400" dirty="0">
                  <a:solidFill>
                    <a:srgbClr val="C00000"/>
                  </a:solidFill>
                  <a:latin typeface="Avenir Light" panose="020B0402020203020204" pitchFamily="34" charset="77"/>
                </a:endParaRPr>
              </a:p>
            </p:txBody>
          </p:sp>
        </mc:Choice>
        <mc:Fallback xmlns="">
          <p:sp>
            <p:nvSpPr>
              <p:cNvPr id="76" name="Content Placeholder 2">
                <a:extLst>
                  <a:ext uri="{FF2B5EF4-FFF2-40B4-BE49-F238E27FC236}">
                    <a16:creationId xmlns:a16="http://schemas.microsoft.com/office/drawing/2014/main" id="{5439BFB4-5FEF-BC48-847B-7E2270682B4C}"/>
                  </a:ext>
                </a:extLst>
              </p:cNvPr>
              <p:cNvSpPr txBox="1">
                <a:spLocks noRot="1" noChangeAspect="1" noMove="1" noResize="1" noEditPoints="1" noAdjustHandles="1" noChangeArrowheads="1" noChangeShapeType="1" noTextEdit="1"/>
              </p:cNvSpPr>
              <p:nvPr/>
            </p:nvSpPr>
            <p:spPr>
              <a:xfrm>
                <a:off x="4153349" y="3754780"/>
                <a:ext cx="701328" cy="503588"/>
              </a:xfrm>
              <a:prstGeom prst="rect">
                <a:avLst/>
              </a:prstGeom>
              <a:blipFill>
                <a:blip r:embed="rId11"/>
                <a:stretch>
                  <a:fillRect/>
                </a:stretch>
              </a:blipFill>
            </p:spPr>
            <p:txBody>
              <a:bodyPr/>
              <a:lstStyle/>
              <a:p>
                <a:r>
                  <a:rPr lang="en-US">
                    <a:noFill/>
                  </a:rPr>
                  <a:t> </a:t>
                </a:r>
              </a:p>
            </p:txBody>
          </p:sp>
        </mc:Fallback>
      </mc:AlternateContent>
      <p:sp>
        <p:nvSpPr>
          <p:cNvPr id="77" name="Content Placeholder 2">
            <a:extLst>
              <a:ext uri="{FF2B5EF4-FFF2-40B4-BE49-F238E27FC236}">
                <a16:creationId xmlns:a16="http://schemas.microsoft.com/office/drawing/2014/main" id="{DC5110E7-A92F-C14A-95F3-B48F03756A2D}"/>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bg1">
                    <a:lumMod val="75000"/>
                  </a:schemeClr>
                </a:solidFill>
                <a:latin typeface="Avenir Light" panose="020B0402020203020204" pitchFamily="34" charset="77"/>
              </a:rPr>
              <a:t>Input layer</a:t>
            </a:r>
          </a:p>
        </p:txBody>
      </p:sp>
      <p:sp>
        <p:nvSpPr>
          <p:cNvPr id="78" name="Content Placeholder 2">
            <a:extLst>
              <a:ext uri="{FF2B5EF4-FFF2-40B4-BE49-F238E27FC236}">
                <a16:creationId xmlns:a16="http://schemas.microsoft.com/office/drawing/2014/main" id="{D72094EF-16A9-7B44-A071-E40E0000CED0}"/>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bg1">
                    <a:lumMod val="75000"/>
                  </a:schemeClr>
                </a:solidFill>
                <a:latin typeface="Avenir Light" panose="020B0402020203020204" pitchFamily="34" charset="77"/>
              </a:rPr>
              <a:t>Hidden layer</a:t>
            </a:r>
          </a:p>
        </p:txBody>
      </p:sp>
      <p:sp>
        <p:nvSpPr>
          <p:cNvPr id="79" name="Rounded Rectangle 78">
            <a:extLst>
              <a:ext uri="{FF2B5EF4-FFF2-40B4-BE49-F238E27FC236}">
                <a16:creationId xmlns:a16="http://schemas.microsoft.com/office/drawing/2014/main" id="{151911BD-6EAD-874D-AF1A-AF3DBE79F64F}"/>
              </a:ext>
            </a:extLst>
          </p:cNvPr>
          <p:cNvSpPr/>
          <p:nvPr/>
        </p:nvSpPr>
        <p:spPr>
          <a:xfrm>
            <a:off x="2561160" y="5287053"/>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0" name="Oval 79">
            <a:extLst>
              <a:ext uri="{FF2B5EF4-FFF2-40B4-BE49-F238E27FC236}">
                <a16:creationId xmlns:a16="http://schemas.microsoft.com/office/drawing/2014/main" id="{DD19C169-8DD1-6A4B-88D6-3C0CC3D70D2B}"/>
              </a:ext>
            </a:extLst>
          </p:cNvPr>
          <p:cNvSpPr/>
          <p:nvPr/>
        </p:nvSpPr>
        <p:spPr>
          <a:xfrm>
            <a:off x="2665942"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1" name="Oval 80">
            <a:extLst>
              <a:ext uri="{FF2B5EF4-FFF2-40B4-BE49-F238E27FC236}">
                <a16:creationId xmlns:a16="http://schemas.microsoft.com/office/drawing/2014/main" id="{BA8D7768-A1EC-1649-91E0-743C8369903D}"/>
              </a:ext>
            </a:extLst>
          </p:cNvPr>
          <p:cNvSpPr/>
          <p:nvPr/>
        </p:nvSpPr>
        <p:spPr>
          <a:xfrm>
            <a:off x="2912201"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2" name="Oval 81">
            <a:extLst>
              <a:ext uri="{FF2B5EF4-FFF2-40B4-BE49-F238E27FC236}">
                <a16:creationId xmlns:a16="http://schemas.microsoft.com/office/drawing/2014/main" id="{F381F72C-2D2A-DF4B-BEC4-0A10EB34839F}"/>
              </a:ext>
            </a:extLst>
          </p:cNvPr>
          <p:cNvSpPr/>
          <p:nvPr/>
        </p:nvSpPr>
        <p:spPr>
          <a:xfrm>
            <a:off x="3158460"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3" name="Oval 82">
            <a:extLst>
              <a:ext uri="{FF2B5EF4-FFF2-40B4-BE49-F238E27FC236}">
                <a16:creationId xmlns:a16="http://schemas.microsoft.com/office/drawing/2014/main" id="{FDE76911-7CAA-224F-9047-5918773A1D55}"/>
              </a:ext>
            </a:extLst>
          </p:cNvPr>
          <p:cNvSpPr/>
          <p:nvPr/>
        </p:nvSpPr>
        <p:spPr>
          <a:xfrm>
            <a:off x="3410329"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4" name="Right Arrow 83">
            <a:extLst>
              <a:ext uri="{FF2B5EF4-FFF2-40B4-BE49-F238E27FC236}">
                <a16:creationId xmlns:a16="http://schemas.microsoft.com/office/drawing/2014/main" id="{A5AB2061-9AA7-DE4C-B89B-6E9DCD68CCB7}"/>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5" name="Content Placeholder 2">
                <a:extLst>
                  <a:ext uri="{FF2B5EF4-FFF2-40B4-BE49-F238E27FC236}">
                    <a16:creationId xmlns:a16="http://schemas.microsoft.com/office/drawing/2014/main" id="{5B7329C0-ED61-CA43-A5EF-75D5674852EF}"/>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85" name="Content Placeholder 2">
                <a:extLst>
                  <a:ext uri="{FF2B5EF4-FFF2-40B4-BE49-F238E27FC236}">
                    <a16:creationId xmlns:a16="http://schemas.microsoft.com/office/drawing/2014/main" id="{5B7329C0-ED61-CA43-A5EF-75D5674852EF}"/>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a:blip r:embed="rId12"/>
                <a:stretch>
                  <a:fillRect/>
                </a:stretch>
              </a:blipFill>
            </p:spPr>
            <p:txBody>
              <a:bodyPr/>
              <a:lstStyle/>
              <a:p>
                <a:r>
                  <a:rPr lang="en-US">
                    <a:noFill/>
                  </a:rPr>
                  <a:t> </a:t>
                </a:r>
              </a:p>
            </p:txBody>
          </p:sp>
        </mc:Fallback>
      </mc:AlternateContent>
      <p:sp>
        <p:nvSpPr>
          <p:cNvPr id="86" name="Rounded Rectangle 85">
            <a:extLst>
              <a:ext uri="{FF2B5EF4-FFF2-40B4-BE49-F238E27FC236}">
                <a16:creationId xmlns:a16="http://schemas.microsoft.com/office/drawing/2014/main" id="{F806BD02-2D52-384B-B1FC-D8788ED70EC9}"/>
              </a:ext>
            </a:extLst>
          </p:cNvPr>
          <p:cNvSpPr/>
          <p:nvPr/>
        </p:nvSpPr>
        <p:spPr>
          <a:xfrm>
            <a:off x="4744078" y="5314271"/>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7" name="Oval 86">
            <a:extLst>
              <a:ext uri="{FF2B5EF4-FFF2-40B4-BE49-F238E27FC236}">
                <a16:creationId xmlns:a16="http://schemas.microsoft.com/office/drawing/2014/main" id="{42FEF93D-1038-B441-8283-46E6C128CBAC}"/>
              </a:ext>
            </a:extLst>
          </p:cNvPr>
          <p:cNvSpPr/>
          <p:nvPr/>
        </p:nvSpPr>
        <p:spPr>
          <a:xfrm>
            <a:off x="4848860"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8" name="Oval 87">
            <a:extLst>
              <a:ext uri="{FF2B5EF4-FFF2-40B4-BE49-F238E27FC236}">
                <a16:creationId xmlns:a16="http://schemas.microsoft.com/office/drawing/2014/main" id="{7FF12C54-CCD1-C943-8412-D543E5A478AF}"/>
              </a:ext>
            </a:extLst>
          </p:cNvPr>
          <p:cNvSpPr/>
          <p:nvPr/>
        </p:nvSpPr>
        <p:spPr>
          <a:xfrm>
            <a:off x="5095119"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9" name="Oval 88">
            <a:extLst>
              <a:ext uri="{FF2B5EF4-FFF2-40B4-BE49-F238E27FC236}">
                <a16:creationId xmlns:a16="http://schemas.microsoft.com/office/drawing/2014/main" id="{FAFD3F7B-052C-374A-8560-EF0CA951100C}"/>
              </a:ext>
            </a:extLst>
          </p:cNvPr>
          <p:cNvSpPr/>
          <p:nvPr/>
        </p:nvSpPr>
        <p:spPr>
          <a:xfrm>
            <a:off x="5341378"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0" name="Oval 89">
            <a:extLst>
              <a:ext uri="{FF2B5EF4-FFF2-40B4-BE49-F238E27FC236}">
                <a16:creationId xmlns:a16="http://schemas.microsoft.com/office/drawing/2014/main" id="{9AFC51C0-06B7-B448-8454-08607677863C}"/>
              </a:ext>
            </a:extLst>
          </p:cNvPr>
          <p:cNvSpPr/>
          <p:nvPr/>
        </p:nvSpPr>
        <p:spPr>
          <a:xfrm>
            <a:off x="5593247"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1" name="Right Arrow 90">
            <a:extLst>
              <a:ext uri="{FF2B5EF4-FFF2-40B4-BE49-F238E27FC236}">
                <a16:creationId xmlns:a16="http://schemas.microsoft.com/office/drawing/2014/main" id="{94B6773C-603B-6C49-953C-453D04B3E678}"/>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2" name="Content Placeholder 2">
                <a:extLst>
                  <a:ext uri="{FF2B5EF4-FFF2-40B4-BE49-F238E27FC236}">
                    <a16:creationId xmlns:a16="http://schemas.microsoft.com/office/drawing/2014/main" id="{94408A66-3DA3-BF48-9C62-02AD108A3C91}"/>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92" name="Content Placeholder 2">
                <a:extLst>
                  <a:ext uri="{FF2B5EF4-FFF2-40B4-BE49-F238E27FC236}">
                    <a16:creationId xmlns:a16="http://schemas.microsoft.com/office/drawing/2014/main" id="{94408A66-3DA3-BF48-9C62-02AD108A3C91}"/>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a:blip r:embed="rId13"/>
                <a:stretch>
                  <a:fillRect/>
                </a:stretch>
              </a:blipFill>
            </p:spPr>
            <p:txBody>
              <a:bodyPr/>
              <a:lstStyle/>
              <a:p>
                <a:r>
                  <a:rPr lang="en-US">
                    <a:noFill/>
                  </a:rPr>
                  <a:t> </a:t>
                </a:r>
              </a:p>
            </p:txBody>
          </p:sp>
        </mc:Fallback>
      </mc:AlternateContent>
      <p:sp>
        <p:nvSpPr>
          <p:cNvPr id="93" name="Rounded Rectangle 92">
            <a:extLst>
              <a:ext uri="{FF2B5EF4-FFF2-40B4-BE49-F238E27FC236}">
                <a16:creationId xmlns:a16="http://schemas.microsoft.com/office/drawing/2014/main" id="{310103AE-B073-1143-98CC-E315F95F91D7}"/>
              </a:ext>
            </a:extLst>
          </p:cNvPr>
          <p:cNvSpPr/>
          <p:nvPr/>
        </p:nvSpPr>
        <p:spPr>
          <a:xfrm>
            <a:off x="7019643" y="5330689"/>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4" name="Oval 93">
            <a:extLst>
              <a:ext uri="{FF2B5EF4-FFF2-40B4-BE49-F238E27FC236}">
                <a16:creationId xmlns:a16="http://schemas.microsoft.com/office/drawing/2014/main" id="{5247013F-E0C9-0E40-8E18-2FE54212B459}"/>
              </a:ext>
            </a:extLst>
          </p:cNvPr>
          <p:cNvSpPr/>
          <p:nvPr/>
        </p:nvSpPr>
        <p:spPr>
          <a:xfrm>
            <a:off x="7124425"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5" name="Oval 94">
            <a:extLst>
              <a:ext uri="{FF2B5EF4-FFF2-40B4-BE49-F238E27FC236}">
                <a16:creationId xmlns:a16="http://schemas.microsoft.com/office/drawing/2014/main" id="{68F3127F-D691-3D4B-97C7-5F071BF8783B}"/>
              </a:ext>
            </a:extLst>
          </p:cNvPr>
          <p:cNvSpPr/>
          <p:nvPr/>
        </p:nvSpPr>
        <p:spPr>
          <a:xfrm>
            <a:off x="7370684"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6" name="Oval 95">
            <a:extLst>
              <a:ext uri="{FF2B5EF4-FFF2-40B4-BE49-F238E27FC236}">
                <a16:creationId xmlns:a16="http://schemas.microsoft.com/office/drawing/2014/main" id="{DEE41199-A7D8-0946-B7A7-17844F1F0716}"/>
              </a:ext>
            </a:extLst>
          </p:cNvPr>
          <p:cNvSpPr/>
          <p:nvPr/>
        </p:nvSpPr>
        <p:spPr>
          <a:xfrm>
            <a:off x="7616943"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7" name="Oval 96">
            <a:extLst>
              <a:ext uri="{FF2B5EF4-FFF2-40B4-BE49-F238E27FC236}">
                <a16:creationId xmlns:a16="http://schemas.microsoft.com/office/drawing/2014/main" id="{4838534D-B292-1140-A586-BDB908323903}"/>
              </a:ext>
            </a:extLst>
          </p:cNvPr>
          <p:cNvSpPr/>
          <p:nvPr/>
        </p:nvSpPr>
        <p:spPr>
          <a:xfrm>
            <a:off x="7868812"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8" name="Right Arrow 97">
            <a:extLst>
              <a:ext uri="{FF2B5EF4-FFF2-40B4-BE49-F238E27FC236}">
                <a16:creationId xmlns:a16="http://schemas.microsoft.com/office/drawing/2014/main" id="{4E2804D9-F4E5-D343-A373-94D728C0A6E1}"/>
              </a:ext>
            </a:extLst>
          </p:cNvPr>
          <p:cNvSpPr/>
          <p:nvPr/>
        </p:nvSpPr>
        <p:spPr>
          <a:xfrm rot="16200000">
            <a:off x="7365914" y="4718762"/>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9" name="Content Placeholder 2">
                <a:extLst>
                  <a:ext uri="{FF2B5EF4-FFF2-40B4-BE49-F238E27FC236}">
                    <a16:creationId xmlns:a16="http://schemas.microsoft.com/office/drawing/2014/main" id="{6ADE574B-929C-464D-8AE2-6AA659EFB673}"/>
                  </a:ext>
                </a:extLst>
              </p:cNvPr>
              <p:cNvSpPr txBox="1">
                <a:spLocks/>
              </p:cNvSpPr>
              <p:nvPr/>
            </p:nvSpPr>
            <p:spPr>
              <a:xfrm>
                <a:off x="6835718" y="4676183"/>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99" name="Content Placeholder 2">
                <a:extLst>
                  <a:ext uri="{FF2B5EF4-FFF2-40B4-BE49-F238E27FC236}">
                    <a16:creationId xmlns:a16="http://schemas.microsoft.com/office/drawing/2014/main" id="{6ADE574B-929C-464D-8AE2-6AA659EFB673}"/>
                  </a:ext>
                </a:extLst>
              </p:cNvPr>
              <p:cNvSpPr txBox="1">
                <a:spLocks noRot="1" noChangeAspect="1" noMove="1" noResize="1" noEditPoints="1" noAdjustHandles="1" noChangeArrowheads="1" noChangeShapeType="1" noTextEdit="1"/>
              </p:cNvSpPr>
              <p:nvPr/>
            </p:nvSpPr>
            <p:spPr>
              <a:xfrm>
                <a:off x="6835718" y="4676183"/>
                <a:ext cx="701328" cy="503588"/>
              </a:xfrm>
              <a:prstGeom prst="rect">
                <a:avLst/>
              </a:prstGeom>
              <a:blipFill>
                <a:blip r:embed="rId14"/>
                <a:stretch>
                  <a:fillRect/>
                </a:stretch>
              </a:blipFill>
            </p:spPr>
            <p:txBody>
              <a:bodyPr/>
              <a:lstStyle/>
              <a:p>
                <a:r>
                  <a:rPr lang="en-US">
                    <a:noFill/>
                  </a:rPr>
                  <a:t> </a:t>
                </a:r>
              </a:p>
            </p:txBody>
          </p:sp>
        </mc:Fallback>
      </mc:AlternateContent>
      <p:sp>
        <p:nvSpPr>
          <p:cNvPr id="100" name="Right Arrow 99">
            <a:extLst>
              <a:ext uri="{FF2B5EF4-FFF2-40B4-BE49-F238E27FC236}">
                <a16:creationId xmlns:a16="http://schemas.microsoft.com/office/drawing/2014/main" id="{0A06B42B-2531-7D4A-A07C-96F48D518057}"/>
              </a:ext>
            </a:extLst>
          </p:cNvPr>
          <p:cNvSpPr/>
          <p:nvPr/>
        </p:nvSpPr>
        <p:spPr>
          <a:xfrm rot="16200000">
            <a:off x="9666920" y="472774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mc:AlternateContent xmlns:mc="http://schemas.openxmlformats.org/markup-compatibility/2006" xmlns:a14="http://schemas.microsoft.com/office/drawing/2010/main">
        <mc:Choice Requires="a14">
          <p:sp>
            <p:nvSpPr>
              <p:cNvPr id="101" name="Content Placeholder 2">
                <a:extLst>
                  <a:ext uri="{FF2B5EF4-FFF2-40B4-BE49-F238E27FC236}">
                    <a16:creationId xmlns:a16="http://schemas.microsoft.com/office/drawing/2014/main" id="{560370BF-B949-784C-86C7-0D501AD16BF6}"/>
                  </a:ext>
                </a:extLst>
              </p:cNvPr>
              <p:cNvSpPr txBox="1">
                <a:spLocks/>
              </p:cNvSpPr>
              <p:nvPr/>
            </p:nvSpPr>
            <p:spPr>
              <a:xfrm>
                <a:off x="9136724" y="46851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101" name="Content Placeholder 2">
                <a:extLst>
                  <a:ext uri="{FF2B5EF4-FFF2-40B4-BE49-F238E27FC236}">
                    <a16:creationId xmlns:a16="http://schemas.microsoft.com/office/drawing/2014/main" id="{560370BF-B949-784C-86C7-0D501AD16BF6}"/>
                  </a:ext>
                </a:extLst>
              </p:cNvPr>
              <p:cNvSpPr txBox="1">
                <a:spLocks noRot="1" noChangeAspect="1" noMove="1" noResize="1" noEditPoints="1" noAdjustHandles="1" noChangeArrowheads="1" noChangeShapeType="1" noTextEdit="1"/>
              </p:cNvSpPr>
              <p:nvPr/>
            </p:nvSpPr>
            <p:spPr>
              <a:xfrm>
                <a:off x="9136724" y="4685165"/>
                <a:ext cx="701328" cy="503588"/>
              </a:xfrm>
              <a:prstGeom prst="rect">
                <a:avLst/>
              </a:prstGeom>
              <a:blipFill>
                <a:blip r:embed="rId15"/>
                <a:stretch>
                  <a:fillRect/>
                </a:stretch>
              </a:blipFill>
            </p:spPr>
            <p:txBody>
              <a:bodyPr/>
              <a:lstStyle/>
              <a:p>
                <a:r>
                  <a:rPr lang="en-US">
                    <a:noFill/>
                  </a:rPr>
                  <a:t> </a:t>
                </a:r>
              </a:p>
            </p:txBody>
          </p:sp>
        </mc:Fallback>
      </mc:AlternateContent>
      <p:sp>
        <p:nvSpPr>
          <p:cNvPr id="102" name="Content Placeholder 2">
            <a:extLst>
              <a:ext uri="{FF2B5EF4-FFF2-40B4-BE49-F238E27FC236}">
                <a16:creationId xmlns:a16="http://schemas.microsoft.com/office/drawing/2014/main" id="{84F00FE0-7BE2-AB45-84A5-CACC76F1C678}"/>
              </a:ext>
            </a:extLst>
          </p:cNvPr>
          <p:cNvSpPr txBox="1">
            <a:spLocks/>
          </p:cNvSpPr>
          <p:nvPr/>
        </p:nvSpPr>
        <p:spPr>
          <a:xfrm>
            <a:off x="2793640" y="575447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She</a:t>
            </a:r>
          </a:p>
        </p:txBody>
      </p:sp>
      <p:sp>
        <p:nvSpPr>
          <p:cNvPr id="103" name="Content Placeholder 2">
            <a:extLst>
              <a:ext uri="{FF2B5EF4-FFF2-40B4-BE49-F238E27FC236}">
                <a16:creationId xmlns:a16="http://schemas.microsoft.com/office/drawing/2014/main" id="{F40B8C59-0149-A142-86C3-CA63325779D8}"/>
              </a:ext>
            </a:extLst>
          </p:cNvPr>
          <p:cNvSpPr txBox="1">
            <a:spLocks/>
          </p:cNvSpPr>
          <p:nvPr/>
        </p:nvSpPr>
        <p:spPr>
          <a:xfrm>
            <a:off x="4771152" y="5722080"/>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went</a:t>
            </a:r>
          </a:p>
        </p:txBody>
      </p:sp>
      <p:sp>
        <p:nvSpPr>
          <p:cNvPr id="104" name="Content Placeholder 2">
            <a:extLst>
              <a:ext uri="{FF2B5EF4-FFF2-40B4-BE49-F238E27FC236}">
                <a16:creationId xmlns:a16="http://schemas.microsoft.com/office/drawing/2014/main" id="{DA71FA44-21E2-F542-8A3B-2EA795FA64B4}"/>
              </a:ext>
            </a:extLst>
          </p:cNvPr>
          <p:cNvSpPr txBox="1">
            <a:spLocks/>
          </p:cNvSpPr>
          <p:nvPr/>
        </p:nvSpPr>
        <p:spPr>
          <a:xfrm>
            <a:off x="7132699" y="573725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to</a:t>
            </a:r>
          </a:p>
        </p:txBody>
      </p:sp>
      <p:sp>
        <p:nvSpPr>
          <p:cNvPr id="105" name="Content Placeholder 2">
            <a:extLst>
              <a:ext uri="{FF2B5EF4-FFF2-40B4-BE49-F238E27FC236}">
                <a16:creationId xmlns:a16="http://schemas.microsoft.com/office/drawing/2014/main" id="{7E95A145-8CAC-9549-BE9D-308C04EDF2FC}"/>
              </a:ext>
            </a:extLst>
          </p:cNvPr>
          <p:cNvSpPr txBox="1">
            <a:spLocks/>
          </p:cNvSpPr>
          <p:nvPr/>
        </p:nvSpPr>
        <p:spPr>
          <a:xfrm>
            <a:off x="9324812" y="5723185"/>
            <a:ext cx="96661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class</a:t>
            </a:r>
          </a:p>
        </p:txBody>
      </p:sp>
      <p:sp>
        <p:nvSpPr>
          <p:cNvPr id="106" name="Rounded Rectangle 105">
            <a:extLst>
              <a:ext uri="{FF2B5EF4-FFF2-40B4-BE49-F238E27FC236}">
                <a16:creationId xmlns:a16="http://schemas.microsoft.com/office/drawing/2014/main" id="{710E6B06-7E28-8D41-92AC-CB7973823B27}"/>
              </a:ext>
            </a:extLst>
          </p:cNvPr>
          <p:cNvSpPr/>
          <p:nvPr/>
        </p:nvSpPr>
        <p:spPr>
          <a:xfrm>
            <a:off x="9334533" y="5330689"/>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7" name="Oval 106">
            <a:extLst>
              <a:ext uri="{FF2B5EF4-FFF2-40B4-BE49-F238E27FC236}">
                <a16:creationId xmlns:a16="http://schemas.microsoft.com/office/drawing/2014/main" id="{85DEB645-C3D7-E648-9817-4FD574E14306}"/>
              </a:ext>
            </a:extLst>
          </p:cNvPr>
          <p:cNvSpPr/>
          <p:nvPr/>
        </p:nvSpPr>
        <p:spPr>
          <a:xfrm>
            <a:off x="9439315"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8" name="Oval 107">
            <a:extLst>
              <a:ext uri="{FF2B5EF4-FFF2-40B4-BE49-F238E27FC236}">
                <a16:creationId xmlns:a16="http://schemas.microsoft.com/office/drawing/2014/main" id="{A2678B3B-07CE-6141-ACFE-0CD961C14D21}"/>
              </a:ext>
            </a:extLst>
          </p:cNvPr>
          <p:cNvSpPr/>
          <p:nvPr/>
        </p:nvSpPr>
        <p:spPr>
          <a:xfrm>
            <a:off x="9685574"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9" name="Oval 108">
            <a:extLst>
              <a:ext uri="{FF2B5EF4-FFF2-40B4-BE49-F238E27FC236}">
                <a16:creationId xmlns:a16="http://schemas.microsoft.com/office/drawing/2014/main" id="{499DACEE-02EE-5443-8FAD-D0107DF9B8E3}"/>
              </a:ext>
            </a:extLst>
          </p:cNvPr>
          <p:cNvSpPr/>
          <p:nvPr/>
        </p:nvSpPr>
        <p:spPr>
          <a:xfrm>
            <a:off x="9931833"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10" name="Oval 109">
            <a:extLst>
              <a:ext uri="{FF2B5EF4-FFF2-40B4-BE49-F238E27FC236}">
                <a16:creationId xmlns:a16="http://schemas.microsoft.com/office/drawing/2014/main" id="{3F990F24-4867-7745-AD2F-DB6CA00F7343}"/>
              </a:ext>
            </a:extLst>
          </p:cNvPr>
          <p:cNvSpPr/>
          <p:nvPr/>
        </p:nvSpPr>
        <p:spPr>
          <a:xfrm>
            <a:off x="10183702"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11" name="Rounded Rectangle 110">
            <a:extLst>
              <a:ext uri="{FF2B5EF4-FFF2-40B4-BE49-F238E27FC236}">
                <a16:creationId xmlns:a16="http://schemas.microsoft.com/office/drawing/2014/main" id="{5846CCBF-EE75-6446-82E3-EAC9978F6B3B}"/>
              </a:ext>
            </a:extLst>
          </p:cNvPr>
          <p:cNvSpPr/>
          <p:nvPr/>
        </p:nvSpPr>
        <p:spPr>
          <a:xfrm>
            <a:off x="9217768" y="4153858"/>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6BC0DBEC-CD2F-5F4B-BB00-29A024391068}"/>
              </a:ext>
            </a:extLst>
          </p:cNvPr>
          <p:cNvSpPr/>
          <p:nvPr/>
        </p:nvSpPr>
        <p:spPr>
          <a:xfrm>
            <a:off x="9302318"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DCD84FE7-1114-864E-93F0-20C8C9E23F1B}"/>
              </a:ext>
            </a:extLst>
          </p:cNvPr>
          <p:cNvSpPr/>
          <p:nvPr/>
        </p:nvSpPr>
        <p:spPr>
          <a:xfrm>
            <a:off x="9548577"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692A687D-18B8-124F-8D2C-CA466AD046AF}"/>
              </a:ext>
            </a:extLst>
          </p:cNvPr>
          <p:cNvSpPr/>
          <p:nvPr/>
        </p:nvSpPr>
        <p:spPr>
          <a:xfrm>
            <a:off x="9794836"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BBD47889-18A0-2244-AA16-5A1DBF16D323}"/>
              </a:ext>
            </a:extLst>
          </p:cNvPr>
          <p:cNvSpPr/>
          <p:nvPr/>
        </p:nvSpPr>
        <p:spPr>
          <a:xfrm>
            <a:off x="10046705"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36A71D20-DDDD-6E44-AEF6-0E1E17811A0E}"/>
              </a:ext>
            </a:extLst>
          </p:cNvPr>
          <p:cNvSpPr/>
          <p:nvPr/>
        </p:nvSpPr>
        <p:spPr>
          <a:xfrm>
            <a:off x="10304701" y="4209409"/>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6209160F-0E10-5D4E-A879-5AF5846500B5}"/>
              </a:ext>
            </a:extLst>
          </p:cNvPr>
          <p:cNvSpPr/>
          <p:nvPr/>
        </p:nvSpPr>
        <p:spPr>
          <a:xfrm>
            <a:off x="9655013" y="3399661"/>
            <a:ext cx="520985" cy="1028577"/>
          </a:xfrm>
          <a:prstGeom prst="rect">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ight Arrow 72">
            <a:extLst>
              <a:ext uri="{FF2B5EF4-FFF2-40B4-BE49-F238E27FC236}">
                <a16:creationId xmlns:a16="http://schemas.microsoft.com/office/drawing/2014/main" id="{C5F97A50-8FCA-674B-9CD5-B798C07934E9}"/>
              </a:ext>
            </a:extLst>
          </p:cNvPr>
          <p:cNvSpPr/>
          <p:nvPr/>
        </p:nvSpPr>
        <p:spPr>
          <a:xfrm rot="10800000">
            <a:off x="8042062" y="4064459"/>
            <a:ext cx="1612949" cy="519477"/>
          </a:xfrm>
          <a:prstGeom prst="rightArrow">
            <a:avLst>
              <a:gd name="adj1" fmla="val 43272"/>
              <a:gd name="adj2" fmla="val 64733"/>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7" name="Rectangle 116">
                <a:extLst>
                  <a:ext uri="{FF2B5EF4-FFF2-40B4-BE49-F238E27FC236}">
                    <a16:creationId xmlns:a16="http://schemas.microsoft.com/office/drawing/2014/main" id="{1955CE4C-F149-954F-B60C-F5A8790D746A}"/>
                  </a:ext>
                </a:extLst>
              </p:cNvPr>
              <p:cNvSpPr/>
              <p:nvPr/>
            </p:nvSpPr>
            <p:spPr>
              <a:xfrm>
                <a:off x="883997" y="1378420"/>
                <a:ext cx="6032968" cy="1105495"/>
              </a:xfrm>
              <a:prstGeom prst="rect">
                <a:avLst/>
              </a:prstGeom>
            </p:spPr>
            <p:txBody>
              <a:bodyPr wrap="square">
                <a:spAutoFit/>
              </a:bodyPr>
              <a:lstStyle/>
              <a:p>
                <a:r>
                  <a:rPr lang="en-US" sz="4000" b="1" dirty="0">
                    <a:latin typeface="Avenir Light" panose="020B0402020203020204" pitchFamily="34" charset="77"/>
                  </a:rPr>
                  <a:t> </a:t>
                </a:r>
                <a14:m>
                  <m:oMath xmlns:m="http://schemas.openxmlformats.org/officeDocument/2006/math">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𝑳</m:t>
                            </m:r>
                          </m:e>
                          <m:sup>
                            <m:r>
                              <a:rPr lang="en-US" sz="4000" b="1" i="1" smtClean="0">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𝟏</m:t>
                            </m:r>
                          </m:sup>
                        </m:sSup>
                      </m:den>
                    </m:f>
                    <m:r>
                      <a:rPr lang="en-US" sz="4000" b="1" i="1" smtClean="0">
                        <a:solidFill>
                          <a:srgbClr val="C00000"/>
                        </a:solidFill>
                        <a:latin typeface="Cambria Math" panose="02040503050406030204" pitchFamily="18" charset="0"/>
                        <a:ea typeface="Cambria Math" panose="02040503050406030204" pitchFamily="18" charset="0"/>
                      </a:rPr>
                      <m:t>=</m:t>
                    </m:r>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𝑳</m:t>
                            </m:r>
                          </m:e>
                          <m:sup>
                            <m:r>
                              <a:rPr lang="en-US" sz="4000" b="1" i="1">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𝟑</m:t>
                            </m:r>
                          </m:sup>
                        </m:sSup>
                      </m:den>
                    </m:f>
                  </m:oMath>
                </a14:m>
                <a:endParaRPr lang="en-US" sz="4000" dirty="0"/>
              </a:p>
            </p:txBody>
          </p:sp>
        </mc:Choice>
        <mc:Fallback xmlns="">
          <p:sp>
            <p:nvSpPr>
              <p:cNvPr id="117" name="Rectangle 116">
                <a:extLst>
                  <a:ext uri="{FF2B5EF4-FFF2-40B4-BE49-F238E27FC236}">
                    <a16:creationId xmlns:a16="http://schemas.microsoft.com/office/drawing/2014/main" id="{1955CE4C-F149-954F-B60C-F5A8790D746A}"/>
                  </a:ext>
                </a:extLst>
              </p:cNvPr>
              <p:cNvSpPr>
                <a:spLocks noRot="1" noChangeAspect="1" noMove="1" noResize="1" noEditPoints="1" noAdjustHandles="1" noChangeArrowheads="1" noChangeShapeType="1" noTextEdit="1"/>
              </p:cNvSpPr>
              <p:nvPr/>
            </p:nvSpPr>
            <p:spPr>
              <a:xfrm>
                <a:off x="883997" y="1378420"/>
                <a:ext cx="6032968" cy="1105495"/>
              </a:xfrm>
              <a:prstGeom prst="rect">
                <a:avLst/>
              </a:prstGeom>
              <a:blipFill>
                <a:blip r:embed="rId16"/>
                <a:stretch>
                  <a:fillRect b="-3409"/>
                </a:stretch>
              </a:blipFill>
            </p:spPr>
            <p:txBody>
              <a:bodyPr/>
              <a:lstStyle/>
              <a:p>
                <a:r>
                  <a:rPr lang="en-US">
                    <a:noFill/>
                  </a:rPr>
                  <a:t> </a:t>
                </a:r>
              </a:p>
            </p:txBody>
          </p:sp>
        </mc:Fallback>
      </mc:AlternateContent>
      <p:sp>
        <p:nvSpPr>
          <p:cNvPr id="118"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10129065" cy="1162592"/>
          </a:xfrm>
        </p:spPr>
        <p:txBody>
          <a:bodyPr>
            <a:normAutofit fontScale="90000"/>
          </a:bodyPr>
          <a:lstStyle/>
          <a:p>
            <a:r>
              <a:rPr lang="en-US" dirty="0"/>
              <a:t>RNNs: Vanishing and </a:t>
            </a:r>
            <a:r>
              <a:rPr lang="en-US"/>
              <a:t>Exploding Gradients (review)</a:t>
            </a:r>
            <a:endParaRPr lang="en-US" dirty="0"/>
          </a:p>
        </p:txBody>
      </p:sp>
    </p:spTree>
    <p:extLst>
      <p:ext uri="{BB962C8B-B14F-4D97-AF65-F5344CB8AC3E}">
        <p14:creationId xmlns:p14="http://schemas.microsoft.com/office/powerpoint/2010/main" val="18349592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96E96B4-FA2A-A045-8934-B071E520E541}"/>
              </a:ext>
            </a:extLst>
          </p:cNvPr>
          <p:cNvSpPr/>
          <p:nvPr/>
        </p:nvSpPr>
        <p:spPr>
          <a:xfrm>
            <a:off x="9293475" y="1813744"/>
            <a:ext cx="1183062" cy="1598617"/>
          </a:xfrm>
          <a:prstGeom prst="rect">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2DB4A757-5A32-CF4C-A30C-5FE20E8C7192}"/>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alpha val="25000"/>
                  </a:schemeClr>
                </a:solidFill>
                <a:latin typeface="Avenir Light" panose="020B0402020203020204" pitchFamily="34" charset="77"/>
              </a:rPr>
              <a:t>Output layer</a:t>
            </a:r>
          </a:p>
        </p:txBody>
      </p:sp>
      <p:sp>
        <p:nvSpPr>
          <p:cNvPr id="14" name="Oval 13">
            <a:extLst>
              <a:ext uri="{FF2B5EF4-FFF2-40B4-BE49-F238E27FC236}">
                <a16:creationId xmlns:a16="http://schemas.microsoft.com/office/drawing/2014/main" id="{511F4F3D-7FD4-CA4D-BCDB-B5A50BBDE93A}"/>
              </a:ext>
            </a:extLst>
          </p:cNvPr>
          <p:cNvSpPr/>
          <p:nvPr/>
        </p:nvSpPr>
        <p:spPr>
          <a:xfrm>
            <a:off x="2665942"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8F0F276-DB46-D74E-8ABD-D057FA6ED0F3}"/>
              </a:ext>
            </a:extLst>
          </p:cNvPr>
          <p:cNvSpPr/>
          <p:nvPr/>
        </p:nvSpPr>
        <p:spPr>
          <a:xfrm>
            <a:off x="2912201"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B23DB2A-790A-3B43-8790-B0E90915D1E6}"/>
              </a:ext>
            </a:extLst>
          </p:cNvPr>
          <p:cNvSpPr/>
          <p:nvPr/>
        </p:nvSpPr>
        <p:spPr>
          <a:xfrm>
            <a:off x="3158460"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4022844-714E-284B-AB2A-68FBB304ADC6}"/>
              </a:ext>
            </a:extLst>
          </p:cNvPr>
          <p:cNvSpPr/>
          <p:nvPr/>
        </p:nvSpPr>
        <p:spPr>
          <a:xfrm>
            <a:off x="3410329"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F823ADC3-4481-2946-87EA-CB2E335E30DA}"/>
              </a:ext>
            </a:extLst>
          </p:cNvPr>
          <p:cNvSpPr/>
          <p:nvPr/>
        </p:nvSpPr>
        <p:spPr>
          <a:xfrm>
            <a:off x="2445007" y="4128135"/>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05BF7497-DF61-0F4A-B016-CE02CE318A25}"/>
              </a:ext>
            </a:extLst>
          </p:cNvPr>
          <p:cNvSpPr/>
          <p:nvPr/>
        </p:nvSpPr>
        <p:spPr>
          <a:xfrm>
            <a:off x="2529557"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9E4E656-FFF7-DA41-8ED5-A6650F40273B}"/>
              </a:ext>
            </a:extLst>
          </p:cNvPr>
          <p:cNvSpPr/>
          <p:nvPr/>
        </p:nvSpPr>
        <p:spPr>
          <a:xfrm>
            <a:off x="2775816"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BEAC4CB-C274-0748-B5B1-A0651F161A72}"/>
              </a:ext>
            </a:extLst>
          </p:cNvPr>
          <p:cNvSpPr/>
          <p:nvPr/>
        </p:nvSpPr>
        <p:spPr>
          <a:xfrm>
            <a:off x="3022075"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E0BC738-3191-5447-B402-723D4FA368AD}"/>
              </a:ext>
            </a:extLst>
          </p:cNvPr>
          <p:cNvSpPr/>
          <p:nvPr/>
        </p:nvSpPr>
        <p:spPr>
          <a:xfrm>
            <a:off x="3273944"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C3669D5-6FA1-0645-BC79-9DDEFCCF4B21}"/>
              </a:ext>
            </a:extLst>
          </p:cNvPr>
          <p:cNvSpPr/>
          <p:nvPr/>
        </p:nvSpPr>
        <p:spPr>
          <a:xfrm>
            <a:off x="3531940" y="4183686"/>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9740DB24-8531-E94D-B05E-60C33259FE09}"/>
              </a:ext>
            </a:extLst>
          </p:cNvPr>
          <p:cNvSpPr/>
          <p:nvPr/>
        </p:nvSpPr>
        <p:spPr>
          <a:xfrm>
            <a:off x="2580250" y="2988563"/>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a:extLst>
              <a:ext uri="{FF2B5EF4-FFF2-40B4-BE49-F238E27FC236}">
                <a16:creationId xmlns:a16="http://schemas.microsoft.com/office/drawing/2014/main" id="{4591500B-0412-CB45-9053-85931536B1AD}"/>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6" name="Content Placeholder 2">
                <a:extLst>
                  <a:ext uri="{FF2B5EF4-FFF2-40B4-BE49-F238E27FC236}">
                    <a16:creationId xmlns:a16="http://schemas.microsoft.com/office/drawing/2014/main" id="{E79D0B05-1A10-7543-8CA9-44F6B0453868}"/>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26" name="Content Placeholder 2">
                <a:extLst>
                  <a:ext uri="{FF2B5EF4-FFF2-40B4-BE49-F238E27FC236}">
                    <a16:creationId xmlns:a16="http://schemas.microsoft.com/office/drawing/2014/main" id="{E79D0B05-1A10-7543-8CA9-44F6B0453868}"/>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a:blip r:embed="rId2"/>
                <a:stretch>
                  <a:fillRect/>
                </a:stretch>
              </a:blipFill>
            </p:spPr>
            <p:txBody>
              <a:bodyPr/>
              <a:lstStyle/>
              <a:p>
                <a:r>
                  <a:rPr lang="en-US">
                    <a:noFill/>
                  </a:rPr>
                  <a:t> </a:t>
                </a:r>
              </a:p>
            </p:txBody>
          </p:sp>
        </mc:Fallback>
      </mc:AlternateContent>
      <p:sp>
        <p:nvSpPr>
          <p:cNvPr id="27" name="Oval 26">
            <a:extLst>
              <a:ext uri="{FF2B5EF4-FFF2-40B4-BE49-F238E27FC236}">
                <a16:creationId xmlns:a16="http://schemas.microsoft.com/office/drawing/2014/main" id="{E5B32DB0-F51A-8242-86A0-8AD7CED6BCFA}"/>
              </a:ext>
            </a:extLst>
          </p:cNvPr>
          <p:cNvSpPr/>
          <p:nvPr/>
        </p:nvSpPr>
        <p:spPr>
          <a:xfrm>
            <a:off x="4848860"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23A3479-F954-6840-B536-A1F94B963982}"/>
              </a:ext>
            </a:extLst>
          </p:cNvPr>
          <p:cNvSpPr/>
          <p:nvPr/>
        </p:nvSpPr>
        <p:spPr>
          <a:xfrm>
            <a:off x="5095119"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4F60CB2B-07CE-A945-B489-29D965BD7199}"/>
              </a:ext>
            </a:extLst>
          </p:cNvPr>
          <p:cNvSpPr/>
          <p:nvPr/>
        </p:nvSpPr>
        <p:spPr>
          <a:xfrm>
            <a:off x="5341378"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992A6669-C851-9C47-8BEF-30B768932508}"/>
              </a:ext>
            </a:extLst>
          </p:cNvPr>
          <p:cNvSpPr/>
          <p:nvPr/>
        </p:nvSpPr>
        <p:spPr>
          <a:xfrm>
            <a:off x="5593247"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4930E4E3-04D4-BF47-BA4B-A45962FBCDEB}"/>
              </a:ext>
            </a:extLst>
          </p:cNvPr>
          <p:cNvSpPr/>
          <p:nvPr/>
        </p:nvSpPr>
        <p:spPr>
          <a:xfrm>
            <a:off x="4627925" y="4155353"/>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5D97170-2F8B-4F48-8E2A-64641CE2B3C4}"/>
              </a:ext>
            </a:extLst>
          </p:cNvPr>
          <p:cNvSpPr/>
          <p:nvPr/>
        </p:nvSpPr>
        <p:spPr>
          <a:xfrm>
            <a:off x="4712475" y="4208620"/>
            <a:ext cx="203200" cy="203200"/>
          </a:xfrm>
          <a:prstGeom prst="ellipse">
            <a:avLst/>
          </a:prstGeom>
          <a:solidFill>
            <a:schemeClr val="accent5">
              <a:lumMod val="60000"/>
              <a:lumOff val="40000"/>
              <a:alpha val="34000"/>
            </a:schemeClr>
          </a:solidFill>
          <a:ln w="19050">
            <a:solidFill>
              <a:schemeClr val="accent5">
                <a:lumMod val="50000"/>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0F52EDE-2875-DE48-AD2F-BA6536894E60}"/>
              </a:ext>
            </a:extLst>
          </p:cNvPr>
          <p:cNvSpPr/>
          <p:nvPr/>
        </p:nvSpPr>
        <p:spPr>
          <a:xfrm>
            <a:off x="4958734"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075C99-337F-BE47-8EF8-5EC57183ED41}"/>
              </a:ext>
            </a:extLst>
          </p:cNvPr>
          <p:cNvSpPr/>
          <p:nvPr/>
        </p:nvSpPr>
        <p:spPr>
          <a:xfrm>
            <a:off x="5204993"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CB3CF464-58A0-B348-81AE-9423A9E30E87}"/>
              </a:ext>
            </a:extLst>
          </p:cNvPr>
          <p:cNvSpPr/>
          <p:nvPr/>
        </p:nvSpPr>
        <p:spPr>
          <a:xfrm>
            <a:off x="5456862"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73BFE72E-2A7F-ED4C-959D-0C33435D708C}"/>
              </a:ext>
            </a:extLst>
          </p:cNvPr>
          <p:cNvSpPr/>
          <p:nvPr/>
        </p:nvSpPr>
        <p:spPr>
          <a:xfrm>
            <a:off x="5714858" y="4210904"/>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548398E9-0B56-9A41-BD1E-EBE22F30922D}"/>
              </a:ext>
            </a:extLst>
          </p:cNvPr>
          <p:cNvSpPr/>
          <p:nvPr/>
        </p:nvSpPr>
        <p:spPr>
          <a:xfrm>
            <a:off x="4763168" y="3015781"/>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a:extLst>
              <a:ext uri="{FF2B5EF4-FFF2-40B4-BE49-F238E27FC236}">
                <a16:creationId xmlns:a16="http://schemas.microsoft.com/office/drawing/2014/main" id="{3C471183-F579-0240-B18B-4AC85FA1910F}"/>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 name="Content Placeholder 2">
                <a:extLst>
                  <a:ext uri="{FF2B5EF4-FFF2-40B4-BE49-F238E27FC236}">
                    <a16:creationId xmlns:a16="http://schemas.microsoft.com/office/drawing/2014/main" id="{7E945B6E-8A48-AB4E-A28B-D7C1B4C03C7D}"/>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39" name="Content Placeholder 2">
                <a:extLst>
                  <a:ext uri="{FF2B5EF4-FFF2-40B4-BE49-F238E27FC236}">
                    <a16:creationId xmlns:a16="http://schemas.microsoft.com/office/drawing/2014/main" id="{7E945B6E-8A48-AB4E-A28B-D7C1B4C03C7D}"/>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a:blip r:embed="rId3"/>
                <a:stretch>
                  <a:fillRect/>
                </a:stretch>
              </a:blipFill>
            </p:spPr>
            <p:txBody>
              <a:bodyPr/>
              <a:lstStyle/>
              <a:p>
                <a:r>
                  <a:rPr lang="en-US">
                    <a:noFill/>
                  </a:rPr>
                  <a:t> </a:t>
                </a:r>
              </a:p>
            </p:txBody>
          </p:sp>
        </mc:Fallback>
      </mc:AlternateContent>
      <p:sp>
        <p:nvSpPr>
          <p:cNvPr id="40" name="Oval 39">
            <a:extLst>
              <a:ext uri="{FF2B5EF4-FFF2-40B4-BE49-F238E27FC236}">
                <a16:creationId xmlns:a16="http://schemas.microsoft.com/office/drawing/2014/main" id="{561C6263-CBD3-104D-9AD6-8AF75D59C6B7}"/>
              </a:ext>
            </a:extLst>
          </p:cNvPr>
          <p:cNvSpPr/>
          <p:nvPr/>
        </p:nvSpPr>
        <p:spPr>
          <a:xfrm>
            <a:off x="7124425"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2FF0051-DDDB-8F4C-9CD5-68DA8E6D0254}"/>
              </a:ext>
            </a:extLst>
          </p:cNvPr>
          <p:cNvSpPr/>
          <p:nvPr/>
        </p:nvSpPr>
        <p:spPr>
          <a:xfrm>
            <a:off x="7370684"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D7837AF-EC9B-934B-B23A-341969736412}"/>
              </a:ext>
            </a:extLst>
          </p:cNvPr>
          <p:cNvSpPr/>
          <p:nvPr/>
        </p:nvSpPr>
        <p:spPr>
          <a:xfrm>
            <a:off x="7616943"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12173EF-414D-D34A-AA3C-3133FB40BE1E}"/>
              </a:ext>
            </a:extLst>
          </p:cNvPr>
          <p:cNvSpPr/>
          <p:nvPr/>
        </p:nvSpPr>
        <p:spPr>
          <a:xfrm>
            <a:off x="7868812"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1889007D-61A0-FC49-930F-D20297266FA6}"/>
              </a:ext>
            </a:extLst>
          </p:cNvPr>
          <p:cNvSpPr/>
          <p:nvPr/>
        </p:nvSpPr>
        <p:spPr>
          <a:xfrm>
            <a:off x="6903490" y="4171771"/>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1CDAA7C-35E5-6E45-AFB8-68996C5CD504}"/>
              </a:ext>
            </a:extLst>
          </p:cNvPr>
          <p:cNvSpPr/>
          <p:nvPr/>
        </p:nvSpPr>
        <p:spPr>
          <a:xfrm>
            <a:off x="6988040"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4F47D-8687-D942-BDDA-D6E332106E26}"/>
              </a:ext>
            </a:extLst>
          </p:cNvPr>
          <p:cNvSpPr/>
          <p:nvPr/>
        </p:nvSpPr>
        <p:spPr>
          <a:xfrm>
            <a:off x="7234299"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102A8646-BCDD-374E-A279-D366EE61AC34}"/>
              </a:ext>
            </a:extLst>
          </p:cNvPr>
          <p:cNvSpPr/>
          <p:nvPr/>
        </p:nvSpPr>
        <p:spPr>
          <a:xfrm>
            <a:off x="7480558"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1CDCA503-8B88-2F4F-8D6B-3A400CCA8B45}"/>
              </a:ext>
            </a:extLst>
          </p:cNvPr>
          <p:cNvSpPr/>
          <p:nvPr/>
        </p:nvSpPr>
        <p:spPr>
          <a:xfrm>
            <a:off x="7732427"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F3202942-838B-0E4F-8817-666091844E0B}"/>
              </a:ext>
            </a:extLst>
          </p:cNvPr>
          <p:cNvSpPr/>
          <p:nvPr/>
        </p:nvSpPr>
        <p:spPr>
          <a:xfrm>
            <a:off x="7990423" y="4227322"/>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F1CF5238-90F6-1A42-BB43-1558E63F45B4}"/>
              </a:ext>
            </a:extLst>
          </p:cNvPr>
          <p:cNvSpPr/>
          <p:nvPr/>
        </p:nvSpPr>
        <p:spPr>
          <a:xfrm>
            <a:off x="7038733" y="3032199"/>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Arrow 50">
            <a:extLst>
              <a:ext uri="{FF2B5EF4-FFF2-40B4-BE49-F238E27FC236}">
                <a16:creationId xmlns:a16="http://schemas.microsoft.com/office/drawing/2014/main" id="{F31BEE07-66AD-CD49-8640-E36E3A55367C}"/>
              </a:ext>
            </a:extLst>
          </p:cNvPr>
          <p:cNvSpPr/>
          <p:nvPr/>
        </p:nvSpPr>
        <p:spPr>
          <a:xfrm rot="16200000">
            <a:off x="7344354" y="354961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Content Placeholder 2">
                <a:extLst>
                  <a:ext uri="{FF2B5EF4-FFF2-40B4-BE49-F238E27FC236}">
                    <a16:creationId xmlns:a16="http://schemas.microsoft.com/office/drawing/2014/main" id="{0A0C7097-2AB7-734C-AC88-E9C8FAA496A8}"/>
                  </a:ext>
                </a:extLst>
              </p:cNvPr>
              <p:cNvSpPr txBox="1">
                <a:spLocks/>
              </p:cNvSpPr>
              <p:nvPr/>
            </p:nvSpPr>
            <p:spPr>
              <a:xfrm>
                <a:off x="6843027" y="349724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52" name="Content Placeholder 2">
                <a:extLst>
                  <a:ext uri="{FF2B5EF4-FFF2-40B4-BE49-F238E27FC236}">
                    <a16:creationId xmlns:a16="http://schemas.microsoft.com/office/drawing/2014/main" id="{0A0C7097-2AB7-734C-AC88-E9C8FAA496A8}"/>
                  </a:ext>
                </a:extLst>
              </p:cNvPr>
              <p:cNvSpPr txBox="1">
                <a:spLocks noRot="1" noChangeAspect="1" noMove="1" noResize="1" noEditPoints="1" noAdjustHandles="1" noChangeArrowheads="1" noChangeShapeType="1" noTextEdit="1"/>
              </p:cNvSpPr>
              <p:nvPr/>
            </p:nvSpPr>
            <p:spPr>
              <a:xfrm>
                <a:off x="6843027" y="3497242"/>
                <a:ext cx="701328" cy="503588"/>
              </a:xfrm>
              <a:prstGeom prst="rect">
                <a:avLst/>
              </a:prstGeom>
              <a:blipFill>
                <a:blip r:embed="rId4"/>
                <a:stretch>
                  <a:fillRect/>
                </a:stretch>
              </a:blipFill>
            </p:spPr>
            <p:txBody>
              <a:bodyPr/>
              <a:lstStyle/>
              <a:p>
                <a:r>
                  <a:rPr lang="en-US">
                    <a:noFill/>
                  </a:rPr>
                  <a:t> </a:t>
                </a:r>
              </a:p>
            </p:txBody>
          </p:sp>
        </mc:Fallback>
      </mc:AlternateContent>
      <p:sp>
        <p:nvSpPr>
          <p:cNvPr id="53" name="Oval 52">
            <a:extLst>
              <a:ext uri="{FF2B5EF4-FFF2-40B4-BE49-F238E27FC236}">
                <a16:creationId xmlns:a16="http://schemas.microsoft.com/office/drawing/2014/main" id="{01165D18-9EC1-F047-A671-4EE66BA5C44A}"/>
              </a:ext>
            </a:extLst>
          </p:cNvPr>
          <p:cNvSpPr/>
          <p:nvPr/>
        </p:nvSpPr>
        <p:spPr>
          <a:xfrm>
            <a:off x="9425431"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40661276-061F-2641-B25B-CAB4040EFA22}"/>
              </a:ext>
            </a:extLst>
          </p:cNvPr>
          <p:cNvSpPr/>
          <p:nvPr/>
        </p:nvSpPr>
        <p:spPr>
          <a:xfrm>
            <a:off x="9671690"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C9C577E7-688D-2B45-9CE3-B19C809EF163}"/>
              </a:ext>
            </a:extLst>
          </p:cNvPr>
          <p:cNvSpPr/>
          <p:nvPr/>
        </p:nvSpPr>
        <p:spPr>
          <a:xfrm>
            <a:off x="9917949"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0A52908F-C3FE-FC4D-9BE2-39EA60BB7D76}"/>
              </a:ext>
            </a:extLst>
          </p:cNvPr>
          <p:cNvSpPr/>
          <p:nvPr/>
        </p:nvSpPr>
        <p:spPr>
          <a:xfrm>
            <a:off x="10169818"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ounded Rectangle 62">
            <a:extLst>
              <a:ext uri="{FF2B5EF4-FFF2-40B4-BE49-F238E27FC236}">
                <a16:creationId xmlns:a16="http://schemas.microsoft.com/office/drawing/2014/main" id="{C3DF2F38-EE79-8846-ADC6-9F76281BE13C}"/>
              </a:ext>
            </a:extLst>
          </p:cNvPr>
          <p:cNvSpPr/>
          <p:nvPr/>
        </p:nvSpPr>
        <p:spPr>
          <a:xfrm>
            <a:off x="9339739" y="30411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4" name="Content Placeholder 2">
                <a:extLst>
                  <a:ext uri="{FF2B5EF4-FFF2-40B4-BE49-F238E27FC236}">
                    <a16:creationId xmlns:a16="http://schemas.microsoft.com/office/drawing/2014/main" id="{D91586AE-0AC5-6D4A-837F-F5F742303C8E}"/>
                  </a:ext>
                </a:extLst>
              </p:cNvPr>
              <p:cNvSpPr txBox="1">
                <a:spLocks/>
              </p:cNvSpPr>
              <p:nvPr/>
            </p:nvSpPr>
            <p:spPr>
              <a:xfrm>
                <a:off x="9144033" y="35062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𝑈</m:t>
                      </m:r>
                    </m:oMath>
                  </m:oMathPara>
                </a14:m>
                <a:endParaRPr lang="en-US" sz="2400" dirty="0">
                  <a:solidFill>
                    <a:srgbClr val="C00000"/>
                  </a:solidFill>
                  <a:latin typeface="Avenir Light" panose="020B0402020203020204" pitchFamily="34" charset="77"/>
                </a:endParaRPr>
              </a:p>
            </p:txBody>
          </p:sp>
        </mc:Choice>
        <mc:Fallback xmlns="">
          <p:sp>
            <p:nvSpPr>
              <p:cNvPr id="64" name="Content Placeholder 2">
                <a:extLst>
                  <a:ext uri="{FF2B5EF4-FFF2-40B4-BE49-F238E27FC236}">
                    <a16:creationId xmlns:a16="http://schemas.microsoft.com/office/drawing/2014/main" id="{D91586AE-0AC5-6D4A-837F-F5F742303C8E}"/>
                  </a:ext>
                </a:extLst>
              </p:cNvPr>
              <p:cNvSpPr txBox="1">
                <a:spLocks noRot="1" noChangeAspect="1" noMove="1" noResize="1" noEditPoints="1" noAdjustHandles="1" noChangeArrowheads="1" noChangeShapeType="1" noTextEdit="1"/>
              </p:cNvSpPr>
              <p:nvPr/>
            </p:nvSpPr>
            <p:spPr>
              <a:xfrm>
                <a:off x="9144033" y="3506224"/>
                <a:ext cx="701328" cy="5035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Content Placeholder 2">
                <a:extLst>
                  <a:ext uri="{FF2B5EF4-FFF2-40B4-BE49-F238E27FC236}">
                    <a16:creationId xmlns:a16="http://schemas.microsoft.com/office/drawing/2014/main" id="{4B4D95BC-DCE6-4E4B-A661-D8E2988E5D81}"/>
                  </a:ext>
                </a:extLst>
              </p:cNvPr>
              <p:cNvSpPr txBox="1">
                <a:spLocks/>
              </p:cNvSpPr>
              <p:nvPr/>
            </p:nvSpPr>
            <p:spPr>
              <a:xfrm>
                <a:off x="8304135" y="372016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3</m:t>
                          </m:r>
                        </m:sup>
                      </m:sSup>
                    </m:oMath>
                  </m:oMathPara>
                </a14:m>
                <a:endParaRPr lang="en-US" sz="2400" dirty="0">
                  <a:solidFill>
                    <a:srgbClr val="C00000"/>
                  </a:solidFill>
                  <a:latin typeface="Avenir Light" panose="020B0402020203020204" pitchFamily="34" charset="77"/>
                </a:endParaRPr>
              </a:p>
            </p:txBody>
          </p:sp>
        </mc:Choice>
        <mc:Fallback xmlns="">
          <p:sp>
            <p:nvSpPr>
              <p:cNvPr id="65" name="Content Placeholder 2">
                <a:extLst>
                  <a:ext uri="{FF2B5EF4-FFF2-40B4-BE49-F238E27FC236}">
                    <a16:creationId xmlns:a16="http://schemas.microsoft.com/office/drawing/2014/main" id="{4B4D95BC-DCE6-4E4B-A661-D8E2988E5D81}"/>
                  </a:ext>
                </a:extLst>
              </p:cNvPr>
              <p:cNvSpPr txBox="1">
                <a:spLocks noRot="1" noChangeAspect="1" noMove="1" noResize="1" noEditPoints="1" noAdjustHandles="1" noChangeArrowheads="1" noChangeShapeType="1" noTextEdit="1"/>
              </p:cNvSpPr>
              <p:nvPr/>
            </p:nvSpPr>
            <p:spPr>
              <a:xfrm>
                <a:off x="8304135" y="3720162"/>
                <a:ext cx="701328" cy="5035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BB1228C7-F921-324C-A43B-A4D084076D20}"/>
                  </a:ext>
                </a:extLst>
              </p:cNvPr>
              <p:cNvSpPr/>
              <p:nvPr/>
            </p:nvSpPr>
            <p:spPr>
              <a:xfrm>
                <a:off x="9251884" y="1871324"/>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4</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4</m:t>
                              </m:r>
                            </m:sup>
                          </m:sSup>
                        </m:e>
                      </m:d>
                    </m:oMath>
                  </m:oMathPara>
                </a14:m>
                <a:endParaRPr lang="en-US" dirty="0"/>
              </a:p>
            </p:txBody>
          </p:sp>
        </mc:Choice>
        <mc:Fallback xmlns="">
          <p:sp>
            <p:nvSpPr>
              <p:cNvPr id="69" name="Rectangle 68">
                <a:extLst>
                  <a:ext uri="{FF2B5EF4-FFF2-40B4-BE49-F238E27FC236}">
                    <a16:creationId xmlns:a16="http://schemas.microsoft.com/office/drawing/2014/main" id="{BB1228C7-F921-324C-A43B-A4D084076D20}"/>
                  </a:ext>
                </a:extLst>
              </p:cNvPr>
              <p:cNvSpPr>
                <a:spLocks noRot="1" noChangeAspect="1" noMove="1" noResize="1" noEditPoints="1" noAdjustHandles="1" noChangeArrowheads="1" noChangeShapeType="1" noTextEdit="1"/>
              </p:cNvSpPr>
              <p:nvPr/>
            </p:nvSpPr>
            <p:spPr>
              <a:xfrm>
                <a:off x="9251884" y="1871324"/>
                <a:ext cx="1303818" cy="369332"/>
              </a:xfrm>
              <a:prstGeom prst="rect">
                <a:avLst/>
              </a:prstGeom>
              <a:blipFill>
                <a:blip r:embed="rId7"/>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66B5397A-8488-8942-B507-3BFFEA4D0E98}"/>
                  </a:ext>
                </a:extLst>
              </p:cNvPr>
              <p:cNvSpPr/>
              <p:nvPr/>
            </p:nvSpPr>
            <p:spPr>
              <a:xfrm>
                <a:off x="2031827" y="2895419"/>
                <a:ext cx="43037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2400" i="1" dirty="0" smtClean="0">
                              <a:solidFill>
                                <a:schemeClr val="bg1">
                                  <a:lumMod val="85000"/>
                                </a:schemeClr>
                              </a:solidFill>
                              <a:latin typeface="Cambria Math" panose="02040503050406030204" pitchFamily="18" charset="0"/>
                            </a:rPr>
                          </m:ctrlPr>
                        </m:accPr>
                        <m:e>
                          <m:r>
                            <a:rPr lang="en-US" sz="2400" i="1" dirty="0">
                              <a:solidFill>
                                <a:schemeClr val="bg1">
                                  <a:lumMod val="85000"/>
                                </a:schemeClr>
                              </a:solidFill>
                              <a:latin typeface="Cambria Math" panose="02040503050406030204" pitchFamily="18" charset="0"/>
                            </a:rPr>
                            <m:t>𝑦</m:t>
                          </m:r>
                        </m:e>
                      </m:acc>
                    </m:oMath>
                  </m:oMathPara>
                </a14:m>
                <a:endParaRPr lang="en-US" sz="2400" dirty="0">
                  <a:solidFill>
                    <a:schemeClr val="bg1">
                      <a:lumMod val="85000"/>
                    </a:schemeClr>
                  </a:solidFill>
                </a:endParaRPr>
              </a:p>
            </p:txBody>
          </p:sp>
        </mc:Choice>
        <mc:Fallback xmlns="">
          <p:sp>
            <p:nvSpPr>
              <p:cNvPr id="70" name="Rectangle 69">
                <a:extLst>
                  <a:ext uri="{FF2B5EF4-FFF2-40B4-BE49-F238E27FC236}">
                    <a16:creationId xmlns:a16="http://schemas.microsoft.com/office/drawing/2014/main" id="{66B5397A-8488-8942-B507-3BFFEA4D0E98}"/>
                  </a:ext>
                </a:extLst>
              </p:cNvPr>
              <p:cNvSpPr>
                <a:spLocks noRot="1" noChangeAspect="1" noMove="1" noResize="1" noEditPoints="1" noAdjustHandles="1" noChangeArrowheads="1" noChangeShapeType="1" noTextEdit="1"/>
              </p:cNvSpPr>
              <p:nvPr/>
            </p:nvSpPr>
            <p:spPr>
              <a:xfrm>
                <a:off x="2031827" y="2895419"/>
                <a:ext cx="430374" cy="461665"/>
              </a:xfrm>
              <a:prstGeom prst="rect">
                <a:avLst/>
              </a:prstGeom>
              <a:blipFill>
                <a:blip r:embed="rId8"/>
                <a:stretch>
                  <a:fillRect t="-2778"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05D246DF-B328-314D-AE0D-3948B489731F}"/>
                  </a:ext>
                </a:extLst>
              </p:cNvPr>
              <p:cNvSpPr/>
              <p:nvPr/>
            </p:nvSpPr>
            <p:spPr>
              <a:xfrm>
                <a:off x="9332710" y="686561"/>
                <a:ext cx="1298483" cy="1072281"/>
              </a:xfrm>
              <a:prstGeom prst="rect">
                <a:avLst/>
              </a:prstGeom>
            </p:spPr>
            <p:txBody>
              <a:bodyPr wrap="square">
                <a:spAutoFit/>
              </a:bodyPr>
              <a:lstStyle/>
              <a:p>
                <a:r>
                  <a:rPr lang="en-US" sz="4000" b="1" dirty="0">
                    <a:latin typeface="Avenir Light" panose="020B0402020203020204" pitchFamily="34" charset="77"/>
                  </a:rPr>
                  <a:t> </a:t>
                </a:r>
                <a14:m>
                  <m:oMath xmlns:m="http://schemas.openxmlformats.org/officeDocument/2006/math">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𝑳</m:t>
                            </m:r>
                          </m:e>
                          <m:sup>
                            <m:r>
                              <a:rPr lang="en-US" sz="4000" b="1" i="1" smtClean="0">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𝟏</m:t>
                            </m:r>
                          </m:sup>
                        </m:sSup>
                      </m:den>
                    </m:f>
                    <m:r>
                      <a:rPr lang="en-US" sz="4000" b="1" i="1">
                        <a:solidFill>
                          <a:srgbClr val="C00000"/>
                        </a:solidFill>
                        <a:latin typeface="Cambria Math" panose="02040503050406030204" pitchFamily="18" charset="0"/>
                        <a:ea typeface="Cambria Math" panose="02040503050406030204" pitchFamily="18" charset="0"/>
                      </a:rPr>
                      <m:t> </m:t>
                    </m:r>
                  </m:oMath>
                </a14:m>
                <a:endParaRPr lang="en-US" sz="4000" dirty="0"/>
              </a:p>
            </p:txBody>
          </p:sp>
        </mc:Choice>
        <mc:Fallback xmlns="">
          <p:sp>
            <p:nvSpPr>
              <p:cNvPr id="72" name="Rectangle 71">
                <a:extLst>
                  <a:ext uri="{FF2B5EF4-FFF2-40B4-BE49-F238E27FC236}">
                    <a16:creationId xmlns:a16="http://schemas.microsoft.com/office/drawing/2014/main" id="{05D246DF-B328-314D-AE0D-3948B489731F}"/>
                  </a:ext>
                </a:extLst>
              </p:cNvPr>
              <p:cNvSpPr>
                <a:spLocks noRot="1" noChangeAspect="1" noMove="1" noResize="1" noEditPoints="1" noAdjustHandles="1" noChangeArrowheads="1" noChangeShapeType="1" noTextEdit="1"/>
              </p:cNvSpPr>
              <p:nvPr/>
            </p:nvSpPr>
            <p:spPr>
              <a:xfrm>
                <a:off x="9332710" y="686561"/>
                <a:ext cx="1298483" cy="1072281"/>
              </a:xfrm>
              <a:prstGeom prst="rect">
                <a:avLst/>
              </a:prstGeom>
              <a:blipFill>
                <a:blip r:embed="rId9"/>
                <a:stretch>
                  <a:fillRect b="-7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Content Placeholder 2">
                <a:extLst>
                  <a:ext uri="{FF2B5EF4-FFF2-40B4-BE49-F238E27FC236}">
                    <a16:creationId xmlns:a16="http://schemas.microsoft.com/office/drawing/2014/main" id="{DD0223EE-AB77-E745-B3EB-BC981C8BDCC7}"/>
                  </a:ext>
                </a:extLst>
              </p:cNvPr>
              <p:cNvSpPr txBox="1">
                <a:spLocks/>
              </p:cNvSpPr>
              <p:nvPr/>
            </p:nvSpPr>
            <p:spPr>
              <a:xfrm>
                <a:off x="6233573" y="371790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2</m:t>
                          </m:r>
                        </m:sup>
                      </m:sSup>
                    </m:oMath>
                  </m:oMathPara>
                </a14:m>
                <a:endParaRPr lang="en-US" sz="2400" dirty="0">
                  <a:solidFill>
                    <a:srgbClr val="C00000"/>
                  </a:solidFill>
                  <a:latin typeface="Avenir Light" panose="020B0402020203020204" pitchFamily="34" charset="77"/>
                </a:endParaRPr>
              </a:p>
            </p:txBody>
          </p:sp>
        </mc:Choice>
        <mc:Fallback xmlns="">
          <p:sp>
            <p:nvSpPr>
              <p:cNvPr id="75" name="Content Placeholder 2">
                <a:extLst>
                  <a:ext uri="{FF2B5EF4-FFF2-40B4-BE49-F238E27FC236}">
                    <a16:creationId xmlns:a16="http://schemas.microsoft.com/office/drawing/2014/main" id="{DD0223EE-AB77-E745-B3EB-BC981C8BDCC7}"/>
                  </a:ext>
                </a:extLst>
              </p:cNvPr>
              <p:cNvSpPr txBox="1">
                <a:spLocks noRot="1" noChangeAspect="1" noMove="1" noResize="1" noEditPoints="1" noAdjustHandles="1" noChangeArrowheads="1" noChangeShapeType="1" noTextEdit="1"/>
              </p:cNvSpPr>
              <p:nvPr/>
            </p:nvSpPr>
            <p:spPr>
              <a:xfrm>
                <a:off x="6233573" y="3717904"/>
                <a:ext cx="701328" cy="5035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Content Placeholder 2">
                <a:extLst>
                  <a:ext uri="{FF2B5EF4-FFF2-40B4-BE49-F238E27FC236}">
                    <a16:creationId xmlns:a16="http://schemas.microsoft.com/office/drawing/2014/main" id="{5439BFB4-5FEF-BC48-847B-7E2270682B4C}"/>
                  </a:ext>
                </a:extLst>
              </p:cNvPr>
              <p:cNvSpPr txBox="1">
                <a:spLocks/>
              </p:cNvSpPr>
              <p:nvPr/>
            </p:nvSpPr>
            <p:spPr>
              <a:xfrm>
                <a:off x="4153349" y="3754780"/>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1</m:t>
                          </m:r>
                        </m:sup>
                      </m:sSup>
                    </m:oMath>
                  </m:oMathPara>
                </a14:m>
                <a:endParaRPr lang="en-US" sz="2400" dirty="0">
                  <a:solidFill>
                    <a:srgbClr val="C00000"/>
                  </a:solidFill>
                  <a:latin typeface="Avenir Light" panose="020B0402020203020204" pitchFamily="34" charset="77"/>
                </a:endParaRPr>
              </a:p>
            </p:txBody>
          </p:sp>
        </mc:Choice>
        <mc:Fallback xmlns="">
          <p:sp>
            <p:nvSpPr>
              <p:cNvPr id="76" name="Content Placeholder 2">
                <a:extLst>
                  <a:ext uri="{FF2B5EF4-FFF2-40B4-BE49-F238E27FC236}">
                    <a16:creationId xmlns:a16="http://schemas.microsoft.com/office/drawing/2014/main" id="{5439BFB4-5FEF-BC48-847B-7E2270682B4C}"/>
                  </a:ext>
                </a:extLst>
              </p:cNvPr>
              <p:cNvSpPr txBox="1">
                <a:spLocks noRot="1" noChangeAspect="1" noMove="1" noResize="1" noEditPoints="1" noAdjustHandles="1" noChangeArrowheads="1" noChangeShapeType="1" noTextEdit="1"/>
              </p:cNvSpPr>
              <p:nvPr/>
            </p:nvSpPr>
            <p:spPr>
              <a:xfrm>
                <a:off x="4153349" y="3754780"/>
                <a:ext cx="701328" cy="503588"/>
              </a:xfrm>
              <a:prstGeom prst="rect">
                <a:avLst/>
              </a:prstGeom>
              <a:blipFill>
                <a:blip r:embed="rId11"/>
                <a:stretch>
                  <a:fillRect/>
                </a:stretch>
              </a:blipFill>
            </p:spPr>
            <p:txBody>
              <a:bodyPr/>
              <a:lstStyle/>
              <a:p>
                <a:r>
                  <a:rPr lang="en-US">
                    <a:noFill/>
                  </a:rPr>
                  <a:t> </a:t>
                </a:r>
              </a:p>
            </p:txBody>
          </p:sp>
        </mc:Fallback>
      </mc:AlternateContent>
      <p:sp>
        <p:nvSpPr>
          <p:cNvPr id="77" name="Content Placeholder 2">
            <a:extLst>
              <a:ext uri="{FF2B5EF4-FFF2-40B4-BE49-F238E27FC236}">
                <a16:creationId xmlns:a16="http://schemas.microsoft.com/office/drawing/2014/main" id="{DC5110E7-A92F-C14A-95F3-B48F03756A2D}"/>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bg1">
                    <a:lumMod val="75000"/>
                  </a:schemeClr>
                </a:solidFill>
                <a:latin typeface="Avenir Light" panose="020B0402020203020204" pitchFamily="34" charset="77"/>
              </a:rPr>
              <a:t>Input layer</a:t>
            </a:r>
          </a:p>
        </p:txBody>
      </p:sp>
      <p:sp>
        <p:nvSpPr>
          <p:cNvPr id="78" name="Content Placeholder 2">
            <a:extLst>
              <a:ext uri="{FF2B5EF4-FFF2-40B4-BE49-F238E27FC236}">
                <a16:creationId xmlns:a16="http://schemas.microsoft.com/office/drawing/2014/main" id="{D72094EF-16A9-7B44-A071-E40E0000CED0}"/>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bg1">
                    <a:lumMod val="75000"/>
                  </a:schemeClr>
                </a:solidFill>
                <a:latin typeface="Avenir Light" panose="020B0402020203020204" pitchFamily="34" charset="77"/>
              </a:rPr>
              <a:t>Hidden layer</a:t>
            </a:r>
          </a:p>
        </p:txBody>
      </p:sp>
      <p:sp>
        <p:nvSpPr>
          <p:cNvPr id="79" name="Rounded Rectangle 78">
            <a:extLst>
              <a:ext uri="{FF2B5EF4-FFF2-40B4-BE49-F238E27FC236}">
                <a16:creationId xmlns:a16="http://schemas.microsoft.com/office/drawing/2014/main" id="{151911BD-6EAD-874D-AF1A-AF3DBE79F64F}"/>
              </a:ext>
            </a:extLst>
          </p:cNvPr>
          <p:cNvSpPr/>
          <p:nvPr/>
        </p:nvSpPr>
        <p:spPr>
          <a:xfrm>
            <a:off x="2561160" y="5287053"/>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0" name="Oval 79">
            <a:extLst>
              <a:ext uri="{FF2B5EF4-FFF2-40B4-BE49-F238E27FC236}">
                <a16:creationId xmlns:a16="http://schemas.microsoft.com/office/drawing/2014/main" id="{DD19C169-8DD1-6A4B-88D6-3C0CC3D70D2B}"/>
              </a:ext>
            </a:extLst>
          </p:cNvPr>
          <p:cNvSpPr/>
          <p:nvPr/>
        </p:nvSpPr>
        <p:spPr>
          <a:xfrm>
            <a:off x="2665942"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1" name="Oval 80">
            <a:extLst>
              <a:ext uri="{FF2B5EF4-FFF2-40B4-BE49-F238E27FC236}">
                <a16:creationId xmlns:a16="http://schemas.microsoft.com/office/drawing/2014/main" id="{BA8D7768-A1EC-1649-91E0-743C8369903D}"/>
              </a:ext>
            </a:extLst>
          </p:cNvPr>
          <p:cNvSpPr/>
          <p:nvPr/>
        </p:nvSpPr>
        <p:spPr>
          <a:xfrm>
            <a:off x="2912201"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2" name="Oval 81">
            <a:extLst>
              <a:ext uri="{FF2B5EF4-FFF2-40B4-BE49-F238E27FC236}">
                <a16:creationId xmlns:a16="http://schemas.microsoft.com/office/drawing/2014/main" id="{F381F72C-2D2A-DF4B-BEC4-0A10EB34839F}"/>
              </a:ext>
            </a:extLst>
          </p:cNvPr>
          <p:cNvSpPr/>
          <p:nvPr/>
        </p:nvSpPr>
        <p:spPr>
          <a:xfrm>
            <a:off x="3158460"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3" name="Oval 82">
            <a:extLst>
              <a:ext uri="{FF2B5EF4-FFF2-40B4-BE49-F238E27FC236}">
                <a16:creationId xmlns:a16="http://schemas.microsoft.com/office/drawing/2014/main" id="{FDE76911-7CAA-224F-9047-5918773A1D55}"/>
              </a:ext>
            </a:extLst>
          </p:cNvPr>
          <p:cNvSpPr/>
          <p:nvPr/>
        </p:nvSpPr>
        <p:spPr>
          <a:xfrm>
            <a:off x="3410329"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4" name="Right Arrow 83">
            <a:extLst>
              <a:ext uri="{FF2B5EF4-FFF2-40B4-BE49-F238E27FC236}">
                <a16:creationId xmlns:a16="http://schemas.microsoft.com/office/drawing/2014/main" id="{A5AB2061-9AA7-DE4C-B89B-6E9DCD68CCB7}"/>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5" name="Content Placeholder 2">
                <a:extLst>
                  <a:ext uri="{FF2B5EF4-FFF2-40B4-BE49-F238E27FC236}">
                    <a16:creationId xmlns:a16="http://schemas.microsoft.com/office/drawing/2014/main" id="{5B7329C0-ED61-CA43-A5EF-75D5674852EF}"/>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85" name="Content Placeholder 2">
                <a:extLst>
                  <a:ext uri="{FF2B5EF4-FFF2-40B4-BE49-F238E27FC236}">
                    <a16:creationId xmlns:a16="http://schemas.microsoft.com/office/drawing/2014/main" id="{5B7329C0-ED61-CA43-A5EF-75D5674852EF}"/>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a:blip r:embed="rId12"/>
                <a:stretch>
                  <a:fillRect/>
                </a:stretch>
              </a:blipFill>
            </p:spPr>
            <p:txBody>
              <a:bodyPr/>
              <a:lstStyle/>
              <a:p>
                <a:r>
                  <a:rPr lang="en-US">
                    <a:noFill/>
                  </a:rPr>
                  <a:t> </a:t>
                </a:r>
              </a:p>
            </p:txBody>
          </p:sp>
        </mc:Fallback>
      </mc:AlternateContent>
      <p:sp>
        <p:nvSpPr>
          <p:cNvPr id="86" name="Rounded Rectangle 85">
            <a:extLst>
              <a:ext uri="{FF2B5EF4-FFF2-40B4-BE49-F238E27FC236}">
                <a16:creationId xmlns:a16="http://schemas.microsoft.com/office/drawing/2014/main" id="{F806BD02-2D52-384B-B1FC-D8788ED70EC9}"/>
              </a:ext>
            </a:extLst>
          </p:cNvPr>
          <p:cNvSpPr/>
          <p:nvPr/>
        </p:nvSpPr>
        <p:spPr>
          <a:xfrm>
            <a:off x="4744078" y="5314271"/>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7" name="Oval 86">
            <a:extLst>
              <a:ext uri="{FF2B5EF4-FFF2-40B4-BE49-F238E27FC236}">
                <a16:creationId xmlns:a16="http://schemas.microsoft.com/office/drawing/2014/main" id="{42FEF93D-1038-B441-8283-46E6C128CBAC}"/>
              </a:ext>
            </a:extLst>
          </p:cNvPr>
          <p:cNvSpPr/>
          <p:nvPr/>
        </p:nvSpPr>
        <p:spPr>
          <a:xfrm>
            <a:off x="4848860"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8" name="Oval 87">
            <a:extLst>
              <a:ext uri="{FF2B5EF4-FFF2-40B4-BE49-F238E27FC236}">
                <a16:creationId xmlns:a16="http://schemas.microsoft.com/office/drawing/2014/main" id="{7FF12C54-CCD1-C943-8412-D543E5A478AF}"/>
              </a:ext>
            </a:extLst>
          </p:cNvPr>
          <p:cNvSpPr/>
          <p:nvPr/>
        </p:nvSpPr>
        <p:spPr>
          <a:xfrm>
            <a:off x="5095119"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9" name="Oval 88">
            <a:extLst>
              <a:ext uri="{FF2B5EF4-FFF2-40B4-BE49-F238E27FC236}">
                <a16:creationId xmlns:a16="http://schemas.microsoft.com/office/drawing/2014/main" id="{FAFD3F7B-052C-374A-8560-EF0CA951100C}"/>
              </a:ext>
            </a:extLst>
          </p:cNvPr>
          <p:cNvSpPr/>
          <p:nvPr/>
        </p:nvSpPr>
        <p:spPr>
          <a:xfrm>
            <a:off x="5341378"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0" name="Oval 89">
            <a:extLst>
              <a:ext uri="{FF2B5EF4-FFF2-40B4-BE49-F238E27FC236}">
                <a16:creationId xmlns:a16="http://schemas.microsoft.com/office/drawing/2014/main" id="{9AFC51C0-06B7-B448-8454-08607677863C}"/>
              </a:ext>
            </a:extLst>
          </p:cNvPr>
          <p:cNvSpPr/>
          <p:nvPr/>
        </p:nvSpPr>
        <p:spPr>
          <a:xfrm>
            <a:off x="5593247"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1" name="Right Arrow 90">
            <a:extLst>
              <a:ext uri="{FF2B5EF4-FFF2-40B4-BE49-F238E27FC236}">
                <a16:creationId xmlns:a16="http://schemas.microsoft.com/office/drawing/2014/main" id="{94B6773C-603B-6C49-953C-453D04B3E678}"/>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2" name="Content Placeholder 2">
                <a:extLst>
                  <a:ext uri="{FF2B5EF4-FFF2-40B4-BE49-F238E27FC236}">
                    <a16:creationId xmlns:a16="http://schemas.microsoft.com/office/drawing/2014/main" id="{94408A66-3DA3-BF48-9C62-02AD108A3C91}"/>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92" name="Content Placeholder 2">
                <a:extLst>
                  <a:ext uri="{FF2B5EF4-FFF2-40B4-BE49-F238E27FC236}">
                    <a16:creationId xmlns:a16="http://schemas.microsoft.com/office/drawing/2014/main" id="{94408A66-3DA3-BF48-9C62-02AD108A3C91}"/>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a:blip r:embed="rId13"/>
                <a:stretch>
                  <a:fillRect/>
                </a:stretch>
              </a:blipFill>
            </p:spPr>
            <p:txBody>
              <a:bodyPr/>
              <a:lstStyle/>
              <a:p>
                <a:r>
                  <a:rPr lang="en-US">
                    <a:noFill/>
                  </a:rPr>
                  <a:t> </a:t>
                </a:r>
              </a:p>
            </p:txBody>
          </p:sp>
        </mc:Fallback>
      </mc:AlternateContent>
      <p:sp>
        <p:nvSpPr>
          <p:cNvPr id="93" name="Rounded Rectangle 92">
            <a:extLst>
              <a:ext uri="{FF2B5EF4-FFF2-40B4-BE49-F238E27FC236}">
                <a16:creationId xmlns:a16="http://schemas.microsoft.com/office/drawing/2014/main" id="{310103AE-B073-1143-98CC-E315F95F91D7}"/>
              </a:ext>
            </a:extLst>
          </p:cNvPr>
          <p:cNvSpPr/>
          <p:nvPr/>
        </p:nvSpPr>
        <p:spPr>
          <a:xfrm>
            <a:off x="7019643" y="5330689"/>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4" name="Oval 93">
            <a:extLst>
              <a:ext uri="{FF2B5EF4-FFF2-40B4-BE49-F238E27FC236}">
                <a16:creationId xmlns:a16="http://schemas.microsoft.com/office/drawing/2014/main" id="{5247013F-E0C9-0E40-8E18-2FE54212B459}"/>
              </a:ext>
            </a:extLst>
          </p:cNvPr>
          <p:cNvSpPr/>
          <p:nvPr/>
        </p:nvSpPr>
        <p:spPr>
          <a:xfrm>
            <a:off x="7124425"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5" name="Oval 94">
            <a:extLst>
              <a:ext uri="{FF2B5EF4-FFF2-40B4-BE49-F238E27FC236}">
                <a16:creationId xmlns:a16="http://schemas.microsoft.com/office/drawing/2014/main" id="{68F3127F-D691-3D4B-97C7-5F071BF8783B}"/>
              </a:ext>
            </a:extLst>
          </p:cNvPr>
          <p:cNvSpPr/>
          <p:nvPr/>
        </p:nvSpPr>
        <p:spPr>
          <a:xfrm>
            <a:off x="7370684"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6" name="Oval 95">
            <a:extLst>
              <a:ext uri="{FF2B5EF4-FFF2-40B4-BE49-F238E27FC236}">
                <a16:creationId xmlns:a16="http://schemas.microsoft.com/office/drawing/2014/main" id="{DEE41199-A7D8-0946-B7A7-17844F1F0716}"/>
              </a:ext>
            </a:extLst>
          </p:cNvPr>
          <p:cNvSpPr/>
          <p:nvPr/>
        </p:nvSpPr>
        <p:spPr>
          <a:xfrm>
            <a:off x="7616943"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7" name="Oval 96">
            <a:extLst>
              <a:ext uri="{FF2B5EF4-FFF2-40B4-BE49-F238E27FC236}">
                <a16:creationId xmlns:a16="http://schemas.microsoft.com/office/drawing/2014/main" id="{4838534D-B292-1140-A586-BDB908323903}"/>
              </a:ext>
            </a:extLst>
          </p:cNvPr>
          <p:cNvSpPr/>
          <p:nvPr/>
        </p:nvSpPr>
        <p:spPr>
          <a:xfrm>
            <a:off x="7868812"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8" name="Right Arrow 97">
            <a:extLst>
              <a:ext uri="{FF2B5EF4-FFF2-40B4-BE49-F238E27FC236}">
                <a16:creationId xmlns:a16="http://schemas.microsoft.com/office/drawing/2014/main" id="{4E2804D9-F4E5-D343-A373-94D728C0A6E1}"/>
              </a:ext>
            </a:extLst>
          </p:cNvPr>
          <p:cNvSpPr/>
          <p:nvPr/>
        </p:nvSpPr>
        <p:spPr>
          <a:xfrm rot="16200000">
            <a:off x="7365914" y="4718762"/>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9" name="Content Placeholder 2">
                <a:extLst>
                  <a:ext uri="{FF2B5EF4-FFF2-40B4-BE49-F238E27FC236}">
                    <a16:creationId xmlns:a16="http://schemas.microsoft.com/office/drawing/2014/main" id="{6ADE574B-929C-464D-8AE2-6AA659EFB673}"/>
                  </a:ext>
                </a:extLst>
              </p:cNvPr>
              <p:cNvSpPr txBox="1">
                <a:spLocks/>
              </p:cNvSpPr>
              <p:nvPr/>
            </p:nvSpPr>
            <p:spPr>
              <a:xfrm>
                <a:off x="6835718" y="4676183"/>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99" name="Content Placeholder 2">
                <a:extLst>
                  <a:ext uri="{FF2B5EF4-FFF2-40B4-BE49-F238E27FC236}">
                    <a16:creationId xmlns:a16="http://schemas.microsoft.com/office/drawing/2014/main" id="{6ADE574B-929C-464D-8AE2-6AA659EFB673}"/>
                  </a:ext>
                </a:extLst>
              </p:cNvPr>
              <p:cNvSpPr txBox="1">
                <a:spLocks noRot="1" noChangeAspect="1" noMove="1" noResize="1" noEditPoints="1" noAdjustHandles="1" noChangeArrowheads="1" noChangeShapeType="1" noTextEdit="1"/>
              </p:cNvSpPr>
              <p:nvPr/>
            </p:nvSpPr>
            <p:spPr>
              <a:xfrm>
                <a:off x="6835718" y="4676183"/>
                <a:ext cx="701328" cy="503588"/>
              </a:xfrm>
              <a:prstGeom prst="rect">
                <a:avLst/>
              </a:prstGeom>
              <a:blipFill>
                <a:blip r:embed="rId14"/>
                <a:stretch>
                  <a:fillRect/>
                </a:stretch>
              </a:blipFill>
            </p:spPr>
            <p:txBody>
              <a:bodyPr/>
              <a:lstStyle/>
              <a:p>
                <a:r>
                  <a:rPr lang="en-US">
                    <a:noFill/>
                  </a:rPr>
                  <a:t> </a:t>
                </a:r>
              </a:p>
            </p:txBody>
          </p:sp>
        </mc:Fallback>
      </mc:AlternateContent>
      <p:sp>
        <p:nvSpPr>
          <p:cNvPr id="100" name="Right Arrow 99">
            <a:extLst>
              <a:ext uri="{FF2B5EF4-FFF2-40B4-BE49-F238E27FC236}">
                <a16:creationId xmlns:a16="http://schemas.microsoft.com/office/drawing/2014/main" id="{0A06B42B-2531-7D4A-A07C-96F48D518057}"/>
              </a:ext>
            </a:extLst>
          </p:cNvPr>
          <p:cNvSpPr/>
          <p:nvPr/>
        </p:nvSpPr>
        <p:spPr>
          <a:xfrm rot="16200000">
            <a:off x="9666920" y="472774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mc:AlternateContent xmlns:mc="http://schemas.openxmlformats.org/markup-compatibility/2006" xmlns:a14="http://schemas.microsoft.com/office/drawing/2010/main">
        <mc:Choice Requires="a14">
          <p:sp>
            <p:nvSpPr>
              <p:cNvPr id="101" name="Content Placeholder 2">
                <a:extLst>
                  <a:ext uri="{FF2B5EF4-FFF2-40B4-BE49-F238E27FC236}">
                    <a16:creationId xmlns:a16="http://schemas.microsoft.com/office/drawing/2014/main" id="{560370BF-B949-784C-86C7-0D501AD16BF6}"/>
                  </a:ext>
                </a:extLst>
              </p:cNvPr>
              <p:cNvSpPr txBox="1">
                <a:spLocks/>
              </p:cNvSpPr>
              <p:nvPr/>
            </p:nvSpPr>
            <p:spPr>
              <a:xfrm>
                <a:off x="9136724" y="46851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101" name="Content Placeholder 2">
                <a:extLst>
                  <a:ext uri="{FF2B5EF4-FFF2-40B4-BE49-F238E27FC236}">
                    <a16:creationId xmlns:a16="http://schemas.microsoft.com/office/drawing/2014/main" id="{560370BF-B949-784C-86C7-0D501AD16BF6}"/>
                  </a:ext>
                </a:extLst>
              </p:cNvPr>
              <p:cNvSpPr txBox="1">
                <a:spLocks noRot="1" noChangeAspect="1" noMove="1" noResize="1" noEditPoints="1" noAdjustHandles="1" noChangeArrowheads="1" noChangeShapeType="1" noTextEdit="1"/>
              </p:cNvSpPr>
              <p:nvPr/>
            </p:nvSpPr>
            <p:spPr>
              <a:xfrm>
                <a:off x="9136724" y="4685165"/>
                <a:ext cx="701328" cy="503588"/>
              </a:xfrm>
              <a:prstGeom prst="rect">
                <a:avLst/>
              </a:prstGeom>
              <a:blipFill>
                <a:blip r:embed="rId15"/>
                <a:stretch>
                  <a:fillRect/>
                </a:stretch>
              </a:blipFill>
            </p:spPr>
            <p:txBody>
              <a:bodyPr/>
              <a:lstStyle/>
              <a:p>
                <a:r>
                  <a:rPr lang="en-US">
                    <a:noFill/>
                  </a:rPr>
                  <a:t> </a:t>
                </a:r>
              </a:p>
            </p:txBody>
          </p:sp>
        </mc:Fallback>
      </mc:AlternateContent>
      <p:sp>
        <p:nvSpPr>
          <p:cNvPr id="102" name="Content Placeholder 2">
            <a:extLst>
              <a:ext uri="{FF2B5EF4-FFF2-40B4-BE49-F238E27FC236}">
                <a16:creationId xmlns:a16="http://schemas.microsoft.com/office/drawing/2014/main" id="{84F00FE0-7BE2-AB45-84A5-CACC76F1C678}"/>
              </a:ext>
            </a:extLst>
          </p:cNvPr>
          <p:cNvSpPr txBox="1">
            <a:spLocks/>
          </p:cNvSpPr>
          <p:nvPr/>
        </p:nvSpPr>
        <p:spPr>
          <a:xfrm>
            <a:off x="2793640" y="575447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She</a:t>
            </a:r>
          </a:p>
        </p:txBody>
      </p:sp>
      <p:sp>
        <p:nvSpPr>
          <p:cNvPr id="103" name="Content Placeholder 2">
            <a:extLst>
              <a:ext uri="{FF2B5EF4-FFF2-40B4-BE49-F238E27FC236}">
                <a16:creationId xmlns:a16="http://schemas.microsoft.com/office/drawing/2014/main" id="{F40B8C59-0149-A142-86C3-CA63325779D8}"/>
              </a:ext>
            </a:extLst>
          </p:cNvPr>
          <p:cNvSpPr txBox="1">
            <a:spLocks/>
          </p:cNvSpPr>
          <p:nvPr/>
        </p:nvSpPr>
        <p:spPr>
          <a:xfrm>
            <a:off x="4771152" y="5722080"/>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went</a:t>
            </a:r>
          </a:p>
        </p:txBody>
      </p:sp>
      <p:sp>
        <p:nvSpPr>
          <p:cNvPr id="104" name="Content Placeholder 2">
            <a:extLst>
              <a:ext uri="{FF2B5EF4-FFF2-40B4-BE49-F238E27FC236}">
                <a16:creationId xmlns:a16="http://schemas.microsoft.com/office/drawing/2014/main" id="{DA71FA44-21E2-F542-8A3B-2EA795FA64B4}"/>
              </a:ext>
            </a:extLst>
          </p:cNvPr>
          <p:cNvSpPr txBox="1">
            <a:spLocks/>
          </p:cNvSpPr>
          <p:nvPr/>
        </p:nvSpPr>
        <p:spPr>
          <a:xfrm>
            <a:off x="7132699" y="573725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to</a:t>
            </a:r>
          </a:p>
        </p:txBody>
      </p:sp>
      <p:sp>
        <p:nvSpPr>
          <p:cNvPr id="105" name="Content Placeholder 2">
            <a:extLst>
              <a:ext uri="{FF2B5EF4-FFF2-40B4-BE49-F238E27FC236}">
                <a16:creationId xmlns:a16="http://schemas.microsoft.com/office/drawing/2014/main" id="{7E95A145-8CAC-9549-BE9D-308C04EDF2FC}"/>
              </a:ext>
            </a:extLst>
          </p:cNvPr>
          <p:cNvSpPr txBox="1">
            <a:spLocks/>
          </p:cNvSpPr>
          <p:nvPr/>
        </p:nvSpPr>
        <p:spPr>
          <a:xfrm>
            <a:off x="9324812" y="5723185"/>
            <a:ext cx="96661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class</a:t>
            </a:r>
          </a:p>
        </p:txBody>
      </p:sp>
      <p:sp>
        <p:nvSpPr>
          <p:cNvPr id="106" name="Rounded Rectangle 105">
            <a:extLst>
              <a:ext uri="{FF2B5EF4-FFF2-40B4-BE49-F238E27FC236}">
                <a16:creationId xmlns:a16="http://schemas.microsoft.com/office/drawing/2014/main" id="{710E6B06-7E28-8D41-92AC-CB7973823B27}"/>
              </a:ext>
            </a:extLst>
          </p:cNvPr>
          <p:cNvSpPr/>
          <p:nvPr/>
        </p:nvSpPr>
        <p:spPr>
          <a:xfrm>
            <a:off x="9334533" y="5330689"/>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7" name="Oval 106">
            <a:extLst>
              <a:ext uri="{FF2B5EF4-FFF2-40B4-BE49-F238E27FC236}">
                <a16:creationId xmlns:a16="http://schemas.microsoft.com/office/drawing/2014/main" id="{85DEB645-C3D7-E648-9817-4FD574E14306}"/>
              </a:ext>
            </a:extLst>
          </p:cNvPr>
          <p:cNvSpPr/>
          <p:nvPr/>
        </p:nvSpPr>
        <p:spPr>
          <a:xfrm>
            <a:off x="9439315"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8" name="Oval 107">
            <a:extLst>
              <a:ext uri="{FF2B5EF4-FFF2-40B4-BE49-F238E27FC236}">
                <a16:creationId xmlns:a16="http://schemas.microsoft.com/office/drawing/2014/main" id="{A2678B3B-07CE-6141-ACFE-0CD961C14D21}"/>
              </a:ext>
            </a:extLst>
          </p:cNvPr>
          <p:cNvSpPr/>
          <p:nvPr/>
        </p:nvSpPr>
        <p:spPr>
          <a:xfrm>
            <a:off x="9685574"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9" name="Oval 108">
            <a:extLst>
              <a:ext uri="{FF2B5EF4-FFF2-40B4-BE49-F238E27FC236}">
                <a16:creationId xmlns:a16="http://schemas.microsoft.com/office/drawing/2014/main" id="{499DACEE-02EE-5443-8FAD-D0107DF9B8E3}"/>
              </a:ext>
            </a:extLst>
          </p:cNvPr>
          <p:cNvSpPr/>
          <p:nvPr/>
        </p:nvSpPr>
        <p:spPr>
          <a:xfrm>
            <a:off x="9931833"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10" name="Oval 109">
            <a:extLst>
              <a:ext uri="{FF2B5EF4-FFF2-40B4-BE49-F238E27FC236}">
                <a16:creationId xmlns:a16="http://schemas.microsoft.com/office/drawing/2014/main" id="{3F990F24-4867-7745-AD2F-DB6CA00F7343}"/>
              </a:ext>
            </a:extLst>
          </p:cNvPr>
          <p:cNvSpPr/>
          <p:nvPr/>
        </p:nvSpPr>
        <p:spPr>
          <a:xfrm>
            <a:off x="10183702"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11" name="Rounded Rectangle 110">
            <a:extLst>
              <a:ext uri="{FF2B5EF4-FFF2-40B4-BE49-F238E27FC236}">
                <a16:creationId xmlns:a16="http://schemas.microsoft.com/office/drawing/2014/main" id="{5846CCBF-EE75-6446-82E3-EAC9978F6B3B}"/>
              </a:ext>
            </a:extLst>
          </p:cNvPr>
          <p:cNvSpPr/>
          <p:nvPr/>
        </p:nvSpPr>
        <p:spPr>
          <a:xfrm>
            <a:off x="9217768" y="4153858"/>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6BC0DBEC-CD2F-5F4B-BB00-29A024391068}"/>
              </a:ext>
            </a:extLst>
          </p:cNvPr>
          <p:cNvSpPr/>
          <p:nvPr/>
        </p:nvSpPr>
        <p:spPr>
          <a:xfrm>
            <a:off x="9302318"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DCD84FE7-1114-864E-93F0-20C8C9E23F1B}"/>
              </a:ext>
            </a:extLst>
          </p:cNvPr>
          <p:cNvSpPr/>
          <p:nvPr/>
        </p:nvSpPr>
        <p:spPr>
          <a:xfrm>
            <a:off x="9548577"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692A687D-18B8-124F-8D2C-CA466AD046AF}"/>
              </a:ext>
            </a:extLst>
          </p:cNvPr>
          <p:cNvSpPr/>
          <p:nvPr/>
        </p:nvSpPr>
        <p:spPr>
          <a:xfrm>
            <a:off x="9794836"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BBD47889-18A0-2244-AA16-5A1DBF16D323}"/>
              </a:ext>
            </a:extLst>
          </p:cNvPr>
          <p:cNvSpPr/>
          <p:nvPr/>
        </p:nvSpPr>
        <p:spPr>
          <a:xfrm>
            <a:off x="10046705"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36A71D20-DDDD-6E44-AEF6-0E1E17811A0E}"/>
              </a:ext>
            </a:extLst>
          </p:cNvPr>
          <p:cNvSpPr/>
          <p:nvPr/>
        </p:nvSpPr>
        <p:spPr>
          <a:xfrm>
            <a:off x="10304701" y="4209409"/>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6209160F-0E10-5D4E-A879-5AF5846500B5}"/>
              </a:ext>
            </a:extLst>
          </p:cNvPr>
          <p:cNvSpPr/>
          <p:nvPr/>
        </p:nvSpPr>
        <p:spPr>
          <a:xfrm>
            <a:off x="9655013" y="3399661"/>
            <a:ext cx="520985" cy="1028577"/>
          </a:xfrm>
          <a:prstGeom prst="rect">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ight Arrow 72">
            <a:extLst>
              <a:ext uri="{FF2B5EF4-FFF2-40B4-BE49-F238E27FC236}">
                <a16:creationId xmlns:a16="http://schemas.microsoft.com/office/drawing/2014/main" id="{C5F97A50-8FCA-674B-9CD5-B798C07934E9}"/>
              </a:ext>
            </a:extLst>
          </p:cNvPr>
          <p:cNvSpPr/>
          <p:nvPr/>
        </p:nvSpPr>
        <p:spPr>
          <a:xfrm rot="10800000">
            <a:off x="5940212" y="4064459"/>
            <a:ext cx="3714799" cy="519477"/>
          </a:xfrm>
          <a:prstGeom prst="rightArrow">
            <a:avLst>
              <a:gd name="adj1" fmla="val 43272"/>
              <a:gd name="adj2" fmla="val 64733"/>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7" name="Rectangle 116">
                <a:extLst>
                  <a:ext uri="{FF2B5EF4-FFF2-40B4-BE49-F238E27FC236}">
                    <a16:creationId xmlns:a16="http://schemas.microsoft.com/office/drawing/2014/main" id="{1955CE4C-F149-954F-B60C-F5A8790D746A}"/>
                  </a:ext>
                </a:extLst>
              </p:cNvPr>
              <p:cNvSpPr/>
              <p:nvPr/>
            </p:nvSpPr>
            <p:spPr>
              <a:xfrm>
                <a:off x="883997" y="1378420"/>
                <a:ext cx="6032968" cy="1105495"/>
              </a:xfrm>
              <a:prstGeom prst="rect">
                <a:avLst/>
              </a:prstGeom>
            </p:spPr>
            <p:txBody>
              <a:bodyPr wrap="square">
                <a:spAutoFit/>
              </a:bodyPr>
              <a:lstStyle/>
              <a:p>
                <a:r>
                  <a:rPr lang="en-US" sz="4000" b="1" dirty="0">
                    <a:latin typeface="Avenir Light" panose="020B0402020203020204" pitchFamily="34" charset="77"/>
                  </a:rPr>
                  <a:t> </a:t>
                </a:r>
                <a14:m>
                  <m:oMath xmlns:m="http://schemas.openxmlformats.org/officeDocument/2006/math">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𝑳</m:t>
                            </m:r>
                          </m:e>
                          <m:sup>
                            <m:r>
                              <a:rPr lang="en-US" sz="4000" b="1" i="1" smtClean="0">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𝟏</m:t>
                            </m:r>
                          </m:sup>
                        </m:sSup>
                      </m:den>
                    </m:f>
                    <m:r>
                      <a:rPr lang="en-US" sz="4000" b="1" i="1" smtClean="0">
                        <a:solidFill>
                          <a:srgbClr val="C00000"/>
                        </a:solidFill>
                        <a:latin typeface="Cambria Math" panose="02040503050406030204" pitchFamily="18" charset="0"/>
                        <a:ea typeface="Cambria Math" panose="02040503050406030204" pitchFamily="18" charset="0"/>
                      </a:rPr>
                      <m:t>=</m:t>
                    </m:r>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𝑳</m:t>
                            </m:r>
                          </m:e>
                          <m:sup>
                            <m:r>
                              <a:rPr lang="en-US" sz="4000" b="1" i="1">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𝟑</m:t>
                            </m:r>
                          </m:sup>
                        </m:sSup>
                      </m:den>
                    </m:f>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𝟑</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𝟐</m:t>
                            </m:r>
                          </m:sup>
                        </m:sSup>
                      </m:den>
                    </m:f>
                  </m:oMath>
                </a14:m>
                <a:endParaRPr lang="en-US" sz="4000" dirty="0"/>
              </a:p>
            </p:txBody>
          </p:sp>
        </mc:Choice>
        <mc:Fallback xmlns="">
          <p:sp>
            <p:nvSpPr>
              <p:cNvPr id="117" name="Rectangle 116">
                <a:extLst>
                  <a:ext uri="{FF2B5EF4-FFF2-40B4-BE49-F238E27FC236}">
                    <a16:creationId xmlns:a16="http://schemas.microsoft.com/office/drawing/2014/main" id="{1955CE4C-F149-954F-B60C-F5A8790D746A}"/>
                  </a:ext>
                </a:extLst>
              </p:cNvPr>
              <p:cNvSpPr>
                <a:spLocks noRot="1" noChangeAspect="1" noMove="1" noResize="1" noEditPoints="1" noAdjustHandles="1" noChangeArrowheads="1" noChangeShapeType="1" noTextEdit="1"/>
              </p:cNvSpPr>
              <p:nvPr/>
            </p:nvSpPr>
            <p:spPr>
              <a:xfrm>
                <a:off x="883997" y="1378420"/>
                <a:ext cx="6032968" cy="1105495"/>
              </a:xfrm>
              <a:prstGeom prst="rect">
                <a:avLst/>
              </a:prstGeom>
              <a:blipFill>
                <a:blip r:embed="rId16"/>
                <a:stretch>
                  <a:fillRect b="-3409"/>
                </a:stretch>
              </a:blipFill>
            </p:spPr>
            <p:txBody>
              <a:bodyPr/>
              <a:lstStyle/>
              <a:p>
                <a:r>
                  <a:rPr lang="en-US">
                    <a:noFill/>
                  </a:rPr>
                  <a:t> </a:t>
                </a:r>
              </a:p>
            </p:txBody>
          </p:sp>
        </mc:Fallback>
      </mc:AlternateContent>
      <p:sp>
        <p:nvSpPr>
          <p:cNvPr id="118"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10129065" cy="1162592"/>
          </a:xfrm>
        </p:spPr>
        <p:txBody>
          <a:bodyPr>
            <a:normAutofit fontScale="90000"/>
          </a:bodyPr>
          <a:lstStyle/>
          <a:p>
            <a:r>
              <a:rPr lang="en-US" dirty="0"/>
              <a:t>RNNs: Vanishing and </a:t>
            </a:r>
            <a:r>
              <a:rPr lang="en-US"/>
              <a:t>Exploding Gradients (review)</a:t>
            </a:r>
            <a:endParaRPr lang="en-US" dirty="0"/>
          </a:p>
        </p:txBody>
      </p:sp>
    </p:spTree>
    <p:extLst>
      <p:ext uri="{BB962C8B-B14F-4D97-AF65-F5344CB8AC3E}">
        <p14:creationId xmlns:p14="http://schemas.microsoft.com/office/powerpoint/2010/main" val="30190467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96E96B4-FA2A-A045-8934-B071E520E541}"/>
              </a:ext>
            </a:extLst>
          </p:cNvPr>
          <p:cNvSpPr/>
          <p:nvPr/>
        </p:nvSpPr>
        <p:spPr>
          <a:xfrm>
            <a:off x="9293475" y="1813744"/>
            <a:ext cx="1183062" cy="1598617"/>
          </a:xfrm>
          <a:prstGeom prst="rect">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2DB4A757-5A32-CF4C-A30C-5FE20E8C7192}"/>
              </a:ext>
            </a:extLst>
          </p:cNvPr>
          <p:cNvSpPr txBox="1">
            <a:spLocks/>
          </p:cNvSpPr>
          <p:nvPr/>
        </p:nvSpPr>
        <p:spPr>
          <a:xfrm>
            <a:off x="241800" y="2952152"/>
            <a:ext cx="1721387"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tx1">
                    <a:lumMod val="85000"/>
                    <a:lumOff val="15000"/>
                    <a:alpha val="25000"/>
                  </a:schemeClr>
                </a:solidFill>
                <a:latin typeface="Avenir Light" panose="020B0402020203020204" pitchFamily="34" charset="77"/>
              </a:rPr>
              <a:t>Output layer</a:t>
            </a:r>
          </a:p>
        </p:txBody>
      </p:sp>
      <p:sp>
        <p:nvSpPr>
          <p:cNvPr id="14" name="Oval 13">
            <a:extLst>
              <a:ext uri="{FF2B5EF4-FFF2-40B4-BE49-F238E27FC236}">
                <a16:creationId xmlns:a16="http://schemas.microsoft.com/office/drawing/2014/main" id="{511F4F3D-7FD4-CA4D-BCDB-B5A50BBDE93A}"/>
              </a:ext>
            </a:extLst>
          </p:cNvPr>
          <p:cNvSpPr/>
          <p:nvPr/>
        </p:nvSpPr>
        <p:spPr>
          <a:xfrm>
            <a:off x="2665942"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8F0F276-DB46-D74E-8ABD-D057FA6ED0F3}"/>
              </a:ext>
            </a:extLst>
          </p:cNvPr>
          <p:cNvSpPr/>
          <p:nvPr/>
        </p:nvSpPr>
        <p:spPr>
          <a:xfrm>
            <a:off x="2912201"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B23DB2A-790A-3B43-8790-B0E90915D1E6}"/>
              </a:ext>
            </a:extLst>
          </p:cNvPr>
          <p:cNvSpPr/>
          <p:nvPr/>
        </p:nvSpPr>
        <p:spPr>
          <a:xfrm>
            <a:off x="3158460"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4022844-714E-284B-AB2A-68FBB304ADC6}"/>
              </a:ext>
            </a:extLst>
          </p:cNvPr>
          <p:cNvSpPr/>
          <p:nvPr/>
        </p:nvSpPr>
        <p:spPr>
          <a:xfrm>
            <a:off x="3410329" y="3035587"/>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F823ADC3-4481-2946-87EA-CB2E335E30DA}"/>
              </a:ext>
            </a:extLst>
          </p:cNvPr>
          <p:cNvSpPr/>
          <p:nvPr/>
        </p:nvSpPr>
        <p:spPr>
          <a:xfrm>
            <a:off x="2445007" y="4128135"/>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05BF7497-DF61-0F4A-B016-CE02CE318A25}"/>
              </a:ext>
            </a:extLst>
          </p:cNvPr>
          <p:cNvSpPr/>
          <p:nvPr/>
        </p:nvSpPr>
        <p:spPr>
          <a:xfrm>
            <a:off x="2529557"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9E4E656-FFF7-DA41-8ED5-A6650F40273B}"/>
              </a:ext>
            </a:extLst>
          </p:cNvPr>
          <p:cNvSpPr/>
          <p:nvPr/>
        </p:nvSpPr>
        <p:spPr>
          <a:xfrm>
            <a:off x="2775816"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BEAC4CB-C274-0748-B5B1-A0651F161A72}"/>
              </a:ext>
            </a:extLst>
          </p:cNvPr>
          <p:cNvSpPr/>
          <p:nvPr/>
        </p:nvSpPr>
        <p:spPr>
          <a:xfrm>
            <a:off x="3022075"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E0BC738-3191-5447-B402-723D4FA368AD}"/>
              </a:ext>
            </a:extLst>
          </p:cNvPr>
          <p:cNvSpPr/>
          <p:nvPr/>
        </p:nvSpPr>
        <p:spPr>
          <a:xfrm>
            <a:off x="3273944" y="4181402"/>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C3669D5-6FA1-0645-BC79-9DDEFCCF4B21}"/>
              </a:ext>
            </a:extLst>
          </p:cNvPr>
          <p:cNvSpPr/>
          <p:nvPr/>
        </p:nvSpPr>
        <p:spPr>
          <a:xfrm>
            <a:off x="3531940" y="4183686"/>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9740DB24-8531-E94D-B05E-60C33259FE09}"/>
              </a:ext>
            </a:extLst>
          </p:cNvPr>
          <p:cNvSpPr/>
          <p:nvPr/>
        </p:nvSpPr>
        <p:spPr>
          <a:xfrm>
            <a:off x="2580250" y="2988563"/>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a:extLst>
              <a:ext uri="{FF2B5EF4-FFF2-40B4-BE49-F238E27FC236}">
                <a16:creationId xmlns:a16="http://schemas.microsoft.com/office/drawing/2014/main" id="{4591500B-0412-CB45-9053-85931536B1AD}"/>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6" name="Content Placeholder 2">
                <a:extLst>
                  <a:ext uri="{FF2B5EF4-FFF2-40B4-BE49-F238E27FC236}">
                    <a16:creationId xmlns:a16="http://schemas.microsoft.com/office/drawing/2014/main" id="{E79D0B05-1A10-7543-8CA9-44F6B0453868}"/>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26" name="Content Placeholder 2">
                <a:extLst>
                  <a:ext uri="{FF2B5EF4-FFF2-40B4-BE49-F238E27FC236}">
                    <a16:creationId xmlns:a16="http://schemas.microsoft.com/office/drawing/2014/main" id="{E79D0B05-1A10-7543-8CA9-44F6B0453868}"/>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a:blip r:embed="rId2"/>
                <a:stretch>
                  <a:fillRect/>
                </a:stretch>
              </a:blipFill>
            </p:spPr>
            <p:txBody>
              <a:bodyPr/>
              <a:lstStyle/>
              <a:p>
                <a:r>
                  <a:rPr lang="en-US">
                    <a:noFill/>
                  </a:rPr>
                  <a:t> </a:t>
                </a:r>
              </a:p>
            </p:txBody>
          </p:sp>
        </mc:Fallback>
      </mc:AlternateContent>
      <p:sp>
        <p:nvSpPr>
          <p:cNvPr id="27" name="Oval 26">
            <a:extLst>
              <a:ext uri="{FF2B5EF4-FFF2-40B4-BE49-F238E27FC236}">
                <a16:creationId xmlns:a16="http://schemas.microsoft.com/office/drawing/2014/main" id="{E5B32DB0-F51A-8242-86A0-8AD7CED6BCFA}"/>
              </a:ext>
            </a:extLst>
          </p:cNvPr>
          <p:cNvSpPr/>
          <p:nvPr/>
        </p:nvSpPr>
        <p:spPr>
          <a:xfrm>
            <a:off x="4848860"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23A3479-F954-6840-B536-A1F94B963982}"/>
              </a:ext>
            </a:extLst>
          </p:cNvPr>
          <p:cNvSpPr/>
          <p:nvPr/>
        </p:nvSpPr>
        <p:spPr>
          <a:xfrm>
            <a:off x="5095119"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4F60CB2B-07CE-A945-B489-29D965BD7199}"/>
              </a:ext>
            </a:extLst>
          </p:cNvPr>
          <p:cNvSpPr/>
          <p:nvPr/>
        </p:nvSpPr>
        <p:spPr>
          <a:xfrm>
            <a:off x="5341378"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992A6669-C851-9C47-8BEF-30B768932508}"/>
              </a:ext>
            </a:extLst>
          </p:cNvPr>
          <p:cNvSpPr/>
          <p:nvPr/>
        </p:nvSpPr>
        <p:spPr>
          <a:xfrm>
            <a:off x="5593247" y="3062805"/>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4930E4E3-04D4-BF47-BA4B-A45962FBCDEB}"/>
              </a:ext>
            </a:extLst>
          </p:cNvPr>
          <p:cNvSpPr/>
          <p:nvPr/>
        </p:nvSpPr>
        <p:spPr>
          <a:xfrm>
            <a:off x="4627925" y="4155353"/>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5D97170-2F8B-4F48-8E2A-64641CE2B3C4}"/>
              </a:ext>
            </a:extLst>
          </p:cNvPr>
          <p:cNvSpPr/>
          <p:nvPr/>
        </p:nvSpPr>
        <p:spPr>
          <a:xfrm>
            <a:off x="4712475" y="4208620"/>
            <a:ext cx="203200" cy="203200"/>
          </a:xfrm>
          <a:prstGeom prst="ellipse">
            <a:avLst/>
          </a:prstGeom>
          <a:solidFill>
            <a:schemeClr val="accent5">
              <a:lumMod val="60000"/>
              <a:lumOff val="40000"/>
              <a:alpha val="34000"/>
            </a:schemeClr>
          </a:solidFill>
          <a:ln w="19050">
            <a:solidFill>
              <a:schemeClr val="accent5">
                <a:lumMod val="50000"/>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0F52EDE-2875-DE48-AD2F-BA6536894E60}"/>
              </a:ext>
            </a:extLst>
          </p:cNvPr>
          <p:cNvSpPr/>
          <p:nvPr/>
        </p:nvSpPr>
        <p:spPr>
          <a:xfrm>
            <a:off x="4958734"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A075C99-337F-BE47-8EF8-5EC57183ED41}"/>
              </a:ext>
            </a:extLst>
          </p:cNvPr>
          <p:cNvSpPr/>
          <p:nvPr/>
        </p:nvSpPr>
        <p:spPr>
          <a:xfrm>
            <a:off x="5204993"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CB3CF464-58A0-B348-81AE-9423A9E30E87}"/>
              </a:ext>
            </a:extLst>
          </p:cNvPr>
          <p:cNvSpPr/>
          <p:nvPr/>
        </p:nvSpPr>
        <p:spPr>
          <a:xfrm>
            <a:off x="5456862" y="4208620"/>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73BFE72E-2A7F-ED4C-959D-0C33435D708C}"/>
              </a:ext>
            </a:extLst>
          </p:cNvPr>
          <p:cNvSpPr/>
          <p:nvPr/>
        </p:nvSpPr>
        <p:spPr>
          <a:xfrm>
            <a:off x="5714858" y="4210904"/>
            <a:ext cx="203200" cy="203200"/>
          </a:xfrm>
          <a:prstGeom prst="ellipse">
            <a:avLst/>
          </a:prstGeom>
          <a:solidFill>
            <a:schemeClr val="accent5">
              <a:lumMod val="60000"/>
              <a:lumOff val="40000"/>
              <a:alpha val="34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548398E9-0B56-9A41-BD1E-EBE22F30922D}"/>
              </a:ext>
            </a:extLst>
          </p:cNvPr>
          <p:cNvSpPr/>
          <p:nvPr/>
        </p:nvSpPr>
        <p:spPr>
          <a:xfrm>
            <a:off x="4763168" y="3015781"/>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a:extLst>
              <a:ext uri="{FF2B5EF4-FFF2-40B4-BE49-F238E27FC236}">
                <a16:creationId xmlns:a16="http://schemas.microsoft.com/office/drawing/2014/main" id="{3C471183-F579-0240-B18B-4AC85FA1910F}"/>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 name="Content Placeholder 2">
                <a:extLst>
                  <a:ext uri="{FF2B5EF4-FFF2-40B4-BE49-F238E27FC236}">
                    <a16:creationId xmlns:a16="http://schemas.microsoft.com/office/drawing/2014/main" id="{7E945B6E-8A48-AB4E-A28B-D7C1B4C03C7D}"/>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39" name="Content Placeholder 2">
                <a:extLst>
                  <a:ext uri="{FF2B5EF4-FFF2-40B4-BE49-F238E27FC236}">
                    <a16:creationId xmlns:a16="http://schemas.microsoft.com/office/drawing/2014/main" id="{7E945B6E-8A48-AB4E-A28B-D7C1B4C03C7D}"/>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a:blip r:embed="rId3"/>
                <a:stretch>
                  <a:fillRect/>
                </a:stretch>
              </a:blipFill>
            </p:spPr>
            <p:txBody>
              <a:bodyPr/>
              <a:lstStyle/>
              <a:p>
                <a:r>
                  <a:rPr lang="en-US">
                    <a:noFill/>
                  </a:rPr>
                  <a:t> </a:t>
                </a:r>
              </a:p>
            </p:txBody>
          </p:sp>
        </mc:Fallback>
      </mc:AlternateContent>
      <p:sp>
        <p:nvSpPr>
          <p:cNvPr id="40" name="Oval 39">
            <a:extLst>
              <a:ext uri="{FF2B5EF4-FFF2-40B4-BE49-F238E27FC236}">
                <a16:creationId xmlns:a16="http://schemas.microsoft.com/office/drawing/2014/main" id="{561C6263-CBD3-104D-9AD6-8AF75D59C6B7}"/>
              </a:ext>
            </a:extLst>
          </p:cNvPr>
          <p:cNvSpPr/>
          <p:nvPr/>
        </p:nvSpPr>
        <p:spPr>
          <a:xfrm>
            <a:off x="7124425"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2FF0051-DDDB-8F4C-9CD5-68DA8E6D0254}"/>
              </a:ext>
            </a:extLst>
          </p:cNvPr>
          <p:cNvSpPr/>
          <p:nvPr/>
        </p:nvSpPr>
        <p:spPr>
          <a:xfrm>
            <a:off x="7370684"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D7837AF-EC9B-934B-B23A-341969736412}"/>
              </a:ext>
            </a:extLst>
          </p:cNvPr>
          <p:cNvSpPr/>
          <p:nvPr/>
        </p:nvSpPr>
        <p:spPr>
          <a:xfrm>
            <a:off x="7616943"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12173EF-414D-D34A-AA3C-3133FB40BE1E}"/>
              </a:ext>
            </a:extLst>
          </p:cNvPr>
          <p:cNvSpPr/>
          <p:nvPr/>
        </p:nvSpPr>
        <p:spPr>
          <a:xfrm>
            <a:off x="7868812" y="3079223"/>
            <a:ext cx="203200" cy="203200"/>
          </a:xfrm>
          <a:prstGeom prst="ellipse">
            <a:avLst/>
          </a:prstGeom>
          <a:solidFill>
            <a:srgbClr val="92D050">
              <a:alpha val="19000"/>
            </a:srgbClr>
          </a:solidFill>
          <a:ln w="19050">
            <a:solidFill>
              <a:schemeClr val="accent6">
                <a:lumMod val="50000"/>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1889007D-61A0-FC49-930F-D20297266FA6}"/>
              </a:ext>
            </a:extLst>
          </p:cNvPr>
          <p:cNvSpPr/>
          <p:nvPr/>
        </p:nvSpPr>
        <p:spPr>
          <a:xfrm>
            <a:off x="6903490" y="4171771"/>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1CDAA7C-35E5-6E45-AFB8-68996C5CD504}"/>
              </a:ext>
            </a:extLst>
          </p:cNvPr>
          <p:cNvSpPr/>
          <p:nvPr/>
        </p:nvSpPr>
        <p:spPr>
          <a:xfrm>
            <a:off x="6988040"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4F47D-8687-D942-BDDA-D6E332106E26}"/>
              </a:ext>
            </a:extLst>
          </p:cNvPr>
          <p:cNvSpPr/>
          <p:nvPr/>
        </p:nvSpPr>
        <p:spPr>
          <a:xfrm>
            <a:off x="7234299"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102A8646-BCDD-374E-A279-D366EE61AC34}"/>
              </a:ext>
            </a:extLst>
          </p:cNvPr>
          <p:cNvSpPr/>
          <p:nvPr/>
        </p:nvSpPr>
        <p:spPr>
          <a:xfrm>
            <a:off x="7480558"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1CDCA503-8B88-2F4F-8D6B-3A400CCA8B45}"/>
              </a:ext>
            </a:extLst>
          </p:cNvPr>
          <p:cNvSpPr/>
          <p:nvPr/>
        </p:nvSpPr>
        <p:spPr>
          <a:xfrm>
            <a:off x="7732427" y="4225038"/>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F3202942-838B-0E4F-8817-666091844E0B}"/>
              </a:ext>
            </a:extLst>
          </p:cNvPr>
          <p:cNvSpPr/>
          <p:nvPr/>
        </p:nvSpPr>
        <p:spPr>
          <a:xfrm>
            <a:off x="7990423" y="4227322"/>
            <a:ext cx="203200" cy="203200"/>
          </a:xfrm>
          <a:prstGeom prst="ellipse">
            <a:avLst/>
          </a:prstGeom>
          <a:solidFill>
            <a:schemeClr val="accent5">
              <a:lumMod val="60000"/>
              <a:lumOff val="40000"/>
              <a:alpha val="25000"/>
            </a:schemeClr>
          </a:solidFill>
          <a:ln w="1905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F1CF5238-90F6-1A42-BB43-1558E63F45B4}"/>
              </a:ext>
            </a:extLst>
          </p:cNvPr>
          <p:cNvSpPr/>
          <p:nvPr/>
        </p:nvSpPr>
        <p:spPr>
          <a:xfrm>
            <a:off x="7038733" y="3032199"/>
            <a:ext cx="1128109" cy="311369"/>
          </a:xfrm>
          <a:prstGeom prst="roundRect">
            <a:avLst/>
          </a:prstGeom>
          <a:noFill/>
          <a:ln w="38100">
            <a:solidFill>
              <a:schemeClr val="accent6">
                <a:lumMod val="50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Arrow 50">
            <a:extLst>
              <a:ext uri="{FF2B5EF4-FFF2-40B4-BE49-F238E27FC236}">
                <a16:creationId xmlns:a16="http://schemas.microsoft.com/office/drawing/2014/main" id="{F31BEE07-66AD-CD49-8640-E36E3A55367C}"/>
              </a:ext>
            </a:extLst>
          </p:cNvPr>
          <p:cNvSpPr/>
          <p:nvPr/>
        </p:nvSpPr>
        <p:spPr>
          <a:xfrm rot="16200000">
            <a:off x="7344354" y="354961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Content Placeholder 2">
                <a:extLst>
                  <a:ext uri="{FF2B5EF4-FFF2-40B4-BE49-F238E27FC236}">
                    <a16:creationId xmlns:a16="http://schemas.microsoft.com/office/drawing/2014/main" id="{0A0C7097-2AB7-734C-AC88-E9C8FAA496A8}"/>
                  </a:ext>
                </a:extLst>
              </p:cNvPr>
              <p:cNvSpPr txBox="1">
                <a:spLocks/>
              </p:cNvSpPr>
              <p:nvPr/>
            </p:nvSpPr>
            <p:spPr>
              <a:xfrm>
                <a:off x="6843027" y="349724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chemeClr val="bg1">
                              <a:lumMod val="85000"/>
                            </a:schemeClr>
                          </a:solidFill>
                          <a:latin typeface="Cambria Math" panose="02040503050406030204" pitchFamily="18" charset="0"/>
                        </a:rPr>
                        <m:t>𝑈</m:t>
                      </m:r>
                    </m:oMath>
                  </m:oMathPara>
                </a14:m>
                <a:endParaRPr lang="en-US" sz="2400" dirty="0">
                  <a:solidFill>
                    <a:schemeClr val="bg1">
                      <a:lumMod val="85000"/>
                    </a:schemeClr>
                  </a:solidFill>
                  <a:latin typeface="Avenir Light" panose="020B0402020203020204" pitchFamily="34" charset="77"/>
                </a:endParaRPr>
              </a:p>
            </p:txBody>
          </p:sp>
        </mc:Choice>
        <mc:Fallback xmlns="">
          <p:sp>
            <p:nvSpPr>
              <p:cNvPr id="52" name="Content Placeholder 2">
                <a:extLst>
                  <a:ext uri="{FF2B5EF4-FFF2-40B4-BE49-F238E27FC236}">
                    <a16:creationId xmlns:a16="http://schemas.microsoft.com/office/drawing/2014/main" id="{0A0C7097-2AB7-734C-AC88-E9C8FAA496A8}"/>
                  </a:ext>
                </a:extLst>
              </p:cNvPr>
              <p:cNvSpPr txBox="1">
                <a:spLocks noRot="1" noChangeAspect="1" noMove="1" noResize="1" noEditPoints="1" noAdjustHandles="1" noChangeArrowheads="1" noChangeShapeType="1" noTextEdit="1"/>
              </p:cNvSpPr>
              <p:nvPr/>
            </p:nvSpPr>
            <p:spPr>
              <a:xfrm>
                <a:off x="6843027" y="3497242"/>
                <a:ext cx="701328" cy="503588"/>
              </a:xfrm>
              <a:prstGeom prst="rect">
                <a:avLst/>
              </a:prstGeom>
              <a:blipFill>
                <a:blip r:embed="rId4"/>
                <a:stretch>
                  <a:fillRect/>
                </a:stretch>
              </a:blipFill>
            </p:spPr>
            <p:txBody>
              <a:bodyPr/>
              <a:lstStyle/>
              <a:p>
                <a:r>
                  <a:rPr lang="en-US">
                    <a:noFill/>
                  </a:rPr>
                  <a:t> </a:t>
                </a:r>
              </a:p>
            </p:txBody>
          </p:sp>
        </mc:Fallback>
      </mc:AlternateContent>
      <p:sp>
        <p:nvSpPr>
          <p:cNvPr id="53" name="Oval 52">
            <a:extLst>
              <a:ext uri="{FF2B5EF4-FFF2-40B4-BE49-F238E27FC236}">
                <a16:creationId xmlns:a16="http://schemas.microsoft.com/office/drawing/2014/main" id="{01165D18-9EC1-F047-A671-4EE66BA5C44A}"/>
              </a:ext>
            </a:extLst>
          </p:cNvPr>
          <p:cNvSpPr/>
          <p:nvPr/>
        </p:nvSpPr>
        <p:spPr>
          <a:xfrm>
            <a:off x="9425431"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40661276-061F-2641-B25B-CAB4040EFA22}"/>
              </a:ext>
            </a:extLst>
          </p:cNvPr>
          <p:cNvSpPr/>
          <p:nvPr/>
        </p:nvSpPr>
        <p:spPr>
          <a:xfrm>
            <a:off x="9671690"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C9C577E7-688D-2B45-9CE3-B19C809EF163}"/>
              </a:ext>
            </a:extLst>
          </p:cNvPr>
          <p:cNvSpPr/>
          <p:nvPr/>
        </p:nvSpPr>
        <p:spPr>
          <a:xfrm>
            <a:off x="9917949"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0A52908F-C3FE-FC4D-9BE2-39EA60BB7D76}"/>
              </a:ext>
            </a:extLst>
          </p:cNvPr>
          <p:cNvSpPr/>
          <p:nvPr/>
        </p:nvSpPr>
        <p:spPr>
          <a:xfrm>
            <a:off x="10169818" y="30882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ounded Rectangle 62">
            <a:extLst>
              <a:ext uri="{FF2B5EF4-FFF2-40B4-BE49-F238E27FC236}">
                <a16:creationId xmlns:a16="http://schemas.microsoft.com/office/drawing/2014/main" id="{C3DF2F38-EE79-8846-ADC6-9F76281BE13C}"/>
              </a:ext>
            </a:extLst>
          </p:cNvPr>
          <p:cNvSpPr/>
          <p:nvPr/>
        </p:nvSpPr>
        <p:spPr>
          <a:xfrm>
            <a:off x="9339739" y="30411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4" name="Content Placeholder 2">
                <a:extLst>
                  <a:ext uri="{FF2B5EF4-FFF2-40B4-BE49-F238E27FC236}">
                    <a16:creationId xmlns:a16="http://schemas.microsoft.com/office/drawing/2014/main" id="{D91586AE-0AC5-6D4A-837F-F5F742303C8E}"/>
                  </a:ext>
                </a:extLst>
              </p:cNvPr>
              <p:cNvSpPr txBox="1">
                <a:spLocks/>
              </p:cNvSpPr>
              <p:nvPr/>
            </p:nvSpPr>
            <p:spPr>
              <a:xfrm>
                <a:off x="9144033" y="35062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b="0" i="1" dirty="0" smtClean="0">
                          <a:solidFill>
                            <a:srgbClr val="C00000"/>
                          </a:solidFill>
                          <a:latin typeface="Cambria Math" panose="02040503050406030204" pitchFamily="18" charset="0"/>
                        </a:rPr>
                        <m:t>𝑈</m:t>
                      </m:r>
                    </m:oMath>
                  </m:oMathPara>
                </a14:m>
                <a:endParaRPr lang="en-US" sz="2400" dirty="0">
                  <a:solidFill>
                    <a:srgbClr val="C00000"/>
                  </a:solidFill>
                  <a:latin typeface="Avenir Light" panose="020B0402020203020204" pitchFamily="34" charset="77"/>
                </a:endParaRPr>
              </a:p>
            </p:txBody>
          </p:sp>
        </mc:Choice>
        <mc:Fallback xmlns="">
          <p:sp>
            <p:nvSpPr>
              <p:cNvPr id="64" name="Content Placeholder 2">
                <a:extLst>
                  <a:ext uri="{FF2B5EF4-FFF2-40B4-BE49-F238E27FC236}">
                    <a16:creationId xmlns:a16="http://schemas.microsoft.com/office/drawing/2014/main" id="{D91586AE-0AC5-6D4A-837F-F5F742303C8E}"/>
                  </a:ext>
                </a:extLst>
              </p:cNvPr>
              <p:cNvSpPr txBox="1">
                <a:spLocks noRot="1" noChangeAspect="1" noMove="1" noResize="1" noEditPoints="1" noAdjustHandles="1" noChangeArrowheads="1" noChangeShapeType="1" noTextEdit="1"/>
              </p:cNvSpPr>
              <p:nvPr/>
            </p:nvSpPr>
            <p:spPr>
              <a:xfrm>
                <a:off x="9144033" y="3506224"/>
                <a:ext cx="701328" cy="5035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Content Placeholder 2">
                <a:extLst>
                  <a:ext uri="{FF2B5EF4-FFF2-40B4-BE49-F238E27FC236}">
                    <a16:creationId xmlns:a16="http://schemas.microsoft.com/office/drawing/2014/main" id="{4B4D95BC-DCE6-4E4B-A661-D8E2988E5D81}"/>
                  </a:ext>
                </a:extLst>
              </p:cNvPr>
              <p:cNvSpPr txBox="1">
                <a:spLocks/>
              </p:cNvSpPr>
              <p:nvPr/>
            </p:nvSpPr>
            <p:spPr>
              <a:xfrm>
                <a:off x="8304135" y="372016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3</m:t>
                          </m:r>
                        </m:sup>
                      </m:sSup>
                    </m:oMath>
                  </m:oMathPara>
                </a14:m>
                <a:endParaRPr lang="en-US" sz="2400" dirty="0">
                  <a:solidFill>
                    <a:srgbClr val="C00000"/>
                  </a:solidFill>
                  <a:latin typeface="Avenir Light" panose="020B0402020203020204" pitchFamily="34" charset="77"/>
                </a:endParaRPr>
              </a:p>
            </p:txBody>
          </p:sp>
        </mc:Choice>
        <mc:Fallback xmlns="">
          <p:sp>
            <p:nvSpPr>
              <p:cNvPr id="65" name="Content Placeholder 2">
                <a:extLst>
                  <a:ext uri="{FF2B5EF4-FFF2-40B4-BE49-F238E27FC236}">
                    <a16:creationId xmlns:a16="http://schemas.microsoft.com/office/drawing/2014/main" id="{4B4D95BC-DCE6-4E4B-A661-D8E2988E5D81}"/>
                  </a:ext>
                </a:extLst>
              </p:cNvPr>
              <p:cNvSpPr txBox="1">
                <a:spLocks noRot="1" noChangeAspect="1" noMove="1" noResize="1" noEditPoints="1" noAdjustHandles="1" noChangeArrowheads="1" noChangeShapeType="1" noTextEdit="1"/>
              </p:cNvSpPr>
              <p:nvPr/>
            </p:nvSpPr>
            <p:spPr>
              <a:xfrm>
                <a:off x="8304135" y="3720162"/>
                <a:ext cx="701328" cy="5035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BB1228C7-F921-324C-A43B-A4D084076D20}"/>
                  </a:ext>
                </a:extLst>
              </p:cNvPr>
              <p:cNvSpPr/>
              <p:nvPr/>
            </p:nvSpPr>
            <p:spPr>
              <a:xfrm>
                <a:off x="9251884" y="1871324"/>
                <a:ext cx="13038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𝐶𝐸</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4</m:t>
                              </m:r>
                            </m:sup>
                          </m:sSup>
                          <m:r>
                            <a:rPr lang="en-US" i="1">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p>
                              <m:r>
                                <a:rPr lang="en-US" b="0" i="1" smtClean="0">
                                  <a:latin typeface="Cambria Math" panose="02040503050406030204" pitchFamily="18" charset="0"/>
                                </a:rPr>
                                <m:t>4</m:t>
                              </m:r>
                            </m:sup>
                          </m:sSup>
                        </m:e>
                      </m:d>
                    </m:oMath>
                  </m:oMathPara>
                </a14:m>
                <a:endParaRPr lang="en-US" dirty="0"/>
              </a:p>
            </p:txBody>
          </p:sp>
        </mc:Choice>
        <mc:Fallback xmlns="">
          <p:sp>
            <p:nvSpPr>
              <p:cNvPr id="69" name="Rectangle 68">
                <a:extLst>
                  <a:ext uri="{FF2B5EF4-FFF2-40B4-BE49-F238E27FC236}">
                    <a16:creationId xmlns:a16="http://schemas.microsoft.com/office/drawing/2014/main" id="{BB1228C7-F921-324C-A43B-A4D084076D20}"/>
                  </a:ext>
                </a:extLst>
              </p:cNvPr>
              <p:cNvSpPr>
                <a:spLocks noRot="1" noChangeAspect="1" noMove="1" noResize="1" noEditPoints="1" noAdjustHandles="1" noChangeArrowheads="1" noChangeShapeType="1" noTextEdit="1"/>
              </p:cNvSpPr>
              <p:nvPr/>
            </p:nvSpPr>
            <p:spPr>
              <a:xfrm>
                <a:off x="9251884" y="1871324"/>
                <a:ext cx="1303818" cy="369332"/>
              </a:xfrm>
              <a:prstGeom prst="rect">
                <a:avLst/>
              </a:prstGeom>
              <a:blipFill>
                <a:blip r:embed="rId7"/>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66B5397A-8488-8942-B507-3BFFEA4D0E98}"/>
                  </a:ext>
                </a:extLst>
              </p:cNvPr>
              <p:cNvSpPr/>
              <p:nvPr/>
            </p:nvSpPr>
            <p:spPr>
              <a:xfrm>
                <a:off x="2031827" y="2895419"/>
                <a:ext cx="43037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2400" i="1" dirty="0" smtClean="0">
                              <a:solidFill>
                                <a:schemeClr val="bg1">
                                  <a:lumMod val="85000"/>
                                </a:schemeClr>
                              </a:solidFill>
                              <a:latin typeface="Cambria Math" panose="02040503050406030204" pitchFamily="18" charset="0"/>
                            </a:rPr>
                          </m:ctrlPr>
                        </m:accPr>
                        <m:e>
                          <m:r>
                            <a:rPr lang="en-US" sz="2400" i="1" dirty="0">
                              <a:solidFill>
                                <a:schemeClr val="bg1">
                                  <a:lumMod val="85000"/>
                                </a:schemeClr>
                              </a:solidFill>
                              <a:latin typeface="Cambria Math" panose="02040503050406030204" pitchFamily="18" charset="0"/>
                            </a:rPr>
                            <m:t>𝑦</m:t>
                          </m:r>
                        </m:e>
                      </m:acc>
                    </m:oMath>
                  </m:oMathPara>
                </a14:m>
                <a:endParaRPr lang="en-US" sz="2400" dirty="0">
                  <a:solidFill>
                    <a:schemeClr val="bg1">
                      <a:lumMod val="85000"/>
                    </a:schemeClr>
                  </a:solidFill>
                </a:endParaRPr>
              </a:p>
            </p:txBody>
          </p:sp>
        </mc:Choice>
        <mc:Fallback xmlns="">
          <p:sp>
            <p:nvSpPr>
              <p:cNvPr id="70" name="Rectangle 69">
                <a:extLst>
                  <a:ext uri="{FF2B5EF4-FFF2-40B4-BE49-F238E27FC236}">
                    <a16:creationId xmlns:a16="http://schemas.microsoft.com/office/drawing/2014/main" id="{66B5397A-8488-8942-B507-3BFFEA4D0E98}"/>
                  </a:ext>
                </a:extLst>
              </p:cNvPr>
              <p:cNvSpPr>
                <a:spLocks noRot="1" noChangeAspect="1" noMove="1" noResize="1" noEditPoints="1" noAdjustHandles="1" noChangeArrowheads="1" noChangeShapeType="1" noTextEdit="1"/>
              </p:cNvSpPr>
              <p:nvPr/>
            </p:nvSpPr>
            <p:spPr>
              <a:xfrm>
                <a:off x="2031827" y="2895419"/>
                <a:ext cx="430374" cy="461665"/>
              </a:xfrm>
              <a:prstGeom prst="rect">
                <a:avLst/>
              </a:prstGeom>
              <a:blipFill>
                <a:blip r:embed="rId8"/>
                <a:stretch>
                  <a:fillRect t="-2778"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05D246DF-B328-314D-AE0D-3948B489731F}"/>
                  </a:ext>
                </a:extLst>
              </p:cNvPr>
              <p:cNvSpPr/>
              <p:nvPr/>
            </p:nvSpPr>
            <p:spPr>
              <a:xfrm>
                <a:off x="9332710" y="686561"/>
                <a:ext cx="1298483" cy="1072281"/>
              </a:xfrm>
              <a:prstGeom prst="rect">
                <a:avLst/>
              </a:prstGeom>
            </p:spPr>
            <p:txBody>
              <a:bodyPr wrap="square">
                <a:spAutoFit/>
              </a:bodyPr>
              <a:lstStyle/>
              <a:p>
                <a:r>
                  <a:rPr lang="en-US" sz="4000" b="1" dirty="0">
                    <a:latin typeface="Avenir Light" panose="020B0402020203020204" pitchFamily="34" charset="77"/>
                  </a:rPr>
                  <a:t> </a:t>
                </a:r>
                <a14:m>
                  <m:oMath xmlns:m="http://schemas.openxmlformats.org/officeDocument/2006/math">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𝑳</m:t>
                            </m:r>
                          </m:e>
                          <m:sup>
                            <m:r>
                              <a:rPr lang="en-US" sz="4000" b="1" i="1" smtClean="0">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𝟏</m:t>
                            </m:r>
                          </m:sup>
                        </m:sSup>
                      </m:den>
                    </m:f>
                    <m:r>
                      <a:rPr lang="en-US" sz="4000" b="1" i="1">
                        <a:solidFill>
                          <a:srgbClr val="C00000"/>
                        </a:solidFill>
                        <a:latin typeface="Cambria Math" panose="02040503050406030204" pitchFamily="18" charset="0"/>
                        <a:ea typeface="Cambria Math" panose="02040503050406030204" pitchFamily="18" charset="0"/>
                      </a:rPr>
                      <m:t> </m:t>
                    </m:r>
                  </m:oMath>
                </a14:m>
                <a:endParaRPr lang="en-US" sz="4000" dirty="0"/>
              </a:p>
            </p:txBody>
          </p:sp>
        </mc:Choice>
        <mc:Fallback xmlns="">
          <p:sp>
            <p:nvSpPr>
              <p:cNvPr id="72" name="Rectangle 71">
                <a:extLst>
                  <a:ext uri="{FF2B5EF4-FFF2-40B4-BE49-F238E27FC236}">
                    <a16:creationId xmlns:a16="http://schemas.microsoft.com/office/drawing/2014/main" id="{05D246DF-B328-314D-AE0D-3948B489731F}"/>
                  </a:ext>
                </a:extLst>
              </p:cNvPr>
              <p:cNvSpPr>
                <a:spLocks noRot="1" noChangeAspect="1" noMove="1" noResize="1" noEditPoints="1" noAdjustHandles="1" noChangeArrowheads="1" noChangeShapeType="1" noTextEdit="1"/>
              </p:cNvSpPr>
              <p:nvPr/>
            </p:nvSpPr>
            <p:spPr>
              <a:xfrm>
                <a:off x="9332710" y="686561"/>
                <a:ext cx="1298483" cy="1072281"/>
              </a:xfrm>
              <a:prstGeom prst="rect">
                <a:avLst/>
              </a:prstGeom>
              <a:blipFill>
                <a:blip r:embed="rId9"/>
                <a:stretch>
                  <a:fillRect b="-7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Content Placeholder 2">
                <a:extLst>
                  <a:ext uri="{FF2B5EF4-FFF2-40B4-BE49-F238E27FC236}">
                    <a16:creationId xmlns:a16="http://schemas.microsoft.com/office/drawing/2014/main" id="{DD0223EE-AB77-E745-B3EB-BC981C8BDCC7}"/>
                  </a:ext>
                </a:extLst>
              </p:cNvPr>
              <p:cNvSpPr txBox="1">
                <a:spLocks/>
              </p:cNvSpPr>
              <p:nvPr/>
            </p:nvSpPr>
            <p:spPr>
              <a:xfrm>
                <a:off x="6233573" y="371790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2</m:t>
                          </m:r>
                        </m:sup>
                      </m:sSup>
                    </m:oMath>
                  </m:oMathPara>
                </a14:m>
                <a:endParaRPr lang="en-US" sz="2400" dirty="0">
                  <a:solidFill>
                    <a:srgbClr val="C00000"/>
                  </a:solidFill>
                  <a:latin typeface="Avenir Light" panose="020B0402020203020204" pitchFamily="34" charset="77"/>
                </a:endParaRPr>
              </a:p>
            </p:txBody>
          </p:sp>
        </mc:Choice>
        <mc:Fallback xmlns="">
          <p:sp>
            <p:nvSpPr>
              <p:cNvPr id="75" name="Content Placeholder 2">
                <a:extLst>
                  <a:ext uri="{FF2B5EF4-FFF2-40B4-BE49-F238E27FC236}">
                    <a16:creationId xmlns:a16="http://schemas.microsoft.com/office/drawing/2014/main" id="{DD0223EE-AB77-E745-B3EB-BC981C8BDCC7}"/>
                  </a:ext>
                </a:extLst>
              </p:cNvPr>
              <p:cNvSpPr txBox="1">
                <a:spLocks noRot="1" noChangeAspect="1" noMove="1" noResize="1" noEditPoints="1" noAdjustHandles="1" noChangeArrowheads="1" noChangeShapeType="1" noTextEdit="1"/>
              </p:cNvSpPr>
              <p:nvPr/>
            </p:nvSpPr>
            <p:spPr>
              <a:xfrm>
                <a:off x="6233573" y="3717904"/>
                <a:ext cx="701328" cy="5035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Content Placeholder 2">
                <a:extLst>
                  <a:ext uri="{FF2B5EF4-FFF2-40B4-BE49-F238E27FC236}">
                    <a16:creationId xmlns:a16="http://schemas.microsoft.com/office/drawing/2014/main" id="{5439BFB4-5FEF-BC48-847B-7E2270682B4C}"/>
                  </a:ext>
                </a:extLst>
              </p:cNvPr>
              <p:cNvSpPr txBox="1">
                <a:spLocks/>
              </p:cNvSpPr>
              <p:nvPr/>
            </p:nvSpPr>
            <p:spPr>
              <a:xfrm>
                <a:off x="4153349" y="3754780"/>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𝑉</m:t>
                          </m:r>
                        </m:e>
                        <m:sup>
                          <m:r>
                            <a:rPr lang="en-US" sz="2400" b="0" i="1" smtClean="0">
                              <a:solidFill>
                                <a:srgbClr val="C00000"/>
                              </a:solidFill>
                              <a:latin typeface="Cambria Math" panose="02040503050406030204" pitchFamily="18" charset="0"/>
                            </a:rPr>
                            <m:t>1</m:t>
                          </m:r>
                        </m:sup>
                      </m:sSup>
                    </m:oMath>
                  </m:oMathPara>
                </a14:m>
                <a:endParaRPr lang="en-US" sz="2400" dirty="0">
                  <a:solidFill>
                    <a:srgbClr val="C00000"/>
                  </a:solidFill>
                  <a:latin typeface="Avenir Light" panose="020B0402020203020204" pitchFamily="34" charset="77"/>
                </a:endParaRPr>
              </a:p>
            </p:txBody>
          </p:sp>
        </mc:Choice>
        <mc:Fallback xmlns="">
          <p:sp>
            <p:nvSpPr>
              <p:cNvPr id="76" name="Content Placeholder 2">
                <a:extLst>
                  <a:ext uri="{FF2B5EF4-FFF2-40B4-BE49-F238E27FC236}">
                    <a16:creationId xmlns:a16="http://schemas.microsoft.com/office/drawing/2014/main" id="{5439BFB4-5FEF-BC48-847B-7E2270682B4C}"/>
                  </a:ext>
                </a:extLst>
              </p:cNvPr>
              <p:cNvSpPr txBox="1">
                <a:spLocks noRot="1" noChangeAspect="1" noMove="1" noResize="1" noEditPoints="1" noAdjustHandles="1" noChangeArrowheads="1" noChangeShapeType="1" noTextEdit="1"/>
              </p:cNvSpPr>
              <p:nvPr/>
            </p:nvSpPr>
            <p:spPr>
              <a:xfrm>
                <a:off x="4153349" y="3754780"/>
                <a:ext cx="701328" cy="503588"/>
              </a:xfrm>
              <a:prstGeom prst="rect">
                <a:avLst/>
              </a:prstGeom>
              <a:blipFill>
                <a:blip r:embed="rId11"/>
                <a:stretch>
                  <a:fillRect/>
                </a:stretch>
              </a:blipFill>
            </p:spPr>
            <p:txBody>
              <a:bodyPr/>
              <a:lstStyle/>
              <a:p>
                <a:r>
                  <a:rPr lang="en-US">
                    <a:noFill/>
                  </a:rPr>
                  <a:t> </a:t>
                </a:r>
              </a:p>
            </p:txBody>
          </p:sp>
        </mc:Fallback>
      </mc:AlternateContent>
      <p:sp>
        <p:nvSpPr>
          <p:cNvPr id="77" name="Content Placeholder 2">
            <a:extLst>
              <a:ext uri="{FF2B5EF4-FFF2-40B4-BE49-F238E27FC236}">
                <a16:creationId xmlns:a16="http://schemas.microsoft.com/office/drawing/2014/main" id="{DC5110E7-A92F-C14A-95F3-B48F03756A2D}"/>
              </a:ext>
            </a:extLst>
          </p:cNvPr>
          <p:cNvSpPr txBox="1">
            <a:spLocks/>
          </p:cNvSpPr>
          <p:nvPr/>
        </p:nvSpPr>
        <p:spPr>
          <a:xfrm>
            <a:off x="264163" y="5250618"/>
            <a:ext cx="1530821"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bg1">
                    <a:lumMod val="75000"/>
                  </a:schemeClr>
                </a:solidFill>
                <a:latin typeface="Avenir Light" panose="020B0402020203020204" pitchFamily="34" charset="77"/>
              </a:rPr>
              <a:t>Input layer</a:t>
            </a:r>
          </a:p>
        </p:txBody>
      </p:sp>
      <p:sp>
        <p:nvSpPr>
          <p:cNvPr id="78" name="Content Placeholder 2">
            <a:extLst>
              <a:ext uri="{FF2B5EF4-FFF2-40B4-BE49-F238E27FC236}">
                <a16:creationId xmlns:a16="http://schemas.microsoft.com/office/drawing/2014/main" id="{D72094EF-16A9-7B44-A071-E40E0000CED0}"/>
              </a:ext>
            </a:extLst>
          </p:cNvPr>
          <p:cNvSpPr txBox="1">
            <a:spLocks/>
          </p:cNvSpPr>
          <p:nvPr/>
        </p:nvSpPr>
        <p:spPr>
          <a:xfrm>
            <a:off x="147347" y="4088472"/>
            <a:ext cx="1737960" cy="471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800" b="1" dirty="0">
                <a:solidFill>
                  <a:schemeClr val="bg1">
                    <a:lumMod val="75000"/>
                  </a:schemeClr>
                </a:solidFill>
                <a:latin typeface="Avenir Light" panose="020B0402020203020204" pitchFamily="34" charset="77"/>
              </a:rPr>
              <a:t>Hidden layer</a:t>
            </a:r>
          </a:p>
        </p:txBody>
      </p:sp>
      <p:sp>
        <p:nvSpPr>
          <p:cNvPr id="79" name="Rounded Rectangle 78">
            <a:extLst>
              <a:ext uri="{FF2B5EF4-FFF2-40B4-BE49-F238E27FC236}">
                <a16:creationId xmlns:a16="http://schemas.microsoft.com/office/drawing/2014/main" id="{151911BD-6EAD-874D-AF1A-AF3DBE79F64F}"/>
              </a:ext>
            </a:extLst>
          </p:cNvPr>
          <p:cNvSpPr/>
          <p:nvPr/>
        </p:nvSpPr>
        <p:spPr>
          <a:xfrm>
            <a:off x="2561160" y="5287053"/>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0" name="Oval 79">
            <a:extLst>
              <a:ext uri="{FF2B5EF4-FFF2-40B4-BE49-F238E27FC236}">
                <a16:creationId xmlns:a16="http://schemas.microsoft.com/office/drawing/2014/main" id="{DD19C169-8DD1-6A4B-88D6-3C0CC3D70D2B}"/>
              </a:ext>
            </a:extLst>
          </p:cNvPr>
          <p:cNvSpPr/>
          <p:nvPr/>
        </p:nvSpPr>
        <p:spPr>
          <a:xfrm>
            <a:off x="2665942"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1" name="Oval 80">
            <a:extLst>
              <a:ext uri="{FF2B5EF4-FFF2-40B4-BE49-F238E27FC236}">
                <a16:creationId xmlns:a16="http://schemas.microsoft.com/office/drawing/2014/main" id="{BA8D7768-A1EC-1649-91E0-743C8369903D}"/>
              </a:ext>
            </a:extLst>
          </p:cNvPr>
          <p:cNvSpPr/>
          <p:nvPr/>
        </p:nvSpPr>
        <p:spPr>
          <a:xfrm>
            <a:off x="2912201"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2" name="Oval 81">
            <a:extLst>
              <a:ext uri="{FF2B5EF4-FFF2-40B4-BE49-F238E27FC236}">
                <a16:creationId xmlns:a16="http://schemas.microsoft.com/office/drawing/2014/main" id="{F381F72C-2D2A-DF4B-BEC4-0A10EB34839F}"/>
              </a:ext>
            </a:extLst>
          </p:cNvPr>
          <p:cNvSpPr/>
          <p:nvPr/>
        </p:nvSpPr>
        <p:spPr>
          <a:xfrm>
            <a:off x="3158460"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3" name="Oval 82">
            <a:extLst>
              <a:ext uri="{FF2B5EF4-FFF2-40B4-BE49-F238E27FC236}">
                <a16:creationId xmlns:a16="http://schemas.microsoft.com/office/drawing/2014/main" id="{FDE76911-7CAA-224F-9047-5918773A1D55}"/>
              </a:ext>
            </a:extLst>
          </p:cNvPr>
          <p:cNvSpPr/>
          <p:nvPr/>
        </p:nvSpPr>
        <p:spPr>
          <a:xfrm>
            <a:off x="3410329" y="5342404"/>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4" name="Right Arrow 83">
            <a:extLst>
              <a:ext uri="{FF2B5EF4-FFF2-40B4-BE49-F238E27FC236}">
                <a16:creationId xmlns:a16="http://schemas.microsoft.com/office/drawing/2014/main" id="{A5AB2061-9AA7-DE4C-B89B-6E9DCD68CCB7}"/>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5" name="Content Placeholder 2">
                <a:extLst>
                  <a:ext uri="{FF2B5EF4-FFF2-40B4-BE49-F238E27FC236}">
                    <a16:creationId xmlns:a16="http://schemas.microsoft.com/office/drawing/2014/main" id="{5B7329C0-ED61-CA43-A5EF-75D5674852EF}"/>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85" name="Content Placeholder 2">
                <a:extLst>
                  <a:ext uri="{FF2B5EF4-FFF2-40B4-BE49-F238E27FC236}">
                    <a16:creationId xmlns:a16="http://schemas.microsoft.com/office/drawing/2014/main" id="{5B7329C0-ED61-CA43-A5EF-75D5674852EF}"/>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a:blip r:embed="rId12"/>
                <a:stretch>
                  <a:fillRect/>
                </a:stretch>
              </a:blipFill>
            </p:spPr>
            <p:txBody>
              <a:bodyPr/>
              <a:lstStyle/>
              <a:p>
                <a:r>
                  <a:rPr lang="en-US">
                    <a:noFill/>
                  </a:rPr>
                  <a:t> </a:t>
                </a:r>
              </a:p>
            </p:txBody>
          </p:sp>
        </mc:Fallback>
      </mc:AlternateContent>
      <p:sp>
        <p:nvSpPr>
          <p:cNvPr id="86" name="Rounded Rectangle 85">
            <a:extLst>
              <a:ext uri="{FF2B5EF4-FFF2-40B4-BE49-F238E27FC236}">
                <a16:creationId xmlns:a16="http://schemas.microsoft.com/office/drawing/2014/main" id="{F806BD02-2D52-384B-B1FC-D8788ED70EC9}"/>
              </a:ext>
            </a:extLst>
          </p:cNvPr>
          <p:cNvSpPr/>
          <p:nvPr/>
        </p:nvSpPr>
        <p:spPr>
          <a:xfrm>
            <a:off x="4744078" y="5314271"/>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7" name="Oval 86">
            <a:extLst>
              <a:ext uri="{FF2B5EF4-FFF2-40B4-BE49-F238E27FC236}">
                <a16:creationId xmlns:a16="http://schemas.microsoft.com/office/drawing/2014/main" id="{42FEF93D-1038-B441-8283-46E6C128CBAC}"/>
              </a:ext>
            </a:extLst>
          </p:cNvPr>
          <p:cNvSpPr/>
          <p:nvPr/>
        </p:nvSpPr>
        <p:spPr>
          <a:xfrm>
            <a:off x="4848860"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8" name="Oval 87">
            <a:extLst>
              <a:ext uri="{FF2B5EF4-FFF2-40B4-BE49-F238E27FC236}">
                <a16:creationId xmlns:a16="http://schemas.microsoft.com/office/drawing/2014/main" id="{7FF12C54-CCD1-C943-8412-D543E5A478AF}"/>
              </a:ext>
            </a:extLst>
          </p:cNvPr>
          <p:cNvSpPr/>
          <p:nvPr/>
        </p:nvSpPr>
        <p:spPr>
          <a:xfrm>
            <a:off x="5095119"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9" name="Oval 88">
            <a:extLst>
              <a:ext uri="{FF2B5EF4-FFF2-40B4-BE49-F238E27FC236}">
                <a16:creationId xmlns:a16="http://schemas.microsoft.com/office/drawing/2014/main" id="{FAFD3F7B-052C-374A-8560-EF0CA951100C}"/>
              </a:ext>
            </a:extLst>
          </p:cNvPr>
          <p:cNvSpPr/>
          <p:nvPr/>
        </p:nvSpPr>
        <p:spPr>
          <a:xfrm>
            <a:off x="5341378"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0" name="Oval 89">
            <a:extLst>
              <a:ext uri="{FF2B5EF4-FFF2-40B4-BE49-F238E27FC236}">
                <a16:creationId xmlns:a16="http://schemas.microsoft.com/office/drawing/2014/main" id="{9AFC51C0-06B7-B448-8454-08607677863C}"/>
              </a:ext>
            </a:extLst>
          </p:cNvPr>
          <p:cNvSpPr/>
          <p:nvPr/>
        </p:nvSpPr>
        <p:spPr>
          <a:xfrm>
            <a:off x="5593247" y="5369622"/>
            <a:ext cx="203200" cy="203200"/>
          </a:xfrm>
          <a:prstGeom prst="ellipse">
            <a:avLst/>
          </a:prstGeom>
          <a:solidFill>
            <a:schemeClr val="bg1">
              <a:lumMod val="85000"/>
            </a:schemeClr>
          </a:solidFill>
          <a:ln w="190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1" name="Right Arrow 90">
            <a:extLst>
              <a:ext uri="{FF2B5EF4-FFF2-40B4-BE49-F238E27FC236}">
                <a16:creationId xmlns:a16="http://schemas.microsoft.com/office/drawing/2014/main" id="{94B6773C-603B-6C49-953C-453D04B3E678}"/>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2" name="Content Placeholder 2">
                <a:extLst>
                  <a:ext uri="{FF2B5EF4-FFF2-40B4-BE49-F238E27FC236}">
                    <a16:creationId xmlns:a16="http://schemas.microsoft.com/office/drawing/2014/main" id="{94408A66-3DA3-BF48-9C62-02AD108A3C91}"/>
                  </a:ext>
                </a:extLst>
              </p:cNvPr>
              <p:cNvSpPr txBox="1">
                <a:spLocks/>
              </p:cNvSpPr>
              <p:nvPr/>
            </p:nvSpPr>
            <p:spPr>
              <a:xfrm>
                <a:off x="4560153" y="46597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92" name="Content Placeholder 2">
                <a:extLst>
                  <a:ext uri="{FF2B5EF4-FFF2-40B4-BE49-F238E27FC236}">
                    <a16:creationId xmlns:a16="http://schemas.microsoft.com/office/drawing/2014/main" id="{94408A66-3DA3-BF48-9C62-02AD108A3C91}"/>
                  </a:ext>
                </a:extLst>
              </p:cNvPr>
              <p:cNvSpPr txBox="1">
                <a:spLocks noRot="1" noChangeAspect="1" noMove="1" noResize="1" noEditPoints="1" noAdjustHandles="1" noChangeArrowheads="1" noChangeShapeType="1" noTextEdit="1"/>
              </p:cNvSpPr>
              <p:nvPr/>
            </p:nvSpPr>
            <p:spPr>
              <a:xfrm>
                <a:off x="4560153" y="4659765"/>
                <a:ext cx="701328" cy="503588"/>
              </a:xfrm>
              <a:prstGeom prst="rect">
                <a:avLst/>
              </a:prstGeom>
              <a:blipFill>
                <a:blip r:embed="rId13"/>
                <a:stretch>
                  <a:fillRect/>
                </a:stretch>
              </a:blipFill>
            </p:spPr>
            <p:txBody>
              <a:bodyPr/>
              <a:lstStyle/>
              <a:p>
                <a:r>
                  <a:rPr lang="en-US">
                    <a:noFill/>
                  </a:rPr>
                  <a:t> </a:t>
                </a:r>
              </a:p>
            </p:txBody>
          </p:sp>
        </mc:Fallback>
      </mc:AlternateContent>
      <p:sp>
        <p:nvSpPr>
          <p:cNvPr id="93" name="Rounded Rectangle 92">
            <a:extLst>
              <a:ext uri="{FF2B5EF4-FFF2-40B4-BE49-F238E27FC236}">
                <a16:creationId xmlns:a16="http://schemas.microsoft.com/office/drawing/2014/main" id="{310103AE-B073-1143-98CC-E315F95F91D7}"/>
              </a:ext>
            </a:extLst>
          </p:cNvPr>
          <p:cNvSpPr/>
          <p:nvPr/>
        </p:nvSpPr>
        <p:spPr>
          <a:xfrm>
            <a:off x="7019643" y="5330689"/>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4" name="Oval 93">
            <a:extLst>
              <a:ext uri="{FF2B5EF4-FFF2-40B4-BE49-F238E27FC236}">
                <a16:creationId xmlns:a16="http://schemas.microsoft.com/office/drawing/2014/main" id="{5247013F-E0C9-0E40-8E18-2FE54212B459}"/>
              </a:ext>
            </a:extLst>
          </p:cNvPr>
          <p:cNvSpPr/>
          <p:nvPr/>
        </p:nvSpPr>
        <p:spPr>
          <a:xfrm>
            <a:off x="7124425"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5" name="Oval 94">
            <a:extLst>
              <a:ext uri="{FF2B5EF4-FFF2-40B4-BE49-F238E27FC236}">
                <a16:creationId xmlns:a16="http://schemas.microsoft.com/office/drawing/2014/main" id="{68F3127F-D691-3D4B-97C7-5F071BF8783B}"/>
              </a:ext>
            </a:extLst>
          </p:cNvPr>
          <p:cNvSpPr/>
          <p:nvPr/>
        </p:nvSpPr>
        <p:spPr>
          <a:xfrm>
            <a:off x="7370684"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6" name="Oval 95">
            <a:extLst>
              <a:ext uri="{FF2B5EF4-FFF2-40B4-BE49-F238E27FC236}">
                <a16:creationId xmlns:a16="http://schemas.microsoft.com/office/drawing/2014/main" id="{DEE41199-A7D8-0946-B7A7-17844F1F0716}"/>
              </a:ext>
            </a:extLst>
          </p:cNvPr>
          <p:cNvSpPr/>
          <p:nvPr/>
        </p:nvSpPr>
        <p:spPr>
          <a:xfrm>
            <a:off x="7616943"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7" name="Oval 96">
            <a:extLst>
              <a:ext uri="{FF2B5EF4-FFF2-40B4-BE49-F238E27FC236}">
                <a16:creationId xmlns:a16="http://schemas.microsoft.com/office/drawing/2014/main" id="{4838534D-B292-1140-A586-BDB908323903}"/>
              </a:ext>
            </a:extLst>
          </p:cNvPr>
          <p:cNvSpPr/>
          <p:nvPr/>
        </p:nvSpPr>
        <p:spPr>
          <a:xfrm>
            <a:off x="7868812"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8" name="Right Arrow 97">
            <a:extLst>
              <a:ext uri="{FF2B5EF4-FFF2-40B4-BE49-F238E27FC236}">
                <a16:creationId xmlns:a16="http://schemas.microsoft.com/office/drawing/2014/main" id="{4E2804D9-F4E5-D343-A373-94D728C0A6E1}"/>
              </a:ext>
            </a:extLst>
          </p:cNvPr>
          <p:cNvSpPr/>
          <p:nvPr/>
        </p:nvSpPr>
        <p:spPr>
          <a:xfrm rot="16200000">
            <a:off x="7365914" y="4718762"/>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9" name="Content Placeholder 2">
                <a:extLst>
                  <a:ext uri="{FF2B5EF4-FFF2-40B4-BE49-F238E27FC236}">
                    <a16:creationId xmlns:a16="http://schemas.microsoft.com/office/drawing/2014/main" id="{6ADE574B-929C-464D-8AE2-6AA659EFB673}"/>
                  </a:ext>
                </a:extLst>
              </p:cNvPr>
              <p:cNvSpPr txBox="1">
                <a:spLocks/>
              </p:cNvSpPr>
              <p:nvPr/>
            </p:nvSpPr>
            <p:spPr>
              <a:xfrm>
                <a:off x="6835718" y="4676183"/>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99" name="Content Placeholder 2">
                <a:extLst>
                  <a:ext uri="{FF2B5EF4-FFF2-40B4-BE49-F238E27FC236}">
                    <a16:creationId xmlns:a16="http://schemas.microsoft.com/office/drawing/2014/main" id="{6ADE574B-929C-464D-8AE2-6AA659EFB673}"/>
                  </a:ext>
                </a:extLst>
              </p:cNvPr>
              <p:cNvSpPr txBox="1">
                <a:spLocks noRot="1" noChangeAspect="1" noMove="1" noResize="1" noEditPoints="1" noAdjustHandles="1" noChangeArrowheads="1" noChangeShapeType="1" noTextEdit="1"/>
              </p:cNvSpPr>
              <p:nvPr/>
            </p:nvSpPr>
            <p:spPr>
              <a:xfrm>
                <a:off x="6835718" y="4676183"/>
                <a:ext cx="701328" cy="503588"/>
              </a:xfrm>
              <a:prstGeom prst="rect">
                <a:avLst/>
              </a:prstGeom>
              <a:blipFill>
                <a:blip r:embed="rId14"/>
                <a:stretch>
                  <a:fillRect/>
                </a:stretch>
              </a:blipFill>
            </p:spPr>
            <p:txBody>
              <a:bodyPr/>
              <a:lstStyle/>
              <a:p>
                <a:r>
                  <a:rPr lang="en-US">
                    <a:noFill/>
                  </a:rPr>
                  <a:t> </a:t>
                </a:r>
              </a:p>
            </p:txBody>
          </p:sp>
        </mc:Fallback>
      </mc:AlternateContent>
      <p:sp>
        <p:nvSpPr>
          <p:cNvPr id="100" name="Right Arrow 99">
            <a:extLst>
              <a:ext uri="{FF2B5EF4-FFF2-40B4-BE49-F238E27FC236}">
                <a16:creationId xmlns:a16="http://schemas.microsoft.com/office/drawing/2014/main" id="{0A06B42B-2531-7D4A-A07C-96F48D518057}"/>
              </a:ext>
            </a:extLst>
          </p:cNvPr>
          <p:cNvSpPr/>
          <p:nvPr/>
        </p:nvSpPr>
        <p:spPr>
          <a:xfrm rot="16200000">
            <a:off x="9666920" y="4727744"/>
            <a:ext cx="567437" cy="329483"/>
          </a:xfrm>
          <a:prstGeom prst="rightArrow">
            <a:avLst>
              <a:gd name="adj1" fmla="val 27574"/>
              <a:gd name="adj2" fmla="val 69623"/>
            </a:avLst>
          </a:prstGeom>
          <a:solidFill>
            <a:schemeClr val="tx1">
              <a:lumMod val="75000"/>
              <a:lumOff val="2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mc:AlternateContent xmlns:mc="http://schemas.openxmlformats.org/markup-compatibility/2006" xmlns:a14="http://schemas.microsoft.com/office/drawing/2010/main">
        <mc:Choice Requires="a14">
          <p:sp>
            <p:nvSpPr>
              <p:cNvPr id="101" name="Content Placeholder 2">
                <a:extLst>
                  <a:ext uri="{FF2B5EF4-FFF2-40B4-BE49-F238E27FC236}">
                    <a16:creationId xmlns:a16="http://schemas.microsoft.com/office/drawing/2014/main" id="{560370BF-B949-784C-86C7-0D501AD16BF6}"/>
                  </a:ext>
                </a:extLst>
              </p:cNvPr>
              <p:cNvSpPr txBox="1">
                <a:spLocks/>
              </p:cNvSpPr>
              <p:nvPr/>
            </p:nvSpPr>
            <p:spPr>
              <a:xfrm>
                <a:off x="9136724" y="4685165"/>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2400" i="1" dirty="0" smtClean="0">
                          <a:solidFill>
                            <a:schemeClr val="bg1">
                              <a:lumMod val="75000"/>
                            </a:schemeClr>
                          </a:solidFill>
                          <a:latin typeface="Cambria Math" panose="02040503050406030204" pitchFamily="18" charset="0"/>
                        </a:rPr>
                        <m:t>𝑊</m:t>
                      </m:r>
                    </m:oMath>
                  </m:oMathPara>
                </a14:m>
                <a:endParaRPr lang="en-US" sz="2400" dirty="0">
                  <a:solidFill>
                    <a:schemeClr val="bg1">
                      <a:lumMod val="75000"/>
                    </a:schemeClr>
                  </a:solidFill>
                  <a:latin typeface="Avenir Light" panose="020B0402020203020204" pitchFamily="34" charset="77"/>
                </a:endParaRPr>
              </a:p>
            </p:txBody>
          </p:sp>
        </mc:Choice>
        <mc:Fallback xmlns="">
          <p:sp>
            <p:nvSpPr>
              <p:cNvPr id="101" name="Content Placeholder 2">
                <a:extLst>
                  <a:ext uri="{FF2B5EF4-FFF2-40B4-BE49-F238E27FC236}">
                    <a16:creationId xmlns:a16="http://schemas.microsoft.com/office/drawing/2014/main" id="{560370BF-B949-784C-86C7-0D501AD16BF6}"/>
                  </a:ext>
                </a:extLst>
              </p:cNvPr>
              <p:cNvSpPr txBox="1">
                <a:spLocks noRot="1" noChangeAspect="1" noMove="1" noResize="1" noEditPoints="1" noAdjustHandles="1" noChangeArrowheads="1" noChangeShapeType="1" noTextEdit="1"/>
              </p:cNvSpPr>
              <p:nvPr/>
            </p:nvSpPr>
            <p:spPr>
              <a:xfrm>
                <a:off x="9136724" y="4685165"/>
                <a:ext cx="701328" cy="503588"/>
              </a:xfrm>
              <a:prstGeom prst="rect">
                <a:avLst/>
              </a:prstGeom>
              <a:blipFill>
                <a:blip r:embed="rId15"/>
                <a:stretch>
                  <a:fillRect/>
                </a:stretch>
              </a:blipFill>
            </p:spPr>
            <p:txBody>
              <a:bodyPr/>
              <a:lstStyle/>
              <a:p>
                <a:r>
                  <a:rPr lang="en-US">
                    <a:noFill/>
                  </a:rPr>
                  <a:t> </a:t>
                </a:r>
              </a:p>
            </p:txBody>
          </p:sp>
        </mc:Fallback>
      </mc:AlternateContent>
      <p:sp>
        <p:nvSpPr>
          <p:cNvPr id="102" name="Content Placeholder 2">
            <a:extLst>
              <a:ext uri="{FF2B5EF4-FFF2-40B4-BE49-F238E27FC236}">
                <a16:creationId xmlns:a16="http://schemas.microsoft.com/office/drawing/2014/main" id="{84F00FE0-7BE2-AB45-84A5-CACC76F1C678}"/>
              </a:ext>
            </a:extLst>
          </p:cNvPr>
          <p:cNvSpPr txBox="1">
            <a:spLocks/>
          </p:cNvSpPr>
          <p:nvPr/>
        </p:nvSpPr>
        <p:spPr>
          <a:xfrm>
            <a:off x="2793640" y="5754472"/>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She</a:t>
            </a:r>
          </a:p>
        </p:txBody>
      </p:sp>
      <p:sp>
        <p:nvSpPr>
          <p:cNvPr id="103" name="Content Placeholder 2">
            <a:extLst>
              <a:ext uri="{FF2B5EF4-FFF2-40B4-BE49-F238E27FC236}">
                <a16:creationId xmlns:a16="http://schemas.microsoft.com/office/drawing/2014/main" id="{F40B8C59-0149-A142-86C3-CA63325779D8}"/>
              </a:ext>
            </a:extLst>
          </p:cNvPr>
          <p:cNvSpPr txBox="1">
            <a:spLocks/>
          </p:cNvSpPr>
          <p:nvPr/>
        </p:nvSpPr>
        <p:spPr>
          <a:xfrm>
            <a:off x="4771152" y="5722080"/>
            <a:ext cx="1005821"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went</a:t>
            </a:r>
          </a:p>
        </p:txBody>
      </p:sp>
      <p:sp>
        <p:nvSpPr>
          <p:cNvPr id="104" name="Content Placeholder 2">
            <a:extLst>
              <a:ext uri="{FF2B5EF4-FFF2-40B4-BE49-F238E27FC236}">
                <a16:creationId xmlns:a16="http://schemas.microsoft.com/office/drawing/2014/main" id="{DA71FA44-21E2-F542-8A3B-2EA795FA64B4}"/>
              </a:ext>
            </a:extLst>
          </p:cNvPr>
          <p:cNvSpPr txBox="1">
            <a:spLocks/>
          </p:cNvSpPr>
          <p:nvPr/>
        </p:nvSpPr>
        <p:spPr>
          <a:xfrm>
            <a:off x="7132699" y="573725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to</a:t>
            </a:r>
          </a:p>
        </p:txBody>
      </p:sp>
      <p:sp>
        <p:nvSpPr>
          <p:cNvPr id="105" name="Content Placeholder 2">
            <a:extLst>
              <a:ext uri="{FF2B5EF4-FFF2-40B4-BE49-F238E27FC236}">
                <a16:creationId xmlns:a16="http://schemas.microsoft.com/office/drawing/2014/main" id="{7E95A145-8CAC-9549-BE9D-308C04EDF2FC}"/>
              </a:ext>
            </a:extLst>
          </p:cNvPr>
          <p:cNvSpPr txBox="1">
            <a:spLocks/>
          </p:cNvSpPr>
          <p:nvPr/>
        </p:nvSpPr>
        <p:spPr>
          <a:xfrm>
            <a:off x="9324812" y="5723185"/>
            <a:ext cx="966617"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2400" dirty="0">
                <a:solidFill>
                  <a:schemeClr val="bg1">
                    <a:lumMod val="75000"/>
                  </a:schemeClr>
                </a:solidFill>
                <a:latin typeface="Avenir Light" panose="020B0402020203020204" pitchFamily="34" charset="77"/>
              </a:rPr>
              <a:t>class</a:t>
            </a:r>
          </a:p>
        </p:txBody>
      </p:sp>
      <p:sp>
        <p:nvSpPr>
          <p:cNvPr id="106" name="Rounded Rectangle 105">
            <a:extLst>
              <a:ext uri="{FF2B5EF4-FFF2-40B4-BE49-F238E27FC236}">
                <a16:creationId xmlns:a16="http://schemas.microsoft.com/office/drawing/2014/main" id="{710E6B06-7E28-8D41-92AC-CB7973823B27}"/>
              </a:ext>
            </a:extLst>
          </p:cNvPr>
          <p:cNvSpPr/>
          <p:nvPr/>
        </p:nvSpPr>
        <p:spPr>
          <a:xfrm>
            <a:off x="9334533" y="5330689"/>
            <a:ext cx="1196135" cy="330065"/>
          </a:xfrm>
          <a:prstGeom prst="roundRect">
            <a:avLst/>
          </a:prstGeom>
          <a:noFill/>
          <a:ln w="38100">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7" name="Oval 106">
            <a:extLst>
              <a:ext uri="{FF2B5EF4-FFF2-40B4-BE49-F238E27FC236}">
                <a16:creationId xmlns:a16="http://schemas.microsoft.com/office/drawing/2014/main" id="{85DEB645-C3D7-E648-9817-4FD574E14306}"/>
              </a:ext>
            </a:extLst>
          </p:cNvPr>
          <p:cNvSpPr/>
          <p:nvPr/>
        </p:nvSpPr>
        <p:spPr>
          <a:xfrm>
            <a:off x="9439315"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8" name="Oval 107">
            <a:extLst>
              <a:ext uri="{FF2B5EF4-FFF2-40B4-BE49-F238E27FC236}">
                <a16:creationId xmlns:a16="http://schemas.microsoft.com/office/drawing/2014/main" id="{A2678B3B-07CE-6141-ACFE-0CD961C14D21}"/>
              </a:ext>
            </a:extLst>
          </p:cNvPr>
          <p:cNvSpPr/>
          <p:nvPr/>
        </p:nvSpPr>
        <p:spPr>
          <a:xfrm>
            <a:off x="9685574"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09" name="Oval 108">
            <a:extLst>
              <a:ext uri="{FF2B5EF4-FFF2-40B4-BE49-F238E27FC236}">
                <a16:creationId xmlns:a16="http://schemas.microsoft.com/office/drawing/2014/main" id="{499DACEE-02EE-5443-8FAD-D0107DF9B8E3}"/>
              </a:ext>
            </a:extLst>
          </p:cNvPr>
          <p:cNvSpPr/>
          <p:nvPr/>
        </p:nvSpPr>
        <p:spPr>
          <a:xfrm>
            <a:off x="9931833"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10" name="Oval 109">
            <a:extLst>
              <a:ext uri="{FF2B5EF4-FFF2-40B4-BE49-F238E27FC236}">
                <a16:creationId xmlns:a16="http://schemas.microsoft.com/office/drawing/2014/main" id="{3F990F24-4867-7745-AD2F-DB6CA00F7343}"/>
              </a:ext>
            </a:extLst>
          </p:cNvPr>
          <p:cNvSpPr/>
          <p:nvPr/>
        </p:nvSpPr>
        <p:spPr>
          <a:xfrm>
            <a:off x="10183702" y="5386040"/>
            <a:ext cx="203200" cy="203200"/>
          </a:xfrm>
          <a:prstGeom prst="ellipse">
            <a:avLst/>
          </a:prstGeom>
          <a:solidFill>
            <a:schemeClr val="bg1">
              <a:lumMod val="85000"/>
            </a:schemeClr>
          </a:solidFill>
          <a:ln w="19050">
            <a:solidFill>
              <a:schemeClr val="tx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11" name="Rounded Rectangle 110">
            <a:extLst>
              <a:ext uri="{FF2B5EF4-FFF2-40B4-BE49-F238E27FC236}">
                <a16:creationId xmlns:a16="http://schemas.microsoft.com/office/drawing/2014/main" id="{5846CCBF-EE75-6446-82E3-EAC9978F6B3B}"/>
              </a:ext>
            </a:extLst>
          </p:cNvPr>
          <p:cNvSpPr/>
          <p:nvPr/>
        </p:nvSpPr>
        <p:spPr>
          <a:xfrm>
            <a:off x="9217768" y="4153858"/>
            <a:ext cx="1364224" cy="311369"/>
          </a:xfrm>
          <a:prstGeom prst="roundRect">
            <a:avLst/>
          </a:prstGeom>
          <a:noFill/>
          <a:ln w="38100">
            <a:solidFill>
              <a:schemeClr val="accent5">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6BC0DBEC-CD2F-5F4B-BB00-29A024391068}"/>
              </a:ext>
            </a:extLst>
          </p:cNvPr>
          <p:cNvSpPr/>
          <p:nvPr/>
        </p:nvSpPr>
        <p:spPr>
          <a:xfrm>
            <a:off x="9302318"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DCD84FE7-1114-864E-93F0-20C8C9E23F1B}"/>
              </a:ext>
            </a:extLst>
          </p:cNvPr>
          <p:cNvSpPr/>
          <p:nvPr/>
        </p:nvSpPr>
        <p:spPr>
          <a:xfrm>
            <a:off x="9548577"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692A687D-18B8-124F-8D2C-CA466AD046AF}"/>
              </a:ext>
            </a:extLst>
          </p:cNvPr>
          <p:cNvSpPr/>
          <p:nvPr/>
        </p:nvSpPr>
        <p:spPr>
          <a:xfrm>
            <a:off x="9794836"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BBD47889-18A0-2244-AA16-5A1DBF16D323}"/>
              </a:ext>
            </a:extLst>
          </p:cNvPr>
          <p:cNvSpPr/>
          <p:nvPr/>
        </p:nvSpPr>
        <p:spPr>
          <a:xfrm>
            <a:off x="10046705" y="4207125"/>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36A71D20-DDDD-6E44-AEF6-0E1E17811A0E}"/>
              </a:ext>
            </a:extLst>
          </p:cNvPr>
          <p:cNvSpPr/>
          <p:nvPr/>
        </p:nvSpPr>
        <p:spPr>
          <a:xfrm>
            <a:off x="10304701" y="4209409"/>
            <a:ext cx="203200" cy="203200"/>
          </a:xfrm>
          <a:prstGeom prst="ellipse">
            <a:avLst/>
          </a:prstGeom>
          <a:solidFill>
            <a:schemeClr val="accent5">
              <a:lumMod val="60000"/>
              <a:lumOff val="40000"/>
              <a:alpha val="39000"/>
            </a:schemeClr>
          </a:solidFill>
          <a:ln w="19050">
            <a:solidFill>
              <a:schemeClr val="accent5">
                <a:lumMod val="50000"/>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6209160F-0E10-5D4E-A879-5AF5846500B5}"/>
              </a:ext>
            </a:extLst>
          </p:cNvPr>
          <p:cNvSpPr/>
          <p:nvPr/>
        </p:nvSpPr>
        <p:spPr>
          <a:xfrm>
            <a:off x="9655013" y="3399661"/>
            <a:ext cx="520985" cy="1028577"/>
          </a:xfrm>
          <a:prstGeom prst="rect">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ight Arrow 72">
            <a:extLst>
              <a:ext uri="{FF2B5EF4-FFF2-40B4-BE49-F238E27FC236}">
                <a16:creationId xmlns:a16="http://schemas.microsoft.com/office/drawing/2014/main" id="{C5F97A50-8FCA-674B-9CD5-B798C07934E9}"/>
              </a:ext>
            </a:extLst>
          </p:cNvPr>
          <p:cNvSpPr/>
          <p:nvPr/>
        </p:nvSpPr>
        <p:spPr>
          <a:xfrm rot="10800000">
            <a:off x="3857900" y="4064460"/>
            <a:ext cx="5797112" cy="519477"/>
          </a:xfrm>
          <a:prstGeom prst="rightArrow">
            <a:avLst>
              <a:gd name="adj1" fmla="val 43272"/>
              <a:gd name="adj2" fmla="val 64733"/>
            </a:avLst>
          </a:prstGeom>
          <a:solidFill>
            <a:srgbClr val="FF7F99">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7" name="Rectangle 116">
                <a:extLst>
                  <a:ext uri="{FF2B5EF4-FFF2-40B4-BE49-F238E27FC236}">
                    <a16:creationId xmlns:a16="http://schemas.microsoft.com/office/drawing/2014/main" id="{1955CE4C-F149-954F-B60C-F5A8790D746A}"/>
                  </a:ext>
                </a:extLst>
              </p:cNvPr>
              <p:cNvSpPr/>
              <p:nvPr/>
            </p:nvSpPr>
            <p:spPr>
              <a:xfrm>
                <a:off x="883997" y="1378420"/>
                <a:ext cx="6032968" cy="1105495"/>
              </a:xfrm>
              <a:prstGeom prst="rect">
                <a:avLst/>
              </a:prstGeom>
            </p:spPr>
            <p:txBody>
              <a:bodyPr wrap="square">
                <a:spAutoFit/>
              </a:bodyPr>
              <a:lstStyle/>
              <a:p>
                <a:r>
                  <a:rPr lang="en-US" sz="4000" b="1" dirty="0">
                    <a:latin typeface="Avenir Light" panose="020B0402020203020204" pitchFamily="34" charset="77"/>
                  </a:rPr>
                  <a:t> </a:t>
                </a:r>
                <a14:m>
                  <m:oMath xmlns:m="http://schemas.openxmlformats.org/officeDocument/2006/math">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𝑳</m:t>
                            </m:r>
                          </m:e>
                          <m:sup>
                            <m:r>
                              <a:rPr lang="en-US" sz="4000" b="1" i="1" smtClean="0">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smtClean="0">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𝟏</m:t>
                            </m:r>
                          </m:sup>
                        </m:sSup>
                      </m:den>
                    </m:f>
                    <m:r>
                      <a:rPr lang="en-US" sz="4000" b="1" i="1" smtClean="0">
                        <a:solidFill>
                          <a:srgbClr val="C00000"/>
                        </a:solidFill>
                        <a:latin typeface="Cambria Math" panose="02040503050406030204" pitchFamily="18" charset="0"/>
                        <a:ea typeface="Cambria Math" panose="02040503050406030204" pitchFamily="18" charset="0"/>
                      </a:rPr>
                      <m:t>=</m:t>
                    </m:r>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𝑳</m:t>
                            </m:r>
                          </m:e>
                          <m:sup>
                            <m:r>
                              <a:rPr lang="en-US" sz="4000" b="1" i="1">
                                <a:solidFill>
                                  <a:srgbClr val="C00000"/>
                                </a:solidFill>
                                <a:latin typeface="Cambria Math" panose="02040503050406030204" pitchFamily="18" charset="0"/>
                                <a:ea typeface="Cambria Math" panose="02040503050406030204" pitchFamily="18" charset="0"/>
                              </a:rPr>
                              <m:t>𝟒</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𝟑</m:t>
                            </m:r>
                          </m:sup>
                        </m:sSup>
                      </m:den>
                    </m:f>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𝟑</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𝟐</m:t>
                            </m:r>
                          </m:sup>
                        </m:sSup>
                      </m:den>
                    </m:f>
                  </m:oMath>
                </a14:m>
                <a:r>
                  <a:rPr lang="en-US" sz="4000" b="1" dirty="0">
                    <a:solidFill>
                      <a:srgbClr val="C00000"/>
                    </a:solidFill>
                    <a:ea typeface="Cambria Math" panose="02040503050406030204" pitchFamily="18" charset="0"/>
                  </a:rPr>
                  <a:t> </a:t>
                </a:r>
                <a14:m>
                  <m:oMath xmlns:m="http://schemas.openxmlformats.org/officeDocument/2006/math">
                    <m:f>
                      <m:fPr>
                        <m:ctrlPr>
                          <a:rPr lang="en-US" sz="4000" b="1" i="1">
                            <a:solidFill>
                              <a:srgbClr val="C00000"/>
                            </a:solidFill>
                            <a:latin typeface="Cambria Math" panose="02040503050406030204" pitchFamily="18" charset="0"/>
                            <a:ea typeface="Cambria Math" panose="02040503050406030204" pitchFamily="18" charset="0"/>
                          </a:rPr>
                        </m:ctrlPr>
                      </m:fPr>
                      <m:num>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smtClean="0">
                                <a:solidFill>
                                  <a:srgbClr val="C00000"/>
                                </a:solidFill>
                                <a:latin typeface="Cambria Math" panose="02040503050406030204" pitchFamily="18" charset="0"/>
                                <a:ea typeface="Cambria Math" panose="02040503050406030204" pitchFamily="18" charset="0"/>
                              </a:rPr>
                              <m:t>𝑽</m:t>
                            </m:r>
                          </m:e>
                          <m:sup>
                            <m:r>
                              <a:rPr lang="en-US" sz="4000" b="1" i="1" smtClean="0">
                                <a:solidFill>
                                  <a:srgbClr val="C00000"/>
                                </a:solidFill>
                                <a:latin typeface="Cambria Math" panose="02040503050406030204" pitchFamily="18" charset="0"/>
                                <a:ea typeface="Cambria Math" panose="02040503050406030204" pitchFamily="18" charset="0"/>
                              </a:rPr>
                              <m:t>𝟐</m:t>
                            </m:r>
                          </m:sup>
                        </m:sSup>
                      </m:num>
                      <m:den>
                        <m:r>
                          <a:rPr lang="en-US" sz="4000" b="1" i="1">
                            <a:solidFill>
                              <a:srgbClr val="C00000"/>
                            </a:solidFill>
                            <a:latin typeface="Cambria Math" panose="02040503050406030204" pitchFamily="18" charset="0"/>
                            <a:ea typeface="Cambria Math" panose="02040503050406030204" pitchFamily="18" charset="0"/>
                          </a:rPr>
                          <m:t>𝝏</m:t>
                        </m:r>
                        <m:sSup>
                          <m:sSupPr>
                            <m:ctrlPr>
                              <a:rPr lang="en-US" sz="4000" b="1" i="1">
                                <a:solidFill>
                                  <a:srgbClr val="C00000"/>
                                </a:solidFill>
                                <a:latin typeface="Cambria Math" panose="02040503050406030204" pitchFamily="18" charset="0"/>
                                <a:ea typeface="Cambria Math" panose="02040503050406030204" pitchFamily="18" charset="0"/>
                              </a:rPr>
                            </m:ctrlPr>
                          </m:sSupPr>
                          <m:e>
                            <m:r>
                              <a:rPr lang="en-US" sz="4000" b="1" i="1">
                                <a:solidFill>
                                  <a:srgbClr val="C00000"/>
                                </a:solidFill>
                                <a:latin typeface="Cambria Math" panose="02040503050406030204" pitchFamily="18" charset="0"/>
                                <a:ea typeface="Cambria Math" panose="02040503050406030204" pitchFamily="18" charset="0"/>
                              </a:rPr>
                              <m:t>𝑽</m:t>
                            </m:r>
                          </m:e>
                          <m:sup>
                            <m:r>
                              <a:rPr lang="en-US" sz="4000" b="1" i="1">
                                <a:solidFill>
                                  <a:srgbClr val="C00000"/>
                                </a:solidFill>
                                <a:latin typeface="Cambria Math" panose="02040503050406030204" pitchFamily="18" charset="0"/>
                                <a:ea typeface="Cambria Math" panose="02040503050406030204" pitchFamily="18" charset="0"/>
                              </a:rPr>
                              <m:t>𝟏</m:t>
                            </m:r>
                          </m:sup>
                        </m:sSup>
                      </m:den>
                    </m:f>
                  </m:oMath>
                </a14:m>
                <a:endParaRPr lang="en-US" sz="4000" dirty="0"/>
              </a:p>
            </p:txBody>
          </p:sp>
        </mc:Choice>
        <mc:Fallback xmlns="">
          <p:sp>
            <p:nvSpPr>
              <p:cNvPr id="117" name="Rectangle 116">
                <a:extLst>
                  <a:ext uri="{FF2B5EF4-FFF2-40B4-BE49-F238E27FC236}">
                    <a16:creationId xmlns:a16="http://schemas.microsoft.com/office/drawing/2014/main" id="{1955CE4C-F149-954F-B60C-F5A8790D746A}"/>
                  </a:ext>
                </a:extLst>
              </p:cNvPr>
              <p:cNvSpPr>
                <a:spLocks noRot="1" noChangeAspect="1" noMove="1" noResize="1" noEditPoints="1" noAdjustHandles="1" noChangeArrowheads="1" noChangeShapeType="1" noTextEdit="1"/>
              </p:cNvSpPr>
              <p:nvPr/>
            </p:nvSpPr>
            <p:spPr>
              <a:xfrm>
                <a:off x="883997" y="1378420"/>
                <a:ext cx="6032968" cy="1105495"/>
              </a:xfrm>
              <a:prstGeom prst="rect">
                <a:avLst/>
              </a:prstGeom>
              <a:blipFill>
                <a:blip r:embed="rId16"/>
                <a:stretch>
                  <a:fillRect b="-3409"/>
                </a:stretch>
              </a:blipFill>
            </p:spPr>
            <p:txBody>
              <a:bodyPr/>
              <a:lstStyle/>
              <a:p>
                <a:r>
                  <a:rPr lang="en-US">
                    <a:noFill/>
                  </a:rPr>
                  <a:t> </a:t>
                </a:r>
              </a:p>
            </p:txBody>
          </p:sp>
        </mc:Fallback>
      </mc:AlternateContent>
      <p:sp>
        <p:nvSpPr>
          <p:cNvPr id="118"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10129065" cy="1162592"/>
          </a:xfrm>
        </p:spPr>
        <p:txBody>
          <a:bodyPr>
            <a:normAutofit fontScale="90000"/>
          </a:bodyPr>
          <a:lstStyle/>
          <a:p>
            <a:r>
              <a:rPr lang="en-US" dirty="0"/>
              <a:t>RNNs: Vanishing and </a:t>
            </a:r>
            <a:r>
              <a:rPr lang="en-US"/>
              <a:t>Exploding Gradients (review)</a:t>
            </a:r>
            <a:endParaRPr lang="en-US" dirty="0"/>
          </a:p>
        </p:txBody>
      </p:sp>
    </p:spTree>
    <p:extLst>
      <p:ext uri="{BB962C8B-B14F-4D97-AF65-F5344CB8AC3E}">
        <p14:creationId xmlns:p14="http://schemas.microsoft.com/office/powerpoint/2010/main" val="3302250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Content Placeholder 2">
            <a:extLst>
              <a:ext uri="{FF2B5EF4-FFF2-40B4-BE49-F238E27FC236}">
                <a16:creationId xmlns:a16="http://schemas.microsoft.com/office/drawing/2014/main" id="{8CC99D59-00C0-1445-91B3-013E005D8BDE}"/>
              </a:ext>
            </a:extLst>
          </p:cNvPr>
          <p:cNvSpPr txBox="1">
            <a:spLocks/>
          </p:cNvSpPr>
          <p:nvPr/>
        </p:nvSpPr>
        <p:spPr>
          <a:xfrm>
            <a:off x="2489764" y="1776946"/>
            <a:ext cx="7567747" cy="6457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sz="2400" b="1" dirty="0">
              <a:solidFill>
                <a:schemeClr val="accent5">
                  <a:lumMod val="75000"/>
                </a:schemeClr>
              </a:solidFill>
              <a:latin typeface="Avenir Light" panose="020B0402020203020204" pitchFamily="34" charset="77"/>
            </a:endParaRPr>
          </a:p>
        </p:txBody>
      </p:sp>
      <p:sp>
        <p:nvSpPr>
          <p:cNvPr id="9" name="Content Placeholder 2">
            <a:extLst>
              <a:ext uri="{FF2B5EF4-FFF2-40B4-BE49-F238E27FC236}">
                <a16:creationId xmlns:a16="http://schemas.microsoft.com/office/drawing/2014/main" id="{F2B00D99-5E8F-BC4F-99D7-666390D54C72}"/>
              </a:ext>
            </a:extLst>
          </p:cNvPr>
          <p:cNvSpPr txBox="1">
            <a:spLocks/>
          </p:cNvSpPr>
          <p:nvPr/>
        </p:nvSpPr>
        <p:spPr>
          <a:xfrm>
            <a:off x="1379836" y="1438854"/>
            <a:ext cx="10342263" cy="21423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dirty="0">
                <a:latin typeface="Karla" charset="0"/>
                <a:ea typeface="Karla" charset="0"/>
                <a:cs typeface="Karla" charset="0"/>
              </a:rPr>
              <a:t>To address RNNs’ finnicky nature with long-range context, we turned to an RNN variant named </a:t>
            </a:r>
            <a:r>
              <a:rPr lang="en-US" b="1" dirty="0">
                <a:solidFill>
                  <a:srgbClr val="C00000"/>
                </a:solidFill>
                <a:latin typeface="Karla" charset="0"/>
                <a:ea typeface="Karla" charset="0"/>
                <a:cs typeface="Karla" charset="0"/>
              </a:rPr>
              <a:t>LSTMs (long short-term memory)</a:t>
            </a:r>
            <a:endParaRPr lang="en-US" dirty="0">
              <a:latin typeface="Karla" charset="0"/>
              <a:ea typeface="Karla" charset="0"/>
              <a:cs typeface="Karla" charset="0"/>
            </a:endParaRPr>
          </a:p>
          <a:p>
            <a:pPr marL="0" indent="0">
              <a:lnSpc>
                <a:spcPct val="120000"/>
              </a:lnSpc>
              <a:buNone/>
            </a:pPr>
            <a:endParaRPr lang="en-US" b="1" dirty="0">
              <a:solidFill>
                <a:srgbClr val="C00000"/>
              </a:solidFill>
              <a:latin typeface="Karla" charset="0"/>
              <a:ea typeface="Karla" charset="0"/>
              <a:cs typeface="Karla" charset="0"/>
            </a:endParaRPr>
          </a:p>
          <a:p>
            <a:pPr marL="0" indent="0">
              <a:lnSpc>
                <a:spcPct val="120000"/>
              </a:lnSpc>
              <a:buNone/>
            </a:pPr>
            <a:r>
              <a:rPr lang="en-US" dirty="0">
                <a:latin typeface="Karla" charset="0"/>
                <a:ea typeface="Karla" charset="0"/>
                <a:cs typeface="Karla" charset="0"/>
              </a:rPr>
              <a:t>But first, let’s recap what we’ve learned so far</a:t>
            </a:r>
          </a:p>
        </p:txBody>
      </p:sp>
      <p:sp>
        <p:nvSpPr>
          <p:cNvPr id="7"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10129065" cy="1162592"/>
          </a:xfrm>
        </p:spPr>
        <p:txBody>
          <a:bodyPr>
            <a:normAutofit fontScale="90000"/>
          </a:bodyPr>
          <a:lstStyle/>
          <a:p>
            <a:r>
              <a:rPr lang="en-US" dirty="0"/>
              <a:t>RNNs: Vanishing and </a:t>
            </a:r>
            <a:r>
              <a:rPr lang="en-US"/>
              <a:t>Exploding Gradients (review)</a:t>
            </a:r>
            <a:endParaRPr lang="en-US" dirty="0"/>
          </a:p>
        </p:txBody>
      </p:sp>
    </p:spTree>
    <p:extLst>
      <p:ext uri="{BB962C8B-B14F-4D97-AF65-F5344CB8AC3E}">
        <p14:creationId xmlns:p14="http://schemas.microsoft.com/office/powerpoint/2010/main" val="2161006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7" name="Rectangle 256">
            <a:extLst>
              <a:ext uri="{FF2B5EF4-FFF2-40B4-BE49-F238E27FC236}">
                <a16:creationId xmlns:a16="http://schemas.microsoft.com/office/drawing/2014/main" id="{F25CB19A-6131-CD43-A0A6-CEF041A2DDB1}"/>
              </a:ext>
            </a:extLst>
          </p:cNvPr>
          <p:cNvSpPr/>
          <p:nvPr/>
        </p:nvSpPr>
        <p:spPr>
          <a:xfrm>
            <a:off x="8463688" y="3298397"/>
            <a:ext cx="3360011" cy="461604"/>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FD27067C-4218-2146-B7FE-E8C3F1ECB5C3}"/>
              </a:ext>
            </a:extLst>
          </p:cNvPr>
          <p:cNvSpPr/>
          <p:nvPr/>
        </p:nvSpPr>
        <p:spPr>
          <a:xfrm>
            <a:off x="4930600" y="3298526"/>
            <a:ext cx="2854500" cy="461604"/>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Rectangle 254">
            <a:extLst>
              <a:ext uri="{FF2B5EF4-FFF2-40B4-BE49-F238E27FC236}">
                <a16:creationId xmlns:a16="http://schemas.microsoft.com/office/drawing/2014/main" id="{A05EC56D-A415-2347-AAC9-FCBB48A3BA97}"/>
              </a:ext>
            </a:extLst>
          </p:cNvPr>
          <p:cNvSpPr/>
          <p:nvPr/>
        </p:nvSpPr>
        <p:spPr>
          <a:xfrm>
            <a:off x="1016000" y="3267335"/>
            <a:ext cx="2999228" cy="492665"/>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itle 1">
            <a:extLst>
              <a:ext uri="{FF2B5EF4-FFF2-40B4-BE49-F238E27FC236}">
                <a16:creationId xmlns:a16="http://schemas.microsoft.com/office/drawing/2014/main" id="{FF867746-7A2F-644D-88D5-C3102C6A99EA}"/>
              </a:ext>
            </a:extLst>
          </p:cNvPr>
          <p:cNvSpPr>
            <a:spLocks noGrp="1"/>
          </p:cNvSpPr>
          <p:nvPr>
            <p:ph type="title"/>
          </p:nvPr>
        </p:nvSpPr>
        <p:spPr>
          <a:xfrm>
            <a:off x="347472" y="219456"/>
            <a:ext cx="6459831" cy="600039"/>
          </a:xfrm>
        </p:spPr>
        <p:txBody>
          <a:bodyPr>
            <a:normAutofit fontScale="90000"/>
          </a:bodyPr>
          <a:lstStyle/>
          <a:p>
            <a:r>
              <a:rPr lang="en-US" dirty="0"/>
              <a:t>Sequential Modelling (so far)</a:t>
            </a:r>
          </a:p>
        </p:txBody>
      </p:sp>
      <p:sp>
        <p:nvSpPr>
          <p:cNvPr id="9" name="Content Placeholder 2">
            <a:extLst>
              <a:ext uri="{FF2B5EF4-FFF2-40B4-BE49-F238E27FC236}">
                <a16:creationId xmlns:a16="http://schemas.microsoft.com/office/drawing/2014/main" id="{F2B00D99-5E8F-BC4F-99D7-666390D54C72}"/>
              </a:ext>
            </a:extLst>
          </p:cNvPr>
          <p:cNvSpPr txBox="1">
            <a:spLocks/>
          </p:cNvSpPr>
          <p:nvPr/>
        </p:nvSpPr>
        <p:spPr>
          <a:xfrm>
            <a:off x="1049269" y="3159944"/>
            <a:ext cx="1503064" cy="7074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dirty="0">
                <a:latin typeface="Avenir Light" panose="020B0402020203020204" pitchFamily="34" charset="77"/>
              </a:rPr>
              <a:t>n-grams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FBDC0E3-4415-7648-9250-B60B74CAC7FA}"/>
                  </a:ext>
                </a:extLst>
              </p:cNvPr>
              <p:cNvSpPr txBox="1"/>
              <p:nvPr/>
            </p:nvSpPr>
            <p:spPr>
              <a:xfrm>
                <a:off x="826012" y="1783438"/>
                <a:ext cx="3315716" cy="576761"/>
              </a:xfrm>
              <a:prstGeom prst="rect">
                <a:avLst/>
              </a:prstGeom>
              <a:no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m:rPr>
                              <m:nor/>
                            </m:rPr>
                            <a:rPr lang="en-US" b="0" i="0" smtClean="0">
                              <a:latin typeface="Cambria Math" panose="02040503050406030204" pitchFamily="18" charset="0"/>
                            </a:rPr>
                            <m:t>went</m:t>
                          </m:r>
                        </m:e>
                        <m:e>
                          <m:r>
                            <a:rPr lang="en-US" b="0" i="1" smtClean="0">
                              <a:latin typeface="Cambria Math" panose="02040503050406030204" pitchFamily="18" charset="0"/>
                            </a:rPr>
                            <m:t>𝑆h𝑒</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nor/>
                            </m:rPr>
                            <a:rPr lang="en-US" b="0" i="0" smtClean="0">
                              <a:latin typeface="Cambria Math" panose="02040503050406030204" pitchFamily="18" charset="0"/>
                            </a:rPr>
                            <m:t>count</m:t>
                          </m:r>
                          <m:r>
                            <a:rPr lang="en-US" b="0" i="1" smtClean="0">
                              <a:latin typeface="Cambria Math" panose="02040503050406030204" pitchFamily="18" charset="0"/>
                            </a:rPr>
                            <m:t>(</m:t>
                          </m:r>
                          <m:r>
                            <a:rPr lang="en-US" b="0" i="1" smtClean="0">
                              <a:latin typeface="Cambria Math" panose="02040503050406030204" pitchFamily="18" charset="0"/>
                            </a:rPr>
                            <m:t>𝑆h𝑒</m:t>
                          </m:r>
                          <m:r>
                            <a:rPr lang="en-US" b="0" i="1" smtClean="0">
                              <a:latin typeface="Cambria Math" panose="02040503050406030204" pitchFamily="18" charset="0"/>
                            </a:rPr>
                            <m:t> </m:t>
                          </m:r>
                          <m:r>
                            <a:rPr lang="en-US" b="0" i="1" smtClean="0">
                              <a:latin typeface="Cambria Math" panose="02040503050406030204" pitchFamily="18" charset="0"/>
                            </a:rPr>
                            <m:t>𝑤𝑒𝑛𝑡</m:t>
                          </m:r>
                          <m:r>
                            <a:rPr lang="en-US" b="0" i="1" smtClean="0">
                              <a:latin typeface="Cambria Math" panose="02040503050406030204" pitchFamily="18" charset="0"/>
                            </a:rPr>
                            <m:t>)</m:t>
                          </m:r>
                        </m:num>
                        <m:den>
                          <m:r>
                            <m:rPr>
                              <m:nor/>
                            </m:rPr>
                            <a:rPr lang="en-US" b="0" i="0" smtClean="0">
                              <a:latin typeface="Cambria Math" panose="02040503050406030204" pitchFamily="18" charset="0"/>
                            </a:rPr>
                            <m:t>count</m:t>
                          </m:r>
                          <m:r>
                            <a:rPr lang="en-US" b="0" i="1" smtClean="0">
                              <a:latin typeface="Cambria Math" panose="02040503050406030204" pitchFamily="18" charset="0"/>
                            </a:rPr>
                            <m:t>(</m:t>
                          </m:r>
                          <m:r>
                            <a:rPr lang="en-US" b="0" i="1" smtClean="0">
                              <a:latin typeface="Cambria Math" panose="02040503050406030204" pitchFamily="18" charset="0"/>
                            </a:rPr>
                            <m:t>𝑆h𝑒</m:t>
                          </m:r>
                          <m:r>
                            <a:rPr lang="en-US" b="0" i="1" smtClean="0">
                              <a:latin typeface="Cambria Math" panose="02040503050406030204" pitchFamily="18" charset="0"/>
                            </a:rPr>
                            <m:t>)</m:t>
                          </m:r>
                        </m:den>
                      </m:f>
                    </m:oMath>
                  </m:oMathPara>
                </a14:m>
                <a:endParaRPr lang="en-US" dirty="0"/>
              </a:p>
            </p:txBody>
          </p:sp>
        </mc:Choice>
        <mc:Fallback xmlns="">
          <p:sp>
            <p:nvSpPr>
              <p:cNvPr id="2" name="TextBox 1">
                <a:extLst>
                  <a:ext uri="{FF2B5EF4-FFF2-40B4-BE49-F238E27FC236}">
                    <a16:creationId xmlns:a16="http://schemas.microsoft.com/office/drawing/2014/main" id="{0FBDC0E3-4415-7648-9250-B60B74CAC7FA}"/>
                  </a:ext>
                </a:extLst>
              </p:cNvPr>
              <p:cNvSpPr txBox="1">
                <a:spLocks noRot="1" noChangeAspect="1" noMove="1" noResize="1" noEditPoints="1" noAdjustHandles="1" noChangeArrowheads="1" noChangeShapeType="1" noTextEdit="1"/>
              </p:cNvSpPr>
              <p:nvPr/>
            </p:nvSpPr>
            <p:spPr>
              <a:xfrm>
                <a:off x="826012" y="1783438"/>
                <a:ext cx="3315716" cy="576761"/>
              </a:xfrm>
              <a:prstGeom prst="rect">
                <a:avLst/>
              </a:prstGeom>
              <a:blipFill>
                <a:blip r:embed="rId2"/>
                <a:stretch>
                  <a:fillRect l="-758" t="-2041" r="-1515" b="-14286"/>
                </a:stretch>
              </a:blipFill>
              <a:ln w="25400">
                <a:solidFill>
                  <a:schemeClr val="tx1"/>
                </a:solidFill>
              </a:ln>
            </p:spPr>
            <p:txBody>
              <a:bodyPr/>
              <a:lstStyle/>
              <a:p>
                <a:r>
                  <a:rPr lang="en-US">
                    <a:noFill/>
                  </a:rPr>
                  <a:t> </a:t>
                </a:r>
              </a:p>
            </p:txBody>
          </p:sp>
        </mc:Fallback>
      </mc:AlternateContent>
      <p:sp>
        <p:nvSpPr>
          <p:cNvPr id="8" name="Content Placeholder 2">
            <a:extLst>
              <a:ext uri="{FF2B5EF4-FFF2-40B4-BE49-F238E27FC236}">
                <a16:creationId xmlns:a16="http://schemas.microsoft.com/office/drawing/2014/main" id="{A367764E-5E14-9E47-9247-CC83D1A0587B}"/>
              </a:ext>
            </a:extLst>
          </p:cNvPr>
          <p:cNvSpPr txBox="1">
            <a:spLocks/>
          </p:cNvSpPr>
          <p:nvPr/>
        </p:nvSpPr>
        <p:spPr>
          <a:xfrm>
            <a:off x="4952147" y="3269505"/>
            <a:ext cx="2345885" cy="7074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dirty="0">
                <a:latin typeface="Avenir Light" panose="020B0402020203020204" pitchFamily="34" charset="77"/>
              </a:rPr>
              <a:t>FFNN</a:t>
            </a:r>
          </a:p>
        </p:txBody>
      </p:sp>
      <p:grpSp>
        <p:nvGrpSpPr>
          <p:cNvPr id="3" name="Group 2">
            <a:extLst>
              <a:ext uri="{FF2B5EF4-FFF2-40B4-BE49-F238E27FC236}">
                <a16:creationId xmlns:a16="http://schemas.microsoft.com/office/drawing/2014/main" id="{3D8EC5EA-A8F3-9046-85CB-5F892053573A}"/>
              </a:ext>
            </a:extLst>
          </p:cNvPr>
          <p:cNvGrpSpPr/>
          <p:nvPr/>
        </p:nvGrpSpPr>
        <p:grpSpPr>
          <a:xfrm>
            <a:off x="4883150" y="962501"/>
            <a:ext cx="2222500" cy="2106157"/>
            <a:chOff x="7077948" y="1122193"/>
            <a:chExt cx="4200756" cy="3621808"/>
          </a:xfrm>
        </p:grpSpPr>
        <p:sp>
          <p:nvSpPr>
            <p:cNvPr id="47" name="Rounded Rectangle 46">
              <a:extLst>
                <a:ext uri="{FF2B5EF4-FFF2-40B4-BE49-F238E27FC236}">
                  <a16:creationId xmlns:a16="http://schemas.microsoft.com/office/drawing/2014/main" id="{69BAE014-492D-C845-AD57-536C6E38FFBE}"/>
                </a:ext>
              </a:extLst>
            </p:cNvPr>
            <p:cNvSpPr/>
            <p:nvPr/>
          </p:nvSpPr>
          <p:spPr>
            <a:xfrm>
              <a:off x="7366000" y="3867560"/>
              <a:ext cx="3912704"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5809FD00-21C7-F34E-B264-6B2254ED8155}"/>
                </a:ext>
              </a:extLst>
            </p:cNvPr>
            <p:cNvSpPr/>
            <p:nvPr/>
          </p:nvSpPr>
          <p:spPr>
            <a:xfrm>
              <a:off x="7470782"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432DF58-5D3D-3B47-949B-86536BA66A72}"/>
                </a:ext>
              </a:extLst>
            </p:cNvPr>
            <p:cNvSpPr/>
            <p:nvPr/>
          </p:nvSpPr>
          <p:spPr>
            <a:xfrm>
              <a:off x="7717041"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7E985C1E-789D-3C43-8AB8-CC326BF9D8DC}"/>
                </a:ext>
              </a:extLst>
            </p:cNvPr>
            <p:cNvSpPr/>
            <p:nvPr/>
          </p:nvSpPr>
          <p:spPr>
            <a:xfrm>
              <a:off x="7963300"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9B5F8588-337E-3240-9CFB-6F596316D509}"/>
                </a:ext>
              </a:extLst>
            </p:cNvPr>
            <p:cNvSpPr/>
            <p:nvPr/>
          </p:nvSpPr>
          <p:spPr>
            <a:xfrm>
              <a:off x="8215169"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ontent Placeholder 2">
              <a:extLst>
                <a:ext uri="{FF2B5EF4-FFF2-40B4-BE49-F238E27FC236}">
                  <a16:creationId xmlns:a16="http://schemas.microsoft.com/office/drawing/2014/main" id="{A8267F22-8EB7-B046-B004-127CCC50088A}"/>
                </a:ext>
              </a:extLst>
            </p:cNvPr>
            <p:cNvSpPr txBox="1">
              <a:spLocks/>
            </p:cNvSpPr>
            <p:nvPr/>
          </p:nvSpPr>
          <p:spPr>
            <a:xfrm>
              <a:off x="7077948" y="4240411"/>
              <a:ext cx="1256278" cy="50358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1800" dirty="0">
                  <a:latin typeface="Avenir Light" panose="020B0402020203020204" pitchFamily="34" charset="77"/>
                </a:rPr>
                <a:t>She</a:t>
              </a:r>
            </a:p>
          </p:txBody>
        </p:sp>
        <p:sp>
          <p:nvSpPr>
            <p:cNvPr id="53" name="Oval 52">
              <a:extLst>
                <a:ext uri="{FF2B5EF4-FFF2-40B4-BE49-F238E27FC236}">
                  <a16:creationId xmlns:a16="http://schemas.microsoft.com/office/drawing/2014/main" id="{30C3B6CD-7EF0-FA4C-B1BE-42C9823F5732}"/>
                </a:ext>
              </a:extLst>
            </p:cNvPr>
            <p:cNvSpPr/>
            <p:nvPr/>
          </p:nvSpPr>
          <p:spPr>
            <a:xfrm>
              <a:off x="8879746"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5A845530-0E2D-984E-AF00-5A6D9B7C4900}"/>
                </a:ext>
              </a:extLst>
            </p:cNvPr>
            <p:cNvSpPr/>
            <p:nvPr/>
          </p:nvSpPr>
          <p:spPr>
            <a:xfrm>
              <a:off x="9126005"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D713316D-E874-F548-B134-BB6C069BC5DF}"/>
                </a:ext>
              </a:extLst>
            </p:cNvPr>
            <p:cNvSpPr/>
            <p:nvPr/>
          </p:nvSpPr>
          <p:spPr>
            <a:xfrm>
              <a:off x="9372264"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8CB9510-B29E-ED4D-B099-9C0CAC38640E}"/>
                </a:ext>
              </a:extLst>
            </p:cNvPr>
            <p:cNvSpPr/>
            <p:nvPr/>
          </p:nvSpPr>
          <p:spPr>
            <a:xfrm>
              <a:off x="9624133"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A35BE0B-2D70-5B4B-BF86-38E31ABD56B7}"/>
                </a:ext>
              </a:extLst>
            </p:cNvPr>
            <p:cNvSpPr/>
            <p:nvPr/>
          </p:nvSpPr>
          <p:spPr>
            <a:xfrm>
              <a:off x="10228438"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CACEE495-8CA4-7244-B138-2913EB23653F}"/>
                </a:ext>
              </a:extLst>
            </p:cNvPr>
            <p:cNvSpPr/>
            <p:nvPr/>
          </p:nvSpPr>
          <p:spPr>
            <a:xfrm>
              <a:off x="10474697"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BAD5CBCB-BF97-4C41-970B-631B6D1C6F22}"/>
                </a:ext>
              </a:extLst>
            </p:cNvPr>
            <p:cNvSpPr/>
            <p:nvPr/>
          </p:nvSpPr>
          <p:spPr>
            <a:xfrm>
              <a:off x="10720956"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9BE6FFA-851A-3742-9AC6-DE98203E4D2B}"/>
                </a:ext>
              </a:extLst>
            </p:cNvPr>
            <p:cNvSpPr/>
            <p:nvPr/>
          </p:nvSpPr>
          <p:spPr>
            <a:xfrm>
              <a:off x="10972825" y="3922911"/>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ontent Placeholder 2">
              <a:extLst>
                <a:ext uri="{FF2B5EF4-FFF2-40B4-BE49-F238E27FC236}">
                  <a16:creationId xmlns:a16="http://schemas.microsoft.com/office/drawing/2014/main" id="{42480F33-0AE1-E348-A53C-A9AE28087185}"/>
                </a:ext>
              </a:extLst>
            </p:cNvPr>
            <p:cNvSpPr txBox="1">
              <a:spLocks/>
            </p:cNvSpPr>
            <p:nvPr/>
          </p:nvSpPr>
          <p:spPr>
            <a:xfrm>
              <a:off x="8769693" y="4240411"/>
              <a:ext cx="1311303" cy="50358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1800" dirty="0">
                  <a:latin typeface="Avenir Light" panose="020B0402020203020204" pitchFamily="34" charset="77"/>
                </a:rPr>
                <a:t>went</a:t>
              </a:r>
            </a:p>
          </p:txBody>
        </p:sp>
        <p:sp>
          <p:nvSpPr>
            <p:cNvPr id="62" name="Content Placeholder 2">
              <a:extLst>
                <a:ext uri="{FF2B5EF4-FFF2-40B4-BE49-F238E27FC236}">
                  <a16:creationId xmlns:a16="http://schemas.microsoft.com/office/drawing/2014/main" id="{5659E6E1-15EE-6044-8DEF-5B69FEC727E9}"/>
                </a:ext>
              </a:extLst>
            </p:cNvPr>
            <p:cNvSpPr txBox="1">
              <a:spLocks/>
            </p:cNvSpPr>
            <p:nvPr/>
          </p:nvSpPr>
          <p:spPr>
            <a:xfrm>
              <a:off x="10228438" y="4197627"/>
              <a:ext cx="947587" cy="54637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1800" dirty="0">
                  <a:latin typeface="Avenir Light" panose="020B0402020203020204" pitchFamily="34" charset="77"/>
                </a:rPr>
                <a:t>to</a:t>
              </a:r>
            </a:p>
          </p:txBody>
        </p:sp>
        <p:sp>
          <p:nvSpPr>
            <p:cNvPr id="63" name="Oval 62">
              <a:extLst>
                <a:ext uri="{FF2B5EF4-FFF2-40B4-BE49-F238E27FC236}">
                  <a16:creationId xmlns:a16="http://schemas.microsoft.com/office/drawing/2014/main" id="{8BBF2F8D-9FB6-B74A-A5B1-7FD15B319706}"/>
                </a:ext>
              </a:extLst>
            </p:cNvPr>
            <p:cNvSpPr/>
            <p:nvPr/>
          </p:nvSpPr>
          <p:spPr>
            <a:xfrm>
              <a:off x="8850842" y="16258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8A128E79-1191-7241-83EF-421464C9CBF0}"/>
                </a:ext>
              </a:extLst>
            </p:cNvPr>
            <p:cNvSpPr/>
            <p:nvPr/>
          </p:nvSpPr>
          <p:spPr>
            <a:xfrm>
              <a:off x="9097101" y="16258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E0B5B62F-06B7-E844-9C34-E3847A4989C5}"/>
                </a:ext>
              </a:extLst>
            </p:cNvPr>
            <p:cNvSpPr/>
            <p:nvPr/>
          </p:nvSpPr>
          <p:spPr>
            <a:xfrm>
              <a:off x="9343360" y="16258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68E02E4B-0D26-0D42-B2B6-3A946570C9E4}"/>
                </a:ext>
              </a:extLst>
            </p:cNvPr>
            <p:cNvSpPr/>
            <p:nvPr/>
          </p:nvSpPr>
          <p:spPr>
            <a:xfrm>
              <a:off x="9595229" y="16258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ounded Rectangle 66">
              <a:extLst>
                <a:ext uri="{FF2B5EF4-FFF2-40B4-BE49-F238E27FC236}">
                  <a16:creationId xmlns:a16="http://schemas.microsoft.com/office/drawing/2014/main" id="{D0FD65A5-F0DF-0E4E-AB3C-4F1FF7941BAD}"/>
                </a:ext>
              </a:extLst>
            </p:cNvPr>
            <p:cNvSpPr/>
            <p:nvPr/>
          </p:nvSpPr>
          <p:spPr>
            <a:xfrm>
              <a:off x="8046476" y="2728108"/>
              <a:ext cx="2631421"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68B6A032-1297-6042-BBB5-2D4F56B67C15}"/>
                </a:ext>
              </a:extLst>
            </p:cNvPr>
            <p:cNvSpPr/>
            <p:nvPr/>
          </p:nvSpPr>
          <p:spPr>
            <a:xfrm>
              <a:off x="8131027" y="27686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D221DF15-6FA7-4B41-8059-DCC354A49E71}"/>
                </a:ext>
              </a:extLst>
            </p:cNvPr>
            <p:cNvSpPr/>
            <p:nvPr/>
          </p:nvSpPr>
          <p:spPr>
            <a:xfrm>
              <a:off x="8377286" y="27686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FB11CD51-FA6F-D44A-9A0F-3E75E8BD7034}"/>
                </a:ext>
              </a:extLst>
            </p:cNvPr>
            <p:cNvSpPr/>
            <p:nvPr/>
          </p:nvSpPr>
          <p:spPr>
            <a:xfrm>
              <a:off x="8623545" y="27686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17691128-8808-D046-9958-69A70F2B6DDF}"/>
                </a:ext>
              </a:extLst>
            </p:cNvPr>
            <p:cNvSpPr/>
            <p:nvPr/>
          </p:nvSpPr>
          <p:spPr>
            <a:xfrm>
              <a:off x="8875414" y="2768675"/>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AF658DD-B6C6-F341-989C-487A8BC29E23}"/>
                </a:ext>
              </a:extLst>
            </p:cNvPr>
            <p:cNvSpPr/>
            <p:nvPr/>
          </p:nvSpPr>
          <p:spPr>
            <a:xfrm>
              <a:off x="9133410" y="27709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D85F2D7E-6D07-1942-A171-499332513138}"/>
                </a:ext>
              </a:extLst>
            </p:cNvPr>
            <p:cNvSpPr/>
            <p:nvPr/>
          </p:nvSpPr>
          <p:spPr>
            <a:xfrm>
              <a:off x="9379669" y="27709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3117AF70-499C-0342-AAEE-DC2DCF254789}"/>
                </a:ext>
              </a:extLst>
            </p:cNvPr>
            <p:cNvSpPr/>
            <p:nvPr/>
          </p:nvSpPr>
          <p:spPr>
            <a:xfrm>
              <a:off x="9625928" y="27709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62E01B4F-E31C-844B-A192-67BC101CAFD0}"/>
                </a:ext>
              </a:extLst>
            </p:cNvPr>
            <p:cNvSpPr/>
            <p:nvPr/>
          </p:nvSpPr>
          <p:spPr>
            <a:xfrm>
              <a:off x="9877797" y="2770959"/>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58F5C75B-A430-4042-8E91-1F775E396B1C}"/>
                </a:ext>
              </a:extLst>
            </p:cNvPr>
            <p:cNvSpPr/>
            <p:nvPr/>
          </p:nvSpPr>
          <p:spPr>
            <a:xfrm>
              <a:off x="10130859" y="27665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EFF3316A-ECA6-4C4F-8048-D67A71010A55}"/>
                </a:ext>
              </a:extLst>
            </p:cNvPr>
            <p:cNvSpPr/>
            <p:nvPr/>
          </p:nvSpPr>
          <p:spPr>
            <a:xfrm>
              <a:off x="10382728" y="276652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ounded Rectangle 77">
              <a:extLst>
                <a:ext uri="{FF2B5EF4-FFF2-40B4-BE49-F238E27FC236}">
                  <a16:creationId xmlns:a16="http://schemas.microsoft.com/office/drawing/2014/main" id="{EDD4637B-0CA4-8E4B-807A-C7132D733ED9}"/>
                </a:ext>
              </a:extLst>
            </p:cNvPr>
            <p:cNvSpPr/>
            <p:nvPr/>
          </p:nvSpPr>
          <p:spPr>
            <a:xfrm>
              <a:off x="8765150" y="15788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ight Arrow 78">
              <a:extLst>
                <a:ext uri="{FF2B5EF4-FFF2-40B4-BE49-F238E27FC236}">
                  <a16:creationId xmlns:a16="http://schemas.microsoft.com/office/drawing/2014/main" id="{1F8CE3D3-69ED-0145-9DE7-85E4F1BE250C}"/>
                </a:ext>
              </a:extLst>
            </p:cNvPr>
            <p:cNvSpPr/>
            <p:nvPr/>
          </p:nvSpPr>
          <p:spPr>
            <a:xfrm rot="16200000">
              <a:off x="9070771" y="20962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ight Arrow 79">
              <a:extLst>
                <a:ext uri="{FF2B5EF4-FFF2-40B4-BE49-F238E27FC236}">
                  <a16:creationId xmlns:a16="http://schemas.microsoft.com/office/drawing/2014/main" id="{E0F6BDF2-3DBE-0B40-AA3A-A96CFE8B0E22}"/>
                </a:ext>
              </a:extLst>
            </p:cNvPr>
            <p:cNvSpPr/>
            <p:nvPr/>
          </p:nvSpPr>
          <p:spPr>
            <a:xfrm rot="16200000">
              <a:off x="9092331" y="32654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1" name="Content Placeholder 2">
                  <a:extLst>
                    <a:ext uri="{FF2B5EF4-FFF2-40B4-BE49-F238E27FC236}">
                      <a16:creationId xmlns:a16="http://schemas.microsoft.com/office/drawing/2014/main" id="{E8155092-1EDE-5D4C-9CD1-685773088444}"/>
                    </a:ext>
                  </a:extLst>
                </p:cNvPr>
                <p:cNvSpPr txBox="1">
                  <a:spLocks/>
                </p:cNvSpPr>
                <p:nvPr/>
              </p:nvSpPr>
              <p:spPr>
                <a:xfrm>
                  <a:off x="8562135" y="3222847"/>
                  <a:ext cx="701328" cy="50358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r>
                          <a:rPr lang="en-US" sz="1800" i="1" dirty="0" smtClean="0">
                            <a:solidFill>
                              <a:srgbClr val="C00000"/>
                            </a:solidFill>
                            <a:latin typeface="Cambria Math" panose="02040503050406030204" pitchFamily="18" charset="0"/>
                          </a:rPr>
                          <m:t>𝑊</m:t>
                        </m:r>
                      </m:oMath>
                    </m:oMathPara>
                  </a14:m>
                  <a:endParaRPr lang="en-US" sz="1800" dirty="0">
                    <a:solidFill>
                      <a:srgbClr val="C00000"/>
                    </a:solidFill>
                    <a:latin typeface="Avenir Light" panose="020B0402020203020204" pitchFamily="34" charset="77"/>
                  </a:endParaRPr>
                </a:p>
              </p:txBody>
            </p:sp>
          </mc:Choice>
          <mc:Fallback xmlns="">
            <p:sp>
              <p:nvSpPr>
                <p:cNvPr id="81" name="Content Placeholder 2">
                  <a:extLst>
                    <a:ext uri="{FF2B5EF4-FFF2-40B4-BE49-F238E27FC236}">
                      <a16:creationId xmlns:a16="http://schemas.microsoft.com/office/drawing/2014/main" id="{E8155092-1EDE-5D4C-9CD1-685773088444}"/>
                    </a:ext>
                  </a:extLst>
                </p:cNvPr>
                <p:cNvSpPr txBox="1">
                  <a:spLocks noRot="1" noChangeAspect="1" noMove="1" noResize="1" noEditPoints="1" noAdjustHandles="1" noChangeArrowheads="1" noChangeShapeType="1" noTextEdit="1"/>
                </p:cNvSpPr>
                <p:nvPr/>
              </p:nvSpPr>
              <p:spPr>
                <a:xfrm>
                  <a:off x="8562135" y="3222847"/>
                  <a:ext cx="701328" cy="503588"/>
                </a:xfrm>
                <a:prstGeom prst="rect">
                  <a:avLst/>
                </a:prstGeom>
                <a:blipFill>
                  <a:blip r:embed="rId3"/>
                  <a:stretch>
                    <a:fillRect l="-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Content Placeholder 2">
                  <a:extLst>
                    <a:ext uri="{FF2B5EF4-FFF2-40B4-BE49-F238E27FC236}">
                      <a16:creationId xmlns:a16="http://schemas.microsoft.com/office/drawing/2014/main" id="{89788C38-5FA6-2548-B0E9-813C02C8FFDD}"/>
                    </a:ext>
                  </a:extLst>
                </p:cNvPr>
                <p:cNvSpPr txBox="1">
                  <a:spLocks/>
                </p:cNvSpPr>
                <p:nvPr/>
              </p:nvSpPr>
              <p:spPr>
                <a:xfrm>
                  <a:off x="8569444" y="2043906"/>
                  <a:ext cx="701328" cy="50358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r>
                          <a:rPr lang="en-US" sz="1800" b="0" i="1" dirty="0" smtClean="0">
                            <a:solidFill>
                              <a:srgbClr val="C00000"/>
                            </a:solidFill>
                            <a:latin typeface="Cambria Math" panose="02040503050406030204" pitchFamily="18" charset="0"/>
                          </a:rPr>
                          <m:t>𝑈</m:t>
                        </m:r>
                      </m:oMath>
                    </m:oMathPara>
                  </a14:m>
                  <a:endParaRPr lang="en-US" sz="1800" dirty="0">
                    <a:solidFill>
                      <a:srgbClr val="C00000"/>
                    </a:solidFill>
                    <a:latin typeface="Avenir Light" panose="020B0402020203020204" pitchFamily="34" charset="77"/>
                  </a:endParaRPr>
                </a:p>
              </p:txBody>
            </p:sp>
          </mc:Choice>
          <mc:Fallback xmlns="">
            <p:sp>
              <p:nvSpPr>
                <p:cNvPr id="82" name="Content Placeholder 2">
                  <a:extLst>
                    <a:ext uri="{FF2B5EF4-FFF2-40B4-BE49-F238E27FC236}">
                      <a16:creationId xmlns:a16="http://schemas.microsoft.com/office/drawing/2014/main" id="{89788C38-5FA6-2548-B0E9-813C02C8FFDD}"/>
                    </a:ext>
                  </a:extLst>
                </p:cNvPr>
                <p:cNvSpPr txBox="1">
                  <a:spLocks noRot="1" noChangeAspect="1" noMove="1" noResize="1" noEditPoints="1" noAdjustHandles="1" noChangeArrowheads="1" noChangeShapeType="1" noTextEdit="1"/>
                </p:cNvSpPr>
                <p:nvPr/>
              </p:nvSpPr>
              <p:spPr>
                <a:xfrm>
                  <a:off x="8569444" y="2043906"/>
                  <a:ext cx="701328" cy="503588"/>
                </a:xfrm>
                <a:prstGeom prst="rect">
                  <a:avLst/>
                </a:prstGeom>
                <a:blipFill>
                  <a:blip r:embed="rId4"/>
                  <a:stretch>
                    <a:fillRect/>
                  </a:stretch>
                </a:blipFill>
              </p:spPr>
              <p:txBody>
                <a:bodyPr/>
                <a:lstStyle/>
                <a:p>
                  <a:r>
                    <a:rPr lang="en-US">
                      <a:noFill/>
                    </a:rPr>
                    <a:t> </a:t>
                  </a:r>
                </a:p>
              </p:txBody>
            </p:sp>
          </mc:Fallback>
        </mc:AlternateContent>
        <p:sp>
          <p:nvSpPr>
            <p:cNvPr id="83" name="Content Placeholder 2">
              <a:extLst>
                <a:ext uri="{FF2B5EF4-FFF2-40B4-BE49-F238E27FC236}">
                  <a16:creationId xmlns:a16="http://schemas.microsoft.com/office/drawing/2014/main" id="{D4CE70D8-14B9-564F-A91C-64D25A31B748}"/>
                </a:ext>
              </a:extLst>
            </p:cNvPr>
            <p:cNvSpPr txBox="1">
              <a:spLocks/>
            </p:cNvSpPr>
            <p:nvPr/>
          </p:nvSpPr>
          <p:spPr>
            <a:xfrm>
              <a:off x="8545245" y="1122193"/>
              <a:ext cx="1510110" cy="43313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1800" dirty="0">
                  <a:latin typeface="Avenir Light" panose="020B0402020203020204" pitchFamily="34" charset="77"/>
                </a:rPr>
                <a:t>class</a:t>
              </a:r>
            </a:p>
          </p:txBody>
        </p:sp>
      </p:grpSp>
      <p:grpSp>
        <p:nvGrpSpPr>
          <p:cNvPr id="180" name="Group 179">
            <a:extLst>
              <a:ext uri="{FF2B5EF4-FFF2-40B4-BE49-F238E27FC236}">
                <a16:creationId xmlns:a16="http://schemas.microsoft.com/office/drawing/2014/main" id="{158C25DE-7436-6343-9BBD-C5F23994F362}"/>
              </a:ext>
            </a:extLst>
          </p:cNvPr>
          <p:cNvGrpSpPr/>
          <p:nvPr/>
        </p:nvGrpSpPr>
        <p:grpSpPr>
          <a:xfrm>
            <a:off x="8565759" y="771484"/>
            <a:ext cx="2724541" cy="1973780"/>
            <a:chOff x="2377235" y="2180865"/>
            <a:chExt cx="6129678" cy="3479889"/>
          </a:xfrm>
        </p:grpSpPr>
        <p:sp>
          <p:nvSpPr>
            <p:cNvPr id="181" name="Rounded Rectangle 180">
              <a:extLst>
                <a:ext uri="{FF2B5EF4-FFF2-40B4-BE49-F238E27FC236}">
                  <a16:creationId xmlns:a16="http://schemas.microsoft.com/office/drawing/2014/main" id="{4E1EBAD6-FAC7-A94F-ADA2-8220F8AE241B}"/>
                </a:ext>
              </a:extLst>
            </p:cNvPr>
            <p:cNvSpPr/>
            <p:nvPr/>
          </p:nvSpPr>
          <p:spPr>
            <a:xfrm>
              <a:off x="2561160" y="5287053"/>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D3971D90-3D51-0548-927D-55F4E67DC36F}"/>
                </a:ext>
              </a:extLst>
            </p:cNvPr>
            <p:cNvSpPr/>
            <p:nvPr/>
          </p:nvSpPr>
          <p:spPr>
            <a:xfrm>
              <a:off x="2665942"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a:extLst>
                <a:ext uri="{FF2B5EF4-FFF2-40B4-BE49-F238E27FC236}">
                  <a16:creationId xmlns:a16="http://schemas.microsoft.com/office/drawing/2014/main" id="{68AFE14C-39BD-7345-9544-859295D22CB5}"/>
                </a:ext>
              </a:extLst>
            </p:cNvPr>
            <p:cNvSpPr/>
            <p:nvPr/>
          </p:nvSpPr>
          <p:spPr>
            <a:xfrm>
              <a:off x="2912201"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a:extLst>
                <a:ext uri="{FF2B5EF4-FFF2-40B4-BE49-F238E27FC236}">
                  <a16:creationId xmlns:a16="http://schemas.microsoft.com/office/drawing/2014/main" id="{C0996CF5-AD1A-D24C-86E4-59F23296F61A}"/>
                </a:ext>
              </a:extLst>
            </p:cNvPr>
            <p:cNvSpPr/>
            <p:nvPr/>
          </p:nvSpPr>
          <p:spPr>
            <a:xfrm>
              <a:off x="3158460"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a:extLst>
                <a:ext uri="{FF2B5EF4-FFF2-40B4-BE49-F238E27FC236}">
                  <a16:creationId xmlns:a16="http://schemas.microsoft.com/office/drawing/2014/main" id="{AA4F43A2-5A6C-5347-9351-073003D6E9A7}"/>
                </a:ext>
              </a:extLst>
            </p:cNvPr>
            <p:cNvSpPr/>
            <p:nvPr/>
          </p:nvSpPr>
          <p:spPr>
            <a:xfrm>
              <a:off x="3410329" y="5342404"/>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Oval 185">
              <a:extLst>
                <a:ext uri="{FF2B5EF4-FFF2-40B4-BE49-F238E27FC236}">
                  <a16:creationId xmlns:a16="http://schemas.microsoft.com/office/drawing/2014/main" id="{867653F5-5826-8343-9369-33555EC1BAD3}"/>
                </a:ext>
              </a:extLst>
            </p:cNvPr>
            <p:cNvSpPr/>
            <p:nvPr/>
          </p:nvSpPr>
          <p:spPr>
            <a:xfrm>
              <a:off x="2665942"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a:extLst>
                <a:ext uri="{FF2B5EF4-FFF2-40B4-BE49-F238E27FC236}">
                  <a16:creationId xmlns:a16="http://schemas.microsoft.com/office/drawing/2014/main" id="{95FDCAD3-808E-7149-97FF-61F4C884C042}"/>
                </a:ext>
              </a:extLst>
            </p:cNvPr>
            <p:cNvSpPr/>
            <p:nvPr/>
          </p:nvSpPr>
          <p:spPr>
            <a:xfrm>
              <a:off x="2912201"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id="{38D944FD-DEE7-A941-9E7B-390FE8F00EB5}"/>
                </a:ext>
              </a:extLst>
            </p:cNvPr>
            <p:cNvSpPr/>
            <p:nvPr/>
          </p:nvSpPr>
          <p:spPr>
            <a:xfrm>
              <a:off x="3158460"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a:extLst>
                <a:ext uri="{FF2B5EF4-FFF2-40B4-BE49-F238E27FC236}">
                  <a16:creationId xmlns:a16="http://schemas.microsoft.com/office/drawing/2014/main" id="{17D60560-5692-E445-AB7E-4CDF4E591C8B}"/>
                </a:ext>
              </a:extLst>
            </p:cNvPr>
            <p:cNvSpPr/>
            <p:nvPr/>
          </p:nvSpPr>
          <p:spPr>
            <a:xfrm>
              <a:off x="3410329" y="3035587"/>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ounded Rectangle 189">
              <a:extLst>
                <a:ext uri="{FF2B5EF4-FFF2-40B4-BE49-F238E27FC236}">
                  <a16:creationId xmlns:a16="http://schemas.microsoft.com/office/drawing/2014/main" id="{2B632D7E-C81E-6349-BF80-DA106067CB89}"/>
                </a:ext>
              </a:extLst>
            </p:cNvPr>
            <p:cNvSpPr/>
            <p:nvPr/>
          </p:nvSpPr>
          <p:spPr>
            <a:xfrm>
              <a:off x="2445007" y="4128135"/>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a:extLst>
                <a:ext uri="{FF2B5EF4-FFF2-40B4-BE49-F238E27FC236}">
                  <a16:creationId xmlns:a16="http://schemas.microsoft.com/office/drawing/2014/main" id="{076D6EA6-1090-414E-A680-F2D2AB855538}"/>
                </a:ext>
              </a:extLst>
            </p:cNvPr>
            <p:cNvSpPr/>
            <p:nvPr/>
          </p:nvSpPr>
          <p:spPr>
            <a:xfrm>
              <a:off x="2529557"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a:extLst>
                <a:ext uri="{FF2B5EF4-FFF2-40B4-BE49-F238E27FC236}">
                  <a16:creationId xmlns:a16="http://schemas.microsoft.com/office/drawing/2014/main" id="{A4FE1815-DACA-A34E-9AA8-65BBEFAEE531}"/>
                </a:ext>
              </a:extLst>
            </p:cNvPr>
            <p:cNvSpPr/>
            <p:nvPr/>
          </p:nvSpPr>
          <p:spPr>
            <a:xfrm>
              <a:off x="2775816"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Oval 192">
              <a:extLst>
                <a:ext uri="{FF2B5EF4-FFF2-40B4-BE49-F238E27FC236}">
                  <a16:creationId xmlns:a16="http://schemas.microsoft.com/office/drawing/2014/main" id="{F1DC7F5E-150B-504C-8862-D62016C8D701}"/>
                </a:ext>
              </a:extLst>
            </p:cNvPr>
            <p:cNvSpPr/>
            <p:nvPr/>
          </p:nvSpPr>
          <p:spPr>
            <a:xfrm>
              <a:off x="3022075"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a:extLst>
                <a:ext uri="{FF2B5EF4-FFF2-40B4-BE49-F238E27FC236}">
                  <a16:creationId xmlns:a16="http://schemas.microsoft.com/office/drawing/2014/main" id="{33BF13CC-23F2-1841-B185-249B24F007B6}"/>
                </a:ext>
              </a:extLst>
            </p:cNvPr>
            <p:cNvSpPr/>
            <p:nvPr/>
          </p:nvSpPr>
          <p:spPr>
            <a:xfrm>
              <a:off x="3273944" y="418140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Oval 194">
              <a:extLst>
                <a:ext uri="{FF2B5EF4-FFF2-40B4-BE49-F238E27FC236}">
                  <a16:creationId xmlns:a16="http://schemas.microsoft.com/office/drawing/2014/main" id="{64DAE9FE-BC6E-BA40-AF87-7B59591B5804}"/>
                </a:ext>
              </a:extLst>
            </p:cNvPr>
            <p:cNvSpPr/>
            <p:nvPr/>
          </p:nvSpPr>
          <p:spPr>
            <a:xfrm>
              <a:off x="3531940" y="4183686"/>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ounded Rectangle 195">
              <a:extLst>
                <a:ext uri="{FF2B5EF4-FFF2-40B4-BE49-F238E27FC236}">
                  <a16:creationId xmlns:a16="http://schemas.microsoft.com/office/drawing/2014/main" id="{3765C298-C96F-9943-977A-0F5793C1A856}"/>
                </a:ext>
              </a:extLst>
            </p:cNvPr>
            <p:cNvSpPr/>
            <p:nvPr/>
          </p:nvSpPr>
          <p:spPr>
            <a:xfrm>
              <a:off x="2580250" y="2988563"/>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ight Arrow 196">
              <a:extLst>
                <a:ext uri="{FF2B5EF4-FFF2-40B4-BE49-F238E27FC236}">
                  <a16:creationId xmlns:a16="http://schemas.microsoft.com/office/drawing/2014/main" id="{98FA6676-7B68-034D-A782-185A3D3C527C}"/>
                </a:ext>
              </a:extLst>
            </p:cNvPr>
            <p:cNvSpPr/>
            <p:nvPr/>
          </p:nvSpPr>
          <p:spPr>
            <a:xfrm rot="16200000">
              <a:off x="2885871" y="3505978"/>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ight Arrow 197">
              <a:extLst>
                <a:ext uri="{FF2B5EF4-FFF2-40B4-BE49-F238E27FC236}">
                  <a16:creationId xmlns:a16="http://schemas.microsoft.com/office/drawing/2014/main" id="{826CB50C-0542-F84B-915E-0726D26ADF3E}"/>
                </a:ext>
              </a:extLst>
            </p:cNvPr>
            <p:cNvSpPr/>
            <p:nvPr/>
          </p:nvSpPr>
          <p:spPr>
            <a:xfrm rot="16200000">
              <a:off x="2907431" y="467512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99" name="Content Placeholder 2">
                  <a:extLst>
                    <a:ext uri="{FF2B5EF4-FFF2-40B4-BE49-F238E27FC236}">
                      <a16:creationId xmlns:a16="http://schemas.microsoft.com/office/drawing/2014/main" id="{91BB48A4-F64A-8540-941A-B4C54FA7CD60}"/>
                    </a:ext>
                  </a:extLst>
                </p:cNvPr>
                <p:cNvSpPr txBox="1">
                  <a:spLocks/>
                </p:cNvSpPr>
                <p:nvPr/>
              </p:nvSpPr>
              <p:spPr>
                <a:xfrm>
                  <a:off x="2377235" y="4632547"/>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1400" i="1" dirty="0" smtClean="0">
                            <a:solidFill>
                              <a:srgbClr val="C00000"/>
                            </a:solidFill>
                            <a:latin typeface="Cambria Math" panose="02040503050406030204" pitchFamily="18" charset="0"/>
                          </a:rPr>
                          <m:t>𝑊</m:t>
                        </m:r>
                      </m:oMath>
                    </m:oMathPara>
                  </a14:m>
                  <a:endParaRPr lang="en-US" sz="1400" dirty="0">
                    <a:solidFill>
                      <a:srgbClr val="C00000"/>
                    </a:solidFill>
                    <a:latin typeface="Avenir Light" panose="020B0402020203020204" pitchFamily="34" charset="77"/>
                  </a:endParaRPr>
                </a:p>
              </p:txBody>
            </p:sp>
          </mc:Choice>
          <mc:Fallback xmlns="">
            <p:sp>
              <p:nvSpPr>
                <p:cNvPr id="199" name="Content Placeholder 2">
                  <a:extLst>
                    <a:ext uri="{FF2B5EF4-FFF2-40B4-BE49-F238E27FC236}">
                      <a16:creationId xmlns:a16="http://schemas.microsoft.com/office/drawing/2014/main" id="{91BB48A4-F64A-8540-941A-B4C54FA7CD60}"/>
                    </a:ext>
                  </a:extLst>
                </p:cNvPr>
                <p:cNvSpPr txBox="1">
                  <a:spLocks noRot="1" noChangeAspect="1" noMove="1" noResize="1" noEditPoints="1" noAdjustHandles="1" noChangeArrowheads="1" noChangeShapeType="1" noTextEdit="1"/>
                </p:cNvSpPr>
                <p:nvPr/>
              </p:nvSpPr>
              <p:spPr>
                <a:xfrm>
                  <a:off x="2377235" y="4632547"/>
                  <a:ext cx="701328" cy="5035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0" name="Content Placeholder 2">
                  <a:extLst>
                    <a:ext uri="{FF2B5EF4-FFF2-40B4-BE49-F238E27FC236}">
                      <a16:creationId xmlns:a16="http://schemas.microsoft.com/office/drawing/2014/main" id="{A4654EC8-FFC3-1E4A-8EF9-0007DF7FF901}"/>
                    </a:ext>
                  </a:extLst>
                </p:cNvPr>
                <p:cNvSpPr txBox="1">
                  <a:spLocks/>
                </p:cNvSpPr>
                <p:nvPr/>
              </p:nvSpPr>
              <p:spPr>
                <a:xfrm>
                  <a:off x="2384544" y="3453606"/>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1400" b="0" i="1" dirty="0" smtClean="0">
                            <a:solidFill>
                              <a:srgbClr val="C00000"/>
                            </a:solidFill>
                            <a:latin typeface="Cambria Math" panose="02040503050406030204" pitchFamily="18" charset="0"/>
                          </a:rPr>
                          <m:t>𝑈</m:t>
                        </m:r>
                      </m:oMath>
                    </m:oMathPara>
                  </a14:m>
                  <a:endParaRPr lang="en-US" sz="1400" dirty="0">
                    <a:solidFill>
                      <a:srgbClr val="C00000"/>
                    </a:solidFill>
                    <a:latin typeface="Avenir Light" panose="020B0402020203020204" pitchFamily="34" charset="77"/>
                  </a:endParaRPr>
                </a:p>
              </p:txBody>
            </p:sp>
          </mc:Choice>
          <mc:Fallback xmlns="">
            <p:sp>
              <p:nvSpPr>
                <p:cNvPr id="200" name="Content Placeholder 2">
                  <a:extLst>
                    <a:ext uri="{FF2B5EF4-FFF2-40B4-BE49-F238E27FC236}">
                      <a16:creationId xmlns:a16="http://schemas.microsoft.com/office/drawing/2014/main" id="{A4654EC8-FFC3-1E4A-8EF9-0007DF7FF901}"/>
                    </a:ext>
                  </a:extLst>
                </p:cNvPr>
                <p:cNvSpPr txBox="1">
                  <a:spLocks noRot="1" noChangeAspect="1" noMove="1" noResize="1" noEditPoints="1" noAdjustHandles="1" noChangeArrowheads="1" noChangeShapeType="1" noTextEdit="1"/>
                </p:cNvSpPr>
                <p:nvPr/>
              </p:nvSpPr>
              <p:spPr>
                <a:xfrm>
                  <a:off x="2384544" y="3453606"/>
                  <a:ext cx="701328" cy="503588"/>
                </a:xfrm>
                <a:prstGeom prst="rect">
                  <a:avLst/>
                </a:prstGeom>
                <a:blipFill>
                  <a:blip r:embed="rId6"/>
                  <a:stretch>
                    <a:fillRect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1" name="Content Placeholder 2">
                  <a:extLst>
                    <a:ext uri="{FF2B5EF4-FFF2-40B4-BE49-F238E27FC236}">
                      <a16:creationId xmlns:a16="http://schemas.microsoft.com/office/drawing/2014/main" id="{6A7B40F4-F11D-BA48-817B-61628F0D3910}"/>
                    </a:ext>
                  </a:extLst>
                </p:cNvPr>
                <p:cNvSpPr txBox="1">
                  <a:spLocks/>
                </p:cNvSpPr>
                <p:nvPr/>
              </p:nvSpPr>
              <p:spPr>
                <a:xfrm>
                  <a:off x="2471687" y="2180865"/>
                  <a:ext cx="1576746" cy="5035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acc>
                              <m:accPr>
                                <m:chr m:val="̂"/>
                                <m:ctrlPr>
                                  <a:rPr lang="en-US" sz="1400" b="0" i="1" dirty="0" smtClean="0">
                                    <a:latin typeface="Cambria Math" panose="02040503050406030204" pitchFamily="18" charset="0"/>
                                  </a:rPr>
                                </m:ctrlPr>
                              </m:accPr>
                              <m:e>
                                <m:r>
                                  <a:rPr lang="en-US" sz="1400" i="1" dirty="0">
                                    <a:latin typeface="Cambria Math" panose="02040503050406030204" pitchFamily="18" charset="0"/>
                                  </a:rPr>
                                  <m:t>𝑦</m:t>
                                </m:r>
                              </m:e>
                            </m:acc>
                          </m:e>
                          <m:sub>
                            <m:r>
                              <a:rPr lang="en-US" sz="1400" b="0" i="1" dirty="0" smtClean="0">
                                <a:latin typeface="Cambria Math" panose="02040503050406030204" pitchFamily="18" charset="0"/>
                              </a:rPr>
                              <m:t>1</m:t>
                            </m:r>
                          </m:sub>
                        </m:sSub>
                      </m:oMath>
                    </m:oMathPara>
                  </a14:m>
                  <a:endParaRPr lang="en-US" sz="1400" b="0" dirty="0">
                    <a:latin typeface="Avenir Light" panose="020B0402020203020204" pitchFamily="34" charset="77"/>
                  </a:endParaRPr>
                </a:p>
                <a:p>
                  <a:pPr marL="0" indent="0" algn="ctr">
                    <a:lnSpc>
                      <a:spcPct val="120000"/>
                    </a:lnSpc>
                    <a:buNone/>
                  </a:pPr>
                  <a:endParaRPr lang="en-US" sz="1400" dirty="0">
                    <a:latin typeface="Avenir Light" panose="020B0402020203020204" pitchFamily="34" charset="77"/>
                  </a:endParaRPr>
                </a:p>
              </p:txBody>
            </p:sp>
          </mc:Choice>
          <mc:Fallback xmlns="">
            <p:sp>
              <p:nvSpPr>
                <p:cNvPr id="201" name="Content Placeholder 2">
                  <a:extLst>
                    <a:ext uri="{FF2B5EF4-FFF2-40B4-BE49-F238E27FC236}">
                      <a16:creationId xmlns:a16="http://schemas.microsoft.com/office/drawing/2014/main" id="{6A7B40F4-F11D-BA48-817B-61628F0D3910}"/>
                    </a:ext>
                  </a:extLst>
                </p:cNvPr>
                <p:cNvSpPr txBox="1">
                  <a:spLocks noRot="1" noChangeAspect="1" noMove="1" noResize="1" noEditPoints="1" noAdjustHandles="1" noChangeArrowheads="1" noChangeShapeType="1" noTextEdit="1"/>
                </p:cNvSpPr>
                <p:nvPr/>
              </p:nvSpPr>
              <p:spPr>
                <a:xfrm>
                  <a:off x="2471687" y="2180865"/>
                  <a:ext cx="1576746" cy="503587"/>
                </a:xfrm>
                <a:prstGeom prst="rect">
                  <a:avLst/>
                </a:prstGeom>
                <a:blipFill>
                  <a:blip r:embed="rId7"/>
                  <a:stretch>
                    <a:fillRect b="-17391"/>
                  </a:stretch>
                </a:blipFill>
              </p:spPr>
              <p:txBody>
                <a:bodyPr/>
                <a:lstStyle/>
                <a:p>
                  <a:r>
                    <a:rPr lang="en-US">
                      <a:noFill/>
                    </a:rPr>
                    <a:t> </a:t>
                  </a:r>
                </a:p>
              </p:txBody>
            </p:sp>
          </mc:Fallback>
        </mc:AlternateContent>
        <p:sp>
          <p:nvSpPr>
            <p:cNvPr id="202" name="Rounded Rectangle 201">
              <a:extLst>
                <a:ext uri="{FF2B5EF4-FFF2-40B4-BE49-F238E27FC236}">
                  <a16:creationId xmlns:a16="http://schemas.microsoft.com/office/drawing/2014/main" id="{998A13D5-277B-3047-91EE-09C5E95BE46F}"/>
                </a:ext>
              </a:extLst>
            </p:cNvPr>
            <p:cNvSpPr/>
            <p:nvPr/>
          </p:nvSpPr>
          <p:spPr>
            <a:xfrm>
              <a:off x="4744078" y="5314271"/>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a:extLst>
                <a:ext uri="{FF2B5EF4-FFF2-40B4-BE49-F238E27FC236}">
                  <a16:creationId xmlns:a16="http://schemas.microsoft.com/office/drawing/2014/main" id="{354CF6AE-7C40-BD44-BC47-AC49D38622EB}"/>
                </a:ext>
              </a:extLst>
            </p:cNvPr>
            <p:cNvSpPr/>
            <p:nvPr/>
          </p:nvSpPr>
          <p:spPr>
            <a:xfrm>
              <a:off x="4848860"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a:extLst>
                <a:ext uri="{FF2B5EF4-FFF2-40B4-BE49-F238E27FC236}">
                  <a16:creationId xmlns:a16="http://schemas.microsoft.com/office/drawing/2014/main" id="{3A544266-A3D2-5548-A226-56F6A739B738}"/>
                </a:ext>
              </a:extLst>
            </p:cNvPr>
            <p:cNvSpPr/>
            <p:nvPr/>
          </p:nvSpPr>
          <p:spPr>
            <a:xfrm>
              <a:off x="5095119"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a:extLst>
                <a:ext uri="{FF2B5EF4-FFF2-40B4-BE49-F238E27FC236}">
                  <a16:creationId xmlns:a16="http://schemas.microsoft.com/office/drawing/2014/main" id="{AE643A91-F253-414D-BC12-9CA421ADD913}"/>
                </a:ext>
              </a:extLst>
            </p:cNvPr>
            <p:cNvSpPr/>
            <p:nvPr/>
          </p:nvSpPr>
          <p:spPr>
            <a:xfrm>
              <a:off x="5341378"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a:extLst>
                <a:ext uri="{FF2B5EF4-FFF2-40B4-BE49-F238E27FC236}">
                  <a16:creationId xmlns:a16="http://schemas.microsoft.com/office/drawing/2014/main" id="{0198105B-07AF-D645-B56F-BCC617867054}"/>
                </a:ext>
              </a:extLst>
            </p:cNvPr>
            <p:cNvSpPr/>
            <p:nvPr/>
          </p:nvSpPr>
          <p:spPr>
            <a:xfrm>
              <a:off x="5593247" y="5369622"/>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a:extLst>
                <a:ext uri="{FF2B5EF4-FFF2-40B4-BE49-F238E27FC236}">
                  <a16:creationId xmlns:a16="http://schemas.microsoft.com/office/drawing/2014/main" id="{84DEE8C3-286E-A845-885B-841B0E57FA02}"/>
                </a:ext>
              </a:extLst>
            </p:cNvPr>
            <p:cNvSpPr/>
            <p:nvPr/>
          </p:nvSpPr>
          <p:spPr>
            <a:xfrm>
              <a:off x="4848860"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207">
              <a:extLst>
                <a:ext uri="{FF2B5EF4-FFF2-40B4-BE49-F238E27FC236}">
                  <a16:creationId xmlns:a16="http://schemas.microsoft.com/office/drawing/2014/main" id="{BE708D4A-E33B-534D-897B-5E48A5BA159C}"/>
                </a:ext>
              </a:extLst>
            </p:cNvPr>
            <p:cNvSpPr/>
            <p:nvPr/>
          </p:nvSpPr>
          <p:spPr>
            <a:xfrm>
              <a:off x="5095119"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a:extLst>
                <a:ext uri="{FF2B5EF4-FFF2-40B4-BE49-F238E27FC236}">
                  <a16:creationId xmlns:a16="http://schemas.microsoft.com/office/drawing/2014/main" id="{FA609A35-1D4D-5A45-921E-150376F458E4}"/>
                </a:ext>
              </a:extLst>
            </p:cNvPr>
            <p:cNvSpPr/>
            <p:nvPr/>
          </p:nvSpPr>
          <p:spPr>
            <a:xfrm>
              <a:off x="5341378"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209">
              <a:extLst>
                <a:ext uri="{FF2B5EF4-FFF2-40B4-BE49-F238E27FC236}">
                  <a16:creationId xmlns:a16="http://schemas.microsoft.com/office/drawing/2014/main" id="{7F67D080-E526-FC4E-9CC4-8F0E0B05DF4B}"/>
                </a:ext>
              </a:extLst>
            </p:cNvPr>
            <p:cNvSpPr/>
            <p:nvPr/>
          </p:nvSpPr>
          <p:spPr>
            <a:xfrm>
              <a:off x="5593247" y="3062805"/>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ounded Rectangle 210">
              <a:extLst>
                <a:ext uri="{FF2B5EF4-FFF2-40B4-BE49-F238E27FC236}">
                  <a16:creationId xmlns:a16="http://schemas.microsoft.com/office/drawing/2014/main" id="{DF772231-3B0D-6F42-8B60-1CDF883304FA}"/>
                </a:ext>
              </a:extLst>
            </p:cNvPr>
            <p:cNvSpPr/>
            <p:nvPr/>
          </p:nvSpPr>
          <p:spPr>
            <a:xfrm>
              <a:off x="4627925" y="4155353"/>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Oval 211">
              <a:extLst>
                <a:ext uri="{FF2B5EF4-FFF2-40B4-BE49-F238E27FC236}">
                  <a16:creationId xmlns:a16="http://schemas.microsoft.com/office/drawing/2014/main" id="{FCB00028-21C1-1E43-8C1B-F49250338DBB}"/>
                </a:ext>
              </a:extLst>
            </p:cNvPr>
            <p:cNvSpPr/>
            <p:nvPr/>
          </p:nvSpPr>
          <p:spPr>
            <a:xfrm>
              <a:off x="4712475"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val 212">
              <a:extLst>
                <a:ext uri="{FF2B5EF4-FFF2-40B4-BE49-F238E27FC236}">
                  <a16:creationId xmlns:a16="http://schemas.microsoft.com/office/drawing/2014/main" id="{4EEBA2D3-E92A-374C-B2A0-BD9C5C4B785C}"/>
                </a:ext>
              </a:extLst>
            </p:cNvPr>
            <p:cNvSpPr/>
            <p:nvPr/>
          </p:nvSpPr>
          <p:spPr>
            <a:xfrm>
              <a:off x="4958734"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a:extLst>
                <a:ext uri="{FF2B5EF4-FFF2-40B4-BE49-F238E27FC236}">
                  <a16:creationId xmlns:a16="http://schemas.microsoft.com/office/drawing/2014/main" id="{CF0202BC-C245-0648-954C-C70F9314EBBB}"/>
                </a:ext>
              </a:extLst>
            </p:cNvPr>
            <p:cNvSpPr/>
            <p:nvPr/>
          </p:nvSpPr>
          <p:spPr>
            <a:xfrm>
              <a:off x="5204993"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a:extLst>
                <a:ext uri="{FF2B5EF4-FFF2-40B4-BE49-F238E27FC236}">
                  <a16:creationId xmlns:a16="http://schemas.microsoft.com/office/drawing/2014/main" id="{E2D5E71C-DA8C-BA4E-85B0-58A134A1C985}"/>
                </a:ext>
              </a:extLst>
            </p:cNvPr>
            <p:cNvSpPr/>
            <p:nvPr/>
          </p:nvSpPr>
          <p:spPr>
            <a:xfrm>
              <a:off x="5456862" y="4208620"/>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Oval 215">
              <a:extLst>
                <a:ext uri="{FF2B5EF4-FFF2-40B4-BE49-F238E27FC236}">
                  <a16:creationId xmlns:a16="http://schemas.microsoft.com/office/drawing/2014/main" id="{49686E3E-D452-094F-A332-8E282414AFE5}"/>
                </a:ext>
              </a:extLst>
            </p:cNvPr>
            <p:cNvSpPr/>
            <p:nvPr/>
          </p:nvSpPr>
          <p:spPr>
            <a:xfrm>
              <a:off x="5714858" y="4210904"/>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ounded Rectangle 216">
              <a:extLst>
                <a:ext uri="{FF2B5EF4-FFF2-40B4-BE49-F238E27FC236}">
                  <a16:creationId xmlns:a16="http://schemas.microsoft.com/office/drawing/2014/main" id="{0430F120-9C7C-6549-A477-45D6B8CBF93E}"/>
                </a:ext>
              </a:extLst>
            </p:cNvPr>
            <p:cNvSpPr/>
            <p:nvPr/>
          </p:nvSpPr>
          <p:spPr>
            <a:xfrm>
              <a:off x="4763168" y="3015781"/>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ight Arrow 217">
              <a:extLst>
                <a:ext uri="{FF2B5EF4-FFF2-40B4-BE49-F238E27FC236}">
                  <a16:creationId xmlns:a16="http://schemas.microsoft.com/office/drawing/2014/main" id="{DF642259-8671-2B41-9B19-3103750F6BF5}"/>
                </a:ext>
              </a:extLst>
            </p:cNvPr>
            <p:cNvSpPr/>
            <p:nvPr/>
          </p:nvSpPr>
          <p:spPr>
            <a:xfrm rot="16200000">
              <a:off x="5068789" y="3533196"/>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ight Arrow 218">
              <a:extLst>
                <a:ext uri="{FF2B5EF4-FFF2-40B4-BE49-F238E27FC236}">
                  <a16:creationId xmlns:a16="http://schemas.microsoft.com/office/drawing/2014/main" id="{9DD26DE6-B424-3549-AC82-DE133B1C5583}"/>
                </a:ext>
              </a:extLst>
            </p:cNvPr>
            <p:cNvSpPr/>
            <p:nvPr/>
          </p:nvSpPr>
          <p:spPr>
            <a:xfrm rot="16200000">
              <a:off x="5090349" y="470234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0" name="Content Placeholder 2">
                  <a:extLst>
                    <a:ext uri="{FF2B5EF4-FFF2-40B4-BE49-F238E27FC236}">
                      <a16:creationId xmlns:a16="http://schemas.microsoft.com/office/drawing/2014/main" id="{24158019-21B3-3040-9B42-5E0E1BC87E14}"/>
                    </a:ext>
                  </a:extLst>
                </p:cNvPr>
                <p:cNvSpPr txBox="1">
                  <a:spLocks/>
                </p:cNvSpPr>
                <p:nvPr/>
              </p:nvSpPr>
              <p:spPr>
                <a:xfrm>
                  <a:off x="4417911" y="4556150"/>
                  <a:ext cx="701327" cy="6188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1400" i="1" dirty="0" smtClean="0">
                            <a:solidFill>
                              <a:srgbClr val="C00000"/>
                            </a:solidFill>
                            <a:latin typeface="Cambria Math" panose="02040503050406030204" pitchFamily="18" charset="0"/>
                          </a:rPr>
                          <m:t>𝑊</m:t>
                        </m:r>
                      </m:oMath>
                    </m:oMathPara>
                  </a14:m>
                  <a:endParaRPr lang="en-US" sz="1400" dirty="0">
                    <a:solidFill>
                      <a:srgbClr val="C00000"/>
                    </a:solidFill>
                    <a:latin typeface="Avenir Light" panose="020B0402020203020204" pitchFamily="34" charset="77"/>
                  </a:endParaRPr>
                </a:p>
              </p:txBody>
            </p:sp>
          </mc:Choice>
          <mc:Fallback xmlns="">
            <p:sp>
              <p:nvSpPr>
                <p:cNvPr id="220" name="Content Placeholder 2">
                  <a:extLst>
                    <a:ext uri="{FF2B5EF4-FFF2-40B4-BE49-F238E27FC236}">
                      <a16:creationId xmlns:a16="http://schemas.microsoft.com/office/drawing/2014/main" id="{24158019-21B3-3040-9B42-5E0E1BC87E14}"/>
                    </a:ext>
                  </a:extLst>
                </p:cNvPr>
                <p:cNvSpPr txBox="1">
                  <a:spLocks noRot="1" noChangeAspect="1" noMove="1" noResize="1" noEditPoints="1" noAdjustHandles="1" noChangeArrowheads="1" noChangeShapeType="1" noTextEdit="1"/>
                </p:cNvSpPr>
                <p:nvPr/>
              </p:nvSpPr>
              <p:spPr>
                <a:xfrm>
                  <a:off x="4417911" y="4556150"/>
                  <a:ext cx="701327" cy="61888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1" name="Content Placeholder 2">
                  <a:extLst>
                    <a:ext uri="{FF2B5EF4-FFF2-40B4-BE49-F238E27FC236}">
                      <a16:creationId xmlns:a16="http://schemas.microsoft.com/office/drawing/2014/main" id="{FB1D7FDE-0CC1-DB45-9804-4445701413F8}"/>
                    </a:ext>
                  </a:extLst>
                </p:cNvPr>
                <p:cNvSpPr txBox="1">
                  <a:spLocks/>
                </p:cNvSpPr>
                <p:nvPr/>
              </p:nvSpPr>
              <p:spPr>
                <a:xfrm>
                  <a:off x="4567462" y="3480824"/>
                  <a:ext cx="701328" cy="503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1400" b="0" i="1" dirty="0" smtClean="0">
                            <a:solidFill>
                              <a:srgbClr val="C00000"/>
                            </a:solidFill>
                            <a:latin typeface="Cambria Math" panose="02040503050406030204" pitchFamily="18" charset="0"/>
                          </a:rPr>
                          <m:t>𝑈</m:t>
                        </m:r>
                      </m:oMath>
                    </m:oMathPara>
                  </a14:m>
                  <a:endParaRPr lang="en-US" sz="1400" dirty="0">
                    <a:solidFill>
                      <a:srgbClr val="C00000"/>
                    </a:solidFill>
                    <a:latin typeface="Avenir Light" panose="020B0402020203020204" pitchFamily="34" charset="77"/>
                  </a:endParaRPr>
                </a:p>
              </p:txBody>
            </p:sp>
          </mc:Choice>
          <mc:Fallback xmlns="">
            <p:sp>
              <p:nvSpPr>
                <p:cNvPr id="221" name="Content Placeholder 2">
                  <a:extLst>
                    <a:ext uri="{FF2B5EF4-FFF2-40B4-BE49-F238E27FC236}">
                      <a16:creationId xmlns:a16="http://schemas.microsoft.com/office/drawing/2014/main" id="{FB1D7FDE-0CC1-DB45-9804-4445701413F8}"/>
                    </a:ext>
                  </a:extLst>
                </p:cNvPr>
                <p:cNvSpPr txBox="1">
                  <a:spLocks noRot="1" noChangeAspect="1" noMove="1" noResize="1" noEditPoints="1" noAdjustHandles="1" noChangeArrowheads="1" noChangeShapeType="1" noTextEdit="1"/>
                </p:cNvSpPr>
                <p:nvPr/>
              </p:nvSpPr>
              <p:spPr>
                <a:xfrm>
                  <a:off x="4567462" y="3480824"/>
                  <a:ext cx="701328" cy="503588"/>
                </a:xfrm>
                <a:prstGeom prst="rect">
                  <a:avLst/>
                </a:prstGeom>
                <a:blipFill>
                  <a:blip r:embed="rId9"/>
                  <a:stretch>
                    <a:fillRect b="-4348"/>
                  </a:stretch>
                </a:blipFill>
              </p:spPr>
              <p:txBody>
                <a:bodyPr/>
                <a:lstStyle/>
                <a:p>
                  <a:r>
                    <a:rPr lang="en-US">
                      <a:noFill/>
                    </a:rPr>
                    <a:t> </a:t>
                  </a:r>
                </a:p>
              </p:txBody>
            </p:sp>
          </mc:Fallback>
        </mc:AlternateContent>
        <p:sp>
          <p:nvSpPr>
            <p:cNvPr id="222" name="Rounded Rectangle 221">
              <a:extLst>
                <a:ext uri="{FF2B5EF4-FFF2-40B4-BE49-F238E27FC236}">
                  <a16:creationId xmlns:a16="http://schemas.microsoft.com/office/drawing/2014/main" id="{944B48F4-534A-1F48-8BA2-5E0CB51C66D7}"/>
                </a:ext>
              </a:extLst>
            </p:cNvPr>
            <p:cNvSpPr/>
            <p:nvPr/>
          </p:nvSpPr>
          <p:spPr>
            <a:xfrm>
              <a:off x="7019643" y="5330689"/>
              <a:ext cx="1196135" cy="33006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Oval 222">
              <a:extLst>
                <a:ext uri="{FF2B5EF4-FFF2-40B4-BE49-F238E27FC236}">
                  <a16:creationId xmlns:a16="http://schemas.microsoft.com/office/drawing/2014/main" id="{D9DEA7E0-1788-DF49-9DBA-6D5AA6E41750}"/>
                </a:ext>
              </a:extLst>
            </p:cNvPr>
            <p:cNvSpPr/>
            <p:nvPr/>
          </p:nvSpPr>
          <p:spPr>
            <a:xfrm>
              <a:off x="7124425" y="5386040"/>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a:extLst>
                <a:ext uri="{FF2B5EF4-FFF2-40B4-BE49-F238E27FC236}">
                  <a16:creationId xmlns:a16="http://schemas.microsoft.com/office/drawing/2014/main" id="{7D1323E3-4AA2-354B-B57E-6043AD536054}"/>
                </a:ext>
              </a:extLst>
            </p:cNvPr>
            <p:cNvSpPr/>
            <p:nvPr/>
          </p:nvSpPr>
          <p:spPr>
            <a:xfrm>
              <a:off x="7370684" y="5386040"/>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a:extLst>
                <a:ext uri="{FF2B5EF4-FFF2-40B4-BE49-F238E27FC236}">
                  <a16:creationId xmlns:a16="http://schemas.microsoft.com/office/drawing/2014/main" id="{F59F211C-ABB5-FC4C-83DF-F2D2B84092AA}"/>
                </a:ext>
              </a:extLst>
            </p:cNvPr>
            <p:cNvSpPr/>
            <p:nvPr/>
          </p:nvSpPr>
          <p:spPr>
            <a:xfrm>
              <a:off x="7616943" y="5386040"/>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a:extLst>
                <a:ext uri="{FF2B5EF4-FFF2-40B4-BE49-F238E27FC236}">
                  <a16:creationId xmlns:a16="http://schemas.microsoft.com/office/drawing/2014/main" id="{562B0705-5711-2D47-9D9F-62704B893F24}"/>
                </a:ext>
              </a:extLst>
            </p:cNvPr>
            <p:cNvSpPr/>
            <p:nvPr/>
          </p:nvSpPr>
          <p:spPr>
            <a:xfrm>
              <a:off x="7868812" y="5386040"/>
              <a:ext cx="203200" cy="203200"/>
            </a:xfrm>
            <a:prstGeom prst="ellipse">
              <a:avLst/>
            </a:prstGeom>
            <a:solidFill>
              <a:schemeClr val="bg1">
                <a:lumMod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226">
              <a:extLst>
                <a:ext uri="{FF2B5EF4-FFF2-40B4-BE49-F238E27FC236}">
                  <a16:creationId xmlns:a16="http://schemas.microsoft.com/office/drawing/2014/main" id="{B0A28757-0CD9-F34F-BEC3-9B038946E6CF}"/>
                </a:ext>
              </a:extLst>
            </p:cNvPr>
            <p:cNvSpPr/>
            <p:nvPr/>
          </p:nvSpPr>
          <p:spPr>
            <a:xfrm>
              <a:off x="7124425" y="3079223"/>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Oval 227">
              <a:extLst>
                <a:ext uri="{FF2B5EF4-FFF2-40B4-BE49-F238E27FC236}">
                  <a16:creationId xmlns:a16="http://schemas.microsoft.com/office/drawing/2014/main" id="{7F98633B-A8B2-254D-9C3D-E11B6EED8209}"/>
                </a:ext>
              </a:extLst>
            </p:cNvPr>
            <p:cNvSpPr/>
            <p:nvPr/>
          </p:nvSpPr>
          <p:spPr>
            <a:xfrm>
              <a:off x="7370684" y="3079223"/>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228">
              <a:extLst>
                <a:ext uri="{FF2B5EF4-FFF2-40B4-BE49-F238E27FC236}">
                  <a16:creationId xmlns:a16="http://schemas.microsoft.com/office/drawing/2014/main" id="{E9FB6E48-6569-1E47-969A-BFA81FE6701C}"/>
                </a:ext>
              </a:extLst>
            </p:cNvPr>
            <p:cNvSpPr/>
            <p:nvPr/>
          </p:nvSpPr>
          <p:spPr>
            <a:xfrm>
              <a:off x="7616943" y="3079223"/>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Oval 229">
              <a:extLst>
                <a:ext uri="{FF2B5EF4-FFF2-40B4-BE49-F238E27FC236}">
                  <a16:creationId xmlns:a16="http://schemas.microsoft.com/office/drawing/2014/main" id="{BC5D9877-0AD9-8C4E-AD11-D1A9078B7BD1}"/>
                </a:ext>
              </a:extLst>
            </p:cNvPr>
            <p:cNvSpPr/>
            <p:nvPr/>
          </p:nvSpPr>
          <p:spPr>
            <a:xfrm>
              <a:off x="7868812" y="3079223"/>
              <a:ext cx="203200" cy="203200"/>
            </a:xfrm>
            <a:prstGeom prst="ellipse">
              <a:avLst/>
            </a:prstGeom>
            <a:solidFill>
              <a:srgbClr val="92D050"/>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ounded Rectangle 230">
              <a:extLst>
                <a:ext uri="{FF2B5EF4-FFF2-40B4-BE49-F238E27FC236}">
                  <a16:creationId xmlns:a16="http://schemas.microsoft.com/office/drawing/2014/main" id="{EBF45989-FFB9-674C-B5F1-8BAA6EA69E90}"/>
                </a:ext>
              </a:extLst>
            </p:cNvPr>
            <p:cNvSpPr/>
            <p:nvPr/>
          </p:nvSpPr>
          <p:spPr>
            <a:xfrm>
              <a:off x="6903490" y="4171771"/>
              <a:ext cx="1364224" cy="311369"/>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Oval 231">
              <a:extLst>
                <a:ext uri="{FF2B5EF4-FFF2-40B4-BE49-F238E27FC236}">
                  <a16:creationId xmlns:a16="http://schemas.microsoft.com/office/drawing/2014/main" id="{A5B065BC-93FA-904A-9BB5-6415534E6EA0}"/>
                </a:ext>
              </a:extLst>
            </p:cNvPr>
            <p:cNvSpPr/>
            <p:nvPr/>
          </p:nvSpPr>
          <p:spPr>
            <a:xfrm>
              <a:off x="6988040" y="4225038"/>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Oval 232">
              <a:extLst>
                <a:ext uri="{FF2B5EF4-FFF2-40B4-BE49-F238E27FC236}">
                  <a16:creationId xmlns:a16="http://schemas.microsoft.com/office/drawing/2014/main" id="{5AAD2DC7-DA61-F448-8F0D-AB35FC4D7647}"/>
                </a:ext>
              </a:extLst>
            </p:cNvPr>
            <p:cNvSpPr/>
            <p:nvPr/>
          </p:nvSpPr>
          <p:spPr>
            <a:xfrm>
              <a:off x="7234299" y="4225038"/>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Oval 233">
              <a:extLst>
                <a:ext uri="{FF2B5EF4-FFF2-40B4-BE49-F238E27FC236}">
                  <a16:creationId xmlns:a16="http://schemas.microsoft.com/office/drawing/2014/main" id="{20E89DF7-EA84-914D-812B-DE7ED3ADE82B}"/>
                </a:ext>
              </a:extLst>
            </p:cNvPr>
            <p:cNvSpPr/>
            <p:nvPr/>
          </p:nvSpPr>
          <p:spPr>
            <a:xfrm>
              <a:off x="7480558" y="4225038"/>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Oval 234">
              <a:extLst>
                <a:ext uri="{FF2B5EF4-FFF2-40B4-BE49-F238E27FC236}">
                  <a16:creationId xmlns:a16="http://schemas.microsoft.com/office/drawing/2014/main" id="{98D771EC-F4A6-9641-BA27-3B01E9B1C6A6}"/>
                </a:ext>
              </a:extLst>
            </p:cNvPr>
            <p:cNvSpPr/>
            <p:nvPr/>
          </p:nvSpPr>
          <p:spPr>
            <a:xfrm>
              <a:off x="7732427" y="4225038"/>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235">
              <a:extLst>
                <a:ext uri="{FF2B5EF4-FFF2-40B4-BE49-F238E27FC236}">
                  <a16:creationId xmlns:a16="http://schemas.microsoft.com/office/drawing/2014/main" id="{7FC0FC34-7DA5-2E41-B4E7-9F0286EBB74F}"/>
                </a:ext>
              </a:extLst>
            </p:cNvPr>
            <p:cNvSpPr/>
            <p:nvPr/>
          </p:nvSpPr>
          <p:spPr>
            <a:xfrm>
              <a:off x="7990423" y="4227322"/>
              <a:ext cx="203200" cy="203200"/>
            </a:xfrm>
            <a:prstGeom prst="ellipse">
              <a:avLst/>
            </a:prstGeom>
            <a:solidFill>
              <a:schemeClr val="accent5">
                <a:lumMod val="60000"/>
                <a:lumOff val="4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ounded Rectangle 236">
              <a:extLst>
                <a:ext uri="{FF2B5EF4-FFF2-40B4-BE49-F238E27FC236}">
                  <a16:creationId xmlns:a16="http://schemas.microsoft.com/office/drawing/2014/main" id="{327661F4-EB15-024D-A32A-8E5A7EE992A6}"/>
                </a:ext>
              </a:extLst>
            </p:cNvPr>
            <p:cNvSpPr/>
            <p:nvPr/>
          </p:nvSpPr>
          <p:spPr>
            <a:xfrm>
              <a:off x="7038733" y="3032199"/>
              <a:ext cx="1128109" cy="311369"/>
            </a:xfrm>
            <a:prstGeom prst="round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ight Arrow 237">
              <a:extLst>
                <a:ext uri="{FF2B5EF4-FFF2-40B4-BE49-F238E27FC236}">
                  <a16:creationId xmlns:a16="http://schemas.microsoft.com/office/drawing/2014/main" id="{67CFE2D7-E7AB-AB40-9900-FD839CB104EE}"/>
                </a:ext>
              </a:extLst>
            </p:cNvPr>
            <p:cNvSpPr/>
            <p:nvPr/>
          </p:nvSpPr>
          <p:spPr>
            <a:xfrm rot="16200000">
              <a:off x="7344354" y="3549614"/>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Right Arrow 238">
              <a:extLst>
                <a:ext uri="{FF2B5EF4-FFF2-40B4-BE49-F238E27FC236}">
                  <a16:creationId xmlns:a16="http://schemas.microsoft.com/office/drawing/2014/main" id="{B98BC0F8-84B8-FB43-8606-98904CE5D3DA}"/>
                </a:ext>
              </a:extLst>
            </p:cNvPr>
            <p:cNvSpPr/>
            <p:nvPr/>
          </p:nvSpPr>
          <p:spPr>
            <a:xfrm rot="16200000">
              <a:off x="7365914" y="4718762"/>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0" name="Content Placeholder 2">
                  <a:extLst>
                    <a:ext uri="{FF2B5EF4-FFF2-40B4-BE49-F238E27FC236}">
                      <a16:creationId xmlns:a16="http://schemas.microsoft.com/office/drawing/2014/main" id="{B1F053BE-3298-0646-8172-89C2BA09AA8D}"/>
                    </a:ext>
                  </a:extLst>
                </p:cNvPr>
                <p:cNvSpPr txBox="1">
                  <a:spLocks/>
                </p:cNvSpPr>
                <p:nvPr/>
              </p:nvSpPr>
              <p:spPr>
                <a:xfrm>
                  <a:off x="6693476" y="4622035"/>
                  <a:ext cx="701327" cy="5229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1400" i="1" dirty="0" smtClean="0">
                            <a:solidFill>
                              <a:srgbClr val="C00000"/>
                            </a:solidFill>
                            <a:latin typeface="Cambria Math" panose="02040503050406030204" pitchFamily="18" charset="0"/>
                          </a:rPr>
                          <m:t>𝑊</m:t>
                        </m:r>
                      </m:oMath>
                    </m:oMathPara>
                  </a14:m>
                  <a:endParaRPr lang="en-US" sz="1400" dirty="0">
                    <a:solidFill>
                      <a:srgbClr val="C00000"/>
                    </a:solidFill>
                    <a:latin typeface="Avenir Light" panose="020B0402020203020204" pitchFamily="34" charset="77"/>
                  </a:endParaRPr>
                </a:p>
              </p:txBody>
            </p:sp>
          </mc:Choice>
          <mc:Fallback xmlns="">
            <p:sp>
              <p:nvSpPr>
                <p:cNvPr id="240" name="Content Placeholder 2">
                  <a:extLst>
                    <a:ext uri="{FF2B5EF4-FFF2-40B4-BE49-F238E27FC236}">
                      <a16:creationId xmlns:a16="http://schemas.microsoft.com/office/drawing/2014/main" id="{B1F053BE-3298-0646-8172-89C2BA09AA8D}"/>
                    </a:ext>
                  </a:extLst>
                </p:cNvPr>
                <p:cNvSpPr txBox="1">
                  <a:spLocks noRot="1" noChangeAspect="1" noMove="1" noResize="1" noEditPoints="1" noAdjustHandles="1" noChangeArrowheads="1" noChangeShapeType="1" noTextEdit="1"/>
                </p:cNvSpPr>
                <p:nvPr/>
              </p:nvSpPr>
              <p:spPr>
                <a:xfrm>
                  <a:off x="6693476" y="4622035"/>
                  <a:ext cx="701327" cy="52293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1" name="Content Placeholder 2">
                  <a:extLst>
                    <a:ext uri="{FF2B5EF4-FFF2-40B4-BE49-F238E27FC236}">
                      <a16:creationId xmlns:a16="http://schemas.microsoft.com/office/drawing/2014/main" id="{D75999E8-F2C4-354B-A671-CE82C6DFD072}"/>
                    </a:ext>
                  </a:extLst>
                </p:cNvPr>
                <p:cNvSpPr txBox="1">
                  <a:spLocks/>
                </p:cNvSpPr>
                <p:nvPr/>
              </p:nvSpPr>
              <p:spPr>
                <a:xfrm>
                  <a:off x="6746250" y="3397919"/>
                  <a:ext cx="701327" cy="5035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1400" b="0" i="1" dirty="0" smtClean="0">
                            <a:solidFill>
                              <a:srgbClr val="C00000"/>
                            </a:solidFill>
                            <a:latin typeface="Cambria Math" panose="02040503050406030204" pitchFamily="18" charset="0"/>
                          </a:rPr>
                          <m:t>𝑈</m:t>
                        </m:r>
                      </m:oMath>
                    </m:oMathPara>
                  </a14:m>
                  <a:endParaRPr lang="en-US" sz="1400" dirty="0">
                    <a:solidFill>
                      <a:srgbClr val="C00000"/>
                    </a:solidFill>
                    <a:latin typeface="Avenir Light" panose="020B0402020203020204" pitchFamily="34" charset="77"/>
                  </a:endParaRPr>
                </a:p>
              </p:txBody>
            </p:sp>
          </mc:Choice>
          <mc:Fallback xmlns="">
            <p:sp>
              <p:nvSpPr>
                <p:cNvPr id="241" name="Content Placeholder 2">
                  <a:extLst>
                    <a:ext uri="{FF2B5EF4-FFF2-40B4-BE49-F238E27FC236}">
                      <a16:creationId xmlns:a16="http://schemas.microsoft.com/office/drawing/2014/main" id="{D75999E8-F2C4-354B-A671-CE82C6DFD072}"/>
                    </a:ext>
                  </a:extLst>
                </p:cNvPr>
                <p:cNvSpPr txBox="1">
                  <a:spLocks noRot="1" noChangeAspect="1" noMove="1" noResize="1" noEditPoints="1" noAdjustHandles="1" noChangeArrowheads="1" noChangeShapeType="1" noTextEdit="1"/>
                </p:cNvSpPr>
                <p:nvPr/>
              </p:nvSpPr>
              <p:spPr>
                <a:xfrm>
                  <a:off x="6746250" y="3397919"/>
                  <a:ext cx="701327" cy="503587"/>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2" name="Content Placeholder 2">
                  <a:extLst>
                    <a:ext uri="{FF2B5EF4-FFF2-40B4-BE49-F238E27FC236}">
                      <a16:creationId xmlns:a16="http://schemas.microsoft.com/office/drawing/2014/main" id="{E1BB2B7A-3802-6E40-BC14-9E12002A24A2}"/>
                    </a:ext>
                  </a:extLst>
                </p:cNvPr>
                <p:cNvSpPr txBox="1">
                  <a:spLocks/>
                </p:cNvSpPr>
                <p:nvPr/>
              </p:nvSpPr>
              <p:spPr>
                <a:xfrm>
                  <a:off x="4585691" y="2202777"/>
                  <a:ext cx="1576746" cy="5035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acc>
                              <m:accPr>
                                <m:chr m:val="̂"/>
                                <m:ctrlPr>
                                  <a:rPr lang="en-US" sz="1400" b="0" i="1" dirty="0" smtClean="0">
                                    <a:latin typeface="Cambria Math" panose="02040503050406030204" pitchFamily="18" charset="0"/>
                                  </a:rPr>
                                </m:ctrlPr>
                              </m:accPr>
                              <m:e>
                                <m:r>
                                  <a:rPr lang="en-US" sz="1400" i="1" dirty="0">
                                    <a:latin typeface="Cambria Math" panose="02040503050406030204" pitchFamily="18" charset="0"/>
                                  </a:rPr>
                                  <m:t>𝑦</m:t>
                                </m:r>
                              </m:e>
                            </m:acc>
                          </m:e>
                          <m:sub>
                            <m:r>
                              <a:rPr lang="en-US" sz="1400" b="0" i="1" dirty="0" smtClean="0">
                                <a:latin typeface="Cambria Math" panose="02040503050406030204" pitchFamily="18" charset="0"/>
                              </a:rPr>
                              <m:t>2</m:t>
                            </m:r>
                          </m:sub>
                        </m:sSub>
                      </m:oMath>
                    </m:oMathPara>
                  </a14:m>
                  <a:endParaRPr lang="en-US" sz="1400" b="0" dirty="0">
                    <a:latin typeface="Avenir Light" panose="020B0402020203020204" pitchFamily="34" charset="77"/>
                  </a:endParaRPr>
                </a:p>
                <a:p>
                  <a:pPr marL="0" indent="0" algn="ctr">
                    <a:lnSpc>
                      <a:spcPct val="120000"/>
                    </a:lnSpc>
                    <a:buNone/>
                  </a:pPr>
                  <a:endParaRPr lang="en-US" sz="1400" dirty="0">
                    <a:latin typeface="Avenir Light" panose="020B0402020203020204" pitchFamily="34" charset="77"/>
                  </a:endParaRPr>
                </a:p>
              </p:txBody>
            </p:sp>
          </mc:Choice>
          <mc:Fallback xmlns="">
            <p:sp>
              <p:nvSpPr>
                <p:cNvPr id="242" name="Content Placeholder 2">
                  <a:extLst>
                    <a:ext uri="{FF2B5EF4-FFF2-40B4-BE49-F238E27FC236}">
                      <a16:creationId xmlns:a16="http://schemas.microsoft.com/office/drawing/2014/main" id="{E1BB2B7A-3802-6E40-BC14-9E12002A24A2}"/>
                    </a:ext>
                  </a:extLst>
                </p:cNvPr>
                <p:cNvSpPr txBox="1">
                  <a:spLocks noRot="1" noChangeAspect="1" noMove="1" noResize="1" noEditPoints="1" noAdjustHandles="1" noChangeArrowheads="1" noChangeShapeType="1" noTextEdit="1"/>
                </p:cNvSpPr>
                <p:nvPr/>
              </p:nvSpPr>
              <p:spPr>
                <a:xfrm>
                  <a:off x="4585691" y="2202777"/>
                  <a:ext cx="1576746" cy="503587"/>
                </a:xfrm>
                <a:prstGeom prst="rect">
                  <a:avLst/>
                </a:prstGeom>
                <a:blipFill>
                  <a:blip r:embed="rId1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3" name="Content Placeholder 2">
                  <a:extLst>
                    <a:ext uri="{FF2B5EF4-FFF2-40B4-BE49-F238E27FC236}">
                      <a16:creationId xmlns:a16="http://schemas.microsoft.com/office/drawing/2014/main" id="{B06BE497-F43A-F149-9471-6FC67E48E478}"/>
                    </a:ext>
                  </a:extLst>
                </p:cNvPr>
                <p:cNvSpPr txBox="1">
                  <a:spLocks/>
                </p:cNvSpPr>
                <p:nvPr/>
              </p:nvSpPr>
              <p:spPr>
                <a:xfrm>
                  <a:off x="6930167" y="2218498"/>
                  <a:ext cx="1576746" cy="5035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acc>
                              <m:accPr>
                                <m:chr m:val="̂"/>
                                <m:ctrlPr>
                                  <a:rPr lang="en-US" sz="1400" b="0" i="1" dirty="0" smtClean="0">
                                    <a:latin typeface="Cambria Math" panose="02040503050406030204" pitchFamily="18" charset="0"/>
                                  </a:rPr>
                                </m:ctrlPr>
                              </m:accPr>
                              <m:e>
                                <m:r>
                                  <a:rPr lang="en-US" sz="1400" i="1" dirty="0">
                                    <a:latin typeface="Cambria Math" panose="02040503050406030204" pitchFamily="18" charset="0"/>
                                  </a:rPr>
                                  <m:t>𝑦</m:t>
                                </m:r>
                              </m:e>
                            </m:acc>
                          </m:e>
                          <m:sub>
                            <m:r>
                              <a:rPr lang="en-US" sz="1400" b="0" i="1" dirty="0" smtClean="0">
                                <a:latin typeface="Cambria Math" panose="02040503050406030204" pitchFamily="18" charset="0"/>
                              </a:rPr>
                              <m:t>3</m:t>
                            </m:r>
                          </m:sub>
                        </m:sSub>
                      </m:oMath>
                    </m:oMathPara>
                  </a14:m>
                  <a:endParaRPr lang="en-US" sz="1400" b="0" dirty="0">
                    <a:latin typeface="Avenir Light" panose="020B0402020203020204" pitchFamily="34" charset="77"/>
                  </a:endParaRPr>
                </a:p>
                <a:p>
                  <a:pPr marL="0" indent="0" algn="ctr">
                    <a:lnSpc>
                      <a:spcPct val="120000"/>
                    </a:lnSpc>
                    <a:buNone/>
                  </a:pPr>
                  <a:endParaRPr lang="en-US" sz="1400" dirty="0">
                    <a:latin typeface="Avenir Light" panose="020B0402020203020204" pitchFamily="34" charset="77"/>
                  </a:endParaRPr>
                </a:p>
              </p:txBody>
            </p:sp>
          </mc:Choice>
          <mc:Fallback xmlns="">
            <p:sp>
              <p:nvSpPr>
                <p:cNvPr id="243" name="Content Placeholder 2">
                  <a:extLst>
                    <a:ext uri="{FF2B5EF4-FFF2-40B4-BE49-F238E27FC236}">
                      <a16:creationId xmlns:a16="http://schemas.microsoft.com/office/drawing/2014/main" id="{B06BE497-F43A-F149-9471-6FC67E48E478}"/>
                    </a:ext>
                  </a:extLst>
                </p:cNvPr>
                <p:cNvSpPr txBox="1">
                  <a:spLocks noRot="1" noChangeAspect="1" noMove="1" noResize="1" noEditPoints="1" noAdjustHandles="1" noChangeArrowheads="1" noChangeShapeType="1" noTextEdit="1"/>
                </p:cNvSpPr>
                <p:nvPr/>
              </p:nvSpPr>
              <p:spPr>
                <a:xfrm>
                  <a:off x="6930167" y="2218498"/>
                  <a:ext cx="1576746" cy="503587"/>
                </a:xfrm>
                <a:prstGeom prst="rect">
                  <a:avLst/>
                </a:prstGeom>
                <a:blipFill>
                  <a:blip r:embed="rId13"/>
                  <a:stretch>
                    <a:fillRect b="-16667"/>
                  </a:stretch>
                </a:blipFill>
              </p:spPr>
              <p:txBody>
                <a:bodyPr/>
                <a:lstStyle/>
                <a:p>
                  <a:r>
                    <a:rPr lang="en-US">
                      <a:noFill/>
                    </a:rPr>
                    <a:t> </a:t>
                  </a:r>
                </a:p>
              </p:txBody>
            </p:sp>
          </mc:Fallback>
        </mc:AlternateContent>
        <p:sp>
          <p:nvSpPr>
            <p:cNvPr id="247" name="Right Arrow 246">
              <a:extLst>
                <a:ext uri="{FF2B5EF4-FFF2-40B4-BE49-F238E27FC236}">
                  <a16:creationId xmlns:a16="http://schemas.microsoft.com/office/drawing/2014/main" id="{3658A798-02B3-C94C-902F-9C7D8D47A88B}"/>
                </a:ext>
              </a:extLst>
            </p:cNvPr>
            <p:cNvSpPr/>
            <p:nvPr/>
          </p:nvSpPr>
          <p:spPr>
            <a:xfrm>
              <a:off x="3951891" y="4118260"/>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8" name="Content Placeholder 2">
                  <a:extLst>
                    <a:ext uri="{FF2B5EF4-FFF2-40B4-BE49-F238E27FC236}">
                      <a16:creationId xmlns:a16="http://schemas.microsoft.com/office/drawing/2014/main" id="{C766C2E3-C166-F545-B113-57D045F0B7E3}"/>
                    </a:ext>
                  </a:extLst>
                </p:cNvPr>
                <p:cNvSpPr txBox="1">
                  <a:spLocks/>
                </p:cNvSpPr>
                <p:nvPr/>
              </p:nvSpPr>
              <p:spPr>
                <a:xfrm>
                  <a:off x="3821798" y="3527824"/>
                  <a:ext cx="701327" cy="5035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1400" b="0" i="1" smtClean="0">
                            <a:solidFill>
                              <a:srgbClr val="C00000"/>
                            </a:solidFill>
                            <a:latin typeface="Cambria Math" panose="02040503050406030204" pitchFamily="18" charset="0"/>
                          </a:rPr>
                          <m:t>𝑉</m:t>
                        </m:r>
                      </m:oMath>
                    </m:oMathPara>
                  </a14:m>
                  <a:endParaRPr lang="en-US" sz="1400" dirty="0">
                    <a:solidFill>
                      <a:srgbClr val="C00000"/>
                    </a:solidFill>
                    <a:latin typeface="Avenir Light" panose="020B0402020203020204" pitchFamily="34" charset="77"/>
                  </a:endParaRPr>
                </a:p>
              </p:txBody>
            </p:sp>
          </mc:Choice>
          <mc:Fallback xmlns="">
            <p:sp>
              <p:nvSpPr>
                <p:cNvPr id="248" name="Content Placeholder 2">
                  <a:extLst>
                    <a:ext uri="{FF2B5EF4-FFF2-40B4-BE49-F238E27FC236}">
                      <a16:creationId xmlns:a16="http://schemas.microsoft.com/office/drawing/2014/main" id="{C766C2E3-C166-F545-B113-57D045F0B7E3}"/>
                    </a:ext>
                  </a:extLst>
                </p:cNvPr>
                <p:cNvSpPr txBox="1">
                  <a:spLocks noRot="1" noChangeAspect="1" noMove="1" noResize="1" noEditPoints="1" noAdjustHandles="1" noChangeArrowheads="1" noChangeShapeType="1" noTextEdit="1"/>
                </p:cNvSpPr>
                <p:nvPr/>
              </p:nvSpPr>
              <p:spPr>
                <a:xfrm>
                  <a:off x="3821798" y="3527824"/>
                  <a:ext cx="701327" cy="503587"/>
                </a:xfrm>
                <a:prstGeom prst="rect">
                  <a:avLst/>
                </a:prstGeom>
                <a:blipFill>
                  <a:blip r:embed="rId14"/>
                  <a:stretch>
                    <a:fillRect b="-4348"/>
                  </a:stretch>
                </a:blipFill>
              </p:spPr>
              <p:txBody>
                <a:bodyPr/>
                <a:lstStyle/>
                <a:p>
                  <a:r>
                    <a:rPr lang="en-US">
                      <a:noFill/>
                    </a:rPr>
                    <a:t> </a:t>
                  </a:r>
                </a:p>
              </p:txBody>
            </p:sp>
          </mc:Fallback>
        </mc:AlternateContent>
        <p:sp>
          <p:nvSpPr>
            <p:cNvPr id="249" name="Right Arrow 248">
              <a:extLst>
                <a:ext uri="{FF2B5EF4-FFF2-40B4-BE49-F238E27FC236}">
                  <a16:creationId xmlns:a16="http://schemas.microsoft.com/office/drawing/2014/main" id="{0316A79D-8D3B-AF43-9585-DE317802AE21}"/>
                </a:ext>
              </a:extLst>
            </p:cNvPr>
            <p:cNvSpPr/>
            <p:nvPr/>
          </p:nvSpPr>
          <p:spPr>
            <a:xfrm>
              <a:off x="6150460" y="4159462"/>
              <a:ext cx="567437" cy="329483"/>
            </a:xfrm>
            <a:prstGeom prst="rightArrow">
              <a:avLst>
                <a:gd name="adj1" fmla="val 27574"/>
                <a:gd name="adj2" fmla="val 6962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50" name="Content Placeholder 2">
                  <a:extLst>
                    <a:ext uri="{FF2B5EF4-FFF2-40B4-BE49-F238E27FC236}">
                      <a16:creationId xmlns:a16="http://schemas.microsoft.com/office/drawing/2014/main" id="{3C4BE5EC-48BE-1041-926A-6A3F39478C06}"/>
                    </a:ext>
                  </a:extLst>
                </p:cNvPr>
                <p:cNvSpPr txBox="1">
                  <a:spLocks/>
                </p:cNvSpPr>
                <p:nvPr/>
              </p:nvSpPr>
              <p:spPr>
                <a:xfrm>
                  <a:off x="5992149" y="3494487"/>
                  <a:ext cx="701327" cy="5035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14:m>
                    <m:oMathPara xmlns:m="http://schemas.openxmlformats.org/officeDocument/2006/math">
                      <m:oMathParaPr>
                        <m:jc m:val="centerGroup"/>
                      </m:oMathParaPr>
                      <m:oMath xmlns:m="http://schemas.openxmlformats.org/officeDocument/2006/math">
                        <m:r>
                          <a:rPr lang="en-US" sz="1400" b="0" i="1" smtClean="0">
                            <a:solidFill>
                              <a:srgbClr val="C00000"/>
                            </a:solidFill>
                            <a:latin typeface="Cambria Math" panose="02040503050406030204" pitchFamily="18" charset="0"/>
                          </a:rPr>
                          <m:t>𝑉</m:t>
                        </m:r>
                      </m:oMath>
                    </m:oMathPara>
                  </a14:m>
                  <a:endParaRPr lang="en-US" sz="1400" dirty="0">
                    <a:solidFill>
                      <a:srgbClr val="C00000"/>
                    </a:solidFill>
                    <a:latin typeface="Avenir Light" panose="020B0402020203020204" pitchFamily="34" charset="77"/>
                  </a:endParaRPr>
                </a:p>
              </p:txBody>
            </p:sp>
          </mc:Choice>
          <mc:Fallback xmlns="">
            <p:sp>
              <p:nvSpPr>
                <p:cNvPr id="250" name="Content Placeholder 2">
                  <a:extLst>
                    <a:ext uri="{FF2B5EF4-FFF2-40B4-BE49-F238E27FC236}">
                      <a16:creationId xmlns:a16="http://schemas.microsoft.com/office/drawing/2014/main" id="{3C4BE5EC-48BE-1041-926A-6A3F39478C06}"/>
                    </a:ext>
                  </a:extLst>
                </p:cNvPr>
                <p:cNvSpPr txBox="1">
                  <a:spLocks noRot="1" noChangeAspect="1" noMove="1" noResize="1" noEditPoints="1" noAdjustHandles="1" noChangeArrowheads="1" noChangeShapeType="1" noTextEdit="1"/>
                </p:cNvSpPr>
                <p:nvPr/>
              </p:nvSpPr>
              <p:spPr>
                <a:xfrm>
                  <a:off x="5992149" y="3494487"/>
                  <a:ext cx="701327" cy="503587"/>
                </a:xfrm>
                <a:prstGeom prst="rect">
                  <a:avLst/>
                </a:prstGeom>
                <a:blipFill>
                  <a:blip r:embed="rId15"/>
                  <a:stretch>
                    <a:fillRect/>
                  </a:stretch>
                </a:blipFill>
              </p:spPr>
              <p:txBody>
                <a:bodyPr/>
                <a:lstStyle/>
                <a:p>
                  <a:r>
                    <a:rPr lang="en-US">
                      <a:noFill/>
                    </a:rPr>
                    <a:t> </a:t>
                  </a:r>
                </a:p>
              </p:txBody>
            </p:sp>
          </mc:Fallback>
        </mc:AlternateContent>
      </p:grpSp>
      <p:sp>
        <p:nvSpPr>
          <p:cNvPr id="251" name="Content Placeholder 2">
            <a:extLst>
              <a:ext uri="{FF2B5EF4-FFF2-40B4-BE49-F238E27FC236}">
                <a16:creationId xmlns:a16="http://schemas.microsoft.com/office/drawing/2014/main" id="{B8D513DA-3EBD-5E4D-B7CE-3801CBE0292C}"/>
              </a:ext>
            </a:extLst>
          </p:cNvPr>
          <p:cNvSpPr txBox="1">
            <a:spLocks/>
          </p:cNvSpPr>
          <p:nvPr/>
        </p:nvSpPr>
        <p:spPr>
          <a:xfrm>
            <a:off x="8473684" y="3231736"/>
            <a:ext cx="1503064" cy="7074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dirty="0">
                <a:latin typeface="Avenir Light" panose="020B0402020203020204" pitchFamily="34" charset="77"/>
              </a:rPr>
              <a:t>RNN</a:t>
            </a:r>
          </a:p>
        </p:txBody>
      </p:sp>
      <p:sp>
        <p:nvSpPr>
          <p:cNvPr id="252" name="Content Placeholder 2">
            <a:extLst>
              <a:ext uri="{FF2B5EF4-FFF2-40B4-BE49-F238E27FC236}">
                <a16:creationId xmlns:a16="http://schemas.microsoft.com/office/drawing/2014/main" id="{6126BDD8-A732-764D-B513-1AE1D5129B8B}"/>
              </a:ext>
            </a:extLst>
          </p:cNvPr>
          <p:cNvSpPr txBox="1">
            <a:spLocks/>
          </p:cNvSpPr>
          <p:nvPr/>
        </p:nvSpPr>
        <p:spPr>
          <a:xfrm>
            <a:off x="903804" y="3992074"/>
            <a:ext cx="3256642" cy="24087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500"/>
              </a:spcBef>
            </a:pPr>
            <a:r>
              <a:rPr lang="en-US" sz="2000" b="1" dirty="0">
                <a:solidFill>
                  <a:schemeClr val="accent6">
                    <a:lumMod val="75000"/>
                  </a:schemeClr>
                </a:solidFill>
                <a:latin typeface="Avenir Light" panose="020B0402020203020204" pitchFamily="34" charset="77"/>
              </a:rPr>
              <a:t>Basic counts; fast</a:t>
            </a:r>
          </a:p>
          <a:p>
            <a:pPr>
              <a:lnSpc>
                <a:spcPct val="100000"/>
              </a:lnSpc>
              <a:spcBef>
                <a:spcPts val="2500"/>
              </a:spcBef>
            </a:pPr>
            <a:r>
              <a:rPr lang="en-US" sz="2000" b="1" dirty="0">
                <a:solidFill>
                  <a:srgbClr val="C00000"/>
                </a:solidFill>
                <a:latin typeface="Avenir Light" panose="020B0402020203020204" pitchFamily="34" charset="77"/>
              </a:rPr>
              <a:t>Fixed window size</a:t>
            </a:r>
          </a:p>
          <a:p>
            <a:pPr>
              <a:lnSpc>
                <a:spcPct val="100000"/>
              </a:lnSpc>
              <a:spcBef>
                <a:spcPts val="2500"/>
              </a:spcBef>
            </a:pPr>
            <a:r>
              <a:rPr lang="en-US" sz="2000" b="1" dirty="0">
                <a:solidFill>
                  <a:srgbClr val="C00000"/>
                </a:solidFill>
                <a:latin typeface="Avenir Light" panose="020B0402020203020204" pitchFamily="34" charset="77"/>
              </a:rPr>
              <a:t>Sparsity &amp; storage issues</a:t>
            </a:r>
          </a:p>
          <a:p>
            <a:pPr>
              <a:lnSpc>
                <a:spcPct val="100000"/>
              </a:lnSpc>
              <a:spcBef>
                <a:spcPts val="2500"/>
              </a:spcBef>
            </a:pPr>
            <a:r>
              <a:rPr lang="en-US" sz="2000" b="1" dirty="0">
                <a:solidFill>
                  <a:srgbClr val="C00000"/>
                </a:solidFill>
                <a:latin typeface="Avenir Light" panose="020B0402020203020204" pitchFamily="34" charset="77"/>
              </a:rPr>
              <a:t>Not robust</a:t>
            </a:r>
          </a:p>
          <a:p>
            <a:pPr>
              <a:lnSpc>
                <a:spcPct val="100000"/>
              </a:lnSpc>
              <a:spcBef>
                <a:spcPts val="2500"/>
              </a:spcBef>
            </a:pPr>
            <a:endParaRPr lang="en-US" sz="2000" b="1" dirty="0">
              <a:latin typeface="Avenir Light" panose="020B0402020203020204" pitchFamily="34" charset="77"/>
            </a:endParaRPr>
          </a:p>
        </p:txBody>
      </p:sp>
      <p:sp>
        <p:nvSpPr>
          <p:cNvPr id="253" name="Content Placeholder 2">
            <a:extLst>
              <a:ext uri="{FF2B5EF4-FFF2-40B4-BE49-F238E27FC236}">
                <a16:creationId xmlns:a16="http://schemas.microsoft.com/office/drawing/2014/main" id="{8E786F3E-EDC9-3644-903C-61A03C6BB59A}"/>
              </a:ext>
            </a:extLst>
          </p:cNvPr>
          <p:cNvSpPr txBox="1">
            <a:spLocks/>
          </p:cNvSpPr>
          <p:nvPr/>
        </p:nvSpPr>
        <p:spPr>
          <a:xfrm>
            <a:off x="4921663" y="3899795"/>
            <a:ext cx="3256642" cy="19998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500"/>
              </a:spcBef>
            </a:pPr>
            <a:r>
              <a:rPr lang="en-US" sz="2000" b="1" dirty="0">
                <a:solidFill>
                  <a:schemeClr val="accent6">
                    <a:lumMod val="75000"/>
                  </a:schemeClr>
                </a:solidFill>
                <a:latin typeface="Avenir Light" panose="020B0402020203020204" pitchFamily="34" charset="77"/>
              </a:rPr>
              <a:t>Kind of robust… almost</a:t>
            </a:r>
            <a:endParaRPr lang="en-US" sz="2000" b="1" dirty="0">
              <a:solidFill>
                <a:srgbClr val="C00000"/>
              </a:solidFill>
              <a:latin typeface="Avenir Light" panose="020B0402020203020204" pitchFamily="34" charset="77"/>
            </a:endParaRPr>
          </a:p>
          <a:p>
            <a:pPr>
              <a:lnSpc>
                <a:spcPct val="100000"/>
              </a:lnSpc>
              <a:spcBef>
                <a:spcPts val="2500"/>
              </a:spcBef>
            </a:pPr>
            <a:r>
              <a:rPr lang="en-US" sz="2000" b="1" dirty="0">
                <a:solidFill>
                  <a:srgbClr val="C00000"/>
                </a:solidFill>
                <a:latin typeface="Avenir Light" panose="020B0402020203020204" pitchFamily="34" charset="77"/>
              </a:rPr>
              <a:t>Fixed window size</a:t>
            </a:r>
          </a:p>
          <a:p>
            <a:pPr>
              <a:lnSpc>
                <a:spcPct val="100000"/>
              </a:lnSpc>
              <a:spcBef>
                <a:spcPts val="2500"/>
              </a:spcBef>
            </a:pPr>
            <a:r>
              <a:rPr lang="en-US" sz="2000" b="1" dirty="0">
                <a:solidFill>
                  <a:srgbClr val="C00000"/>
                </a:solidFill>
                <a:latin typeface="Avenir Light" panose="020B0402020203020204" pitchFamily="34" charset="77"/>
              </a:rPr>
              <a:t>Weirdly handles context positions</a:t>
            </a:r>
          </a:p>
          <a:p>
            <a:pPr>
              <a:lnSpc>
                <a:spcPct val="100000"/>
              </a:lnSpc>
              <a:spcBef>
                <a:spcPts val="2500"/>
              </a:spcBef>
            </a:pPr>
            <a:r>
              <a:rPr lang="en-US" sz="2000" b="1" dirty="0">
                <a:solidFill>
                  <a:srgbClr val="C00000"/>
                </a:solidFill>
                <a:latin typeface="Avenir Light" panose="020B0402020203020204" pitchFamily="34" charset="77"/>
              </a:rPr>
              <a:t>No “memory” of past</a:t>
            </a:r>
          </a:p>
        </p:txBody>
      </p:sp>
      <p:sp>
        <p:nvSpPr>
          <p:cNvPr id="254" name="Content Placeholder 2">
            <a:extLst>
              <a:ext uri="{FF2B5EF4-FFF2-40B4-BE49-F238E27FC236}">
                <a16:creationId xmlns:a16="http://schemas.microsoft.com/office/drawing/2014/main" id="{FFFA973A-A5DD-C145-AEDD-1328AEA8518B}"/>
              </a:ext>
            </a:extLst>
          </p:cNvPr>
          <p:cNvSpPr txBox="1">
            <a:spLocks/>
          </p:cNvSpPr>
          <p:nvPr/>
        </p:nvSpPr>
        <p:spPr>
          <a:xfrm>
            <a:off x="8463688" y="3848620"/>
            <a:ext cx="3525112" cy="28569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500"/>
              </a:spcBef>
            </a:pPr>
            <a:r>
              <a:rPr lang="en-US" sz="2000" b="1" dirty="0">
                <a:solidFill>
                  <a:schemeClr val="accent6">
                    <a:lumMod val="75000"/>
                  </a:schemeClr>
                </a:solidFill>
                <a:latin typeface="Avenir Light" panose="020B0402020203020204" pitchFamily="34" charset="77"/>
              </a:rPr>
              <a:t>Handles infinite context</a:t>
            </a:r>
            <a:br>
              <a:rPr lang="en-US" sz="2000" b="1" dirty="0">
                <a:solidFill>
                  <a:schemeClr val="accent6">
                    <a:lumMod val="75000"/>
                  </a:schemeClr>
                </a:solidFill>
                <a:latin typeface="Avenir Light" panose="020B0402020203020204" pitchFamily="34" charset="77"/>
              </a:rPr>
            </a:br>
            <a:r>
              <a:rPr lang="en-US" sz="2000" b="1" dirty="0">
                <a:solidFill>
                  <a:schemeClr val="accent6">
                    <a:lumMod val="75000"/>
                  </a:schemeClr>
                </a:solidFill>
                <a:latin typeface="Avenir Light" panose="020B0402020203020204" pitchFamily="34" charset="77"/>
              </a:rPr>
              <a:t>(in theory)</a:t>
            </a:r>
          </a:p>
          <a:p>
            <a:pPr>
              <a:lnSpc>
                <a:spcPct val="100000"/>
              </a:lnSpc>
              <a:spcBef>
                <a:spcPts val="2500"/>
              </a:spcBef>
            </a:pPr>
            <a:r>
              <a:rPr lang="en-US" sz="2000" b="1" dirty="0">
                <a:solidFill>
                  <a:schemeClr val="accent6">
                    <a:lumMod val="75000"/>
                  </a:schemeClr>
                </a:solidFill>
                <a:latin typeface="Avenir Light" panose="020B0402020203020204" pitchFamily="34" charset="77"/>
              </a:rPr>
              <a:t>Robust to rare words</a:t>
            </a:r>
          </a:p>
          <a:p>
            <a:pPr>
              <a:lnSpc>
                <a:spcPct val="100000"/>
              </a:lnSpc>
              <a:spcBef>
                <a:spcPts val="2500"/>
              </a:spcBef>
            </a:pPr>
            <a:r>
              <a:rPr lang="en-US" sz="2000" b="1" dirty="0">
                <a:solidFill>
                  <a:srgbClr val="C00000"/>
                </a:solidFill>
                <a:latin typeface="Avenir Light" panose="020B0402020203020204" pitchFamily="34" charset="77"/>
              </a:rPr>
              <a:t>Slow</a:t>
            </a:r>
          </a:p>
          <a:p>
            <a:pPr>
              <a:lnSpc>
                <a:spcPct val="100000"/>
              </a:lnSpc>
              <a:spcBef>
                <a:spcPts val="2500"/>
              </a:spcBef>
            </a:pPr>
            <a:r>
              <a:rPr lang="en-US" sz="2000" b="1" dirty="0">
                <a:solidFill>
                  <a:srgbClr val="C00000"/>
                </a:solidFill>
                <a:latin typeface="Avenir Light" panose="020B0402020203020204" pitchFamily="34" charset="77"/>
              </a:rPr>
              <a:t>Difficulty with long context</a:t>
            </a:r>
          </a:p>
          <a:p>
            <a:pPr>
              <a:lnSpc>
                <a:spcPct val="100000"/>
              </a:lnSpc>
              <a:spcBef>
                <a:spcPts val="2500"/>
              </a:spcBef>
            </a:pPr>
            <a:endParaRPr lang="en-US" sz="2000" b="1" dirty="0">
              <a:latin typeface="Avenir Light" panose="020B0402020203020204" pitchFamily="34" charset="77"/>
            </a:endParaRPr>
          </a:p>
        </p:txBody>
      </p:sp>
      <p:pic>
        <p:nvPicPr>
          <p:cNvPr id="258" name="Picture 257">
            <a:extLst>
              <a:ext uri="{FF2B5EF4-FFF2-40B4-BE49-F238E27FC236}">
                <a16:creationId xmlns:a16="http://schemas.microsoft.com/office/drawing/2014/main" id="{81F3EC02-E551-F144-87CC-58810943F345}"/>
              </a:ext>
            </a:extLst>
          </p:cNvPr>
          <p:cNvPicPr>
            <a:picLocks noChangeAspect="1"/>
          </p:cNvPicPr>
          <p:nvPr/>
        </p:nvPicPr>
        <p:blipFill>
          <a:blip r:embed="rId16"/>
          <a:stretch>
            <a:fillRect/>
          </a:stretch>
        </p:blipFill>
        <p:spPr>
          <a:xfrm>
            <a:off x="9851008" y="3337874"/>
            <a:ext cx="1828800" cy="406400"/>
          </a:xfrm>
          <a:prstGeom prst="rect">
            <a:avLst/>
          </a:prstGeom>
        </p:spPr>
      </p:pic>
      <p:pic>
        <p:nvPicPr>
          <p:cNvPr id="5" name="Picture 4">
            <a:extLst>
              <a:ext uri="{FF2B5EF4-FFF2-40B4-BE49-F238E27FC236}">
                <a16:creationId xmlns:a16="http://schemas.microsoft.com/office/drawing/2014/main" id="{373AEE3C-D47F-A64D-8577-109988169A56}"/>
              </a:ext>
            </a:extLst>
          </p:cNvPr>
          <p:cNvPicPr>
            <a:picLocks noChangeAspect="1"/>
          </p:cNvPicPr>
          <p:nvPr/>
        </p:nvPicPr>
        <p:blipFill>
          <a:blip r:embed="rId17"/>
          <a:stretch>
            <a:fillRect/>
          </a:stretch>
        </p:blipFill>
        <p:spPr>
          <a:xfrm>
            <a:off x="6191740" y="3343996"/>
            <a:ext cx="1511300" cy="368300"/>
          </a:xfrm>
          <a:prstGeom prst="rect">
            <a:avLst/>
          </a:prstGeom>
        </p:spPr>
      </p:pic>
      <p:pic>
        <p:nvPicPr>
          <p:cNvPr id="259" name="Picture 258">
            <a:extLst>
              <a:ext uri="{FF2B5EF4-FFF2-40B4-BE49-F238E27FC236}">
                <a16:creationId xmlns:a16="http://schemas.microsoft.com/office/drawing/2014/main" id="{5CB6BE28-14AF-8545-A8C8-C579141AF5E6}"/>
              </a:ext>
            </a:extLst>
          </p:cNvPr>
          <p:cNvPicPr>
            <a:picLocks noChangeAspect="1"/>
          </p:cNvPicPr>
          <p:nvPr/>
        </p:nvPicPr>
        <p:blipFill>
          <a:blip r:embed="rId17"/>
          <a:stretch>
            <a:fillRect/>
          </a:stretch>
        </p:blipFill>
        <p:spPr>
          <a:xfrm>
            <a:off x="2471202" y="3329517"/>
            <a:ext cx="1511300" cy="368300"/>
          </a:xfrm>
          <a:prstGeom prst="rect">
            <a:avLst/>
          </a:prstGeom>
        </p:spPr>
      </p:pic>
      <p:pic>
        <p:nvPicPr>
          <p:cNvPr id="10" name="Picture 9">
            <a:extLst>
              <a:ext uri="{FF2B5EF4-FFF2-40B4-BE49-F238E27FC236}">
                <a16:creationId xmlns:a16="http://schemas.microsoft.com/office/drawing/2014/main" id="{1D5A2965-0275-714E-8C41-C04EFF543375}"/>
              </a:ext>
            </a:extLst>
          </p:cNvPr>
          <p:cNvPicPr>
            <a:picLocks noChangeAspect="1"/>
          </p:cNvPicPr>
          <p:nvPr/>
        </p:nvPicPr>
        <p:blipFill>
          <a:blip r:embed="rId18"/>
          <a:stretch>
            <a:fillRect/>
          </a:stretch>
        </p:blipFill>
        <p:spPr>
          <a:xfrm>
            <a:off x="2842349" y="3381302"/>
            <a:ext cx="241300" cy="279400"/>
          </a:xfrm>
          <a:prstGeom prst="rect">
            <a:avLst/>
          </a:prstGeom>
        </p:spPr>
      </p:pic>
      <p:pic>
        <p:nvPicPr>
          <p:cNvPr id="261" name="Picture 260">
            <a:extLst>
              <a:ext uri="{FF2B5EF4-FFF2-40B4-BE49-F238E27FC236}">
                <a16:creationId xmlns:a16="http://schemas.microsoft.com/office/drawing/2014/main" id="{19099C60-9F92-DB40-A723-9E4DBB7172E4}"/>
              </a:ext>
            </a:extLst>
          </p:cNvPr>
          <p:cNvPicPr>
            <a:picLocks noChangeAspect="1"/>
          </p:cNvPicPr>
          <p:nvPr/>
        </p:nvPicPr>
        <p:blipFill>
          <a:blip r:embed="rId18"/>
          <a:stretch>
            <a:fillRect/>
          </a:stretch>
        </p:blipFill>
        <p:spPr>
          <a:xfrm>
            <a:off x="2823937" y="3329300"/>
            <a:ext cx="259711" cy="300718"/>
          </a:xfrm>
          <a:prstGeom prst="rect">
            <a:avLst/>
          </a:prstGeom>
        </p:spPr>
      </p:pic>
      <p:pic>
        <p:nvPicPr>
          <p:cNvPr id="262" name="Picture 261">
            <a:extLst>
              <a:ext uri="{FF2B5EF4-FFF2-40B4-BE49-F238E27FC236}">
                <a16:creationId xmlns:a16="http://schemas.microsoft.com/office/drawing/2014/main" id="{3F132CB6-A7A5-A845-8D65-3C96396091A4}"/>
              </a:ext>
            </a:extLst>
          </p:cNvPr>
          <p:cNvPicPr>
            <a:picLocks noChangeAspect="1"/>
          </p:cNvPicPr>
          <p:nvPr/>
        </p:nvPicPr>
        <p:blipFill>
          <a:blip r:embed="rId18"/>
          <a:stretch>
            <a:fillRect/>
          </a:stretch>
        </p:blipFill>
        <p:spPr>
          <a:xfrm>
            <a:off x="2793288" y="3316600"/>
            <a:ext cx="293614" cy="339974"/>
          </a:xfrm>
          <a:prstGeom prst="rect">
            <a:avLst/>
          </a:prstGeom>
        </p:spPr>
      </p:pic>
      <p:sp>
        <p:nvSpPr>
          <p:cNvPr id="263" name="Content Placeholder 2">
            <a:extLst>
              <a:ext uri="{FF2B5EF4-FFF2-40B4-BE49-F238E27FC236}">
                <a16:creationId xmlns:a16="http://schemas.microsoft.com/office/drawing/2014/main" id="{28AB169D-52FC-3A47-BA69-A7DAF49EB7EA}"/>
              </a:ext>
            </a:extLst>
          </p:cNvPr>
          <p:cNvSpPr txBox="1">
            <a:spLocks/>
          </p:cNvSpPr>
          <p:nvPr/>
        </p:nvSpPr>
        <p:spPr>
          <a:xfrm>
            <a:off x="8627810" y="2764276"/>
            <a:ext cx="664661" cy="29284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1800" dirty="0">
                <a:latin typeface="Avenir Light" panose="020B0402020203020204" pitchFamily="34" charset="77"/>
              </a:rPr>
              <a:t>She</a:t>
            </a:r>
          </a:p>
        </p:txBody>
      </p:sp>
      <p:sp>
        <p:nvSpPr>
          <p:cNvPr id="264" name="Content Placeholder 2">
            <a:extLst>
              <a:ext uri="{FF2B5EF4-FFF2-40B4-BE49-F238E27FC236}">
                <a16:creationId xmlns:a16="http://schemas.microsoft.com/office/drawing/2014/main" id="{DCA4E096-201A-814A-B79D-D888462FF747}"/>
              </a:ext>
            </a:extLst>
          </p:cNvPr>
          <p:cNvSpPr txBox="1">
            <a:spLocks/>
          </p:cNvSpPr>
          <p:nvPr/>
        </p:nvSpPr>
        <p:spPr>
          <a:xfrm>
            <a:off x="9522864" y="2764276"/>
            <a:ext cx="693773" cy="29284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1800" dirty="0">
                <a:latin typeface="Avenir Light" panose="020B0402020203020204" pitchFamily="34" charset="77"/>
              </a:rPr>
              <a:t>went</a:t>
            </a:r>
          </a:p>
        </p:txBody>
      </p:sp>
      <p:sp>
        <p:nvSpPr>
          <p:cNvPr id="265" name="Content Placeholder 2">
            <a:extLst>
              <a:ext uri="{FF2B5EF4-FFF2-40B4-BE49-F238E27FC236}">
                <a16:creationId xmlns:a16="http://schemas.microsoft.com/office/drawing/2014/main" id="{51AC94B5-4B51-7747-B496-7544634F467E}"/>
              </a:ext>
            </a:extLst>
          </p:cNvPr>
          <p:cNvSpPr txBox="1">
            <a:spLocks/>
          </p:cNvSpPr>
          <p:nvPr/>
        </p:nvSpPr>
        <p:spPr>
          <a:xfrm>
            <a:off x="10650364" y="2733633"/>
            <a:ext cx="501341" cy="33661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1800" dirty="0">
                <a:latin typeface="Avenir Light" panose="020B0402020203020204" pitchFamily="34" charset="77"/>
              </a:rPr>
              <a:t>to</a:t>
            </a:r>
          </a:p>
        </p:txBody>
      </p:sp>
    </p:spTree>
    <p:extLst>
      <p:ext uri="{BB962C8B-B14F-4D97-AF65-F5344CB8AC3E}">
        <p14:creationId xmlns:p14="http://schemas.microsoft.com/office/powerpoint/2010/main" val="12823579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2469798A-3287-FE41-A8B3-9C5EBD440DA9}"/>
              </a:ext>
            </a:extLst>
          </p:cNvPr>
          <p:cNvSpPr txBox="1">
            <a:spLocks/>
          </p:cNvSpPr>
          <p:nvPr/>
        </p:nvSpPr>
        <p:spPr>
          <a:xfrm>
            <a:off x="1478482" y="1101830"/>
            <a:ext cx="9614706" cy="517750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spcBef>
                <a:spcPts val="0"/>
              </a:spcBef>
              <a:buNone/>
            </a:pPr>
            <a:r>
              <a:rPr lang="en-US" dirty="0">
                <a:solidFill>
                  <a:schemeClr val="tx1">
                    <a:lumMod val="75000"/>
                    <a:lumOff val="25000"/>
                  </a:schemeClr>
                </a:solidFill>
                <a:latin typeface="Karla" charset="0"/>
                <a:ea typeface="Karla" charset="0"/>
                <a:cs typeface="Karla" charset="0"/>
              </a:rPr>
              <a:t>NLP Tasks </a:t>
            </a:r>
          </a:p>
          <a:p>
            <a:pPr marL="0" indent="0">
              <a:lnSpc>
                <a:spcPct val="200000"/>
              </a:lnSpc>
              <a:spcBef>
                <a:spcPts val="0"/>
              </a:spcBef>
              <a:buNone/>
            </a:pPr>
            <a:r>
              <a:rPr lang="en-US" dirty="0">
                <a:solidFill>
                  <a:schemeClr val="tx1">
                    <a:lumMod val="75000"/>
                    <a:lumOff val="25000"/>
                  </a:schemeClr>
                </a:solidFill>
                <a:latin typeface="Karla" charset="0"/>
                <a:ea typeface="Karla" charset="0"/>
                <a:cs typeface="Karla" charset="0"/>
              </a:rPr>
              <a:t>Transfer Learning in NLP </a:t>
            </a:r>
          </a:p>
          <a:p>
            <a:pPr marL="0" indent="0">
              <a:lnSpc>
                <a:spcPct val="200000"/>
              </a:lnSpc>
              <a:spcBef>
                <a:spcPts val="0"/>
              </a:spcBef>
              <a:buNone/>
            </a:pPr>
            <a:r>
              <a:rPr lang="en-US" dirty="0">
                <a:solidFill>
                  <a:schemeClr val="tx1">
                    <a:lumMod val="75000"/>
                    <a:lumOff val="25000"/>
                  </a:schemeClr>
                </a:solidFill>
                <a:latin typeface="Karla" charset="0"/>
                <a:ea typeface="Karla" charset="0"/>
                <a:cs typeface="Karla" charset="0"/>
              </a:rPr>
              <a:t>Language Modelling, n-grams</a:t>
            </a:r>
          </a:p>
          <a:p>
            <a:pPr marL="0" indent="0">
              <a:lnSpc>
                <a:spcPct val="200000"/>
              </a:lnSpc>
              <a:spcBef>
                <a:spcPts val="0"/>
              </a:spcBef>
              <a:buNone/>
            </a:pPr>
            <a:r>
              <a:rPr lang="en-US" dirty="0">
                <a:solidFill>
                  <a:schemeClr val="tx1">
                    <a:lumMod val="75000"/>
                    <a:lumOff val="25000"/>
                  </a:schemeClr>
                </a:solidFill>
                <a:latin typeface="Karla" charset="0"/>
                <a:ea typeface="Karla" charset="0"/>
                <a:cs typeface="Karla" charset="0"/>
              </a:rPr>
              <a:t>Word Embeddings (character embeddings)</a:t>
            </a:r>
          </a:p>
          <a:p>
            <a:pPr marL="0" indent="0">
              <a:lnSpc>
                <a:spcPct val="200000"/>
              </a:lnSpc>
              <a:spcBef>
                <a:spcPts val="0"/>
              </a:spcBef>
              <a:buNone/>
            </a:pPr>
            <a:r>
              <a:rPr lang="en-US" b="1" dirty="0">
                <a:solidFill>
                  <a:schemeClr val="tx1">
                    <a:lumMod val="75000"/>
                    <a:lumOff val="25000"/>
                  </a:schemeClr>
                </a:solidFill>
                <a:latin typeface="Karla" charset="0"/>
                <a:ea typeface="Karla" charset="0"/>
                <a:cs typeface="Karla" charset="0"/>
              </a:rPr>
              <a:t>Neural Networks LM</a:t>
            </a:r>
            <a:r>
              <a:rPr lang="en-US" dirty="0">
                <a:solidFill>
                  <a:schemeClr val="tx1">
                    <a:lumMod val="75000"/>
                    <a:lumOff val="25000"/>
                  </a:schemeClr>
                </a:solidFill>
                <a:latin typeface="Karla" charset="0"/>
                <a:ea typeface="Karla" charset="0"/>
                <a:cs typeface="Karla" charset="0"/>
              </a:rPr>
              <a:t>: </a:t>
            </a:r>
          </a:p>
          <a:p>
            <a:pPr marL="0" indent="0">
              <a:lnSpc>
                <a:spcPct val="200000"/>
              </a:lnSpc>
              <a:spcBef>
                <a:spcPts val="0"/>
              </a:spcBef>
              <a:buNone/>
            </a:pPr>
            <a:r>
              <a:rPr lang="en-US" dirty="0">
                <a:solidFill>
                  <a:schemeClr val="tx1">
                    <a:lumMod val="75000"/>
                    <a:lumOff val="25000"/>
                  </a:schemeClr>
                </a:solidFill>
                <a:latin typeface="Karla" charset="0"/>
                <a:ea typeface="Karla" charset="0"/>
                <a:cs typeface="Karla" charset="0"/>
              </a:rPr>
              <a:t>	FFNN, </a:t>
            </a:r>
            <a:r>
              <a:rPr lang="en-US" b="1" dirty="0">
                <a:solidFill>
                  <a:schemeClr val="tx1">
                    <a:lumMod val="75000"/>
                    <a:lumOff val="25000"/>
                  </a:schemeClr>
                </a:solidFill>
                <a:latin typeface="Karla" charset="0"/>
                <a:ea typeface="Karla" charset="0"/>
                <a:cs typeface="Karla" charset="0"/>
              </a:rPr>
              <a:t>RNNs/LSTMs </a:t>
            </a:r>
            <a:r>
              <a:rPr lang="en-US" dirty="0">
                <a:solidFill>
                  <a:schemeClr val="tx1">
                    <a:lumMod val="75000"/>
                    <a:lumOff val="25000"/>
                  </a:schemeClr>
                </a:solidFill>
                <a:latin typeface="Karla" charset="0"/>
                <a:ea typeface="Karla" charset="0"/>
                <a:cs typeface="Karla" charset="0"/>
              </a:rPr>
              <a:t>+</a:t>
            </a:r>
            <a:r>
              <a:rPr lang="en-US" dirty="0" err="1">
                <a:solidFill>
                  <a:schemeClr val="tx1">
                    <a:lumMod val="75000"/>
                    <a:lumOff val="25000"/>
                  </a:schemeClr>
                </a:solidFill>
                <a:latin typeface="Karla" charset="0"/>
                <a:ea typeface="Karla" charset="0"/>
                <a:cs typeface="Karla" charset="0"/>
              </a:rPr>
              <a:t>ELMo</a:t>
            </a:r>
            <a:endParaRPr lang="en-US" dirty="0">
              <a:solidFill>
                <a:schemeClr val="tx1">
                  <a:lumMod val="75000"/>
                  <a:lumOff val="25000"/>
                </a:schemeClr>
              </a:solidFill>
              <a:latin typeface="Karla" charset="0"/>
              <a:ea typeface="Karla" charset="0"/>
              <a:cs typeface="Karla" charset="0"/>
            </a:endParaRPr>
          </a:p>
          <a:p>
            <a:pPr marL="0" indent="0">
              <a:lnSpc>
                <a:spcPct val="200000"/>
              </a:lnSpc>
              <a:spcBef>
                <a:spcPts val="0"/>
              </a:spcBef>
              <a:buNone/>
            </a:pPr>
            <a:r>
              <a:rPr lang="en-US" dirty="0">
                <a:solidFill>
                  <a:schemeClr val="tx1">
                    <a:lumMod val="75000"/>
                    <a:lumOff val="25000"/>
                  </a:schemeClr>
                </a:solidFill>
                <a:latin typeface="Karla" charset="0"/>
                <a:ea typeface="Karla" charset="0"/>
                <a:cs typeface="Karla" charset="0"/>
              </a:rPr>
              <a:t>	Seq2Seq</a:t>
            </a:r>
          </a:p>
          <a:p>
            <a:pPr marL="0" indent="0">
              <a:lnSpc>
                <a:spcPct val="200000"/>
              </a:lnSpc>
              <a:spcBef>
                <a:spcPts val="0"/>
              </a:spcBef>
              <a:buNone/>
            </a:pPr>
            <a:endParaRPr lang="en-US" dirty="0">
              <a:solidFill>
                <a:schemeClr val="tx1">
                  <a:lumMod val="75000"/>
                  <a:lumOff val="25000"/>
                </a:schemeClr>
              </a:solidFill>
              <a:latin typeface="Karla" charset="0"/>
              <a:ea typeface="Karla" charset="0"/>
              <a:cs typeface="Karla" charset="0"/>
            </a:endParaRPr>
          </a:p>
        </p:txBody>
      </p:sp>
      <p:sp>
        <p:nvSpPr>
          <p:cNvPr id="19" name="Title 1"/>
          <p:cNvSpPr>
            <a:spLocks noGrp="1"/>
          </p:cNvSpPr>
          <p:nvPr>
            <p:ph type="title"/>
          </p:nvPr>
        </p:nvSpPr>
        <p:spPr/>
        <p:txBody>
          <a:bodyPr/>
          <a:lstStyle/>
          <a:p>
            <a:r>
              <a:rPr lang="en-US" dirty="0"/>
              <a:t>Outline</a:t>
            </a:r>
          </a:p>
        </p:txBody>
      </p:sp>
      <p:sp>
        <p:nvSpPr>
          <p:cNvPr id="10" name="Slide Number Placeholder 9">
            <a:extLst>
              <a:ext uri="{FF2B5EF4-FFF2-40B4-BE49-F238E27FC236}">
                <a16:creationId xmlns:a16="http://schemas.microsoft.com/office/drawing/2014/main" id="{7FCB2847-0F6D-EA4A-9C75-CAB26E4B6490}"/>
              </a:ext>
            </a:extLst>
          </p:cNvPr>
          <p:cNvSpPr>
            <a:spLocks noGrp="1"/>
          </p:cNvSpPr>
          <p:nvPr>
            <p:ph type="sldNum" sz="quarter" idx="12"/>
          </p:nvPr>
        </p:nvSpPr>
        <p:spPr/>
        <p:txBody>
          <a:bodyPr/>
          <a:lstStyle/>
          <a:p>
            <a:fld id="{6BCA73C5-4051-2D45-AC51-FD5A1C1C157A}" type="slidenum">
              <a:rPr lang="en-US" smtClean="0"/>
              <a:t>84</a:t>
            </a:fld>
            <a:endParaRPr lang="en-US"/>
          </a:p>
        </p:txBody>
      </p:sp>
    </p:spTree>
    <p:extLst>
      <p:ext uri="{BB962C8B-B14F-4D97-AF65-F5344CB8AC3E}">
        <p14:creationId xmlns:p14="http://schemas.microsoft.com/office/powerpoint/2010/main" val="12024642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ctr">
          <a:defRPr sz="2800" dirty="0" smtClean="0"/>
        </a:defPPr>
      </a:lstStyle>
    </a:txDef>
  </a:objectDefaults>
  <a:extraClrSchemeLst/>
  <a:extLst>
    <a:ext uri="{05A4C25C-085E-4340-85A3-A5531E510DB2}">
      <thm15:themeFamily xmlns:thm15="http://schemas.microsoft.com/office/thememl/2012/main" name="Presentation6" id="{777D2607-77E0-384B-BDD7-F35D469D60DB}" vid="{4A1DB25B-D6FF-654D-85D6-1C898B3B9A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1041</TotalTime>
  <Words>5324</Words>
  <Application>Microsoft Macintosh PowerPoint</Application>
  <PresentationFormat>Widescreen</PresentationFormat>
  <Paragraphs>1291</Paragraphs>
  <Slides>84</Slides>
  <Notes>14</Notes>
  <HiddenSlides>6</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84</vt:i4>
      </vt:variant>
    </vt:vector>
  </HeadingPairs>
  <TitlesOfParts>
    <vt:vector size="93" baseType="lpstr">
      <vt:lpstr>Arial</vt:lpstr>
      <vt:lpstr>Avenir Light</vt:lpstr>
      <vt:lpstr>Calibri</vt:lpstr>
      <vt:lpstr>Calibri Light</vt:lpstr>
      <vt:lpstr>Cambria Math</vt:lpstr>
      <vt:lpstr>Karla</vt:lpstr>
      <vt:lpstr>Times</vt:lpstr>
      <vt:lpstr>Wingdings</vt:lpstr>
      <vt:lpstr>Office Theme</vt:lpstr>
      <vt:lpstr>CS 7150</vt:lpstr>
      <vt:lpstr>Which is the real cat?</vt:lpstr>
      <vt:lpstr>Generative goal: models that can create</vt:lpstr>
      <vt:lpstr>Image classification: p(y | x)</vt:lpstr>
      <vt:lpstr>Image classification: p(y| x)</vt:lpstr>
      <vt:lpstr>Image synthesis: p(x | y)</vt:lpstr>
      <vt:lpstr>Image synthesis: p(x | y)</vt:lpstr>
      <vt:lpstr>Image translation: p(x | y)</vt:lpstr>
      <vt:lpstr>Text generation p(x | y)</vt:lpstr>
      <vt:lpstr>Text generation p(x | y)</vt:lpstr>
      <vt:lpstr>Why generation is harder than classification</vt:lpstr>
      <vt:lpstr>Why generation is harder than classification</vt:lpstr>
      <vt:lpstr>A generative modeling hypothesis</vt:lpstr>
      <vt:lpstr>How content generation is a probability problem</vt:lpstr>
      <vt:lpstr>Making choices to produce output</vt:lpstr>
      <vt:lpstr>PowerPoint Presentation</vt:lpstr>
      <vt:lpstr>Once in a while, bad models make good output</vt:lpstr>
      <vt:lpstr>What is the goal? Imitate true data.</vt:lpstr>
      <vt:lpstr>Measuring model quality using probabilities</vt:lpstr>
      <vt:lpstr>Restating the goal: maximize likelihood of seen data</vt:lpstr>
      <vt:lpstr>Why minimizing NCE is familiar and nice</vt:lpstr>
      <vt:lpstr>Why minimizing NCE is familiar and nice</vt:lpstr>
      <vt:lpstr>Why isn’t maximizing p_θ (x) trivial?  </vt:lpstr>
      <vt:lpstr>What makes a good generative p_θ (x) model?  </vt:lpstr>
      <vt:lpstr>Generalization and generative models</vt:lpstr>
      <vt:lpstr>Preview: three SOTA ways to sample x</vt:lpstr>
      <vt:lpstr>Preview: several loss functions for generating x</vt:lpstr>
      <vt:lpstr>Language modeling</vt:lpstr>
      <vt:lpstr>An example small language model</vt:lpstr>
      <vt:lpstr>Factoring the probability distribution</vt:lpstr>
      <vt:lpstr>An example small language model</vt:lpstr>
      <vt:lpstr>Factoring the probability distribution</vt:lpstr>
      <vt:lpstr>We can run it to generate!</vt:lpstr>
      <vt:lpstr>Classical language modeling</vt:lpstr>
      <vt:lpstr>The unigram approximation</vt:lpstr>
      <vt:lpstr>The problem with unigrams</vt:lpstr>
      <vt:lpstr>Better classical language modeling: bigrams</vt:lpstr>
      <vt:lpstr>Better language modeling (classical approach)</vt:lpstr>
      <vt:lpstr>A bigram model is still a rough approximation</vt:lpstr>
      <vt:lpstr>The bigram approximation</vt:lpstr>
      <vt:lpstr>Much better: trigram, 4-gram models</vt:lpstr>
      <vt:lpstr>1990: Jeffrey Elman neural language model</vt:lpstr>
      <vt:lpstr>Brief history of neural NLP</vt:lpstr>
      <vt:lpstr>Modern idea: use a neural network!</vt:lpstr>
      <vt:lpstr>Modern idea: use a neural network!</vt:lpstr>
      <vt:lpstr>Modern idea: use a neural network!</vt:lpstr>
      <vt:lpstr>Word embeddings</vt:lpstr>
      <vt:lpstr>How to learn word embeddings?</vt:lpstr>
      <vt:lpstr>Skip-gram word2vec embeddings</vt:lpstr>
      <vt:lpstr>Semantic vector composition</vt:lpstr>
      <vt:lpstr>Glove word embeddings </vt:lpstr>
      <vt:lpstr>Idea of Glove</vt:lpstr>
      <vt:lpstr>Interactive: Use GloVe embedding by hand</vt:lpstr>
      <vt:lpstr>Language Modelling: Feed-forward Neural Net</vt:lpstr>
      <vt:lpstr>Language Modelling: Feed-forward Neural Net</vt:lpstr>
      <vt:lpstr>Language Modelling: Feed-forward Neural Net</vt:lpstr>
      <vt:lpstr>Language Modelling: Feed-forward Neural Net</vt:lpstr>
      <vt:lpstr>Language Modelling: Feed-forward Neural Net</vt:lpstr>
      <vt:lpstr>Language Modelling: Feed-forward Neural Net</vt:lpstr>
      <vt:lpstr>Language Modelling : Feed-forward Neural Net</vt:lpstr>
      <vt:lpstr>Language Modelling</vt:lpstr>
      <vt:lpstr>Language Modelling</vt:lpstr>
      <vt:lpstr>Language Modelling: RNNs</vt:lpstr>
      <vt:lpstr>RNN</vt:lpstr>
      <vt:lpstr>RNN </vt:lpstr>
      <vt:lpstr>RNN </vt:lpstr>
      <vt:lpstr>RNN (review) </vt:lpstr>
      <vt:lpstr>RNN (review) </vt:lpstr>
      <vt:lpstr>RNN (review) </vt:lpstr>
      <vt:lpstr>RNN (review)</vt:lpstr>
      <vt:lpstr>RNN: Generation</vt:lpstr>
      <vt:lpstr>RNN: Generation</vt:lpstr>
      <vt:lpstr>RNN: Generation</vt:lpstr>
      <vt:lpstr>RNN: Generation</vt:lpstr>
      <vt:lpstr>RNN: Generation</vt:lpstr>
      <vt:lpstr>RNN: Generation</vt:lpstr>
      <vt:lpstr>RNNs: Overview</vt:lpstr>
      <vt:lpstr>RNNs: Vanishing and Exploding Gradients (review)</vt:lpstr>
      <vt:lpstr>RNNs: Vanishing and Exploding Gradients (review)</vt:lpstr>
      <vt:lpstr>RNNs: Vanishing and Exploding Gradients (review)</vt:lpstr>
      <vt:lpstr>RNNs: Vanishing and Exploding Gradients (review)</vt:lpstr>
      <vt:lpstr>RNNs: Vanishing and Exploding Gradients (review)</vt:lpstr>
      <vt:lpstr>Sequential Modelling (so far)</vt:lpstr>
      <vt:lpstr>Outline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7150</dc:title>
  <dc:creator>David Bau</dc:creator>
  <cp:lastModifiedBy>David Bau</cp:lastModifiedBy>
  <cp:revision>38</cp:revision>
  <dcterms:created xsi:type="dcterms:W3CDTF">2022-10-16T14:33:51Z</dcterms:created>
  <dcterms:modified xsi:type="dcterms:W3CDTF">2022-10-17T07:55:20Z</dcterms:modified>
</cp:coreProperties>
</file>