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102"/>
  </p:notesMasterIdLst>
  <p:sldIdLst>
    <p:sldId id="350" r:id="rId2"/>
    <p:sldId id="351" r:id="rId3"/>
    <p:sldId id="352" r:id="rId4"/>
    <p:sldId id="389" r:id="rId5"/>
    <p:sldId id="390" r:id="rId6"/>
    <p:sldId id="382" r:id="rId7"/>
    <p:sldId id="388" r:id="rId8"/>
    <p:sldId id="387" r:id="rId9"/>
    <p:sldId id="386" r:id="rId10"/>
    <p:sldId id="649" r:id="rId11"/>
    <p:sldId id="650" r:id="rId12"/>
    <p:sldId id="651" r:id="rId13"/>
    <p:sldId id="652" r:id="rId14"/>
    <p:sldId id="653" r:id="rId15"/>
    <p:sldId id="654" r:id="rId16"/>
    <p:sldId id="655" r:id="rId17"/>
    <p:sldId id="647" r:id="rId18"/>
    <p:sldId id="646" r:id="rId19"/>
    <p:sldId id="648" r:id="rId20"/>
    <p:sldId id="392" r:id="rId21"/>
    <p:sldId id="395" r:id="rId22"/>
    <p:sldId id="658" r:id="rId23"/>
    <p:sldId id="394" r:id="rId24"/>
    <p:sldId id="393" r:id="rId25"/>
    <p:sldId id="659" r:id="rId26"/>
    <p:sldId id="645" r:id="rId27"/>
    <p:sldId id="391" r:id="rId28"/>
    <p:sldId id="614" r:id="rId29"/>
    <p:sldId id="656" r:id="rId30"/>
    <p:sldId id="333" r:id="rId31"/>
    <p:sldId id="338" r:id="rId32"/>
    <p:sldId id="337" r:id="rId33"/>
    <p:sldId id="354" r:id="rId34"/>
    <p:sldId id="486" r:id="rId35"/>
    <p:sldId id="487" r:id="rId36"/>
    <p:sldId id="488" r:id="rId37"/>
    <p:sldId id="489" r:id="rId38"/>
    <p:sldId id="490" r:id="rId39"/>
    <p:sldId id="616" r:id="rId40"/>
    <p:sldId id="617" r:id="rId41"/>
    <p:sldId id="371" r:id="rId42"/>
    <p:sldId id="493" r:id="rId43"/>
    <p:sldId id="494" r:id="rId44"/>
    <p:sldId id="618" r:id="rId45"/>
    <p:sldId id="619" r:id="rId46"/>
    <p:sldId id="620" r:id="rId47"/>
    <p:sldId id="621" r:id="rId48"/>
    <p:sldId id="622" r:id="rId49"/>
    <p:sldId id="623" r:id="rId50"/>
    <p:sldId id="624" r:id="rId51"/>
    <p:sldId id="625" r:id="rId52"/>
    <p:sldId id="626" r:id="rId53"/>
    <p:sldId id="660" r:id="rId54"/>
    <p:sldId id="661" r:id="rId55"/>
    <p:sldId id="662" r:id="rId56"/>
    <p:sldId id="663" r:id="rId57"/>
    <p:sldId id="664" r:id="rId58"/>
    <p:sldId id="396" r:id="rId59"/>
    <p:sldId id="397" r:id="rId60"/>
    <p:sldId id="398" r:id="rId61"/>
    <p:sldId id="399" r:id="rId62"/>
    <p:sldId id="465" r:id="rId63"/>
    <p:sldId id="466" r:id="rId64"/>
    <p:sldId id="467" r:id="rId65"/>
    <p:sldId id="400" r:id="rId66"/>
    <p:sldId id="401" r:id="rId67"/>
    <p:sldId id="405" r:id="rId68"/>
    <p:sldId id="408" r:id="rId69"/>
    <p:sldId id="407" r:id="rId70"/>
    <p:sldId id="406" r:id="rId71"/>
    <p:sldId id="409" r:id="rId72"/>
    <p:sldId id="498" r:id="rId73"/>
    <p:sldId id="499" r:id="rId74"/>
    <p:sldId id="411" r:id="rId75"/>
    <p:sldId id="414" r:id="rId76"/>
    <p:sldId id="412" r:id="rId77"/>
    <p:sldId id="665" r:id="rId78"/>
    <p:sldId id="415" r:id="rId79"/>
    <p:sldId id="416" r:id="rId80"/>
    <p:sldId id="417" r:id="rId81"/>
    <p:sldId id="418" r:id="rId82"/>
    <p:sldId id="420" r:id="rId83"/>
    <p:sldId id="637" r:id="rId84"/>
    <p:sldId id="503" r:id="rId85"/>
    <p:sldId id="507" r:id="rId86"/>
    <p:sldId id="578" r:id="rId87"/>
    <p:sldId id="579" r:id="rId88"/>
    <p:sldId id="580" r:id="rId89"/>
    <p:sldId id="581" r:id="rId90"/>
    <p:sldId id="582" r:id="rId91"/>
    <p:sldId id="583" r:id="rId92"/>
    <p:sldId id="584" r:id="rId93"/>
    <p:sldId id="585" r:id="rId94"/>
    <p:sldId id="586" r:id="rId95"/>
    <p:sldId id="587" r:id="rId96"/>
    <p:sldId id="591" r:id="rId97"/>
    <p:sldId id="592" r:id="rId98"/>
    <p:sldId id="666" r:id="rId99"/>
    <p:sldId id="667" r:id="rId100"/>
    <p:sldId id="668" r:id="rId1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847"/>
    <p:restoredTop sz="96197"/>
  </p:normalViewPr>
  <p:slideViewPr>
    <p:cSldViewPr snapToGrid="0">
      <p:cViewPr varScale="1">
        <p:scale>
          <a:sx n="87" d="100"/>
          <a:sy n="87" d="100"/>
        </p:scale>
        <p:origin x="22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1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CAN”T BE CONCERNED WITH LM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32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CAN”T BE CONCERNED WITH LM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39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6C5F-2519-1B4F-BEC9-BDE26CB25B3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52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6C5F-2519-1B4F-BEC9-BDE26CB25B3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90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reminder, this is where we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18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33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80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20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11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25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reminder, this is where we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81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40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2564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52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73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26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948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89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005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94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864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600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83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6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48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210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71AF9-BBC8-D045-B571-D125776D9767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18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10/20/22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1.png"/><Relationship Id="rId7" Type="http://schemas.openxmlformats.org/officeDocument/2006/relationships/image" Target="../media/image5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500.png"/><Relationship Id="rId4" Type="http://schemas.openxmlformats.org/officeDocument/2006/relationships/image" Target="../media/image49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1.png"/><Relationship Id="rId5" Type="http://schemas.openxmlformats.org/officeDocument/2006/relationships/image" Target="../media/image510.png"/><Relationship Id="rId4" Type="http://schemas.openxmlformats.org/officeDocument/2006/relationships/image" Target="../media/image50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1.png"/><Relationship Id="rId5" Type="http://schemas.openxmlformats.org/officeDocument/2006/relationships/image" Target="../media/image510.png"/><Relationship Id="rId4" Type="http://schemas.openxmlformats.org/officeDocument/2006/relationships/image" Target="../media/image50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9.png"/><Relationship Id="rId5" Type="http://schemas.openxmlformats.org/officeDocument/2006/relationships/image" Target="../media/image72.png"/><Relationship Id="rId10" Type="http://schemas.openxmlformats.org/officeDocument/2006/relationships/image" Target="../media/image78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511.png"/><Relationship Id="rId4" Type="http://schemas.openxmlformats.org/officeDocument/2006/relationships/image" Target="../media/image5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80.png"/><Relationship Id="rId3" Type="http://schemas.openxmlformats.org/officeDocument/2006/relationships/image" Target="../media/image551.png"/><Relationship Id="rId7" Type="http://schemas.openxmlformats.org/officeDocument/2006/relationships/image" Target="../media/image580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40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0.png"/><Relationship Id="rId11" Type="http://schemas.openxmlformats.org/officeDocument/2006/relationships/image" Target="../media/image62.png"/><Relationship Id="rId5" Type="http://schemas.openxmlformats.org/officeDocument/2006/relationships/image" Target="../media/image560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0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790.png"/><Relationship Id="rId18" Type="http://schemas.openxmlformats.org/officeDocument/2006/relationships/image" Target="../media/image84.png"/><Relationship Id="rId3" Type="http://schemas.openxmlformats.org/officeDocument/2006/relationships/image" Target="../media/image551.png"/><Relationship Id="rId21" Type="http://schemas.openxmlformats.org/officeDocument/2006/relationships/image" Target="../media/image87.png"/><Relationship Id="rId7" Type="http://schemas.openxmlformats.org/officeDocument/2006/relationships/image" Target="../media/image750.png"/><Relationship Id="rId12" Type="http://schemas.openxmlformats.org/officeDocument/2006/relationships/image" Target="../media/image60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2" Type="http://schemas.openxmlformats.org/officeDocument/2006/relationships/image" Target="../media/image540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780.png"/><Relationship Id="rId24" Type="http://schemas.openxmlformats.org/officeDocument/2006/relationships/image" Target="../media/image90.png"/><Relationship Id="rId5" Type="http://schemas.openxmlformats.org/officeDocument/2006/relationships/image" Target="../media/image560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10" Type="http://schemas.openxmlformats.org/officeDocument/2006/relationships/image" Target="../media/image580.png"/><Relationship Id="rId19" Type="http://schemas.openxmlformats.org/officeDocument/2006/relationships/image" Target="../media/image85.png"/><Relationship Id="rId4" Type="http://schemas.openxmlformats.org/officeDocument/2006/relationships/image" Target="../media/image550.png"/><Relationship Id="rId9" Type="http://schemas.openxmlformats.org/officeDocument/2006/relationships/image" Target="../media/image570.png"/><Relationship Id="rId14" Type="http://schemas.openxmlformats.org/officeDocument/2006/relationships/image" Target="../media/image800.png"/><Relationship Id="rId22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790.png"/><Relationship Id="rId18" Type="http://schemas.openxmlformats.org/officeDocument/2006/relationships/image" Target="../media/image84.png"/><Relationship Id="rId3" Type="http://schemas.openxmlformats.org/officeDocument/2006/relationships/image" Target="../media/image551.png"/><Relationship Id="rId21" Type="http://schemas.openxmlformats.org/officeDocument/2006/relationships/image" Target="../media/image87.png"/><Relationship Id="rId7" Type="http://schemas.openxmlformats.org/officeDocument/2006/relationships/image" Target="../media/image750.png"/><Relationship Id="rId12" Type="http://schemas.openxmlformats.org/officeDocument/2006/relationships/image" Target="../media/image60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2" Type="http://schemas.openxmlformats.org/officeDocument/2006/relationships/image" Target="../media/image540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780.png"/><Relationship Id="rId24" Type="http://schemas.openxmlformats.org/officeDocument/2006/relationships/image" Target="../media/image90.png"/><Relationship Id="rId5" Type="http://schemas.openxmlformats.org/officeDocument/2006/relationships/image" Target="../media/image560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10" Type="http://schemas.openxmlformats.org/officeDocument/2006/relationships/image" Target="../media/image580.png"/><Relationship Id="rId19" Type="http://schemas.openxmlformats.org/officeDocument/2006/relationships/image" Target="../media/image85.png"/><Relationship Id="rId4" Type="http://schemas.openxmlformats.org/officeDocument/2006/relationships/image" Target="../media/image550.png"/><Relationship Id="rId9" Type="http://schemas.openxmlformats.org/officeDocument/2006/relationships/image" Target="../media/image570.png"/><Relationship Id="rId14" Type="http://schemas.openxmlformats.org/officeDocument/2006/relationships/image" Target="../media/image800.png"/><Relationship Id="rId22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800.png"/><Relationship Id="rId18" Type="http://schemas.openxmlformats.org/officeDocument/2006/relationships/image" Target="../media/image86.png"/><Relationship Id="rId3" Type="http://schemas.openxmlformats.org/officeDocument/2006/relationships/image" Target="../media/image551.png"/><Relationship Id="rId21" Type="http://schemas.openxmlformats.org/officeDocument/2006/relationships/image" Target="../media/image90.png"/><Relationship Id="rId7" Type="http://schemas.openxmlformats.org/officeDocument/2006/relationships/image" Target="../media/image750.png"/><Relationship Id="rId12" Type="http://schemas.openxmlformats.org/officeDocument/2006/relationships/image" Target="../media/image790.png"/><Relationship Id="rId17" Type="http://schemas.openxmlformats.org/officeDocument/2006/relationships/image" Target="../media/image85.png"/><Relationship Id="rId2" Type="http://schemas.openxmlformats.org/officeDocument/2006/relationships/image" Target="../media/image540.png"/><Relationship Id="rId16" Type="http://schemas.openxmlformats.org/officeDocument/2006/relationships/image" Target="../media/image84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60.png"/><Relationship Id="rId5" Type="http://schemas.openxmlformats.org/officeDocument/2006/relationships/image" Target="../media/image560.png"/><Relationship Id="rId15" Type="http://schemas.openxmlformats.org/officeDocument/2006/relationships/image" Target="../media/image83.png"/><Relationship Id="rId10" Type="http://schemas.openxmlformats.org/officeDocument/2006/relationships/image" Target="../media/image780.png"/><Relationship Id="rId19" Type="http://schemas.openxmlformats.org/officeDocument/2006/relationships/image" Target="../media/image87.png"/><Relationship Id="rId4" Type="http://schemas.openxmlformats.org/officeDocument/2006/relationships/image" Target="../media/image92.png"/><Relationship Id="rId9" Type="http://schemas.openxmlformats.org/officeDocument/2006/relationships/image" Target="../media/image570.png"/><Relationship Id="rId14" Type="http://schemas.openxmlformats.org/officeDocument/2006/relationships/image" Target="../media/image81.png"/><Relationship Id="rId22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800.png"/><Relationship Id="rId18" Type="http://schemas.openxmlformats.org/officeDocument/2006/relationships/image" Target="../media/image86.png"/><Relationship Id="rId3" Type="http://schemas.openxmlformats.org/officeDocument/2006/relationships/image" Target="../media/image551.png"/><Relationship Id="rId21" Type="http://schemas.openxmlformats.org/officeDocument/2006/relationships/image" Target="../media/image90.png"/><Relationship Id="rId7" Type="http://schemas.openxmlformats.org/officeDocument/2006/relationships/image" Target="../media/image750.png"/><Relationship Id="rId12" Type="http://schemas.openxmlformats.org/officeDocument/2006/relationships/image" Target="../media/image790.png"/><Relationship Id="rId17" Type="http://schemas.openxmlformats.org/officeDocument/2006/relationships/image" Target="../media/image85.png"/><Relationship Id="rId2" Type="http://schemas.openxmlformats.org/officeDocument/2006/relationships/image" Target="../media/image540.png"/><Relationship Id="rId16" Type="http://schemas.openxmlformats.org/officeDocument/2006/relationships/image" Target="../media/image84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60.png"/><Relationship Id="rId5" Type="http://schemas.openxmlformats.org/officeDocument/2006/relationships/image" Target="../media/image560.png"/><Relationship Id="rId15" Type="http://schemas.openxmlformats.org/officeDocument/2006/relationships/image" Target="../media/image83.png"/><Relationship Id="rId23" Type="http://schemas.openxmlformats.org/officeDocument/2006/relationships/image" Target="../media/image94.png"/><Relationship Id="rId10" Type="http://schemas.openxmlformats.org/officeDocument/2006/relationships/image" Target="../media/image780.png"/><Relationship Id="rId19" Type="http://schemas.openxmlformats.org/officeDocument/2006/relationships/image" Target="../media/image87.png"/><Relationship Id="rId4" Type="http://schemas.openxmlformats.org/officeDocument/2006/relationships/image" Target="../media/image92.png"/><Relationship Id="rId9" Type="http://schemas.openxmlformats.org/officeDocument/2006/relationships/image" Target="../media/image570.png"/><Relationship Id="rId14" Type="http://schemas.openxmlformats.org/officeDocument/2006/relationships/image" Target="../media/image81.png"/><Relationship Id="rId22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13" Type="http://schemas.openxmlformats.org/officeDocument/2006/relationships/image" Target="../media/image81.png"/><Relationship Id="rId18" Type="http://schemas.openxmlformats.org/officeDocument/2006/relationships/image" Target="../media/image87.png"/><Relationship Id="rId3" Type="http://schemas.openxmlformats.org/officeDocument/2006/relationships/image" Target="../media/image551.png"/><Relationship Id="rId21" Type="http://schemas.openxmlformats.org/officeDocument/2006/relationships/image" Target="../media/image91.png"/><Relationship Id="rId7" Type="http://schemas.openxmlformats.org/officeDocument/2006/relationships/image" Target="../media/image770.png"/><Relationship Id="rId12" Type="http://schemas.openxmlformats.org/officeDocument/2006/relationships/image" Target="../media/image800.png"/><Relationship Id="rId17" Type="http://schemas.openxmlformats.org/officeDocument/2006/relationships/image" Target="../media/image86.png"/><Relationship Id="rId2" Type="http://schemas.openxmlformats.org/officeDocument/2006/relationships/image" Target="../media/image540.png"/><Relationship Id="rId16" Type="http://schemas.openxmlformats.org/officeDocument/2006/relationships/image" Target="../media/image85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790.png"/><Relationship Id="rId5" Type="http://schemas.openxmlformats.org/officeDocument/2006/relationships/image" Target="../media/image560.png"/><Relationship Id="rId15" Type="http://schemas.openxmlformats.org/officeDocument/2006/relationships/image" Target="../media/image84.png"/><Relationship Id="rId10" Type="http://schemas.openxmlformats.org/officeDocument/2006/relationships/image" Target="../media/image60.png"/><Relationship Id="rId19" Type="http://schemas.openxmlformats.org/officeDocument/2006/relationships/image" Target="../media/image89.png"/><Relationship Id="rId4" Type="http://schemas.openxmlformats.org/officeDocument/2006/relationships/image" Target="../media/image92.png"/><Relationship Id="rId9" Type="http://schemas.openxmlformats.org/officeDocument/2006/relationships/image" Target="../media/image780.png"/><Relationship Id="rId1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13" Type="http://schemas.openxmlformats.org/officeDocument/2006/relationships/image" Target="../media/image81.png"/><Relationship Id="rId18" Type="http://schemas.openxmlformats.org/officeDocument/2006/relationships/image" Target="../media/image87.png"/><Relationship Id="rId3" Type="http://schemas.openxmlformats.org/officeDocument/2006/relationships/image" Target="../media/image551.png"/><Relationship Id="rId21" Type="http://schemas.openxmlformats.org/officeDocument/2006/relationships/image" Target="../media/image91.png"/><Relationship Id="rId7" Type="http://schemas.openxmlformats.org/officeDocument/2006/relationships/image" Target="../media/image770.png"/><Relationship Id="rId12" Type="http://schemas.openxmlformats.org/officeDocument/2006/relationships/image" Target="../media/image800.png"/><Relationship Id="rId17" Type="http://schemas.openxmlformats.org/officeDocument/2006/relationships/image" Target="../media/image86.png"/><Relationship Id="rId2" Type="http://schemas.openxmlformats.org/officeDocument/2006/relationships/image" Target="../media/image540.png"/><Relationship Id="rId16" Type="http://schemas.openxmlformats.org/officeDocument/2006/relationships/image" Target="../media/image85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790.png"/><Relationship Id="rId5" Type="http://schemas.openxmlformats.org/officeDocument/2006/relationships/image" Target="../media/image560.png"/><Relationship Id="rId15" Type="http://schemas.openxmlformats.org/officeDocument/2006/relationships/image" Target="../media/image84.png"/><Relationship Id="rId10" Type="http://schemas.openxmlformats.org/officeDocument/2006/relationships/image" Target="../media/image60.png"/><Relationship Id="rId19" Type="http://schemas.openxmlformats.org/officeDocument/2006/relationships/image" Target="../media/image89.png"/><Relationship Id="rId4" Type="http://schemas.openxmlformats.org/officeDocument/2006/relationships/image" Target="../media/image92.png"/><Relationship Id="rId9" Type="http://schemas.openxmlformats.org/officeDocument/2006/relationships/image" Target="../media/image780.png"/><Relationship Id="rId14" Type="http://schemas.openxmlformats.org/officeDocument/2006/relationships/image" Target="../media/image83.png"/><Relationship Id="rId22" Type="http://schemas.openxmlformats.org/officeDocument/2006/relationships/image" Target="../media/image9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0.png"/><Relationship Id="rId4" Type="http://schemas.openxmlformats.org/officeDocument/2006/relationships/image" Target="../media/image5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0.png"/><Relationship Id="rId13" Type="http://schemas.openxmlformats.org/officeDocument/2006/relationships/image" Target="../media/image105.png"/><Relationship Id="rId3" Type="http://schemas.openxmlformats.org/officeDocument/2006/relationships/image" Target="../media/image540.png"/><Relationship Id="rId7" Type="http://schemas.openxmlformats.org/officeDocument/2006/relationships/image" Target="../media/image570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image" Target="../media/image101.png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0.png"/><Relationship Id="rId11" Type="http://schemas.openxmlformats.org/officeDocument/2006/relationships/image" Target="../media/image103.png"/><Relationship Id="rId5" Type="http://schemas.openxmlformats.org/officeDocument/2006/relationships/image" Target="../media/image560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4" Type="http://schemas.openxmlformats.org/officeDocument/2006/relationships/image" Target="../media/image551.png"/><Relationship Id="rId9" Type="http://schemas.openxmlformats.org/officeDocument/2006/relationships/image" Target="../media/image60.png"/><Relationship Id="rId14" Type="http://schemas.openxmlformats.org/officeDocument/2006/relationships/image" Target="../media/image10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0.png"/><Relationship Id="rId13" Type="http://schemas.openxmlformats.org/officeDocument/2006/relationships/image" Target="../media/image105.png"/><Relationship Id="rId3" Type="http://schemas.openxmlformats.org/officeDocument/2006/relationships/image" Target="../media/image551.png"/><Relationship Id="rId7" Type="http://schemas.openxmlformats.org/officeDocument/2006/relationships/image" Target="../media/image570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image" Target="../media/image540.png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0.png"/><Relationship Id="rId11" Type="http://schemas.openxmlformats.org/officeDocument/2006/relationships/image" Target="../media/image103.png"/><Relationship Id="rId5" Type="http://schemas.openxmlformats.org/officeDocument/2006/relationships/image" Target="../media/image560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9" Type="http://schemas.openxmlformats.org/officeDocument/2006/relationships/image" Target="../media/image60.png"/><Relationship Id="rId14" Type="http://schemas.openxmlformats.org/officeDocument/2006/relationships/image" Target="../media/image10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dium.com/deep-writing/harry-potter-written-by-artificial-intelligence-8a9431803da6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gist.github.com/nylki/1efbaa36635956d35bc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910.png"/><Relationship Id="rId18" Type="http://schemas.openxmlformats.org/officeDocument/2006/relationships/image" Target="../media/image30.png"/><Relationship Id="rId3" Type="http://schemas.openxmlformats.org/officeDocument/2006/relationships/image" Target="../media/image850.png"/><Relationship Id="rId21" Type="http://schemas.openxmlformats.org/officeDocument/2006/relationships/image" Target="../media/image33.png"/><Relationship Id="rId7" Type="http://schemas.openxmlformats.org/officeDocument/2006/relationships/image" Target="../media/image810.png"/><Relationship Id="rId12" Type="http://schemas.openxmlformats.org/officeDocument/2006/relationships/image" Target="../media/image901.png"/><Relationship Id="rId17" Type="http://schemas.openxmlformats.org/officeDocument/2006/relationships/image" Target="../media/image29.png"/><Relationship Id="rId2" Type="http://schemas.openxmlformats.org/officeDocument/2006/relationships/image" Target="../media/image840.png"/><Relationship Id="rId16" Type="http://schemas.openxmlformats.org/officeDocument/2006/relationships/image" Target="../media/image108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0.png"/><Relationship Id="rId11" Type="http://schemas.openxmlformats.org/officeDocument/2006/relationships/image" Target="../media/image980.png"/><Relationship Id="rId5" Type="http://schemas.openxmlformats.org/officeDocument/2006/relationships/image" Target="../media/image28.png"/><Relationship Id="rId15" Type="http://schemas.openxmlformats.org/officeDocument/2006/relationships/image" Target="../media/image930.png"/><Relationship Id="rId10" Type="http://schemas.openxmlformats.org/officeDocument/2006/relationships/image" Target="../media/image970.png"/><Relationship Id="rId19" Type="http://schemas.openxmlformats.org/officeDocument/2006/relationships/image" Target="../media/image31.png"/><Relationship Id="rId4" Type="http://schemas.openxmlformats.org/officeDocument/2006/relationships/image" Target="../media/image860.png"/><Relationship Id="rId9" Type="http://schemas.openxmlformats.org/officeDocument/2006/relationships/image" Target="../media/image1070.png"/><Relationship Id="rId14" Type="http://schemas.openxmlformats.org/officeDocument/2006/relationships/image" Target="../media/image92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910.png"/><Relationship Id="rId18" Type="http://schemas.openxmlformats.org/officeDocument/2006/relationships/image" Target="../media/image30.png"/><Relationship Id="rId3" Type="http://schemas.openxmlformats.org/officeDocument/2006/relationships/image" Target="../media/image850.png"/><Relationship Id="rId21" Type="http://schemas.openxmlformats.org/officeDocument/2006/relationships/image" Target="../media/image33.png"/><Relationship Id="rId7" Type="http://schemas.openxmlformats.org/officeDocument/2006/relationships/image" Target="../media/image810.png"/><Relationship Id="rId12" Type="http://schemas.openxmlformats.org/officeDocument/2006/relationships/image" Target="../media/image901.png"/><Relationship Id="rId17" Type="http://schemas.openxmlformats.org/officeDocument/2006/relationships/image" Target="../media/image29.png"/><Relationship Id="rId2" Type="http://schemas.openxmlformats.org/officeDocument/2006/relationships/image" Target="../media/image840.png"/><Relationship Id="rId16" Type="http://schemas.openxmlformats.org/officeDocument/2006/relationships/image" Target="../media/image34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0.png"/><Relationship Id="rId11" Type="http://schemas.openxmlformats.org/officeDocument/2006/relationships/image" Target="../media/image980.png"/><Relationship Id="rId5" Type="http://schemas.openxmlformats.org/officeDocument/2006/relationships/image" Target="../media/image680.png"/><Relationship Id="rId15" Type="http://schemas.openxmlformats.org/officeDocument/2006/relationships/image" Target="../media/image930.png"/><Relationship Id="rId10" Type="http://schemas.openxmlformats.org/officeDocument/2006/relationships/image" Target="../media/image970.png"/><Relationship Id="rId19" Type="http://schemas.openxmlformats.org/officeDocument/2006/relationships/image" Target="../media/image31.png"/><Relationship Id="rId4" Type="http://schemas.openxmlformats.org/officeDocument/2006/relationships/image" Target="../media/image860.png"/><Relationship Id="rId9" Type="http://schemas.openxmlformats.org/officeDocument/2006/relationships/image" Target="../media/image1070.png"/><Relationship Id="rId14" Type="http://schemas.openxmlformats.org/officeDocument/2006/relationships/image" Target="../media/image92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910.png"/><Relationship Id="rId18" Type="http://schemas.openxmlformats.org/officeDocument/2006/relationships/image" Target="../media/image30.png"/><Relationship Id="rId3" Type="http://schemas.openxmlformats.org/officeDocument/2006/relationships/image" Target="../media/image850.png"/><Relationship Id="rId21" Type="http://schemas.openxmlformats.org/officeDocument/2006/relationships/image" Target="../media/image33.png"/><Relationship Id="rId7" Type="http://schemas.openxmlformats.org/officeDocument/2006/relationships/image" Target="../media/image810.png"/><Relationship Id="rId12" Type="http://schemas.openxmlformats.org/officeDocument/2006/relationships/image" Target="../media/image901.png"/><Relationship Id="rId17" Type="http://schemas.openxmlformats.org/officeDocument/2006/relationships/image" Target="../media/image29.png"/><Relationship Id="rId2" Type="http://schemas.openxmlformats.org/officeDocument/2006/relationships/image" Target="../media/image840.png"/><Relationship Id="rId16" Type="http://schemas.openxmlformats.org/officeDocument/2006/relationships/image" Target="../media/image35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0.png"/><Relationship Id="rId11" Type="http://schemas.openxmlformats.org/officeDocument/2006/relationships/image" Target="../media/image980.png"/><Relationship Id="rId5" Type="http://schemas.openxmlformats.org/officeDocument/2006/relationships/image" Target="../media/image680.png"/><Relationship Id="rId15" Type="http://schemas.openxmlformats.org/officeDocument/2006/relationships/image" Target="../media/image930.png"/><Relationship Id="rId10" Type="http://schemas.openxmlformats.org/officeDocument/2006/relationships/image" Target="../media/image970.png"/><Relationship Id="rId19" Type="http://schemas.openxmlformats.org/officeDocument/2006/relationships/image" Target="../media/image31.png"/><Relationship Id="rId4" Type="http://schemas.openxmlformats.org/officeDocument/2006/relationships/image" Target="../media/image860.png"/><Relationship Id="rId9" Type="http://schemas.openxmlformats.org/officeDocument/2006/relationships/image" Target="../media/image1070.png"/><Relationship Id="rId14" Type="http://schemas.openxmlformats.org/officeDocument/2006/relationships/image" Target="../media/image92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910.png"/><Relationship Id="rId18" Type="http://schemas.openxmlformats.org/officeDocument/2006/relationships/image" Target="../media/image30.png"/><Relationship Id="rId3" Type="http://schemas.openxmlformats.org/officeDocument/2006/relationships/image" Target="../media/image850.png"/><Relationship Id="rId21" Type="http://schemas.openxmlformats.org/officeDocument/2006/relationships/image" Target="../media/image33.png"/><Relationship Id="rId7" Type="http://schemas.openxmlformats.org/officeDocument/2006/relationships/image" Target="../media/image810.png"/><Relationship Id="rId12" Type="http://schemas.openxmlformats.org/officeDocument/2006/relationships/image" Target="../media/image901.png"/><Relationship Id="rId17" Type="http://schemas.openxmlformats.org/officeDocument/2006/relationships/image" Target="../media/image29.png"/><Relationship Id="rId2" Type="http://schemas.openxmlformats.org/officeDocument/2006/relationships/image" Target="../media/image840.png"/><Relationship Id="rId16" Type="http://schemas.openxmlformats.org/officeDocument/2006/relationships/image" Target="../media/image36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0.png"/><Relationship Id="rId11" Type="http://schemas.openxmlformats.org/officeDocument/2006/relationships/image" Target="../media/image980.png"/><Relationship Id="rId5" Type="http://schemas.openxmlformats.org/officeDocument/2006/relationships/image" Target="../media/image680.png"/><Relationship Id="rId15" Type="http://schemas.openxmlformats.org/officeDocument/2006/relationships/image" Target="../media/image930.png"/><Relationship Id="rId10" Type="http://schemas.openxmlformats.org/officeDocument/2006/relationships/image" Target="../media/image970.png"/><Relationship Id="rId19" Type="http://schemas.openxmlformats.org/officeDocument/2006/relationships/image" Target="../media/image31.png"/><Relationship Id="rId4" Type="http://schemas.openxmlformats.org/officeDocument/2006/relationships/image" Target="../media/image860.png"/><Relationship Id="rId9" Type="http://schemas.openxmlformats.org/officeDocument/2006/relationships/image" Target="../media/image1070.png"/><Relationship Id="rId14" Type="http://schemas.openxmlformats.org/officeDocument/2006/relationships/image" Target="../media/image92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18" Type="http://schemas.openxmlformats.org/officeDocument/2006/relationships/image" Target="../media/image39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17" Type="http://schemas.openxmlformats.org/officeDocument/2006/relationships/image" Target="../media/image38.png"/><Relationship Id="rId2" Type="http://schemas.openxmlformats.org/officeDocument/2006/relationships/image" Target="../media/image1140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41.png"/><Relationship Id="rId7" Type="http://schemas.openxmlformats.org/officeDocument/2006/relationships/image" Target="../media/image1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10" Type="http://schemas.openxmlformats.org/officeDocument/2006/relationships/hyperlink" Target="https://colah.github.io/posts/2015-08-Understanding-LSTMs/" TargetMode="External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41.png"/><Relationship Id="rId7" Type="http://schemas.openxmlformats.org/officeDocument/2006/relationships/image" Target="../media/image1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10" Type="http://schemas.openxmlformats.org/officeDocument/2006/relationships/hyperlink" Target="https://colah.github.io/posts/2015-08-Understanding-LSTMs/" TargetMode="External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41.png"/><Relationship Id="rId7" Type="http://schemas.openxmlformats.org/officeDocument/2006/relationships/image" Target="../media/image1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10" Type="http://schemas.openxmlformats.org/officeDocument/2006/relationships/hyperlink" Target="https://colah.github.io/posts/2015-08-Understanding-LSTMs/" TargetMode="External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41.png"/><Relationship Id="rId7" Type="http://schemas.openxmlformats.org/officeDocument/2006/relationships/image" Target="../media/image1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10" Type="http://schemas.openxmlformats.org/officeDocument/2006/relationships/hyperlink" Target="https://colah.github.io/posts/2015-08-Understanding-LSTMs/" TargetMode="External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41.png"/><Relationship Id="rId7" Type="http://schemas.openxmlformats.org/officeDocument/2006/relationships/image" Target="../media/image1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hyperlink" Target="https://colah.github.io/posts/2015-08-Understanding-LSTMs/" TargetMode="External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18" Type="http://schemas.openxmlformats.org/officeDocument/2006/relationships/image" Target="../media/image39.png"/><Relationship Id="rId3" Type="http://schemas.openxmlformats.org/officeDocument/2006/relationships/image" Target="../media/image151.png"/><Relationship Id="rId21" Type="http://schemas.openxmlformats.org/officeDocument/2006/relationships/image" Target="../media/image166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openxmlformats.org/officeDocument/2006/relationships/image" Target="../media/image38.png"/><Relationship Id="rId2" Type="http://schemas.openxmlformats.org/officeDocument/2006/relationships/image" Target="../media/image150.png"/><Relationship Id="rId16" Type="http://schemas.openxmlformats.org/officeDocument/2006/relationships/image" Target="../media/image37.png"/><Relationship Id="rId20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10" Type="http://schemas.openxmlformats.org/officeDocument/2006/relationships/image" Target="../media/image158.png"/><Relationship Id="rId19" Type="http://schemas.openxmlformats.org/officeDocument/2006/relationships/image" Target="../media/image164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Relationship Id="rId22" Type="http://schemas.openxmlformats.org/officeDocument/2006/relationships/image" Target="../media/image4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79.png"/><Relationship Id="rId18" Type="http://schemas.openxmlformats.org/officeDocument/2006/relationships/image" Target="../media/image168.png"/><Relationship Id="rId3" Type="http://schemas.openxmlformats.org/officeDocument/2006/relationships/image" Target="../media/image137.png"/><Relationship Id="rId21" Type="http://schemas.openxmlformats.org/officeDocument/2006/relationships/image" Target="../media/image186.png"/><Relationship Id="rId7" Type="http://schemas.openxmlformats.org/officeDocument/2006/relationships/image" Target="../media/image140.png"/><Relationship Id="rId12" Type="http://schemas.openxmlformats.org/officeDocument/2006/relationships/image" Target="../media/image178.png"/><Relationship Id="rId17" Type="http://schemas.openxmlformats.org/officeDocument/2006/relationships/image" Target="../media/image183.png"/><Relationship Id="rId2" Type="http://schemas.openxmlformats.org/officeDocument/2006/relationships/image" Target="../media/image136.png"/><Relationship Id="rId16" Type="http://schemas.openxmlformats.org/officeDocument/2006/relationships/image" Target="../media/image182.png"/><Relationship Id="rId20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11" Type="http://schemas.openxmlformats.org/officeDocument/2006/relationships/image" Target="../media/image177.png"/><Relationship Id="rId24" Type="http://schemas.openxmlformats.org/officeDocument/2006/relationships/image" Target="../media/image189.png"/><Relationship Id="rId5" Type="http://schemas.openxmlformats.org/officeDocument/2006/relationships/image" Target="../media/image138.png"/><Relationship Id="rId15" Type="http://schemas.openxmlformats.org/officeDocument/2006/relationships/image" Target="../media/image181.png"/><Relationship Id="rId23" Type="http://schemas.openxmlformats.org/officeDocument/2006/relationships/image" Target="../media/image188.png"/><Relationship Id="rId10" Type="http://schemas.openxmlformats.org/officeDocument/2006/relationships/image" Target="../media/image167.png"/><Relationship Id="rId19" Type="http://schemas.openxmlformats.org/officeDocument/2006/relationships/image" Target="../media/image169.png"/><Relationship Id="rId4" Type="http://schemas.openxmlformats.org/officeDocument/2006/relationships/image" Target="../media/image170.png"/><Relationship Id="rId9" Type="http://schemas.openxmlformats.org/officeDocument/2006/relationships/image" Target="../media/image149.png"/><Relationship Id="rId14" Type="http://schemas.openxmlformats.org/officeDocument/2006/relationships/image" Target="../media/image180.png"/><Relationship Id="rId22" Type="http://schemas.openxmlformats.org/officeDocument/2006/relationships/image" Target="../media/image18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83.png"/><Relationship Id="rId3" Type="http://schemas.openxmlformats.org/officeDocument/2006/relationships/image" Target="../media/image173.png"/><Relationship Id="rId7" Type="http://schemas.openxmlformats.org/officeDocument/2006/relationships/image" Target="../media/image184.png"/><Relationship Id="rId12" Type="http://schemas.openxmlformats.org/officeDocument/2006/relationships/image" Target="../media/image182.png"/><Relationship Id="rId2" Type="http://schemas.openxmlformats.org/officeDocument/2006/relationships/image" Target="../media/image172.png"/><Relationship Id="rId16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11" Type="http://schemas.openxmlformats.org/officeDocument/2006/relationships/image" Target="../media/image196.png"/><Relationship Id="rId5" Type="http://schemas.openxmlformats.org/officeDocument/2006/relationships/image" Target="../media/image175.png"/><Relationship Id="rId15" Type="http://schemas.openxmlformats.org/officeDocument/2006/relationships/image" Target="../media/image192.png"/><Relationship Id="rId10" Type="http://schemas.openxmlformats.org/officeDocument/2006/relationships/image" Target="../media/image195.png"/><Relationship Id="rId4" Type="http://schemas.openxmlformats.org/officeDocument/2006/relationships/image" Target="../media/image174.png"/><Relationship Id="rId9" Type="http://schemas.openxmlformats.org/officeDocument/2006/relationships/image" Target="../media/image190.png"/><Relationship Id="rId14" Type="http://schemas.openxmlformats.org/officeDocument/2006/relationships/image" Target="../media/image19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1.png"/><Relationship Id="rId3" Type="http://schemas.openxmlformats.org/officeDocument/2006/relationships/image" Target="../media/image201.png"/><Relationship Id="rId7" Type="http://schemas.openxmlformats.org/officeDocument/2006/relationships/image" Target="../media/image209.png"/><Relationship Id="rId12" Type="http://schemas.openxmlformats.org/officeDocument/2006/relationships/image" Target="../media/image207.png"/><Relationship Id="rId2" Type="http://schemas.openxmlformats.org/officeDocument/2006/relationships/image" Target="../media/image200.png"/><Relationship Id="rId16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png"/><Relationship Id="rId11" Type="http://schemas.openxmlformats.org/officeDocument/2006/relationships/image" Target="../media/image206.png"/><Relationship Id="rId5" Type="http://schemas.openxmlformats.org/officeDocument/2006/relationships/image" Target="../media/image203.png"/><Relationship Id="rId15" Type="http://schemas.openxmlformats.org/officeDocument/2006/relationships/image" Target="../media/image213.png"/><Relationship Id="rId10" Type="http://schemas.openxmlformats.org/officeDocument/2006/relationships/image" Target="../media/image205.png"/><Relationship Id="rId4" Type="http://schemas.openxmlformats.org/officeDocument/2006/relationships/image" Target="../media/image202.png"/><Relationship Id="rId9" Type="http://schemas.openxmlformats.org/officeDocument/2006/relationships/image" Target="../media/image204.png"/><Relationship Id="rId14" Type="http://schemas.openxmlformats.org/officeDocument/2006/relationships/image" Target="../media/image21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1.png"/><Relationship Id="rId18" Type="http://schemas.openxmlformats.org/officeDocument/2006/relationships/image" Target="../media/image216.png"/><Relationship Id="rId3" Type="http://schemas.openxmlformats.org/officeDocument/2006/relationships/image" Target="../media/image201.png"/><Relationship Id="rId21" Type="http://schemas.openxmlformats.org/officeDocument/2006/relationships/image" Target="../media/image219.png"/><Relationship Id="rId7" Type="http://schemas.openxmlformats.org/officeDocument/2006/relationships/image" Target="../media/image209.png"/><Relationship Id="rId12" Type="http://schemas.openxmlformats.org/officeDocument/2006/relationships/image" Target="../media/image207.png"/><Relationship Id="rId17" Type="http://schemas.openxmlformats.org/officeDocument/2006/relationships/image" Target="../media/image215.png"/><Relationship Id="rId2" Type="http://schemas.openxmlformats.org/officeDocument/2006/relationships/image" Target="../media/image200.png"/><Relationship Id="rId16" Type="http://schemas.openxmlformats.org/officeDocument/2006/relationships/image" Target="../media/image214.png"/><Relationship Id="rId20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png"/><Relationship Id="rId11" Type="http://schemas.openxmlformats.org/officeDocument/2006/relationships/image" Target="../media/image206.png"/><Relationship Id="rId5" Type="http://schemas.openxmlformats.org/officeDocument/2006/relationships/image" Target="../media/image203.png"/><Relationship Id="rId15" Type="http://schemas.openxmlformats.org/officeDocument/2006/relationships/image" Target="../media/image213.png"/><Relationship Id="rId10" Type="http://schemas.openxmlformats.org/officeDocument/2006/relationships/image" Target="../media/image205.png"/><Relationship Id="rId19" Type="http://schemas.openxmlformats.org/officeDocument/2006/relationships/image" Target="../media/image217.png"/><Relationship Id="rId4" Type="http://schemas.openxmlformats.org/officeDocument/2006/relationships/image" Target="../media/image202.png"/><Relationship Id="rId9" Type="http://schemas.openxmlformats.org/officeDocument/2006/relationships/image" Target="../media/image204.png"/><Relationship Id="rId14" Type="http://schemas.openxmlformats.org/officeDocument/2006/relationships/image" Target="../media/image21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1.png"/><Relationship Id="rId18" Type="http://schemas.openxmlformats.org/officeDocument/2006/relationships/image" Target="../media/image216.png"/><Relationship Id="rId3" Type="http://schemas.openxmlformats.org/officeDocument/2006/relationships/image" Target="../media/image201.png"/><Relationship Id="rId21" Type="http://schemas.openxmlformats.org/officeDocument/2006/relationships/image" Target="../media/image219.png"/><Relationship Id="rId7" Type="http://schemas.openxmlformats.org/officeDocument/2006/relationships/image" Target="../media/image209.png"/><Relationship Id="rId12" Type="http://schemas.openxmlformats.org/officeDocument/2006/relationships/image" Target="../media/image207.png"/><Relationship Id="rId17" Type="http://schemas.openxmlformats.org/officeDocument/2006/relationships/image" Target="../media/image215.png"/><Relationship Id="rId25" Type="http://schemas.openxmlformats.org/officeDocument/2006/relationships/image" Target="../media/image223.png"/><Relationship Id="rId2" Type="http://schemas.openxmlformats.org/officeDocument/2006/relationships/image" Target="../media/image200.png"/><Relationship Id="rId16" Type="http://schemas.openxmlformats.org/officeDocument/2006/relationships/image" Target="../media/image214.png"/><Relationship Id="rId20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png"/><Relationship Id="rId11" Type="http://schemas.openxmlformats.org/officeDocument/2006/relationships/image" Target="../media/image206.png"/><Relationship Id="rId24" Type="http://schemas.openxmlformats.org/officeDocument/2006/relationships/image" Target="../media/image222.png"/><Relationship Id="rId5" Type="http://schemas.openxmlformats.org/officeDocument/2006/relationships/image" Target="../media/image203.png"/><Relationship Id="rId15" Type="http://schemas.openxmlformats.org/officeDocument/2006/relationships/image" Target="../media/image213.png"/><Relationship Id="rId23" Type="http://schemas.openxmlformats.org/officeDocument/2006/relationships/image" Target="../media/image221.png"/><Relationship Id="rId10" Type="http://schemas.openxmlformats.org/officeDocument/2006/relationships/image" Target="../media/image205.png"/><Relationship Id="rId19" Type="http://schemas.openxmlformats.org/officeDocument/2006/relationships/image" Target="../media/image217.png"/><Relationship Id="rId4" Type="http://schemas.openxmlformats.org/officeDocument/2006/relationships/image" Target="../media/image202.png"/><Relationship Id="rId9" Type="http://schemas.openxmlformats.org/officeDocument/2006/relationships/image" Target="../media/image204.png"/><Relationship Id="rId14" Type="http://schemas.openxmlformats.org/officeDocument/2006/relationships/image" Target="../media/image212.png"/><Relationship Id="rId22" Type="http://schemas.openxmlformats.org/officeDocument/2006/relationships/image" Target="../media/image22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6.png"/><Relationship Id="rId18" Type="http://schemas.openxmlformats.org/officeDocument/2006/relationships/image" Target="../media/image1910.png"/><Relationship Id="rId7" Type="http://schemas.openxmlformats.org/officeDocument/2006/relationships/image" Target="../media/image920.png"/><Relationship Id="rId12" Type="http://schemas.openxmlformats.org/officeDocument/2006/relationships/image" Target="../media/image1850.png"/><Relationship Id="rId17" Type="http://schemas.openxmlformats.org/officeDocument/2006/relationships/image" Target="../media/image190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840.png"/><Relationship Id="rId5" Type="http://schemas.openxmlformats.org/officeDocument/2006/relationships/image" Target="../media/image900.png"/><Relationship Id="rId15" Type="http://schemas.openxmlformats.org/officeDocument/2006/relationships/image" Target="../media/image188.png"/><Relationship Id="rId10" Type="http://schemas.openxmlformats.org/officeDocument/2006/relationships/image" Target="../media/image183.png"/><Relationship Id="rId9" Type="http://schemas.openxmlformats.org/officeDocument/2006/relationships/image" Target="../media/image940.png"/><Relationship Id="rId14" Type="http://schemas.openxmlformats.org/officeDocument/2006/relationships/image" Target="../media/image18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201.png"/><Relationship Id="rId7" Type="http://schemas.openxmlformats.org/officeDocument/2006/relationships/image" Target="../media/image22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Relationship Id="rId9" Type="http://schemas.openxmlformats.org/officeDocument/2006/relationships/image" Target="../media/image22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3" Type="http://schemas.openxmlformats.org/officeDocument/2006/relationships/image" Target="../media/image201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03.png"/><Relationship Id="rId10" Type="http://schemas.openxmlformats.org/officeDocument/2006/relationships/image" Target="../media/image228.png"/><Relationship Id="rId4" Type="http://schemas.openxmlformats.org/officeDocument/2006/relationships/image" Target="../media/image202.png"/><Relationship Id="rId9" Type="http://schemas.openxmlformats.org/officeDocument/2006/relationships/image" Target="../media/image227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3" Type="http://schemas.openxmlformats.org/officeDocument/2006/relationships/image" Target="../media/image201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17" Type="http://schemas.openxmlformats.org/officeDocument/2006/relationships/image" Target="../media/image235.png"/><Relationship Id="rId2" Type="http://schemas.openxmlformats.org/officeDocument/2006/relationships/image" Target="../media/image200.png"/><Relationship Id="rId16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03.png"/><Relationship Id="rId15" Type="http://schemas.openxmlformats.org/officeDocument/2006/relationships/image" Target="../media/image233.png"/><Relationship Id="rId10" Type="http://schemas.openxmlformats.org/officeDocument/2006/relationships/image" Target="../media/image228.png"/><Relationship Id="rId4" Type="http://schemas.openxmlformats.org/officeDocument/2006/relationships/image" Target="../media/image202.png"/><Relationship Id="rId9" Type="http://schemas.openxmlformats.org/officeDocument/2006/relationships/image" Target="../media/image227.png"/><Relationship Id="rId14" Type="http://schemas.openxmlformats.org/officeDocument/2006/relationships/image" Target="../media/image23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shuntaroy/a-review-of-deep-contextualized-word-representations-peters-201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jalammar.github.io/illustrated-ber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jalammar.github.io/illustrated-ber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Relationship Id="rId9" Type="http://schemas.openxmlformats.org/officeDocument/2006/relationships/image" Target="../media/image310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Relationship Id="rId9" Type="http://schemas.openxmlformats.org/officeDocument/2006/relationships/image" Target="../media/image310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10" Type="http://schemas.openxmlformats.org/officeDocument/2006/relationships/image" Target="../media/image45.png"/><Relationship Id="rId4" Type="http://schemas.openxmlformats.org/officeDocument/2006/relationships/image" Target="../media/image239.png"/><Relationship Id="rId9" Type="http://schemas.openxmlformats.org/officeDocument/2006/relationships/image" Target="../media/image310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10" Type="http://schemas.openxmlformats.org/officeDocument/2006/relationships/image" Target="../media/image45.png"/><Relationship Id="rId4" Type="http://schemas.openxmlformats.org/officeDocument/2006/relationships/image" Target="../media/image239.png"/><Relationship Id="rId9" Type="http://schemas.openxmlformats.org/officeDocument/2006/relationships/image" Target="../media/image310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11" Type="http://schemas.openxmlformats.org/officeDocument/2006/relationships/image" Target="../media/image5100.png"/><Relationship Id="rId5" Type="http://schemas.openxmlformats.org/officeDocument/2006/relationships/image" Target="../media/image240.png"/><Relationship Id="rId10" Type="http://schemas.openxmlformats.org/officeDocument/2006/relationships/image" Target="../media/image45.png"/><Relationship Id="rId4" Type="http://schemas.openxmlformats.org/officeDocument/2006/relationships/image" Target="../media/image239.png"/><Relationship Id="rId9" Type="http://schemas.openxmlformats.org/officeDocument/2006/relationships/image" Target="../media/image310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13" Type="http://schemas.openxmlformats.org/officeDocument/2006/relationships/image" Target="../media/image740.png"/><Relationship Id="rId3" Type="http://schemas.openxmlformats.org/officeDocument/2006/relationships/image" Target="../media/image238.png"/><Relationship Id="rId7" Type="http://schemas.openxmlformats.org/officeDocument/2006/relationships/image" Target="../media/image1220.png"/><Relationship Id="rId17" Type="http://schemas.openxmlformats.org/officeDocument/2006/relationships/image" Target="../media/image111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11" Type="http://schemas.openxmlformats.org/officeDocument/2006/relationships/image" Target="../media/image5100.png"/><Relationship Id="rId5" Type="http://schemas.openxmlformats.org/officeDocument/2006/relationships/image" Target="../media/image240.png"/><Relationship Id="rId15" Type="http://schemas.openxmlformats.org/officeDocument/2006/relationships/image" Target="../media/image911.png"/><Relationship Id="rId10" Type="http://schemas.openxmlformats.org/officeDocument/2006/relationships/image" Target="../media/image45.png"/><Relationship Id="rId4" Type="http://schemas.openxmlformats.org/officeDocument/2006/relationships/image" Target="../media/image239.png"/><Relationship Id="rId9" Type="http://schemas.openxmlformats.org/officeDocument/2006/relationships/image" Target="../media/image310.png"/><Relationship Id="rId14" Type="http://schemas.openxmlformats.org/officeDocument/2006/relationships/image" Target="../media/image811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5.png"/><Relationship Id="rId3" Type="http://schemas.openxmlformats.org/officeDocument/2006/relationships/image" Target="../media/image135.png"/><Relationship Id="rId7" Type="http://schemas.openxmlformats.org/officeDocument/2006/relationships/image" Target="../media/image199.png"/><Relationship Id="rId12" Type="http://schemas.openxmlformats.org/officeDocument/2006/relationships/image" Target="../media/image244.png"/><Relationship Id="rId17" Type="http://schemas.openxmlformats.org/officeDocument/2006/relationships/image" Target="../media/image249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11" Type="http://schemas.openxmlformats.org/officeDocument/2006/relationships/image" Target="../media/image243.png"/><Relationship Id="rId5" Type="http://schemas.openxmlformats.org/officeDocument/2006/relationships/image" Target="../media/image197.png"/><Relationship Id="rId15" Type="http://schemas.openxmlformats.org/officeDocument/2006/relationships/image" Target="../media/image247.png"/><Relationship Id="rId10" Type="http://schemas.openxmlformats.org/officeDocument/2006/relationships/image" Target="../media/image242.png"/><Relationship Id="rId4" Type="http://schemas.openxmlformats.org/officeDocument/2006/relationships/image" Target="../media/image194.png"/><Relationship Id="rId9" Type="http://schemas.openxmlformats.org/officeDocument/2006/relationships/image" Target="../media/image237.png"/><Relationship Id="rId14" Type="http://schemas.openxmlformats.org/officeDocument/2006/relationships/image" Target="../media/image246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5.png"/><Relationship Id="rId3" Type="http://schemas.openxmlformats.org/officeDocument/2006/relationships/image" Target="../media/image135.png"/><Relationship Id="rId7" Type="http://schemas.openxmlformats.org/officeDocument/2006/relationships/image" Target="../media/image199.png"/><Relationship Id="rId12" Type="http://schemas.openxmlformats.org/officeDocument/2006/relationships/image" Target="../media/image244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11" Type="http://schemas.openxmlformats.org/officeDocument/2006/relationships/image" Target="../media/image243.png"/><Relationship Id="rId5" Type="http://schemas.openxmlformats.org/officeDocument/2006/relationships/image" Target="../media/image197.png"/><Relationship Id="rId15" Type="http://schemas.openxmlformats.org/officeDocument/2006/relationships/image" Target="../media/image247.png"/><Relationship Id="rId10" Type="http://schemas.openxmlformats.org/officeDocument/2006/relationships/image" Target="../media/image242.png"/><Relationship Id="rId4" Type="http://schemas.openxmlformats.org/officeDocument/2006/relationships/image" Target="../media/image194.png"/><Relationship Id="rId9" Type="http://schemas.openxmlformats.org/officeDocument/2006/relationships/image" Target="../media/image237.png"/><Relationship Id="rId14" Type="http://schemas.openxmlformats.org/officeDocument/2006/relationships/image" Target="../media/image246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5.png"/><Relationship Id="rId18" Type="http://schemas.openxmlformats.org/officeDocument/2006/relationships/image" Target="../media/image251.png"/><Relationship Id="rId3" Type="http://schemas.openxmlformats.org/officeDocument/2006/relationships/image" Target="../media/image135.png"/><Relationship Id="rId7" Type="http://schemas.openxmlformats.org/officeDocument/2006/relationships/image" Target="../media/image199.png"/><Relationship Id="rId12" Type="http://schemas.openxmlformats.org/officeDocument/2006/relationships/image" Target="../media/image244.png"/><Relationship Id="rId17" Type="http://schemas.openxmlformats.org/officeDocument/2006/relationships/image" Target="../media/image250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248.png"/><Relationship Id="rId20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11" Type="http://schemas.openxmlformats.org/officeDocument/2006/relationships/image" Target="../media/image243.png"/><Relationship Id="rId5" Type="http://schemas.openxmlformats.org/officeDocument/2006/relationships/image" Target="../media/image197.png"/><Relationship Id="rId15" Type="http://schemas.openxmlformats.org/officeDocument/2006/relationships/image" Target="../media/image247.png"/><Relationship Id="rId10" Type="http://schemas.openxmlformats.org/officeDocument/2006/relationships/image" Target="../media/image242.png"/><Relationship Id="rId19" Type="http://schemas.openxmlformats.org/officeDocument/2006/relationships/image" Target="../media/image252.png"/><Relationship Id="rId4" Type="http://schemas.openxmlformats.org/officeDocument/2006/relationships/image" Target="../media/image194.png"/><Relationship Id="rId9" Type="http://schemas.openxmlformats.org/officeDocument/2006/relationships/image" Target="../media/image237.png"/><Relationship Id="rId14" Type="http://schemas.openxmlformats.org/officeDocument/2006/relationships/image" Target="../media/image2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Neural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39131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9592D7B-804C-C139-5F3D-5DBEB8ADD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715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main question: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>
                <a:solidFill>
                  <a:srgbClr val="7030A0"/>
                </a:solidFill>
              </a:rPr>
              <a:t>Can a neural network model language?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r">
              <a:buNone/>
            </a:pPr>
            <a:r>
              <a:rPr lang="en-US" sz="4400" dirty="0">
                <a:solidFill>
                  <a:srgbClr val="7030A0"/>
                </a:solidFill>
              </a:rPr>
              <a:t>... and </a:t>
            </a:r>
            <a:r>
              <a:rPr lang="en-US" sz="4400" u="sng" dirty="0">
                <a:solidFill>
                  <a:srgbClr val="7030A0"/>
                </a:solidFill>
              </a:rPr>
              <a:t>how</a:t>
            </a:r>
            <a:r>
              <a:rPr lang="en-US" sz="4400" dirty="0">
                <a:solidFill>
                  <a:srgbClr val="7030A0"/>
                </a:solidFill>
              </a:rPr>
              <a:t> can we do it?</a:t>
            </a:r>
          </a:p>
        </p:txBody>
      </p:sp>
    </p:spTree>
    <p:extLst>
      <p:ext uri="{BB962C8B-B14F-4D97-AF65-F5344CB8AC3E}">
        <p14:creationId xmlns:p14="http://schemas.microsoft.com/office/powerpoint/2010/main" val="106200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03" y="126694"/>
            <a:ext cx="7217060" cy="2922031"/>
          </a:xfrm>
        </p:spPr>
        <p:txBody>
          <a:bodyPr>
            <a:noAutofit/>
          </a:bodyPr>
          <a:lstStyle/>
          <a:p>
            <a:r>
              <a:rPr lang="en-US" sz="5400" dirty="0"/>
              <a:t>1990:</a:t>
            </a:r>
            <a:br>
              <a:rPr lang="en-US" sz="5400" dirty="0"/>
            </a:br>
            <a:r>
              <a:rPr lang="en-US" sz="5400" dirty="0"/>
              <a:t>Jeffrey Elman</a:t>
            </a:r>
            <a:br>
              <a:rPr lang="en-US" sz="5400" dirty="0"/>
            </a:br>
            <a:r>
              <a:rPr lang="en-US" sz="5400" dirty="0"/>
              <a:t>neural language model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B5BC39-89FF-A31F-52EC-CD395AA78CC4}"/>
              </a:ext>
            </a:extLst>
          </p:cNvPr>
          <p:cNvSpPr txBox="1"/>
          <p:nvPr/>
        </p:nvSpPr>
        <p:spPr>
          <a:xfrm>
            <a:off x="10315021" y="6420640"/>
            <a:ext cx="1917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[Elman, 1990]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0BF9EB9-6769-09A5-36B7-3BFBF5FAD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777" b="777"/>
          <a:stretch/>
        </p:blipFill>
        <p:spPr bwMode="auto">
          <a:xfrm>
            <a:off x="303723" y="3048725"/>
            <a:ext cx="6928302" cy="356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61DF48-095D-FA9D-B50E-930F4D6B1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324" y="126694"/>
            <a:ext cx="4585073" cy="14776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20CD16-5277-D594-74BA-7DCFA7EE3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734" y="1587709"/>
            <a:ext cx="1819796" cy="22206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9EDD8C-BFF1-7BB3-35AC-493D67B43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860" y="3981614"/>
            <a:ext cx="2013373" cy="2220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63ED33-8B83-92AE-6953-5063E7817F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3523" y="1606187"/>
            <a:ext cx="1754881" cy="2220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D9057B-B1C0-1EEE-FA83-6198CF5CFE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0874" y="4226824"/>
            <a:ext cx="1553986" cy="173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6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13F13-990D-C8B1-1436-A5EAD9125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 of neural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04B79-D414-54A2-93E5-457FEE1D2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 counting-based methods performed far better than NNs.</a:t>
            </a:r>
          </a:p>
          <a:p>
            <a:r>
              <a:rPr lang="en-US" dirty="0"/>
              <a:t>Neural language models were curiosities, but impractical.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Unlike in vision, the change to NN models didn’t happen overnight.</a:t>
            </a:r>
          </a:p>
          <a:p>
            <a:r>
              <a:rPr lang="en-US" dirty="0"/>
              <a:t>(Large-scale counting works very very well.)</a:t>
            </a:r>
          </a:p>
          <a:p>
            <a:endParaRPr lang="en-US" dirty="0"/>
          </a:p>
          <a:p>
            <a:r>
              <a:rPr lang="en-US" dirty="0"/>
              <a:t>But in 2011-2015, NNs started to outperform large-scale counting.</a:t>
            </a:r>
          </a:p>
          <a:p>
            <a:r>
              <a:rPr lang="en-US" dirty="0"/>
              <a:t>This led to a large change in natural language processing.</a:t>
            </a:r>
          </a:p>
          <a:p>
            <a:endParaRPr lang="en-US" dirty="0"/>
          </a:p>
          <a:p>
            <a:r>
              <a:rPr lang="en-US" dirty="0"/>
              <a:t>We will pick up in the modern context</a:t>
            </a:r>
          </a:p>
        </p:txBody>
      </p:sp>
    </p:spTree>
    <p:extLst>
      <p:ext uri="{BB962C8B-B14F-4D97-AF65-F5344CB8AC3E}">
        <p14:creationId xmlns:p14="http://schemas.microsoft.com/office/powerpoint/2010/main" val="1688450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3CB4977-40C7-3B46-49EF-81A674BDA92C}"/>
              </a:ext>
            </a:extLst>
          </p:cNvPr>
          <p:cNvCxnSpPr>
            <a:cxnSpLocks/>
            <a:stCxn id="11" idx="0"/>
            <a:endCxn id="78" idx="4"/>
          </p:cNvCxnSpPr>
          <p:nvPr/>
        </p:nvCxnSpPr>
        <p:spPr>
          <a:xfrm flipV="1">
            <a:off x="4350866" y="3141987"/>
            <a:ext cx="3984798" cy="62643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F0D4226-7B21-6783-816E-4CB758BE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idea: use a neural network!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AC173-E7AA-5511-9CBA-D70ECDFF0AAB}"/>
              </a:ext>
            </a:extLst>
          </p:cNvPr>
          <p:cNvSpPr/>
          <p:nvPr/>
        </p:nvSpPr>
        <p:spPr>
          <a:xfrm>
            <a:off x="1066798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Great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75662E-4084-9B93-70D4-6DCF80C26B94}"/>
              </a:ext>
            </a:extLst>
          </p:cNvPr>
          <p:cNvSpPr/>
          <p:nvPr/>
        </p:nvSpPr>
        <p:spPr>
          <a:xfrm>
            <a:off x="2404529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D702E-2182-E240-0683-4758E5AF88AB}"/>
              </a:ext>
            </a:extLst>
          </p:cNvPr>
          <p:cNvSpPr/>
          <p:nvPr/>
        </p:nvSpPr>
        <p:spPr>
          <a:xfrm>
            <a:off x="3742260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must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6500B-98D3-1F37-C8CF-CEBDE1213ACA}"/>
              </a:ext>
            </a:extLst>
          </p:cNvPr>
          <p:cNvSpPr/>
          <p:nvPr/>
        </p:nvSpPr>
        <p:spPr>
          <a:xfrm>
            <a:off x="5079991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0F625-B2C9-F3A6-707D-F05F8DE65A6D}"/>
              </a:ext>
            </a:extLst>
          </p:cNvPr>
          <p:cNvSpPr/>
          <p:nvPr/>
        </p:nvSpPr>
        <p:spPr>
          <a:xfrm>
            <a:off x="6417722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taken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BD0F5A-83B5-A2BE-71D0-5C3E0419C3CB}"/>
              </a:ext>
            </a:extLst>
          </p:cNvPr>
          <p:cNvSpPr/>
          <p:nvPr/>
        </p:nvSpPr>
        <p:spPr>
          <a:xfrm>
            <a:off x="7755453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7AD0D-BA3E-7908-72AD-BEA5D4BD2B1B}"/>
              </a:ext>
            </a:extLst>
          </p:cNvPr>
          <p:cNvSpPr/>
          <p:nvPr/>
        </p:nvSpPr>
        <p:spPr>
          <a:xfrm>
            <a:off x="10058386" y="1725738"/>
            <a:ext cx="1236133" cy="366058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avoid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1D109-5CA6-9627-DC05-A1439E105E12}"/>
              </a:ext>
            </a:extLst>
          </p:cNvPr>
          <p:cNvSpPr/>
          <p:nvPr/>
        </p:nvSpPr>
        <p:spPr>
          <a:xfrm>
            <a:off x="4284498" y="376841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662302-842B-67CD-FD5A-010B007EF8E8}"/>
              </a:ext>
            </a:extLst>
          </p:cNvPr>
          <p:cNvSpPr/>
          <p:nvPr/>
        </p:nvSpPr>
        <p:spPr>
          <a:xfrm>
            <a:off x="4284498" y="3908762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65F8DA-741C-309E-CA46-1CBD52C30807}"/>
              </a:ext>
            </a:extLst>
          </p:cNvPr>
          <p:cNvSpPr/>
          <p:nvPr/>
        </p:nvSpPr>
        <p:spPr>
          <a:xfrm>
            <a:off x="4284498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A88542-402F-E729-F101-63FE6C9DA28B}"/>
              </a:ext>
            </a:extLst>
          </p:cNvPr>
          <p:cNvSpPr/>
          <p:nvPr/>
        </p:nvSpPr>
        <p:spPr>
          <a:xfrm>
            <a:off x="4284498" y="41894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477BD-6804-E882-A1BB-87F03CF65DC4}"/>
              </a:ext>
            </a:extLst>
          </p:cNvPr>
          <p:cNvSpPr/>
          <p:nvPr/>
        </p:nvSpPr>
        <p:spPr>
          <a:xfrm>
            <a:off x="4284497" y="43297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A8CA0C-5CBD-81B1-BF9A-56A6DBC19F0A}"/>
              </a:ext>
            </a:extLst>
          </p:cNvPr>
          <p:cNvSpPr/>
          <p:nvPr/>
        </p:nvSpPr>
        <p:spPr>
          <a:xfrm>
            <a:off x="4284497" y="447014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F0CA39-2921-3D69-C4B4-F778DEF6C78D}"/>
              </a:ext>
            </a:extLst>
          </p:cNvPr>
          <p:cNvSpPr/>
          <p:nvPr/>
        </p:nvSpPr>
        <p:spPr>
          <a:xfrm>
            <a:off x="4284497" y="461048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8A8AB-87FD-AD4C-E859-64DDC98AC29E}"/>
              </a:ext>
            </a:extLst>
          </p:cNvPr>
          <p:cNvSpPr/>
          <p:nvPr/>
        </p:nvSpPr>
        <p:spPr>
          <a:xfrm>
            <a:off x="4284498" y="47508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072815-5D8C-A80F-5126-C0E45C756F5C}"/>
              </a:ext>
            </a:extLst>
          </p:cNvPr>
          <p:cNvSpPr/>
          <p:nvPr/>
        </p:nvSpPr>
        <p:spPr>
          <a:xfrm>
            <a:off x="4284498" y="489117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AF04E7-0576-EB53-6377-EC781C220008}"/>
              </a:ext>
            </a:extLst>
          </p:cNvPr>
          <p:cNvSpPr/>
          <p:nvPr/>
        </p:nvSpPr>
        <p:spPr>
          <a:xfrm>
            <a:off x="2956228" y="376841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700A7C-E701-F6CB-6907-09177822D0CC}"/>
              </a:ext>
            </a:extLst>
          </p:cNvPr>
          <p:cNvSpPr/>
          <p:nvPr/>
        </p:nvSpPr>
        <p:spPr>
          <a:xfrm>
            <a:off x="2956227" y="39087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208D2D-D873-D9CE-CC9B-675643829159}"/>
              </a:ext>
            </a:extLst>
          </p:cNvPr>
          <p:cNvSpPr/>
          <p:nvPr/>
        </p:nvSpPr>
        <p:spPr>
          <a:xfrm>
            <a:off x="2956227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BA771F-C5FA-28E1-7003-E8325A998564}"/>
              </a:ext>
            </a:extLst>
          </p:cNvPr>
          <p:cNvSpPr/>
          <p:nvPr/>
        </p:nvSpPr>
        <p:spPr>
          <a:xfrm>
            <a:off x="2956227" y="41894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5DCF79-E157-E3E7-5571-B6A57432394C}"/>
              </a:ext>
            </a:extLst>
          </p:cNvPr>
          <p:cNvSpPr/>
          <p:nvPr/>
        </p:nvSpPr>
        <p:spPr>
          <a:xfrm>
            <a:off x="2956228" y="43297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9458EF-4193-3A2C-7DD9-9459A39C0097}"/>
              </a:ext>
            </a:extLst>
          </p:cNvPr>
          <p:cNvSpPr/>
          <p:nvPr/>
        </p:nvSpPr>
        <p:spPr>
          <a:xfrm>
            <a:off x="2956228" y="447014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DCA815-5098-D6D2-5B20-4EC129801257}"/>
              </a:ext>
            </a:extLst>
          </p:cNvPr>
          <p:cNvSpPr/>
          <p:nvPr/>
        </p:nvSpPr>
        <p:spPr>
          <a:xfrm>
            <a:off x="2956227" y="461048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1E309-5F91-D4E1-76D7-5B664C250ACA}"/>
              </a:ext>
            </a:extLst>
          </p:cNvPr>
          <p:cNvSpPr/>
          <p:nvPr/>
        </p:nvSpPr>
        <p:spPr>
          <a:xfrm>
            <a:off x="2956227" y="47508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71FCBE1-7572-D7E3-4B07-2B5906843534}"/>
              </a:ext>
            </a:extLst>
          </p:cNvPr>
          <p:cNvSpPr/>
          <p:nvPr/>
        </p:nvSpPr>
        <p:spPr>
          <a:xfrm>
            <a:off x="2956227" y="4891180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EBC1436-9B9F-08DE-A051-BDFA2613BCBB}"/>
              </a:ext>
            </a:extLst>
          </p:cNvPr>
          <p:cNvSpPr/>
          <p:nvPr/>
        </p:nvSpPr>
        <p:spPr>
          <a:xfrm>
            <a:off x="1627956" y="4614294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B0DB50-E19D-5F5B-AB99-7C796342482E}"/>
              </a:ext>
            </a:extLst>
          </p:cNvPr>
          <p:cNvSpPr/>
          <p:nvPr/>
        </p:nvSpPr>
        <p:spPr>
          <a:xfrm>
            <a:off x="1627956" y="4754639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AA749B-0AAF-2A3E-CA2D-121850680B4D}"/>
              </a:ext>
            </a:extLst>
          </p:cNvPr>
          <p:cNvSpPr/>
          <p:nvPr/>
        </p:nvSpPr>
        <p:spPr>
          <a:xfrm>
            <a:off x="1627956" y="4894984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497EBC-070A-8F6B-A0F7-3A79120BB8EB}"/>
              </a:ext>
            </a:extLst>
          </p:cNvPr>
          <p:cNvSpPr/>
          <p:nvPr/>
        </p:nvSpPr>
        <p:spPr>
          <a:xfrm>
            <a:off x="1627956" y="4190990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29C449-360B-6BEE-E849-B98EF1762649}"/>
              </a:ext>
            </a:extLst>
          </p:cNvPr>
          <p:cNvSpPr/>
          <p:nvPr/>
        </p:nvSpPr>
        <p:spPr>
          <a:xfrm>
            <a:off x="1627956" y="4331335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39FC53F-D084-A5E9-5C26-147151FFBAB6}"/>
              </a:ext>
            </a:extLst>
          </p:cNvPr>
          <p:cNvSpPr/>
          <p:nvPr/>
        </p:nvSpPr>
        <p:spPr>
          <a:xfrm>
            <a:off x="1627956" y="4471683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403340-AD8D-CEC8-D7AD-4AEB8B39C3C4}"/>
              </a:ext>
            </a:extLst>
          </p:cNvPr>
          <p:cNvSpPr/>
          <p:nvPr/>
        </p:nvSpPr>
        <p:spPr>
          <a:xfrm>
            <a:off x="1627956" y="390876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9C7BFE8-9E12-782B-2486-0A7C137F4EA8}"/>
              </a:ext>
            </a:extLst>
          </p:cNvPr>
          <p:cNvSpPr/>
          <p:nvPr/>
        </p:nvSpPr>
        <p:spPr>
          <a:xfrm>
            <a:off x="1627956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101EAD-608B-C039-D329-B5C7E0D59846}"/>
              </a:ext>
            </a:extLst>
          </p:cNvPr>
          <p:cNvSpPr/>
          <p:nvPr/>
        </p:nvSpPr>
        <p:spPr>
          <a:xfrm>
            <a:off x="1627956" y="377602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143B051-C1A6-9AB0-70DF-1050CE2A125A}"/>
              </a:ext>
            </a:extLst>
          </p:cNvPr>
          <p:cNvSpPr/>
          <p:nvPr/>
        </p:nvSpPr>
        <p:spPr>
          <a:xfrm>
            <a:off x="5612766" y="4058986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656D951-651A-2401-AA14-2CB9E6D65D37}"/>
              </a:ext>
            </a:extLst>
          </p:cNvPr>
          <p:cNvSpPr/>
          <p:nvPr/>
        </p:nvSpPr>
        <p:spPr>
          <a:xfrm>
            <a:off x="5612766" y="4199331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B2BED0-F88C-15AE-079F-9A17F9E3B544}"/>
              </a:ext>
            </a:extLst>
          </p:cNvPr>
          <p:cNvSpPr/>
          <p:nvPr/>
        </p:nvSpPr>
        <p:spPr>
          <a:xfrm>
            <a:off x="5612766" y="4339676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64577D9-2B26-EB28-C3C0-E9E7DBF7B619}"/>
              </a:ext>
            </a:extLst>
          </p:cNvPr>
          <p:cNvSpPr/>
          <p:nvPr/>
        </p:nvSpPr>
        <p:spPr>
          <a:xfrm>
            <a:off x="5612766" y="377602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115702D-44E5-5999-9798-CF974E362E6F}"/>
              </a:ext>
            </a:extLst>
          </p:cNvPr>
          <p:cNvSpPr/>
          <p:nvPr/>
        </p:nvSpPr>
        <p:spPr>
          <a:xfrm>
            <a:off x="5612766" y="3916375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36CCB2D-1A55-67F0-6C0C-9595BD34C177}"/>
              </a:ext>
            </a:extLst>
          </p:cNvPr>
          <p:cNvSpPr/>
          <p:nvPr/>
        </p:nvSpPr>
        <p:spPr>
          <a:xfrm>
            <a:off x="5612766" y="44777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9C961F1-E54B-29CE-27A3-4E11EC7F54CB}"/>
              </a:ext>
            </a:extLst>
          </p:cNvPr>
          <p:cNvSpPr/>
          <p:nvPr/>
        </p:nvSpPr>
        <p:spPr>
          <a:xfrm>
            <a:off x="5612765" y="46180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6837CF9-4B8E-FF4D-90BB-CAD17CA7ABD2}"/>
              </a:ext>
            </a:extLst>
          </p:cNvPr>
          <p:cNvSpPr/>
          <p:nvPr/>
        </p:nvSpPr>
        <p:spPr>
          <a:xfrm>
            <a:off x="5612765" y="475844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664D536-7593-1816-89FC-3B85E0CC3CBA}"/>
              </a:ext>
            </a:extLst>
          </p:cNvPr>
          <p:cNvSpPr/>
          <p:nvPr/>
        </p:nvSpPr>
        <p:spPr>
          <a:xfrm>
            <a:off x="5612765" y="489878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54509C-8CB9-69A9-D85F-D90E5BC404A6}"/>
              </a:ext>
            </a:extLst>
          </p:cNvPr>
          <p:cNvSpPr/>
          <p:nvPr/>
        </p:nvSpPr>
        <p:spPr>
          <a:xfrm>
            <a:off x="6941551" y="377602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0D2BDE4-C11D-75B3-D883-B0D27BDA67A8}"/>
              </a:ext>
            </a:extLst>
          </p:cNvPr>
          <p:cNvSpPr/>
          <p:nvPr/>
        </p:nvSpPr>
        <p:spPr>
          <a:xfrm>
            <a:off x="6941551" y="391637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A13261D-7C92-0FCE-2CF5-8937B085A57C}"/>
              </a:ext>
            </a:extLst>
          </p:cNvPr>
          <p:cNvSpPr/>
          <p:nvPr/>
        </p:nvSpPr>
        <p:spPr>
          <a:xfrm>
            <a:off x="6941551" y="405671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E703416-2CA0-116B-BF62-6F5062B6ACF9}"/>
              </a:ext>
            </a:extLst>
          </p:cNvPr>
          <p:cNvSpPr/>
          <p:nvPr/>
        </p:nvSpPr>
        <p:spPr>
          <a:xfrm>
            <a:off x="6941552" y="41970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D07B040-8697-7F85-FAC7-7D5ED91B5AB6}"/>
              </a:ext>
            </a:extLst>
          </p:cNvPr>
          <p:cNvSpPr/>
          <p:nvPr/>
        </p:nvSpPr>
        <p:spPr>
          <a:xfrm>
            <a:off x="6941552" y="433740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6635E56-0074-5154-5F3A-AD8D9C89DF84}"/>
              </a:ext>
            </a:extLst>
          </p:cNvPr>
          <p:cNvSpPr/>
          <p:nvPr/>
        </p:nvSpPr>
        <p:spPr>
          <a:xfrm>
            <a:off x="6941032" y="44625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E8222F5-A07F-ED7D-036A-F9A93CE3ACDF}"/>
              </a:ext>
            </a:extLst>
          </p:cNvPr>
          <p:cNvSpPr/>
          <p:nvPr/>
        </p:nvSpPr>
        <p:spPr>
          <a:xfrm>
            <a:off x="6941032" y="4600608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8CCC920-E12A-73B6-EB05-6945CDEFC4ED}"/>
              </a:ext>
            </a:extLst>
          </p:cNvPr>
          <p:cNvSpPr/>
          <p:nvPr/>
        </p:nvSpPr>
        <p:spPr>
          <a:xfrm>
            <a:off x="6941031" y="4740953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8B916D9-F5A5-8B4A-EC9D-86FC9C9E689F}"/>
              </a:ext>
            </a:extLst>
          </p:cNvPr>
          <p:cNvSpPr/>
          <p:nvPr/>
        </p:nvSpPr>
        <p:spPr>
          <a:xfrm>
            <a:off x="6941031" y="4881298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D454953-1C48-2DAA-A01B-F21CE94C5A54}"/>
              </a:ext>
            </a:extLst>
          </p:cNvPr>
          <p:cNvSpPr/>
          <p:nvPr/>
        </p:nvSpPr>
        <p:spPr>
          <a:xfrm>
            <a:off x="8269298" y="4191721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15A65CA-DBAE-D884-793D-87F0B29E3AF7}"/>
              </a:ext>
            </a:extLst>
          </p:cNvPr>
          <p:cNvSpPr/>
          <p:nvPr/>
        </p:nvSpPr>
        <p:spPr>
          <a:xfrm>
            <a:off x="8269298" y="4332066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C2DB121-6E5F-EEDE-F573-A1F89CC36B33}"/>
              </a:ext>
            </a:extLst>
          </p:cNvPr>
          <p:cNvSpPr/>
          <p:nvPr/>
        </p:nvSpPr>
        <p:spPr>
          <a:xfrm>
            <a:off x="8269298" y="4472411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F123E1A-7BDE-8780-A04E-E21C0DB18CFF}"/>
              </a:ext>
            </a:extLst>
          </p:cNvPr>
          <p:cNvSpPr/>
          <p:nvPr/>
        </p:nvSpPr>
        <p:spPr>
          <a:xfrm>
            <a:off x="8269298" y="376841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49A1F01-F2B9-C326-640F-694392C3DFED}"/>
              </a:ext>
            </a:extLst>
          </p:cNvPr>
          <p:cNvSpPr/>
          <p:nvPr/>
        </p:nvSpPr>
        <p:spPr>
          <a:xfrm>
            <a:off x="8269298" y="39087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A7B3E22-D0AC-B32A-8F25-E7FCDA419EC3}"/>
              </a:ext>
            </a:extLst>
          </p:cNvPr>
          <p:cNvSpPr/>
          <p:nvPr/>
        </p:nvSpPr>
        <p:spPr>
          <a:xfrm>
            <a:off x="8269298" y="4049110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CD0AFF7-8D47-600A-66EF-0732B9298DC9}"/>
              </a:ext>
            </a:extLst>
          </p:cNvPr>
          <p:cNvSpPr/>
          <p:nvPr/>
        </p:nvSpPr>
        <p:spPr>
          <a:xfrm>
            <a:off x="8269297" y="4890534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0BA772E-01E5-69D8-4237-C3FB3F8BC158}"/>
              </a:ext>
            </a:extLst>
          </p:cNvPr>
          <p:cNvSpPr/>
          <p:nvPr/>
        </p:nvSpPr>
        <p:spPr>
          <a:xfrm>
            <a:off x="8269297" y="4607575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5C437B-BD9A-FF5B-3FD0-AFF4D96F1A99}"/>
              </a:ext>
            </a:extLst>
          </p:cNvPr>
          <p:cNvSpPr/>
          <p:nvPr/>
        </p:nvSpPr>
        <p:spPr>
          <a:xfrm>
            <a:off x="8269297" y="4747923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C875AA9-0C13-F071-9FD4-BC49236C804A}"/>
              </a:ext>
            </a:extLst>
          </p:cNvPr>
          <p:cNvSpPr/>
          <p:nvPr/>
        </p:nvSpPr>
        <p:spPr>
          <a:xfrm>
            <a:off x="8142341" y="2769454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848CE45-06F8-17D0-B971-953DB628E3F1}"/>
              </a:ext>
            </a:extLst>
          </p:cNvPr>
          <p:cNvSpPr/>
          <p:nvPr/>
        </p:nvSpPr>
        <p:spPr>
          <a:xfrm>
            <a:off x="8142340" y="1735686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274B051-1E02-AE21-3326-D73956F7CFA2}"/>
              </a:ext>
            </a:extLst>
          </p:cNvPr>
          <p:cNvSpPr/>
          <p:nvPr/>
        </p:nvSpPr>
        <p:spPr>
          <a:xfrm>
            <a:off x="9100363" y="1719263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E135B3F-523F-9FC2-6E03-DBAA0EB6716C}"/>
              </a:ext>
            </a:extLst>
          </p:cNvPr>
          <p:cNvCxnSpPr>
            <a:cxnSpLocks/>
            <a:stCxn id="72" idx="0"/>
            <a:endCxn id="78" idx="4"/>
          </p:cNvCxnSpPr>
          <p:nvPr/>
        </p:nvCxnSpPr>
        <p:spPr>
          <a:xfrm flipH="1" flipV="1">
            <a:off x="8335664" y="3141987"/>
            <a:ext cx="2" cy="62643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342FD3E-E621-81BC-A792-BA7243964060}"/>
              </a:ext>
            </a:extLst>
          </p:cNvPr>
          <p:cNvCxnSpPr>
            <a:cxnSpLocks/>
            <a:stCxn id="57" idx="0"/>
            <a:endCxn id="78" idx="4"/>
          </p:cNvCxnSpPr>
          <p:nvPr/>
        </p:nvCxnSpPr>
        <p:spPr>
          <a:xfrm flipV="1">
            <a:off x="7007919" y="3141987"/>
            <a:ext cx="1327745" cy="63404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82DD747-FBC3-5257-7B14-58E6E544941F}"/>
              </a:ext>
            </a:extLst>
          </p:cNvPr>
          <p:cNvCxnSpPr>
            <a:cxnSpLocks/>
            <a:stCxn id="50" idx="0"/>
            <a:endCxn id="78" idx="4"/>
          </p:cNvCxnSpPr>
          <p:nvPr/>
        </p:nvCxnSpPr>
        <p:spPr>
          <a:xfrm flipV="1">
            <a:off x="5679134" y="3141987"/>
            <a:ext cx="2656530" cy="63404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0C50B744-7226-30BD-C208-ED4B09F072CF}"/>
              </a:ext>
            </a:extLst>
          </p:cNvPr>
          <p:cNvSpPr/>
          <p:nvPr/>
        </p:nvSpPr>
        <p:spPr>
          <a:xfrm>
            <a:off x="6814075" y="2768086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6926B8-7D7C-B707-96F3-4338C0115689}"/>
              </a:ext>
            </a:extLst>
          </p:cNvPr>
          <p:cNvCxnSpPr>
            <a:cxnSpLocks/>
            <a:stCxn id="57" idx="0"/>
            <a:endCxn id="91" idx="4"/>
          </p:cNvCxnSpPr>
          <p:nvPr/>
        </p:nvCxnSpPr>
        <p:spPr>
          <a:xfrm flipH="1" flipV="1">
            <a:off x="7007398" y="3140619"/>
            <a:ext cx="521" cy="63540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B03447E-F570-CFFB-AED2-E881A9015897}"/>
              </a:ext>
            </a:extLst>
          </p:cNvPr>
          <p:cNvCxnSpPr>
            <a:cxnSpLocks/>
            <a:stCxn id="50" idx="0"/>
            <a:endCxn id="91" idx="4"/>
          </p:cNvCxnSpPr>
          <p:nvPr/>
        </p:nvCxnSpPr>
        <p:spPr>
          <a:xfrm flipV="1">
            <a:off x="5679134" y="3140619"/>
            <a:ext cx="1328264" cy="63540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1F670A2E-99AE-8A6D-97DC-4A7E7CFBC6E0}"/>
              </a:ext>
            </a:extLst>
          </p:cNvPr>
          <p:cNvCxnSpPr>
            <a:cxnSpLocks/>
            <a:stCxn id="11" idx="0"/>
            <a:endCxn id="91" idx="4"/>
          </p:cNvCxnSpPr>
          <p:nvPr/>
        </p:nvCxnSpPr>
        <p:spPr>
          <a:xfrm flipV="1">
            <a:off x="4350866" y="3140619"/>
            <a:ext cx="2656532" cy="62779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42B0EB91-F036-48E5-9E4E-2E67B90EA1DC}"/>
              </a:ext>
            </a:extLst>
          </p:cNvPr>
          <p:cNvCxnSpPr>
            <a:cxnSpLocks/>
            <a:stCxn id="28" idx="0"/>
            <a:endCxn id="91" idx="4"/>
          </p:cNvCxnSpPr>
          <p:nvPr/>
        </p:nvCxnSpPr>
        <p:spPr>
          <a:xfrm flipV="1">
            <a:off x="3022596" y="3140619"/>
            <a:ext cx="3984802" cy="62779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DDAF492F-DEE2-2886-116C-E6AEEAE538FB}"/>
              </a:ext>
            </a:extLst>
          </p:cNvPr>
          <p:cNvSpPr/>
          <p:nvPr/>
        </p:nvSpPr>
        <p:spPr>
          <a:xfrm>
            <a:off x="5485809" y="2767492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10DE676-7F54-A151-9B09-7E978FBEC4F1}"/>
              </a:ext>
            </a:extLst>
          </p:cNvPr>
          <p:cNvCxnSpPr>
            <a:cxnSpLocks/>
            <a:stCxn id="50" idx="0"/>
            <a:endCxn id="107" idx="4"/>
          </p:cNvCxnSpPr>
          <p:nvPr/>
        </p:nvCxnSpPr>
        <p:spPr>
          <a:xfrm flipH="1" flipV="1">
            <a:off x="5679132" y="3140025"/>
            <a:ext cx="2" cy="63600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FC1365A7-C487-44C0-18B2-C418C06FD204}"/>
              </a:ext>
            </a:extLst>
          </p:cNvPr>
          <p:cNvCxnSpPr>
            <a:cxnSpLocks/>
            <a:stCxn id="11" idx="0"/>
            <a:endCxn id="107" idx="4"/>
          </p:cNvCxnSpPr>
          <p:nvPr/>
        </p:nvCxnSpPr>
        <p:spPr>
          <a:xfrm flipV="1">
            <a:off x="4350866" y="3140025"/>
            <a:ext cx="1328266" cy="62839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7590E39E-A74B-5EF3-D319-433CFFBFFE5E}"/>
              </a:ext>
            </a:extLst>
          </p:cNvPr>
          <p:cNvCxnSpPr>
            <a:cxnSpLocks/>
            <a:stCxn id="28" idx="0"/>
            <a:endCxn id="107" idx="4"/>
          </p:cNvCxnSpPr>
          <p:nvPr/>
        </p:nvCxnSpPr>
        <p:spPr>
          <a:xfrm flipV="1">
            <a:off x="3022596" y="3140025"/>
            <a:ext cx="2656536" cy="62839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01F97BA-E94A-365B-13CD-7B82FE3429E3}"/>
              </a:ext>
            </a:extLst>
          </p:cNvPr>
          <p:cNvCxnSpPr>
            <a:cxnSpLocks/>
            <a:stCxn id="46" idx="0"/>
            <a:endCxn id="107" idx="4"/>
          </p:cNvCxnSpPr>
          <p:nvPr/>
        </p:nvCxnSpPr>
        <p:spPr>
          <a:xfrm flipV="1">
            <a:off x="1694324" y="3140025"/>
            <a:ext cx="3984808" cy="63600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858FC4A9-4092-2B2A-6FD1-13AAE2CD64BD}"/>
              </a:ext>
            </a:extLst>
          </p:cNvPr>
          <p:cNvCxnSpPr>
            <a:cxnSpLocks/>
            <a:stCxn id="78" idx="0"/>
            <a:endCxn id="79" idx="4"/>
          </p:cNvCxnSpPr>
          <p:nvPr/>
        </p:nvCxnSpPr>
        <p:spPr>
          <a:xfrm flipH="1" flipV="1">
            <a:off x="8335663" y="2108219"/>
            <a:ext cx="1" cy="661235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FE0B418B-CFBF-02A6-2287-5E26F6AEC3A0}"/>
              </a:ext>
            </a:extLst>
          </p:cNvPr>
          <p:cNvCxnSpPr>
            <a:cxnSpLocks/>
            <a:stCxn id="91" idx="0"/>
            <a:endCxn id="79" idx="4"/>
          </p:cNvCxnSpPr>
          <p:nvPr/>
        </p:nvCxnSpPr>
        <p:spPr>
          <a:xfrm flipV="1">
            <a:off x="7007398" y="2108219"/>
            <a:ext cx="1328265" cy="659867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5CFAF3F-A3AB-441B-A70B-4EF18B8A9CFA}"/>
              </a:ext>
            </a:extLst>
          </p:cNvPr>
          <p:cNvCxnSpPr>
            <a:cxnSpLocks/>
            <a:stCxn id="107" idx="0"/>
            <a:endCxn id="79" idx="4"/>
          </p:cNvCxnSpPr>
          <p:nvPr/>
        </p:nvCxnSpPr>
        <p:spPr>
          <a:xfrm flipV="1">
            <a:off x="5679132" y="2108219"/>
            <a:ext cx="2656531" cy="659273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AD159E2-B879-4496-A3A9-9C21B1D395F6}"/>
              </a:ext>
            </a:extLst>
          </p:cNvPr>
          <p:cNvCxnSpPr>
            <a:cxnSpLocks/>
            <a:stCxn id="79" idx="6"/>
            <a:endCxn id="80" idx="2"/>
          </p:cNvCxnSpPr>
          <p:nvPr/>
        </p:nvCxnSpPr>
        <p:spPr>
          <a:xfrm flipV="1">
            <a:off x="8528985" y="1905530"/>
            <a:ext cx="571378" cy="16423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9F146769-91A6-55FF-3214-9512164BB918}"/>
              </a:ext>
            </a:extLst>
          </p:cNvPr>
          <p:cNvCxnSpPr>
            <a:cxnSpLocks/>
            <a:stCxn id="80" idx="6"/>
            <a:endCxn id="10" idx="1"/>
          </p:cNvCxnSpPr>
          <p:nvPr/>
        </p:nvCxnSpPr>
        <p:spPr>
          <a:xfrm>
            <a:off x="9487008" y="1905530"/>
            <a:ext cx="571378" cy="3237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51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3CB4977-40C7-3B46-49EF-81A674BDA92C}"/>
              </a:ext>
            </a:extLst>
          </p:cNvPr>
          <p:cNvCxnSpPr>
            <a:cxnSpLocks/>
            <a:stCxn id="11" idx="0"/>
            <a:endCxn id="78" idx="4"/>
          </p:cNvCxnSpPr>
          <p:nvPr/>
        </p:nvCxnSpPr>
        <p:spPr>
          <a:xfrm flipV="1">
            <a:off x="4350866" y="3141987"/>
            <a:ext cx="3984798" cy="62643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F0D4226-7B21-6783-816E-4CB758BE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idea: use a neural network!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AC173-E7AA-5511-9CBA-D70ECDFF0AAB}"/>
              </a:ext>
            </a:extLst>
          </p:cNvPr>
          <p:cNvSpPr/>
          <p:nvPr/>
        </p:nvSpPr>
        <p:spPr>
          <a:xfrm>
            <a:off x="1066798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Great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75662E-4084-9B93-70D4-6DCF80C26B94}"/>
              </a:ext>
            </a:extLst>
          </p:cNvPr>
          <p:cNvSpPr/>
          <p:nvPr/>
        </p:nvSpPr>
        <p:spPr>
          <a:xfrm>
            <a:off x="2404529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D702E-2182-E240-0683-4758E5AF88AB}"/>
              </a:ext>
            </a:extLst>
          </p:cNvPr>
          <p:cNvSpPr/>
          <p:nvPr/>
        </p:nvSpPr>
        <p:spPr>
          <a:xfrm>
            <a:off x="3742260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must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6500B-98D3-1F37-C8CF-CEBDE1213ACA}"/>
              </a:ext>
            </a:extLst>
          </p:cNvPr>
          <p:cNvSpPr/>
          <p:nvPr/>
        </p:nvSpPr>
        <p:spPr>
          <a:xfrm>
            <a:off x="5079991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0F625-B2C9-F3A6-707D-F05F8DE65A6D}"/>
              </a:ext>
            </a:extLst>
          </p:cNvPr>
          <p:cNvSpPr/>
          <p:nvPr/>
        </p:nvSpPr>
        <p:spPr>
          <a:xfrm>
            <a:off x="6417722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taken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BD0F5A-83B5-A2BE-71D0-5C3E0419C3CB}"/>
              </a:ext>
            </a:extLst>
          </p:cNvPr>
          <p:cNvSpPr/>
          <p:nvPr/>
        </p:nvSpPr>
        <p:spPr>
          <a:xfrm>
            <a:off x="7755453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7AD0D-BA3E-7908-72AD-BEA5D4BD2B1B}"/>
              </a:ext>
            </a:extLst>
          </p:cNvPr>
          <p:cNvSpPr/>
          <p:nvPr/>
        </p:nvSpPr>
        <p:spPr>
          <a:xfrm>
            <a:off x="10058386" y="1725738"/>
            <a:ext cx="1236133" cy="366058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avoid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1D109-5CA6-9627-DC05-A1439E105E12}"/>
              </a:ext>
            </a:extLst>
          </p:cNvPr>
          <p:cNvSpPr/>
          <p:nvPr/>
        </p:nvSpPr>
        <p:spPr>
          <a:xfrm>
            <a:off x="4284498" y="376841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662302-842B-67CD-FD5A-010B007EF8E8}"/>
              </a:ext>
            </a:extLst>
          </p:cNvPr>
          <p:cNvSpPr/>
          <p:nvPr/>
        </p:nvSpPr>
        <p:spPr>
          <a:xfrm>
            <a:off x="4284498" y="3908762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65F8DA-741C-309E-CA46-1CBD52C30807}"/>
              </a:ext>
            </a:extLst>
          </p:cNvPr>
          <p:cNvSpPr/>
          <p:nvPr/>
        </p:nvSpPr>
        <p:spPr>
          <a:xfrm>
            <a:off x="4284498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A88542-402F-E729-F101-63FE6C9DA28B}"/>
              </a:ext>
            </a:extLst>
          </p:cNvPr>
          <p:cNvSpPr/>
          <p:nvPr/>
        </p:nvSpPr>
        <p:spPr>
          <a:xfrm>
            <a:off x="4284498" y="41894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477BD-6804-E882-A1BB-87F03CF65DC4}"/>
              </a:ext>
            </a:extLst>
          </p:cNvPr>
          <p:cNvSpPr/>
          <p:nvPr/>
        </p:nvSpPr>
        <p:spPr>
          <a:xfrm>
            <a:off x="4284497" y="43297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A8CA0C-5CBD-81B1-BF9A-56A6DBC19F0A}"/>
              </a:ext>
            </a:extLst>
          </p:cNvPr>
          <p:cNvSpPr/>
          <p:nvPr/>
        </p:nvSpPr>
        <p:spPr>
          <a:xfrm>
            <a:off x="4284497" y="447014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F0CA39-2921-3D69-C4B4-F778DEF6C78D}"/>
              </a:ext>
            </a:extLst>
          </p:cNvPr>
          <p:cNvSpPr/>
          <p:nvPr/>
        </p:nvSpPr>
        <p:spPr>
          <a:xfrm>
            <a:off x="4284497" y="461048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8A8AB-87FD-AD4C-E859-64DDC98AC29E}"/>
              </a:ext>
            </a:extLst>
          </p:cNvPr>
          <p:cNvSpPr/>
          <p:nvPr/>
        </p:nvSpPr>
        <p:spPr>
          <a:xfrm>
            <a:off x="4284498" y="47508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072815-5D8C-A80F-5126-C0E45C756F5C}"/>
              </a:ext>
            </a:extLst>
          </p:cNvPr>
          <p:cNvSpPr/>
          <p:nvPr/>
        </p:nvSpPr>
        <p:spPr>
          <a:xfrm>
            <a:off x="4284498" y="489117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AF04E7-0576-EB53-6377-EC781C220008}"/>
              </a:ext>
            </a:extLst>
          </p:cNvPr>
          <p:cNvSpPr/>
          <p:nvPr/>
        </p:nvSpPr>
        <p:spPr>
          <a:xfrm>
            <a:off x="2956228" y="376841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700A7C-E701-F6CB-6907-09177822D0CC}"/>
              </a:ext>
            </a:extLst>
          </p:cNvPr>
          <p:cNvSpPr/>
          <p:nvPr/>
        </p:nvSpPr>
        <p:spPr>
          <a:xfrm>
            <a:off x="2956227" y="39087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208D2D-D873-D9CE-CC9B-675643829159}"/>
              </a:ext>
            </a:extLst>
          </p:cNvPr>
          <p:cNvSpPr/>
          <p:nvPr/>
        </p:nvSpPr>
        <p:spPr>
          <a:xfrm>
            <a:off x="2956227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BA771F-C5FA-28E1-7003-E8325A998564}"/>
              </a:ext>
            </a:extLst>
          </p:cNvPr>
          <p:cNvSpPr/>
          <p:nvPr/>
        </p:nvSpPr>
        <p:spPr>
          <a:xfrm>
            <a:off x="2956227" y="41894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5DCF79-E157-E3E7-5571-B6A57432394C}"/>
              </a:ext>
            </a:extLst>
          </p:cNvPr>
          <p:cNvSpPr/>
          <p:nvPr/>
        </p:nvSpPr>
        <p:spPr>
          <a:xfrm>
            <a:off x="2956228" y="43297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9458EF-4193-3A2C-7DD9-9459A39C0097}"/>
              </a:ext>
            </a:extLst>
          </p:cNvPr>
          <p:cNvSpPr/>
          <p:nvPr/>
        </p:nvSpPr>
        <p:spPr>
          <a:xfrm>
            <a:off x="2956228" y="447014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DCA815-5098-D6D2-5B20-4EC129801257}"/>
              </a:ext>
            </a:extLst>
          </p:cNvPr>
          <p:cNvSpPr/>
          <p:nvPr/>
        </p:nvSpPr>
        <p:spPr>
          <a:xfrm>
            <a:off x="2956227" y="461048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1E309-5F91-D4E1-76D7-5B664C250ACA}"/>
              </a:ext>
            </a:extLst>
          </p:cNvPr>
          <p:cNvSpPr/>
          <p:nvPr/>
        </p:nvSpPr>
        <p:spPr>
          <a:xfrm>
            <a:off x="2956227" y="47508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71FCBE1-7572-D7E3-4B07-2B5906843534}"/>
              </a:ext>
            </a:extLst>
          </p:cNvPr>
          <p:cNvSpPr/>
          <p:nvPr/>
        </p:nvSpPr>
        <p:spPr>
          <a:xfrm>
            <a:off x="2956227" y="4891180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EBC1436-9B9F-08DE-A051-BDFA2613BCBB}"/>
              </a:ext>
            </a:extLst>
          </p:cNvPr>
          <p:cNvSpPr/>
          <p:nvPr/>
        </p:nvSpPr>
        <p:spPr>
          <a:xfrm>
            <a:off x="1627956" y="4614294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B0DB50-E19D-5F5B-AB99-7C796342482E}"/>
              </a:ext>
            </a:extLst>
          </p:cNvPr>
          <p:cNvSpPr/>
          <p:nvPr/>
        </p:nvSpPr>
        <p:spPr>
          <a:xfrm>
            <a:off x="1627956" y="4754639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AA749B-0AAF-2A3E-CA2D-121850680B4D}"/>
              </a:ext>
            </a:extLst>
          </p:cNvPr>
          <p:cNvSpPr/>
          <p:nvPr/>
        </p:nvSpPr>
        <p:spPr>
          <a:xfrm>
            <a:off x="1627956" y="4894984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497EBC-070A-8F6B-A0F7-3A79120BB8EB}"/>
              </a:ext>
            </a:extLst>
          </p:cNvPr>
          <p:cNvSpPr/>
          <p:nvPr/>
        </p:nvSpPr>
        <p:spPr>
          <a:xfrm>
            <a:off x="1627956" y="4190990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29C449-360B-6BEE-E849-B98EF1762649}"/>
              </a:ext>
            </a:extLst>
          </p:cNvPr>
          <p:cNvSpPr/>
          <p:nvPr/>
        </p:nvSpPr>
        <p:spPr>
          <a:xfrm>
            <a:off x="1627956" y="4331335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39FC53F-D084-A5E9-5C26-147151FFBAB6}"/>
              </a:ext>
            </a:extLst>
          </p:cNvPr>
          <p:cNvSpPr/>
          <p:nvPr/>
        </p:nvSpPr>
        <p:spPr>
          <a:xfrm>
            <a:off x="1627956" y="4471683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403340-AD8D-CEC8-D7AD-4AEB8B39C3C4}"/>
              </a:ext>
            </a:extLst>
          </p:cNvPr>
          <p:cNvSpPr/>
          <p:nvPr/>
        </p:nvSpPr>
        <p:spPr>
          <a:xfrm>
            <a:off x="1627956" y="390876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9C7BFE8-9E12-782B-2486-0A7C137F4EA8}"/>
              </a:ext>
            </a:extLst>
          </p:cNvPr>
          <p:cNvSpPr/>
          <p:nvPr/>
        </p:nvSpPr>
        <p:spPr>
          <a:xfrm>
            <a:off x="1627956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101EAD-608B-C039-D329-B5C7E0D59846}"/>
              </a:ext>
            </a:extLst>
          </p:cNvPr>
          <p:cNvSpPr/>
          <p:nvPr/>
        </p:nvSpPr>
        <p:spPr>
          <a:xfrm>
            <a:off x="1627956" y="377602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143B051-C1A6-9AB0-70DF-1050CE2A125A}"/>
              </a:ext>
            </a:extLst>
          </p:cNvPr>
          <p:cNvSpPr/>
          <p:nvPr/>
        </p:nvSpPr>
        <p:spPr>
          <a:xfrm>
            <a:off x="5612766" y="4058986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656D951-651A-2401-AA14-2CB9E6D65D37}"/>
              </a:ext>
            </a:extLst>
          </p:cNvPr>
          <p:cNvSpPr/>
          <p:nvPr/>
        </p:nvSpPr>
        <p:spPr>
          <a:xfrm>
            <a:off x="5612766" y="4199331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B2BED0-F88C-15AE-079F-9A17F9E3B544}"/>
              </a:ext>
            </a:extLst>
          </p:cNvPr>
          <p:cNvSpPr/>
          <p:nvPr/>
        </p:nvSpPr>
        <p:spPr>
          <a:xfrm>
            <a:off x="5612766" y="4339676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64577D9-2B26-EB28-C3C0-E9E7DBF7B619}"/>
              </a:ext>
            </a:extLst>
          </p:cNvPr>
          <p:cNvSpPr/>
          <p:nvPr/>
        </p:nvSpPr>
        <p:spPr>
          <a:xfrm>
            <a:off x="5612766" y="377602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115702D-44E5-5999-9798-CF974E362E6F}"/>
              </a:ext>
            </a:extLst>
          </p:cNvPr>
          <p:cNvSpPr/>
          <p:nvPr/>
        </p:nvSpPr>
        <p:spPr>
          <a:xfrm>
            <a:off x="5612766" y="3916375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36CCB2D-1A55-67F0-6C0C-9595BD34C177}"/>
              </a:ext>
            </a:extLst>
          </p:cNvPr>
          <p:cNvSpPr/>
          <p:nvPr/>
        </p:nvSpPr>
        <p:spPr>
          <a:xfrm>
            <a:off x="5612766" y="44777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9C961F1-E54B-29CE-27A3-4E11EC7F54CB}"/>
              </a:ext>
            </a:extLst>
          </p:cNvPr>
          <p:cNvSpPr/>
          <p:nvPr/>
        </p:nvSpPr>
        <p:spPr>
          <a:xfrm>
            <a:off x="5612765" y="46180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6837CF9-4B8E-FF4D-90BB-CAD17CA7ABD2}"/>
              </a:ext>
            </a:extLst>
          </p:cNvPr>
          <p:cNvSpPr/>
          <p:nvPr/>
        </p:nvSpPr>
        <p:spPr>
          <a:xfrm>
            <a:off x="5612765" y="475844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664D536-7593-1816-89FC-3B85E0CC3CBA}"/>
              </a:ext>
            </a:extLst>
          </p:cNvPr>
          <p:cNvSpPr/>
          <p:nvPr/>
        </p:nvSpPr>
        <p:spPr>
          <a:xfrm>
            <a:off x="5612765" y="489878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54509C-8CB9-69A9-D85F-D90E5BC404A6}"/>
              </a:ext>
            </a:extLst>
          </p:cNvPr>
          <p:cNvSpPr/>
          <p:nvPr/>
        </p:nvSpPr>
        <p:spPr>
          <a:xfrm>
            <a:off x="6941551" y="377602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0D2BDE4-C11D-75B3-D883-B0D27BDA67A8}"/>
              </a:ext>
            </a:extLst>
          </p:cNvPr>
          <p:cNvSpPr/>
          <p:nvPr/>
        </p:nvSpPr>
        <p:spPr>
          <a:xfrm>
            <a:off x="6941551" y="391637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A13261D-7C92-0FCE-2CF5-8937B085A57C}"/>
              </a:ext>
            </a:extLst>
          </p:cNvPr>
          <p:cNvSpPr/>
          <p:nvPr/>
        </p:nvSpPr>
        <p:spPr>
          <a:xfrm>
            <a:off x="6941551" y="405671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E703416-2CA0-116B-BF62-6F5062B6ACF9}"/>
              </a:ext>
            </a:extLst>
          </p:cNvPr>
          <p:cNvSpPr/>
          <p:nvPr/>
        </p:nvSpPr>
        <p:spPr>
          <a:xfrm>
            <a:off x="6941552" y="41970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D07B040-8697-7F85-FAC7-7D5ED91B5AB6}"/>
              </a:ext>
            </a:extLst>
          </p:cNvPr>
          <p:cNvSpPr/>
          <p:nvPr/>
        </p:nvSpPr>
        <p:spPr>
          <a:xfrm>
            <a:off x="6941552" y="433740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6635E56-0074-5154-5F3A-AD8D9C89DF84}"/>
              </a:ext>
            </a:extLst>
          </p:cNvPr>
          <p:cNvSpPr/>
          <p:nvPr/>
        </p:nvSpPr>
        <p:spPr>
          <a:xfrm>
            <a:off x="6941032" y="44625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E8222F5-A07F-ED7D-036A-F9A93CE3ACDF}"/>
              </a:ext>
            </a:extLst>
          </p:cNvPr>
          <p:cNvSpPr/>
          <p:nvPr/>
        </p:nvSpPr>
        <p:spPr>
          <a:xfrm>
            <a:off x="6941032" y="4600608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8CCC920-E12A-73B6-EB05-6945CDEFC4ED}"/>
              </a:ext>
            </a:extLst>
          </p:cNvPr>
          <p:cNvSpPr/>
          <p:nvPr/>
        </p:nvSpPr>
        <p:spPr>
          <a:xfrm>
            <a:off x="6941031" y="4740953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8B916D9-F5A5-8B4A-EC9D-86FC9C9E689F}"/>
              </a:ext>
            </a:extLst>
          </p:cNvPr>
          <p:cNvSpPr/>
          <p:nvPr/>
        </p:nvSpPr>
        <p:spPr>
          <a:xfrm>
            <a:off x="6941031" y="4881298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D454953-1C48-2DAA-A01B-F21CE94C5A54}"/>
              </a:ext>
            </a:extLst>
          </p:cNvPr>
          <p:cNvSpPr/>
          <p:nvPr/>
        </p:nvSpPr>
        <p:spPr>
          <a:xfrm>
            <a:off x="8269298" y="4191721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15A65CA-DBAE-D884-793D-87F0B29E3AF7}"/>
              </a:ext>
            </a:extLst>
          </p:cNvPr>
          <p:cNvSpPr/>
          <p:nvPr/>
        </p:nvSpPr>
        <p:spPr>
          <a:xfrm>
            <a:off x="8269298" y="4332066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C2DB121-6E5F-EEDE-F573-A1F89CC36B33}"/>
              </a:ext>
            </a:extLst>
          </p:cNvPr>
          <p:cNvSpPr/>
          <p:nvPr/>
        </p:nvSpPr>
        <p:spPr>
          <a:xfrm>
            <a:off x="8269298" y="4472411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F123E1A-7BDE-8780-A04E-E21C0DB18CFF}"/>
              </a:ext>
            </a:extLst>
          </p:cNvPr>
          <p:cNvSpPr/>
          <p:nvPr/>
        </p:nvSpPr>
        <p:spPr>
          <a:xfrm>
            <a:off x="8269298" y="376841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49A1F01-F2B9-C326-640F-694392C3DFED}"/>
              </a:ext>
            </a:extLst>
          </p:cNvPr>
          <p:cNvSpPr/>
          <p:nvPr/>
        </p:nvSpPr>
        <p:spPr>
          <a:xfrm>
            <a:off x="8269298" y="39087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A7B3E22-D0AC-B32A-8F25-E7FCDA419EC3}"/>
              </a:ext>
            </a:extLst>
          </p:cNvPr>
          <p:cNvSpPr/>
          <p:nvPr/>
        </p:nvSpPr>
        <p:spPr>
          <a:xfrm>
            <a:off x="8269298" y="4049110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CD0AFF7-8D47-600A-66EF-0732B9298DC9}"/>
              </a:ext>
            </a:extLst>
          </p:cNvPr>
          <p:cNvSpPr/>
          <p:nvPr/>
        </p:nvSpPr>
        <p:spPr>
          <a:xfrm>
            <a:off x="8269297" y="4890534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0BA772E-01E5-69D8-4237-C3FB3F8BC158}"/>
              </a:ext>
            </a:extLst>
          </p:cNvPr>
          <p:cNvSpPr/>
          <p:nvPr/>
        </p:nvSpPr>
        <p:spPr>
          <a:xfrm>
            <a:off x="8269297" y="4607575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5C437B-BD9A-FF5B-3FD0-AFF4D96F1A99}"/>
              </a:ext>
            </a:extLst>
          </p:cNvPr>
          <p:cNvSpPr/>
          <p:nvPr/>
        </p:nvSpPr>
        <p:spPr>
          <a:xfrm>
            <a:off x="8269297" y="4747923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C875AA9-0C13-F071-9FD4-BC49236C804A}"/>
              </a:ext>
            </a:extLst>
          </p:cNvPr>
          <p:cNvSpPr/>
          <p:nvPr/>
        </p:nvSpPr>
        <p:spPr>
          <a:xfrm>
            <a:off x="8142341" y="2769454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848CE45-06F8-17D0-B971-953DB628E3F1}"/>
              </a:ext>
            </a:extLst>
          </p:cNvPr>
          <p:cNvSpPr/>
          <p:nvPr/>
        </p:nvSpPr>
        <p:spPr>
          <a:xfrm>
            <a:off x="8142340" y="1735686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274B051-1E02-AE21-3326-D73956F7CFA2}"/>
              </a:ext>
            </a:extLst>
          </p:cNvPr>
          <p:cNvSpPr/>
          <p:nvPr/>
        </p:nvSpPr>
        <p:spPr>
          <a:xfrm>
            <a:off x="9100363" y="1719263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E135B3F-523F-9FC2-6E03-DBAA0EB6716C}"/>
              </a:ext>
            </a:extLst>
          </p:cNvPr>
          <p:cNvCxnSpPr>
            <a:cxnSpLocks/>
            <a:stCxn id="72" idx="0"/>
            <a:endCxn id="78" idx="4"/>
          </p:cNvCxnSpPr>
          <p:nvPr/>
        </p:nvCxnSpPr>
        <p:spPr>
          <a:xfrm flipH="1" flipV="1">
            <a:off x="8335664" y="3141987"/>
            <a:ext cx="2" cy="62643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342FD3E-E621-81BC-A792-BA7243964060}"/>
              </a:ext>
            </a:extLst>
          </p:cNvPr>
          <p:cNvCxnSpPr>
            <a:cxnSpLocks/>
            <a:stCxn id="57" idx="0"/>
            <a:endCxn id="78" idx="4"/>
          </p:cNvCxnSpPr>
          <p:nvPr/>
        </p:nvCxnSpPr>
        <p:spPr>
          <a:xfrm flipV="1">
            <a:off x="7007919" y="3141987"/>
            <a:ext cx="1327745" cy="63404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82DD747-FBC3-5257-7B14-58E6E544941F}"/>
              </a:ext>
            </a:extLst>
          </p:cNvPr>
          <p:cNvCxnSpPr>
            <a:cxnSpLocks/>
            <a:stCxn id="50" idx="0"/>
            <a:endCxn id="78" idx="4"/>
          </p:cNvCxnSpPr>
          <p:nvPr/>
        </p:nvCxnSpPr>
        <p:spPr>
          <a:xfrm flipV="1">
            <a:off x="5679134" y="3141987"/>
            <a:ext cx="2656530" cy="63404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0C50B744-7226-30BD-C208-ED4B09F072CF}"/>
              </a:ext>
            </a:extLst>
          </p:cNvPr>
          <p:cNvSpPr/>
          <p:nvPr/>
        </p:nvSpPr>
        <p:spPr>
          <a:xfrm>
            <a:off x="6814075" y="2768086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6926B8-7D7C-B707-96F3-4338C0115689}"/>
              </a:ext>
            </a:extLst>
          </p:cNvPr>
          <p:cNvCxnSpPr>
            <a:cxnSpLocks/>
            <a:stCxn id="57" idx="0"/>
            <a:endCxn id="91" idx="4"/>
          </p:cNvCxnSpPr>
          <p:nvPr/>
        </p:nvCxnSpPr>
        <p:spPr>
          <a:xfrm flipH="1" flipV="1">
            <a:off x="7007398" y="3140619"/>
            <a:ext cx="521" cy="63540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B03447E-F570-CFFB-AED2-E881A9015897}"/>
              </a:ext>
            </a:extLst>
          </p:cNvPr>
          <p:cNvCxnSpPr>
            <a:cxnSpLocks/>
            <a:stCxn id="50" idx="0"/>
            <a:endCxn id="91" idx="4"/>
          </p:cNvCxnSpPr>
          <p:nvPr/>
        </p:nvCxnSpPr>
        <p:spPr>
          <a:xfrm flipV="1">
            <a:off x="5679134" y="3140619"/>
            <a:ext cx="1328264" cy="63540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1F670A2E-99AE-8A6D-97DC-4A7E7CFBC6E0}"/>
              </a:ext>
            </a:extLst>
          </p:cNvPr>
          <p:cNvCxnSpPr>
            <a:cxnSpLocks/>
            <a:stCxn id="11" idx="0"/>
            <a:endCxn id="91" idx="4"/>
          </p:cNvCxnSpPr>
          <p:nvPr/>
        </p:nvCxnSpPr>
        <p:spPr>
          <a:xfrm flipV="1">
            <a:off x="4350866" y="3140619"/>
            <a:ext cx="2656532" cy="62779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42B0EB91-F036-48E5-9E4E-2E67B90EA1DC}"/>
              </a:ext>
            </a:extLst>
          </p:cNvPr>
          <p:cNvCxnSpPr>
            <a:cxnSpLocks/>
            <a:stCxn id="28" idx="0"/>
            <a:endCxn id="91" idx="4"/>
          </p:cNvCxnSpPr>
          <p:nvPr/>
        </p:nvCxnSpPr>
        <p:spPr>
          <a:xfrm flipV="1">
            <a:off x="3022596" y="3140619"/>
            <a:ext cx="3984802" cy="62779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DDAF492F-DEE2-2886-116C-E6AEEAE538FB}"/>
              </a:ext>
            </a:extLst>
          </p:cNvPr>
          <p:cNvSpPr/>
          <p:nvPr/>
        </p:nvSpPr>
        <p:spPr>
          <a:xfrm>
            <a:off x="5485809" y="2767492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10DE676-7F54-A151-9B09-7E978FBEC4F1}"/>
              </a:ext>
            </a:extLst>
          </p:cNvPr>
          <p:cNvCxnSpPr>
            <a:cxnSpLocks/>
            <a:stCxn id="50" idx="0"/>
            <a:endCxn id="107" idx="4"/>
          </p:cNvCxnSpPr>
          <p:nvPr/>
        </p:nvCxnSpPr>
        <p:spPr>
          <a:xfrm flipH="1" flipV="1">
            <a:off x="5679132" y="3140025"/>
            <a:ext cx="2" cy="63600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FC1365A7-C487-44C0-18B2-C418C06FD204}"/>
              </a:ext>
            </a:extLst>
          </p:cNvPr>
          <p:cNvCxnSpPr>
            <a:cxnSpLocks/>
            <a:stCxn id="11" idx="0"/>
            <a:endCxn id="107" idx="4"/>
          </p:cNvCxnSpPr>
          <p:nvPr/>
        </p:nvCxnSpPr>
        <p:spPr>
          <a:xfrm flipV="1">
            <a:off x="4350866" y="3140025"/>
            <a:ext cx="1328266" cy="62839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7590E39E-A74B-5EF3-D319-433CFFBFFE5E}"/>
              </a:ext>
            </a:extLst>
          </p:cNvPr>
          <p:cNvCxnSpPr>
            <a:cxnSpLocks/>
            <a:stCxn id="28" idx="0"/>
            <a:endCxn id="107" idx="4"/>
          </p:cNvCxnSpPr>
          <p:nvPr/>
        </p:nvCxnSpPr>
        <p:spPr>
          <a:xfrm flipV="1">
            <a:off x="3022596" y="3140025"/>
            <a:ext cx="2656536" cy="62839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01F97BA-E94A-365B-13CD-7B82FE3429E3}"/>
              </a:ext>
            </a:extLst>
          </p:cNvPr>
          <p:cNvCxnSpPr>
            <a:cxnSpLocks/>
            <a:stCxn id="46" idx="0"/>
            <a:endCxn id="107" idx="4"/>
          </p:cNvCxnSpPr>
          <p:nvPr/>
        </p:nvCxnSpPr>
        <p:spPr>
          <a:xfrm flipV="1">
            <a:off x="1694324" y="3140025"/>
            <a:ext cx="3984808" cy="63600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858FC4A9-4092-2B2A-6FD1-13AAE2CD64BD}"/>
              </a:ext>
            </a:extLst>
          </p:cNvPr>
          <p:cNvCxnSpPr>
            <a:cxnSpLocks/>
            <a:stCxn id="78" idx="0"/>
            <a:endCxn id="79" idx="4"/>
          </p:cNvCxnSpPr>
          <p:nvPr/>
        </p:nvCxnSpPr>
        <p:spPr>
          <a:xfrm flipH="1" flipV="1">
            <a:off x="8335663" y="2108219"/>
            <a:ext cx="1" cy="661235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FE0B418B-CFBF-02A6-2287-5E26F6AEC3A0}"/>
              </a:ext>
            </a:extLst>
          </p:cNvPr>
          <p:cNvCxnSpPr>
            <a:cxnSpLocks/>
            <a:stCxn id="91" idx="0"/>
            <a:endCxn id="79" idx="4"/>
          </p:cNvCxnSpPr>
          <p:nvPr/>
        </p:nvCxnSpPr>
        <p:spPr>
          <a:xfrm flipV="1">
            <a:off x="7007398" y="2108219"/>
            <a:ext cx="1328265" cy="659867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5CFAF3F-A3AB-441B-A70B-4EF18B8A9CFA}"/>
              </a:ext>
            </a:extLst>
          </p:cNvPr>
          <p:cNvCxnSpPr>
            <a:cxnSpLocks/>
            <a:stCxn id="107" idx="0"/>
            <a:endCxn id="79" idx="4"/>
          </p:cNvCxnSpPr>
          <p:nvPr/>
        </p:nvCxnSpPr>
        <p:spPr>
          <a:xfrm flipV="1">
            <a:off x="5679132" y="2108219"/>
            <a:ext cx="2656531" cy="659273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AD159E2-B879-4496-A3A9-9C21B1D395F6}"/>
              </a:ext>
            </a:extLst>
          </p:cNvPr>
          <p:cNvCxnSpPr>
            <a:cxnSpLocks/>
            <a:stCxn id="79" idx="6"/>
            <a:endCxn id="80" idx="2"/>
          </p:cNvCxnSpPr>
          <p:nvPr/>
        </p:nvCxnSpPr>
        <p:spPr>
          <a:xfrm flipV="1">
            <a:off x="8528985" y="1905530"/>
            <a:ext cx="571378" cy="16423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9F146769-91A6-55FF-3214-9512164BB918}"/>
              </a:ext>
            </a:extLst>
          </p:cNvPr>
          <p:cNvCxnSpPr>
            <a:cxnSpLocks/>
            <a:stCxn id="80" idx="6"/>
            <a:endCxn id="10" idx="1"/>
          </p:cNvCxnSpPr>
          <p:nvPr/>
        </p:nvCxnSpPr>
        <p:spPr>
          <a:xfrm>
            <a:off x="9487008" y="1905530"/>
            <a:ext cx="571378" cy="3237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D371971-79B8-1E9B-48A5-2A74E3272365}"/>
              </a:ext>
            </a:extLst>
          </p:cNvPr>
          <p:cNvSpPr txBox="1"/>
          <p:nvPr/>
        </p:nvSpPr>
        <p:spPr>
          <a:xfrm>
            <a:off x="1125647" y="1047263"/>
            <a:ext cx="54927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 main innovations:</a:t>
            </a:r>
          </a:p>
          <a:p>
            <a:pPr marL="514350" indent="-514350" algn="ctr">
              <a:buAutoNum type="arabicPeriod"/>
            </a:pPr>
            <a:r>
              <a:rPr lang="en-US" sz="2800" dirty="0"/>
              <a:t>Computation instead of counting</a:t>
            </a:r>
          </a:p>
          <a:p>
            <a:pPr marL="514350" indent="-514350" algn="ctr">
              <a:buAutoNum type="arabicPeriod"/>
            </a:pPr>
            <a:r>
              <a:rPr lang="en-US" sz="2800" dirty="0"/>
              <a:t>Vector representations for words</a:t>
            </a:r>
          </a:p>
        </p:txBody>
      </p:sp>
    </p:spTree>
    <p:extLst>
      <p:ext uri="{BB962C8B-B14F-4D97-AF65-F5344CB8AC3E}">
        <p14:creationId xmlns:p14="http://schemas.microsoft.com/office/powerpoint/2010/main" val="2325779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3CB4977-40C7-3B46-49EF-81A674BDA92C}"/>
              </a:ext>
            </a:extLst>
          </p:cNvPr>
          <p:cNvCxnSpPr>
            <a:cxnSpLocks/>
            <a:stCxn id="11" idx="0"/>
            <a:endCxn id="78" idx="4"/>
          </p:cNvCxnSpPr>
          <p:nvPr/>
        </p:nvCxnSpPr>
        <p:spPr>
          <a:xfrm flipV="1">
            <a:off x="4350866" y="3141987"/>
            <a:ext cx="3984798" cy="62643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F0D4226-7B21-6783-816E-4CB758BE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idea: use a neural network!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AC173-E7AA-5511-9CBA-D70ECDFF0AAB}"/>
              </a:ext>
            </a:extLst>
          </p:cNvPr>
          <p:cNvSpPr/>
          <p:nvPr/>
        </p:nvSpPr>
        <p:spPr>
          <a:xfrm>
            <a:off x="1066798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Great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75662E-4084-9B93-70D4-6DCF80C26B94}"/>
              </a:ext>
            </a:extLst>
          </p:cNvPr>
          <p:cNvSpPr/>
          <p:nvPr/>
        </p:nvSpPr>
        <p:spPr>
          <a:xfrm>
            <a:off x="2404529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D702E-2182-E240-0683-4758E5AF88AB}"/>
              </a:ext>
            </a:extLst>
          </p:cNvPr>
          <p:cNvSpPr/>
          <p:nvPr/>
        </p:nvSpPr>
        <p:spPr>
          <a:xfrm>
            <a:off x="3742260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must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6500B-98D3-1F37-C8CF-CEBDE1213ACA}"/>
              </a:ext>
            </a:extLst>
          </p:cNvPr>
          <p:cNvSpPr/>
          <p:nvPr/>
        </p:nvSpPr>
        <p:spPr>
          <a:xfrm>
            <a:off x="5079991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0F625-B2C9-F3A6-707D-F05F8DE65A6D}"/>
              </a:ext>
            </a:extLst>
          </p:cNvPr>
          <p:cNvSpPr/>
          <p:nvPr/>
        </p:nvSpPr>
        <p:spPr>
          <a:xfrm>
            <a:off x="6417722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taken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BD0F5A-83B5-A2BE-71D0-5C3E0419C3CB}"/>
              </a:ext>
            </a:extLst>
          </p:cNvPr>
          <p:cNvSpPr/>
          <p:nvPr/>
        </p:nvSpPr>
        <p:spPr>
          <a:xfrm>
            <a:off x="7755453" y="5249333"/>
            <a:ext cx="1236133" cy="36605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7AD0D-BA3E-7908-72AD-BEA5D4BD2B1B}"/>
              </a:ext>
            </a:extLst>
          </p:cNvPr>
          <p:cNvSpPr/>
          <p:nvPr/>
        </p:nvSpPr>
        <p:spPr>
          <a:xfrm>
            <a:off x="10058386" y="1725738"/>
            <a:ext cx="1236133" cy="366058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avoid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1D109-5CA6-9627-DC05-A1439E105E12}"/>
              </a:ext>
            </a:extLst>
          </p:cNvPr>
          <p:cNvSpPr/>
          <p:nvPr/>
        </p:nvSpPr>
        <p:spPr>
          <a:xfrm>
            <a:off x="4284498" y="376841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662302-842B-67CD-FD5A-010B007EF8E8}"/>
              </a:ext>
            </a:extLst>
          </p:cNvPr>
          <p:cNvSpPr/>
          <p:nvPr/>
        </p:nvSpPr>
        <p:spPr>
          <a:xfrm>
            <a:off x="4284498" y="3908762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65F8DA-741C-309E-CA46-1CBD52C30807}"/>
              </a:ext>
            </a:extLst>
          </p:cNvPr>
          <p:cNvSpPr/>
          <p:nvPr/>
        </p:nvSpPr>
        <p:spPr>
          <a:xfrm>
            <a:off x="4284498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A88542-402F-E729-F101-63FE6C9DA28B}"/>
              </a:ext>
            </a:extLst>
          </p:cNvPr>
          <p:cNvSpPr/>
          <p:nvPr/>
        </p:nvSpPr>
        <p:spPr>
          <a:xfrm>
            <a:off x="4284498" y="41894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477BD-6804-E882-A1BB-87F03CF65DC4}"/>
              </a:ext>
            </a:extLst>
          </p:cNvPr>
          <p:cNvSpPr/>
          <p:nvPr/>
        </p:nvSpPr>
        <p:spPr>
          <a:xfrm>
            <a:off x="4284497" y="43297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A8CA0C-5CBD-81B1-BF9A-56A6DBC19F0A}"/>
              </a:ext>
            </a:extLst>
          </p:cNvPr>
          <p:cNvSpPr/>
          <p:nvPr/>
        </p:nvSpPr>
        <p:spPr>
          <a:xfrm>
            <a:off x="4284497" y="447014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F0CA39-2921-3D69-C4B4-F778DEF6C78D}"/>
              </a:ext>
            </a:extLst>
          </p:cNvPr>
          <p:cNvSpPr/>
          <p:nvPr/>
        </p:nvSpPr>
        <p:spPr>
          <a:xfrm>
            <a:off x="4284497" y="461048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8A8AB-87FD-AD4C-E859-64DDC98AC29E}"/>
              </a:ext>
            </a:extLst>
          </p:cNvPr>
          <p:cNvSpPr/>
          <p:nvPr/>
        </p:nvSpPr>
        <p:spPr>
          <a:xfrm>
            <a:off x="4284498" y="47508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072815-5D8C-A80F-5126-C0E45C756F5C}"/>
              </a:ext>
            </a:extLst>
          </p:cNvPr>
          <p:cNvSpPr/>
          <p:nvPr/>
        </p:nvSpPr>
        <p:spPr>
          <a:xfrm>
            <a:off x="4284498" y="489117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AF04E7-0576-EB53-6377-EC781C220008}"/>
              </a:ext>
            </a:extLst>
          </p:cNvPr>
          <p:cNvSpPr/>
          <p:nvPr/>
        </p:nvSpPr>
        <p:spPr>
          <a:xfrm>
            <a:off x="2956228" y="376841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700A7C-E701-F6CB-6907-09177822D0CC}"/>
              </a:ext>
            </a:extLst>
          </p:cNvPr>
          <p:cNvSpPr/>
          <p:nvPr/>
        </p:nvSpPr>
        <p:spPr>
          <a:xfrm>
            <a:off x="2956227" y="39087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208D2D-D873-D9CE-CC9B-675643829159}"/>
              </a:ext>
            </a:extLst>
          </p:cNvPr>
          <p:cNvSpPr/>
          <p:nvPr/>
        </p:nvSpPr>
        <p:spPr>
          <a:xfrm>
            <a:off x="2956227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BA771F-C5FA-28E1-7003-E8325A998564}"/>
              </a:ext>
            </a:extLst>
          </p:cNvPr>
          <p:cNvSpPr/>
          <p:nvPr/>
        </p:nvSpPr>
        <p:spPr>
          <a:xfrm>
            <a:off x="2956227" y="41894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5DCF79-E157-E3E7-5571-B6A57432394C}"/>
              </a:ext>
            </a:extLst>
          </p:cNvPr>
          <p:cNvSpPr/>
          <p:nvPr/>
        </p:nvSpPr>
        <p:spPr>
          <a:xfrm>
            <a:off x="2956228" y="43297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9458EF-4193-3A2C-7DD9-9459A39C0097}"/>
              </a:ext>
            </a:extLst>
          </p:cNvPr>
          <p:cNvSpPr/>
          <p:nvPr/>
        </p:nvSpPr>
        <p:spPr>
          <a:xfrm>
            <a:off x="2956228" y="447014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DCA815-5098-D6D2-5B20-4EC129801257}"/>
              </a:ext>
            </a:extLst>
          </p:cNvPr>
          <p:cNvSpPr/>
          <p:nvPr/>
        </p:nvSpPr>
        <p:spPr>
          <a:xfrm>
            <a:off x="2956227" y="461048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1E309-5F91-D4E1-76D7-5B664C250ACA}"/>
              </a:ext>
            </a:extLst>
          </p:cNvPr>
          <p:cNvSpPr/>
          <p:nvPr/>
        </p:nvSpPr>
        <p:spPr>
          <a:xfrm>
            <a:off x="2956227" y="47508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71FCBE1-7572-D7E3-4B07-2B5906843534}"/>
              </a:ext>
            </a:extLst>
          </p:cNvPr>
          <p:cNvSpPr/>
          <p:nvPr/>
        </p:nvSpPr>
        <p:spPr>
          <a:xfrm>
            <a:off x="2956227" y="4891180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EBC1436-9B9F-08DE-A051-BDFA2613BCBB}"/>
              </a:ext>
            </a:extLst>
          </p:cNvPr>
          <p:cNvSpPr/>
          <p:nvPr/>
        </p:nvSpPr>
        <p:spPr>
          <a:xfrm>
            <a:off x="1627956" y="4614294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B0DB50-E19D-5F5B-AB99-7C796342482E}"/>
              </a:ext>
            </a:extLst>
          </p:cNvPr>
          <p:cNvSpPr/>
          <p:nvPr/>
        </p:nvSpPr>
        <p:spPr>
          <a:xfrm>
            <a:off x="1627956" y="4754639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AA749B-0AAF-2A3E-CA2D-121850680B4D}"/>
              </a:ext>
            </a:extLst>
          </p:cNvPr>
          <p:cNvSpPr/>
          <p:nvPr/>
        </p:nvSpPr>
        <p:spPr>
          <a:xfrm>
            <a:off x="1627956" y="4894984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497EBC-070A-8F6B-A0F7-3A79120BB8EB}"/>
              </a:ext>
            </a:extLst>
          </p:cNvPr>
          <p:cNvSpPr/>
          <p:nvPr/>
        </p:nvSpPr>
        <p:spPr>
          <a:xfrm>
            <a:off x="1627956" y="4190990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29C449-360B-6BEE-E849-B98EF1762649}"/>
              </a:ext>
            </a:extLst>
          </p:cNvPr>
          <p:cNvSpPr/>
          <p:nvPr/>
        </p:nvSpPr>
        <p:spPr>
          <a:xfrm>
            <a:off x="1627956" y="4331335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39FC53F-D084-A5E9-5C26-147151FFBAB6}"/>
              </a:ext>
            </a:extLst>
          </p:cNvPr>
          <p:cNvSpPr/>
          <p:nvPr/>
        </p:nvSpPr>
        <p:spPr>
          <a:xfrm>
            <a:off x="1627956" y="4471683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403340-AD8D-CEC8-D7AD-4AEB8B39C3C4}"/>
              </a:ext>
            </a:extLst>
          </p:cNvPr>
          <p:cNvSpPr/>
          <p:nvPr/>
        </p:nvSpPr>
        <p:spPr>
          <a:xfrm>
            <a:off x="1627956" y="390876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9C7BFE8-9E12-782B-2486-0A7C137F4EA8}"/>
              </a:ext>
            </a:extLst>
          </p:cNvPr>
          <p:cNvSpPr/>
          <p:nvPr/>
        </p:nvSpPr>
        <p:spPr>
          <a:xfrm>
            <a:off x="1627956" y="404910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101EAD-608B-C039-D329-B5C7E0D59846}"/>
              </a:ext>
            </a:extLst>
          </p:cNvPr>
          <p:cNvSpPr/>
          <p:nvPr/>
        </p:nvSpPr>
        <p:spPr>
          <a:xfrm>
            <a:off x="1627956" y="377602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143B051-C1A6-9AB0-70DF-1050CE2A125A}"/>
              </a:ext>
            </a:extLst>
          </p:cNvPr>
          <p:cNvSpPr/>
          <p:nvPr/>
        </p:nvSpPr>
        <p:spPr>
          <a:xfrm>
            <a:off x="5612766" y="4058986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656D951-651A-2401-AA14-2CB9E6D65D37}"/>
              </a:ext>
            </a:extLst>
          </p:cNvPr>
          <p:cNvSpPr/>
          <p:nvPr/>
        </p:nvSpPr>
        <p:spPr>
          <a:xfrm>
            <a:off x="5612766" y="4199331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B2BED0-F88C-15AE-079F-9A17F9E3B544}"/>
              </a:ext>
            </a:extLst>
          </p:cNvPr>
          <p:cNvSpPr/>
          <p:nvPr/>
        </p:nvSpPr>
        <p:spPr>
          <a:xfrm>
            <a:off x="5612766" y="4339676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64577D9-2B26-EB28-C3C0-E9E7DBF7B619}"/>
              </a:ext>
            </a:extLst>
          </p:cNvPr>
          <p:cNvSpPr/>
          <p:nvPr/>
        </p:nvSpPr>
        <p:spPr>
          <a:xfrm>
            <a:off x="5612766" y="377602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115702D-44E5-5999-9798-CF974E362E6F}"/>
              </a:ext>
            </a:extLst>
          </p:cNvPr>
          <p:cNvSpPr/>
          <p:nvPr/>
        </p:nvSpPr>
        <p:spPr>
          <a:xfrm>
            <a:off x="5612766" y="3916375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36CCB2D-1A55-67F0-6C0C-9595BD34C177}"/>
              </a:ext>
            </a:extLst>
          </p:cNvPr>
          <p:cNvSpPr/>
          <p:nvPr/>
        </p:nvSpPr>
        <p:spPr>
          <a:xfrm>
            <a:off x="5612766" y="4477752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9C961F1-E54B-29CE-27A3-4E11EC7F54CB}"/>
              </a:ext>
            </a:extLst>
          </p:cNvPr>
          <p:cNvSpPr/>
          <p:nvPr/>
        </p:nvSpPr>
        <p:spPr>
          <a:xfrm>
            <a:off x="5612765" y="461809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6837CF9-4B8E-FF4D-90BB-CAD17CA7ABD2}"/>
              </a:ext>
            </a:extLst>
          </p:cNvPr>
          <p:cNvSpPr/>
          <p:nvPr/>
        </p:nvSpPr>
        <p:spPr>
          <a:xfrm>
            <a:off x="5612765" y="475844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664D536-7593-1816-89FC-3B85E0CC3CBA}"/>
              </a:ext>
            </a:extLst>
          </p:cNvPr>
          <p:cNvSpPr/>
          <p:nvPr/>
        </p:nvSpPr>
        <p:spPr>
          <a:xfrm>
            <a:off x="5612765" y="489878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54509C-8CB9-69A9-D85F-D90E5BC404A6}"/>
              </a:ext>
            </a:extLst>
          </p:cNvPr>
          <p:cNvSpPr/>
          <p:nvPr/>
        </p:nvSpPr>
        <p:spPr>
          <a:xfrm>
            <a:off x="6941551" y="377602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0D2BDE4-C11D-75B3-D883-B0D27BDA67A8}"/>
              </a:ext>
            </a:extLst>
          </p:cNvPr>
          <p:cNvSpPr/>
          <p:nvPr/>
        </p:nvSpPr>
        <p:spPr>
          <a:xfrm>
            <a:off x="6941551" y="391637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A13261D-7C92-0FCE-2CF5-8937B085A57C}"/>
              </a:ext>
            </a:extLst>
          </p:cNvPr>
          <p:cNvSpPr/>
          <p:nvPr/>
        </p:nvSpPr>
        <p:spPr>
          <a:xfrm>
            <a:off x="6941551" y="405671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E703416-2CA0-116B-BF62-6F5062B6ACF9}"/>
              </a:ext>
            </a:extLst>
          </p:cNvPr>
          <p:cNvSpPr/>
          <p:nvPr/>
        </p:nvSpPr>
        <p:spPr>
          <a:xfrm>
            <a:off x="6941552" y="41970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D07B040-8697-7F85-FAC7-7D5ED91B5AB6}"/>
              </a:ext>
            </a:extLst>
          </p:cNvPr>
          <p:cNvSpPr/>
          <p:nvPr/>
        </p:nvSpPr>
        <p:spPr>
          <a:xfrm>
            <a:off x="6941552" y="4337407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6635E56-0074-5154-5F3A-AD8D9C89DF84}"/>
              </a:ext>
            </a:extLst>
          </p:cNvPr>
          <p:cNvSpPr/>
          <p:nvPr/>
        </p:nvSpPr>
        <p:spPr>
          <a:xfrm>
            <a:off x="6941032" y="446253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E8222F5-A07F-ED7D-036A-F9A93CE3ACDF}"/>
              </a:ext>
            </a:extLst>
          </p:cNvPr>
          <p:cNvSpPr/>
          <p:nvPr/>
        </p:nvSpPr>
        <p:spPr>
          <a:xfrm>
            <a:off x="6941032" y="4600608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8CCC920-E12A-73B6-EB05-6945CDEFC4ED}"/>
              </a:ext>
            </a:extLst>
          </p:cNvPr>
          <p:cNvSpPr/>
          <p:nvPr/>
        </p:nvSpPr>
        <p:spPr>
          <a:xfrm>
            <a:off x="6941031" y="4740953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8B916D9-F5A5-8B4A-EC9D-86FC9C9E689F}"/>
              </a:ext>
            </a:extLst>
          </p:cNvPr>
          <p:cNvSpPr/>
          <p:nvPr/>
        </p:nvSpPr>
        <p:spPr>
          <a:xfrm>
            <a:off x="6941031" y="4881298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D454953-1C48-2DAA-A01B-F21CE94C5A54}"/>
              </a:ext>
            </a:extLst>
          </p:cNvPr>
          <p:cNvSpPr/>
          <p:nvPr/>
        </p:nvSpPr>
        <p:spPr>
          <a:xfrm>
            <a:off x="8269298" y="4191721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15A65CA-DBAE-D884-793D-87F0B29E3AF7}"/>
              </a:ext>
            </a:extLst>
          </p:cNvPr>
          <p:cNvSpPr/>
          <p:nvPr/>
        </p:nvSpPr>
        <p:spPr>
          <a:xfrm>
            <a:off x="8269298" y="4332066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C2DB121-6E5F-EEDE-F573-A1F89CC36B33}"/>
              </a:ext>
            </a:extLst>
          </p:cNvPr>
          <p:cNvSpPr/>
          <p:nvPr/>
        </p:nvSpPr>
        <p:spPr>
          <a:xfrm>
            <a:off x="8269298" y="4472411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F123E1A-7BDE-8780-A04E-E21C0DB18CFF}"/>
              </a:ext>
            </a:extLst>
          </p:cNvPr>
          <p:cNvSpPr/>
          <p:nvPr/>
        </p:nvSpPr>
        <p:spPr>
          <a:xfrm>
            <a:off x="8269298" y="3768417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49A1F01-F2B9-C326-640F-694392C3DFED}"/>
              </a:ext>
            </a:extLst>
          </p:cNvPr>
          <p:cNvSpPr/>
          <p:nvPr/>
        </p:nvSpPr>
        <p:spPr>
          <a:xfrm>
            <a:off x="8269298" y="3908762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A7B3E22-D0AC-B32A-8F25-E7FCDA419EC3}"/>
              </a:ext>
            </a:extLst>
          </p:cNvPr>
          <p:cNvSpPr/>
          <p:nvPr/>
        </p:nvSpPr>
        <p:spPr>
          <a:xfrm>
            <a:off x="8269298" y="4049110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CD0AFF7-8D47-600A-66EF-0732B9298DC9}"/>
              </a:ext>
            </a:extLst>
          </p:cNvPr>
          <p:cNvSpPr/>
          <p:nvPr/>
        </p:nvSpPr>
        <p:spPr>
          <a:xfrm>
            <a:off x="8269297" y="4890534"/>
            <a:ext cx="132735" cy="1327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0BA772E-01E5-69D8-4237-C3FB3F8BC158}"/>
              </a:ext>
            </a:extLst>
          </p:cNvPr>
          <p:cNvSpPr/>
          <p:nvPr/>
        </p:nvSpPr>
        <p:spPr>
          <a:xfrm>
            <a:off x="8269297" y="4607575"/>
            <a:ext cx="132735" cy="1327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5C437B-BD9A-FF5B-3FD0-AFF4D96F1A99}"/>
              </a:ext>
            </a:extLst>
          </p:cNvPr>
          <p:cNvSpPr/>
          <p:nvPr/>
        </p:nvSpPr>
        <p:spPr>
          <a:xfrm>
            <a:off x="8269297" y="4747923"/>
            <a:ext cx="132735" cy="13273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C875AA9-0C13-F071-9FD4-BC49236C804A}"/>
              </a:ext>
            </a:extLst>
          </p:cNvPr>
          <p:cNvSpPr/>
          <p:nvPr/>
        </p:nvSpPr>
        <p:spPr>
          <a:xfrm>
            <a:off x="8142341" y="2769454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848CE45-06F8-17D0-B971-953DB628E3F1}"/>
              </a:ext>
            </a:extLst>
          </p:cNvPr>
          <p:cNvSpPr/>
          <p:nvPr/>
        </p:nvSpPr>
        <p:spPr>
          <a:xfrm>
            <a:off x="8142340" y="1735686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274B051-1E02-AE21-3326-D73956F7CFA2}"/>
              </a:ext>
            </a:extLst>
          </p:cNvPr>
          <p:cNvSpPr/>
          <p:nvPr/>
        </p:nvSpPr>
        <p:spPr>
          <a:xfrm>
            <a:off x="9100363" y="1719263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E135B3F-523F-9FC2-6E03-DBAA0EB6716C}"/>
              </a:ext>
            </a:extLst>
          </p:cNvPr>
          <p:cNvCxnSpPr>
            <a:cxnSpLocks/>
            <a:stCxn id="72" idx="0"/>
            <a:endCxn id="78" idx="4"/>
          </p:cNvCxnSpPr>
          <p:nvPr/>
        </p:nvCxnSpPr>
        <p:spPr>
          <a:xfrm flipH="1" flipV="1">
            <a:off x="8335664" y="3141987"/>
            <a:ext cx="2" cy="62643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342FD3E-E621-81BC-A792-BA7243964060}"/>
              </a:ext>
            </a:extLst>
          </p:cNvPr>
          <p:cNvCxnSpPr>
            <a:cxnSpLocks/>
            <a:stCxn id="57" idx="0"/>
            <a:endCxn id="78" idx="4"/>
          </p:cNvCxnSpPr>
          <p:nvPr/>
        </p:nvCxnSpPr>
        <p:spPr>
          <a:xfrm flipV="1">
            <a:off x="7007919" y="3141987"/>
            <a:ext cx="1327745" cy="63404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82DD747-FBC3-5257-7B14-58E6E544941F}"/>
              </a:ext>
            </a:extLst>
          </p:cNvPr>
          <p:cNvCxnSpPr>
            <a:cxnSpLocks/>
            <a:stCxn id="50" idx="0"/>
            <a:endCxn id="78" idx="4"/>
          </p:cNvCxnSpPr>
          <p:nvPr/>
        </p:nvCxnSpPr>
        <p:spPr>
          <a:xfrm flipV="1">
            <a:off x="5679134" y="3141987"/>
            <a:ext cx="2656530" cy="63404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0C50B744-7226-30BD-C208-ED4B09F072CF}"/>
              </a:ext>
            </a:extLst>
          </p:cNvPr>
          <p:cNvSpPr/>
          <p:nvPr/>
        </p:nvSpPr>
        <p:spPr>
          <a:xfrm>
            <a:off x="6814075" y="2768086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6926B8-7D7C-B707-96F3-4338C0115689}"/>
              </a:ext>
            </a:extLst>
          </p:cNvPr>
          <p:cNvCxnSpPr>
            <a:cxnSpLocks/>
            <a:stCxn id="57" idx="0"/>
            <a:endCxn id="91" idx="4"/>
          </p:cNvCxnSpPr>
          <p:nvPr/>
        </p:nvCxnSpPr>
        <p:spPr>
          <a:xfrm flipH="1" flipV="1">
            <a:off x="7007398" y="3140619"/>
            <a:ext cx="521" cy="63540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B03447E-F570-CFFB-AED2-E881A9015897}"/>
              </a:ext>
            </a:extLst>
          </p:cNvPr>
          <p:cNvCxnSpPr>
            <a:cxnSpLocks/>
            <a:stCxn id="50" idx="0"/>
            <a:endCxn id="91" idx="4"/>
          </p:cNvCxnSpPr>
          <p:nvPr/>
        </p:nvCxnSpPr>
        <p:spPr>
          <a:xfrm flipV="1">
            <a:off x="5679134" y="3140619"/>
            <a:ext cx="1328264" cy="63540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1F670A2E-99AE-8A6D-97DC-4A7E7CFBC6E0}"/>
              </a:ext>
            </a:extLst>
          </p:cNvPr>
          <p:cNvCxnSpPr>
            <a:cxnSpLocks/>
            <a:stCxn id="11" idx="0"/>
            <a:endCxn id="91" idx="4"/>
          </p:cNvCxnSpPr>
          <p:nvPr/>
        </p:nvCxnSpPr>
        <p:spPr>
          <a:xfrm flipV="1">
            <a:off x="4350866" y="3140619"/>
            <a:ext cx="2656532" cy="62779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42B0EB91-F036-48E5-9E4E-2E67B90EA1DC}"/>
              </a:ext>
            </a:extLst>
          </p:cNvPr>
          <p:cNvCxnSpPr>
            <a:cxnSpLocks/>
            <a:stCxn id="28" idx="0"/>
            <a:endCxn id="91" idx="4"/>
          </p:cNvCxnSpPr>
          <p:nvPr/>
        </p:nvCxnSpPr>
        <p:spPr>
          <a:xfrm flipV="1">
            <a:off x="3022596" y="3140619"/>
            <a:ext cx="3984802" cy="627798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DDAF492F-DEE2-2886-116C-E6AEEAE538FB}"/>
              </a:ext>
            </a:extLst>
          </p:cNvPr>
          <p:cNvSpPr/>
          <p:nvPr/>
        </p:nvSpPr>
        <p:spPr>
          <a:xfrm>
            <a:off x="5485809" y="2767492"/>
            <a:ext cx="386645" cy="3725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10DE676-7F54-A151-9B09-7E978FBEC4F1}"/>
              </a:ext>
            </a:extLst>
          </p:cNvPr>
          <p:cNvCxnSpPr>
            <a:cxnSpLocks/>
            <a:stCxn id="50" idx="0"/>
            <a:endCxn id="107" idx="4"/>
          </p:cNvCxnSpPr>
          <p:nvPr/>
        </p:nvCxnSpPr>
        <p:spPr>
          <a:xfrm flipH="1" flipV="1">
            <a:off x="5679132" y="3140025"/>
            <a:ext cx="2" cy="63600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FC1365A7-C487-44C0-18B2-C418C06FD204}"/>
              </a:ext>
            </a:extLst>
          </p:cNvPr>
          <p:cNvCxnSpPr>
            <a:cxnSpLocks/>
            <a:stCxn id="11" idx="0"/>
            <a:endCxn id="107" idx="4"/>
          </p:cNvCxnSpPr>
          <p:nvPr/>
        </p:nvCxnSpPr>
        <p:spPr>
          <a:xfrm flipV="1">
            <a:off x="4350866" y="3140025"/>
            <a:ext cx="1328266" cy="62839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7590E39E-A74B-5EF3-D319-433CFFBFFE5E}"/>
              </a:ext>
            </a:extLst>
          </p:cNvPr>
          <p:cNvCxnSpPr>
            <a:cxnSpLocks/>
            <a:stCxn id="28" idx="0"/>
            <a:endCxn id="107" idx="4"/>
          </p:cNvCxnSpPr>
          <p:nvPr/>
        </p:nvCxnSpPr>
        <p:spPr>
          <a:xfrm flipV="1">
            <a:off x="3022596" y="3140025"/>
            <a:ext cx="2656536" cy="62839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01F97BA-E94A-365B-13CD-7B82FE3429E3}"/>
              </a:ext>
            </a:extLst>
          </p:cNvPr>
          <p:cNvCxnSpPr>
            <a:cxnSpLocks/>
            <a:stCxn id="46" idx="0"/>
            <a:endCxn id="107" idx="4"/>
          </p:cNvCxnSpPr>
          <p:nvPr/>
        </p:nvCxnSpPr>
        <p:spPr>
          <a:xfrm flipV="1">
            <a:off x="1694324" y="3140025"/>
            <a:ext cx="3984808" cy="636002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858FC4A9-4092-2B2A-6FD1-13AAE2CD64BD}"/>
              </a:ext>
            </a:extLst>
          </p:cNvPr>
          <p:cNvCxnSpPr>
            <a:cxnSpLocks/>
            <a:stCxn id="78" idx="0"/>
            <a:endCxn id="79" idx="4"/>
          </p:cNvCxnSpPr>
          <p:nvPr/>
        </p:nvCxnSpPr>
        <p:spPr>
          <a:xfrm flipH="1" flipV="1">
            <a:off x="8335663" y="2108219"/>
            <a:ext cx="1" cy="661235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FE0B418B-CFBF-02A6-2287-5E26F6AEC3A0}"/>
              </a:ext>
            </a:extLst>
          </p:cNvPr>
          <p:cNvCxnSpPr>
            <a:cxnSpLocks/>
            <a:stCxn id="91" idx="0"/>
            <a:endCxn id="79" idx="4"/>
          </p:cNvCxnSpPr>
          <p:nvPr/>
        </p:nvCxnSpPr>
        <p:spPr>
          <a:xfrm flipV="1">
            <a:off x="7007398" y="2108219"/>
            <a:ext cx="1328265" cy="659867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5CFAF3F-A3AB-441B-A70B-4EF18B8A9CFA}"/>
              </a:ext>
            </a:extLst>
          </p:cNvPr>
          <p:cNvCxnSpPr>
            <a:cxnSpLocks/>
            <a:stCxn id="107" idx="0"/>
            <a:endCxn id="79" idx="4"/>
          </p:cNvCxnSpPr>
          <p:nvPr/>
        </p:nvCxnSpPr>
        <p:spPr>
          <a:xfrm flipV="1">
            <a:off x="5679132" y="2108219"/>
            <a:ext cx="2656531" cy="659273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AD159E2-B879-4496-A3A9-9C21B1D395F6}"/>
              </a:ext>
            </a:extLst>
          </p:cNvPr>
          <p:cNvCxnSpPr>
            <a:cxnSpLocks/>
            <a:stCxn id="79" idx="6"/>
            <a:endCxn id="80" idx="2"/>
          </p:cNvCxnSpPr>
          <p:nvPr/>
        </p:nvCxnSpPr>
        <p:spPr>
          <a:xfrm flipV="1">
            <a:off x="8528985" y="1905530"/>
            <a:ext cx="571378" cy="16423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9F146769-91A6-55FF-3214-9512164BB918}"/>
              </a:ext>
            </a:extLst>
          </p:cNvPr>
          <p:cNvCxnSpPr>
            <a:cxnSpLocks/>
            <a:stCxn id="80" idx="6"/>
            <a:endCxn id="10" idx="1"/>
          </p:cNvCxnSpPr>
          <p:nvPr/>
        </p:nvCxnSpPr>
        <p:spPr>
          <a:xfrm>
            <a:off x="9487008" y="1905530"/>
            <a:ext cx="571378" cy="3237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D604B75-6964-93AF-F8CA-1A835582F4B4}"/>
              </a:ext>
            </a:extLst>
          </p:cNvPr>
          <p:cNvSpPr txBox="1"/>
          <p:nvPr/>
        </p:nvSpPr>
        <p:spPr>
          <a:xfrm>
            <a:off x="9080470" y="3768417"/>
            <a:ext cx="300505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Key issue:</a:t>
            </a:r>
            <a:br>
              <a:rPr lang="en-US" sz="2800" dirty="0"/>
            </a:br>
            <a:r>
              <a:rPr lang="en-US" sz="2800" dirty="0"/>
              <a:t>how to represent</a:t>
            </a:r>
            <a:br>
              <a:rPr lang="en-US" sz="2800" dirty="0"/>
            </a:br>
            <a:r>
              <a:rPr lang="en-US" sz="2800" dirty="0"/>
              <a:t>a word as a vector?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9063D8-C131-26E6-1606-F9F5FD8D2F02}"/>
              </a:ext>
            </a:extLst>
          </p:cNvPr>
          <p:cNvSpPr txBox="1"/>
          <p:nvPr/>
        </p:nvSpPr>
        <p:spPr>
          <a:xfrm>
            <a:off x="1125647" y="1047263"/>
            <a:ext cx="54927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 main innovations:</a:t>
            </a:r>
          </a:p>
          <a:p>
            <a:pPr marL="514350" indent="-514350" algn="ctr">
              <a:buAutoNum type="arabicPeriod"/>
            </a:pPr>
            <a:r>
              <a:rPr lang="en-US" sz="2800" dirty="0"/>
              <a:t>Computation instead of counting</a:t>
            </a:r>
          </a:p>
          <a:p>
            <a:pPr marL="514350" indent="-514350" algn="ctr">
              <a:buAutoNum type="arabicPeriod"/>
            </a:pPr>
            <a:r>
              <a:rPr lang="en-US" sz="2800" dirty="0"/>
              <a:t>Vector representations for words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F7D46D-EB36-4DE3-2B64-E0B3B6F2AA17}"/>
              </a:ext>
            </a:extLst>
          </p:cNvPr>
          <p:cNvSpPr txBox="1"/>
          <p:nvPr/>
        </p:nvSpPr>
        <p:spPr>
          <a:xfrm>
            <a:off x="9006871" y="2278063"/>
            <a:ext cx="31202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Like vision:</a:t>
            </a:r>
            <a:br>
              <a:rPr lang="en-US" sz="2800" dirty="0"/>
            </a:br>
            <a:r>
              <a:rPr lang="en-US" sz="2800" dirty="0"/>
              <a:t>exploit equivariance</a:t>
            </a:r>
          </a:p>
        </p:txBody>
      </p:sp>
    </p:spTree>
    <p:extLst>
      <p:ext uri="{BB962C8B-B14F-4D97-AF65-F5344CB8AC3E}">
        <p14:creationId xmlns:p14="http://schemas.microsoft.com/office/powerpoint/2010/main" val="291563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A1BA-E2A3-F2FE-91B6-056AB78EC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word embedding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A11B2-39D1-CB17-EE2C-64C5C0C99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Mechanically: a simple idea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DE4F7B-C04A-E13B-1670-EE9BDDE6C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47" y="1916735"/>
            <a:ext cx="8344647" cy="38272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D4CF8B-3598-99B5-5B91-46F466694478}"/>
              </a:ext>
            </a:extLst>
          </p:cNvPr>
          <p:cNvSpPr txBox="1"/>
          <p:nvPr/>
        </p:nvSpPr>
        <p:spPr>
          <a:xfrm>
            <a:off x="5735256" y="1291684"/>
            <a:ext cx="347729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size of vocab = 100000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BE715-C35D-81BF-7F81-D7207E1C1489}"/>
              </a:ext>
            </a:extLst>
          </p:cNvPr>
          <p:cNvSpPr txBox="1"/>
          <p:nvPr/>
        </p:nvSpPr>
        <p:spPr>
          <a:xfrm>
            <a:off x="8752412" y="2017497"/>
            <a:ext cx="319767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dim of vector = 1000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6FEC27-7B71-2AD6-FD9D-6F43171C2EB4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6096000" y="1814904"/>
            <a:ext cx="1377906" cy="464203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198BD6A-8A82-61AB-B41A-CB2AAA010E5E}"/>
              </a:ext>
            </a:extLst>
          </p:cNvPr>
          <p:cNvCxnSpPr>
            <a:cxnSpLocks/>
          </p:cNvCxnSpPr>
          <p:nvPr/>
        </p:nvCxnSpPr>
        <p:spPr>
          <a:xfrm flipH="1">
            <a:off x="8294177" y="2279107"/>
            <a:ext cx="430723" cy="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0F89BE6-7ADC-0B4A-E7D2-C069BACC8580}"/>
              </a:ext>
            </a:extLst>
          </p:cNvPr>
          <p:cNvSpPr txBox="1"/>
          <p:nvPr/>
        </p:nvSpPr>
        <p:spPr>
          <a:xfrm>
            <a:off x="8539001" y="3665294"/>
            <a:ext cx="3543471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one row for each word</a:t>
            </a:r>
          </a:p>
          <a:p>
            <a:pPr algn="ctr"/>
            <a:r>
              <a:rPr lang="en-US" sz="2800" dirty="0"/>
              <a:t>1000 dim </a:t>
            </a:r>
            <a:r>
              <a:rPr lang="en-US" sz="2800" dirty="0" err="1"/>
              <a:t>vec</a:t>
            </a:r>
            <a:r>
              <a:rPr lang="en-US" sz="2800" dirty="0"/>
              <a:t> for each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2C66B1-4991-FD9B-9FFB-9274544A1DC8}"/>
              </a:ext>
            </a:extLst>
          </p:cNvPr>
          <p:cNvSpPr/>
          <p:nvPr/>
        </p:nvSpPr>
        <p:spPr>
          <a:xfrm>
            <a:off x="1864659" y="3890682"/>
            <a:ext cx="6644879" cy="268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6EA2F2-9902-54EB-4FC8-44EC54D8A30B}"/>
              </a:ext>
            </a:extLst>
          </p:cNvPr>
          <p:cNvSpPr txBox="1"/>
          <p:nvPr/>
        </p:nvSpPr>
        <p:spPr>
          <a:xfrm>
            <a:off x="2083254" y="6005069"/>
            <a:ext cx="9634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Just a lookup-table to reduce a big vocabulary to a smaller vector</a:t>
            </a:r>
          </a:p>
        </p:txBody>
      </p:sp>
    </p:spTree>
    <p:extLst>
      <p:ext uri="{BB962C8B-B14F-4D97-AF65-F5344CB8AC3E}">
        <p14:creationId xmlns:p14="http://schemas.microsoft.com/office/powerpoint/2010/main" val="2699439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11015621" cy="988858"/>
          </a:xfrm>
        </p:spPr>
        <p:txBody>
          <a:bodyPr>
            <a:normAutofit fontScale="90000"/>
          </a:bodyPr>
          <a:lstStyle/>
          <a:p>
            <a:r>
              <a:rPr lang="en-US" dirty="0"/>
              <a:t>Language Modeling: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34E59-4B85-4C4B-8984-E10B47A0B100}"/>
              </a:ext>
            </a:extLst>
          </p:cNvPr>
          <p:cNvSpPr txBox="1">
            <a:spLocks/>
          </p:cNvSpPr>
          <p:nvPr/>
        </p:nvSpPr>
        <p:spPr>
          <a:xfrm>
            <a:off x="1681848" y="109451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Neural Approach #1: </a:t>
            </a:r>
            <a:r>
              <a:rPr lang="en-US" sz="2400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General Idea: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using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windows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 of words, predict the next word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Ex.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He went to class after breakfast.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4343400" y="5315360"/>
            <a:ext cx="3912704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4448182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4694441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4940700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5192569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45073BD-D1CE-1848-A3FB-5C7C44E689AE}"/>
              </a:ext>
            </a:extLst>
          </p:cNvPr>
          <p:cNvSpPr txBox="1">
            <a:spLocks/>
          </p:cNvSpPr>
          <p:nvPr/>
        </p:nvSpPr>
        <p:spPr>
          <a:xfrm>
            <a:off x="4491241" y="5688211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He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09F3CB1-D077-AB4A-9263-C3E375E967C2}"/>
              </a:ext>
            </a:extLst>
          </p:cNvPr>
          <p:cNvSpPr/>
          <p:nvPr/>
        </p:nvSpPr>
        <p:spPr>
          <a:xfrm>
            <a:off x="585714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6FB9AA-7582-D249-8964-B1E083E54282}"/>
              </a:ext>
            </a:extLst>
          </p:cNvPr>
          <p:cNvSpPr/>
          <p:nvPr/>
        </p:nvSpPr>
        <p:spPr>
          <a:xfrm>
            <a:off x="610340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246FA5D-2EB0-194F-9056-8E55096A2324}"/>
              </a:ext>
            </a:extLst>
          </p:cNvPr>
          <p:cNvSpPr/>
          <p:nvPr/>
        </p:nvSpPr>
        <p:spPr>
          <a:xfrm>
            <a:off x="6349664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75B46D-94A3-A748-A10A-24F44499811C}"/>
              </a:ext>
            </a:extLst>
          </p:cNvPr>
          <p:cNvSpPr/>
          <p:nvPr/>
        </p:nvSpPr>
        <p:spPr>
          <a:xfrm>
            <a:off x="6601533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6A117F4-BF7A-B143-92B3-7771E7DB76F2}"/>
              </a:ext>
            </a:extLst>
          </p:cNvPr>
          <p:cNvSpPr/>
          <p:nvPr/>
        </p:nvSpPr>
        <p:spPr>
          <a:xfrm>
            <a:off x="7205838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06F9256-6591-CA4A-A29D-DCE17210C01C}"/>
              </a:ext>
            </a:extLst>
          </p:cNvPr>
          <p:cNvSpPr/>
          <p:nvPr/>
        </p:nvSpPr>
        <p:spPr>
          <a:xfrm>
            <a:off x="7452097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8F461C7-1896-C149-B54C-48C3CE75BEC4}"/>
              </a:ext>
            </a:extLst>
          </p:cNvPr>
          <p:cNvSpPr/>
          <p:nvPr/>
        </p:nvSpPr>
        <p:spPr>
          <a:xfrm>
            <a:off x="769835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4167DE-1E41-A341-8D12-4BEC35973F94}"/>
              </a:ext>
            </a:extLst>
          </p:cNvPr>
          <p:cNvSpPr/>
          <p:nvPr/>
        </p:nvSpPr>
        <p:spPr>
          <a:xfrm>
            <a:off x="795022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55F8A322-FDA5-BA44-B414-1ED3FFDA2885}"/>
              </a:ext>
            </a:extLst>
          </p:cNvPr>
          <p:cNvSpPr txBox="1">
            <a:spLocks/>
          </p:cNvSpPr>
          <p:nvPr/>
        </p:nvSpPr>
        <p:spPr>
          <a:xfrm>
            <a:off x="5747093" y="5688211"/>
            <a:ext cx="100582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EBA670-9E74-CA4F-8C42-A58FF63F651A}"/>
              </a:ext>
            </a:extLst>
          </p:cNvPr>
          <p:cNvSpPr txBox="1">
            <a:spLocks/>
          </p:cNvSpPr>
          <p:nvPr/>
        </p:nvSpPr>
        <p:spPr>
          <a:xfrm>
            <a:off x="7205838" y="5688211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249904" y="523658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Example input sentence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161485" y="4122786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284612" y="293372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Output layer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CC0D6-8168-2A3F-CC2F-2DE3FBCFFBCC}"/>
              </a:ext>
            </a:extLst>
          </p:cNvPr>
          <p:cNvSpPr txBox="1"/>
          <p:nvPr/>
        </p:nvSpPr>
        <p:spPr>
          <a:xfrm>
            <a:off x="4670547" y="6344776"/>
            <a:ext cx="7580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[Slides modified from slides by: </a:t>
            </a:r>
            <a:r>
              <a:rPr lang="en-US" sz="2800" dirty="0" err="1"/>
              <a:t>Pavlos</a:t>
            </a:r>
            <a:r>
              <a:rPr lang="en-US" sz="2800" dirty="0"/>
              <a:t> </a:t>
            </a:r>
            <a:r>
              <a:rPr lang="en-US" sz="2800" dirty="0" err="1"/>
              <a:t>Protopapas</a:t>
            </a:r>
            <a:r>
              <a:rPr lang="en-US" sz="2800" dirty="0"/>
              <a:t>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1B9E78-6634-9B0A-2918-62BEBCDD7C22}"/>
              </a:ext>
            </a:extLst>
          </p:cNvPr>
          <p:cNvSpPr/>
          <p:nvPr/>
        </p:nvSpPr>
        <p:spPr>
          <a:xfrm>
            <a:off x="9438954" y="2995957"/>
            <a:ext cx="1236133" cy="366058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class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458AA27-FCE1-37F1-C6D1-70CE5808E731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7235335" y="3178986"/>
            <a:ext cx="2203619" cy="0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1FF8AC4-8EB2-33AD-7EB7-CF1096A3FCA9}"/>
              </a:ext>
            </a:extLst>
          </p:cNvPr>
          <p:cNvSpPr txBox="1"/>
          <p:nvPr/>
        </p:nvSpPr>
        <p:spPr>
          <a:xfrm>
            <a:off x="9017126" y="3437396"/>
            <a:ext cx="20937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try to predict</a:t>
            </a:r>
            <a:br>
              <a:rPr lang="en-US" sz="2800" dirty="0"/>
            </a:br>
            <a:r>
              <a:rPr lang="en-US" sz="2800" dirty="0"/>
              <a:t>next word</a:t>
            </a:r>
          </a:p>
        </p:txBody>
      </p:sp>
    </p:spTree>
    <p:extLst>
      <p:ext uri="{BB962C8B-B14F-4D97-AF65-F5344CB8AC3E}">
        <p14:creationId xmlns:p14="http://schemas.microsoft.com/office/powerpoint/2010/main" val="411258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34E59-4B85-4C4B-8984-E10B47A0B100}"/>
              </a:ext>
            </a:extLst>
          </p:cNvPr>
          <p:cNvSpPr txBox="1">
            <a:spLocks/>
          </p:cNvSpPr>
          <p:nvPr/>
        </p:nvSpPr>
        <p:spPr>
          <a:xfrm>
            <a:off x="1681848" y="109451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Neural Approach #1: </a:t>
            </a:r>
            <a:r>
              <a:rPr lang="en-US" sz="2400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General Idea: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using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windows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 of words, predict the next word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Ex.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He went to class after breakfast.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Karla" charset="0"/>
              <a:ea typeface="Karla" charset="0"/>
              <a:cs typeface="Karla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4343400" y="5315360"/>
            <a:ext cx="3912704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4448182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4694441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4940700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5192569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45073BD-D1CE-1848-A3FB-5C7C44E689AE}"/>
              </a:ext>
            </a:extLst>
          </p:cNvPr>
          <p:cNvSpPr txBox="1">
            <a:spLocks/>
          </p:cNvSpPr>
          <p:nvPr/>
        </p:nvSpPr>
        <p:spPr>
          <a:xfrm>
            <a:off x="4491241" y="5688211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He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09F3CB1-D077-AB4A-9263-C3E375E967C2}"/>
              </a:ext>
            </a:extLst>
          </p:cNvPr>
          <p:cNvSpPr/>
          <p:nvPr/>
        </p:nvSpPr>
        <p:spPr>
          <a:xfrm>
            <a:off x="585714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6FB9AA-7582-D249-8964-B1E083E54282}"/>
              </a:ext>
            </a:extLst>
          </p:cNvPr>
          <p:cNvSpPr/>
          <p:nvPr/>
        </p:nvSpPr>
        <p:spPr>
          <a:xfrm>
            <a:off x="610340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246FA5D-2EB0-194F-9056-8E55096A2324}"/>
              </a:ext>
            </a:extLst>
          </p:cNvPr>
          <p:cNvSpPr/>
          <p:nvPr/>
        </p:nvSpPr>
        <p:spPr>
          <a:xfrm>
            <a:off x="6349664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75B46D-94A3-A748-A10A-24F44499811C}"/>
              </a:ext>
            </a:extLst>
          </p:cNvPr>
          <p:cNvSpPr/>
          <p:nvPr/>
        </p:nvSpPr>
        <p:spPr>
          <a:xfrm>
            <a:off x="6601533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6A117F4-BF7A-B143-92B3-7771E7DB76F2}"/>
              </a:ext>
            </a:extLst>
          </p:cNvPr>
          <p:cNvSpPr/>
          <p:nvPr/>
        </p:nvSpPr>
        <p:spPr>
          <a:xfrm>
            <a:off x="7205838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06F9256-6591-CA4A-A29D-DCE17210C01C}"/>
              </a:ext>
            </a:extLst>
          </p:cNvPr>
          <p:cNvSpPr/>
          <p:nvPr/>
        </p:nvSpPr>
        <p:spPr>
          <a:xfrm>
            <a:off x="7452097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8F461C7-1896-C149-B54C-48C3CE75BEC4}"/>
              </a:ext>
            </a:extLst>
          </p:cNvPr>
          <p:cNvSpPr/>
          <p:nvPr/>
        </p:nvSpPr>
        <p:spPr>
          <a:xfrm>
            <a:off x="769835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4167DE-1E41-A341-8D12-4BEC35973F94}"/>
              </a:ext>
            </a:extLst>
          </p:cNvPr>
          <p:cNvSpPr/>
          <p:nvPr/>
        </p:nvSpPr>
        <p:spPr>
          <a:xfrm>
            <a:off x="795022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55F8A322-FDA5-BA44-B414-1ED3FFDA2885}"/>
              </a:ext>
            </a:extLst>
          </p:cNvPr>
          <p:cNvSpPr txBox="1">
            <a:spLocks/>
          </p:cNvSpPr>
          <p:nvPr/>
        </p:nvSpPr>
        <p:spPr>
          <a:xfrm>
            <a:off x="5747093" y="5688211"/>
            <a:ext cx="100582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EBA670-9E74-CA4F-8C42-A58FF63F651A}"/>
              </a:ext>
            </a:extLst>
          </p:cNvPr>
          <p:cNvSpPr txBox="1">
            <a:spLocks/>
          </p:cNvSpPr>
          <p:nvPr/>
        </p:nvSpPr>
        <p:spPr>
          <a:xfrm>
            <a:off x="7205838" y="5688211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249904" y="523658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Example input sentence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161485" y="4122786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284612" y="293372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  <a:blipFill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5AE33AA6-F39F-AE47-A082-D026FA876028}"/>
              </a:ext>
            </a:extLst>
          </p:cNvPr>
          <p:cNvSpPr txBox="1">
            <a:spLocks/>
          </p:cNvSpPr>
          <p:nvPr/>
        </p:nvSpPr>
        <p:spPr>
          <a:xfrm>
            <a:off x="8533366" y="5631336"/>
            <a:ext cx="3306448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Light" panose="020B0402020203020204" pitchFamily="34" charset="77"/>
              </a:rPr>
              <a:t>Concatenated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charset="0"/>
                        </a:rPr>
                        <m:t>𝑉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10BA9A-DCEA-794F-9991-6F281CB69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charset="0"/>
                            </a:rPr>
                            <m:t>𝑊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9D3B108-BEE0-7A4A-A32A-7CF470E03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6362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34E59-4B85-4C4B-8984-E10B47A0B100}"/>
              </a:ext>
            </a:extLst>
          </p:cNvPr>
          <p:cNvSpPr txBox="1">
            <a:spLocks/>
          </p:cNvSpPr>
          <p:nvPr/>
        </p:nvSpPr>
        <p:spPr>
          <a:xfrm>
            <a:off x="1681848" y="109451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Neural Approach #1: </a:t>
            </a:r>
            <a:r>
              <a:rPr lang="en-US" sz="2400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General Idea: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using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windows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 of words, predict the next word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Ex.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He went to class after breakfast.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>
              <a:latin typeface="Karla" charset="0"/>
              <a:ea typeface="Karla" charset="0"/>
              <a:cs typeface="Karla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4343400" y="5315360"/>
            <a:ext cx="3912704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4448182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4694441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4940700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5192569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45073BD-D1CE-1848-A3FB-5C7C44E689AE}"/>
              </a:ext>
            </a:extLst>
          </p:cNvPr>
          <p:cNvSpPr txBox="1">
            <a:spLocks/>
          </p:cNvSpPr>
          <p:nvPr/>
        </p:nvSpPr>
        <p:spPr>
          <a:xfrm>
            <a:off x="7205838" y="5700776"/>
            <a:ext cx="91336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class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09F3CB1-D077-AB4A-9263-C3E375E967C2}"/>
              </a:ext>
            </a:extLst>
          </p:cNvPr>
          <p:cNvSpPr/>
          <p:nvPr/>
        </p:nvSpPr>
        <p:spPr>
          <a:xfrm>
            <a:off x="585714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6FB9AA-7582-D249-8964-B1E083E54282}"/>
              </a:ext>
            </a:extLst>
          </p:cNvPr>
          <p:cNvSpPr/>
          <p:nvPr/>
        </p:nvSpPr>
        <p:spPr>
          <a:xfrm>
            <a:off x="610340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246FA5D-2EB0-194F-9056-8E55096A2324}"/>
              </a:ext>
            </a:extLst>
          </p:cNvPr>
          <p:cNvSpPr/>
          <p:nvPr/>
        </p:nvSpPr>
        <p:spPr>
          <a:xfrm>
            <a:off x="6349664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75B46D-94A3-A748-A10A-24F44499811C}"/>
              </a:ext>
            </a:extLst>
          </p:cNvPr>
          <p:cNvSpPr/>
          <p:nvPr/>
        </p:nvSpPr>
        <p:spPr>
          <a:xfrm>
            <a:off x="6601533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6A117F4-BF7A-B143-92B3-7771E7DB76F2}"/>
              </a:ext>
            </a:extLst>
          </p:cNvPr>
          <p:cNvSpPr/>
          <p:nvPr/>
        </p:nvSpPr>
        <p:spPr>
          <a:xfrm>
            <a:off x="7205838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06F9256-6591-CA4A-A29D-DCE17210C01C}"/>
              </a:ext>
            </a:extLst>
          </p:cNvPr>
          <p:cNvSpPr/>
          <p:nvPr/>
        </p:nvSpPr>
        <p:spPr>
          <a:xfrm>
            <a:off x="7452097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8F461C7-1896-C149-B54C-48C3CE75BEC4}"/>
              </a:ext>
            </a:extLst>
          </p:cNvPr>
          <p:cNvSpPr/>
          <p:nvPr/>
        </p:nvSpPr>
        <p:spPr>
          <a:xfrm>
            <a:off x="769835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4167DE-1E41-A341-8D12-4BEC35973F94}"/>
              </a:ext>
            </a:extLst>
          </p:cNvPr>
          <p:cNvSpPr/>
          <p:nvPr/>
        </p:nvSpPr>
        <p:spPr>
          <a:xfrm>
            <a:off x="795022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55F8A322-FDA5-BA44-B414-1ED3FFDA2885}"/>
              </a:ext>
            </a:extLst>
          </p:cNvPr>
          <p:cNvSpPr txBox="1">
            <a:spLocks/>
          </p:cNvSpPr>
          <p:nvPr/>
        </p:nvSpPr>
        <p:spPr>
          <a:xfrm>
            <a:off x="4343400" y="5688211"/>
            <a:ext cx="100582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EBA670-9E74-CA4F-8C42-A58FF63F651A}"/>
              </a:ext>
            </a:extLst>
          </p:cNvPr>
          <p:cNvSpPr txBox="1">
            <a:spLocks/>
          </p:cNvSpPr>
          <p:nvPr/>
        </p:nvSpPr>
        <p:spPr>
          <a:xfrm>
            <a:off x="5802145" y="5688211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249904" y="523658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Example input sentence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161485" y="4122786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284612" y="293372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  <a:blipFill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5AE33AA6-F39F-AE47-A082-D026FA876028}"/>
              </a:ext>
            </a:extLst>
          </p:cNvPr>
          <p:cNvSpPr txBox="1">
            <a:spLocks/>
          </p:cNvSpPr>
          <p:nvPr/>
        </p:nvSpPr>
        <p:spPr>
          <a:xfrm>
            <a:off x="8533366" y="5631336"/>
            <a:ext cx="3306448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Light" panose="020B0402020203020204" pitchFamily="34" charset="77"/>
              </a:rPr>
              <a:t>Concatenated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charset="0"/>
                        </a:rPr>
                        <m:t>𝑉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10BA9A-DCEA-794F-9991-6F281CB69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charset="0"/>
                            </a:rPr>
                            <m:t>𝑊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9D3B108-BEE0-7A4A-A32A-7CF470E03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966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34E59-4B85-4C4B-8984-E10B47A0B100}"/>
              </a:ext>
            </a:extLst>
          </p:cNvPr>
          <p:cNvSpPr txBox="1">
            <a:spLocks/>
          </p:cNvSpPr>
          <p:nvPr/>
        </p:nvSpPr>
        <p:spPr>
          <a:xfrm>
            <a:off x="1681848" y="109451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Neural Approach #1: </a:t>
            </a:r>
            <a:r>
              <a:rPr lang="en-US" sz="2400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General Idea: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using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windows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 of words, predict the next word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Ex.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He went to class after breakfast.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>
              <a:latin typeface="Karla" charset="0"/>
              <a:ea typeface="Karla" charset="0"/>
              <a:cs typeface="Karla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4343400" y="5315360"/>
            <a:ext cx="3912704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4448182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4694441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4940700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5192569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45073BD-D1CE-1848-A3FB-5C7C44E689AE}"/>
              </a:ext>
            </a:extLst>
          </p:cNvPr>
          <p:cNvSpPr txBox="1">
            <a:spLocks/>
          </p:cNvSpPr>
          <p:nvPr/>
        </p:nvSpPr>
        <p:spPr>
          <a:xfrm>
            <a:off x="4407407" y="5691509"/>
            <a:ext cx="91336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09F3CB1-D077-AB4A-9263-C3E375E967C2}"/>
              </a:ext>
            </a:extLst>
          </p:cNvPr>
          <p:cNvSpPr/>
          <p:nvPr/>
        </p:nvSpPr>
        <p:spPr>
          <a:xfrm>
            <a:off x="585714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6FB9AA-7582-D249-8964-B1E083E54282}"/>
              </a:ext>
            </a:extLst>
          </p:cNvPr>
          <p:cNvSpPr/>
          <p:nvPr/>
        </p:nvSpPr>
        <p:spPr>
          <a:xfrm>
            <a:off x="610340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246FA5D-2EB0-194F-9056-8E55096A2324}"/>
              </a:ext>
            </a:extLst>
          </p:cNvPr>
          <p:cNvSpPr/>
          <p:nvPr/>
        </p:nvSpPr>
        <p:spPr>
          <a:xfrm>
            <a:off x="6349664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75B46D-94A3-A748-A10A-24F44499811C}"/>
              </a:ext>
            </a:extLst>
          </p:cNvPr>
          <p:cNvSpPr/>
          <p:nvPr/>
        </p:nvSpPr>
        <p:spPr>
          <a:xfrm>
            <a:off x="6601533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6A117F4-BF7A-B143-92B3-7771E7DB76F2}"/>
              </a:ext>
            </a:extLst>
          </p:cNvPr>
          <p:cNvSpPr/>
          <p:nvPr/>
        </p:nvSpPr>
        <p:spPr>
          <a:xfrm>
            <a:off x="7205838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06F9256-6591-CA4A-A29D-DCE17210C01C}"/>
              </a:ext>
            </a:extLst>
          </p:cNvPr>
          <p:cNvSpPr/>
          <p:nvPr/>
        </p:nvSpPr>
        <p:spPr>
          <a:xfrm>
            <a:off x="7452097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8F461C7-1896-C149-B54C-48C3CE75BEC4}"/>
              </a:ext>
            </a:extLst>
          </p:cNvPr>
          <p:cNvSpPr/>
          <p:nvPr/>
        </p:nvSpPr>
        <p:spPr>
          <a:xfrm>
            <a:off x="769835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4167DE-1E41-A341-8D12-4BEC35973F94}"/>
              </a:ext>
            </a:extLst>
          </p:cNvPr>
          <p:cNvSpPr/>
          <p:nvPr/>
        </p:nvSpPr>
        <p:spPr>
          <a:xfrm>
            <a:off x="795022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E22852B8-3DB0-794B-A37C-DB8D68A07D98}"/>
              </a:ext>
            </a:extLst>
          </p:cNvPr>
          <p:cNvSpPr txBox="1">
            <a:spLocks/>
          </p:cNvSpPr>
          <p:nvPr/>
        </p:nvSpPr>
        <p:spPr>
          <a:xfrm>
            <a:off x="5923242" y="5678944"/>
            <a:ext cx="988395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class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>
              <a:latin typeface="Avenir Light" panose="020B0402020203020204" pitchFamily="34" charset="77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249904" y="523658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Example input sentence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161485" y="4122786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284612" y="293372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  <a:blipFill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5AE33AA6-F39F-AE47-A082-D026FA876028}"/>
              </a:ext>
            </a:extLst>
          </p:cNvPr>
          <p:cNvSpPr txBox="1">
            <a:spLocks/>
          </p:cNvSpPr>
          <p:nvPr/>
        </p:nvSpPr>
        <p:spPr>
          <a:xfrm>
            <a:off x="8533366" y="5631336"/>
            <a:ext cx="3306448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Light" panose="020B0402020203020204" pitchFamily="34" charset="77"/>
              </a:rPr>
              <a:t>Concatenated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charset="0"/>
                        </a:rPr>
                        <m:t>𝑉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10BA9A-DCEA-794F-9991-6F281CB69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charset="0"/>
                            </a:rPr>
                            <m:t>𝑊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9D3B108-BEE0-7A4A-A32A-7CF470E03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1326681-AC38-3A4B-8828-87240BA61301}"/>
              </a:ext>
            </a:extLst>
          </p:cNvPr>
          <p:cNvSpPr txBox="1">
            <a:spLocks/>
          </p:cNvSpPr>
          <p:nvPr/>
        </p:nvSpPr>
        <p:spPr>
          <a:xfrm>
            <a:off x="6969403" y="5688211"/>
            <a:ext cx="1438853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1037650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34E59-4B85-4C4B-8984-E10B47A0B100}"/>
              </a:ext>
            </a:extLst>
          </p:cNvPr>
          <p:cNvSpPr txBox="1">
            <a:spLocks/>
          </p:cNvSpPr>
          <p:nvPr/>
        </p:nvSpPr>
        <p:spPr>
          <a:xfrm>
            <a:off x="1681848" y="109451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Training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4343400" y="5315360"/>
            <a:ext cx="3912704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4448182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4694441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4940700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5192569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45073BD-D1CE-1848-A3FB-5C7C44E689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07407" y="5691509"/>
                <a:ext cx="913361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45073BD-D1CE-1848-A3FB-5C7C44E68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407" y="5691509"/>
                <a:ext cx="913361" cy="503588"/>
              </a:xfrm>
              <a:prstGeom prst="rect">
                <a:avLst/>
              </a:prstGeom>
              <a:blipFill>
                <a:blip r:embed="rId2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val 54">
            <a:extLst>
              <a:ext uri="{FF2B5EF4-FFF2-40B4-BE49-F238E27FC236}">
                <a16:creationId xmlns:a16="http://schemas.microsoft.com/office/drawing/2014/main" id="{509F3CB1-D077-AB4A-9263-C3E375E967C2}"/>
              </a:ext>
            </a:extLst>
          </p:cNvPr>
          <p:cNvSpPr/>
          <p:nvPr/>
        </p:nvSpPr>
        <p:spPr>
          <a:xfrm>
            <a:off x="585714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6FB9AA-7582-D249-8964-B1E083E54282}"/>
              </a:ext>
            </a:extLst>
          </p:cNvPr>
          <p:cNvSpPr/>
          <p:nvPr/>
        </p:nvSpPr>
        <p:spPr>
          <a:xfrm>
            <a:off x="610340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246FA5D-2EB0-194F-9056-8E55096A2324}"/>
              </a:ext>
            </a:extLst>
          </p:cNvPr>
          <p:cNvSpPr/>
          <p:nvPr/>
        </p:nvSpPr>
        <p:spPr>
          <a:xfrm>
            <a:off x="6349664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75B46D-94A3-A748-A10A-24F44499811C}"/>
              </a:ext>
            </a:extLst>
          </p:cNvPr>
          <p:cNvSpPr/>
          <p:nvPr/>
        </p:nvSpPr>
        <p:spPr>
          <a:xfrm>
            <a:off x="6601533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6A117F4-BF7A-B143-92B3-7771E7DB76F2}"/>
              </a:ext>
            </a:extLst>
          </p:cNvPr>
          <p:cNvSpPr/>
          <p:nvPr/>
        </p:nvSpPr>
        <p:spPr>
          <a:xfrm>
            <a:off x="7205838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06F9256-6591-CA4A-A29D-DCE17210C01C}"/>
              </a:ext>
            </a:extLst>
          </p:cNvPr>
          <p:cNvSpPr/>
          <p:nvPr/>
        </p:nvSpPr>
        <p:spPr>
          <a:xfrm>
            <a:off x="7452097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8F461C7-1896-C149-B54C-48C3CE75BEC4}"/>
              </a:ext>
            </a:extLst>
          </p:cNvPr>
          <p:cNvSpPr/>
          <p:nvPr/>
        </p:nvSpPr>
        <p:spPr>
          <a:xfrm>
            <a:off x="769835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4167DE-1E41-A341-8D12-4BEC35973F94}"/>
              </a:ext>
            </a:extLst>
          </p:cNvPr>
          <p:cNvSpPr/>
          <p:nvPr/>
        </p:nvSpPr>
        <p:spPr>
          <a:xfrm>
            <a:off x="795022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E22852B8-3DB0-794B-A37C-DB8D68A07D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23242" y="5678944"/>
                <a:ext cx="988395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E22852B8-3DB0-794B-A37C-DB8D68A07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42" y="5678944"/>
                <a:ext cx="988395" cy="503588"/>
              </a:xfrm>
              <a:prstGeom prst="rect">
                <a:avLst/>
              </a:prstGeom>
              <a:blipFill>
                <a:blip r:embed="rId3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249904" y="523658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Example input sentence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161485" y="4122786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284612" y="293372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  <a:blipFill>
                <a:blip r:embed="rId6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5AE33AA6-F39F-AE47-A082-D026FA876028}"/>
              </a:ext>
            </a:extLst>
          </p:cNvPr>
          <p:cNvSpPr txBox="1">
            <a:spLocks/>
          </p:cNvSpPr>
          <p:nvPr/>
        </p:nvSpPr>
        <p:spPr>
          <a:xfrm>
            <a:off x="8533366" y="5631336"/>
            <a:ext cx="3306448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Light" panose="020B0402020203020204" pitchFamily="34" charset="77"/>
              </a:rPr>
              <a:t>Concatenated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charset="0"/>
                        </a:rPr>
                        <m:t>𝑉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  <a:blipFill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charset="0"/>
                            </a:rPr>
                            <m:t>𝑊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  <a:blipFill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A1326681-AC38-3A4B-8828-87240BA613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9403" y="5688211"/>
                <a:ext cx="143885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A1326681-AC38-3A4B-8828-87240BA61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403" y="5688211"/>
                <a:ext cx="1438853" cy="503588"/>
              </a:xfrm>
              <a:prstGeom prst="rect">
                <a:avLst/>
              </a:prstGeom>
              <a:blipFill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ight Arrow 62">
            <a:extLst>
              <a:ext uri="{FF2B5EF4-FFF2-40B4-BE49-F238E27FC236}">
                <a16:creationId xmlns:a16="http://schemas.microsoft.com/office/drawing/2014/main" id="{3729CABA-954D-2847-8B04-5479243B43FA}"/>
              </a:ext>
            </a:extLst>
          </p:cNvPr>
          <p:cNvSpPr/>
          <p:nvPr/>
        </p:nvSpPr>
        <p:spPr>
          <a:xfrm rot="16200000">
            <a:off x="6048170" y="2470411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9F4C9D8C-B910-CF4C-BB32-8A784C02A0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69075" y="1700892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𝑪𝑬</m:t>
                      </m:r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9F4C9D8C-B910-CF4C-BB32-8A784C02A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075" y="1700892"/>
                <a:ext cx="4861354" cy="503588"/>
              </a:xfrm>
              <a:prstGeom prst="rect">
                <a:avLst/>
              </a:prstGeom>
              <a:blipFill>
                <a:blip r:embed="rId10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759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34E59-4B85-4C4B-8984-E10B47A0B100}"/>
              </a:ext>
            </a:extLst>
          </p:cNvPr>
          <p:cNvSpPr txBox="1">
            <a:spLocks/>
          </p:cNvSpPr>
          <p:nvPr/>
        </p:nvSpPr>
        <p:spPr>
          <a:xfrm>
            <a:off x="1681848" y="109451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Training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4343400" y="5315360"/>
            <a:ext cx="3912704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4448182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4694441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4940700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5192569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45073BD-D1CE-1848-A3FB-5C7C44E689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07407" y="5691509"/>
                <a:ext cx="913361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45073BD-D1CE-1848-A3FB-5C7C44E68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407" y="5691509"/>
                <a:ext cx="913361" cy="503588"/>
              </a:xfrm>
              <a:prstGeom prst="rect">
                <a:avLst/>
              </a:prstGeom>
              <a:blipFill>
                <a:blip r:embed="rId2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val 54">
            <a:extLst>
              <a:ext uri="{FF2B5EF4-FFF2-40B4-BE49-F238E27FC236}">
                <a16:creationId xmlns:a16="http://schemas.microsoft.com/office/drawing/2014/main" id="{509F3CB1-D077-AB4A-9263-C3E375E967C2}"/>
              </a:ext>
            </a:extLst>
          </p:cNvPr>
          <p:cNvSpPr/>
          <p:nvPr/>
        </p:nvSpPr>
        <p:spPr>
          <a:xfrm>
            <a:off x="585714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6FB9AA-7582-D249-8964-B1E083E54282}"/>
              </a:ext>
            </a:extLst>
          </p:cNvPr>
          <p:cNvSpPr/>
          <p:nvPr/>
        </p:nvSpPr>
        <p:spPr>
          <a:xfrm>
            <a:off x="610340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246FA5D-2EB0-194F-9056-8E55096A2324}"/>
              </a:ext>
            </a:extLst>
          </p:cNvPr>
          <p:cNvSpPr/>
          <p:nvPr/>
        </p:nvSpPr>
        <p:spPr>
          <a:xfrm>
            <a:off x="6349664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75B46D-94A3-A748-A10A-24F44499811C}"/>
              </a:ext>
            </a:extLst>
          </p:cNvPr>
          <p:cNvSpPr/>
          <p:nvPr/>
        </p:nvSpPr>
        <p:spPr>
          <a:xfrm>
            <a:off x="6601533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6A117F4-BF7A-B143-92B3-7771E7DB76F2}"/>
              </a:ext>
            </a:extLst>
          </p:cNvPr>
          <p:cNvSpPr/>
          <p:nvPr/>
        </p:nvSpPr>
        <p:spPr>
          <a:xfrm>
            <a:off x="7205838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06F9256-6591-CA4A-A29D-DCE17210C01C}"/>
              </a:ext>
            </a:extLst>
          </p:cNvPr>
          <p:cNvSpPr/>
          <p:nvPr/>
        </p:nvSpPr>
        <p:spPr>
          <a:xfrm>
            <a:off x="7452097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8F461C7-1896-C149-B54C-48C3CE75BEC4}"/>
              </a:ext>
            </a:extLst>
          </p:cNvPr>
          <p:cNvSpPr/>
          <p:nvPr/>
        </p:nvSpPr>
        <p:spPr>
          <a:xfrm>
            <a:off x="769835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4167DE-1E41-A341-8D12-4BEC35973F94}"/>
              </a:ext>
            </a:extLst>
          </p:cNvPr>
          <p:cNvSpPr/>
          <p:nvPr/>
        </p:nvSpPr>
        <p:spPr>
          <a:xfrm>
            <a:off x="795022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E22852B8-3DB0-794B-A37C-DB8D68A07D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23242" y="5678944"/>
                <a:ext cx="988395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E22852B8-3DB0-794B-A37C-DB8D68A07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42" y="5678944"/>
                <a:ext cx="988395" cy="503588"/>
              </a:xfrm>
              <a:prstGeom prst="rect">
                <a:avLst/>
              </a:prstGeom>
              <a:blipFill>
                <a:blip r:embed="rId3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249904" y="523658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Example input sentence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161485" y="4122786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284612" y="293372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  <a:blipFill>
                <a:blip r:embed="rId6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5AE33AA6-F39F-AE47-A082-D026FA876028}"/>
              </a:ext>
            </a:extLst>
          </p:cNvPr>
          <p:cNvSpPr txBox="1">
            <a:spLocks/>
          </p:cNvSpPr>
          <p:nvPr/>
        </p:nvSpPr>
        <p:spPr>
          <a:xfrm>
            <a:off x="8533366" y="5631336"/>
            <a:ext cx="3306448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Light" panose="020B0402020203020204" pitchFamily="34" charset="77"/>
              </a:rPr>
              <a:t>Concatenated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charset="0"/>
                        </a:rPr>
                        <m:t>𝑉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  <a:blipFill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charset="0"/>
                            </a:rPr>
                            <m:t>𝑊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  <a:blipFill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A1326681-AC38-3A4B-8828-87240BA613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9403" y="5688211"/>
                <a:ext cx="143885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A1326681-AC38-3A4B-8828-87240BA61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403" y="5688211"/>
                <a:ext cx="1438853" cy="503588"/>
              </a:xfrm>
              <a:prstGeom prst="rect">
                <a:avLst/>
              </a:prstGeom>
              <a:blipFill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ight Arrow 62">
            <a:extLst>
              <a:ext uri="{FF2B5EF4-FFF2-40B4-BE49-F238E27FC236}">
                <a16:creationId xmlns:a16="http://schemas.microsoft.com/office/drawing/2014/main" id="{3729CABA-954D-2847-8B04-5479243B43FA}"/>
              </a:ext>
            </a:extLst>
          </p:cNvPr>
          <p:cNvSpPr/>
          <p:nvPr/>
        </p:nvSpPr>
        <p:spPr>
          <a:xfrm rot="16200000">
            <a:off x="6048170" y="2470411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9F4C9D8C-B910-CF4C-BB32-8A784C02A0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186" y="1032134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  <m:sup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p>
                        <m:e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  <m:r>
                            <a:rPr lang="en-US" sz="24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4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1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b>
                          </m:sSub>
                          <m:r>
                            <a:rPr lang="en-US" sz="24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1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400" b="1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b>
                          </m:sSub>
                          <m:r>
                            <a:rPr lang="en-US" sz="24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9F4C9D8C-B910-CF4C-BB32-8A784C02A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186" y="1032134"/>
                <a:ext cx="4861354" cy="503588"/>
              </a:xfrm>
              <a:prstGeom prst="rect">
                <a:avLst/>
              </a:prstGeom>
              <a:blipFill>
                <a:blip r:embed="rId10"/>
                <a:stretch>
                  <a:fillRect t="-190000" b="-5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ular Callout 69">
                <a:extLst>
                  <a:ext uri="{FF2B5EF4-FFF2-40B4-BE49-F238E27FC236}">
                    <a16:creationId xmlns:a16="http://schemas.microsoft.com/office/drawing/2014/main" id="{38863A5F-6515-8B4E-925E-952AE27F5BFD}"/>
                  </a:ext>
                </a:extLst>
              </p:cNvPr>
              <p:cNvSpPr/>
              <p:nvPr/>
            </p:nvSpPr>
            <p:spPr>
              <a:xfrm>
                <a:off x="9088603" y="-20972"/>
                <a:ext cx="2968787" cy="2219275"/>
              </a:xfrm>
              <a:prstGeom prst="wedgeRoundRectCallout">
                <a:avLst>
                  <a:gd name="adj1" fmla="val -119244"/>
                  <a:gd name="adj2" fmla="val 26824"/>
                  <a:gd name="adj3" fmla="val 16667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00000"/>
                  </a:lnSpc>
                  <a:spcBef>
                    <a:spcPts val="1200"/>
                  </a:spcBef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arla" charset="0"/>
                    <a:ea typeface="Karla" charset="0"/>
                    <a:cs typeface="Karla" charset="0"/>
                  </a:rPr>
                  <a:t>: are probabilities for each possible word in the vocabulary.</a:t>
                </a:r>
              </a:p>
              <a:p>
                <a:pPr>
                  <a:lnSpc>
                    <a:spcPct val="100000"/>
                  </a:lnSpc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arla" charset="0"/>
                    <a:ea typeface="Karla" charset="0"/>
                    <a:cs typeface="Karla" charset="0"/>
                  </a:rPr>
                  <a:t> is a vector of 0’s and 1. </a:t>
                </a:r>
              </a:p>
            </p:txBody>
          </p:sp>
        </mc:Choice>
        <mc:Fallback xmlns="">
          <p:sp>
            <p:nvSpPr>
              <p:cNvPr id="70" name="Rounded Rectangular Callout 69">
                <a:extLst>
                  <a:ext uri="{FF2B5EF4-FFF2-40B4-BE49-F238E27FC236}">
                    <a16:creationId xmlns:a16="http://schemas.microsoft.com/office/drawing/2014/main" id="{38863A5F-6515-8B4E-925E-952AE27F5B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8603" y="-20972"/>
                <a:ext cx="2968787" cy="2219275"/>
              </a:xfrm>
              <a:prstGeom prst="wedgeRoundRectCallout">
                <a:avLst>
                  <a:gd name="adj1" fmla="val -119244"/>
                  <a:gd name="adj2" fmla="val 26824"/>
                  <a:gd name="adj3" fmla="val 16667"/>
                </a:avLst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8690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 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82746FC-F3CF-FA47-AAD7-4336BC3CF62B}"/>
              </a:ext>
            </a:extLst>
          </p:cNvPr>
          <p:cNvSpPr txBox="1">
            <a:spLocks/>
          </p:cNvSpPr>
          <p:nvPr/>
        </p:nvSpPr>
        <p:spPr>
          <a:xfrm>
            <a:off x="1379105" y="3203253"/>
            <a:ext cx="3689350" cy="551401"/>
          </a:xfrm>
          <a:prstGeom prst="rect">
            <a:avLst/>
          </a:prstGeom>
          <a:solidFill>
            <a:srgbClr val="C0000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venir Light" panose="020B0402020203020204" pitchFamily="34" charset="77"/>
              </a:rPr>
              <a:t>FFNN ISSUES?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AE9842-88BA-7F4D-A153-5A053915FAF7}"/>
              </a:ext>
            </a:extLst>
          </p:cNvPr>
          <p:cNvSpPr txBox="1">
            <a:spLocks/>
          </p:cNvSpPr>
          <p:nvPr/>
        </p:nvSpPr>
        <p:spPr>
          <a:xfrm>
            <a:off x="1379104" y="1226591"/>
            <a:ext cx="7307695" cy="551401"/>
          </a:xfrm>
          <a:prstGeom prst="rect">
            <a:avLst/>
          </a:prstGeom>
          <a:solidFill>
            <a:srgbClr val="92D05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FFNN STRENGTHS COMPARED TO COUNTING?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367572-C7A8-7048-A140-BBD3DBADBCEA}"/>
              </a:ext>
            </a:extLst>
          </p:cNvPr>
          <p:cNvSpPr txBox="1">
            <a:spLocks/>
          </p:cNvSpPr>
          <p:nvPr/>
        </p:nvSpPr>
        <p:spPr>
          <a:xfrm>
            <a:off x="1532236" y="187690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Can make guesses when we’ve never seen a segment of words.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Storage is bounded (we never store counts)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7BB128-E080-4F40-B9C3-38E0DBB1F025}"/>
              </a:ext>
            </a:extLst>
          </p:cNvPr>
          <p:cNvSpPr txBox="1">
            <a:spLocks/>
          </p:cNvSpPr>
          <p:nvPr/>
        </p:nvSpPr>
        <p:spPr>
          <a:xfrm>
            <a:off x="1532236" y="3895186"/>
            <a:ext cx="10342263" cy="26383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Takes a long time to train because: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Rare words rarely get gradient, so embeddings are hard to learn.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Large window size increases a large number of weights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No concept of time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Requires inputting entire context just to predict one word</a:t>
            </a:r>
          </a:p>
        </p:txBody>
      </p:sp>
    </p:spTree>
    <p:extLst>
      <p:ext uri="{BB962C8B-B14F-4D97-AF65-F5344CB8AC3E}">
        <p14:creationId xmlns:p14="http://schemas.microsoft.com/office/powerpoint/2010/main" val="93564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EA22B-7CEF-96A4-9467-53EF7F8F8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learn good vectors for words?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4D1CC-C33E-9100-66FB-8CC3C5C4C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 1:</a:t>
            </a:r>
          </a:p>
          <a:p>
            <a:pPr marL="0" indent="0">
              <a:buNone/>
            </a:pPr>
            <a:r>
              <a:rPr lang="en-US" dirty="0"/>
              <a:t>	Just train a neural network end-to-end.</a:t>
            </a:r>
          </a:p>
          <a:p>
            <a:pPr marL="0" indent="0">
              <a:buNone/>
            </a:pPr>
            <a:r>
              <a:rPr lang="en-US" dirty="0"/>
              <a:t>	Vector embeddings for words are just parameters to learn.</a:t>
            </a:r>
          </a:p>
          <a:p>
            <a:pPr marL="0" indent="0">
              <a:buNone/>
            </a:pPr>
            <a:r>
              <a:rPr lang="en-US" dirty="0"/>
              <a:t>Problems:</a:t>
            </a:r>
          </a:p>
          <a:p>
            <a:pPr marL="0" indent="0">
              <a:buNone/>
            </a:pPr>
            <a:r>
              <a:rPr lang="en-US" dirty="0"/>
              <a:t>	Some words are very rare, so will almost never get gradient.</a:t>
            </a:r>
          </a:p>
          <a:p>
            <a:pPr marL="0" indent="0">
              <a:buNone/>
            </a:pPr>
            <a:r>
              <a:rPr lang="en-US" dirty="0"/>
              <a:t>	Wasteful to train the network while rare words have bad vectors.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Idea 2:</a:t>
            </a:r>
          </a:p>
          <a:p>
            <a:pPr marL="0" indent="0">
              <a:buNone/>
            </a:pPr>
            <a:r>
              <a:rPr lang="en-US" dirty="0"/>
              <a:t>	Drop the big network and scale up training data enormously.</a:t>
            </a:r>
          </a:p>
          <a:p>
            <a:pPr marL="0" indent="0">
              <a:buNone/>
            </a:pPr>
            <a:r>
              <a:rPr lang="en-US" dirty="0"/>
              <a:t>Note: performance will be worse, but learned vectors will be better.</a:t>
            </a:r>
          </a:p>
        </p:txBody>
      </p:sp>
    </p:spTree>
    <p:extLst>
      <p:ext uri="{BB962C8B-B14F-4D97-AF65-F5344CB8AC3E}">
        <p14:creationId xmlns:p14="http://schemas.microsoft.com/office/powerpoint/2010/main" val="1936578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03" y="126694"/>
            <a:ext cx="7217060" cy="2922031"/>
          </a:xfrm>
        </p:spPr>
        <p:txBody>
          <a:bodyPr>
            <a:noAutofit/>
          </a:bodyPr>
          <a:lstStyle/>
          <a:p>
            <a:r>
              <a:rPr lang="en-US" sz="5400" dirty="0"/>
              <a:t>2013:</a:t>
            </a:r>
            <a:br>
              <a:rPr lang="en-US" sz="5400" dirty="0"/>
            </a:br>
            <a:r>
              <a:rPr lang="en-US" sz="5400" dirty="0"/>
              <a:t>Tomas </a:t>
            </a:r>
            <a:r>
              <a:rPr lang="en-US" sz="5400" dirty="0" err="1"/>
              <a:t>Mikolov</a:t>
            </a:r>
            <a:br>
              <a:rPr lang="en-US" sz="5400" dirty="0"/>
            </a:br>
            <a:r>
              <a:rPr lang="en-US" sz="5400" dirty="0"/>
              <a:t>develops word2vec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B5BC39-89FF-A31F-52EC-CD395AA78CC4}"/>
              </a:ext>
            </a:extLst>
          </p:cNvPr>
          <p:cNvSpPr txBox="1"/>
          <p:nvPr/>
        </p:nvSpPr>
        <p:spPr>
          <a:xfrm>
            <a:off x="10119840" y="6420640"/>
            <a:ext cx="2112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[</a:t>
            </a:r>
            <a:r>
              <a:rPr lang="en-US" sz="2400" dirty="0" err="1"/>
              <a:t>Mikolov</a:t>
            </a:r>
            <a:r>
              <a:rPr lang="en-US" sz="2400" dirty="0"/>
              <a:t>, 2013]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0BF9EB9-6769-09A5-36B7-3BFBF5FAD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4270" b="4270"/>
          <a:stretch/>
        </p:blipFill>
        <p:spPr bwMode="auto">
          <a:xfrm>
            <a:off x="303723" y="3048725"/>
            <a:ext cx="6928302" cy="356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FA1CFC-2E53-4CA2-9C2C-1CCB1A4DA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837" y="126693"/>
            <a:ext cx="4603256" cy="24837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AB1690-5848-E23D-5F23-3F8EAAC59E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16"/>
          <a:stretch/>
        </p:blipFill>
        <p:spPr>
          <a:xfrm>
            <a:off x="7654595" y="2742890"/>
            <a:ext cx="4233682" cy="8563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89D6FA-20A2-C1B7-43BB-43A47D3CA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9105" y="3731688"/>
            <a:ext cx="3690719" cy="268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1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1F95-F3A4-8150-A0CB-A248FF40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Mikolov’s</a:t>
            </a:r>
            <a:r>
              <a:rPr lang="en-US" dirty="0"/>
              <a:t> simplified word2vec tasks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786BE8-1667-3A90-ABC5-3D5ECA854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867" y="1087477"/>
            <a:ext cx="8122265" cy="556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74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70C8E-F2AF-1E05-6128-396816A4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Skip-gram word2vec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C2F47-1457-2060-5277-D30C93A601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Task: find vectors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to guess when word </a:t>
                </a:r>
                <a:r>
                  <a:rPr lang="en-US" dirty="0" err="1"/>
                  <a:t>i</a:t>
                </a:r>
                <a:r>
                  <a:rPr lang="en-US" dirty="0"/>
                  <a:t> appears “near” word j.</a:t>
                </a:r>
              </a:p>
              <a:p>
                <a:pPr marL="0" indent="0">
                  <a:buNone/>
                </a:pPr>
                <a:r>
                  <a:rPr lang="en-US" dirty="0"/>
                  <a:t>	“near” = within a fixed window, e.g., within 10 words.</a:t>
                </a:r>
              </a:p>
              <a:p>
                <a:pPr marL="0" indent="0">
                  <a:buNone/>
                </a:pPr>
                <a:r>
                  <a:rPr lang="en-US" dirty="0" err="1"/>
                  <a:t>E.g</a:t>
                </a:r>
                <a:r>
                  <a:rPr lang="en-US" dirty="0"/>
                  <a:t>: “ice” appears near “solid” more frequently than “water” does.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dirty="0"/>
                  <a:t>maximize: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Idea: this trains a very small simple model on a vast amount of text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C2F47-1457-2060-5277-D30C93A601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1675" b="-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ABDDB27-DBA2-4E78-5748-9E3C521E09AE}"/>
              </a:ext>
            </a:extLst>
          </p:cNvPr>
          <p:cNvSpPr txBox="1"/>
          <p:nvPr/>
        </p:nvSpPr>
        <p:spPr>
          <a:xfrm>
            <a:off x="1916687" y="4206083"/>
            <a:ext cx="4597734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sample </a:t>
            </a:r>
            <a:r>
              <a:rPr lang="en-US" sz="2800" dirty="0" err="1"/>
              <a:t>i</a:t>
            </a:r>
            <a:r>
              <a:rPr lang="en-US" sz="2800" dirty="0"/>
              <a:t> and j near each other</a:t>
            </a:r>
            <a:br>
              <a:rPr lang="en-US" sz="2800" dirty="0"/>
            </a:br>
            <a:r>
              <a:rPr lang="en-US" sz="2800" dirty="0"/>
              <a:t>to push this higher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71EA9-7302-FFF0-6E8D-E4EF350989D0}"/>
              </a:ext>
            </a:extLst>
          </p:cNvPr>
          <p:cNvSpPr txBox="1"/>
          <p:nvPr/>
        </p:nvSpPr>
        <p:spPr>
          <a:xfrm>
            <a:off x="7477053" y="4206083"/>
            <a:ext cx="4197623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sample random k </a:t>
            </a:r>
            <a:r>
              <a:rPr lang="en-US" sz="2800" u="sng" dirty="0"/>
              <a:t>not</a:t>
            </a:r>
            <a:r>
              <a:rPr lang="en-US" sz="2800" dirty="0"/>
              <a:t> near j</a:t>
            </a:r>
            <a:br>
              <a:rPr lang="en-US" sz="2800" dirty="0"/>
            </a:br>
            <a:r>
              <a:rPr lang="en-US" sz="2800" dirty="0"/>
              <a:t>to push this lower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7C81E17-3FE9-E90D-E877-A322063E0CA6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4215554" y="3711388"/>
            <a:ext cx="1378422" cy="494695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44C505C-9B26-006B-7E8C-F586DC364BD9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8785412" y="3711388"/>
            <a:ext cx="790453" cy="494695"/>
          </a:xfrm>
          <a:prstGeom prst="straightConnector1">
            <a:avLst/>
          </a:prstGeom>
          <a:ln w="57150">
            <a:solidFill>
              <a:schemeClr val="tx1"/>
            </a:solidFill>
            <a:headEnd w="med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9BC4CAC-CF47-A251-8161-C8BBD75C1850}"/>
              </a:ext>
            </a:extLst>
          </p:cNvPr>
          <p:cNvSpPr txBox="1"/>
          <p:nvPr/>
        </p:nvSpPr>
        <p:spPr>
          <a:xfrm>
            <a:off x="7393353" y="6375168"/>
            <a:ext cx="4816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[Simplification of </a:t>
            </a:r>
            <a:r>
              <a:rPr lang="en-US" sz="2800" dirty="0" err="1"/>
              <a:t>Mikolov</a:t>
            </a:r>
            <a:r>
              <a:rPr lang="en-US" sz="2800" dirty="0"/>
              <a:t> 2013]</a:t>
            </a:r>
          </a:p>
        </p:txBody>
      </p:sp>
    </p:spTree>
    <p:extLst>
      <p:ext uri="{BB962C8B-B14F-4D97-AF65-F5344CB8AC3E}">
        <p14:creationId xmlns:p14="http://schemas.microsoft.com/office/powerpoint/2010/main" val="1360696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A3E7D-7F53-5502-F4CA-4F40EC4F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vector 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5CCCB-DDF8-25F9-D074-0E651072C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3"/>
            <a:ext cx="10515600" cy="53788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skip-gram training is done, semantic vector arithmetic emerges: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6DC9B-5845-D72B-B540-5C7074849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311" y="1721225"/>
            <a:ext cx="6683235" cy="46364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2B1C58-4841-CDE4-FE0B-254348319392}"/>
              </a:ext>
            </a:extLst>
          </p:cNvPr>
          <p:cNvSpPr txBox="1"/>
          <p:nvPr/>
        </p:nvSpPr>
        <p:spPr>
          <a:xfrm>
            <a:off x="9812117" y="6399276"/>
            <a:ext cx="2379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</a:t>
            </a:r>
            <a:r>
              <a:rPr lang="en-US" sz="2800" dirty="0" err="1"/>
              <a:t>Mikolov</a:t>
            </a:r>
            <a:r>
              <a:rPr lang="en-US" sz="2800" dirty="0"/>
              <a:t> 2013]</a:t>
            </a:r>
          </a:p>
        </p:txBody>
      </p:sp>
    </p:spTree>
    <p:extLst>
      <p:ext uri="{BB962C8B-B14F-4D97-AF65-F5344CB8AC3E}">
        <p14:creationId xmlns:p14="http://schemas.microsoft.com/office/powerpoint/2010/main" val="557033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03" y="126694"/>
            <a:ext cx="7217060" cy="2922031"/>
          </a:xfrm>
        </p:spPr>
        <p:txBody>
          <a:bodyPr>
            <a:noAutofit/>
          </a:bodyPr>
          <a:lstStyle/>
          <a:p>
            <a:r>
              <a:rPr lang="en-US" sz="5400" dirty="0"/>
              <a:t>2014:</a:t>
            </a:r>
            <a:br>
              <a:rPr lang="en-US" sz="5400" dirty="0"/>
            </a:br>
            <a:r>
              <a:rPr lang="en-US" sz="5400" dirty="0"/>
              <a:t>Jeffrey Pennington</a:t>
            </a:r>
            <a:br>
              <a:rPr lang="en-US" sz="5400" dirty="0"/>
            </a:br>
            <a:r>
              <a:rPr lang="en-US" sz="5400" dirty="0" err="1"/>
              <a:t>GloVe</a:t>
            </a:r>
            <a:r>
              <a:rPr lang="en-US" sz="5400" dirty="0"/>
              <a:t> embeddings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B5BC39-89FF-A31F-52EC-CD395AA78CC4}"/>
              </a:ext>
            </a:extLst>
          </p:cNvPr>
          <p:cNvSpPr txBox="1"/>
          <p:nvPr/>
        </p:nvSpPr>
        <p:spPr>
          <a:xfrm>
            <a:off x="9665228" y="6420640"/>
            <a:ext cx="2567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[Pennington, 2014]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0BF9EB9-6769-09A5-36B7-3BFBF5FAD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908" r="908"/>
          <a:stretch/>
        </p:blipFill>
        <p:spPr bwMode="auto">
          <a:xfrm>
            <a:off x="303723" y="3048725"/>
            <a:ext cx="6928302" cy="356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E85991-5FB1-F786-14F7-F62334A3E5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8" b="-1"/>
          <a:stretch/>
        </p:blipFill>
        <p:spPr>
          <a:xfrm>
            <a:off x="7713405" y="1411685"/>
            <a:ext cx="3779889" cy="47378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71D3AF-1D8F-DF75-4AFA-0504500E5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701" y="191810"/>
            <a:ext cx="4999295" cy="10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02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70C8E-F2AF-1E05-6128-396816A4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Glove word embeddings: the return of counting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C2F47-1457-2060-5277-D30C93A601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the number of times word </a:t>
                </a:r>
                <a:r>
                  <a:rPr lang="en-US" dirty="0" err="1"/>
                  <a:t>i</a:t>
                </a:r>
                <a:r>
                  <a:rPr lang="en-US" dirty="0"/>
                  <a:t> appears “near” word j.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Instead of “training” through random sampling, just count to collect all correlations like this, fully and exactly.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(If the definition of “near” is symmetric, is a </a:t>
                </a:r>
                <a:r>
                  <a:rPr lang="en-US" dirty="0" err="1"/>
                  <a:t>nxn</a:t>
                </a:r>
                <a:r>
                  <a:rPr lang="en-US" dirty="0"/>
                  <a:t> symmetric matrix.)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C2F47-1457-2060-5277-D30C93A601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1914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623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70C8E-F2AF-1E05-6128-396816A4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of Glove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C2F47-1457-2060-5277-D30C93A601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the number of times word </a:t>
                </a:r>
                <a:r>
                  <a:rPr lang="en-US" dirty="0" err="1"/>
                  <a:t>i</a:t>
                </a:r>
                <a:r>
                  <a:rPr lang="en-US" dirty="0"/>
                  <a:t> appears “near” word j.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ideal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for the </a:t>
                </a:r>
                <a:r>
                  <a:rPr lang="en-US" dirty="0" err="1"/>
                  <a:t>ith</a:t>
                </a:r>
                <a:r>
                  <a:rPr lang="en-US" dirty="0"/>
                  <a:t> word would allow us to directly predict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⋱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𝑛𝑛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 direct matrix factorization, much faster than stochastic training!</a:t>
                </a:r>
              </a:p>
              <a:p>
                <a:pPr marL="0" indent="0" algn="r">
                  <a:buNone/>
                </a:pPr>
                <a:r>
                  <a:rPr lang="en-US" dirty="0"/>
                  <a:t>*details: </a:t>
                </a:r>
                <a:r>
                  <a:rPr lang="en-US" dirty="0" err="1"/>
                  <a:t>downweight</a:t>
                </a:r>
                <a:r>
                  <a:rPr lang="en-US" dirty="0"/>
                  <a:t> rows of rare words and add bias terms.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C2F47-1457-2060-5277-D30C93A601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1914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2B0D551-3EEE-00DE-AF6D-CB485132FF6A}"/>
              </a:ext>
            </a:extLst>
          </p:cNvPr>
          <p:cNvSpPr txBox="1"/>
          <p:nvPr/>
        </p:nvSpPr>
        <p:spPr>
          <a:xfrm>
            <a:off x="6854986" y="6316524"/>
            <a:ext cx="5319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[Simplification of Pennington 2014]</a:t>
            </a:r>
          </a:p>
        </p:txBody>
      </p:sp>
    </p:spTree>
    <p:extLst>
      <p:ext uri="{BB962C8B-B14F-4D97-AF65-F5344CB8AC3E}">
        <p14:creationId xmlns:p14="http://schemas.microsoft.com/office/powerpoint/2010/main" val="1843308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17483-FFE8-829F-8B5F-CB6D2B4BD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of </a:t>
            </a:r>
            <a:r>
              <a:rPr lang="en-US" dirty="0" err="1"/>
              <a:t>GloVe</a:t>
            </a:r>
            <a:r>
              <a:rPr lang="en-US" dirty="0"/>
              <a:t>: discount rare words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F9FCA0-D5B4-C25F-DD7C-CDBC3DDD9A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8" b="-1"/>
          <a:stretch/>
        </p:blipFill>
        <p:spPr>
          <a:xfrm>
            <a:off x="1139712" y="1183342"/>
            <a:ext cx="4306531" cy="53979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A81034-9E7E-C6EB-FCE8-699BBC674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026" y="1183342"/>
            <a:ext cx="4400063" cy="1677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846EE-A4BE-6652-A9DD-385704C24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800" y="3321458"/>
            <a:ext cx="4514289" cy="250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15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87EE-A919-B1D7-FBBE-747BDFF85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Interactive: Use </a:t>
            </a:r>
            <a:r>
              <a:rPr lang="en-US" dirty="0" err="1"/>
              <a:t>GloVe</a:t>
            </a:r>
            <a:r>
              <a:rPr lang="en-US" dirty="0"/>
              <a:t> embedding by hand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41C393-CCF2-3EC8-6338-554004D1A0D4}"/>
              </a:ext>
            </a:extLst>
          </p:cNvPr>
          <p:cNvSpPr txBox="1"/>
          <p:nvPr/>
        </p:nvSpPr>
        <p:spPr>
          <a:xfrm>
            <a:off x="3506541" y="1757082"/>
            <a:ext cx="5178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https://</a:t>
            </a:r>
            <a:r>
              <a:rPr lang="en-US" sz="3600" dirty="0" err="1"/>
              <a:t>bit.ly</a:t>
            </a:r>
            <a:r>
              <a:rPr lang="en-US" sz="3600" dirty="0"/>
              <a:t>/cs7150-glove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2932F8D-268B-F0B5-01D1-0F2C235F2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341" y="2620682"/>
            <a:ext cx="4237318" cy="423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327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4CEF-7D23-5B43-A8C0-027DF3335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Footnote: a modern perspective on word </a:t>
            </a:r>
            <a:r>
              <a:rPr lang="en-US" dirty="0" err="1"/>
              <a:t>embedings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0EC72-9567-8472-82E5-AD689BFCC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 neural language models (Elman, </a:t>
            </a:r>
            <a:r>
              <a:rPr lang="en-US" dirty="0" err="1"/>
              <a:t>etc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Just train jointly together with the rest of the neural network.</a:t>
            </a:r>
          </a:p>
          <a:p>
            <a:endParaRPr lang="en-US" dirty="0"/>
          </a:p>
          <a:p>
            <a:r>
              <a:rPr lang="en-US" dirty="0"/>
              <a:t>Then 2012-2019: the pretrained word embedding era</a:t>
            </a:r>
          </a:p>
          <a:p>
            <a:pPr lvl="1"/>
            <a:r>
              <a:rPr lang="en-US" dirty="0"/>
              <a:t>Pretrain word embeddings on a vast corpus, to train your smaller network</a:t>
            </a:r>
          </a:p>
          <a:p>
            <a:pPr lvl="1"/>
            <a:endParaRPr lang="en-US" dirty="0"/>
          </a:p>
          <a:p>
            <a:r>
              <a:rPr lang="en-US" dirty="0"/>
              <a:t>2019-today: back to the classic way</a:t>
            </a:r>
          </a:p>
          <a:p>
            <a:pPr lvl="1"/>
            <a:r>
              <a:rPr lang="en-US" dirty="0"/>
              <a:t>Entire language models are pretrained on a vast corpus, including embedding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391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4343400" y="5315360"/>
            <a:ext cx="3912704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4448182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4694441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4940700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5192569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45073BD-D1CE-1848-A3FB-5C7C44E689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07407" y="5691509"/>
                <a:ext cx="913361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45073BD-D1CE-1848-A3FB-5C7C44E68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407" y="5691509"/>
                <a:ext cx="913361" cy="503588"/>
              </a:xfrm>
              <a:prstGeom prst="rect">
                <a:avLst/>
              </a:prstGeom>
              <a:blipFill>
                <a:blip r:embed="rId2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val 54">
            <a:extLst>
              <a:ext uri="{FF2B5EF4-FFF2-40B4-BE49-F238E27FC236}">
                <a16:creationId xmlns:a16="http://schemas.microsoft.com/office/drawing/2014/main" id="{509F3CB1-D077-AB4A-9263-C3E375E967C2}"/>
              </a:ext>
            </a:extLst>
          </p:cNvPr>
          <p:cNvSpPr/>
          <p:nvPr/>
        </p:nvSpPr>
        <p:spPr>
          <a:xfrm>
            <a:off x="585714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6FB9AA-7582-D249-8964-B1E083E54282}"/>
              </a:ext>
            </a:extLst>
          </p:cNvPr>
          <p:cNvSpPr/>
          <p:nvPr/>
        </p:nvSpPr>
        <p:spPr>
          <a:xfrm>
            <a:off x="610340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246FA5D-2EB0-194F-9056-8E55096A2324}"/>
              </a:ext>
            </a:extLst>
          </p:cNvPr>
          <p:cNvSpPr/>
          <p:nvPr/>
        </p:nvSpPr>
        <p:spPr>
          <a:xfrm>
            <a:off x="6349664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75B46D-94A3-A748-A10A-24F44499811C}"/>
              </a:ext>
            </a:extLst>
          </p:cNvPr>
          <p:cNvSpPr/>
          <p:nvPr/>
        </p:nvSpPr>
        <p:spPr>
          <a:xfrm>
            <a:off x="6601533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6A117F4-BF7A-B143-92B3-7771E7DB76F2}"/>
              </a:ext>
            </a:extLst>
          </p:cNvPr>
          <p:cNvSpPr/>
          <p:nvPr/>
        </p:nvSpPr>
        <p:spPr>
          <a:xfrm>
            <a:off x="7205838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06F9256-6591-CA4A-A29D-DCE17210C01C}"/>
              </a:ext>
            </a:extLst>
          </p:cNvPr>
          <p:cNvSpPr/>
          <p:nvPr/>
        </p:nvSpPr>
        <p:spPr>
          <a:xfrm>
            <a:off x="7452097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8F461C7-1896-C149-B54C-48C3CE75BEC4}"/>
              </a:ext>
            </a:extLst>
          </p:cNvPr>
          <p:cNvSpPr/>
          <p:nvPr/>
        </p:nvSpPr>
        <p:spPr>
          <a:xfrm>
            <a:off x="7698356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4167DE-1E41-A341-8D12-4BEC35973F94}"/>
              </a:ext>
            </a:extLst>
          </p:cNvPr>
          <p:cNvSpPr/>
          <p:nvPr/>
        </p:nvSpPr>
        <p:spPr>
          <a:xfrm>
            <a:off x="7950225" y="5370711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E22852B8-3DB0-794B-A37C-DB8D68A07D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23242" y="5678944"/>
                <a:ext cx="988395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E22852B8-3DB0-794B-A37C-DB8D68A07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42" y="5678944"/>
                <a:ext cx="988395" cy="503588"/>
              </a:xfrm>
              <a:prstGeom prst="rect">
                <a:avLst/>
              </a:prstGeom>
              <a:blipFill>
                <a:blip r:embed="rId3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249904" y="523658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Example input sentence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161485" y="4122786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284612" y="2933720"/>
            <a:ext cx="296407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rla" charset="0"/>
                <a:ea typeface="Karla" charset="0"/>
                <a:cs typeface="Karla" charset="0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  <a:blipFill>
                <a:blip r:embed="rId6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5AE33AA6-F39F-AE47-A082-D026FA876028}"/>
              </a:ext>
            </a:extLst>
          </p:cNvPr>
          <p:cNvSpPr txBox="1">
            <a:spLocks/>
          </p:cNvSpPr>
          <p:nvPr/>
        </p:nvSpPr>
        <p:spPr>
          <a:xfrm>
            <a:off x="8533366" y="5631336"/>
            <a:ext cx="3306448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Light" panose="020B0402020203020204" pitchFamily="34" charset="77"/>
              </a:rPr>
              <a:t>Concatenated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charset="0"/>
                        </a:rPr>
                        <m:t>𝑉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  <a:blipFill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charset="0"/>
                            </a:rPr>
                            <m:t>𝑊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  <a:blipFill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A1326681-AC38-3A4B-8828-87240BA613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9403" y="5688211"/>
                <a:ext cx="143885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A1326681-AC38-3A4B-8828-87240BA61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403" y="5688211"/>
                <a:ext cx="1438853" cy="503588"/>
              </a:xfrm>
              <a:prstGeom prst="rect">
                <a:avLst/>
              </a:prstGeom>
              <a:blipFill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ight Arrow 62">
            <a:extLst>
              <a:ext uri="{FF2B5EF4-FFF2-40B4-BE49-F238E27FC236}">
                <a16:creationId xmlns:a16="http://schemas.microsoft.com/office/drawing/2014/main" id="{3729CABA-954D-2847-8B04-5479243B43FA}"/>
              </a:ext>
            </a:extLst>
          </p:cNvPr>
          <p:cNvSpPr/>
          <p:nvPr/>
        </p:nvSpPr>
        <p:spPr>
          <a:xfrm rot="16200000">
            <a:off x="6048170" y="2470411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9F4C9D8C-B910-CF4C-BB32-8A784C02A0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69075" y="1700892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𝑪𝑬</m:t>
                      </m:r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sz="2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9F4C9D8C-B910-CF4C-BB32-8A784C02A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075" y="1700892"/>
                <a:ext cx="4861354" cy="503588"/>
              </a:xfrm>
              <a:prstGeom prst="rect">
                <a:avLst/>
              </a:prstGeom>
              <a:blipFill>
                <a:blip r:embed="rId10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F18C242-6341-3104-24FC-3EDF0118C23D}"/>
              </a:ext>
            </a:extLst>
          </p:cNvPr>
          <p:cNvSpPr txBox="1"/>
          <p:nvPr/>
        </p:nvSpPr>
        <p:spPr>
          <a:xfrm>
            <a:off x="4670547" y="6344776"/>
            <a:ext cx="7580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[Slides modified from slides by: </a:t>
            </a:r>
            <a:r>
              <a:rPr lang="en-US" sz="2800" dirty="0" err="1"/>
              <a:t>Pavlos</a:t>
            </a:r>
            <a:r>
              <a:rPr lang="en-US" sz="2800" dirty="0"/>
              <a:t> </a:t>
            </a:r>
            <a:r>
              <a:rPr lang="en-US" sz="2800" dirty="0" err="1"/>
              <a:t>Protopapas</a:t>
            </a:r>
            <a:r>
              <a:rPr lang="en-US" sz="28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635633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Language Modeling 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Feed-forward Neural Net</a:t>
            </a:r>
            <a:endParaRPr lang="en-US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82746FC-F3CF-FA47-AAD7-4336BC3CF62B}"/>
              </a:ext>
            </a:extLst>
          </p:cNvPr>
          <p:cNvSpPr txBox="1">
            <a:spLocks/>
          </p:cNvSpPr>
          <p:nvPr/>
        </p:nvSpPr>
        <p:spPr>
          <a:xfrm>
            <a:off x="1379105" y="3203253"/>
            <a:ext cx="3689350" cy="551401"/>
          </a:xfrm>
          <a:prstGeom prst="rect">
            <a:avLst/>
          </a:prstGeom>
          <a:solidFill>
            <a:srgbClr val="C0000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venir Light" panose="020B0402020203020204" pitchFamily="34" charset="77"/>
              </a:rPr>
              <a:t>FFNN ISSUES?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AE9842-88BA-7F4D-A153-5A053915FAF7}"/>
              </a:ext>
            </a:extLst>
          </p:cNvPr>
          <p:cNvSpPr txBox="1">
            <a:spLocks/>
          </p:cNvSpPr>
          <p:nvPr/>
        </p:nvSpPr>
        <p:spPr>
          <a:xfrm>
            <a:off x="1379104" y="1226591"/>
            <a:ext cx="7307695" cy="551401"/>
          </a:xfrm>
          <a:prstGeom prst="rect">
            <a:avLst/>
          </a:prstGeom>
          <a:solidFill>
            <a:srgbClr val="92D05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FFNN STRENGTHS COMPARED TO COUNTING?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367572-C7A8-7048-A140-BBD3DBADBCEA}"/>
              </a:ext>
            </a:extLst>
          </p:cNvPr>
          <p:cNvSpPr txBox="1">
            <a:spLocks/>
          </p:cNvSpPr>
          <p:nvPr/>
        </p:nvSpPr>
        <p:spPr>
          <a:xfrm>
            <a:off x="1532236" y="187690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Can make guesses when we’ve never seen a segment of words.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Storage is bounded (we never store counts)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7BB128-E080-4F40-B9C3-38E0DBB1F025}"/>
              </a:ext>
            </a:extLst>
          </p:cNvPr>
          <p:cNvSpPr txBox="1">
            <a:spLocks/>
          </p:cNvSpPr>
          <p:nvPr/>
        </p:nvSpPr>
        <p:spPr>
          <a:xfrm>
            <a:off x="1532236" y="3895186"/>
            <a:ext cx="10342263" cy="26383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Takes a long time to train because: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Rare words rarely get gradient, so embeddings are hard to learn.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Large window size increases a large number of weights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No concept of time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Requires inputting entire context just to predict one word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3221CC-FB45-8831-BAD9-4285C87EA758}"/>
              </a:ext>
            </a:extLst>
          </p:cNvPr>
          <p:cNvSpPr txBox="1"/>
          <p:nvPr/>
        </p:nvSpPr>
        <p:spPr>
          <a:xfrm>
            <a:off x="10659764" y="4198697"/>
            <a:ext cx="7617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3802919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Language Modeling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EE8F4E-3BFB-3541-9805-FA207FEFA3F1}"/>
              </a:ext>
            </a:extLst>
          </p:cNvPr>
          <p:cNvSpPr txBox="1">
            <a:spLocks/>
          </p:cNvSpPr>
          <p:nvPr/>
        </p:nvSpPr>
        <p:spPr>
          <a:xfrm>
            <a:off x="838201" y="1182826"/>
            <a:ext cx="10731500" cy="49258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We would like a system that: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Has an “infinite” concept of the past, not just a fixed window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For each new input, output the most likely next event (e.g., word)</a:t>
            </a:r>
          </a:p>
        </p:txBody>
      </p:sp>
    </p:spTree>
    <p:extLst>
      <p:ext uri="{BB962C8B-B14F-4D97-AF65-F5344CB8AC3E}">
        <p14:creationId xmlns:p14="http://schemas.microsoft.com/office/powerpoint/2010/main" val="2686859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Language Modeling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34E59-4B85-4C4B-8984-E10B47A0B100}"/>
              </a:ext>
            </a:extLst>
          </p:cNvPr>
          <p:cNvSpPr txBox="1">
            <a:spLocks/>
          </p:cNvSpPr>
          <p:nvPr/>
        </p:nvSpPr>
        <p:spPr>
          <a:xfrm>
            <a:off x="1681848" y="1094515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IDEA: 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for every individual input, output a prediction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8C6AE1-A8BE-C943-91A1-7B8A221340F7}"/>
              </a:ext>
            </a:extLst>
          </p:cNvPr>
          <p:cNvSpPr/>
          <p:nvPr/>
        </p:nvSpPr>
        <p:spPr>
          <a:xfrm>
            <a:off x="5723460" y="53251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E9761C-491D-5F4A-A115-032B4EC18097}"/>
              </a:ext>
            </a:extLst>
          </p:cNvPr>
          <p:cNvSpPr/>
          <p:nvPr/>
        </p:nvSpPr>
        <p:spPr>
          <a:xfrm>
            <a:off x="5828242" y="53805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648207-4E1C-3747-8CED-11D7BE8BC76E}"/>
              </a:ext>
            </a:extLst>
          </p:cNvPr>
          <p:cNvSpPr/>
          <p:nvPr/>
        </p:nvSpPr>
        <p:spPr>
          <a:xfrm>
            <a:off x="6074501" y="53805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78E907-AEE0-9943-9848-4F19EEE56B1B}"/>
              </a:ext>
            </a:extLst>
          </p:cNvPr>
          <p:cNvSpPr/>
          <p:nvPr/>
        </p:nvSpPr>
        <p:spPr>
          <a:xfrm>
            <a:off x="6320760" y="53805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A6E7F4-69EF-DB4A-87F9-6B83E5C57E47}"/>
              </a:ext>
            </a:extLst>
          </p:cNvPr>
          <p:cNvSpPr/>
          <p:nvPr/>
        </p:nvSpPr>
        <p:spPr>
          <a:xfrm>
            <a:off x="6572629" y="53805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6D92D5-089C-704D-82E8-F58590491E75}"/>
              </a:ext>
            </a:extLst>
          </p:cNvPr>
          <p:cNvSpPr/>
          <p:nvPr/>
        </p:nvSpPr>
        <p:spPr>
          <a:xfrm>
            <a:off x="5828242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E387215-9C07-704E-A624-2E65BFD4237B}"/>
              </a:ext>
            </a:extLst>
          </p:cNvPr>
          <p:cNvSpPr/>
          <p:nvPr/>
        </p:nvSpPr>
        <p:spPr>
          <a:xfrm>
            <a:off x="6074501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946605F-F95D-B245-8A41-6734C2E7BF1B}"/>
              </a:ext>
            </a:extLst>
          </p:cNvPr>
          <p:cNvSpPr/>
          <p:nvPr/>
        </p:nvSpPr>
        <p:spPr>
          <a:xfrm>
            <a:off x="6320760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B6F3CC5-174A-764E-831F-58AC6190464E}"/>
              </a:ext>
            </a:extLst>
          </p:cNvPr>
          <p:cNvSpPr/>
          <p:nvPr/>
        </p:nvSpPr>
        <p:spPr>
          <a:xfrm>
            <a:off x="6572629" y="30736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E22852B8-3DB0-794B-A37C-DB8D68A07D98}"/>
              </a:ext>
            </a:extLst>
          </p:cNvPr>
          <p:cNvSpPr txBox="1">
            <a:spLocks/>
          </p:cNvSpPr>
          <p:nvPr/>
        </p:nvSpPr>
        <p:spPr>
          <a:xfrm>
            <a:off x="5954414" y="5693953"/>
            <a:ext cx="988395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He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700362" y="5254454"/>
            <a:ext cx="2865946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Example input word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5B7F79C-354B-514C-9CDD-0E4619BAD189}"/>
              </a:ext>
            </a:extLst>
          </p:cNvPr>
          <p:cNvSpPr/>
          <p:nvPr/>
        </p:nvSpPr>
        <p:spPr>
          <a:xfrm>
            <a:off x="5023876" y="4175908"/>
            <a:ext cx="2631421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810C6D-F83C-C44F-B8C1-451A04C06FE6}"/>
              </a:ext>
            </a:extLst>
          </p:cNvPr>
          <p:cNvSpPr/>
          <p:nvPr/>
        </p:nvSpPr>
        <p:spPr>
          <a:xfrm>
            <a:off x="5108427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AF9B34-AA96-9543-A2D3-5EF35440EBC6}"/>
              </a:ext>
            </a:extLst>
          </p:cNvPr>
          <p:cNvSpPr/>
          <p:nvPr/>
        </p:nvSpPr>
        <p:spPr>
          <a:xfrm>
            <a:off x="5354686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E89CB5E-8E02-3647-9934-F3B0E64079B8}"/>
              </a:ext>
            </a:extLst>
          </p:cNvPr>
          <p:cNvSpPr/>
          <p:nvPr/>
        </p:nvSpPr>
        <p:spPr>
          <a:xfrm>
            <a:off x="5600945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03B545-2289-A049-BCAD-982E40A743A5}"/>
              </a:ext>
            </a:extLst>
          </p:cNvPr>
          <p:cNvSpPr/>
          <p:nvPr/>
        </p:nvSpPr>
        <p:spPr>
          <a:xfrm>
            <a:off x="5852814" y="421647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24AA75F-456D-8949-A10C-222308AD6C27}"/>
              </a:ext>
            </a:extLst>
          </p:cNvPr>
          <p:cNvSpPr/>
          <p:nvPr/>
        </p:nvSpPr>
        <p:spPr>
          <a:xfrm>
            <a:off x="6110810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C43F3D-8692-EE47-9823-1230435C6EF5}"/>
              </a:ext>
            </a:extLst>
          </p:cNvPr>
          <p:cNvSpPr/>
          <p:nvPr/>
        </p:nvSpPr>
        <p:spPr>
          <a:xfrm>
            <a:off x="6357069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E51F31-4C6E-7945-AE70-852BF817D70E}"/>
              </a:ext>
            </a:extLst>
          </p:cNvPr>
          <p:cNvSpPr/>
          <p:nvPr/>
        </p:nvSpPr>
        <p:spPr>
          <a:xfrm>
            <a:off x="6603328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C07CFFB-CDE8-B241-8A41-C7FC551585A0}"/>
              </a:ext>
            </a:extLst>
          </p:cNvPr>
          <p:cNvSpPr/>
          <p:nvPr/>
        </p:nvSpPr>
        <p:spPr>
          <a:xfrm>
            <a:off x="6855197" y="421875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E1039C-7E4C-C141-AD63-693260F07D4D}"/>
              </a:ext>
            </a:extLst>
          </p:cNvPr>
          <p:cNvSpPr/>
          <p:nvPr/>
        </p:nvSpPr>
        <p:spPr>
          <a:xfrm>
            <a:off x="7108259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7898AD-C5E7-2D42-9415-B67BBD4A3A66}"/>
              </a:ext>
            </a:extLst>
          </p:cNvPr>
          <p:cNvSpPr/>
          <p:nvPr/>
        </p:nvSpPr>
        <p:spPr>
          <a:xfrm>
            <a:off x="7360128" y="421432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C5771F7-7684-374B-B6C2-60FEB0E09FAD}"/>
              </a:ext>
            </a:extLst>
          </p:cNvPr>
          <p:cNvSpPr/>
          <p:nvPr/>
        </p:nvSpPr>
        <p:spPr>
          <a:xfrm>
            <a:off x="5742550" y="30266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1552C180-A336-A746-AA26-10B7E107AA52}"/>
              </a:ext>
            </a:extLst>
          </p:cNvPr>
          <p:cNvSpPr/>
          <p:nvPr/>
        </p:nvSpPr>
        <p:spPr>
          <a:xfrm rot="16200000">
            <a:off x="6048171" y="35440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5D792BAB-B803-CF46-A092-93C1E56EC90D}"/>
              </a:ext>
            </a:extLst>
          </p:cNvPr>
          <p:cNvSpPr/>
          <p:nvPr/>
        </p:nvSpPr>
        <p:spPr>
          <a:xfrm rot="16200000">
            <a:off x="6069731" y="47132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C1ED9D7B-0772-8F44-B82E-46E5594D95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1ED9D7B-0772-8F44-B82E-46E5594D9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535" y="46706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585DBD21-0E03-5C4E-80C6-08218453FD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85DBD21-0E03-5C4E-80C6-08218453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44" y="34917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2771626" y="4122786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2831040" y="2961766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6BF069EC-E01E-874F-8256-B41BD1F5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094" y="5184623"/>
                <a:ext cx="2799163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5AE33AA6-F39F-AE47-A082-D026FA876028}"/>
              </a:ext>
            </a:extLst>
          </p:cNvPr>
          <p:cNvSpPr txBox="1">
            <a:spLocks/>
          </p:cNvSpPr>
          <p:nvPr/>
        </p:nvSpPr>
        <p:spPr>
          <a:xfrm>
            <a:off x="8533366" y="5631336"/>
            <a:ext cx="3306448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Light" panose="020B0402020203020204" pitchFamily="34" charset="77"/>
              </a:rPr>
              <a:t>single word embedding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3310BA9A-DCEA-794F-9991-6F281CB695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charset="0"/>
                        </a:rPr>
                        <m:t>𝑉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10BA9A-DCEA-794F-9991-6F281CB69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4" y="4015200"/>
                <a:ext cx="2799163" cy="5035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A9D3B108-BEE0-7A4A-A32A-7CF470E03D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charset="0"/>
                            </a:rPr>
                            <m:t>𝑊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9D3B108-BEE0-7A4A-A32A-7CF470E03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460" y="2874317"/>
                <a:ext cx="4861354" cy="50358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46AA2703-6D01-2E43-9283-BE27B4A2B4CD}"/>
              </a:ext>
            </a:extLst>
          </p:cNvPr>
          <p:cNvSpPr txBox="1">
            <a:spLocks/>
          </p:cNvSpPr>
          <p:nvPr/>
        </p:nvSpPr>
        <p:spPr>
          <a:xfrm>
            <a:off x="5525636" y="2504369"/>
            <a:ext cx="157674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BBAAE650-744B-1044-AACD-78E7A519FF89}"/>
              </a:ext>
            </a:extLst>
          </p:cNvPr>
          <p:cNvSpPr txBox="1">
            <a:spLocks/>
          </p:cNvSpPr>
          <p:nvPr/>
        </p:nvSpPr>
        <p:spPr>
          <a:xfrm>
            <a:off x="1700362" y="1668059"/>
            <a:ext cx="6202063" cy="639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Let’s use the previous hidden state, too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1014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3921-67AB-D84C-A73D-BD825F2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/>
          <a:lstStyle/>
          <a:p>
            <a:r>
              <a:rPr lang="en-US" dirty="0"/>
              <a:t>Language Modeling: </a:t>
            </a:r>
            <a:r>
              <a:rPr lang="en-US" b="1" dirty="0"/>
              <a:t>RNNs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197257" y="5206014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80441" y="4043868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174894" y="2907548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E101D8D-392D-CE48-A76F-F593C13CFB77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F057BF2-9D6B-E249-8FBC-3B1D5B8A5CA3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0C91DC-46B3-DD42-BA91-16A98A899679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A38F944-FD9F-1C42-9EF7-BA5E3DB86EBA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549E43-B913-244E-90FF-EB6ADE692919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FE7F9AF-8FB9-9E47-AA7C-B819DD96BD45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072A62-0E13-3843-8D0C-3A62E6BC9417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867DDE-FEA5-0049-9461-EB1FFEB88969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DFF809-EE42-C349-914D-4808EEE0B2B2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85BEC44-F260-1145-8583-E09A6D1ADDA0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85D089-1C0C-6344-B7EA-A631D2F645B7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248521C-7AB4-A74B-BB41-9E9DBC05502F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542D303-3E89-B948-BAE1-9C28B4C7900E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557CEDB-9609-5C4E-BE7A-9A1922D8455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D0CC76B-5E71-8C4B-B186-6D1471C8CD67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2E61486C-7C7C-CF4A-BF55-2488DDD06CBA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FAED948E-E8BC-B542-96E5-C16F47F16A92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B62B8F78-5C39-C145-B3C5-F9490727FE2B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20A6FC83-57DF-014A-87E0-1B5614DFB8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A6FC83-57DF-014A-87E0-1B5614DF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id="{6D6C0EF3-9A48-6042-84AB-D28C74DA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6C0EF3-9A48-6042-84AB-D28C74D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36901" y="2363347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901" y="2363347"/>
                <a:ext cx="1576747" cy="503588"/>
              </a:xfrm>
              <a:prstGeom prst="rect">
                <a:avLst/>
              </a:prstGeom>
              <a:blipFill>
                <a:blip r:embed="rId4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7318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7318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2" name="Content Placeholder 2">
            <a:extLst>
              <a:ext uri="{FF2B5EF4-FFF2-40B4-BE49-F238E27FC236}">
                <a16:creationId xmlns:a16="http://schemas.microsoft.com/office/drawing/2014/main" id="{99905B6F-10E6-D144-AB03-B236FDA6575E}"/>
              </a:ext>
            </a:extLst>
          </p:cNvPr>
          <p:cNvSpPr txBox="1">
            <a:spLocks/>
          </p:cNvSpPr>
          <p:nvPr/>
        </p:nvSpPr>
        <p:spPr>
          <a:xfrm>
            <a:off x="1102493" y="1255413"/>
            <a:ext cx="8350968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Neural Approach #2: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Karla" charset="0"/>
                <a:ea typeface="Karla" charset="0"/>
                <a:cs typeface="Karla" charset="0"/>
              </a:rPr>
              <a:t>Recurrent Neural Network (RNN)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>
              <a:latin typeface="Karla" charset="0"/>
              <a:ea typeface="Karla" charset="0"/>
              <a:cs typeface="Karla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18000" y="2387247"/>
            <a:ext cx="2344440" cy="3838421"/>
            <a:chOff x="3818000" y="2387247"/>
            <a:chExt cx="2344440" cy="3838421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ight Arrow 46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ight Arrow 47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Content Placeholder 2">
              <a:extLst>
                <a:ext uri="{FF2B5EF4-FFF2-40B4-BE49-F238E27FC236}">
                  <a16:creationId xmlns:a16="http://schemas.microsoft.com/office/drawing/2014/main" id="{73EEE44B-3585-894E-B4F8-4CE38DFFE62D}"/>
                </a:ext>
              </a:extLst>
            </p:cNvPr>
            <p:cNvSpPr txBox="1">
              <a:spLocks/>
            </p:cNvSpPr>
            <p:nvPr/>
          </p:nvSpPr>
          <p:spPr>
            <a:xfrm>
              <a:off x="4560153" y="4659765"/>
              <a:ext cx="701328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rPr>
                <a:t>V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722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4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722080"/>
                  <a:ext cx="466367" cy="5035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/>
          <p:cNvGrpSpPr/>
          <p:nvPr/>
        </p:nvGrpSpPr>
        <p:grpSpPr>
          <a:xfrm>
            <a:off x="6092529" y="2404992"/>
            <a:ext cx="2344440" cy="3838421"/>
            <a:chOff x="3818000" y="2387247"/>
            <a:chExt cx="2344440" cy="3838421"/>
          </a:xfrm>
        </p:grpSpPr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ight Arrow 89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ight Arrow 90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ontent Placeholder 2">
              <a:extLst>
                <a:ext uri="{FF2B5EF4-FFF2-40B4-BE49-F238E27FC236}">
                  <a16:creationId xmlns:a16="http://schemas.microsoft.com/office/drawing/2014/main" id="{73EEE44B-3585-894E-B4F8-4CE38DFFE62D}"/>
                </a:ext>
              </a:extLst>
            </p:cNvPr>
            <p:cNvSpPr txBox="1">
              <a:spLocks/>
            </p:cNvSpPr>
            <p:nvPr/>
          </p:nvSpPr>
          <p:spPr>
            <a:xfrm>
              <a:off x="4560153" y="4659765"/>
              <a:ext cx="701328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rPr>
                <a:t>V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99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722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1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722080"/>
                  <a:ext cx="466367" cy="50358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2" name="Right Arrow 101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4" name="Group 103"/>
          <p:cNvGrpSpPr/>
          <p:nvPr/>
        </p:nvGrpSpPr>
        <p:grpSpPr>
          <a:xfrm>
            <a:off x="8235903" y="2426550"/>
            <a:ext cx="2344440" cy="3838421"/>
            <a:chOff x="3818000" y="2387247"/>
            <a:chExt cx="2344440" cy="3838421"/>
          </a:xfrm>
        </p:grpSpPr>
        <p:sp>
          <p:nvSpPr>
            <p:cNvPr id="105" name="Rounded Rectangle 104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ounded Rectangle 119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ight Arrow 120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ight Arrow 121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73EEE44B-3585-894E-B4F8-4CE38DFFE62D}"/>
                </a:ext>
              </a:extLst>
            </p:cNvPr>
            <p:cNvSpPr txBox="1">
              <a:spLocks/>
            </p:cNvSpPr>
            <p:nvPr/>
          </p:nvSpPr>
          <p:spPr>
            <a:xfrm>
              <a:off x="4560153" y="4659765"/>
              <a:ext cx="701328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rPr>
                <a:t>V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24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25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722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2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722080"/>
                  <a:ext cx="466367" cy="50358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7" name="Right Arrow 126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28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B071ED4D-D5EB-5847-8379-25639D574AB7}"/>
              </a:ext>
            </a:extLst>
          </p:cNvPr>
          <p:cNvSpPr/>
          <p:nvPr/>
        </p:nvSpPr>
        <p:spPr>
          <a:xfrm>
            <a:off x="1819932" y="413600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BF18EEA7-1C01-0846-8578-348803E5EB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041" y="367541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BF18EEA7-1C01-0846-8578-348803E5E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041" y="3675414"/>
                <a:ext cx="701328" cy="5035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33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E101D8D-392D-CE48-A76F-F593C13CFB77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F057BF2-9D6B-E249-8FBC-3B1D5B8A5CA3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0C91DC-46B3-DD42-BA91-16A98A899679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A38F944-FD9F-1C42-9EF7-BA5E3DB86EBA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549E43-B913-244E-90FF-EB6ADE692919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FE7F9AF-8FB9-9E47-AA7C-B819DD96BD45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072A62-0E13-3843-8D0C-3A62E6BC9417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867DDE-FEA5-0049-9461-EB1FFEB88969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DFF809-EE42-C349-914D-4808EEE0B2B2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85BEC44-F260-1145-8583-E09A6D1ADDA0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85D089-1C0C-6344-B7EA-A631D2F645B7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248521C-7AB4-A74B-BB41-9E9DBC05502F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542D303-3E89-B948-BAE1-9C28B4C7900E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557CEDB-9609-5C4E-BE7A-9A1922D8455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D0CC76B-5E71-8C4B-B186-6D1471C8CD67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2E61486C-7C7C-CF4A-BF55-2488DDD06CBA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FAED948E-E8BC-B542-96E5-C16F47F16A92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B62B8F78-5C39-C145-B3C5-F9490727FE2B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20A6FC83-57DF-014A-87E0-1B5614DFB8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A6FC83-57DF-014A-87E0-1B5614DF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id="{6D6C0EF3-9A48-6042-84AB-D28C74DA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6C0EF3-9A48-6042-84AB-D28C74D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36901" y="2363347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901" y="2363347"/>
                <a:ext cx="1576747" cy="503588"/>
              </a:xfrm>
              <a:prstGeom prst="rect">
                <a:avLst/>
              </a:prstGeom>
              <a:blipFill>
                <a:blip r:embed="rId4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Rectangle 107">
            <a:extLst>
              <a:ext uri="{FF2B5EF4-FFF2-40B4-BE49-F238E27FC236}">
                <a16:creationId xmlns:a16="http://schemas.microsoft.com/office/drawing/2014/main" id="{64A89667-1B61-D84C-8396-266EF010A525}"/>
              </a:ext>
            </a:extLst>
          </p:cNvPr>
          <p:cNvSpPr/>
          <p:nvPr/>
        </p:nvSpPr>
        <p:spPr>
          <a:xfrm>
            <a:off x="8888300" y="770316"/>
            <a:ext cx="3137191" cy="1125196"/>
          </a:xfrm>
          <a:prstGeom prst="rect">
            <a:avLst/>
          </a:prstGeom>
          <a:solidFill>
            <a:srgbClr val="FFF2CC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FF5E74C9-A5CD-6F40-A4BA-762E8454B052}"/>
              </a:ext>
            </a:extLst>
          </p:cNvPr>
          <p:cNvSpPr txBox="1">
            <a:spLocks/>
          </p:cNvSpPr>
          <p:nvPr/>
        </p:nvSpPr>
        <p:spPr>
          <a:xfrm>
            <a:off x="532597" y="1005644"/>
            <a:ext cx="3272331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Avenir Light" panose="020B0402020203020204" pitchFamily="34" charset="77"/>
              </a:rPr>
              <a:t>Training Process</a:t>
            </a:r>
            <a:endParaRPr lang="en-US" dirty="0"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/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  <a:blipFill>
                <a:blip r:embed="rId6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731B846A-C5A9-5A4B-9377-7E1921B50F8E}"/>
              </a:ext>
            </a:extLst>
          </p:cNvPr>
          <p:cNvSpPr txBox="1">
            <a:spLocks/>
          </p:cNvSpPr>
          <p:nvPr/>
        </p:nvSpPr>
        <p:spPr>
          <a:xfrm>
            <a:off x="1130300" y="1872315"/>
            <a:ext cx="866479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Error</a:t>
            </a:r>
          </a:p>
        </p:txBody>
      </p:sp>
      <p:sp>
        <p:nvSpPr>
          <p:cNvPr id="129" name="Content Placeholder 2">
            <a:extLst>
              <a:ext uri="{FF2B5EF4-FFF2-40B4-BE49-F238E27FC236}">
                <a16:creationId xmlns:a16="http://schemas.microsoft.com/office/drawing/2014/main" id="{0E613D49-C154-6840-B48E-9022C64E7B06}"/>
              </a:ext>
            </a:extLst>
          </p:cNvPr>
          <p:cNvSpPr txBox="1">
            <a:spLocks/>
          </p:cNvSpPr>
          <p:nvPr/>
        </p:nvSpPr>
        <p:spPr>
          <a:xfrm>
            <a:off x="2709001" y="6009384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027C8F-2D36-FB4B-B530-018F14273101}"/>
                  </a:ext>
                </a:extLst>
              </p:cNvPr>
              <p:cNvSpPr txBox="1"/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𝑊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027C8F-2D36-FB4B-B530-018F14273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3818000" y="1848029"/>
            <a:ext cx="2344440" cy="4659056"/>
            <a:chOff x="3818000" y="1848029"/>
            <a:chExt cx="2344440" cy="4659056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ight Arrow 55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9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t="-3279" r="-2336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went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83272" y="1869757"/>
            <a:ext cx="2344440" cy="4659056"/>
            <a:chOff x="3818000" y="1848029"/>
            <a:chExt cx="2344440" cy="465905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ight Arrow 103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ight Arrow 104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9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Right Arrow 11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t="-3333" r="-234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to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8138062" y="1900820"/>
            <a:ext cx="2344440" cy="4659056"/>
            <a:chOff x="3818000" y="1848029"/>
            <a:chExt cx="2344440" cy="4659056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ight Arrow 137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4" name="Right Arrow 143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t="-3333" r="-233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class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067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reeform 147">
            <a:extLst>
              <a:ext uri="{FF2B5EF4-FFF2-40B4-BE49-F238E27FC236}">
                <a16:creationId xmlns:a16="http://schemas.microsoft.com/office/drawing/2014/main" id="{C1DA1F74-60C1-A340-B91C-CDCBB1851091}"/>
              </a:ext>
            </a:extLst>
          </p:cNvPr>
          <p:cNvSpPr/>
          <p:nvPr/>
        </p:nvSpPr>
        <p:spPr>
          <a:xfrm>
            <a:off x="4699000" y="5566790"/>
            <a:ext cx="1310638" cy="1006851"/>
          </a:xfrm>
          <a:custGeom>
            <a:avLst/>
            <a:gdLst>
              <a:gd name="connsiteX0" fmla="*/ 762000 w 1181100"/>
              <a:gd name="connsiteY0" fmla="*/ 26874 h 834715"/>
              <a:gd name="connsiteX1" fmla="*/ 609600 w 1181100"/>
              <a:gd name="connsiteY1" fmla="*/ 52274 h 834715"/>
              <a:gd name="connsiteX2" fmla="*/ 393700 w 1181100"/>
              <a:gd name="connsiteY2" fmla="*/ 64974 h 834715"/>
              <a:gd name="connsiteX3" fmla="*/ 330200 w 1181100"/>
              <a:gd name="connsiteY3" fmla="*/ 77674 h 834715"/>
              <a:gd name="connsiteX4" fmla="*/ 203200 w 1181100"/>
              <a:gd name="connsiteY4" fmla="*/ 128474 h 834715"/>
              <a:gd name="connsiteX5" fmla="*/ 127000 w 1181100"/>
              <a:gd name="connsiteY5" fmla="*/ 191974 h 834715"/>
              <a:gd name="connsiteX6" fmla="*/ 88900 w 1181100"/>
              <a:gd name="connsiteY6" fmla="*/ 204674 h 834715"/>
              <a:gd name="connsiteX7" fmla="*/ 63500 w 1181100"/>
              <a:gd name="connsiteY7" fmla="*/ 242774 h 834715"/>
              <a:gd name="connsiteX8" fmla="*/ 25400 w 1181100"/>
              <a:gd name="connsiteY8" fmla="*/ 280874 h 834715"/>
              <a:gd name="connsiteX9" fmla="*/ 0 w 1181100"/>
              <a:gd name="connsiteY9" fmla="*/ 357074 h 834715"/>
              <a:gd name="connsiteX10" fmla="*/ 25400 w 1181100"/>
              <a:gd name="connsiteY10" fmla="*/ 534874 h 834715"/>
              <a:gd name="connsiteX11" fmla="*/ 50800 w 1181100"/>
              <a:gd name="connsiteY11" fmla="*/ 572974 h 834715"/>
              <a:gd name="connsiteX12" fmla="*/ 88900 w 1181100"/>
              <a:gd name="connsiteY12" fmla="*/ 598374 h 834715"/>
              <a:gd name="connsiteX13" fmla="*/ 190500 w 1181100"/>
              <a:gd name="connsiteY13" fmla="*/ 687274 h 834715"/>
              <a:gd name="connsiteX14" fmla="*/ 228600 w 1181100"/>
              <a:gd name="connsiteY14" fmla="*/ 712674 h 834715"/>
              <a:gd name="connsiteX15" fmla="*/ 266700 w 1181100"/>
              <a:gd name="connsiteY15" fmla="*/ 738074 h 834715"/>
              <a:gd name="connsiteX16" fmla="*/ 381000 w 1181100"/>
              <a:gd name="connsiteY16" fmla="*/ 776174 h 834715"/>
              <a:gd name="connsiteX17" fmla="*/ 419100 w 1181100"/>
              <a:gd name="connsiteY17" fmla="*/ 788874 h 834715"/>
              <a:gd name="connsiteX18" fmla="*/ 508000 w 1181100"/>
              <a:gd name="connsiteY18" fmla="*/ 801574 h 834715"/>
              <a:gd name="connsiteX19" fmla="*/ 977900 w 1181100"/>
              <a:gd name="connsiteY19" fmla="*/ 801574 h 834715"/>
              <a:gd name="connsiteX20" fmla="*/ 1092200 w 1181100"/>
              <a:gd name="connsiteY20" fmla="*/ 750774 h 834715"/>
              <a:gd name="connsiteX21" fmla="*/ 1104900 w 1181100"/>
              <a:gd name="connsiteY21" fmla="*/ 712674 h 834715"/>
              <a:gd name="connsiteX22" fmla="*/ 1130300 w 1181100"/>
              <a:gd name="connsiteY22" fmla="*/ 674574 h 834715"/>
              <a:gd name="connsiteX23" fmla="*/ 1155700 w 1181100"/>
              <a:gd name="connsiteY23" fmla="*/ 598374 h 834715"/>
              <a:gd name="connsiteX24" fmla="*/ 1168400 w 1181100"/>
              <a:gd name="connsiteY24" fmla="*/ 560274 h 834715"/>
              <a:gd name="connsiteX25" fmla="*/ 1181100 w 1181100"/>
              <a:gd name="connsiteY25" fmla="*/ 522174 h 834715"/>
              <a:gd name="connsiteX26" fmla="*/ 1155700 w 1181100"/>
              <a:gd name="connsiteY26" fmla="*/ 255474 h 834715"/>
              <a:gd name="connsiteX27" fmla="*/ 1130300 w 1181100"/>
              <a:gd name="connsiteY27" fmla="*/ 204674 h 834715"/>
              <a:gd name="connsiteX28" fmla="*/ 1041400 w 1181100"/>
              <a:gd name="connsiteY28" fmla="*/ 103074 h 834715"/>
              <a:gd name="connsiteX29" fmla="*/ 1028700 w 1181100"/>
              <a:gd name="connsiteY29" fmla="*/ 64974 h 834715"/>
              <a:gd name="connsiteX30" fmla="*/ 990600 w 1181100"/>
              <a:gd name="connsiteY30" fmla="*/ 14174 h 834715"/>
              <a:gd name="connsiteX31" fmla="*/ 952500 w 1181100"/>
              <a:gd name="connsiteY31" fmla="*/ 1474 h 834715"/>
              <a:gd name="connsiteX32" fmla="*/ 812800 w 1181100"/>
              <a:gd name="connsiteY32" fmla="*/ 1474 h 83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81100" h="834715">
                <a:moveTo>
                  <a:pt x="762000" y="26874"/>
                </a:moveTo>
                <a:cubicBezTo>
                  <a:pt x="709717" y="37331"/>
                  <a:pt x="663609" y="47773"/>
                  <a:pt x="609600" y="52274"/>
                </a:cubicBezTo>
                <a:cubicBezTo>
                  <a:pt x="537758" y="58261"/>
                  <a:pt x="465667" y="60741"/>
                  <a:pt x="393700" y="64974"/>
                </a:cubicBezTo>
                <a:cubicBezTo>
                  <a:pt x="372533" y="69207"/>
                  <a:pt x="351025" y="71994"/>
                  <a:pt x="330200" y="77674"/>
                </a:cubicBezTo>
                <a:cubicBezTo>
                  <a:pt x="280423" y="91250"/>
                  <a:pt x="246564" y="103695"/>
                  <a:pt x="203200" y="128474"/>
                </a:cubicBezTo>
                <a:cubicBezTo>
                  <a:pt x="57772" y="211576"/>
                  <a:pt x="284601" y="86906"/>
                  <a:pt x="127000" y="191974"/>
                </a:cubicBezTo>
                <a:cubicBezTo>
                  <a:pt x="115861" y="199400"/>
                  <a:pt x="101600" y="200441"/>
                  <a:pt x="88900" y="204674"/>
                </a:cubicBezTo>
                <a:cubicBezTo>
                  <a:pt x="80433" y="217374"/>
                  <a:pt x="73271" y="231048"/>
                  <a:pt x="63500" y="242774"/>
                </a:cubicBezTo>
                <a:cubicBezTo>
                  <a:pt x="52002" y="256572"/>
                  <a:pt x="34122" y="265174"/>
                  <a:pt x="25400" y="280874"/>
                </a:cubicBezTo>
                <a:cubicBezTo>
                  <a:pt x="12397" y="304279"/>
                  <a:pt x="0" y="357074"/>
                  <a:pt x="0" y="357074"/>
                </a:cubicBezTo>
                <a:cubicBezTo>
                  <a:pt x="3245" y="392766"/>
                  <a:pt x="968" y="486009"/>
                  <a:pt x="25400" y="534874"/>
                </a:cubicBezTo>
                <a:cubicBezTo>
                  <a:pt x="32226" y="548526"/>
                  <a:pt x="40007" y="562181"/>
                  <a:pt x="50800" y="572974"/>
                </a:cubicBezTo>
                <a:cubicBezTo>
                  <a:pt x="61593" y="583767"/>
                  <a:pt x="76200" y="589907"/>
                  <a:pt x="88900" y="598374"/>
                </a:cubicBezTo>
                <a:cubicBezTo>
                  <a:pt x="131233" y="661874"/>
                  <a:pt x="101600" y="628007"/>
                  <a:pt x="190500" y="687274"/>
                </a:cubicBezTo>
                <a:lnTo>
                  <a:pt x="228600" y="712674"/>
                </a:lnTo>
                <a:cubicBezTo>
                  <a:pt x="241300" y="721141"/>
                  <a:pt x="252220" y="733247"/>
                  <a:pt x="266700" y="738074"/>
                </a:cubicBezTo>
                <a:lnTo>
                  <a:pt x="381000" y="776174"/>
                </a:lnTo>
                <a:cubicBezTo>
                  <a:pt x="393700" y="780407"/>
                  <a:pt x="405848" y="786981"/>
                  <a:pt x="419100" y="788874"/>
                </a:cubicBezTo>
                <a:lnTo>
                  <a:pt x="508000" y="801574"/>
                </a:lnTo>
                <a:cubicBezTo>
                  <a:pt x="678085" y="858269"/>
                  <a:pt x="582421" y="831235"/>
                  <a:pt x="977900" y="801574"/>
                </a:cubicBezTo>
                <a:cubicBezTo>
                  <a:pt x="1028987" y="797742"/>
                  <a:pt x="1054394" y="775978"/>
                  <a:pt x="1092200" y="750774"/>
                </a:cubicBezTo>
                <a:cubicBezTo>
                  <a:pt x="1096433" y="738074"/>
                  <a:pt x="1098913" y="724648"/>
                  <a:pt x="1104900" y="712674"/>
                </a:cubicBezTo>
                <a:cubicBezTo>
                  <a:pt x="1111726" y="699022"/>
                  <a:pt x="1124101" y="688522"/>
                  <a:pt x="1130300" y="674574"/>
                </a:cubicBezTo>
                <a:cubicBezTo>
                  <a:pt x="1141174" y="650108"/>
                  <a:pt x="1147233" y="623774"/>
                  <a:pt x="1155700" y="598374"/>
                </a:cubicBezTo>
                <a:lnTo>
                  <a:pt x="1168400" y="560274"/>
                </a:lnTo>
                <a:lnTo>
                  <a:pt x="1181100" y="522174"/>
                </a:lnTo>
                <a:cubicBezTo>
                  <a:pt x="1172633" y="433274"/>
                  <a:pt x="1169809" y="343655"/>
                  <a:pt x="1155700" y="255474"/>
                </a:cubicBezTo>
                <a:cubicBezTo>
                  <a:pt x="1152709" y="236780"/>
                  <a:pt x="1140334" y="220728"/>
                  <a:pt x="1130300" y="204674"/>
                </a:cubicBezTo>
                <a:cubicBezTo>
                  <a:pt x="1101151" y="158035"/>
                  <a:pt x="1080784" y="142458"/>
                  <a:pt x="1041400" y="103074"/>
                </a:cubicBezTo>
                <a:cubicBezTo>
                  <a:pt x="1037167" y="90374"/>
                  <a:pt x="1035342" y="76597"/>
                  <a:pt x="1028700" y="64974"/>
                </a:cubicBezTo>
                <a:cubicBezTo>
                  <a:pt x="1018198" y="46596"/>
                  <a:pt x="1006861" y="27725"/>
                  <a:pt x="990600" y="14174"/>
                </a:cubicBezTo>
                <a:cubicBezTo>
                  <a:pt x="980316" y="5604"/>
                  <a:pt x="965853" y="2428"/>
                  <a:pt x="952500" y="1474"/>
                </a:cubicBezTo>
                <a:cubicBezTo>
                  <a:pt x="906052" y="-1844"/>
                  <a:pt x="859367" y="1474"/>
                  <a:pt x="812800" y="1474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>
            <a:extLst>
              <a:ext uri="{FF2B5EF4-FFF2-40B4-BE49-F238E27FC236}">
                <a16:creationId xmlns:a16="http://schemas.microsoft.com/office/drawing/2014/main" id="{3F1A0207-26EF-FD45-9BB4-89C2B26AAFDC}"/>
              </a:ext>
            </a:extLst>
          </p:cNvPr>
          <p:cNvSpPr/>
          <p:nvPr/>
        </p:nvSpPr>
        <p:spPr>
          <a:xfrm>
            <a:off x="7213600" y="5600700"/>
            <a:ext cx="800100" cy="914639"/>
          </a:xfrm>
          <a:custGeom>
            <a:avLst/>
            <a:gdLst>
              <a:gd name="connsiteX0" fmla="*/ 635000 w 800100"/>
              <a:gd name="connsiteY0" fmla="*/ 889000 h 914639"/>
              <a:gd name="connsiteX1" fmla="*/ 571500 w 800100"/>
              <a:gd name="connsiteY1" fmla="*/ 914400 h 914639"/>
              <a:gd name="connsiteX2" fmla="*/ 419100 w 800100"/>
              <a:gd name="connsiteY2" fmla="*/ 889000 h 914639"/>
              <a:gd name="connsiteX3" fmla="*/ 381000 w 800100"/>
              <a:gd name="connsiteY3" fmla="*/ 863600 h 914639"/>
              <a:gd name="connsiteX4" fmla="*/ 279400 w 800100"/>
              <a:gd name="connsiteY4" fmla="*/ 838200 h 914639"/>
              <a:gd name="connsiteX5" fmla="*/ 127000 w 800100"/>
              <a:gd name="connsiteY5" fmla="*/ 800100 h 914639"/>
              <a:gd name="connsiteX6" fmla="*/ 88900 w 800100"/>
              <a:gd name="connsiteY6" fmla="*/ 787400 h 914639"/>
              <a:gd name="connsiteX7" fmla="*/ 38100 w 800100"/>
              <a:gd name="connsiteY7" fmla="*/ 711200 h 914639"/>
              <a:gd name="connsiteX8" fmla="*/ 0 w 800100"/>
              <a:gd name="connsiteY8" fmla="*/ 635000 h 914639"/>
              <a:gd name="connsiteX9" fmla="*/ 12700 w 800100"/>
              <a:gd name="connsiteY9" fmla="*/ 495300 h 914639"/>
              <a:gd name="connsiteX10" fmla="*/ 38100 w 800100"/>
              <a:gd name="connsiteY10" fmla="*/ 419100 h 914639"/>
              <a:gd name="connsiteX11" fmla="*/ 50800 w 800100"/>
              <a:gd name="connsiteY11" fmla="*/ 304800 h 914639"/>
              <a:gd name="connsiteX12" fmla="*/ 88900 w 800100"/>
              <a:gd name="connsiteY12" fmla="*/ 88900 h 914639"/>
              <a:gd name="connsiteX13" fmla="*/ 152400 w 800100"/>
              <a:gd name="connsiteY13" fmla="*/ 25400 h 914639"/>
              <a:gd name="connsiteX14" fmla="*/ 228600 w 800100"/>
              <a:gd name="connsiteY14" fmla="*/ 0 h 914639"/>
              <a:gd name="connsiteX15" fmla="*/ 355600 w 800100"/>
              <a:gd name="connsiteY15" fmla="*/ 12700 h 914639"/>
              <a:gd name="connsiteX16" fmla="*/ 393700 w 800100"/>
              <a:gd name="connsiteY16" fmla="*/ 25400 h 914639"/>
              <a:gd name="connsiteX17" fmla="*/ 495300 w 800100"/>
              <a:gd name="connsiteY17" fmla="*/ 63500 h 914639"/>
              <a:gd name="connsiteX18" fmla="*/ 520700 w 800100"/>
              <a:gd name="connsiteY18" fmla="*/ 101600 h 914639"/>
              <a:gd name="connsiteX19" fmla="*/ 558800 w 800100"/>
              <a:gd name="connsiteY19" fmla="*/ 127000 h 914639"/>
              <a:gd name="connsiteX20" fmla="*/ 647700 w 800100"/>
              <a:gd name="connsiteY20" fmla="*/ 190500 h 914639"/>
              <a:gd name="connsiteX21" fmla="*/ 673100 w 800100"/>
              <a:gd name="connsiteY21" fmla="*/ 228600 h 914639"/>
              <a:gd name="connsiteX22" fmla="*/ 711200 w 800100"/>
              <a:gd name="connsiteY22" fmla="*/ 254000 h 914639"/>
              <a:gd name="connsiteX23" fmla="*/ 723900 w 800100"/>
              <a:gd name="connsiteY23" fmla="*/ 292100 h 914639"/>
              <a:gd name="connsiteX24" fmla="*/ 774700 w 800100"/>
              <a:gd name="connsiteY24" fmla="*/ 368300 h 914639"/>
              <a:gd name="connsiteX25" fmla="*/ 800100 w 800100"/>
              <a:gd name="connsiteY25" fmla="*/ 444500 h 914639"/>
              <a:gd name="connsiteX26" fmla="*/ 787400 w 800100"/>
              <a:gd name="connsiteY26" fmla="*/ 673100 h 914639"/>
              <a:gd name="connsiteX27" fmla="*/ 774700 w 800100"/>
              <a:gd name="connsiteY27" fmla="*/ 711200 h 914639"/>
              <a:gd name="connsiteX28" fmla="*/ 736600 w 800100"/>
              <a:gd name="connsiteY28" fmla="*/ 736600 h 914639"/>
              <a:gd name="connsiteX29" fmla="*/ 685800 w 800100"/>
              <a:gd name="connsiteY29" fmla="*/ 812800 h 914639"/>
              <a:gd name="connsiteX30" fmla="*/ 635000 w 800100"/>
              <a:gd name="connsiteY30" fmla="*/ 889000 h 914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00100" h="914639">
                <a:moveTo>
                  <a:pt x="635000" y="889000"/>
                </a:moveTo>
                <a:cubicBezTo>
                  <a:pt x="615950" y="905933"/>
                  <a:pt x="594239" y="912776"/>
                  <a:pt x="571500" y="914400"/>
                </a:cubicBezTo>
                <a:cubicBezTo>
                  <a:pt x="546853" y="916160"/>
                  <a:pt x="457613" y="908256"/>
                  <a:pt x="419100" y="889000"/>
                </a:cubicBezTo>
                <a:cubicBezTo>
                  <a:pt x="405448" y="882174"/>
                  <a:pt x="394652" y="870426"/>
                  <a:pt x="381000" y="863600"/>
                </a:cubicBezTo>
                <a:cubicBezTo>
                  <a:pt x="355821" y="851011"/>
                  <a:pt x="302172" y="842340"/>
                  <a:pt x="279400" y="838200"/>
                </a:cubicBezTo>
                <a:cubicBezTo>
                  <a:pt x="166529" y="817678"/>
                  <a:pt x="238298" y="837199"/>
                  <a:pt x="127000" y="800100"/>
                </a:cubicBezTo>
                <a:lnTo>
                  <a:pt x="88900" y="787400"/>
                </a:lnTo>
                <a:cubicBezTo>
                  <a:pt x="71967" y="762000"/>
                  <a:pt x="47753" y="740160"/>
                  <a:pt x="38100" y="711200"/>
                </a:cubicBezTo>
                <a:cubicBezTo>
                  <a:pt x="20573" y="658620"/>
                  <a:pt x="32826" y="684239"/>
                  <a:pt x="0" y="635000"/>
                </a:cubicBezTo>
                <a:cubicBezTo>
                  <a:pt x="4233" y="588433"/>
                  <a:pt x="4574" y="541347"/>
                  <a:pt x="12700" y="495300"/>
                </a:cubicBezTo>
                <a:cubicBezTo>
                  <a:pt x="17353" y="468933"/>
                  <a:pt x="38100" y="419100"/>
                  <a:pt x="38100" y="419100"/>
                </a:cubicBezTo>
                <a:cubicBezTo>
                  <a:pt x="42333" y="381000"/>
                  <a:pt x="46986" y="342944"/>
                  <a:pt x="50800" y="304800"/>
                </a:cubicBezTo>
                <a:cubicBezTo>
                  <a:pt x="55318" y="259619"/>
                  <a:pt x="54786" y="140070"/>
                  <a:pt x="88900" y="88900"/>
                </a:cubicBezTo>
                <a:cubicBezTo>
                  <a:pt x="112072" y="54142"/>
                  <a:pt x="112295" y="43225"/>
                  <a:pt x="152400" y="25400"/>
                </a:cubicBezTo>
                <a:cubicBezTo>
                  <a:pt x="176866" y="14526"/>
                  <a:pt x="228600" y="0"/>
                  <a:pt x="228600" y="0"/>
                </a:cubicBezTo>
                <a:cubicBezTo>
                  <a:pt x="270933" y="4233"/>
                  <a:pt x="313550" y="6231"/>
                  <a:pt x="355600" y="12700"/>
                </a:cubicBezTo>
                <a:cubicBezTo>
                  <a:pt x="368831" y="14736"/>
                  <a:pt x="380828" y="21722"/>
                  <a:pt x="393700" y="25400"/>
                </a:cubicBezTo>
                <a:cubicBezTo>
                  <a:pt x="474395" y="48456"/>
                  <a:pt x="416385" y="24042"/>
                  <a:pt x="495300" y="63500"/>
                </a:cubicBezTo>
                <a:cubicBezTo>
                  <a:pt x="503767" y="76200"/>
                  <a:pt x="509907" y="90807"/>
                  <a:pt x="520700" y="101600"/>
                </a:cubicBezTo>
                <a:cubicBezTo>
                  <a:pt x="531493" y="112393"/>
                  <a:pt x="546380" y="118128"/>
                  <a:pt x="558800" y="127000"/>
                </a:cubicBezTo>
                <a:cubicBezTo>
                  <a:pt x="669069" y="205764"/>
                  <a:pt x="557910" y="130640"/>
                  <a:pt x="647700" y="190500"/>
                </a:cubicBezTo>
                <a:cubicBezTo>
                  <a:pt x="656167" y="203200"/>
                  <a:pt x="662307" y="217807"/>
                  <a:pt x="673100" y="228600"/>
                </a:cubicBezTo>
                <a:cubicBezTo>
                  <a:pt x="683893" y="239393"/>
                  <a:pt x="701665" y="242081"/>
                  <a:pt x="711200" y="254000"/>
                </a:cubicBezTo>
                <a:cubicBezTo>
                  <a:pt x="719563" y="264453"/>
                  <a:pt x="717399" y="280398"/>
                  <a:pt x="723900" y="292100"/>
                </a:cubicBezTo>
                <a:cubicBezTo>
                  <a:pt x="738725" y="318785"/>
                  <a:pt x="765047" y="339340"/>
                  <a:pt x="774700" y="368300"/>
                </a:cubicBezTo>
                <a:lnTo>
                  <a:pt x="800100" y="444500"/>
                </a:lnTo>
                <a:cubicBezTo>
                  <a:pt x="795867" y="520700"/>
                  <a:pt x="794636" y="597126"/>
                  <a:pt x="787400" y="673100"/>
                </a:cubicBezTo>
                <a:cubicBezTo>
                  <a:pt x="786131" y="686427"/>
                  <a:pt x="783063" y="700747"/>
                  <a:pt x="774700" y="711200"/>
                </a:cubicBezTo>
                <a:cubicBezTo>
                  <a:pt x="765165" y="723119"/>
                  <a:pt x="749300" y="728133"/>
                  <a:pt x="736600" y="736600"/>
                </a:cubicBezTo>
                <a:cubicBezTo>
                  <a:pt x="706403" y="827192"/>
                  <a:pt x="749221" y="717668"/>
                  <a:pt x="685800" y="812800"/>
                </a:cubicBezTo>
                <a:cubicBezTo>
                  <a:pt x="669084" y="837874"/>
                  <a:pt x="654050" y="872067"/>
                  <a:pt x="635000" y="88900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>
            <a:extLst>
              <a:ext uri="{FF2B5EF4-FFF2-40B4-BE49-F238E27FC236}">
                <a16:creationId xmlns:a16="http://schemas.microsoft.com/office/drawing/2014/main" id="{66D627FC-168E-B743-94F5-A5550AD574C0}"/>
              </a:ext>
            </a:extLst>
          </p:cNvPr>
          <p:cNvSpPr/>
          <p:nvPr/>
        </p:nvSpPr>
        <p:spPr>
          <a:xfrm>
            <a:off x="9258300" y="5626100"/>
            <a:ext cx="1143000" cy="865183"/>
          </a:xfrm>
          <a:custGeom>
            <a:avLst/>
            <a:gdLst>
              <a:gd name="connsiteX0" fmla="*/ 1066800 w 1143000"/>
              <a:gd name="connsiteY0" fmla="*/ 863600 h 865183"/>
              <a:gd name="connsiteX1" fmla="*/ 889000 w 1143000"/>
              <a:gd name="connsiteY1" fmla="*/ 850900 h 865183"/>
              <a:gd name="connsiteX2" fmla="*/ 736600 w 1143000"/>
              <a:gd name="connsiteY2" fmla="*/ 838200 h 865183"/>
              <a:gd name="connsiteX3" fmla="*/ 342900 w 1143000"/>
              <a:gd name="connsiteY3" fmla="*/ 825500 h 865183"/>
              <a:gd name="connsiteX4" fmla="*/ 127000 w 1143000"/>
              <a:gd name="connsiteY4" fmla="*/ 812800 h 865183"/>
              <a:gd name="connsiteX5" fmla="*/ 101600 w 1143000"/>
              <a:gd name="connsiteY5" fmla="*/ 736600 h 865183"/>
              <a:gd name="connsiteX6" fmla="*/ 76200 w 1143000"/>
              <a:gd name="connsiteY6" fmla="*/ 698500 h 865183"/>
              <a:gd name="connsiteX7" fmla="*/ 50800 w 1143000"/>
              <a:gd name="connsiteY7" fmla="*/ 622300 h 865183"/>
              <a:gd name="connsiteX8" fmla="*/ 38100 w 1143000"/>
              <a:gd name="connsiteY8" fmla="*/ 584200 h 865183"/>
              <a:gd name="connsiteX9" fmla="*/ 25400 w 1143000"/>
              <a:gd name="connsiteY9" fmla="*/ 533400 h 865183"/>
              <a:gd name="connsiteX10" fmla="*/ 0 w 1143000"/>
              <a:gd name="connsiteY10" fmla="*/ 457200 h 865183"/>
              <a:gd name="connsiteX11" fmla="*/ 12700 w 1143000"/>
              <a:gd name="connsiteY11" fmla="*/ 292100 h 865183"/>
              <a:gd name="connsiteX12" fmla="*/ 25400 w 1143000"/>
              <a:gd name="connsiteY12" fmla="*/ 254000 h 865183"/>
              <a:gd name="connsiteX13" fmla="*/ 63500 w 1143000"/>
              <a:gd name="connsiteY13" fmla="*/ 215900 h 865183"/>
              <a:gd name="connsiteX14" fmla="*/ 101600 w 1143000"/>
              <a:gd name="connsiteY14" fmla="*/ 190500 h 865183"/>
              <a:gd name="connsiteX15" fmla="*/ 190500 w 1143000"/>
              <a:gd name="connsiteY15" fmla="*/ 88900 h 865183"/>
              <a:gd name="connsiteX16" fmla="*/ 254000 w 1143000"/>
              <a:gd name="connsiteY16" fmla="*/ 25400 h 865183"/>
              <a:gd name="connsiteX17" fmla="*/ 330200 w 1143000"/>
              <a:gd name="connsiteY17" fmla="*/ 0 h 865183"/>
              <a:gd name="connsiteX18" fmla="*/ 647700 w 1143000"/>
              <a:gd name="connsiteY18" fmla="*/ 25400 h 865183"/>
              <a:gd name="connsiteX19" fmla="*/ 800100 w 1143000"/>
              <a:gd name="connsiteY19" fmla="*/ 76200 h 865183"/>
              <a:gd name="connsiteX20" fmla="*/ 838200 w 1143000"/>
              <a:gd name="connsiteY20" fmla="*/ 101600 h 865183"/>
              <a:gd name="connsiteX21" fmla="*/ 927100 w 1143000"/>
              <a:gd name="connsiteY21" fmla="*/ 177800 h 865183"/>
              <a:gd name="connsiteX22" fmla="*/ 965200 w 1143000"/>
              <a:gd name="connsiteY22" fmla="*/ 190500 h 865183"/>
              <a:gd name="connsiteX23" fmla="*/ 1028700 w 1143000"/>
              <a:gd name="connsiteY23" fmla="*/ 292100 h 865183"/>
              <a:gd name="connsiteX24" fmla="*/ 1066800 w 1143000"/>
              <a:gd name="connsiteY24" fmla="*/ 355600 h 865183"/>
              <a:gd name="connsiteX25" fmla="*/ 1092200 w 1143000"/>
              <a:gd name="connsiteY25" fmla="*/ 393700 h 865183"/>
              <a:gd name="connsiteX26" fmla="*/ 1104900 w 1143000"/>
              <a:gd name="connsiteY26" fmla="*/ 431800 h 865183"/>
              <a:gd name="connsiteX27" fmla="*/ 1143000 w 1143000"/>
              <a:gd name="connsiteY27" fmla="*/ 533400 h 865183"/>
              <a:gd name="connsiteX28" fmla="*/ 1117600 w 1143000"/>
              <a:gd name="connsiteY28" fmla="*/ 774700 h 865183"/>
              <a:gd name="connsiteX29" fmla="*/ 1104900 w 1143000"/>
              <a:gd name="connsiteY29" fmla="*/ 812800 h 865183"/>
              <a:gd name="connsiteX30" fmla="*/ 1066800 w 1143000"/>
              <a:gd name="connsiteY30" fmla="*/ 863600 h 86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43000" h="865183">
                <a:moveTo>
                  <a:pt x="1066800" y="863600"/>
                </a:moveTo>
                <a:cubicBezTo>
                  <a:pt x="1030817" y="869950"/>
                  <a:pt x="948243" y="855457"/>
                  <a:pt x="889000" y="850900"/>
                </a:cubicBezTo>
                <a:cubicBezTo>
                  <a:pt x="838174" y="846990"/>
                  <a:pt x="787521" y="840568"/>
                  <a:pt x="736600" y="838200"/>
                </a:cubicBezTo>
                <a:cubicBezTo>
                  <a:pt x="605440" y="832100"/>
                  <a:pt x="474088" y="830966"/>
                  <a:pt x="342900" y="825500"/>
                </a:cubicBezTo>
                <a:cubicBezTo>
                  <a:pt x="270871" y="822499"/>
                  <a:pt x="198967" y="817033"/>
                  <a:pt x="127000" y="812800"/>
                </a:cubicBezTo>
                <a:cubicBezTo>
                  <a:pt x="118533" y="787400"/>
                  <a:pt x="116452" y="758877"/>
                  <a:pt x="101600" y="736600"/>
                </a:cubicBezTo>
                <a:cubicBezTo>
                  <a:pt x="93133" y="723900"/>
                  <a:pt x="82399" y="712448"/>
                  <a:pt x="76200" y="698500"/>
                </a:cubicBezTo>
                <a:cubicBezTo>
                  <a:pt x="65326" y="674034"/>
                  <a:pt x="59267" y="647700"/>
                  <a:pt x="50800" y="622300"/>
                </a:cubicBezTo>
                <a:cubicBezTo>
                  <a:pt x="46567" y="609600"/>
                  <a:pt x="41347" y="597187"/>
                  <a:pt x="38100" y="584200"/>
                </a:cubicBezTo>
                <a:cubicBezTo>
                  <a:pt x="33867" y="567267"/>
                  <a:pt x="30416" y="550118"/>
                  <a:pt x="25400" y="533400"/>
                </a:cubicBezTo>
                <a:cubicBezTo>
                  <a:pt x="17707" y="507755"/>
                  <a:pt x="0" y="457200"/>
                  <a:pt x="0" y="457200"/>
                </a:cubicBezTo>
                <a:cubicBezTo>
                  <a:pt x="4233" y="402167"/>
                  <a:pt x="5854" y="346870"/>
                  <a:pt x="12700" y="292100"/>
                </a:cubicBezTo>
                <a:cubicBezTo>
                  <a:pt x="14360" y="278816"/>
                  <a:pt x="17974" y="265139"/>
                  <a:pt x="25400" y="254000"/>
                </a:cubicBezTo>
                <a:cubicBezTo>
                  <a:pt x="35363" y="239056"/>
                  <a:pt x="49702" y="227398"/>
                  <a:pt x="63500" y="215900"/>
                </a:cubicBezTo>
                <a:cubicBezTo>
                  <a:pt x="75226" y="206129"/>
                  <a:pt x="88900" y="198967"/>
                  <a:pt x="101600" y="190500"/>
                </a:cubicBezTo>
                <a:cubicBezTo>
                  <a:pt x="160867" y="101600"/>
                  <a:pt x="127000" y="131233"/>
                  <a:pt x="190500" y="88900"/>
                </a:cubicBezTo>
                <a:cubicBezTo>
                  <a:pt x="213672" y="54142"/>
                  <a:pt x="213895" y="43225"/>
                  <a:pt x="254000" y="25400"/>
                </a:cubicBezTo>
                <a:cubicBezTo>
                  <a:pt x="278466" y="14526"/>
                  <a:pt x="330200" y="0"/>
                  <a:pt x="330200" y="0"/>
                </a:cubicBezTo>
                <a:cubicBezTo>
                  <a:pt x="436033" y="8467"/>
                  <a:pt x="542300" y="12624"/>
                  <a:pt x="647700" y="25400"/>
                </a:cubicBezTo>
                <a:cubicBezTo>
                  <a:pt x="709354" y="32873"/>
                  <a:pt x="749701" y="47401"/>
                  <a:pt x="800100" y="76200"/>
                </a:cubicBezTo>
                <a:cubicBezTo>
                  <a:pt x="813352" y="83773"/>
                  <a:pt x="826474" y="91829"/>
                  <a:pt x="838200" y="101600"/>
                </a:cubicBezTo>
                <a:cubicBezTo>
                  <a:pt x="887334" y="142545"/>
                  <a:pt x="866566" y="143209"/>
                  <a:pt x="927100" y="177800"/>
                </a:cubicBezTo>
                <a:cubicBezTo>
                  <a:pt x="938723" y="184442"/>
                  <a:pt x="952500" y="186267"/>
                  <a:pt x="965200" y="190500"/>
                </a:cubicBezTo>
                <a:cubicBezTo>
                  <a:pt x="1031366" y="278721"/>
                  <a:pt x="978891" y="202445"/>
                  <a:pt x="1028700" y="292100"/>
                </a:cubicBezTo>
                <a:cubicBezTo>
                  <a:pt x="1040688" y="313678"/>
                  <a:pt x="1053717" y="334668"/>
                  <a:pt x="1066800" y="355600"/>
                </a:cubicBezTo>
                <a:cubicBezTo>
                  <a:pt x="1074890" y="368543"/>
                  <a:pt x="1085374" y="380048"/>
                  <a:pt x="1092200" y="393700"/>
                </a:cubicBezTo>
                <a:cubicBezTo>
                  <a:pt x="1098187" y="405674"/>
                  <a:pt x="1099627" y="419495"/>
                  <a:pt x="1104900" y="431800"/>
                </a:cubicBezTo>
                <a:cubicBezTo>
                  <a:pt x="1144747" y="524776"/>
                  <a:pt x="1119585" y="439742"/>
                  <a:pt x="1143000" y="533400"/>
                </a:cubicBezTo>
                <a:cubicBezTo>
                  <a:pt x="1138730" y="580366"/>
                  <a:pt x="1127691" y="719201"/>
                  <a:pt x="1117600" y="774700"/>
                </a:cubicBezTo>
                <a:cubicBezTo>
                  <a:pt x="1115205" y="787871"/>
                  <a:pt x="1113263" y="802347"/>
                  <a:pt x="1104900" y="812800"/>
                </a:cubicBezTo>
                <a:cubicBezTo>
                  <a:pt x="1063278" y="864828"/>
                  <a:pt x="1102783" y="857250"/>
                  <a:pt x="1066800" y="86360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E101D8D-392D-CE48-A76F-F593C13CFB77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F057BF2-9D6B-E249-8FBC-3B1D5B8A5CA3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0C91DC-46B3-DD42-BA91-16A98A899679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A38F944-FD9F-1C42-9EF7-BA5E3DB86EBA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549E43-B913-244E-90FF-EB6ADE692919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FE7F9AF-8FB9-9E47-AA7C-B819DD96BD45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072A62-0E13-3843-8D0C-3A62E6BC9417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867DDE-FEA5-0049-9461-EB1FFEB88969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DFF809-EE42-C349-914D-4808EEE0B2B2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85BEC44-F260-1145-8583-E09A6D1ADDA0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85D089-1C0C-6344-B7EA-A631D2F645B7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248521C-7AB4-A74B-BB41-9E9DBC05502F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542D303-3E89-B948-BAE1-9C28B4C7900E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557CEDB-9609-5C4E-BE7A-9A1922D8455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D0CC76B-5E71-8C4B-B186-6D1471C8CD67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2E61486C-7C7C-CF4A-BF55-2488DDD06CBA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FAED948E-E8BC-B542-96E5-C16F47F16A92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B62B8F78-5C39-C145-B3C5-F9490727FE2B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20A6FC83-57DF-014A-87E0-1B5614DFB8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A6FC83-57DF-014A-87E0-1B5614DF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id="{6D6C0EF3-9A48-6042-84AB-D28C74DA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6C0EF3-9A48-6042-84AB-D28C74D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36901" y="2363347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901" y="2363347"/>
                <a:ext cx="1576747" cy="503588"/>
              </a:xfrm>
              <a:prstGeom prst="rect">
                <a:avLst/>
              </a:prstGeom>
              <a:blipFill>
                <a:blip r:embed="rId4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Rectangle 107">
            <a:extLst>
              <a:ext uri="{FF2B5EF4-FFF2-40B4-BE49-F238E27FC236}">
                <a16:creationId xmlns:a16="http://schemas.microsoft.com/office/drawing/2014/main" id="{64A89667-1B61-D84C-8396-266EF010A525}"/>
              </a:ext>
            </a:extLst>
          </p:cNvPr>
          <p:cNvSpPr/>
          <p:nvPr/>
        </p:nvSpPr>
        <p:spPr>
          <a:xfrm>
            <a:off x="8888300" y="770316"/>
            <a:ext cx="3137191" cy="1125196"/>
          </a:xfrm>
          <a:prstGeom prst="rect">
            <a:avLst/>
          </a:prstGeom>
          <a:solidFill>
            <a:srgbClr val="FFF2CC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 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FF5E74C9-A5CD-6F40-A4BA-762E8454B052}"/>
              </a:ext>
            </a:extLst>
          </p:cNvPr>
          <p:cNvSpPr txBox="1">
            <a:spLocks/>
          </p:cNvSpPr>
          <p:nvPr/>
        </p:nvSpPr>
        <p:spPr>
          <a:xfrm>
            <a:off x="462809" y="1032283"/>
            <a:ext cx="3272331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Avenir Light" panose="020B0402020203020204" pitchFamily="34" charset="77"/>
              </a:rPr>
              <a:t>Training Process</a:t>
            </a:r>
            <a:endParaRPr lang="en-US" dirty="0"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/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  <a:blipFill>
                <a:blip r:embed="rId6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731B846A-C5A9-5A4B-9377-7E1921B50F8E}"/>
              </a:ext>
            </a:extLst>
          </p:cNvPr>
          <p:cNvSpPr txBox="1">
            <a:spLocks/>
          </p:cNvSpPr>
          <p:nvPr/>
        </p:nvSpPr>
        <p:spPr>
          <a:xfrm>
            <a:off x="1130300" y="1872315"/>
            <a:ext cx="866479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Error</a:t>
            </a:r>
          </a:p>
        </p:txBody>
      </p:sp>
      <p:sp>
        <p:nvSpPr>
          <p:cNvPr id="129" name="Content Placeholder 2">
            <a:extLst>
              <a:ext uri="{FF2B5EF4-FFF2-40B4-BE49-F238E27FC236}">
                <a16:creationId xmlns:a16="http://schemas.microsoft.com/office/drawing/2014/main" id="{0E613D49-C154-6840-B48E-9022C64E7B06}"/>
              </a:ext>
            </a:extLst>
          </p:cNvPr>
          <p:cNvSpPr txBox="1">
            <a:spLocks/>
          </p:cNvSpPr>
          <p:nvPr/>
        </p:nvSpPr>
        <p:spPr>
          <a:xfrm>
            <a:off x="2709001" y="6009384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She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027C8F-2D36-FB4B-B530-018F14273101}"/>
                  </a:ext>
                </a:extLst>
              </p:cNvPr>
              <p:cNvSpPr txBox="1"/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𝑊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027C8F-2D36-FB4B-B530-018F14273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3818000" y="1848029"/>
            <a:ext cx="2344440" cy="4659056"/>
            <a:chOff x="3818000" y="1848029"/>
            <a:chExt cx="2344440" cy="4659056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ight Arrow 55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9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t="-3279" r="-2336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went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83272" y="1869757"/>
            <a:ext cx="2344440" cy="4659056"/>
            <a:chOff x="3818000" y="1848029"/>
            <a:chExt cx="2344440" cy="465905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ight Arrow 103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ight Arrow 104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9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Right Arrow 11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t="-3333" r="-234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to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8138062" y="1900820"/>
            <a:ext cx="2344440" cy="4659056"/>
            <a:chOff x="3818000" y="1848029"/>
            <a:chExt cx="2344440" cy="4659056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ight Arrow 137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Content Placeholder 2">
                  <a:extLst>
                    <a:ext uri="{FF2B5EF4-FFF2-40B4-BE49-F238E27FC236}">
                      <a16:creationId xmlns:a16="http://schemas.microsoft.com/office/drawing/2014/main" id="{920AC903-63CF-244F-AF78-1E015F906B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920AC903-63CF-244F-AF78-1E015F906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3" y="2387247"/>
                  <a:ext cx="1576747" cy="503588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4" name="Right Arrow 143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t="-3333" r="-233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class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5995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E101D8D-392D-CE48-A76F-F593C13CFB77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F057BF2-9D6B-E249-8FBC-3B1D5B8A5CA3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0C91DC-46B3-DD42-BA91-16A98A899679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A38F944-FD9F-1C42-9EF7-BA5E3DB86EBA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549E43-B913-244E-90FF-EB6ADE692919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FE7F9AF-8FB9-9E47-AA7C-B819DD96BD45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072A62-0E13-3843-8D0C-3A62E6BC9417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867DDE-FEA5-0049-9461-EB1FFEB88969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DFF809-EE42-C349-914D-4808EEE0B2B2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85BEC44-F260-1145-8583-E09A6D1ADDA0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85D089-1C0C-6344-B7EA-A631D2F645B7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248521C-7AB4-A74B-BB41-9E9DBC05502F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542D303-3E89-B948-BAE1-9C28B4C7900E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557CEDB-9609-5C4E-BE7A-9A1922D8455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D0CC76B-5E71-8C4B-B186-6D1471C8CD67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2E61486C-7C7C-CF4A-BF55-2488DDD06CBA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FAED948E-E8BC-B542-96E5-C16F47F16A92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B62B8F78-5C39-C145-B3C5-F9490727FE2B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20A6FC83-57DF-014A-87E0-1B5614DFB8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A6FC83-57DF-014A-87E0-1B5614DF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id="{6D6C0EF3-9A48-6042-84AB-D28C74DA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6C0EF3-9A48-6042-84AB-D28C74D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latin typeface="Cambria Math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76A6F90-89C1-8046-A06E-32E388A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Rectangle 107">
            <a:extLst>
              <a:ext uri="{FF2B5EF4-FFF2-40B4-BE49-F238E27FC236}">
                <a16:creationId xmlns:a16="http://schemas.microsoft.com/office/drawing/2014/main" id="{64A89667-1B61-D84C-8396-266EF010A525}"/>
              </a:ext>
            </a:extLst>
          </p:cNvPr>
          <p:cNvSpPr/>
          <p:nvPr/>
        </p:nvSpPr>
        <p:spPr>
          <a:xfrm>
            <a:off x="8888300" y="770316"/>
            <a:ext cx="3137191" cy="1125196"/>
          </a:xfrm>
          <a:prstGeom prst="rect">
            <a:avLst/>
          </a:prstGeom>
          <a:solidFill>
            <a:srgbClr val="FFF2CC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 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FF5E74C9-A5CD-6F40-A4BA-762E8454B052}"/>
              </a:ext>
            </a:extLst>
          </p:cNvPr>
          <p:cNvSpPr txBox="1">
            <a:spLocks/>
          </p:cNvSpPr>
          <p:nvPr/>
        </p:nvSpPr>
        <p:spPr>
          <a:xfrm>
            <a:off x="741069" y="941010"/>
            <a:ext cx="3272331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Avenir Light" panose="020B0402020203020204" pitchFamily="34" charset="77"/>
              </a:rPr>
              <a:t>Training Process</a:t>
            </a:r>
            <a:endParaRPr lang="en-US" dirty="0"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/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  <a:blipFill>
                <a:blip r:embed="rId6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731B846A-C5A9-5A4B-9377-7E1921B50F8E}"/>
              </a:ext>
            </a:extLst>
          </p:cNvPr>
          <p:cNvSpPr txBox="1">
            <a:spLocks/>
          </p:cNvSpPr>
          <p:nvPr/>
        </p:nvSpPr>
        <p:spPr>
          <a:xfrm>
            <a:off x="1130300" y="1872315"/>
            <a:ext cx="866479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Error</a:t>
            </a:r>
          </a:p>
        </p:txBody>
      </p:sp>
      <p:sp>
        <p:nvSpPr>
          <p:cNvPr id="129" name="Content Placeholder 2">
            <a:extLst>
              <a:ext uri="{FF2B5EF4-FFF2-40B4-BE49-F238E27FC236}">
                <a16:creationId xmlns:a16="http://schemas.microsoft.com/office/drawing/2014/main" id="{0E613D49-C154-6840-B48E-9022C64E7B06}"/>
              </a:ext>
            </a:extLst>
          </p:cNvPr>
          <p:cNvSpPr txBox="1">
            <a:spLocks/>
          </p:cNvSpPr>
          <p:nvPr/>
        </p:nvSpPr>
        <p:spPr>
          <a:xfrm>
            <a:off x="2709001" y="6009384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She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027C8F-2D36-FB4B-B530-018F14273101}"/>
                  </a:ext>
                </a:extLst>
              </p:cNvPr>
              <p:cNvSpPr txBox="1"/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𝑊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027C8F-2D36-FB4B-B530-018F14273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3818000" y="1848029"/>
            <a:ext cx="2174149" cy="4659056"/>
            <a:chOff x="3818000" y="1848029"/>
            <a:chExt cx="2174149" cy="4659056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ight Arrow 55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t="-3279" r="-2336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went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83272" y="1869757"/>
            <a:ext cx="2174149" cy="4659056"/>
            <a:chOff x="3818000" y="1848029"/>
            <a:chExt cx="2174149" cy="465905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ight Arrow 103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ight Arrow 104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Right Arrow 11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t="-3333" r="-234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to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8138062" y="1900820"/>
            <a:ext cx="2174149" cy="4659056"/>
            <a:chOff x="3818000" y="1848029"/>
            <a:chExt cx="2174149" cy="4659056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ight Arrow 137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4" name="Right Arrow 143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t="-3333" r="-233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class</a:t>
              </a:r>
            </a:p>
          </p:txBody>
        </p:sp>
      </p:grp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55FCA79F-24EF-C34B-915B-6914F4B5E84B}"/>
              </a:ext>
            </a:extLst>
          </p:cNvPr>
          <p:cNvSpPr txBox="1">
            <a:spLocks/>
          </p:cNvSpPr>
          <p:nvPr/>
        </p:nvSpPr>
        <p:spPr>
          <a:xfrm>
            <a:off x="2587348" y="2375048"/>
            <a:ext cx="1121011" cy="5035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went?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BC7611C4-233A-2F45-BEC2-4400044BAC8A}"/>
              </a:ext>
            </a:extLst>
          </p:cNvPr>
          <p:cNvSpPr txBox="1">
            <a:spLocks/>
          </p:cNvSpPr>
          <p:nvPr/>
        </p:nvSpPr>
        <p:spPr>
          <a:xfrm>
            <a:off x="4669195" y="2394928"/>
            <a:ext cx="1005821" cy="503588"/>
          </a:xfrm>
          <a:prstGeom prst="rect">
            <a:avLst/>
          </a:prstGeom>
          <a:solidFill>
            <a:srgbClr val="F47F83">
              <a:alpha val="57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over?</a:t>
            </a:r>
          </a:p>
        </p:txBody>
      </p:sp>
      <p:sp>
        <p:nvSpPr>
          <p:cNvPr id="149" name="Content Placeholder 2">
            <a:extLst>
              <a:ext uri="{FF2B5EF4-FFF2-40B4-BE49-F238E27FC236}">
                <a16:creationId xmlns:a16="http://schemas.microsoft.com/office/drawing/2014/main" id="{F1A17C69-A9A6-794D-974B-0B1554D43578}"/>
              </a:ext>
            </a:extLst>
          </p:cNvPr>
          <p:cNvSpPr txBox="1">
            <a:spLocks/>
          </p:cNvSpPr>
          <p:nvPr/>
        </p:nvSpPr>
        <p:spPr>
          <a:xfrm>
            <a:off x="7116958" y="2382592"/>
            <a:ext cx="1049884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class?</a:t>
            </a:r>
          </a:p>
        </p:txBody>
      </p:sp>
      <p:sp>
        <p:nvSpPr>
          <p:cNvPr id="150" name="Content Placeholder 2">
            <a:extLst>
              <a:ext uri="{FF2B5EF4-FFF2-40B4-BE49-F238E27FC236}">
                <a16:creationId xmlns:a16="http://schemas.microsoft.com/office/drawing/2014/main" id="{ABB99C6F-4251-8D4A-92FB-7B9E6F7FC710}"/>
              </a:ext>
            </a:extLst>
          </p:cNvPr>
          <p:cNvSpPr txBox="1">
            <a:spLocks/>
          </p:cNvSpPr>
          <p:nvPr/>
        </p:nvSpPr>
        <p:spPr>
          <a:xfrm>
            <a:off x="9425430" y="2365613"/>
            <a:ext cx="998949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after?</a:t>
            </a:r>
          </a:p>
        </p:txBody>
      </p:sp>
    </p:spTree>
    <p:extLst>
      <p:ext uri="{BB962C8B-B14F-4D97-AF65-F5344CB8AC3E}">
        <p14:creationId xmlns:p14="http://schemas.microsoft.com/office/powerpoint/2010/main" val="1466344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E101D8D-392D-CE48-A76F-F593C13CFB77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F057BF2-9D6B-E249-8FBC-3B1D5B8A5CA3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0C91DC-46B3-DD42-BA91-16A98A899679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A38F944-FD9F-1C42-9EF7-BA5E3DB86EBA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549E43-B913-244E-90FF-EB6ADE692919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FE7F9AF-8FB9-9E47-AA7C-B819DD96BD45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072A62-0E13-3843-8D0C-3A62E6BC9417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867DDE-FEA5-0049-9461-EB1FFEB88969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DFF809-EE42-C349-914D-4808EEE0B2B2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85BEC44-F260-1145-8583-E09A6D1ADDA0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85D089-1C0C-6344-B7EA-A631D2F645B7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248521C-7AB4-A74B-BB41-9E9DBC05502F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542D303-3E89-B948-BAE1-9C28B4C7900E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557CEDB-9609-5C4E-BE7A-9A1922D8455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D0CC76B-5E71-8C4B-B186-6D1471C8CD67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2E61486C-7C7C-CF4A-BF55-2488DDD06CBA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FAED948E-E8BC-B542-96E5-C16F47F16A92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B62B8F78-5C39-C145-B3C5-F9490727FE2B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20A6FC83-57DF-014A-87E0-1B5614DFB8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A6FC83-57DF-014A-87E0-1B5614DF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id="{6D6C0EF3-9A48-6042-84AB-D28C74DA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6C0EF3-9A48-6042-84AB-D28C74D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latin typeface="Cambria Math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76A6F90-89C1-8046-A06E-32E388A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Rectangle 107">
            <a:extLst>
              <a:ext uri="{FF2B5EF4-FFF2-40B4-BE49-F238E27FC236}">
                <a16:creationId xmlns:a16="http://schemas.microsoft.com/office/drawing/2014/main" id="{64A89667-1B61-D84C-8396-266EF010A525}"/>
              </a:ext>
            </a:extLst>
          </p:cNvPr>
          <p:cNvSpPr/>
          <p:nvPr/>
        </p:nvSpPr>
        <p:spPr>
          <a:xfrm>
            <a:off x="8888300" y="770316"/>
            <a:ext cx="3137191" cy="1125196"/>
          </a:xfrm>
          <a:prstGeom prst="rect">
            <a:avLst/>
          </a:prstGeom>
          <a:solidFill>
            <a:srgbClr val="FFF2CC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 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FF5E74C9-A5CD-6F40-A4BA-762E8454B052}"/>
              </a:ext>
            </a:extLst>
          </p:cNvPr>
          <p:cNvSpPr txBox="1">
            <a:spLocks/>
          </p:cNvSpPr>
          <p:nvPr/>
        </p:nvSpPr>
        <p:spPr>
          <a:xfrm>
            <a:off x="4191000" y="750736"/>
            <a:ext cx="3272331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Avenir Light" panose="020B0402020203020204" pitchFamily="34" charset="77"/>
              </a:rPr>
              <a:t>Training Process</a:t>
            </a:r>
            <a:endParaRPr lang="en-US" dirty="0"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/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  <a:blipFill>
                <a:blip r:embed="rId6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731B846A-C5A9-5A4B-9377-7E1921B50F8E}"/>
              </a:ext>
            </a:extLst>
          </p:cNvPr>
          <p:cNvSpPr txBox="1">
            <a:spLocks/>
          </p:cNvSpPr>
          <p:nvPr/>
        </p:nvSpPr>
        <p:spPr>
          <a:xfrm>
            <a:off x="1130300" y="1872315"/>
            <a:ext cx="866479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Error</a:t>
            </a:r>
          </a:p>
        </p:txBody>
      </p:sp>
      <p:sp>
        <p:nvSpPr>
          <p:cNvPr id="129" name="Content Placeholder 2">
            <a:extLst>
              <a:ext uri="{FF2B5EF4-FFF2-40B4-BE49-F238E27FC236}">
                <a16:creationId xmlns:a16="http://schemas.microsoft.com/office/drawing/2014/main" id="{0E613D49-C154-6840-B48E-9022C64E7B06}"/>
              </a:ext>
            </a:extLst>
          </p:cNvPr>
          <p:cNvSpPr txBox="1">
            <a:spLocks/>
          </p:cNvSpPr>
          <p:nvPr/>
        </p:nvSpPr>
        <p:spPr>
          <a:xfrm>
            <a:off x="2709001" y="6009384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027C8F-2D36-FB4B-B530-018F14273101}"/>
                  </a:ext>
                </a:extLst>
              </p:cNvPr>
              <p:cNvSpPr txBox="1"/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𝑊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027C8F-2D36-FB4B-B530-018F14273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08" y="996892"/>
                <a:ext cx="3048783" cy="6720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3818000" y="1848029"/>
            <a:ext cx="2174149" cy="4659056"/>
            <a:chOff x="3818000" y="1848029"/>
            <a:chExt cx="2174149" cy="4659056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ight Arrow 55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t="-3279" r="-2336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went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83272" y="1869757"/>
            <a:ext cx="2174149" cy="4659056"/>
            <a:chOff x="3818000" y="1848029"/>
            <a:chExt cx="2174149" cy="465905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ight Arrow 103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ight Arrow 104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Right Arrow 11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t="-3333" r="-234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to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8138062" y="1900820"/>
            <a:ext cx="2174149" cy="4659056"/>
            <a:chOff x="3818000" y="1848029"/>
            <a:chExt cx="2174149" cy="4659056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ight Arrow 137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4" name="Right Arrow 143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t="-3333" r="-233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class</a:t>
              </a:r>
            </a:p>
          </p:txBody>
        </p:sp>
      </p:grp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55FCA79F-24EF-C34B-915B-6914F4B5E84B}"/>
              </a:ext>
            </a:extLst>
          </p:cNvPr>
          <p:cNvSpPr txBox="1">
            <a:spLocks/>
          </p:cNvSpPr>
          <p:nvPr/>
        </p:nvSpPr>
        <p:spPr>
          <a:xfrm>
            <a:off x="2587348" y="2375048"/>
            <a:ext cx="1121011" cy="5035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went?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BC7611C4-233A-2F45-BEC2-4400044BAC8A}"/>
              </a:ext>
            </a:extLst>
          </p:cNvPr>
          <p:cNvSpPr txBox="1">
            <a:spLocks/>
          </p:cNvSpPr>
          <p:nvPr/>
        </p:nvSpPr>
        <p:spPr>
          <a:xfrm>
            <a:off x="4669195" y="2394928"/>
            <a:ext cx="1005821" cy="503588"/>
          </a:xfrm>
          <a:prstGeom prst="rect">
            <a:avLst/>
          </a:prstGeom>
          <a:solidFill>
            <a:srgbClr val="F47F83">
              <a:alpha val="57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over?</a:t>
            </a:r>
          </a:p>
        </p:txBody>
      </p:sp>
      <p:sp>
        <p:nvSpPr>
          <p:cNvPr id="149" name="Content Placeholder 2">
            <a:extLst>
              <a:ext uri="{FF2B5EF4-FFF2-40B4-BE49-F238E27FC236}">
                <a16:creationId xmlns:a16="http://schemas.microsoft.com/office/drawing/2014/main" id="{F1A17C69-A9A6-794D-974B-0B1554D43578}"/>
              </a:ext>
            </a:extLst>
          </p:cNvPr>
          <p:cNvSpPr txBox="1">
            <a:spLocks/>
          </p:cNvSpPr>
          <p:nvPr/>
        </p:nvSpPr>
        <p:spPr>
          <a:xfrm>
            <a:off x="7116958" y="2382592"/>
            <a:ext cx="1049884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class?</a:t>
            </a:r>
          </a:p>
        </p:txBody>
      </p:sp>
      <p:sp>
        <p:nvSpPr>
          <p:cNvPr id="150" name="Content Placeholder 2">
            <a:extLst>
              <a:ext uri="{FF2B5EF4-FFF2-40B4-BE49-F238E27FC236}">
                <a16:creationId xmlns:a16="http://schemas.microsoft.com/office/drawing/2014/main" id="{ABB99C6F-4251-8D4A-92FB-7B9E6F7FC710}"/>
              </a:ext>
            </a:extLst>
          </p:cNvPr>
          <p:cNvSpPr txBox="1">
            <a:spLocks/>
          </p:cNvSpPr>
          <p:nvPr/>
        </p:nvSpPr>
        <p:spPr>
          <a:xfrm>
            <a:off x="9425430" y="2365613"/>
            <a:ext cx="998949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after?</a:t>
            </a:r>
          </a:p>
        </p:txBody>
      </p:sp>
      <p:sp>
        <p:nvSpPr>
          <p:cNvPr id="142" name="Content Placeholder 2">
            <a:extLst>
              <a:ext uri="{FF2B5EF4-FFF2-40B4-BE49-F238E27FC236}">
                <a16:creationId xmlns:a16="http://schemas.microsoft.com/office/drawing/2014/main" id="{009B75EB-85A0-E14A-82AF-5B91C716897B}"/>
              </a:ext>
            </a:extLst>
          </p:cNvPr>
          <p:cNvSpPr txBox="1">
            <a:spLocks/>
          </p:cNvSpPr>
          <p:nvPr/>
        </p:nvSpPr>
        <p:spPr>
          <a:xfrm>
            <a:off x="789532" y="1014201"/>
            <a:ext cx="8410756" cy="27680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venir Light" panose="020B0402020203020204" pitchFamily="34" charset="77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66162AE-AC93-2245-B03A-9CB3A866469F}"/>
              </a:ext>
            </a:extLst>
          </p:cNvPr>
          <p:cNvSpPr/>
          <p:nvPr/>
        </p:nvSpPr>
        <p:spPr>
          <a:xfrm>
            <a:off x="1052465" y="2636128"/>
            <a:ext cx="7523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venir Light" panose="020B0402020203020204" pitchFamily="34" charset="77"/>
              </a:rPr>
              <a:t>Using the chain rule, we trace the derivative all the </a:t>
            </a:r>
            <a:r>
              <a:rPr lang="en-US" sz="2400" b="1" dirty="0">
                <a:solidFill>
                  <a:srgbClr val="C00000"/>
                </a:solidFill>
                <a:latin typeface="Avenir Light" panose="020B0402020203020204" pitchFamily="34" charset="77"/>
              </a:rPr>
              <a:t>way back to the beginning</a:t>
            </a:r>
            <a:r>
              <a:rPr lang="en-US" sz="2400" b="1" dirty="0">
                <a:latin typeface="Avenir Light" panose="020B0402020203020204" pitchFamily="34" charset="77"/>
              </a:rPr>
              <a:t>, while summing the results.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Content Placeholder 2">
                <a:extLst>
                  <a:ext uri="{FF2B5EF4-FFF2-40B4-BE49-F238E27FC236}">
                    <a16:creationId xmlns:a16="http://schemas.microsoft.com/office/drawing/2014/main" id="{B74FA629-0741-4448-9B5E-5CA71DD73E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7765" y="1208271"/>
                <a:ext cx="7997698" cy="15648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latin typeface="Avenir Light" panose="020B0402020203020204" pitchFamily="34" charset="77"/>
                  </a:rPr>
                  <a:t>To update our weights (e.g.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𝑼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venir Light" panose="020B0402020203020204" pitchFamily="34" charset="77"/>
                  </a:rPr>
                  <a:t>), we calculate the gradient of our loss </a:t>
                </a:r>
                <a:r>
                  <a:rPr lang="en-US" sz="2400" b="1" dirty="0" err="1">
                    <a:solidFill>
                      <a:schemeClr val="tx1"/>
                    </a:solidFill>
                    <a:latin typeface="Avenir Light" panose="020B0402020203020204" pitchFamily="34" charset="77"/>
                  </a:rPr>
                  <a:t>w.r.t</a:t>
                </a:r>
                <a:r>
                  <a:rPr lang="en-US" sz="2400" b="1" dirty="0">
                    <a:solidFill>
                      <a:schemeClr val="tx1"/>
                    </a:solidFill>
                    <a:latin typeface="Avenir Light" panose="020B0402020203020204" pitchFamily="34" charset="77"/>
                  </a:rPr>
                  <a:t>. </a:t>
                </a:r>
                <a:r>
                  <a:rPr lang="en-US" sz="2400" b="1" dirty="0">
                    <a:latin typeface="Avenir Light" panose="020B0402020203020204" pitchFamily="34" charset="77"/>
                  </a:rPr>
                  <a:t>the</a:t>
                </a:r>
                <a:r>
                  <a:rPr lang="en-US" sz="2400" b="1" dirty="0">
                    <a:solidFill>
                      <a:schemeClr val="tx1"/>
                    </a:solidFill>
                    <a:latin typeface="Avenir Light" panose="020B0402020203020204" pitchFamily="34" charset="77"/>
                  </a:rPr>
                  <a:t> repeated weight matrix (e.g.,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𝑼</m:t>
                        </m:r>
                      </m:den>
                    </m:f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400" b="1" dirty="0">
                  <a:solidFill>
                    <a:schemeClr val="tx1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74FA629-0741-4448-9B5E-5CA71DD73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765" y="1208271"/>
                <a:ext cx="7997698" cy="1564870"/>
              </a:xfrm>
              <a:prstGeom prst="rect">
                <a:avLst/>
              </a:prstGeom>
              <a:blipFill rotWithShape="0">
                <a:blip r:embed="rId23"/>
                <a:stretch>
                  <a:fillRect l="-1143" r="-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676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E101D8D-392D-CE48-A76F-F593C13CFB77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F057BF2-9D6B-E249-8FBC-3B1D5B8A5CA3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0C91DC-46B3-DD42-BA91-16A98A899679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A38F944-FD9F-1C42-9EF7-BA5E3DB86EBA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549E43-B913-244E-90FF-EB6ADE692919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FE7F9AF-8FB9-9E47-AA7C-B819DD96BD45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072A62-0E13-3843-8D0C-3A62E6BC9417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867DDE-FEA5-0049-9461-EB1FFEB88969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DFF809-EE42-C349-914D-4808EEE0B2B2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85BEC44-F260-1145-8583-E09A6D1ADDA0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85D089-1C0C-6344-B7EA-A631D2F645B7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248521C-7AB4-A74B-BB41-9E9DBC05502F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542D303-3E89-B948-BAE1-9C28B4C7900E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557CEDB-9609-5C4E-BE7A-9A1922D8455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D0CC76B-5E71-8C4B-B186-6D1471C8CD67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2E61486C-7C7C-CF4A-BF55-2488DDD06CBA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FAED948E-E8BC-B542-96E5-C16F47F16A92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B62B8F78-5C39-C145-B3C5-F9490727FE2B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20A6FC83-57DF-014A-87E0-1B5614DFB8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A6FC83-57DF-014A-87E0-1B5614DF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id="{6D6C0EF3-9A48-6042-84AB-D28C74DA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6C0EF3-9A48-6042-84AB-D28C74D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latin typeface="Cambria Math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76A6F90-89C1-8046-A06E-32E388A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 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FF5E74C9-A5CD-6F40-A4BA-762E8454B052}"/>
              </a:ext>
            </a:extLst>
          </p:cNvPr>
          <p:cNvSpPr txBox="1">
            <a:spLocks/>
          </p:cNvSpPr>
          <p:nvPr/>
        </p:nvSpPr>
        <p:spPr>
          <a:xfrm>
            <a:off x="536900" y="875892"/>
            <a:ext cx="3272331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Avenir Light" panose="020B0402020203020204" pitchFamily="34" charset="77"/>
              </a:rPr>
              <a:t>Training Process</a:t>
            </a:r>
            <a:endParaRPr lang="en-US" dirty="0"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/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  <a:blipFill>
                <a:blip r:embed="rId6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731B846A-C5A9-5A4B-9377-7E1921B50F8E}"/>
              </a:ext>
            </a:extLst>
          </p:cNvPr>
          <p:cNvSpPr txBox="1">
            <a:spLocks/>
          </p:cNvSpPr>
          <p:nvPr/>
        </p:nvSpPr>
        <p:spPr>
          <a:xfrm>
            <a:off x="1130300" y="1872315"/>
            <a:ext cx="866479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Error</a:t>
            </a:r>
          </a:p>
        </p:txBody>
      </p:sp>
      <p:sp>
        <p:nvSpPr>
          <p:cNvPr id="129" name="Content Placeholder 2">
            <a:extLst>
              <a:ext uri="{FF2B5EF4-FFF2-40B4-BE49-F238E27FC236}">
                <a16:creationId xmlns:a16="http://schemas.microsoft.com/office/drawing/2014/main" id="{0E613D49-C154-6840-B48E-9022C64E7B06}"/>
              </a:ext>
            </a:extLst>
          </p:cNvPr>
          <p:cNvSpPr txBox="1">
            <a:spLocks/>
          </p:cNvSpPr>
          <p:nvPr/>
        </p:nvSpPr>
        <p:spPr>
          <a:xfrm>
            <a:off x="2709001" y="6009384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He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818000" y="1848029"/>
            <a:ext cx="2174149" cy="4659056"/>
            <a:chOff x="3818000" y="1848029"/>
            <a:chExt cx="2174149" cy="4659056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ight Arrow 55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t="-3279" r="-2336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went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83272" y="1869757"/>
            <a:ext cx="2174149" cy="4659056"/>
            <a:chOff x="3818000" y="1848029"/>
            <a:chExt cx="2174149" cy="465905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ight Arrow 103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ight Arrow 104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Right Arrow 11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t="-3333" r="-234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to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8138062" y="1900820"/>
            <a:ext cx="2174149" cy="4659056"/>
            <a:chOff x="3818000" y="1848029"/>
            <a:chExt cx="2174149" cy="4659056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ight Arrow 137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4" name="Right Arrow 143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t="-3333" r="-233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class</a:t>
              </a:r>
            </a:p>
          </p:txBody>
        </p:sp>
      </p:grp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55FCA79F-24EF-C34B-915B-6914F4B5E84B}"/>
              </a:ext>
            </a:extLst>
          </p:cNvPr>
          <p:cNvSpPr txBox="1">
            <a:spLocks/>
          </p:cNvSpPr>
          <p:nvPr/>
        </p:nvSpPr>
        <p:spPr>
          <a:xfrm>
            <a:off x="2587348" y="2375048"/>
            <a:ext cx="1121011" cy="5035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went?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BC7611C4-233A-2F45-BEC2-4400044BAC8A}"/>
              </a:ext>
            </a:extLst>
          </p:cNvPr>
          <p:cNvSpPr txBox="1">
            <a:spLocks/>
          </p:cNvSpPr>
          <p:nvPr/>
        </p:nvSpPr>
        <p:spPr>
          <a:xfrm>
            <a:off x="4669195" y="2394928"/>
            <a:ext cx="1005821" cy="503588"/>
          </a:xfrm>
          <a:prstGeom prst="rect">
            <a:avLst/>
          </a:prstGeom>
          <a:solidFill>
            <a:srgbClr val="F47F83">
              <a:alpha val="57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over?</a:t>
            </a:r>
          </a:p>
        </p:txBody>
      </p:sp>
      <p:sp>
        <p:nvSpPr>
          <p:cNvPr id="149" name="Content Placeholder 2">
            <a:extLst>
              <a:ext uri="{FF2B5EF4-FFF2-40B4-BE49-F238E27FC236}">
                <a16:creationId xmlns:a16="http://schemas.microsoft.com/office/drawing/2014/main" id="{F1A17C69-A9A6-794D-974B-0B1554D43578}"/>
              </a:ext>
            </a:extLst>
          </p:cNvPr>
          <p:cNvSpPr txBox="1">
            <a:spLocks/>
          </p:cNvSpPr>
          <p:nvPr/>
        </p:nvSpPr>
        <p:spPr>
          <a:xfrm>
            <a:off x="7116958" y="2382592"/>
            <a:ext cx="1049884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class?</a:t>
            </a:r>
          </a:p>
        </p:txBody>
      </p:sp>
      <p:sp>
        <p:nvSpPr>
          <p:cNvPr id="150" name="Content Placeholder 2">
            <a:extLst>
              <a:ext uri="{FF2B5EF4-FFF2-40B4-BE49-F238E27FC236}">
                <a16:creationId xmlns:a16="http://schemas.microsoft.com/office/drawing/2014/main" id="{ABB99C6F-4251-8D4A-92FB-7B9E6F7FC710}"/>
              </a:ext>
            </a:extLst>
          </p:cNvPr>
          <p:cNvSpPr txBox="1">
            <a:spLocks/>
          </p:cNvSpPr>
          <p:nvPr/>
        </p:nvSpPr>
        <p:spPr>
          <a:xfrm>
            <a:off x="9425430" y="2365613"/>
            <a:ext cx="998949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after?</a:t>
            </a:r>
          </a:p>
        </p:txBody>
      </p:sp>
    </p:spTree>
    <p:extLst>
      <p:ext uri="{BB962C8B-B14F-4D97-AF65-F5344CB8AC3E}">
        <p14:creationId xmlns:p14="http://schemas.microsoft.com/office/powerpoint/2010/main" val="1784468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0699B2A3-3B8E-414D-A3AF-577E06CECE10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8A0229A-0E65-994A-A48A-9E766E214C56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3649502E-21DD-1642-971F-BACEABB4E04C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E101D8D-392D-CE48-A76F-F593C13CFB77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F057BF2-9D6B-E249-8FBC-3B1D5B8A5CA3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0C91DC-46B3-DD42-BA91-16A98A899679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A38F944-FD9F-1C42-9EF7-BA5E3DB86EBA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549E43-B913-244E-90FF-EB6ADE692919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FE7F9AF-8FB9-9E47-AA7C-B819DD96BD45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072A62-0E13-3843-8D0C-3A62E6BC9417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867DDE-FEA5-0049-9461-EB1FFEB88969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DFF809-EE42-C349-914D-4808EEE0B2B2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85BEC44-F260-1145-8583-E09A6D1ADDA0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85D089-1C0C-6344-B7EA-A631D2F645B7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248521C-7AB4-A74B-BB41-9E9DBC05502F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542D303-3E89-B948-BAE1-9C28B4C7900E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557CEDB-9609-5C4E-BE7A-9A1922D8455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D0CC76B-5E71-8C4B-B186-6D1471C8CD67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2E61486C-7C7C-CF4A-BF55-2488DDD06CBA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>
            <a:extLst>
              <a:ext uri="{FF2B5EF4-FFF2-40B4-BE49-F238E27FC236}">
                <a16:creationId xmlns:a16="http://schemas.microsoft.com/office/drawing/2014/main" id="{FAED948E-E8BC-B542-96E5-C16F47F16A92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>
            <a:extLst>
              <a:ext uri="{FF2B5EF4-FFF2-40B4-BE49-F238E27FC236}">
                <a16:creationId xmlns:a16="http://schemas.microsoft.com/office/drawing/2014/main" id="{B62B8F78-5C39-C145-B3C5-F9490727FE2B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20A6FC83-57DF-014A-87E0-1B5614DFB8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A6FC83-57DF-014A-87E0-1B5614DF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id="{6D6C0EF3-9A48-6042-84AB-D28C74DA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6C0EF3-9A48-6042-84AB-D28C74D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276A6F90-89C1-8046-A06E-32E388A4C9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latin typeface="Cambria Math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76A6F90-89C1-8046-A06E-32E388A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536" y="2874718"/>
                <a:ext cx="1576747" cy="5035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90" name="Content Placeholder 2">
                <a:extLst>
                  <a:ext uri="{FF2B5EF4-FFF2-40B4-BE49-F238E27FC236}">
                    <a16:creationId xmlns:a16="http://schemas.microsoft.com/office/drawing/2014/main" id="{D2F72133-FA23-E542-8D6A-F6C8993EF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Backpropagation Through Time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FF5E74C9-A5CD-6F40-A4BA-762E8454B052}"/>
              </a:ext>
            </a:extLst>
          </p:cNvPr>
          <p:cNvSpPr txBox="1">
            <a:spLocks/>
          </p:cNvSpPr>
          <p:nvPr/>
        </p:nvSpPr>
        <p:spPr>
          <a:xfrm>
            <a:off x="741069" y="993922"/>
            <a:ext cx="3272331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Avenir Light" panose="020B0402020203020204" pitchFamily="34" charset="77"/>
              </a:rPr>
              <a:t>Training Process</a:t>
            </a:r>
            <a:endParaRPr lang="en-US" dirty="0"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/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063524F-251F-C44B-AA39-5AA181F58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151" y="1860486"/>
                <a:ext cx="1293944" cy="369332"/>
              </a:xfrm>
              <a:prstGeom prst="rect">
                <a:avLst/>
              </a:prstGeom>
              <a:blipFill>
                <a:blip r:embed="rId6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731B846A-C5A9-5A4B-9377-7E1921B50F8E}"/>
              </a:ext>
            </a:extLst>
          </p:cNvPr>
          <p:cNvSpPr txBox="1">
            <a:spLocks/>
          </p:cNvSpPr>
          <p:nvPr/>
        </p:nvSpPr>
        <p:spPr>
          <a:xfrm>
            <a:off x="1130300" y="1872315"/>
            <a:ext cx="866479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Error</a:t>
            </a:r>
          </a:p>
        </p:txBody>
      </p:sp>
      <p:sp>
        <p:nvSpPr>
          <p:cNvPr id="129" name="Content Placeholder 2">
            <a:extLst>
              <a:ext uri="{FF2B5EF4-FFF2-40B4-BE49-F238E27FC236}">
                <a16:creationId xmlns:a16="http://schemas.microsoft.com/office/drawing/2014/main" id="{0E613D49-C154-6840-B48E-9022C64E7B06}"/>
              </a:ext>
            </a:extLst>
          </p:cNvPr>
          <p:cNvSpPr txBox="1">
            <a:spLocks/>
          </p:cNvSpPr>
          <p:nvPr/>
        </p:nvSpPr>
        <p:spPr>
          <a:xfrm>
            <a:off x="2709001" y="6009384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She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818000" y="1848029"/>
            <a:ext cx="2174149" cy="4659056"/>
            <a:chOff x="3818000" y="1848029"/>
            <a:chExt cx="2174149" cy="4659056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ight Arrow 55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58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t="-3279" r="-2336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went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83272" y="1869757"/>
            <a:ext cx="2174149" cy="4659056"/>
            <a:chOff x="3818000" y="1848029"/>
            <a:chExt cx="2174149" cy="465905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ight Arrow 103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ight Arrow 104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6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07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Right Arrow 110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12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t="-3333" r="-234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to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8138062" y="1900820"/>
            <a:ext cx="2174149" cy="4659056"/>
            <a:chOff x="3818000" y="1848029"/>
            <a:chExt cx="2174149" cy="4659056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B0204399-681E-6C49-9E5C-CC0F2EBC7595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88A8753-B2AE-C347-8881-9E9BFB6849E7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89A04BF-85E0-834E-BAB6-DBB4550B3940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31EE394-6E66-9F4F-AB28-9A96FE7CAF8B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C486C2D-68DA-A54D-A5C4-4B5B0B3B8B73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0F58BE-CCAE-F645-A328-47C1EAC54035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E219746-6458-2648-BFF2-1638E7F0E56F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C39E4D5-0122-404D-AF07-8A0976CE0F90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69B3C99-29C1-8B4B-96BE-A1AF2836059F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7B63A695-A0C7-D649-B5DD-122BBCB3D254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0DCA6BB-A31D-DC41-A4C9-C2923C3B6F21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5A97E85-0225-1E46-A085-02FCCC792A0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7C5A434-FA81-A04D-A77B-DC0A945AB849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0C6578E8-0778-B145-8F5F-1C179B55F37C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4DA400A-6EAC-B244-90C9-E2C76E3CE8B1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D7BF61E-70E5-7B42-A443-1515BC3FC19A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ight Arrow 137">
              <a:extLst>
                <a:ext uri="{FF2B5EF4-FFF2-40B4-BE49-F238E27FC236}">
                  <a16:creationId xmlns:a16="http://schemas.microsoft.com/office/drawing/2014/main" id="{08D29459-9A76-6445-B967-14977057901D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9CF46DE8-0686-8347-99CE-36822CB5A4C5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id="{73EEE44B-3585-894E-B4F8-4CE38DFFE6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𝑉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0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3EEE44B-3585-894E-B4F8-4CE38DFFE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0153" y="4659765"/>
                  <a:ext cx="701328" cy="503588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id="{F0F7AF7B-3877-754A-9EAE-7D971B6F95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𝑊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1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F0F7AF7B-3877-754A-9EAE-7D971B6F9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id="{A5C72C0C-196F-D14D-B7C7-B894A9473A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2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3" name="Content Placeholder 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5C72C0C-196F-D14D-B7C7-B894A9473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3678" y="5595080"/>
                  <a:ext cx="466367" cy="503588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4" name="Right Arrow 143">
              <a:extLst>
                <a:ext uri="{FF2B5EF4-FFF2-40B4-BE49-F238E27FC236}">
                  <a16:creationId xmlns:a16="http://schemas.microsoft.com/office/drawing/2014/main" id="{EDFF357D-A43A-9946-9C8C-C5208D9A46EA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𝑈</m:t>
                        </m:r>
                      </m:oMath>
                    </m:oMathPara>
                  </a14:m>
                  <a:endParaRPr lang="en-US" sz="2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45" name="Content Placeholder 2">
                  <a:extLst>
                    <a:ext uri="{FF2B5EF4-FFF2-40B4-BE49-F238E27FC236}">
                      <a16:creationId xmlns:a16="http://schemas.microsoft.com/office/drawing/2014/main" id="{A70D1C02-7CBD-A74A-904A-2A285E9154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000" y="3657669"/>
                  <a:ext cx="701328" cy="503588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E79B6EB-C451-D04B-B1B0-087954287C6F}"/>
                    </a:ext>
                  </a:extLst>
                </p:cNvPr>
                <p:cNvSpPr/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𝐶𝐸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E79B6EB-C451-D04B-B1B0-087954287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1674" y="1848029"/>
                  <a:ext cx="1303818" cy="369332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t="-3333" r="-233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4DC2E29A-5B02-B947-AAE1-1EF7A80E15E2}"/>
                </a:ext>
              </a:extLst>
            </p:cNvPr>
            <p:cNvSpPr txBox="1">
              <a:spLocks/>
            </p:cNvSpPr>
            <p:nvPr/>
          </p:nvSpPr>
          <p:spPr>
            <a:xfrm>
              <a:off x="4752175" y="6003497"/>
              <a:ext cx="1005821" cy="50358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class</a:t>
              </a:r>
            </a:p>
          </p:txBody>
        </p:sp>
      </p:grp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55FCA79F-24EF-C34B-915B-6914F4B5E84B}"/>
              </a:ext>
            </a:extLst>
          </p:cNvPr>
          <p:cNvSpPr txBox="1">
            <a:spLocks/>
          </p:cNvSpPr>
          <p:nvPr/>
        </p:nvSpPr>
        <p:spPr>
          <a:xfrm>
            <a:off x="2587348" y="2375048"/>
            <a:ext cx="1121011" cy="5035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went?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BC7611C4-233A-2F45-BEC2-4400044BAC8A}"/>
              </a:ext>
            </a:extLst>
          </p:cNvPr>
          <p:cNvSpPr txBox="1">
            <a:spLocks/>
          </p:cNvSpPr>
          <p:nvPr/>
        </p:nvSpPr>
        <p:spPr>
          <a:xfrm>
            <a:off x="4669195" y="2394928"/>
            <a:ext cx="1005821" cy="503588"/>
          </a:xfrm>
          <a:prstGeom prst="rect">
            <a:avLst/>
          </a:prstGeom>
          <a:solidFill>
            <a:srgbClr val="F47F83">
              <a:alpha val="57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over?</a:t>
            </a:r>
          </a:p>
        </p:txBody>
      </p:sp>
      <p:sp>
        <p:nvSpPr>
          <p:cNvPr id="149" name="Content Placeholder 2">
            <a:extLst>
              <a:ext uri="{FF2B5EF4-FFF2-40B4-BE49-F238E27FC236}">
                <a16:creationId xmlns:a16="http://schemas.microsoft.com/office/drawing/2014/main" id="{F1A17C69-A9A6-794D-974B-0B1554D43578}"/>
              </a:ext>
            </a:extLst>
          </p:cNvPr>
          <p:cNvSpPr txBox="1">
            <a:spLocks/>
          </p:cNvSpPr>
          <p:nvPr/>
        </p:nvSpPr>
        <p:spPr>
          <a:xfrm>
            <a:off x="7116958" y="2382592"/>
            <a:ext cx="1049884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class?</a:t>
            </a:r>
          </a:p>
        </p:txBody>
      </p:sp>
      <p:sp>
        <p:nvSpPr>
          <p:cNvPr id="150" name="Content Placeholder 2">
            <a:extLst>
              <a:ext uri="{FF2B5EF4-FFF2-40B4-BE49-F238E27FC236}">
                <a16:creationId xmlns:a16="http://schemas.microsoft.com/office/drawing/2014/main" id="{ABB99C6F-4251-8D4A-92FB-7B9E6F7FC710}"/>
              </a:ext>
            </a:extLst>
          </p:cNvPr>
          <p:cNvSpPr txBox="1">
            <a:spLocks/>
          </p:cNvSpPr>
          <p:nvPr/>
        </p:nvSpPr>
        <p:spPr>
          <a:xfrm>
            <a:off x="9425430" y="2365613"/>
            <a:ext cx="998949" cy="5035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after?</a:t>
            </a:r>
          </a:p>
        </p:txBody>
      </p:sp>
      <p:grpSp>
        <p:nvGrpSpPr>
          <p:cNvPr id="142" name="Group 141"/>
          <p:cNvGrpSpPr/>
          <p:nvPr/>
        </p:nvGrpSpPr>
        <p:grpSpPr>
          <a:xfrm>
            <a:off x="7897431" y="1869757"/>
            <a:ext cx="2362600" cy="2770196"/>
            <a:chOff x="8113937" y="1813744"/>
            <a:chExt cx="2362600" cy="2770196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57567A9F-9A5A-4A43-9695-F85CD7F0400F}"/>
                </a:ext>
              </a:extLst>
            </p:cNvPr>
            <p:cNvSpPr/>
            <p:nvPr/>
          </p:nvSpPr>
          <p:spPr>
            <a:xfrm>
              <a:off x="9293475" y="1813744"/>
              <a:ext cx="1183062" cy="1598617"/>
            </a:xfrm>
            <a:prstGeom prst="rect">
              <a:avLst/>
            </a:prstGeom>
            <a:solidFill>
              <a:srgbClr val="FF7F99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ight Arrow 151">
              <a:extLst>
                <a:ext uri="{FF2B5EF4-FFF2-40B4-BE49-F238E27FC236}">
                  <a16:creationId xmlns:a16="http://schemas.microsoft.com/office/drawing/2014/main" id="{BA223413-3EFF-4745-8601-CABAD3C5499D}"/>
                </a:ext>
              </a:extLst>
            </p:cNvPr>
            <p:cNvSpPr/>
            <p:nvPr/>
          </p:nvSpPr>
          <p:spPr>
            <a:xfrm rot="10800000">
              <a:off x="8113937" y="4064463"/>
              <a:ext cx="1541075" cy="519477"/>
            </a:xfrm>
            <a:prstGeom prst="rightArrow">
              <a:avLst>
                <a:gd name="adj1" fmla="val 43272"/>
                <a:gd name="adj2" fmla="val 64733"/>
              </a:avLst>
            </a:prstGeom>
            <a:solidFill>
              <a:srgbClr val="FF7F99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B991E92-818F-054A-94A8-9B82C59E69FC}"/>
                </a:ext>
              </a:extLst>
            </p:cNvPr>
            <p:cNvSpPr/>
            <p:nvPr/>
          </p:nvSpPr>
          <p:spPr>
            <a:xfrm>
              <a:off x="9655013" y="3412361"/>
              <a:ext cx="520985" cy="1079761"/>
            </a:xfrm>
            <a:prstGeom prst="rect">
              <a:avLst/>
            </a:prstGeom>
            <a:solidFill>
              <a:srgbClr val="FF7F99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E47E9EF-07CA-1B4D-B065-7C68C77B1867}"/>
                  </a:ext>
                </a:extLst>
              </p:cNvPr>
              <p:cNvSpPr/>
              <p:nvPr/>
            </p:nvSpPr>
            <p:spPr>
              <a:xfrm>
                <a:off x="9324838" y="800752"/>
                <a:ext cx="1068066" cy="9916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den>
                    </m:f>
                    <m:r>
                      <a:rPr lang="en-US" sz="40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E47E9EF-07CA-1B4D-B065-7C68C77B18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4838" y="800752"/>
                <a:ext cx="1068066" cy="99168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0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 (review)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id="{F608FDC5-09ED-D643-A5D6-4B4B9B1B8F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3804" y="1568918"/>
                <a:ext cx="10488096" cy="45397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1700"/>
                  </a:spcBef>
                </a:pPr>
                <a:r>
                  <a:rPr lang="en-US" dirty="0">
                    <a:latin typeface="Karla" charset="0"/>
                    <a:ea typeface="Karla" charset="0"/>
                    <a:cs typeface="Karla" charset="0"/>
                  </a:rPr>
                  <a:t>This </a:t>
                </a:r>
                <a:r>
                  <a:rPr lang="en-US" dirty="0">
                    <a:solidFill>
                      <a:srgbClr val="C00000"/>
                    </a:solidFill>
                    <a:latin typeface="Karla" charset="0"/>
                    <a:ea typeface="Karla" charset="0"/>
                    <a:cs typeface="Karla" charset="0"/>
                  </a:rPr>
                  <a:t>backpropagation through time (BPTT)</a:t>
                </a:r>
                <a:br>
                  <a:rPr lang="en-US" dirty="0">
                    <a:solidFill>
                      <a:srgbClr val="C00000"/>
                    </a:solidFill>
                    <a:latin typeface="Karla" charset="0"/>
                    <a:ea typeface="Karla" charset="0"/>
                    <a:cs typeface="Karla" charset="0"/>
                  </a:rPr>
                </a:br>
                <a:r>
                  <a:rPr lang="en-US" dirty="0">
                    <a:solidFill>
                      <a:srgbClr val="C00000"/>
                    </a:solidFill>
                    <a:latin typeface="Karla" charset="0"/>
                    <a:ea typeface="Karla" charset="0"/>
                    <a:cs typeface="Karla" charset="0"/>
                  </a:rPr>
                  <a:t>	</a:t>
                </a:r>
                <a:r>
                  <a:rPr lang="en-US" dirty="0">
                    <a:latin typeface="Karla" charset="0"/>
                    <a:ea typeface="Karla" charset="0"/>
                    <a:cs typeface="Karla" charset="0"/>
                  </a:rPr>
                  <a:t>process is </a:t>
                </a:r>
                <a:r>
                  <a:rPr lang="en-US" b="1" dirty="0">
                    <a:latin typeface="Karla" charset="0"/>
                    <a:ea typeface="Karla" charset="0"/>
                    <a:cs typeface="Karla" charset="0"/>
                  </a:rPr>
                  <a:t>expensive</a:t>
                </a:r>
              </a:p>
              <a:p>
                <a:pPr>
                  <a:lnSpc>
                    <a:spcPct val="150000"/>
                  </a:lnSpc>
                  <a:spcBef>
                    <a:spcPts val="1700"/>
                  </a:spcBef>
                </a:pPr>
                <a:r>
                  <a:rPr lang="en-US" dirty="0">
                    <a:solidFill>
                      <a:srgbClr val="C00000"/>
                    </a:solidFill>
                    <a:latin typeface="Karla" charset="0"/>
                    <a:ea typeface="Karla" charset="0"/>
                    <a:cs typeface="Karla" charset="0"/>
                  </a:rPr>
                  <a:t>Instead of updating after every timestep, we tend to do so every </a:t>
                </a:r>
                <a14:m>
                  <m:oMath xmlns:m="http://schemas.openxmlformats.org/officeDocument/2006/math">
                    <m:r>
                      <a:rPr lang="en-US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Karla" charset="0"/>
                        <a:cs typeface="Karla" charset="0"/>
                      </a:rPr>
                      <m:t>𝑇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Karla" charset="0"/>
                    <a:ea typeface="Karla" charset="0"/>
                    <a:cs typeface="Karla" charset="0"/>
                  </a:rPr>
                  <a:t> steps (e.g., every sentence or paragraph)</a:t>
                </a:r>
              </a:p>
              <a:p>
                <a:pPr>
                  <a:lnSpc>
                    <a:spcPct val="150000"/>
                  </a:lnSpc>
                  <a:spcBef>
                    <a:spcPts val="1700"/>
                  </a:spcBef>
                </a:pPr>
                <a:r>
                  <a:rPr lang="en-US" dirty="0">
                    <a:latin typeface="Karla" charset="0"/>
                    <a:ea typeface="Karla" charset="0"/>
                    <a:cs typeface="Karla" charset="0"/>
                  </a:rPr>
                  <a:t>This isn’t equivalent to using only a window size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Karla" charset="0"/>
                        <a:cs typeface="Karla" charset="0"/>
                      </a:rPr>
                      <m:t>𝑇</m:t>
                    </m:r>
                  </m:oMath>
                </a14:m>
                <a:br>
                  <a:rPr lang="en-US" dirty="0">
                    <a:latin typeface="Karla" charset="0"/>
                    <a:ea typeface="Karla" charset="0"/>
                    <a:cs typeface="Karla" charset="0"/>
                  </a:rPr>
                </a:br>
                <a:r>
                  <a:rPr lang="en-US" dirty="0">
                    <a:latin typeface="Karla" charset="0"/>
                    <a:ea typeface="Karla" charset="0"/>
                    <a:cs typeface="Karla" charset="0"/>
                  </a:rPr>
                  <a:t>(a la </a:t>
                </a:r>
                <a:r>
                  <a:rPr lang="en-US" dirty="0">
                    <a:solidFill>
                      <a:srgbClr val="7030A0"/>
                    </a:solidFill>
                    <a:latin typeface="Karla" charset="0"/>
                    <a:ea typeface="Karla" charset="0"/>
                    <a:cs typeface="Karla" charset="0"/>
                  </a:rPr>
                  <a:t>n-grams</a:t>
                </a:r>
                <a:r>
                  <a:rPr lang="en-US" dirty="0">
                    <a:latin typeface="Karla" charset="0"/>
                    <a:ea typeface="Karla" charset="0"/>
                    <a:cs typeface="Karla" charset="0"/>
                  </a:rPr>
                  <a:t>) because we still have ‘infinite memory’</a:t>
                </a:r>
              </a:p>
            </p:txBody>
          </p:sp>
        </mc:Choice>
        <mc:Fallback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id="{F608FDC5-09ED-D643-A5D6-4B4B9B1B8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04" y="1568918"/>
                <a:ext cx="10488096" cy="4539782"/>
              </a:xfrm>
              <a:prstGeom prst="rect">
                <a:avLst/>
              </a:prstGeom>
              <a:blipFill>
                <a:blip r:embed="rId2"/>
                <a:stretch>
                  <a:fillRect l="-1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920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RNN: Generation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id="{F608FDC5-09ED-D643-A5D6-4B4B9B1B8F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3803" y="981654"/>
                <a:ext cx="10624167" cy="45397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2000"/>
                  </a:spcBef>
                  <a:buNone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We can generate the most likely next event (e.g., word) by sampling from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  <m:t>𝑦</m:t>
                        </m:r>
                      </m:e>
                    </m:acc>
                  </m:oMath>
                </a14:m>
                <a:endParaRPr lang="en-US" sz="2400" dirty="0">
                  <a:solidFill>
                    <a:srgbClr val="C00000"/>
                  </a:solidFill>
                  <a:latin typeface="Karla" charset="0"/>
                  <a:ea typeface="Karla" charset="0"/>
                  <a:cs typeface="Karla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2000"/>
                  </a:spcBef>
                  <a:buNone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Continue until we generate </a:t>
                </a:r>
                <a:r>
                  <a:rPr lang="en-US" sz="2400" dirty="0">
                    <a:solidFill>
                      <a:srgbClr val="7030A0"/>
                    </a:solidFill>
                    <a:latin typeface="Karla" charset="0"/>
                    <a:ea typeface="Karla" charset="0"/>
                    <a:cs typeface="Karla" charset="0"/>
                  </a:rPr>
                  <a:t>&lt;EOS&gt; </a:t>
                </a: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symbol.</a:t>
                </a:r>
              </a:p>
            </p:txBody>
          </p:sp>
        </mc:Choice>
        <mc:Fallback xmlns=""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08FDC5-09ED-D643-A5D6-4B4B9B1B8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03" y="981654"/>
                <a:ext cx="10624167" cy="4539782"/>
              </a:xfrm>
              <a:prstGeom prst="rect">
                <a:avLst/>
              </a:prstGeom>
              <a:blipFill rotWithShape="0">
                <a:blip r:embed="rId2"/>
                <a:stretch>
                  <a:fillRect l="-861" t="-1074" r="-2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1188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RNN: Generation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id="{F608FDC5-09ED-D643-A5D6-4B4B9B1B8F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3803" y="981654"/>
                <a:ext cx="10950739" cy="45397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2000"/>
                  </a:spcBef>
                  <a:buNone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We can generate the most likely </a:t>
                </a:r>
                <a:r>
                  <a:rPr lang="en-US" sz="2400" b="1" dirty="0">
                    <a:latin typeface="Karla" charset="0"/>
                    <a:ea typeface="Karla" charset="0"/>
                    <a:cs typeface="Karla" charset="0"/>
                  </a:rPr>
                  <a:t>next</a:t>
                </a: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 event (e.g., word) by sampling from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</m:ctrlPr>
                      </m:accPr>
                      <m:e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  <m:t>𝒚</m:t>
                        </m:r>
                      </m:e>
                    </m:acc>
                  </m:oMath>
                </a14:m>
                <a:endParaRPr lang="en-US" sz="2400" b="1" dirty="0">
                  <a:solidFill>
                    <a:srgbClr val="C00000"/>
                  </a:solidFill>
                  <a:latin typeface="Karla" charset="0"/>
                  <a:ea typeface="Karla" charset="0"/>
                  <a:cs typeface="Karla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2000"/>
                  </a:spcBef>
                  <a:buNone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Continue until we generate </a:t>
                </a:r>
                <a:r>
                  <a:rPr lang="en-US" sz="2400" b="1" dirty="0">
                    <a:solidFill>
                      <a:srgbClr val="7030A0"/>
                    </a:solidFill>
                    <a:latin typeface="Karla" charset="0"/>
                    <a:ea typeface="Karla" charset="0"/>
                    <a:cs typeface="Karla" charset="0"/>
                  </a:rPr>
                  <a:t>&lt;EOS&gt; </a:t>
                </a: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symbol.</a:t>
                </a:r>
              </a:p>
            </p:txBody>
          </p:sp>
        </mc:Choice>
        <mc:Fallback xmlns=""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08FDC5-09ED-D643-A5D6-4B4B9B1B8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03" y="981654"/>
                <a:ext cx="10950739" cy="4539782"/>
              </a:xfrm>
              <a:prstGeom prst="rect">
                <a:avLst/>
              </a:prstGeom>
              <a:blipFill rotWithShape="0">
                <a:blip r:embed="rId2"/>
                <a:stretch>
                  <a:fillRect l="-835" t="-1074" r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E20838C-4570-4248-A55C-6F1735047636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C1E9B1C-9F75-8B44-AEA5-03BF6822FBF7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B6428D5-21EE-2A45-BB91-3CC55CE57983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7B69781-0344-E042-A0B5-54BF3F9ECA64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CFFAB33-964C-7748-BF35-4721918EB4C8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4156E0B-A953-BD41-BB2C-FE9ED66A0882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41D775C-F264-E346-8817-9BF41FF99B04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7E50D9-5CE3-5441-A6BE-A6E097B4A0B3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C7A0456-9E4C-C94A-8F0A-49ADA1484771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6755897-25B7-004E-A748-A9A07B35D1C1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3AAD522-87CB-2248-A091-7D69B2D76DA2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9583858-2EF7-C541-A4C8-6B64B755C426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8DA54E1-DEBC-FA47-B33C-EC57979E0AC8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D1AFD7-0467-F54B-80D1-0A7A609972DE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52D735C-4E41-C74A-81FB-F1D9BA23F974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D55EDF1-111B-6A43-BF0C-42F1DFEDFF65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50432D-5742-2A48-B65C-56F873CA56C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AC9E29-3D62-D745-8082-BD6C496326A2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FE82E85-5FBB-5345-9301-873D2290C74B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E38C0E88-53E6-D147-828E-73334C31EC81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76B1BEC2-7535-A142-80EE-6B5CD50FAE56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753B7FC2-D6A0-AE40-A65D-C095A48388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53B7FC2-D6A0-AE40-A65D-C095A4838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8A9A5F62-D191-874B-A14D-BA57D80A95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A9A5F62-D191-874B-A14D-BA57D80A9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Content Placeholder 2">
                <a:extLst>
                  <a:ext uri="{FF2B5EF4-FFF2-40B4-BE49-F238E27FC236}">
                    <a16:creationId xmlns:a16="http://schemas.microsoft.com/office/drawing/2014/main" id="{1F028BB4-661E-8048-88CA-0B4E65E377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15" name="Content Placeholder 2">
                <a:extLst>
                  <a:ext uri="{FF2B5EF4-FFF2-40B4-BE49-F238E27FC236}">
                    <a16:creationId xmlns:a16="http://schemas.microsoft.com/office/drawing/2014/main" id="{1F028BB4-661E-8048-88CA-0B4E65E37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F0DB991D-8AC4-2F49-958D-C6E6F9DD54A7}"/>
              </a:ext>
            </a:extLst>
          </p:cNvPr>
          <p:cNvSpPr txBox="1">
            <a:spLocks/>
          </p:cNvSpPr>
          <p:nvPr/>
        </p:nvSpPr>
        <p:spPr>
          <a:xfrm>
            <a:off x="2299868" y="6003497"/>
            <a:ext cx="1604256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&lt;START&gt;</a:t>
            </a:r>
          </a:p>
        </p:txBody>
      </p:sp>
      <p:sp>
        <p:nvSpPr>
          <p:cNvPr id="132" name="Content Placeholder 2">
            <a:extLst>
              <a:ext uri="{FF2B5EF4-FFF2-40B4-BE49-F238E27FC236}">
                <a16:creationId xmlns:a16="http://schemas.microsoft.com/office/drawing/2014/main" id="{F1255D89-8DB7-7941-98CF-858601200D88}"/>
              </a:ext>
            </a:extLst>
          </p:cNvPr>
          <p:cNvSpPr txBox="1">
            <a:spLocks/>
          </p:cNvSpPr>
          <p:nvPr/>
        </p:nvSpPr>
        <p:spPr>
          <a:xfrm>
            <a:off x="2608151" y="2408138"/>
            <a:ext cx="122331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“Sorry”</a:t>
            </a:r>
          </a:p>
        </p:txBody>
      </p:sp>
    </p:spTree>
    <p:extLst>
      <p:ext uri="{BB962C8B-B14F-4D97-AF65-F5344CB8AC3E}">
        <p14:creationId xmlns:p14="http://schemas.microsoft.com/office/powerpoint/2010/main" val="3078972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RNN: Generation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id="{F608FDC5-09ED-D643-A5D6-4B4B9B1B8F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3803" y="981654"/>
                <a:ext cx="10950739" cy="45397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2000"/>
                  </a:spcBef>
                  <a:buNone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We can generate the most likely </a:t>
                </a:r>
                <a:r>
                  <a:rPr lang="en-US" sz="2400" b="1" dirty="0">
                    <a:latin typeface="Karla" charset="0"/>
                    <a:ea typeface="Karla" charset="0"/>
                    <a:cs typeface="Karla" charset="0"/>
                  </a:rPr>
                  <a:t>next</a:t>
                </a: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 event (e.g., word) by sampling from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</m:ctrlPr>
                      </m:accPr>
                      <m:e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  <m:t>𝒚</m:t>
                        </m:r>
                      </m:e>
                    </m:acc>
                  </m:oMath>
                </a14:m>
                <a:endParaRPr lang="en-US" sz="2400" b="1" dirty="0">
                  <a:solidFill>
                    <a:srgbClr val="C00000"/>
                  </a:solidFill>
                  <a:latin typeface="Karla" charset="0"/>
                  <a:ea typeface="Karla" charset="0"/>
                  <a:cs typeface="Karla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2000"/>
                  </a:spcBef>
                  <a:buNone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Continue until we generate </a:t>
                </a:r>
                <a:r>
                  <a:rPr lang="en-US" sz="2400" b="1" dirty="0">
                    <a:solidFill>
                      <a:srgbClr val="7030A0"/>
                    </a:solidFill>
                    <a:latin typeface="Karla" charset="0"/>
                    <a:ea typeface="Karla" charset="0"/>
                    <a:cs typeface="Karla" charset="0"/>
                  </a:rPr>
                  <a:t>&lt;EOS&gt; </a:t>
                </a: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symbol.</a:t>
                </a:r>
              </a:p>
            </p:txBody>
          </p:sp>
        </mc:Choice>
        <mc:Fallback xmlns="">
          <p:sp>
            <p:nvSpPr>
              <p:cNvPr id="13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08FDC5-09ED-D643-A5D6-4B4B9B1B8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03" y="981654"/>
                <a:ext cx="10950739" cy="4539782"/>
              </a:xfrm>
              <a:prstGeom prst="rect">
                <a:avLst/>
              </a:prstGeom>
              <a:blipFill rotWithShape="0">
                <a:blip r:embed="rId2"/>
                <a:stretch>
                  <a:fillRect l="-835" t="-1074" r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E20838C-4570-4248-A55C-6F1735047636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C1E9B1C-9F75-8B44-AEA5-03BF6822FBF7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B6428D5-21EE-2A45-BB91-3CC55CE57983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7B69781-0344-E042-A0B5-54BF3F9ECA64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CFFAB33-964C-7748-BF35-4721918EB4C8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4156E0B-A953-BD41-BB2C-FE9ED66A0882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41D775C-F264-E346-8817-9BF41FF99B04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7E50D9-5CE3-5441-A6BE-A6E097B4A0B3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C7A0456-9E4C-C94A-8F0A-49ADA1484771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6755897-25B7-004E-A748-A9A07B35D1C1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3AAD522-87CB-2248-A091-7D69B2D76DA2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9583858-2EF7-C541-A4C8-6B64B755C426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8DA54E1-DEBC-FA47-B33C-EC57979E0AC8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D1AFD7-0467-F54B-80D1-0A7A609972DE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52D735C-4E41-C74A-81FB-F1D9BA23F974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D55EDF1-111B-6A43-BF0C-42F1DFEDFF65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50432D-5742-2A48-B65C-56F873CA56C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AC9E29-3D62-D745-8082-BD6C496326A2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FE82E85-5FBB-5345-9301-873D2290C74B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E38C0E88-53E6-D147-828E-73334C31EC81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76B1BEC2-7535-A142-80EE-6B5CD50FAE56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753B7FC2-D6A0-AE40-A65D-C095A48388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53B7FC2-D6A0-AE40-A65D-C095A4838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8A9A5F62-D191-874B-A14D-BA57D80A95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A9A5F62-D191-874B-A14D-BA57D80A9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Content Placeholder 2">
                <a:extLst>
                  <a:ext uri="{FF2B5EF4-FFF2-40B4-BE49-F238E27FC236}">
                    <a16:creationId xmlns:a16="http://schemas.microsoft.com/office/drawing/2014/main" id="{1F028BB4-661E-8048-88CA-0B4E65E377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15" name="Content Placeholder 2">
                <a:extLst>
                  <a:ext uri="{FF2B5EF4-FFF2-40B4-BE49-F238E27FC236}">
                    <a16:creationId xmlns:a16="http://schemas.microsoft.com/office/drawing/2014/main" id="{1F028BB4-661E-8048-88CA-0B4E65E37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F0DB991D-8AC4-2F49-958D-C6E6F9DD54A7}"/>
              </a:ext>
            </a:extLst>
          </p:cNvPr>
          <p:cNvSpPr txBox="1">
            <a:spLocks/>
          </p:cNvSpPr>
          <p:nvPr/>
        </p:nvSpPr>
        <p:spPr>
          <a:xfrm>
            <a:off x="2299868" y="6003497"/>
            <a:ext cx="1604256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&lt;START&gt;</a:t>
            </a:r>
          </a:p>
        </p:txBody>
      </p:sp>
      <p:sp>
        <p:nvSpPr>
          <p:cNvPr id="132" name="Content Placeholder 2">
            <a:extLst>
              <a:ext uri="{FF2B5EF4-FFF2-40B4-BE49-F238E27FC236}">
                <a16:creationId xmlns:a16="http://schemas.microsoft.com/office/drawing/2014/main" id="{F1255D89-8DB7-7941-98CF-858601200D88}"/>
              </a:ext>
            </a:extLst>
          </p:cNvPr>
          <p:cNvSpPr txBox="1">
            <a:spLocks/>
          </p:cNvSpPr>
          <p:nvPr/>
        </p:nvSpPr>
        <p:spPr>
          <a:xfrm>
            <a:off x="2608151" y="2408138"/>
            <a:ext cx="122331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“Sorry”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57295" y="2409621"/>
            <a:ext cx="2234854" cy="4097464"/>
            <a:chOff x="3757295" y="2409621"/>
            <a:chExt cx="2234854" cy="4097464"/>
          </a:xfrm>
        </p:grpSpPr>
        <p:grpSp>
          <p:nvGrpSpPr>
            <p:cNvPr id="55" name="Group 54"/>
            <p:cNvGrpSpPr/>
            <p:nvPr/>
          </p:nvGrpSpPr>
          <p:grpSpPr>
            <a:xfrm>
              <a:off x="3818000" y="2409621"/>
              <a:ext cx="2174149" cy="4097464"/>
              <a:chOff x="3818000" y="2409621"/>
              <a:chExt cx="2174149" cy="4097464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DC349C25-6D70-744A-8A3F-AC2AF36398F9}"/>
                  </a:ext>
                </a:extLst>
              </p:cNvPr>
              <p:cNvSpPr/>
              <p:nvPr/>
            </p:nvSpPr>
            <p:spPr>
              <a:xfrm>
                <a:off x="4744078" y="5314271"/>
                <a:ext cx="1196135" cy="33006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25134CF-28BB-1C41-90D8-249BAEEE9A60}"/>
                  </a:ext>
                </a:extLst>
              </p:cNvPr>
              <p:cNvSpPr/>
              <p:nvPr/>
            </p:nvSpPr>
            <p:spPr>
              <a:xfrm>
                <a:off x="4848860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988B1A3-A160-0C40-AFD3-D3B37337006D}"/>
                  </a:ext>
                </a:extLst>
              </p:cNvPr>
              <p:cNvSpPr/>
              <p:nvPr/>
            </p:nvSpPr>
            <p:spPr>
              <a:xfrm>
                <a:off x="5095119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519B87C-A702-B548-ACCE-93008BAACCB5}"/>
                  </a:ext>
                </a:extLst>
              </p:cNvPr>
              <p:cNvSpPr/>
              <p:nvPr/>
            </p:nvSpPr>
            <p:spPr>
              <a:xfrm>
                <a:off x="5341378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FAD745E0-4D65-694B-952D-D0828FCE103F}"/>
                  </a:ext>
                </a:extLst>
              </p:cNvPr>
              <p:cNvSpPr/>
              <p:nvPr/>
            </p:nvSpPr>
            <p:spPr>
              <a:xfrm>
                <a:off x="5593247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F26331E-E39E-A348-957A-1FCBF3D0D6E0}"/>
                  </a:ext>
                </a:extLst>
              </p:cNvPr>
              <p:cNvSpPr/>
              <p:nvPr/>
            </p:nvSpPr>
            <p:spPr>
              <a:xfrm>
                <a:off x="4848860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55E92C9F-29F8-0043-A63A-DF60EF569982}"/>
                  </a:ext>
                </a:extLst>
              </p:cNvPr>
              <p:cNvSpPr/>
              <p:nvPr/>
            </p:nvSpPr>
            <p:spPr>
              <a:xfrm>
                <a:off x="5095119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551A2F2-C1F6-2744-985E-6AC993230C6F}"/>
                  </a:ext>
                </a:extLst>
              </p:cNvPr>
              <p:cNvSpPr/>
              <p:nvPr/>
            </p:nvSpPr>
            <p:spPr>
              <a:xfrm>
                <a:off x="5341378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FE38D034-BDA7-ED4F-9613-29D79A26AE3F}"/>
                  </a:ext>
                </a:extLst>
              </p:cNvPr>
              <p:cNvSpPr/>
              <p:nvPr/>
            </p:nvSpPr>
            <p:spPr>
              <a:xfrm>
                <a:off x="5593247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571308DA-CA90-004D-A0AA-5772A33EF3F0}"/>
                  </a:ext>
                </a:extLst>
              </p:cNvPr>
              <p:cNvSpPr/>
              <p:nvPr/>
            </p:nvSpPr>
            <p:spPr>
              <a:xfrm>
                <a:off x="4627925" y="4155353"/>
                <a:ext cx="1364224" cy="311369"/>
              </a:xfrm>
              <a:prstGeom prst="roundRect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60832F5-81B7-DF46-99B0-C97E4628FB35}"/>
                  </a:ext>
                </a:extLst>
              </p:cNvPr>
              <p:cNvSpPr/>
              <p:nvPr/>
            </p:nvSpPr>
            <p:spPr>
              <a:xfrm>
                <a:off x="4712475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97D9343E-2E42-774D-8F68-04D8584529FC}"/>
                  </a:ext>
                </a:extLst>
              </p:cNvPr>
              <p:cNvSpPr/>
              <p:nvPr/>
            </p:nvSpPr>
            <p:spPr>
              <a:xfrm>
                <a:off x="4958734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668A97C-DE2A-3B41-BE66-8D5D3E7742B6}"/>
                  </a:ext>
                </a:extLst>
              </p:cNvPr>
              <p:cNvSpPr/>
              <p:nvPr/>
            </p:nvSpPr>
            <p:spPr>
              <a:xfrm>
                <a:off x="5204993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C00FE93E-F3E5-A843-9D86-64C7FD1608B2}"/>
                  </a:ext>
                </a:extLst>
              </p:cNvPr>
              <p:cNvSpPr/>
              <p:nvPr/>
            </p:nvSpPr>
            <p:spPr>
              <a:xfrm>
                <a:off x="5456862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1FC2A4A0-15E5-304A-99F7-9482DC660A49}"/>
                  </a:ext>
                </a:extLst>
              </p:cNvPr>
              <p:cNvSpPr/>
              <p:nvPr/>
            </p:nvSpPr>
            <p:spPr>
              <a:xfrm>
                <a:off x="5714858" y="4210904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ounded Rectangle 70">
                <a:extLst>
                  <a:ext uri="{FF2B5EF4-FFF2-40B4-BE49-F238E27FC236}">
                    <a16:creationId xmlns:a16="http://schemas.microsoft.com/office/drawing/2014/main" id="{78CAD346-E00E-254C-A40F-717C132CF10E}"/>
                  </a:ext>
                </a:extLst>
              </p:cNvPr>
              <p:cNvSpPr/>
              <p:nvPr/>
            </p:nvSpPr>
            <p:spPr>
              <a:xfrm>
                <a:off x="4763168" y="3015781"/>
                <a:ext cx="1128109" cy="311369"/>
              </a:xfrm>
              <a:prstGeom prst="roundRect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ight Arrow 71">
                <a:extLst>
                  <a:ext uri="{FF2B5EF4-FFF2-40B4-BE49-F238E27FC236}">
                    <a16:creationId xmlns:a16="http://schemas.microsoft.com/office/drawing/2014/main" id="{0B7844AE-D3C0-B843-A88C-F3D8368BCF19}"/>
                  </a:ext>
                </a:extLst>
              </p:cNvPr>
              <p:cNvSpPr/>
              <p:nvPr/>
            </p:nvSpPr>
            <p:spPr>
              <a:xfrm rot="16200000">
                <a:off x="5068789" y="3533196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ight Arrow 72">
                <a:extLst>
                  <a:ext uri="{FF2B5EF4-FFF2-40B4-BE49-F238E27FC236}">
                    <a16:creationId xmlns:a16="http://schemas.microsoft.com/office/drawing/2014/main" id="{B8E6EF4A-CBDA-6049-8A12-A588515097B8}"/>
                  </a:ext>
                </a:extLst>
              </p:cNvPr>
              <p:cNvSpPr/>
              <p:nvPr/>
            </p:nvSpPr>
            <p:spPr>
              <a:xfrm rot="16200000">
                <a:off x="5090349" y="4702344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Content Placeholder 2">
                    <a:extLst>
                      <a:ext uri="{FF2B5EF4-FFF2-40B4-BE49-F238E27FC236}">
                        <a16:creationId xmlns:a16="http://schemas.microsoft.com/office/drawing/2014/main" id="{E7C20D21-0C77-3D4D-A35E-14C2CC15F63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4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7C20D21-0C77-3D4D-A35E-14C2CC15F6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Content Placeholder 2">
                    <a:extLst>
                      <a:ext uri="{FF2B5EF4-FFF2-40B4-BE49-F238E27FC236}">
                        <a16:creationId xmlns:a16="http://schemas.microsoft.com/office/drawing/2014/main" id="{BEF4F9A5-FF28-8440-9DAF-1D1ED4100CF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𝑊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5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BEF4F9A5-FF28-8440-9DAF-1D1ED4100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Content Placeholder 2">
                    <a:extLst>
                      <a:ext uri="{FF2B5EF4-FFF2-40B4-BE49-F238E27FC236}">
                        <a16:creationId xmlns:a16="http://schemas.microsoft.com/office/drawing/2014/main" id="{243F4651-A9CA-A549-A6D2-0B1A30201F1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400" b="0" dirty="0">
                      <a:latin typeface="Avenir Light" panose="020B0402020203020204" pitchFamily="34" charset="77"/>
                    </a:endParaRPr>
                  </a:p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:endParaRPr lang="en-US" sz="2400" dirty="0"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6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43F4651-A9CA-A549-A6D2-0B1A30201F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7" name="Right Arrow 76">
                <a:extLst>
                  <a:ext uri="{FF2B5EF4-FFF2-40B4-BE49-F238E27FC236}">
                    <a16:creationId xmlns:a16="http://schemas.microsoft.com/office/drawing/2014/main" id="{FB5B8560-2125-4B4D-A746-768335D23018}"/>
                  </a:ext>
                </a:extLst>
              </p:cNvPr>
              <p:cNvSpPr/>
              <p:nvPr/>
            </p:nvSpPr>
            <p:spPr>
              <a:xfrm>
                <a:off x="3951891" y="4118260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Content Placeholder 2">
                    <a:extLst>
                      <a:ext uri="{FF2B5EF4-FFF2-40B4-BE49-F238E27FC236}">
                        <a16:creationId xmlns:a16="http://schemas.microsoft.com/office/drawing/2014/main" id="{C649DF52-D45F-6F45-9821-F2CA15B64CD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8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C649DF52-D45F-6F45-9821-F2CA15B64C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94A19662-B16E-ED4C-8FEE-5BEB725A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2175" y="6003497"/>
                <a:ext cx="122331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“Sorry”</a:t>
                </a:r>
              </a:p>
            </p:txBody>
          </p:sp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6055F11A-E12F-2E43-9AED-1595523374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0906" y="2409621"/>
                <a:ext cx="1017595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Harry</a:t>
                </a:r>
              </a:p>
            </p:txBody>
          </p:sp>
        </p:grp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16465CDF-351B-2949-883F-BD50C6674F44}"/>
                </a:ext>
              </a:extLst>
            </p:cNvPr>
            <p:cNvCxnSpPr>
              <a:cxnSpLocks/>
            </p:cNvCxnSpPr>
            <p:nvPr/>
          </p:nvCxnSpPr>
          <p:spPr>
            <a:xfrm>
              <a:off x="3757295" y="2693671"/>
              <a:ext cx="1056780" cy="3402107"/>
            </a:xfrm>
            <a:prstGeom prst="straightConnector1">
              <a:avLst/>
            </a:prstGeom>
            <a:ln w="69850" cmpd="sng">
              <a:solidFill>
                <a:srgbClr val="7030A0">
                  <a:alpha val="39000"/>
                </a:srgb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6076699" y="2463873"/>
            <a:ext cx="2319404" cy="4097464"/>
            <a:chOff x="3757295" y="2409621"/>
            <a:chExt cx="2319404" cy="4097464"/>
          </a:xfrm>
        </p:grpSpPr>
        <p:grpSp>
          <p:nvGrpSpPr>
            <p:cNvPr id="109" name="Group 108"/>
            <p:cNvGrpSpPr/>
            <p:nvPr/>
          </p:nvGrpSpPr>
          <p:grpSpPr>
            <a:xfrm>
              <a:off x="3818000" y="2409621"/>
              <a:ext cx="2258699" cy="4097464"/>
              <a:chOff x="3818000" y="2409621"/>
              <a:chExt cx="2258699" cy="4097464"/>
            </a:xfrm>
          </p:grpSpPr>
          <p:sp>
            <p:nvSpPr>
              <p:cNvPr id="111" name="Rounded Rectangle 110">
                <a:extLst>
                  <a:ext uri="{FF2B5EF4-FFF2-40B4-BE49-F238E27FC236}">
                    <a16:creationId xmlns:a16="http://schemas.microsoft.com/office/drawing/2014/main" id="{DC349C25-6D70-744A-8A3F-AC2AF36398F9}"/>
                  </a:ext>
                </a:extLst>
              </p:cNvPr>
              <p:cNvSpPr/>
              <p:nvPr/>
            </p:nvSpPr>
            <p:spPr>
              <a:xfrm>
                <a:off x="4744078" y="5314271"/>
                <a:ext cx="1196135" cy="33006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B25134CF-28BB-1C41-90D8-249BAEEE9A60}"/>
                  </a:ext>
                </a:extLst>
              </p:cNvPr>
              <p:cNvSpPr/>
              <p:nvPr/>
            </p:nvSpPr>
            <p:spPr>
              <a:xfrm>
                <a:off x="4848860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D988B1A3-A160-0C40-AFD3-D3B37337006D}"/>
                  </a:ext>
                </a:extLst>
              </p:cNvPr>
              <p:cNvSpPr/>
              <p:nvPr/>
            </p:nvSpPr>
            <p:spPr>
              <a:xfrm>
                <a:off x="5095119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3519B87C-A702-B548-ACCE-93008BAACCB5}"/>
                  </a:ext>
                </a:extLst>
              </p:cNvPr>
              <p:cNvSpPr/>
              <p:nvPr/>
            </p:nvSpPr>
            <p:spPr>
              <a:xfrm>
                <a:off x="5341378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FAD745E0-4D65-694B-952D-D0828FCE103F}"/>
                  </a:ext>
                </a:extLst>
              </p:cNvPr>
              <p:cNvSpPr/>
              <p:nvPr/>
            </p:nvSpPr>
            <p:spPr>
              <a:xfrm>
                <a:off x="5593247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F26331E-E39E-A348-957A-1FCBF3D0D6E0}"/>
                  </a:ext>
                </a:extLst>
              </p:cNvPr>
              <p:cNvSpPr/>
              <p:nvPr/>
            </p:nvSpPr>
            <p:spPr>
              <a:xfrm>
                <a:off x="4848860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55E92C9F-29F8-0043-A63A-DF60EF569982}"/>
                  </a:ext>
                </a:extLst>
              </p:cNvPr>
              <p:cNvSpPr/>
              <p:nvPr/>
            </p:nvSpPr>
            <p:spPr>
              <a:xfrm>
                <a:off x="5095119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B551A2F2-C1F6-2744-985E-6AC993230C6F}"/>
                  </a:ext>
                </a:extLst>
              </p:cNvPr>
              <p:cNvSpPr/>
              <p:nvPr/>
            </p:nvSpPr>
            <p:spPr>
              <a:xfrm>
                <a:off x="5341378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E38D034-BDA7-ED4F-9613-29D79A26AE3F}"/>
                  </a:ext>
                </a:extLst>
              </p:cNvPr>
              <p:cNvSpPr/>
              <p:nvPr/>
            </p:nvSpPr>
            <p:spPr>
              <a:xfrm>
                <a:off x="5593247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ounded Rectangle 121">
                <a:extLst>
                  <a:ext uri="{FF2B5EF4-FFF2-40B4-BE49-F238E27FC236}">
                    <a16:creationId xmlns:a16="http://schemas.microsoft.com/office/drawing/2014/main" id="{571308DA-CA90-004D-A0AA-5772A33EF3F0}"/>
                  </a:ext>
                </a:extLst>
              </p:cNvPr>
              <p:cNvSpPr/>
              <p:nvPr/>
            </p:nvSpPr>
            <p:spPr>
              <a:xfrm>
                <a:off x="4627925" y="4155353"/>
                <a:ext cx="1364224" cy="311369"/>
              </a:xfrm>
              <a:prstGeom prst="roundRect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60832F5-81B7-DF46-99B0-C97E4628FB35}"/>
                  </a:ext>
                </a:extLst>
              </p:cNvPr>
              <p:cNvSpPr/>
              <p:nvPr/>
            </p:nvSpPr>
            <p:spPr>
              <a:xfrm>
                <a:off x="4712475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97D9343E-2E42-774D-8F68-04D8584529FC}"/>
                  </a:ext>
                </a:extLst>
              </p:cNvPr>
              <p:cNvSpPr/>
              <p:nvPr/>
            </p:nvSpPr>
            <p:spPr>
              <a:xfrm>
                <a:off x="4958734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6668A97C-DE2A-3B41-BE66-8D5D3E7742B6}"/>
                  </a:ext>
                </a:extLst>
              </p:cNvPr>
              <p:cNvSpPr/>
              <p:nvPr/>
            </p:nvSpPr>
            <p:spPr>
              <a:xfrm>
                <a:off x="5204993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C00FE93E-F3E5-A843-9D86-64C7FD1608B2}"/>
                  </a:ext>
                </a:extLst>
              </p:cNvPr>
              <p:cNvSpPr/>
              <p:nvPr/>
            </p:nvSpPr>
            <p:spPr>
              <a:xfrm>
                <a:off x="5456862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1FC2A4A0-15E5-304A-99F7-9482DC660A49}"/>
                  </a:ext>
                </a:extLst>
              </p:cNvPr>
              <p:cNvSpPr/>
              <p:nvPr/>
            </p:nvSpPr>
            <p:spPr>
              <a:xfrm>
                <a:off x="5714858" y="4210904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ounded Rectangle 129">
                <a:extLst>
                  <a:ext uri="{FF2B5EF4-FFF2-40B4-BE49-F238E27FC236}">
                    <a16:creationId xmlns:a16="http://schemas.microsoft.com/office/drawing/2014/main" id="{78CAD346-E00E-254C-A40F-717C132CF10E}"/>
                  </a:ext>
                </a:extLst>
              </p:cNvPr>
              <p:cNvSpPr/>
              <p:nvPr/>
            </p:nvSpPr>
            <p:spPr>
              <a:xfrm>
                <a:off x="4763168" y="3015781"/>
                <a:ext cx="1128109" cy="311369"/>
              </a:xfrm>
              <a:prstGeom prst="roundRect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ight Arrow 130">
                <a:extLst>
                  <a:ext uri="{FF2B5EF4-FFF2-40B4-BE49-F238E27FC236}">
                    <a16:creationId xmlns:a16="http://schemas.microsoft.com/office/drawing/2014/main" id="{0B7844AE-D3C0-B843-A88C-F3D8368BCF19}"/>
                  </a:ext>
                </a:extLst>
              </p:cNvPr>
              <p:cNvSpPr/>
              <p:nvPr/>
            </p:nvSpPr>
            <p:spPr>
              <a:xfrm rot="16200000">
                <a:off x="5068789" y="3533196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ight Arrow 132">
                <a:extLst>
                  <a:ext uri="{FF2B5EF4-FFF2-40B4-BE49-F238E27FC236}">
                    <a16:creationId xmlns:a16="http://schemas.microsoft.com/office/drawing/2014/main" id="{B8E6EF4A-CBDA-6049-8A12-A588515097B8}"/>
                  </a:ext>
                </a:extLst>
              </p:cNvPr>
              <p:cNvSpPr/>
              <p:nvPr/>
            </p:nvSpPr>
            <p:spPr>
              <a:xfrm rot="16200000">
                <a:off x="5090349" y="4702344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Content Placeholder 2">
                    <a:extLst>
                      <a:ext uri="{FF2B5EF4-FFF2-40B4-BE49-F238E27FC236}">
                        <a16:creationId xmlns:a16="http://schemas.microsoft.com/office/drawing/2014/main" id="{E7C20D21-0C77-3D4D-A35E-14C2CC15F63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5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7C20D21-0C77-3D4D-A35E-14C2CC15F6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Content Placeholder 2">
                    <a:extLst>
                      <a:ext uri="{FF2B5EF4-FFF2-40B4-BE49-F238E27FC236}">
                        <a16:creationId xmlns:a16="http://schemas.microsoft.com/office/drawing/2014/main" id="{BEF4F9A5-FF28-8440-9DAF-1D1ED4100CF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𝑊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6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BEF4F9A5-FF28-8440-9DAF-1D1ED4100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7" name="Content Placeholder 2">
                    <a:extLst>
                      <a:ext uri="{FF2B5EF4-FFF2-40B4-BE49-F238E27FC236}">
                        <a16:creationId xmlns:a16="http://schemas.microsoft.com/office/drawing/2014/main" id="{243F4651-A9CA-A549-A6D2-0B1A30201F1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2400" b="0" dirty="0">
                      <a:latin typeface="Avenir Light" panose="020B0402020203020204" pitchFamily="34" charset="77"/>
                    </a:endParaRPr>
                  </a:p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:endParaRPr lang="en-US" sz="2400" dirty="0"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7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43F4651-A9CA-A549-A6D2-0B1A30201F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8" name="Right Arrow 137">
                <a:extLst>
                  <a:ext uri="{FF2B5EF4-FFF2-40B4-BE49-F238E27FC236}">
                    <a16:creationId xmlns:a16="http://schemas.microsoft.com/office/drawing/2014/main" id="{FB5B8560-2125-4B4D-A746-768335D23018}"/>
                  </a:ext>
                </a:extLst>
              </p:cNvPr>
              <p:cNvSpPr/>
              <p:nvPr/>
            </p:nvSpPr>
            <p:spPr>
              <a:xfrm>
                <a:off x="3951891" y="4118260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9" name="Content Placeholder 2">
                    <a:extLst>
                      <a:ext uri="{FF2B5EF4-FFF2-40B4-BE49-F238E27FC236}">
                        <a16:creationId xmlns:a16="http://schemas.microsoft.com/office/drawing/2014/main" id="{C649DF52-D45F-6F45-9821-F2CA15B64CD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9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C649DF52-D45F-6F45-9821-F2CA15B64C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4A19662-B16E-ED4C-8FEE-5BEB725A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2175" y="6003497"/>
                <a:ext cx="132452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“Harry”</a:t>
                </a:r>
              </a:p>
            </p:txBody>
          </p:sp>
          <p:sp>
            <p:nvSpPr>
              <p:cNvPr id="141" name="Content Placeholder 2">
                <a:extLst>
                  <a:ext uri="{FF2B5EF4-FFF2-40B4-BE49-F238E27FC236}">
                    <a16:creationId xmlns:a16="http://schemas.microsoft.com/office/drawing/2014/main" id="{6055F11A-E12F-2E43-9AED-1595523374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0906" y="2409621"/>
                <a:ext cx="135579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shouted</a:t>
                </a:r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p:grp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16465CDF-351B-2949-883F-BD50C6674F44}"/>
                </a:ext>
              </a:extLst>
            </p:cNvPr>
            <p:cNvCxnSpPr>
              <a:cxnSpLocks/>
            </p:cNvCxnSpPr>
            <p:nvPr/>
          </p:nvCxnSpPr>
          <p:spPr>
            <a:xfrm>
              <a:off x="3757295" y="2693671"/>
              <a:ext cx="1056780" cy="3402107"/>
            </a:xfrm>
            <a:prstGeom prst="straightConnector1">
              <a:avLst/>
            </a:prstGeom>
            <a:ln w="69850" cmpd="sng">
              <a:solidFill>
                <a:srgbClr val="7030A0">
                  <a:alpha val="39000"/>
                </a:srgb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/>
          <p:cNvGrpSpPr/>
          <p:nvPr/>
        </p:nvGrpSpPr>
        <p:grpSpPr>
          <a:xfrm>
            <a:off x="8461502" y="2453263"/>
            <a:ext cx="2384802" cy="4097464"/>
            <a:chOff x="3757295" y="2409621"/>
            <a:chExt cx="2384802" cy="4097464"/>
          </a:xfrm>
        </p:grpSpPr>
        <p:grpSp>
          <p:nvGrpSpPr>
            <p:cNvPr id="143" name="Group 142"/>
            <p:cNvGrpSpPr/>
            <p:nvPr/>
          </p:nvGrpSpPr>
          <p:grpSpPr>
            <a:xfrm>
              <a:off x="3818000" y="2409621"/>
              <a:ext cx="2324097" cy="4097464"/>
              <a:chOff x="3818000" y="2409621"/>
              <a:chExt cx="2324097" cy="4097464"/>
            </a:xfrm>
          </p:grpSpPr>
          <p:sp>
            <p:nvSpPr>
              <p:cNvPr id="145" name="Rounded Rectangle 144">
                <a:extLst>
                  <a:ext uri="{FF2B5EF4-FFF2-40B4-BE49-F238E27FC236}">
                    <a16:creationId xmlns:a16="http://schemas.microsoft.com/office/drawing/2014/main" id="{DC349C25-6D70-744A-8A3F-AC2AF36398F9}"/>
                  </a:ext>
                </a:extLst>
              </p:cNvPr>
              <p:cNvSpPr/>
              <p:nvPr/>
            </p:nvSpPr>
            <p:spPr>
              <a:xfrm>
                <a:off x="4744078" y="5314271"/>
                <a:ext cx="1196135" cy="33006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B25134CF-28BB-1C41-90D8-249BAEEE9A60}"/>
                  </a:ext>
                </a:extLst>
              </p:cNvPr>
              <p:cNvSpPr/>
              <p:nvPr/>
            </p:nvSpPr>
            <p:spPr>
              <a:xfrm>
                <a:off x="4848860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D988B1A3-A160-0C40-AFD3-D3B37337006D}"/>
                  </a:ext>
                </a:extLst>
              </p:cNvPr>
              <p:cNvSpPr/>
              <p:nvPr/>
            </p:nvSpPr>
            <p:spPr>
              <a:xfrm>
                <a:off x="5095119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3519B87C-A702-B548-ACCE-93008BAACCB5}"/>
                  </a:ext>
                </a:extLst>
              </p:cNvPr>
              <p:cNvSpPr/>
              <p:nvPr/>
            </p:nvSpPr>
            <p:spPr>
              <a:xfrm>
                <a:off x="5341378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AD745E0-4D65-694B-952D-D0828FCE103F}"/>
                  </a:ext>
                </a:extLst>
              </p:cNvPr>
              <p:cNvSpPr/>
              <p:nvPr/>
            </p:nvSpPr>
            <p:spPr>
              <a:xfrm>
                <a:off x="5593247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FF26331E-E39E-A348-957A-1FCBF3D0D6E0}"/>
                  </a:ext>
                </a:extLst>
              </p:cNvPr>
              <p:cNvSpPr/>
              <p:nvPr/>
            </p:nvSpPr>
            <p:spPr>
              <a:xfrm>
                <a:off x="4848860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55E92C9F-29F8-0043-A63A-DF60EF569982}"/>
                  </a:ext>
                </a:extLst>
              </p:cNvPr>
              <p:cNvSpPr/>
              <p:nvPr/>
            </p:nvSpPr>
            <p:spPr>
              <a:xfrm>
                <a:off x="5095119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B551A2F2-C1F6-2744-985E-6AC993230C6F}"/>
                  </a:ext>
                </a:extLst>
              </p:cNvPr>
              <p:cNvSpPr/>
              <p:nvPr/>
            </p:nvSpPr>
            <p:spPr>
              <a:xfrm>
                <a:off x="5341378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FE38D034-BDA7-ED4F-9613-29D79A26AE3F}"/>
                  </a:ext>
                </a:extLst>
              </p:cNvPr>
              <p:cNvSpPr/>
              <p:nvPr/>
            </p:nvSpPr>
            <p:spPr>
              <a:xfrm>
                <a:off x="5593247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ounded Rectangle 153">
                <a:extLst>
                  <a:ext uri="{FF2B5EF4-FFF2-40B4-BE49-F238E27FC236}">
                    <a16:creationId xmlns:a16="http://schemas.microsoft.com/office/drawing/2014/main" id="{571308DA-CA90-004D-A0AA-5772A33EF3F0}"/>
                  </a:ext>
                </a:extLst>
              </p:cNvPr>
              <p:cNvSpPr/>
              <p:nvPr/>
            </p:nvSpPr>
            <p:spPr>
              <a:xfrm>
                <a:off x="4627925" y="4155353"/>
                <a:ext cx="1364224" cy="311369"/>
              </a:xfrm>
              <a:prstGeom prst="roundRect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160832F5-81B7-DF46-99B0-C97E4628FB35}"/>
                  </a:ext>
                </a:extLst>
              </p:cNvPr>
              <p:cNvSpPr/>
              <p:nvPr/>
            </p:nvSpPr>
            <p:spPr>
              <a:xfrm>
                <a:off x="4712475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97D9343E-2E42-774D-8F68-04D8584529FC}"/>
                  </a:ext>
                </a:extLst>
              </p:cNvPr>
              <p:cNvSpPr/>
              <p:nvPr/>
            </p:nvSpPr>
            <p:spPr>
              <a:xfrm>
                <a:off x="4958734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6668A97C-DE2A-3B41-BE66-8D5D3E7742B6}"/>
                  </a:ext>
                </a:extLst>
              </p:cNvPr>
              <p:cNvSpPr/>
              <p:nvPr/>
            </p:nvSpPr>
            <p:spPr>
              <a:xfrm>
                <a:off x="5204993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C00FE93E-F3E5-A843-9D86-64C7FD1608B2}"/>
                  </a:ext>
                </a:extLst>
              </p:cNvPr>
              <p:cNvSpPr/>
              <p:nvPr/>
            </p:nvSpPr>
            <p:spPr>
              <a:xfrm>
                <a:off x="5456862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1FC2A4A0-15E5-304A-99F7-9482DC660A49}"/>
                  </a:ext>
                </a:extLst>
              </p:cNvPr>
              <p:cNvSpPr/>
              <p:nvPr/>
            </p:nvSpPr>
            <p:spPr>
              <a:xfrm>
                <a:off x="5714858" y="4210904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Rounded Rectangle 159">
                <a:extLst>
                  <a:ext uri="{FF2B5EF4-FFF2-40B4-BE49-F238E27FC236}">
                    <a16:creationId xmlns:a16="http://schemas.microsoft.com/office/drawing/2014/main" id="{78CAD346-E00E-254C-A40F-717C132CF10E}"/>
                  </a:ext>
                </a:extLst>
              </p:cNvPr>
              <p:cNvSpPr/>
              <p:nvPr/>
            </p:nvSpPr>
            <p:spPr>
              <a:xfrm>
                <a:off x="4763168" y="3015781"/>
                <a:ext cx="1128109" cy="311369"/>
              </a:xfrm>
              <a:prstGeom prst="roundRect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Right Arrow 160">
                <a:extLst>
                  <a:ext uri="{FF2B5EF4-FFF2-40B4-BE49-F238E27FC236}">
                    <a16:creationId xmlns:a16="http://schemas.microsoft.com/office/drawing/2014/main" id="{0B7844AE-D3C0-B843-A88C-F3D8368BCF19}"/>
                  </a:ext>
                </a:extLst>
              </p:cNvPr>
              <p:cNvSpPr/>
              <p:nvPr/>
            </p:nvSpPr>
            <p:spPr>
              <a:xfrm rot="16200000">
                <a:off x="5068789" y="3533196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ight Arrow 161">
                <a:extLst>
                  <a:ext uri="{FF2B5EF4-FFF2-40B4-BE49-F238E27FC236}">
                    <a16:creationId xmlns:a16="http://schemas.microsoft.com/office/drawing/2014/main" id="{B8E6EF4A-CBDA-6049-8A12-A588515097B8}"/>
                  </a:ext>
                </a:extLst>
              </p:cNvPr>
              <p:cNvSpPr/>
              <p:nvPr/>
            </p:nvSpPr>
            <p:spPr>
              <a:xfrm rot="16200000">
                <a:off x="5090349" y="4702344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3" name="Content Placeholder 2">
                    <a:extLst>
                      <a:ext uri="{FF2B5EF4-FFF2-40B4-BE49-F238E27FC236}">
                        <a16:creationId xmlns:a16="http://schemas.microsoft.com/office/drawing/2014/main" id="{E7C20D21-0C77-3D4D-A35E-14C2CC15F63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3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7C20D21-0C77-3D4D-A35E-14C2CC15F6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4" name="Content Placeholder 2">
                    <a:extLst>
                      <a:ext uri="{FF2B5EF4-FFF2-40B4-BE49-F238E27FC236}">
                        <a16:creationId xmlns:a16="http://schemas.microsoft.com/office/drawing/2014/main" id="{BEF4F9A5-FF28-8440-9DAF-1D1ED4100CF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𝑊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4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BEF4F9A5-FF28-8440-9DAF-1D1ED4100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Content Placeholder 2">
                    <a:extLst>
                      <a:ext uri="{FF2B5EF4-FFF2-40B4-BE49-F238E27FC236}">
                        <a16:creationId xmlns:a16="http://schemas.microsoft.com/office/drawing/2014/main" id="{243F4651-A9CA-A549-A6D2-0B1A30201F1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2400" b="0" dirty="0">
                      <a:latin typeface="Avenir Light" panose="020B0402020203020204" pitchFamily="34" charset="77"/>
                    </a:endParaRPr>
                  </a:p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:endParaRPr lang="en-US" sz="2400" dirty="0"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5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43F4651-A9CA-A549-A6D2-0B1A30201F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6" name="Right Arrow 165">
                <a:extLst>
                  <a:ext uri="{FF2B5EF4-FFF2-40B4-BE49-F238E27FC236}">
                    <a16:creationId xmlns:a16="http://schemas.microsoft.com/office/drawing/2014/main" id="{FB5B8560-2125-4B4D-A746-768335D23018}"/>
                  </a:ext>
                </a:extLst>
              </p:cNvPr>
              <p:cNvSpPr/>
              <p:nvPr/>
            </p:nvSpPr>
            <p:spPr>
              <a:xfrm>
                <a:off x="3951891" y="4118260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7" name="Content Placeholder 2">
                    <a:extLst>
                      <a:ext uri="{FF2B5EF4-FFF2-40B4-BE49-F238E27FC236}">
                        <a16:creationId xmlns:a16="http://schemas.microsoft.com/office/drawing/2014/main" id="{C649DF52-D45F-6F45-9821-F2CA15B64CD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7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C649DF52-D45F-6F45-9821-F2CA15B64C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8" name="Content Placeholder 2">
                <a:extLst>
                  <a:ext uri="{FF2B5EF4-FFF2-40B4-BE49-F238E27FC236}">
                    <a16:creationId xmlns:a16="http://schemas.microsoft.com/office/drawing/2014/main" id="{94A19662-B16E-ED4C-8FEE-5BEB725A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2174" y="6003497"/>
                <a:ext cx="138992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000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shouted,</a:t>
                </a:r>
              </a:p>
            </p:txBody>
          </p:sp>
          <p:sp>
            <p:nvSpPr>
              <p:cNvPr id="169" name="Content Placeholder 2">
                <a:extLst>
                  <a:ext uri="{FF2B5EF4-FFF2-40B4-BE49-F238E27FC236}">
                    <a16:creationId xmlns:a16="http://schemas.microsoft.com/office/drawing/2014/main" id="{6055F11A-E12F-2E43-9AED-1595523374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53900" y="2409621"/>
                <a:ext cx="1722800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panicking</a:t>
                </a:r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p:grp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16465CDF-351B-2949-883F-BD50C6674F44}"/>
                </a:ext>
              </a:extLst>
            </p:cNvPr>
            <p:cNvCxnSpPr>
              <a:cxnSpLocks/>
            </p:cNvCxnSpPr>
            <p:nvPr/>
          </p:nvCxnSpPr>
          <p:spPr>
            <a:xfrm>
              <a:off x="3757295" y="2693671"/>
              <a:ext cx="1056780" cy="3402107"/>
            </a:xfrm>
            <a:prstGeom prst="straightConnector1">
              <a:avLst/>
            </a:prstGeom>
            <a:ln w="69850" cmpd="sng">
              <a:solidFill>
                <a:srgbClr val="7030A0">
                  <a:alpha val="39000"/>
                </a:srgb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16465CDF-351B-2949-883F-BD50C6674F44}"/>
              </a:ext>
            </a:extLst>
          </p:cNvPr>
          <p:cNvCxnSpPr>
            <a:cxnSpLocks/>
          </p:cNvCxnSpPr>
          <p:nvPr/>
        </p:nvCxnSpPr>
        <p:spPr>
          <a:xfrm>
            <a:off x="10767058" y="2911726"/>
            <a:ext cx="1056780" cy="3402107"/>
          </a:xfrm>
          <a:prstGeom prst="straightConnector1">
            <a:avLst/>
          </a:prstGeom>
          <a:ln w="69850" cmpd="sng">
            <a:solidFill>
              <a:srgbClr val="7030A0">
                <a:alpha val="39000"/>
              </a:srgbClr>
            </a:solidFill>
            <a:prstDash val="sysDot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8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RNN: Generation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E20838C-4570-4248-A55C-6F1735047636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C1E9B1C-9F75-8B44-AEA5-03BF6822FBF7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B6428D5-21EE-2A45-BB91-3CC55CE57983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7B69781-0344-E042-A0B5-54BF3F9ECA64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CFFAB33-964C-7748-BF35-4721918EB4C8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4156E0B-A953-BD41-BB2C-FE9ED66A0882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41D775C-F264-E346-8817-9BF41FF99B04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7E50D9-5CE3-5441-A6BE-A6E097B4A0B3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C7A0456-9E4C-C94A-8F0A-49ADA1484771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6755897-25B7-004E-A748-A9A07B35D1C1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3AAD522-87CB-2248-A091-7D69B2D76DA2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9583858-2EF7-C541-A4C8-6B64B755C426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8DA54E1-DEBC-FA47-B33C-EC57979E0AC8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D1AFD7-0467-F54B-80D1-0A7A609972DE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52D735C-4E41-C74A-81FB-F1D9BA23F974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D55EDF1-111B-6A43-BF0C-42F1DFEDFF65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50432D-5742-2A48-B65C-56F873CA56C8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AC9E29-3D62-D745-8082-BD6C496326A2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FE82E85-5FBB-5345-9301-873D2290C74B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E38C0E88-53E6-D147-828E-73334C31EC81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76B1BEC2-7535-A142-80EE-6B5CD50FAE56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753B7FC2-D6A0-AE40-A65D-C095A48388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53B7FC2-D6A0-AE40-A65D-C095A4838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8A9A5F62-D191-874B-A14D-BA57D80A95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A9A5F62-D191-874B-A14D-BA57D80A9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Content Placeholder 2">
                <a:extLst>
                  <a:ext uri="{FF2B5EF4-FFF2-40B4-BE49-F238E27FC236}">
                    <a16:creationId xmlns:a16="http://schemas.microsoft.com/office/drawing/2014/main" id="{1F028BB4-661E-8048-88CA-0B4E65E377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15" name="Content Placeholder 2">
                <a:extLst>
                  <a:ext uri="{FF2B5EF4-FFF2-40B4-BE49-F238E27FC236}">
                    <a16:creationId xmlns:a16="http://schemas.microsoft.com/office/drawing/2014/main" id="{1F028BB4-661E-8048-88CA-0B4E65E37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405" y="55667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F0DB991D-8AC4-2F49-958D-C6E6F9DD54A7}"/>
              </a:ext>
            </a:extLst>
          </p:cNvPr>
          <p:cNvSpPr txBox="1">
            <a:spLocks/>
          </p:cNvSpPr>
          <p:nvPr/>
        </p:nvSpPr>
        <p:spPr>
          <a:xfrm>
            <a:off x="2299868" y="6003497"/>
            <a:ext cx="1604256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&lt;START&gt;</a:t>
            </a:r>
          </a:p>
        </p:txBody>
      </p:sp>
      <p:sp>
        <p:nvSpPr>
          <p:cNvPr id="132" name="Content Placeholder 2">
            <a:extLst>
              <a:ext uri="{FF2B5EF4-FFF2-40B4-BE49-F238E27FC236}">
                <a16:creationId xmlns:a16="http://schemas.microsoft.com/office/drawing/2014/main" id="{F1255D89-8DB7-7941-98CF-858601200D88}"/>
              </a:ext>
            </a:extLst>
          </p:cNvPr>
          <p:cNvSpPr txBox="1">
            <a:spLocks/>
          </p:cNvSpPr>
          <p:nvPr/>
        </p:nvSpPr>
        <p:spPr>
          <a:xfrm>
            <a:off x="2608151" y="2408138"/>
            <a:ext cx="122331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venir Light" panose="020B0402020203020204" pitchFamily="34" charset="77"/>
              </a:rPr>
              <a:t>“Sorry”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57295" y="2409621"/>
            <a:ext cx="2234854" cy="4097464"/>
            <a:chOff x="3757295" y="2409621"/>
            <a:chExt cx="2234854" cy="4097464"/>
          </a:xfrm>
        </p:grpSpPr>
        <p:grpSp>
          <p:nvGrpSpPr>
            <p:cNvPr id="55" name="Group 54"/>
            <p:cNvGrpSpPr/>
            <p:nvPr/>
          </p:nvGrpSpPr>
          <p:grpSpPr>
            <a:xfrm>
              <a:off x="3818000" y="2409621"/>
              <a:ext cx="2174149" cy="4097464"/>
              <a:chOff x="3818000" y="2409621"/>
              <a:chExt cx="2174149" cy="4097464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DC349C25-6D70-744A-8A3F-AC2AF36398F9}"/>
                  </a:ext>
                </a:extLst>
              </p:cNvPr>
              <p:cNvSpPr/>
              <p:nvPr/>
            </p:nvSpPr>
            <p:spPr>
              <a:xfrm>
                <a:off x="4744078" y="5314271"/>
                <a:ext cx="1196135" cy="33006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25134CF-28BB-1C41-90D8-249BAEEE9A60}"/>
                  </a:ext>
                </a:extLst>
              </p:cNvPr>
              <p:cNvSpPr/>
              <p:nvPr/>
            </p:nvSpPr>
            <p:spPr>
              <a:xfrm>
                <a:off x="4848860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988B1A3-A160-0C40-AFD3-D3B37337006D}"/>
                  </a:ext>
                </a:extLst>
              </p:cNvPr>
              <p:cNvSpPr/>
              <p:nvPr/>
            </p:nvSpPr>
            <p:spPr>
              <a:xfrm>
                <a:off x="5095119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519B87C-A702-B548-ACCE-93008BAACCB5}"/>
                  </a:ext>
                </a:extLst>
              </p:cNvPr>
              <p:cNvSpPr/>
              <p:nvPr/>
            </p:nvSpPr>
            <p:spPr>
              <a:xfrm>
                <a:off x="5341378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FAD745E0-4D65-694B-952D-D0828FCE103F}"/>
                  </a:ext>
                </a:extLst>
              </p:cNvPr>
              <p:cNvSpPr/>
              <p:nvPr/>
            </p:nvSpPr>
            <p:spPr>
              <a:xfrm>
                <a:off x="5593247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F26331E-E39E-A348-957A-1FCBF3D0D6E0}"/>
                  </a:ext>
                </a:extLst>
              </p:cNvPr>
              <p:cNvSpPr/>
              <p:nvPr/>
            </p:nvSpPr>
            <p:spPr>
              <a:xfrm>
                <a:off x="4848860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55E92C9F-29F8-0043-A63A-DF60EF569982}"/>
                  </a:ext>
                </a:extLst>
              </p:cNvPr>
              <p:cNvSpPr/>
              <p:nvPr/>
            </p:nvSpPr>
            <p:spPr>
              <a:xfrm>
                <a:off x="5095119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551A2F2-C1F6-2744-985E-6AC993230C6F}"/>
                  </a:ext>
                </a:extLst>
              </p:cNvPr>
              <p:cNvSpPr/>
              <p:nvPr/>
            </p:nvSpPr>
            <p:spPr>
              <a:xfrm>
                <a:off x="5341378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FE38D034-BDA7-ED4F-9613-29D79A26AE3F}"/>
                  </a:ext>
                </a:extLst>
              </p:cNvPr>
              <p:cNvSpPr/>
              <p:nvPr/>
            </p:nvSpPr>
            <p:spPr>
              <a:xfrm>
                <a:off x="5593247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571308DA-CA90-004D-A0AA-5772A33EF3F0}"/>
                  </a:ext>
                </a:extLst>
              </p:cNvPr>
              <p:cNvSpPr/>
              <p:nvPr/>
            </p:nvSpPr>
            <p:spPr>
              <a:xfrm>
                <a:off x="4627925" y="4155353"/>
                <a:ext cx="1364224" cy="311369"/>
              </a:xfrm>
              <a:prstGeom prst="roundRect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60832F5-81B7-DF46-99B0-C97E4628FB35}"/>
                  </a:ext>
                </a:extLst>
              </p:cNvPr>
              <p:cNvSpPr/>
              <p:nvPr/>
            </p:nvSpPr>
            <p:spPr>
              <a:xfrm>
                <a:off x="4712475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97D9343E-2E42-774D-8F68-04D8584529FC}"/>
                  </a:ext>
                </a:extLst>
              </p:cNvPr>
              <p:cNvSpPr/>
              <p:nvPr/>
            </p:nvSpPr>
            <p:spPr>
              <a:xfrm>
                <a:off x="4958734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668A97C-DE2A-3B41-BE66-8D5D3E7742B6}"/>
                  </a:ext>
                </a:extLst>
              </p:cNvPr>
              <p:cNvSpPr/>
              <p:nvPr/>
            </p:nvSpPr>
            <p:spPr>
              <a:xfrm>
                <a:off x="5204993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C00FE93E-F3E5-A843-9D86-64C7FD1608B2}"/>
                  </a:ext>
                </a:extLst>
              </p:cNvPr>
              <p:cNvSpPr/>
              <p:nvPr/>
            </p:nvSpPr>
            <p:spPr>
              <a:xfrm>
                <a:off x="5456862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1FC2A4A0-15E5-304A-99F7-9482DC660A49}"/>
                  </a:ext>
                </a:extLst>
              </p:cNvPr>
              <p:cNvSpPr/>
              <p:nvPr/>
            </p:nvSpPr>
            <p:spPr>
              <a:xfrm>
                <a:off x="5714858" y="4210904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ounded Rectangle 70">
                <a:extLst>
                  <a:ext uri="{FF2B5EF4-FFF2-40B4-BE49-F238E27FC236}">
                    <a16:creationId xmlns:a16="http://schemas.microsoft.com/office/drawing/2014/main" id="{78CAD346-E00E-254C-A40F-717C132CF10E}"/>
                  </a:ext>
                </a:extLst>
              </p:cNvPr>
              <p:cNvSpPr/>
              <p:nvPr/>
            </p:nvSpPr>
            <p:spPr>
              <a:xfrm>
                <a:off x="4763168" y="3015781"/>
                <a:ext cx="1128109" cy="311369"/>
              </a:xfrm>
              <a:prstGeom prst="roundRect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ight Arrow 71">
                <a:extLst>
                  <a:ext uri="{FF2B5EF4-FFF2-40B4-BE49-F238E27FC236}">
                    <a16:creationId xmlns:a16="http://schemas.microsoft.com/office/drawing/2014/main" id="{0B7844AE-D3C0-B843-A88C-F3D8368BCF19}"/>
                  </a:ext>
                </a:extLst>
              </p:cNvPr>
              <p:cNvSpPr/>
              <p:nvPr/>
            </p:nvSpPr>
            <p:spPr>
              <a:xfrm rot="16200000">
                <a:off x="5068789" y="3533196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ight Arrow 72">
                <a:extLst>
                  <a:ext uri="{FF2B5EF4-FFF2-40B4-BE49-F238E27FC236}">
                    <a16:creationId xmlns:a16="http://schemas.microsoft.com/office/drawing/2014/main" id="{B8E6EF4A-CBDA-6049-8A12-A588515097B8}"/>
                  </a:ext>
                </a:extLst>
              </p:cNvPr>
              <p:cNvSpPr/>
              <p:nvPr/>
            </p:nvSpPr>
            <p:spPr>
              <a:xfrm rot="16200000">
                <a:off x="5090349" y="4702344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Content Placeholder 2">
                    <a:extLst>
                      <a:ext uri="{FF2B5EF4-FFF2-40B4-BE49-F238E27FC236}">
                        <a16:creationId xmlns:a16="http://schemas.microsoft.com/office/drawing/2014/main" id="{E7C20D21-0C77-3D4D-A35E-14C2CC15F63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4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7C20D21-0C77-3D4D-A35E-14C2CC15F6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Content Placeholder 2">
                    <a:extLst>
                      <a:ext uri="{FF2B5EF4-FFF2-40B4-BE49-F238E27FC236}">
                        <a16:creationId xmlns:a16="http://schemas.microsoft.com/office/drawing/2014/main" id="{BEF4F9A5-FF28-8440-9DAF-1D1ED4100CF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𝑊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5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BEF4F9A5-FF28-8440-9DAF-1D1ED4100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Content Placeholder 2">
                    <a:extLst>
                      <a:ext uri="{FF2B5EF4-FFF2-40B4-BE49-F238E27FC236}">
                        <a16:creationId xmlns:a16="http://schemas.microsoft.com/office/drawing/2014/main" id="{243F4651-A9CA-A549-A6D2-0B1A30201F1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400" b="0" dirty="0">
                      <a:latin typeface="Avenir Light" panose="020B0402020203020204" pitchFamily="34" charset="77"/>
                    </a:endParaRPr>
                  </a:p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:endParaRPr lang="en-US" sz="2400" dirty="0"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6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43F4651-A9CA-A549-A6D2-0B1A30201F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7" name="Right Arrow 76">
                <a:extLst>
                  <a:ext uri="{FF2B5EF4-FFF2-40B4-BE49-F238E27FC236}">
                    <a16:creationId xmlns:a16="http://schemas.microsoft.com/office/drawing/2014/main" id="{FB5B8560-2125-4B4D-A746-768335D23018}"/>
                  </a:ext>
                </a:extLst>
              </p:cNvPr>
              <p:cNvSpPr/>
              <p:nvPr/>
            </p:nvSpPr>
            <p:spPr>
              <a:xfrm>
                <a:off x="3951891" y="4118260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Content Placeholder 2">
                    <a:extLst>
                      <a:ext uri="{FF2B5EF4-FFF2-40B4-BE49-F238E27FC236}">
                        <a16:creationId xmlns:a16="http://schemas.microsoft.com/office/drawing/2014/main" id="{C649DF52-D45F-6F45-9821-F2CA15B64CD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78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C649DF52-D45F-6F45-9821-F2CA15B64C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94A19662-B16E-ED4C-8FEE-5BEB725A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2175" y="6003497"/>
                <a:ext cx="122331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“Sorry”</a:t>
                </a:r>
              </a:p>
            </p:txBody>
          </p:sp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6055F11A-E12F-2E43-9AED-1595523374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0906" y="2409621"/>
                <a:ext cx="1017595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Harry</a:t>
                </a:r>
              </a:p>
            </p:txBody>
          </p:sp>
        </p:grp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16465CDF-351B-2949-883F-BD50C6674F44}"/>
                </a:ext>
              </a:extLst>
            </p:cNvPr>
            <p:cNvCxnSpPr>
              <a:cxnSpLocks/>
            </p:cNvCxnSpPr>
            <p:nvPr/>
          </p:nvCxnSpPr>
          <p:spPr>
            <a:xfrm>
              <a:off x="3757295" y="2693671"/>
              <a:ext cx="1056780" cy="3402107"/>
            </a:xfrm>
            <a:prstGeom prst="straightConnector1">
              <a:avLst/>
            </a:prstGeom>
            <a:ln w="69850" cmpd="sng">
              <a:solidFill>
                <a:srgbClr val="7030A0">
                  <a:alpha val="39000"/>
                </a:srgb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6076699" y="2463873"/>
            <a:ext cx="2319404" cy="4097464"/>
            <a:chOff x="3757295" y="2409621"/>
            <a:chExt cx="2319404" cy="4097464"/>
          </a:xfrm>
        </p:grpSpPr>
        <p:grpSp>
          <p:nvGrpSpPr>
            <p:cNvPr id="109" name="Group 108"/>
            <p:cNvGrpSpPr/>
            <p:nvPr/>
          </p:nvGrpSpPr>
          <p:grpSpPr>
            <a:xfrm>
              <a:off x="3818000" y="2409621"/>
              <a:ext cx="2258699" cy="4097464"/>
              <a:chOff x="3818000" y="2409621"/>
              <a:chExt cx="2258699" cy="4097464"/>
            </a:xfrm>
          </p:grpSpPr>
          <p:sp>
            <p:nvSpPr>
              <p:cNvPr id="111" name="Rounded Rectangle 110">
                <a:extLst>
                  <a:ext uri="{FF2B5EF4-FFF2-40B4-BE49-F238E27FC236}">
                    <a16:creationId xmlns:a16="http://schemas.microsoft.com/office/drawing/2014/main" id="{DC349C25-6D70-744A-8A3F-AC2AF36398F9}"/>
                  </a:ext>
                </a:extLst>
              </p:cNvPr>
              <p:cNvSpPr/>
              <p:nvPr/>
            </p:nvSpPr>
            <p:spPr>
              <a:xfrm>
                <a:off x="4744078" y="5314271"/>
                <a:ext cx="1196135" cy="33006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B25134CF-28BB-1C41-90D8-249BAEEE9A60}"/>
                  </a:ext>
                </a:extLst>
              </p:cNvPr>
              <p:cNvSpPr/>
              <p:nvPr/>
            </p:nvSpPr>
            <p:spPr>
              <a:xfrm>
                <a:off x="4848860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D988B1A3-A160-0C40-AFD3-D3B37337006D}"/>
                  </a:ext>
                </a:extLst>
              </p:cNvPr>
              <p:cNvSpPr/>
              <p:nvPr/>
            </p:nvSpPr>
            <p:spPr>
              <a:xfrm>
                <a:off x="5095119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3519B87C-A702-B548-ACCE-93008BAACCB5}"/>
                  </a:ext>
                </a:extLst>
              </p:cNvPr>
              <p:cNvSpPr/>
              <p:nvPr/>
            </p:nvSpPr>
            <p:spPr>
              <a:xfrm>
                <a:off x="5341378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FAD745E0-4D65-694B-952D-D0828FCE103F}"/>
                  </a:ext>
                </a:extLst>
              </p:cNvPr>
              <p:cNvSpPr/>
              <p:nvPr/>
            </p:nvSpPr>
            <p:spPr>
              <a:xfrm>
                <a:off x="5593247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F26331E-E39E-A348-957A-1FCBF3D0D6E0}"/>
                  </a:ext>
                </a:extLst>
              </p:cNvPr>
              <p:cNvSpPr/>
              <p:nvPr/>
            </p:nvSpPr>
            <p:spPr>
              <a:xfrm>
                <a:off x="4848860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55E92C9F-29F8-0043-A63A-DF60EF569982}"/>
                  </a:ext>
                </a:extLst>
              </p:cNvPr>
              <p:cNvSpPr/>
              <p:nvPr/>
            </p:nvSpPr>
            <p:spPr>
              <a:xfrm>
                <a:off x="5095119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B551A2F2-C1F6-2744-985E-6AC993230C6F}"/>
                  </a:ext>
                </a:extLst>
              </p:cNvPr>
              <p:cNvSpPr/>
              <p:nvPr/>
            </p:nvSpPr>
            <p:spPr>
              <a:xfrm>
                <a:off x="5341378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E38D034-BDA7-ED4F-9613-29D79A26AE3F}"/>
                  </a:ext>
                </a:extLst>
              </p:cNvPr>
              <p:cNvSpPr/>
              <p:nvPr/>
            </p:nvSpPr>
            <p:spPr>
              <a:xfrm>
                <a:off x="5593247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ounded Rectangle 121">
                <a:extLst>
                  <a:ext uri="{FF2B5EF4-FFF2-40B4-BE49-F238E27FC236}">
                    <a16:creationId xmlns:a16="http://schemas.microsoft.com/office/drawing/2014/main" id="{571308DA-CA90-004D-A0AA-5772A33EF3F0}"/>
                  </a:ext>
                </a:extLst>
              </p:cNvPr>
              <p:cNvSpPr/>
              <p:nvPr/>
            </p:nvSpPr>
            <p:spPr>
              <a:xfrm>
                <a:off x="4627925" y="4155353"/>
                <a:ext cx="1364224" cy="311369"/>
              </a:xfrm>
              <a:prstGeom prst="roundRect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60832F5-81B7-DF46-99B0-C97E4628FB35}"/>
                  </a:ext>
                </a:extLst>
              </p:cNvPr>
              <p:cNvSpPr/>
              <p:nvPr/>
            </p:nvSpPr>
            <p:spPr>
              <a:xfrm>
                <a:off x="4712475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97D9343E-2E42-774D-8F68-04D8584529FC}"/>
                  </a:ext>
                </a:extLst>
              </p:cNvPr>
              <p:cNvSpPr/>
              <p:nvPr/>
            </p:nvSpPr>
            <p:spPr>
              <a:xfrm>
                <a:off x="4958734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6668A97C-DE2A-3B41-BE66-8D5D3E7742B6}"/>
                  </a:ext>
                </a:extLst>
              </p:cNvPr>
              <p:cNvSpPr/>
              <p:nvPr/>
            </p:nvSpPr>
            <p:spPr>
              <a:xfrm>
                <a:off x="5204993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C00FE93E-F3E5-A843-9D86-64C7FD1608B2}"/>
                  </a:ext>
                </a:extLst>
              </p:cNvPr>
              <p:cNvSpPr/>
              <p:nvPr/>
            </p:nvSpPr>
            <p:spPr>
              <a:xfrm>
                <a:off x="5456862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1FC2A4A0-15E5-304A-99F7-9482DC660A49}"/>
                  </a:ext>
                </a:extLst>
              </p:cNvPr>
              <p:cNvSpPr/>
              <p:nvPr/>
            </p:nvSpPr>
            <p:spPr>
              <a:xfrm>
                <a:off x="5714858" y="4210904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ounded Rectangle 129">
                <a:extLst>
                  <a:ext uri="{FF2B5EF4-FFF2-40B4-BE49-F238E27FC236}">
                    <a16:creationId xmlns:a16="http://schemas.microsoft.com/office/drawing/2014/main" id="{78CAD346-E00E-254C-A40F-717C132CF10E}"/>
                  </a:ext>
                </a:extLst>
              </p:cNvPr>
              <p:cNvSpPr/>
              <p:nvPr/>
            </p:nvSpPr>
            <p:spPr>
              <a:xfrm>
                <a:off x="4763168" y="3015781"/>
                <a:ext cx="1128109" cy="311369"/>
              </a:xfrm>
              <a:prstGeom prst="roundRect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ight Arrow 130">
                <a:extLst>
                  <a:ext uri="{FF2B5EF4-FFF2-40B4-BE49-F238E27FC236}">
                    <a16:creationId xmlns:a16="http://schemas.microsoft.com/office/drawing/2014/main" id="{0B7844AE-D3C0-B843-A88C-F3D8368BCF19}"/>
                  </a:ext>
                </a:extLst>
              </p:cNvPr>
              <p:cNvSpPr/>
              <p:nvPr/>
            </p:nvSpPr>
            <p:spPr>
              <a:xfrm rot="16200000">
                <a:off x="5068789" y="3533196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ight Arrow 132">
                <a:extLst>
                  <a:ext uri="{FF2B5EF4-FFF2-40B4-BE49-F238E27FC236}">
                    <a16:creationId xmlns:a16="http://schemas.microsoft.com/office/drawing/2014/main" id="{B8E6EF4A-CBDA-6049-8A12-A588515097B8}"/>
                  </a:ext>
                </a:extLst>
              </p:cNvPr>
              <p:cNvSpPr/>
              <p:nvPr/>
            </p:nvSpPr>
            <p:spPr>
              <a:xfrm rot="16200000">
                <a:off x="5090349" y="4702344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Content Placeholder 2">
                    <a:extLst>
                      <a:ext uri="{FF2B5EF4-FFF2-40B4-BE49-F238E27FC236}">
                        <a16:creationId xmlns:a16="http://schemas.microsoft.com/office/drawing/2014/main" id="{E7C20D21-0C77-3D4D-A35E-14C2CC15F63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5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7C20D21-0C77-3D4D-A35E-14C2CC15F6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Content Placeholder 2">
                    <a:extLst>
                      <a:ext uri="{FF2B5EF4-FFF2-40B4-BE49-F238E27FC236}">
                        <a16:creationId xmlns:a16="http://schemas.microsoft.com/office/drawing/2014/main" id="{BEF4F9A5-FF28-8440-9DAF-1D1ED4100CF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𝑊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6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BEF4F9A5-FF28-8440-9DAF-1D1ED4100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7" name="Content Placeholder 2">
                    <a:extLst>
                      <a:ext uri="{FF2B5EF4-FFF2-40B4-BE49-F238E27FC236}">
                        <a16:creationId xmlns:a16="http://schemas.microsoft.com/office/drawing/2014/main" id="{243F4651-A9CA-A549-A6D2-0B1A30201F1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2400" b="0" dirty="0">
                      <a:latin typeface="Avenir Light" panose="020B0402020203020204" pitchFamily="34" charset="77"/>
                    </a:endParaRPr>
                  </a:p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:endParaRPr lang="en-US" sz="2400" dirty="0"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7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43F4651-A9CA-A549-A6D2-0B1A30201F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8" name="Right Arrow 137">
                <a:extLst>
                  <a:ext uri="{FF2B5EF4-FFF2-40B4-BE49-F238E27FC236}">
                    <a16:creationId xmlns:a16="http://schemas.microsoft.com/office/drawing/2014/main" id="{FB5B8560-2125-4B4D-A746-768335D23018}"/>
                  </a:ext>
                </a:extLst>
              </p:cNvPr>
              <p:cNvSpPr/>
              <p:nvPr/>
            </p:nvSpPr>
            <p:spPr>
              <a:xfrm>
                <a:off x="3951891" y="4118260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9" name="Content Placeholder 2">
                    <a:extLst>
                      <a:ext uri="{FF2B5EF4-FFF2-40B4-BE49-F238E27FC236}">
                        <a16:creationId xmlns:a16="http://schemas.microsoft.com/office/drawing/2014/main" id="{C649DF52-D45F-6F45-9821-F2CA15B64CD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39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C649DF52-D45F-6F45-9821-F2CA15B64C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4A19662-B16E-ED4C-8FEE-5BEB725A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2175" y="6003497"/>
                <a:ext cx="1324524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“Harry”</a:t>
                </a:r>
              </a:p>
            </p:txBody>
          </p:sp>
          <p:sp>
            <p:nvSpPr>
              <p:cNvPr id="141" name="Content Placeholder 2">
                <a:extLst>
                  <a:ext uri="{FF2B5EF4-FFF2-40B4-BE49-F238E27FC236}">
                    <a16:creationId xmlns:a16="http://schemas.microsoft.com/office/drawing/2014/main" id="{6055F11A-E12F-2E43-9AED-1595523374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0906" y="2409621"/>
                <a:ext cx="1355793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shouted</a:t>
                </a:r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p:grp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16465CDF-351B-2949-883F-BD50C6674F44}"/>
                </a:ext>
              </a:extLst>
            </p:cNvPr>
            <p:cNvCxnSpPr>
              <a:cxnSpLocks/>
            </p:cNvCxnSpPr>
            <p:nvPr/>
          </p:nvCxnSpPr>
          <p:spPr>
            <a:xfrm>
              <a:off x="3757295" y="2693671"/>
              <a:ext cx="1056780" cy="3402107"/>
            </a:xfrm>
            <a:prstGeom prst="straightConnector1">
              <a:avLst/>
            </a:prstGeom>
            <a:ln w="69850" cmpd="sng">
              <a:solidFill>
                <a:srgbClr val="7030A0">
                  <a:alpha val="39000"/>
                </a:srgb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/>
          <p:cNvGrpSpPr/>
          <p:nvPr/>
        </p:nvGrpSpPr>
        <p:grpSpPr>
          <a:xfrm>
            <a:off x="8461502" y="2453263"/>
            <a:ext cx="2598384" cy="4097464"/>
            <a:chOff x="3757295" y="2409621"/>
            <a:chExt cx="2598384" cy="4097464"/>
          </a:xfrm>
        </p:grpSpPr>
        <p:grpSp>
          <p:nvGrpSpPr>
            <p:cNvPr id="143" name="Group 142"/>
            <p:cNvGrpSpPr/>
            <p:nvPr/>
          </p:nvGrpSpPr>
          <p:grpSpPr>
            <a:xfrm>
              <a:off x="3818000" y="2409621"/>
              <a:ext cx="2537679" cy="4097464"/>
              <a:chOff x="3818000" y="2409621"/>
              <a:chExt cx="2537679" cy="4097464"/>
            </a:xfrm>
          </p:grpSpPr>
          <p:sp>
            <p:nvSpPr>
              <p:cNvPr id="145" name="Rounded Rectangle 144">
                <a:extLst>
                  <a:ext uri="{FF2B5EF4-FFF2-40B4-BE49-F238E27FC236}">
                    <a16:creationId xmlns:a16="http://schemas.microsoft.com/office/drawing/2014/main" id="{DC349C25-6D70-744A-8A3F-AC2AF36398F9}"/>
                  </a:ext>
                </a:extLst>
              </p:cNvPr>
              <p:cNvSpPr/>
              <p:nvPr/>
            </p:nvSpPr>
            <p:spPr>
              <a:xfrm>
                <a:off x="4744078" y="5314271"/>
                <a:ext cx="1196135" cy="33006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B25134CF-28BB-1C41-90D8-249BAEEE9A60}"/>
                  </a:ext>
                </a:extLst>
              </p:cNvPr>
              <p:cNvSpPr/>
              <p:nvPr/>
            </p:nvSpPr>
            <p:spPr>
              <a:xfrm>
                <a:off x="4848860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D988B1A3-A160-0C40-AFD3-D3B37337006D}"/>
                  </a:ext>
                </a:extLst>
              </p:cNvPr>
              <p:cNvSpPr/>
              <p:nvPr/>
            </p:nvSpPr>
            <p:spPr>
              <a:xfrm>
                <a:off x="5095119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3519B87C-A702-B548-ACCE-93008BAACCB5}"/>
                  </a:ext>
                </a:extLst>
              </p:cNvPr>
              <p:cNvSpPr/>
              <p:nvPr/>
            </p:nvSpPr>
            <p:spPr>
              <a:xfrm>
                <a:off x="5341378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AD745E0-4D65-694B-952D-D0828FCE103F}"/>
                  </a:ext>
                </a:extLst>
              </p:cNvPr>
              <p:cNvSpPr/>
              <p:nvPr/>
            </p:nvSpPr>
            <p:spPr>
              <a:xfrm>
                <a:off x="5593247" y="5369622"/>
                <a:ext cx="203200" cy="2032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FF26331E-E39E-A348-957A-1FCBF3D0D6E0}"/>
                  </a:ext>
                </a:extLst>
              </p:cNvPr>
              <p:cNvSpPr/>
              <p:nvPr/>
            </p:nvSpPr>
            <p:spPr>
              <a:xfrm>
                <a:off x="4848860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55E92C9F-29F8-0043-A63A-DF60EF569982}"/>
                  </a:ext>
                </a:extLst>
              </p:cNvPr>
              <p:cNvSpPr/>
              <p:nvPr/>
            </p:nvSpPr>
            <p:spPr>
              <a:xfrm>
                <a:off x="5095119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B551A2F2-C1F6-2744-985E-6AC993230C6F}"/>
                  </a:ext>
                </a:extLst>
              </p:cNvPr>
              <p:cNvSpPr/>
              <p:nvPr/>
            </p:nvSpPr>
            <p:spPr>
              <a:xfrm>
                <a:off x="5341378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FE38D034-BDA7-ED4F-9613-29D79A26AE3F}"/>
                  </a:ext>
                </a:extLst>
              </p:cNvPr>
              <p:cNvSpPr/>
              <p:nvPr/>
            </p:nvSpPr>
            <p:spPr>
              <a:xfrm>
                <a:off x="5593247" y="3062805"/>
                <a:ext cx="203200" cy="203200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ounded Rectangle 153">
                <a:extLst>
                  <a:ext uri="{FF2B5EF4-FFF2-40B4-BE49-F238E27FC236}">
                    <a16:creationId xmlns:a16="http://schemas.microsoft.com/office/drawing/2014/main" id="{571308DA-CA90-004D-A0AA-5772A33EF3F0}"/>
                  </a:ext>
                </a:extLst>
              </p:cNvPr>
              <p:cNvSpPr/>
              <p:nvPr/>
            </p:nvSpPr>
            <p:spPr>
              <a:xfrm>
                <a:off x="4627925" y="4155353"/>
                <a:ext cx="1364224" cy="311369"/>
              </a:xfrm>
              <a:prstGeom prst="roundRect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160832F5-81B7-DF46-99B0-C97E4628FB35}"/>
                  </a:ext>
                </a:extLst>
              </p:cNvPr>
              <p:cNvSpPr/>
              <p:nvPr/>
            </p:nvSpPr>
            <p:spPr>
              <a:xfrm>
                <a:off x="4712475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97D9343E-2E42-774D-8F68-04D8584529FC}"/>
                  </a:ext>
                </a:extLst>
              </p:cNvPr>
              <p:cNvSpPr/>
              <p:nvPr/>
            </p:nvSpPr>
            <p:spPr>
              <a:xfrm>
                <a:off x="4958734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6668A97C-DE2A-3B41-BE66-8D5D3E7742B6}"/>
                  </a:ext>
                </a:extLst>
              </p:cNvPr>
              <p:cNvSpPr/>
              <p:nvPr/>
            </p:nvSpPr>
            <p:spPr>
              <a:xfrm>
                <a:off x="5204993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C00FE93E-F3E5-A843-9D86-64C7FD1608B2}"/>
                  </a:ext>
                </a:extLst>
              </p:cNvPr>
              <p:cNvSpPr/>
              <p:nvPr/>
            </p:nvSpPr>
            <p:spPr>
              <a:xfrm>
                <a:off x="5456862" y="4208620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1FC2A4A0-15E5-304A-99F7-9482DC660A49}"/>
                  </a:ext>
                </a:extLst>
              </p:cNvPr>
              <p:cNvSpPr/>
              <p:nvPr/>
            </p:nvSpPr>
            <p:spPr>
              <a:xfrm>
                <a:off x="5714858" y="4210904"/>
                <a:ext cx="203200" cy="2032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Rounded Rectangle 159">
                <a:extLst>
                  <a:ext uri="{FF2B5EF4-FFF2-40B4-BE49-F238E27FC236}">
                    <a16:creationId xmlns:a16="http://schemas.microsoft.com/office/drawing/2014/main" id="{78CAD346-E00E-254C-A40F-717C132CF10E}"/>
                  </a:ext>
                </a:extLst>
              </p:cNvPr>
              <p:cNvSpPr/>
              <p:nvPr/>
            </p:nvSpPr>
            <p:spPr>
              <a:xfrm>
                <a:off x="4763168" y="3015781"/>
                <a:ext cx="1128109" cy="311369"/>
              </a:xfrm>
              <a:prstGeom prst="roundRect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Right Arrow 160">
                <a:extLst>
                  <a:ext uri="{FF2B5EF4-FFF2-40B4-BE49-F238E27FC236}">
                    <a16:creationId xmlns:a16="http://schemas.microsoft.com/office/drawing/2014/main" id="{0B7844AE-D3C0-B843-A88C-F3D8368BCF19}"/>
                  </a:ext>
                </a:extLst>
              </p:cNvPr>
              <p:cNvSpPr/>
              <p:nvPr/>
            </p:nvSpPr>
            <p:spPr>
              <a:xfrm rot="16200000">
                <a:off x="5068789" y="3533196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ight Arrow 161">
                <a:extLst>
                  <a:ext uri="{FF2B5EF4-FFF2-40B4-BE49-F238E27FC236}">
                    <a16:creationId xmlns:a16="http://schemas.microsoft.com/office/drawing/2014/main" id="{B8E6EF4A-CBDA-6049-8A12-A588515097B8}"/>
                  </a:ext>
                </a:extLst>
              </p:cNvPr>
              <p:cNvSpPr/>
              <p:nvPr/>
            </p:nvSpPr>
            <p:spPr>
              <a:xfrm rot="16200000">
                <a:off x="5090349" y="4702344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3" name="Content Placeholder 2">
                    <a:extLst>
                      <a:ext uri="{FF2B5EF4-FFF2-40B4-BE49-F238E27FC236}">
                        <a16:creationId xmlns:a16="http://schemas.microsoft.com/office/drawing/2014/main" id="{E7C20D21-0C77-3D4D-A35E-14C2CC15F63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3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7C20D21-0C77-3D4D-A35E-14C2CC15F6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0153" y="4659765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4" name="Content Placeholder 2">
                    <a:extLst>
                      <a:ext uri="{FF2B5EF4-FFF2-40B4-BE49-F238E27FC236}">
                        <a16:creationId xmlns:a16="http://schemas.microsoft.com/office/drawing/2014/main" id="{BEF4F9A5-FF28-8440-9DAF-1D1ED4100CF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𝑊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4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BEF4F9A5-FF28-8440-9DAF-1D1ED4100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7462" y="3480824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Content Placeholder 2">
                    <a:extLst>
                      <a:ext uri="{FF2B5EF4-FFF2-40B4-BE49-F238E27FC236}">
                        <a16:creationId xmlns:a16="http://schemas.microsoft.com/office/drawing/2014/main" id="{243F4651-A9CA-A549-A6D2-0B1A30201F1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2400" b="0" dirty="0">
                      <a:latin typeface="Avenir Light" panose="020B0402020203020204" pitchFamily="34" charset="77"/>
                    </a:endParaRPr>
                  </a:p>
                  <a:p>
                    <a:pPr marL="0" indent="0" algn="ctr">
                      <a:lnSpc>
                        <a:spcPct val="120000"/>
                      </a:lnSpc>
                      <a:buNone/>
                    </a:pPr>
                    <a:endParaRPr lang="en-US" sz="2400" dirty="0"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5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43F4651-A9CA-A549-A6D2-0B1A30201F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3678" y="5595080"/>
                    <a:ext cx="466367" cy="503588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6" name="Right Arrow 165">
                <a:extLst>
                  <a:ext uri="{FF2B5EF4-FFF2-40B4-BE49-F238E27FC236}">
                    <a16:creationId xmlns:a16="http://schemas.microsoft.com/office/drawing/2014/main" id="{FB5B8560-2125-4B4D-A746-768335D23018}"/>
                  </a:ext>
                </a:extLst>
              </p:cNvPr>
              <p:cNvSpPr/>
              <p:nvPr/>
            </p:nvSpPr>
            <p:spPr>
              <a:xfrm>
                <a:off x="3951891" y="4118260"/>
                <a:ext cx="567437" cy="329483"/>
              </a:xfrm>
              <a:prstGeom prst="rightArrow">
                <a:avLst>
                  <a:gd name="adj1" fmla="val 27574"/>
                  <a:gd name="adj2" fmla="val 69623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7" name="Content Placeholder 2">
                    <a:extLst>
                      <a:ext uri="{FF2B5EF4-FFF2-40B4-BE49-F238E27FC236}">
                        <a16:creationId xmlns:a16="http://schemas.microsoft.com/office/drawing/2014/main" id="{C649DF52-D45F-6F45-9821-F2CA15B64CD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Avenir" panose="02000503020000020003" pitchFamily="2" charset="0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r">
                      <a:lnSpc>
                        <a:spcPct val="120000"/>
                      </a:lnSpc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C00000"/>
                      </a:solidFill>
                      <a:latin typeface="Avenir Light" panose="020B04020202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167" name="Content Placeholder 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C649DF52-D45F-6F45-9821-F2CA15B64C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8000" y="3657669"/>
                    <a:ext cx="701328" cy="503588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8" name="Content Placeholder 2">
                <a:extLst>
                  <a:ext uri="{FF2B5EF4-FFF2-40B4-BE49-F238E27FC236}">
                    <a16:creationId xmlns:a16="http://schemas.microsoft.com/office/drawing/2014/main" id="{94A19662-B16E-ED4C-8FEE-5BEB725A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4018" y="6003497"/>
                <a:ext cx="1801661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“shouted,”</a:t>
                </a:r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  <p:sp>
            <p:nvSpPr>
              <p:cNvPr id="169" name="Content Placeholder 2">
                <a:extLst>
                  <a:ext uri="{FF2B5EF4-FFF2-40B4-BE49-F238E27FC236}">
                    <a16:creationId xmlns:a16="http://schemas.microsoft.com/office/drawing/2014/main" id="{6055F11A-E12F-2E43-9AED-1595523374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53900" y="2409621"/>
                <a:ext cx="1722800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en-US" sz="240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panicking</a:t>
                </a:r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p:grp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16465CDF-351B-2949-883F-BD50C6674F44}"/>
                </a:ext>
              </a:extLst>
            </p:cNvPr>
            <p:cNvCxnSpPr>
              <a:cxnSpLocks/>
            </p:cNvCxnSpPr>
            <p:nvPr/>
          </p:nvCxnSpPr>
          <p:spPr>
            <a:xfrm>
              <a:off x="3757295" y="2693671"/>
              <a:ext cx="1056780" cy="3402107"/>
            </a:xfrm>
            <a:prstGeom prst="straightConnector1">
              <a:avLst/>
            </a:prstGeom>
            <a:ln w="69850" cmpd="sng">
              <a:solidFill>
                <a:srgbClr val="7030A0">
                  <a:alpha val="39000"/>
                </a:srgb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16465CDF-351B-2949-883F-BD50C6674F44}"/>
              </a:ext>
            </a:extLst>
          </p:cNvPr>
          <p:cNvCxnSpPr>
            <a:cxnSpLocks/>
          </p:cNvCxnSpPr>
          <p:nvPr/>
        </p:nvCxnSpPr>
        <p:spPr>
          <a:xfrm>
            <a:off x="10767058" y="2911726"/>
            <a:ext cx="1056780" cy="3402107"/>
          </a:xfrm>
          <a:prstGeom prst="straightConnector1">
            <a:avLst/>
          </a:prstGeom>
          <a:ln w="69850" cmpd="sng">
            <a:solidFill>
              <a:srgbClr val="7030A0">
                <a:alpha val="39000"/>
              </a:srgbClr>
            </a:solidFill>
            <a:prstDash val="sysDot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Content Placeholder 2">
            <a:extLst>
              <a:ext uri="{FF2B5EF4-FFF2-40B4-BE49-F238E27FC236}">
                <a16:creationId xmlns:a16="http://schemas.microsoft.com/office/drawing/2014/main" id="{F608FDC5-09ED-D643-A5D6-4B4B9B1B8F03}"/>
              </a:ext>
            </a:extLst>
          </p:cNvPr>
          <p:cNvSpPr txBox="1">
            <a:spLocks/>
          </p:cNvSpPr>
          <p:nvPr/>
        </p:nvSpPr>
        <p:spPr>
          <a:xfrm>
            <a:off x="903804" y="981654"/>
            <a:ext cx="10488096" cy="4539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NOTE: 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the same input (e.g., </a:t>
            </a:r>
            <a:r>
              <a:rPr lang="en-US" sz="2400" b="1" dirty="0">
                <a:solidFill>
                  <a:srgbClr val="7030A0"/>
                </a:solidFill>
                <a:latin typeface="Karla" charset="0"/>
                <a:ea typeface="Karla" charset="0"/>
                <a:cs typeface="Karla" charset="0"/>
              </a:rPr>
              <a:t>“Harry”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)</a:t>
            </a:r>
            <a:r>
              <a:rPr lang="en-US" sz="2400" b="1" dirty="0">
                <a:solidFill>
                  <a:srgbClr val="7030A0"/>
                </a:solidFill>
                <a:latin typeface="Karla" charset="0"/>
                <a:ea typeface="Karla" charset="0"/>
                <a:cs typeface="Karla" charset="0"/>
              </a:rPr>
              <a:t> 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can easily yield different outputs, depending on the context (unlike FFNNs and n-grams).</a:t>
            </a:r>
          </a:p>
        </p:txBody>
      </p:sp>
    </p:spTree>
    <p:extLst>
      <p:ext uri="{BB962C8B-B14F-4D97-AF65-F5344CB8AC3E}">
        <p14:creationId xmlns:p14="http://schemas.microsoft.com/office/powerpoint/2010/main" val="18096061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RNN: Generation</a:t>
            </a:r>
          </a:p>
        </p:txBody>
      </p:sp>
      <p:sp>
        <p:nvSpPr>
          <p:cNvPr id="134" name="Content Placeholder 2">
            <a:extLst>
              <a:ext uri="{FF2B5EF4-FFF2-40B4-BE49-F238E27FC236}">
                <a16:creationId xmlns:a16="http://schemas.microsoft.com/office/drawing/2014/main" id="{F608FDC5-09ED-D643-A5D6-4B4B9B1B8F03}"/>
              </a:ext>
            </a:extLst>
          </p:cNvPr>
          <p:cNvSpPr txBox="1">
            <a:spLocks/>
          </p:cNvSpPr>
          <p:nvPr/>
        </p:nvSpPr>
        <p:spPr>
          <a:xfrm>
            <a:off x="903804" y="981654"/>
            <a:ext cx="10488096" cy="4539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When trained on Harry Potter text, it generates: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8FB09C-2447-AC44-87E3-D0069ED33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31" y="2927432"/>
            <a:ext cx="9079557" cy="2935837"/>
          </a:xfrm>
          <a:prstGeom prst="rect">
            <a:avLst/>
          </a:prstGeom>
          <a:effectLst>
            <a:outerShdw blurRad="190500" dist="50800" dir="5400000" algn="ctr" rotWithShape="0">
              <a:srgbClr val="000000">
                <a:alpha val="84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C412D9-E51F-F049-9058-300AD519F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8414" y="981654"/>
            <a:ext cx="2438400" cy="2057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94424B-7E00-7146-ABB1-AF05446591C0}"/>
              </a:ext>
            </a:extLst>
          </p:cNvPr>
          <p:cNvSpPr/>
          <p:nvPr/>
        </p:nvSpPr>
        <p:spPr>
          <a:xfrm>
            <a:off x="444500" y="6205102"/>
            <a:ext cx="1023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4"/>
              </a:rPr>
              <a:t>https://medium.com/deep-writing/harry-potter-written-by-artificial-intelligence-8a9431803da6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6779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RNN: Generation</a:t>
            </a:r>
          </a:p>
        </p:txBody>
      </p:sp>
      <p:sp>
        <p:nvSpPr>
          <p:cNvPr id="134" name="Content Placeholder 2">
            <a:extLst>
              <a:ext uri="{FF2B5EF4-FFF2-40B4-BE49-F238E27FC236}">
                <a16:creationId xmlns:a16="http://schemas.microsoft.com/office/drawing/2014/main" id="{F608FDC5-09ED-D643-A5D6-4B4B9B1B8F03}"/>
              </a:ext>
            </a:extLst>
          </p:cNvPr>
          <p:cNvSpPr txBox="1">
            <a:spLocks/>
          </p:cNvSpPr>
          <p:nvPr/>
        </p:nvSpPr>
        <p:spPr>
          <a:xfrm>
            <a:off x="725680" y="957235"/>
            <a:ext cx="3755425" cy="1076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When trained on recipes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94424B-7E00-7146-ABB1-AF05446591C0}"/>
              </a:ext>
            </a:extLst>
          </p:cNvPr>
          <p:cNvSpPr/>
          <p:nvPr/>
        </p:nvSpPr>
        <p:spPr>
          <a:xfrm>
            <a:off x="5669643" y="5962539"/>
            <a:ext cx="1023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gist.github.com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nylki</a:t>
            </a:r>
            <a:r>
              <a:rPr lang="en-US" dirty="0">
                <a:hlinkClick r:id="rId2"/>
              </a:rPr>
              <a:t>/1efbaa36635956d35bcc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A77861-4E44-0844-AEE6-2F0ADC573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04" y="1438854"/>
            <a:ext cx="5638800" cy="238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632D84-1AB7-6141-ADAE-6EC97418A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004" y="3953448"/>
            <a:ext cx="10350500" cy="1689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D64B2C-C24B-A74E-BF57-3372F5917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5511" y="1438854"/>
            <a:ext cx="30861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932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RNNs: Overview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57BA77-6262-244B-8A95-3215890CBE9B}"/>
              </a:ext>
            </a:extLst>
          </p:cNvPr>
          <p:cNvSpPr txBox="1">
            <a:spLocks/>
          </p:cNvSpPr>
          <p:nvPr/>
        </p:nvSpPr>
        <p:spPr>
          <a:xfrm>
            <a:off x="1379105" y="3829025"/>
            <a:ext cx="3689350" cy="551401"/>
          </a:xfrm>
          <a:prstGeom prst="rect">
            <a:avLst/>
          </a:prstGeom>
          <a:solidFill>
            <a:srgbClr val="C0000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venir Light" panose="020B0402020203020204" pitchFamily="34" charset="77"/>
              </a:rPr>
              <a:t>RNN ISSUES?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435701-1EAD-684E-8526-552588448D1F}"/>
              </a:ext>
            </a:extLst>
          </p:cNvPr>
          <p:cNvSpPr txBox="1">
            <a:spLocks/>
          </p:cNvSpPr>
          <p:nvPr/>
        </p:nvSpPr>
        <p:spPr>
          <a:xfrm>
            <a:off x="1379105" y="1226591"/>
            <a:ext cx="3689350" cy="551401"/>
          </a:xfrm>
          <a:prstGeom prst="rect">
            <a:avLst/>
          </a:prstGeom>
          <a:solidFill>
            <a:srgbClr val="92D05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RNN STRENGTHS?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5D3C00-4243-574B-A1B6-851B8268F5E2}"/>
              </a:ext>
            </a:extLst>
          </p:cNvPr>
          <p:cNvSpPr txBox="1">
            <a:spLocks/>
          </p:cNvSpPr>
          <p:nvPr/>
        </p:nvSpPr>
        <p:spPr>
          <a:xfrm>
            <a:off x="1544936" y="2088012"/>
            <a:ext cx="10342263" cy="2142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>
                <a:latin typeface="Karla" charset="0"/>
                <a:ea typeface="Karla" charset="0"/>
                <a:cs typeface="Karla" charset="0"/>
              </a:rPr>
              <a:t>Can handle infinite-length sequences </a:t>
            </a:r>
            <a:r>
              <a:rPr lang="en-US" sz="2000" dirty="0">
                <a:solidFill>
                  <a:srgbClr val="00449C"/>
                </a:solidFill>
                <a:latin typeface="Karla" charset="0"/>
                <a:ea typeface="Karla" charset="0"/>
                <a:cs typeface="Karla" charset="0"/>
              </a:rPr>
              <a:t>(not just a fixed-window)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Karla" charset="0"/>
                <a:ea typeface="Karla" charset="0"/>
                <a:cs typeface="Karla" charset="0"/>
              </a:rPr>
              <a:t>Has a “memory” of the context </a:t>
            </a:r>
            <a:r>
              <a:rPr lang="en-US" sz="2000" dirty="0">
                <a:solidFill>
                  <a:srgbClr val="00449C"/>
                </a:solidFill>
                <a:latin typeface="Karla" charset="0"/>
                <a:ea typeface="Karla" charset="0"/>
                <a:cs typeface="Karla" charset="0"/>
              </a:rPr>
              <a:t>(thanks to the hidden layer’s recurrent loop)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Karla" charset="0"/>
                <a:ea typeface="Karla" charset="0"/>
                <a:cs typeface="Karla" charset="0"/>
              </a:rPr>
              <a:t>Same weights used for all inputs, so word order isn’t wonky </a:t>
            </a:r>
            <a:r>
              <a:rPr lang="en-US" sz="2000" dirty="0">
                <a:solidFill>
                  <a:srgbClr val="00449C"/>
                </a:solidFill>
                <a:latin typeface="Karla" charset="0"/>
                <a:ea typeface="Karla" charset="0"/>
                <a:cs typeface="Karla" charset="0"/>
              </a:rPr>
              <a:t>(like FFNN)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4747A8-0FF3-8149-8A71-686AE40E69E9}"/>
              </a:ext>
            </a:extLst>
          </p:cNvPr>
          <p:cNvSpPr txBox="1">
            <a:spLocks/>
          </p:cNvSpPr>
          <p:nvPr/>
        </p:nvSpPr>
        <p:spPr>
          <a:xfrm>
            <a:off x="1544935" y="4686660"/>
            <a:ext cx="10342263" cy="128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>
                <a:latin typeface="Karla" charset="0"/>
                <a:ea typeface="Karla" charset="0"/>
                <a:cs typeface="Karla" charset="0"/>
              </a:rPr>
              <a:t>Slow to train (BPTT)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Karla" charset="0"/>
                <a:ea typeface="Karla" charset="0"/>
                <a:cs typeface="Karla" charset="0"/>
              </a:rPr>
              <a:t>Due to ”infinite sequence”, gradients can easily </a:t>
            </a:r>
            <a:r>
              <a:rPr lang="en-US" sz="2000" b="1" dirty="0">
                <a:latin typeface="Karla" charset="0"/>
                <a:ea typeface="Karla" charset="0"/>
                <a:cs typeface="Karla" charset="0"/>
              </a:rPr>
              <a:t>vanish</a:t>
            </a:r>
            <a:r>
              <a:rPr lang="en-US" sz="2000" dirty="0">
                <a:latin typeface="Karla" charset="0"/>
                <a:ea typeface="Karla" charset="0"/>
                <a:cs typeface="Karla" charset="0"/>
              </a:rPr>
              <a:t> or </a:t>
            </a:r>
            <a:r>
              <a:rPr lang="en-US" sz="2000" b="1" dirty="0">
                <a:latin typeface="Karla" charset="0"/>
                <a:ea typeface="Karla" charset="0"/>
                <a:cs typeface="Karla" charset="0"/>
              </a:rPr>
              <a:t>explode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Karla" charset="0"/>
                <a:ea typeface="Karla" charset="0"/>
                <a:cs typeface="Karla" charset="0"/>
              </a:rPr>
              <a:t>Has trouble actually making use of long-range context</a:t>
            </a:r>
          </a:p>
        </p:txBody>
      </p:sp>
    </p:spTree>
    <p:extLst>
      <p:ext uri="{BB962C8B-B14F-4D97-AF65-F5344CB8AC3E}">
        <p14:creationId xmlns:p14="http://schemas.microsoft.com/office/powerpoint/2010/main" val="181045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02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RNNs: Vanishing and Exploding Gradients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6E96B4-FA2A-A045-8934-B071E520E541}"/>
              </a:ext>
            </a:extLst>
          </p:cNvPr>
          <p:cNvSpPr/>
          <p:nvPr/>
        </p:nvSpPr>
        <p:spPr>
          <a:xfrm>
            <a:off x="9293475" y="1813744"/>
            <a:ext cx="1183062" cy="1598617"/>
          </a:xfrm>
          <a:prstGeom prst="rect">
            <a:avLst/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DB4A757-5A32-CF4C-A30C-5FE20E8C7192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  <a:alpha val="2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11F4F3D-7FD4-CA4D-BCDB-B5A50BBDE93A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8F0F276-DB46-D74E-8ABD-D057FA6ED0F3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23DB2A-790A-3B43-8790-B0E90915D1E6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4022844-714E-284B-AB2A-68FBB304ADC6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823ADC3-4481-2946-87EA-CB2E335E30DA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5BF7497-DF61-0F4A-B016-CE02CE318A25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E4E656-FFF7-DA41-8ED5-A6650F40273B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EAC4CB-C274-0748-B5B1-A0651F161A72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0BC738-3191-5447-B402-723D4FA368AD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3669D5-6FA1-0645-BC79-9DDEFCCF4B21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740DB24-8531-E94D-B05E-60C33259FE09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4591500B-0412-CB45-9053-85931536B1AD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E5B32DB0-F51A-8242-86A0-8AD7CED6BCFA}"/>
              </a:ext>
            </a:extLst>
          </p:cNvPr>
          <p:cNvSpPr/>
          <p:nvPr/>
        </p:nvSpPr>
        <p:spPr>
          <a:xfrm>
            <a:off x="4848860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23A3479-F954-6840-B536-A1F94B963982}"/>
              </a:ext>
            </a:extLst>
          </p:cNvPr>
          <p:cNvSpPr/>
          <p:nvPr/>
        </p:nvSpPr>
        <p:spPr>
          <a:xfrm>
            <a:off x="5095119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F60CB2B-07CE-A945-B489-29D965BD7199}"/>
              </a:ext>
            </a:extLst>
          </p:cNvPr>
          <p:cNvSpPr/>
          <p:nvPr/>
        </p:nvSpPr>
        <p:spPr>
          <a:xfrm>
            <a:off x="5341378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92A6669-C851-9C47-8BEF-30B768932508}"/>
              </a:ext>
            </a:extLst>
          </p:cNvPr>
          <p:cNvSpPr/>
          <p:nvPr/>
        </p:nvSpPr>
        <p:spPr>
          <a:xfrm>
            <a:off x="5593247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930E4E3-04D4-BF47-BA4B-A45962FBCDEB}"/>
              </a:ext>
            </a:extLst>
          </p:cNvPr>
          <p:cNvSpPr/>
          <p:nvPr/>
        </p:nvSpPr>
        <p:spPr>
          <a:xfrm>
            <a:off x="4627925" y="4155353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5D97170-2F8B-4F48-8E2A-64641CE2B3C4}"/>
              </a:ext>
            </a:extLst>
          </p:cNvPr>
          <p:cNvSpPr/>
          <p:nvPr/>
        </p:nvSpPr>
        <p:spPr>
          <a:xfrm>
            <a:off x="4712475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0F52EDE-2875-DE48-AD2F-BA6536894E60}"/>
              </a:ext>
            </a:extLst>
          </p:cNvPr>
          <p:cNvSpPr/>
          <p:nvPr/>
        </p:nvSpPr>
        <p:spPr>
          <a:xfrm>
            <a:off x="4958734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075C99-337F-BE47-8EF8-5EC57183ED41}"/>
              </a:ext>
            </a:extLst>
          </p:cNvPr>
          <p:cNvSpPr/>
          <p:nvPr/>
        </p:nvSpPr>
        <p:spPr>
          <a:xfrm>
            <a:off x="5204993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B3CF464-58A0-B348-81AE-9423A9E30E87}"/>
              </a:ext>
            </a:extLst>
          </p:cNvPr>
          <p:cNvSpPr/>
          <p:nvPr/>
        </p:nvSpPr>
        <p:spPr>
          <a:xfrm>
            <a:off x="5456862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3BFE72E-2A7F-ED4C-959D-0C33435D708C}"/>
              </a:ext>
            </a:extLst>
          </p:cNvPr>
          <p:cNvSpPr/>
          <p:nvPr/>
        </p:nvSpPr>
        <p:spPr>
          <a:xfrm>
            <a:off x="5714858" y="4210904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48398E9-0B56-9A41-BD1E-EBE22F30922D}"/>
              </a:ext>
            </a:extLst>
          </p:cNvPr>
          <p:cNvSpPr/>
          <p:nvPr/>
        </p:nvSpPr>
        <p:spPr>
          <a:xfrm>
            <a:off x="4763168" y="30157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3C471183-F579-0240-B18B-4AC85FA1910F}"/>
              </a:ext>
            </a:extLst>
          </p:cNvPr>
          <p:cNvSpPr/>
          <p:nvPr/>
        </p:nvSpPr>
        <p:spPr>
          <a:xfrm rot="16200000">
            <a:off x="5068789" y="353319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561C6263-CBD3-104D-9AD6-8AF75D59C6B7}"/>
              </a:ext>
            </a:extLst>
          </p:cNvPr>
          <p:cNvSpPr/>
          <p:nvPr/>
        </p:nvSpPr>
        <p:spPr>
          <a:xfrm>
            <a:off x="7124425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2FF0051-DDDB-8F4C-9CD5-68DA8E6D0254}"/>
              </a:ext>
            </a:extLst>
          </p:cNvPr>
          <p:cNvSpPr/>
          <p:nvPr/>
        </p:nvSpPr>
        <p:spPr>
          <a:xfrm>
            <a:off x="7370684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D7837AF-EC9B-934B-B23A-341969736412}"/>
              </a:ext>
            </a:extLst>
          </p:cNvPr>
          <p:cNvSpPr/>
          <p:nvPr/>
        </p:nvSpPr>
        <p:spPr>
          <a:xfrm>
            <a:off x="7616943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12173EF-414D-D34A-AA3C-3133FB40BE1E}"/>
              </a:ext>
            </a:extLst>
          </p:cNvPr>
          <p:cNvSpPr/>
          <p:nvPr/>
        </p:nvSpPr>
        <p:spPr>
          <a:xfrm>
            <a:off x="7868812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889007D-61A0-FC49-930F-D20297266FA6}"/>
              </a:ext>
            </a:extLst>
          </p:cNvPr>
          <p:cNvSpPr/>
          <p:nvPr/>
        </p:nvSpPr>
        <p:spPr>
          <a:xfrm>
            <a:off x="6903490" y="4171771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1CDAA7C-35E5-6E45-AFB8-68996C5CD504}"/>
              </a:ext>
            </a:extLst>
          </p:cNvPr>
          <p:cNvSpPr/>
          <p:nvPr/>
        </p:nvSpPr>
        <p:spPr>
          <a:xfrm>
            <a:off x="6988040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64F47D-8687-D942-BDDA-D6E332106E26}"/>
              </a:ext>
            </a:extLst>
          </p:cNvPr>
          <p:cNvSpPr/>
          <p:nvPr/>
        </p:nvSpPr>
        <p:spPr>
          <a:xfrm>
            <a:off x="7234299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02A8646-BCDD-374E-A279-D366EE61AC34}"/>
              </a:ext>
            </a:extLst>
          </p:cNvPr>
          <p:cNvSpPr/>
          <p:nvPr/>
        </p:nvSpPr>
        <p:spPr>
          <a:xfrm>
            <a:off x="7480558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CDCA503-8B88-2F4F-8D6B-3A400CCA8B45}"/>
              </a:ext>
            </a:extLst>
          </p:cNvPr>
          <p:cNvSpPr/>
          <p:nvPr/>
        </p:nvSpPr>
        <p:spPr>
          <a:xfrm>
            <a:off x="7732427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3202942-838B-0E4F-8817-666091844E0B}"/>
              </a:ext>
            </a:extLst>
          </p:cNvPr>
          <p:cNvSpPr/>
          <p:nvPr/>
        </p:nvSpPr>
        <p:spPr>
          <a:xfrm>
            <a:off x="7990423" y="422732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F1CF5238-90F6-1A42-BB43-1558E63F45B4}"/>
              </a:ext>
            </a:extLst>
          </p:cNvPr>
          <p:cNvSpPr/>
          <p:nvPr/>
        </p:nvSpPr>
        <p:spPr>
          <a:xfrm>
            <a:off x="7038733" y="3032199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F31BEE07-66AD-CD49-8640-E36E3A55367C}"/>
              </a:ext>
            </a:extLst>
          </p:cNvPr>
          <p:cNvSpPr/>
          <p:nvPr/>
        </p:nvSpPr>
        <p:spPr>
          <a:xfrm rot="16200000">
            <a:off x="7344354" y="354961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Oval 52">
            <a:extLst>
              <a:ext uri="{FF2B5EF4-FFF2-40B4-BE49-F238E27FC236}">
                <a16:creationId xmlns:a16="http://schemas.microsoft.com/office/drawing/2014/main" id="{01165D18-9EC1-F047-A671-4EE66BA5C44A}"/>
              </a:ext>
            </a:extLst>
          </p:cNvPr>
          <p:cNvSpPr/>
          <p:nvPr/>
        </p:nvSpPr>
        <p:spPr>
          <a:xfrm>
            <a:off x="9425431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0661276-061F-2641-B25B-CAB4040EFA22}"/>
              </a:ext>
            </a:extLst>
          </p:cNvPr>
          <p:cNvSpPr/>
          <p:nvPr/>
        </p:nvSpPr>
        <p:spPr>
          <a:xfrm>
            <a:off x="9671690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9C577E7-688D-2B45-9CE3-B19C809EF163}"/>
              </a:ext>
            </a:extLst>
          </p:cNvPr>
          <p:cNvSpPr/>
          <p:nvPr/>
        </p:nvSpPr>
        <p:spPr>
          <a:xfrm>
            <a:off x="9917949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A52908F-C3FE-FC4D-9BE2-39EA60BB7D76}"/>
              </a:ext>
            </a:extLst>
          </p:cNvPr>
          <p:cNvSpPr/>
          <p:nvPr/>
        </p:nvSpPr>
        <p:spPr>
          <a:xfrm>
            <a:off x="10169818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C3DF2F38-EE79-8846-ADC6-9F76281BE13C}"/>
              </a:ext>
            </a:extLst>
          </p:cNvPr>
          <p:cNvSpPr/>
          <p:nvPr/>
        </p:nvSpPr>
        <p:spPr>
          <a:xfrm>
            <a:off x="9339739" y="30411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/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/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  <a:blipFill>
                <a:blip r:embed="rId8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/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  <a:blipFill>
                <a:blip r:embed="rId9"/>
                <a:stretch>
                  <a:fillRect b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DC5110E7-A92F-C14A-95F3-B48F03756A2D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D72094EF-16A9-7B44-A071-E40E0000CED0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151911BD-6EAD-874D-AF1A-AF3DBE79F64F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D19C169-8DD1-6A4B-88D6-3C0CC3D70D2B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A8D7768-A1EC-1649-91E0-743C8369903D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381F72C-2D2A-DF4B-BEC4-0A10EB34839F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DE76911-7CAA-224F-9047-5918773A1D55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4" name="Right Arrow 83">
            <a:extLst>
              <a:ext uri="{FF2B5EF4-FFF2-40B4-BE49-F238E27FC236}">
                <a16:creationId xmlns:a16="http://schemas.microsoft.com/office/drawing/2014/main" id="{A5AB2061-9AA7-DE4C-B89B-6E9DCD68CCB7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F806BD02-2D52-384B-B1FC-D8788ED70EC9}"/>
              </a:ext>
            </a:extLst>
          </p:cNvPr>
          <p:cNvSpPr/>
          <p:nvPr/>
        </p:nvSpPr>
        <p:spPr>
          <a:xfrm>
            <a:off x="4744078" y="5314271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2FEF93D-1038-B441-8283-46E6C128CBAC}"/>
              </a:ext>
            </a:extLst>
          </p:cNvPr>
          <p:cNvSpPr/>
          <p:nvPr/>
        </p:nvSpPr>
        <p:spPr>
          <a:xfrm>
            <a:off x="4848860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FF12C54-CCD1-C943-8412-D543E5A478AF}"/>
              </a:ext>
            </a:extLst>
          </p:cNvPr>
          <p:cNvSpPr/>
          <p:nvPr/>
        </p:nvSpPr>
        <p:spPr>
          <a:xfrm>
            <a:off x="5095119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AFD3F7B-052C-374A-8560-EF0CA951100C}"/>
              </a:ext>
            </a:extLst>
          </p:cNvPr>
          <p:cNvSpPr/>
          <p:nvPr/>
        </p:nvSpPr>
        <p:spPr>
          <a:xfrm>
            <a:off x="5341378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AFC51C0-06B7-B448-8454-08607677863C}"/>
              </a:ext>
            </a:extLst>
          </p:cNvPr>
          <p:cNvSpPr/>
          <p:nvPr/>
        </p:nvSpPr>
        <p:spPr>
          <a:xfrm>
            <a:off x="5593247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1" name="Right Arrow 90">
            <a:extLst>
              <a:ext uri="{FF2B5EF4-FFF2-40B4-BE49-F238E27FC236}">
                <a16:creationId xmlns:a16="http://schemas.microsoft.com/office/drawing/2014/main" id="{94B6773C-603B-6C49-953C-453D04B3E678}"/>
              </a:ext>
            </a:extLst>
          </p:cNvPr>
          <p:cNvSpPr/>
          <p:nvPr/>
        </p:nvSpPr>
        <p:spPr>
          <a:xfrm rot="16200000">
            <a:off x="5090349" y="47023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10103AE-B073-1143-98CC-E315F95F91D7}"/>
              </a:ext>
            </a:extLst>
          </p:cNvPr>
          <p:cNvSpPr/>
          <p:nvPr/>
        </p:nvSpPr>
        <p:spPr>
          <a:xfrm>
            <a:off x="701964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247013F-E0C9-0E40-8E18-2FE54212B459}"/>
              </a:ext>
            </a:extLst>
          </p:cNvPr>
          <p:cNvSpPr/>
          <p:nvPr/>
        </p:nvSpPr>
        <p:spPr>
          <a:xfrm>
            <a:off x="712442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68F3127F-D691-3D4B-97C7-5F071BF8783B}"/>
              </a:ext>
            </a:extLst>
          </p:cNvPr>
          <p:cNvSpPr/>
          <p:nvPr/>
        </p:nvSpPr>
        <p:spPr>
          <a:xfrm>
            <a:off x="737068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EE41199-A7D8-0946-B7A7-17844F1F0716}"/>
              </a:ext>
            </a:extLst>
          </p:cNvPr>
          <p:cNvSpPr/>
          <p:nvPr/>
        </p:nvSpPr>
        <p:spPr>
          <a:xfrm>
            <a:off x="761694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838534D-B292-1140-A586-BDB908323903}"/>
              </a:ext>
            </a:extLst>
          </p:cNvPr>
          <p:cNvSpPr/>
          <p:nvPr/>
        </p:nvSpPr>
        <p:spPr>
          <a:xfrm>
            <a:off x="786881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" name="Right Arrow 97">
            <a:extLst>
              <a:ext uri="{FF2B5EF4-FFF2-40B4-BE49-F238E27FC236}">
                <a16:creationId xmlns:a16="http://schemas.microsoft.com/office/drawing/2014/main" id="{4E2804D9-F4E5-D343-A373-94D728C0A6E1}"/>
              </a:ext>
            </a:extLst>
          </p:cNvPr>
          <p:cNvSpPr/>
          <p:nvPr/>
        </p:nvSpPr>
        <p:spPr>
          <a:xfrm rot="16200000">
            <a:off x="7365914" y="471876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ight Arrow 99">
            <a:extLst>
              <a:ext uri="{FF2B5EF4-FFF2-40B4-BE49-F238E27FC236}">
                <a16:creationId xmlns:a16="http://schemas.microsoft.com/office/drawing/2014/main" id="{0A06B42B-2531-7D4A-A07C-96F48D518057}"/>
              </a:ext>
            </a:extLst>
          </p:cNvPr>
          <p:cNvSpPr/>
          <p:nvPr/>
        </p:nvSpPr>
        <p:spPr>
          <a:xfrm rot="16200000">
            <a:off x="9666920" y="47277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84F00FE0-7BE2-AB45-84A5-CACC76F1C678}"/>
              </a:ext>
            </a:extLst>
          </p:cNvPr>
          <p:cNvSpPr txBox="1">
            <a:spLocks/>
          </p:cNvSpPr>
          <p:nvPr/>
        </p:nvSpPr>
        <p:spPr>
          <a:xfrm>
            <a:off x="2793640" y="5754472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She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F40B8C59-0149-A142-86C3-CA63325779D8}"/>
              </a:ext>
            </a:extLst>
          </p:cNvPr>
          <p:cNvSpPr txBox="1">
            <a:spLocks/>
          </p:cNvSpPr>
          <p:nvPr/>
        </p:nvSpPr>
        <p:spPr>
          <a:xfrm>
            <a:off x="4771152" y="5722080"/>
            <a:ext cx="100582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71FA44-21E2-F542-8A3B-2EA795FA64B4}"/>
              </a:ext>
            </a:extLst>
          </p:cNvPr>
          <p:cNvSpPr txBox="1">
            <a:spLocks/>
          </p:cNvSpPr>
          <p:nvPr/>
        </p:nvSpPr>
        <p:spPr>
          <a:xfrm>
            <a:off x="7132699" y="5737257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95A145-8CAC-9549-BE9D-308C04EDF2FC}"/>
              </a:ext>
            </a:extLst>
          </p:cNvPr>
          <p:cNvSpPr txBox="1">
            <a:spLocks/>
          </p:cNvSpPr>
          <p:nvPr/>
        </p:nvSpPr>
        <p:spPr>
          <a:xfrm>
            <a:off x="9324812" y="5723185"/>
            <a:ext cx="96661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class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710E6B06-7E28-8D41-92AC-CB7973823B27}"/>
              </a:ext>
            </a:extLst>
          </p:cNvPr>
          <p:cNvSpPr/>
          <p:nvPr/>
        </p:nvSpPr>
        <p:spPr>
          <a:xfrm>
            <a:off x="933453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5DEB645-C3D7-E648-9817-4FD574E14306}"/>
              </a:ext>
            </a:extLst>
          </p:cNvPr>
          <p:cNvSpPr/>
          <p:nvPr/>
        </p:nvSpPr>
        <p:spPr>
          <a:xfrm>
            <a:off x="943931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2678B3B-07CE-6141-ACFE-0CD961C14D21}"/>
              </a:ext>
            </a:extLst>
          </p:cNvPr>
          <p:cNvSpPr/>
          <p:nvPr/>
        </p:nvSpPr>
        <p:spPr>
          <a:xfrm>
            <a:off x="968557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499DACEE-02EE-5443-8FAD-D0107DF9B8E3}"/>
              </a:ext>
            </a:extLst>
          </p:cNvPr>
          <p:cNvSpPr/>
          <p:nvPr/>
        </p:nvSpPr>
        <p:spPr>
          <a:xfrm>
            <a:off x="993183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F990F24-4867-7745-AD2F-DB6CA00F7343}"/>
              </a:ext>
            </a:extLst>
          </p:cNvPr>
          <p:cNvSpPr/>
          <p:nvPr/>
        </p:nvSpPr>
        <p:spPr>
          <a:xfrm>
            <a:off x="1018370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5846CCBF-EE75-6446-82E3-EAC9978F6B3B}"/>
              </a:ext>
            </a:extLst>
          </p:cNvPr>
          <p:cNvSpPr/>
          <p:nvPr/>
        </p:nvSpPr>
        <p:spPr>
          <a:xfrm>
            <a:off x="9217768" y="4153858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6BC0DBEC-CD2F-5F4B-BB00-29A024391068}"/>
              </a:ext>
            </a:extLst>
          </p:cNvPr>
          <p:cNvSpPr/>
          <p:nvPr/>
        </p:nvSpPr>
        <p:spPr>
          <a:xfrm>
            <a:off x="9302318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DCD84FE7-1114-864E-93F0-20C8C9E23F1B}"/>
              </a:ext>
            </a:extLst>
          </p:cNvPr>
          <p:cNvSpPr/>
          <p:nvPr/>
        </p:nvSpPr>
        <p:spPr>
          <a:xfrm>
            <a:off x="9548577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92A687D-18B8-124F-8D2C-CA466AD046AF}"/>
              </a:ext>
            </a:extLst>
          </p:cNvPr>
          <p:cNvSpPr/>
          <p:nvPr/>
        </p:nvSpPr>
        <p:spPr>
          <a:xfrm>
            <a:off x="9794836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BD47889-18A0-2244-AA16-5A1DBF16D323}"/>
              </a:ext>
            </a:extLst>
          </p:cNvPr>
          <p:cNvSpPr/>
          <p:nvPr/>
        </p:nvSpPr>
        <p:spPr>
          <a:xfrm>
            <a:off x="10046705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6A71D20-DDDD-6E44-AEF6-0E1E17811A0E}"/>
              </a:ext>
            </a:extLst>
          </p:cNvPr>
          <p:cNvSpPr/>
          <p:nvPr/>
        </p:nvSpPr>
        <p:spPr>
          <a:xfrm>
            <a:off x="10304701" y="420940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Arrow 117">
            <a:extLst>
              <a:ext uri="{FF2B5EF4-FFF2-40B4-BE49-F238E27FC236}">
                <a16:creationId xmlns:a16="http://schemas.microsoft.com/office/drawing/2014/main" id="{F77509B2-13C1-2B43-A74E-997AD1AC669B}"/>
              </a:ext>
            </a:extLst>
          </p:cNvPr>
          <p:cNvSpPr/>
          <p:nvPr/>
        </p:nvSpPr>
        <p:spPr>
          <a:xfrm>
            <a:off x="3837620" y="4130978"/>
            <a:ext cx="74724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004FA36B-EC82-8B40-BD52-67954D0A8B3D}"/>
              </a:ext>
            </a:extLst>
          </p:cNvPr>
          <p:cNvSpPr/>
          <p:nvPr/>
        </p:nvSpPr>
        <p:spPr>
          <a:xfrm>
            <a:off x="6010453" y="4153858"/>
            <a:ext cx="81894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2" name="Right Arrow 121">
            <a:extLst>
              <a:ext uri="{FF2B5EF4-FFF2-40B4-BE49-F238E27FC236}">
                <a16:creationId xmlns:a16="http://schemas.microsoft.com/office/drawing/2014/main" id="{3982C32A-5E3C-C549-B7F8-FFD90F4D1B76}"/>
              </a:ext>
            </a:extLst>
          </p:cNvPr>
          <p:cNvSpPr/>
          <p:nvPr/>
        </p:nvSpPr>
        <p:spPr>
          <a:xfrm>
            <a:off x="8257865" y="4143983"/>
            <a:ext cx="916844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4" name="Right Arrow 123">
            <a:extLst>
              <a:ext uri="{FF2B5EF4-FFF2-40B4-BE49-F238E27FC236}">
                <a16:creationId xmlns:a16="http://schemas.microsoft.com/office/drawing/2014/main" id="{3FBC29A2-0A60-7C4B-A7C9-A79D5F738ECF}"/>
              </a:ext>
            </a:extLst>
          </p:cNvPr>
          <p:cNvSpPr/>
          <p:nvPr/>
        </p:nvSpPr>
        <p:spPr>
          <a:xfrm rot="16200000">
            <a:off x="9630472" y="3586060"/>
            <a:ext cx="640333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8114A9DB-129F-E14B-9DB3-437EE6101909}"/>
                  </a:ext>
                </a:extLst>
              </p:cNvPr>
              <p:cNvSpPr/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8114A9DB-129F-E14B-9DB3-437EE61019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  <a:blipFill>
                <a:blip r:embed="rId16"/>
                <a:stretch>
                  <a:fillRect b="-3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559D66F2-4E96-2D39-71DB-3FAA19D02C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559D66F2-4E96-2D39-71DB-3FAA19D02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24C7D8-9011-A39F-1F0C-052D1ABF69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24C7D8-9011-A39F-1F0C-052D1ABF6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4AF8257-A154-9F61-32AE-40C4382805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4AF8257-A154-9F61-32AE-40C438280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4B17DB9-067B-F1DD-FB50-F7DEFB79BF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4B17DB9-067B-F1DD-FB50-F7DEFB79B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1EBF9C1-5CC7-9B71-BFBC-847EB518F6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1EBF9C1-5CC7-9B71-BFBC-847EB518F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557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96E96B4-FA2A-A045-8934-B071E520E541}"/>
              </a:ext>
            </a:extLst>
          </p:cNvPr>
          <p:cNvSpPr/>
          <p:nvPr/>
        </p:nvSpPr>
        <p:spPr>
          <a:xfrm>
            <a:off x="9293475" y="1813744"/>
            <a:ext cx="1183062" cy="1598617"/>
          </a:xfrm>
          <a:prstGeom prst="rect">
            <a:avLst/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DB4A757-5A32-CF4C-A30C-5FE20E8C7192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  <a:alpha val="2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11F4F3D-7FD4-CA4D-BCDB-B5A50BBDE93A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8F0F276-DB46-D74E-8ABD-D057FA6ED0F3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23DB2A-790A-3B43-8790-B0E90915D1E6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4022844-714E-284B-AB2A-68FBB304ADC6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823ADC3-4481-2946-87EA-CB2E335E30DA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5BF7497-DF61-0F4A-B016-CE02CE318A25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E4E656-FFF7-DA41-8ED5-A6650F40273B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EAC4CB-C274-0748-B5B1-A0651F161A72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0BC738-3191-5447-B402-723D4FA368AD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3669D5-6FA1-0645-BC79-9DDEFCCF4B21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740DB24-8531-E94D-B05E-60C33259FE09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4591500B-0412-CB45-9053-85931536B1AD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E5B32DB0-F51A-8242-86A0-8AD7CED6BCFA}"/>
              </a:ext>
            </a:extLst>
          </p:cNvPr>
          <p:cNvSpPr/>
          <p:nvPr/>
        </p:nvSpPr>
        <p:spPr>
          <a:xfrm>
            <a:off x="4848860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23A3479-F954-6840-B536-A1F94B963982}"/>
              </a:ext>
            </a:extLst>
          </p:cNvPr>
          <p:cNvSpPr/>
          <p:nvPr/>
        </p:nvSpPr>
        <p:spPr>
          <a:xfrm>
            <a:off x="5095119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F60CB2B-07CE-A945-B489-29D965BD7199}"/>
              </a:ext>
            </a:extLst>
          </p:cNvPr>
          <p:cNvSpPr/>
          <p:nvPr/>
        </p:nvSpPr>
        <p:spPr>
          <a:xfrm>
            <a:off x="5341378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92A6669-C851-9C47-8BEF-30B768932508}"/>
              </a:ext>
            </a:extLst>
          </p:cNvPr>
          <p:cNvSpPr/>
          <p:nvPr/>
        </p:nvSpPr>
        <p:spPr>
          <a:xfrm>
            <a:off x="5593247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930E4E3-04D4-BF47-BA4B-A45962FBCDEB}"/>
              </a:ext>
            </a:extLst>
          </p:cNvPr>
          <p:cNvSpPr/>
          <p:nvPr/>
        </p:nvSpPr>
        <p:spPr>
          <a:xfrm>
            <a:off x="4627925" y="4155353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5D97170-2F8B-4F48-8E2A-64641CE2B3C4}"/>
              </a:ext>
            </a:extLst>
          </p:cNvPr>
          <p:cNvSpPr/>
          <p:nvPr/>
        </p:nvSpPr>
        <p:spPr>
          <a:xfrm>
            <a:off x="4712475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0F52EDE-2875-DE48-AD2F-BA6536894E60}"/>
              </a:ext>
            </a:extLst>
          </p:cNvPr>
          <p:cNvSpPr/>
          <p:nvPr/>
        </p:nvSpPr>
        <p:spPr>
          <a:xfrm>
            <a:off x="4958734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075C99-337F-BE47-8EF8-5EC57183ED41}"/>
              </a:ext>
            </a:extLst>
          </p:cNvPr>
          <p:cNvSpPr/>
          <p:nvPr/>
        </p:nvSpPr>
        <p:spPr>
          <a:xfrm>
            <a:off x="5204993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B3CF464-58A0-B348-81AE-9423A9E30E87}"/>
              </a:ext>
            </a:extLst>
          </p:cNvPr>
          <p:cNvSpPr/>
          <p:nvPr/>
        </p:nvSpPr>
        <p:spPr>
          <a:xfrm>
            <a:off x="5456862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3BFE72E-2A7F-ED4C-959D-0C33435D708C}"/>
              </a:ext>
            </a:extLst>
          </p:cNvPr>
          <p:cNvSpPr/>
          <p:nvPr/>
        </p:nvSpPr>
        <p:spPr>
          <a:xfrm>
            <a:off x="5714858" y="4210904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48398E9-0B56-9A41-BD1E-EBE22F30922D}"/>
              </a:ext>
            </a:extLst>
          </p:cNvPr>
          <p:cNvSpPr/>
          <p:nvPr/>
        </p:nvSpPr>
        <p:spPr>
          <a:xfrm>
            <a:off x="4763168" y="30157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3C471183-F579-0240-B18B-4AC85FA1910F}"/>
              </a:ext>
            </a:extLst>
          </p:cNvPr>
          <p:cNvSpPr/>
          <p:nvPr/>
        </p:nvSpPr>
        <p:spPr>
          <a:xfrm rot="16200000">
            <a:off x="5068789" y="353319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561C6263-CBD3-104D-9AD6-8AF75D59C6B7}"/>
              </a:ext>
            </a:extLst>
          </p:cNvPr>
          <p:cNvSpPr/>
          <p:nvPr/>
        </p:nvSpPr>
        <p:spPr>
          <a:xfrm>
            <a:off x="7124425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2FF0051-DDDB-8F4C-9CD5-68DA8E6D0254}"/>
              </a:ext>
            </a:extLst>
          </p:cNvPr>
          <p:cNvSpPr/>
          <p:nvPr/>
        </p:nvSpPr>
        <p:spPr>
          <a:xfrm>
            <a:off x="7370684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D7837AF-EC9B-934B-B23A-341969736412}"/>
              </a:ext>
            </a:extLst>
          </p:cNvPr>
          <p:cNvSpPr/>
          <p:nvPr/>
        </p:nvSpPr>
        <p:spPr>
          <a:xfrm>
            <a:off x="7616943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12173EF-414D-D34A-AA3C-3133FB40BE1E}"/>
              </a:ext>
            </a:extLst>
          </p:cNvPr>
          <p:cNvSpPr/>
          <p:nvPr/>
        </p:nvSpPr>
        <p:spPr>
          <a:xfrm>
            <a:off x="7868812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889007D-61A0-FC49-930F-D20297266FA6}"/>
              </a:ext>
            </a:extLst>
          </p:cNvPr>
          <p:cNvSpPr/>
          <p:nvPr/>
        </p:nvSpPr>
        <p:spPr>
          <a:xfrm>
            <a:off x="6903490" y="4171771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1CDAA7C-35E5-6E45-AFB8-68996C5CD504}"/>
              </a:ext>
            </a:extLst>
          </p:cNvPr>
          <p:cNvSpPr/>
          <p:nvPr/>
        </p:nvSpPr>
        <p:spPr>
          <a:xfrm>
            <a:off x="6988040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64F47D-8687-D942-BDDA-D6E332106E26}"/>
              </a:ext>
            </a:extLst>
          </p:cNvPr>
          <p:cNvSpPr/>
          <p:nvPr/>
        </p:nvSpPr>
        <p:spPr>
          <a:xfrm>
            <a:off x="7234299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02A8646-BCDD-374E-A279-D366EE61AC34}"/>
              </a:ext>
            </a:extLst>
          </p:cNvPr>
          <p:cNvSpPr/>
          <p:nvPr/>
        </p:nvSpPr>
        <p:spPr>
          <a:xfrm>
            <a:off x="7480558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CDCA503-8B88-2F4F-8D6B-3A400CCA8B45}"/>
              </a:ext>
            </a:extLst>
          </p:cNvPr>
          <p:cNvSpPr/>
          <p:nvPr/>
        </p:nvSpPr>
        <p:spPr>
          <a:xfrm>
            <a:off x="7732427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3202942-838B-0E4F-8817-666091844E0B}"/>
              </a:ext>
            </a:extLst>
          </p:cNvPr>
          <p:cNvSpPr/>
          <p:nvPr/>
        </p:nvSpPr>
        <p:spPr>
          <a:xfrm>
            <a:off x="7990423" y="422732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F1CF5238-90F6-1A42-BB43-1558E63F45B4}"/>
              </a:ext>
            </a:extLst>
          </p:cNvPr>
          <p:cNvSpPr/>
          <p:nvPr/>
        </p:nvSpPr>
        <p:spPr>
          <a:xfrm>
            <a:off x="7038733" y="3032199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F31BEE07-66AD-CD49-8640-E36E3A55367C}"/>
              </a:ext>
            </a:extLst>
          </p:cNvPr>
          <p:cNvSpPr/>
          <p:nvPr/>
        </p:nvSpPr>
        <p:spPr>
          <a:xfrm rot="16200000">
            <a:off x="7344354" y="354961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Oval 52">
            <a:extLst>
              <a:ext uri="{FF2B5EF4-FFF2-40B4-BE49-F238E27FC236}">
                <a16:creationId xmlns:a16="http://schemas.microsoft.com/office/drawing/2014/main" id="{01165D18-9EC1-F047-A671-4EE66BA5C44A}"/>
              </a:ext>
            </a:extLst>
          </p:cNvPr>
          <p:cNvSpPr/>
          <p:nvPr/>
        </p:nvSpPr>
        <p:spPr>
          <a:xfrm>
            <a:off x="9425431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0661276-061F-2641-B25B-CAB4040EFA22}"/>
              </a:ext>
            </a:extLst>
          </p:cNvPr>
          <p:cNvSpPr/>
          <p:nvPr/>
        </p:nvSpPr>
        <p:spPr>
          <a:xfrm>
            <a:off x="9671690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9C577E7-688D-2B45-9CE3-B19C809EF163}"/>
              </a:ext>
            </a:extLst>
          </p:cNvPr>
          <p:cNvSpPr/>
          <p:nvPr/>
        </p:nvSpPr>
        <p:spPr>
          <a:xfrm>
            <a:off x="9917949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A52908F-C3FE-FC4D-9BE2-39EA60BB7D76}"/>
              </a:ext>
            </a:extLst>
          </p:cNvPr>
          <p:cNvSpPr/>
          <p:nvPr/>
        </p:nvSpPr>
        <p:spPr>
          <a:xfrm>
            <a:off x="10169818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C3DF2F38-EE79-8846-ADC6-9F76281BE13C}"/>
              </a:ext>
            </a:extLst>
          </p:cNvPr>
          <p:cNvSpPr/>
          <p:nvPr/>
        </p:nvSpPr>
        <p:spPr>
          <a:xfrm>
            <a:off x="9339739" y="30411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/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/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  <a:blipFill>
                <a:blip r:embed="rId8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/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  <a:blipFill>
                <a:blip r:embed="rId9"/>
                <a:stretch>
                  <a:fillRect b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DC5110E7-A92F-C14A-95F3-B48F03756A2D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D72094EF-16A9-7B44-A071-E40E0000CED0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151911BD-6EAD-874D-AF1A-AF3DBE79F64F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D19C169-8DD1-6A4B-88D6-3C0CC3D70D2B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A8D7768-A1EC-1649-91E0-743C8369903D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381F72C-2D2A-DF4B-BEC4-0A10EB34839F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DE76911-7CAA-224F-9047-5918773A1D55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4" name="Right Arrow 83">
            <a:extLst>
              <a:ext uri="{FF2B5EF4-FFF2-40B4-BE49-F238E27FC236}">
                <a16:creationId xmlns:a16="http://schemas.microsoft.com/office/drawing/2014/main" id="{A5AB2061-9AA7-DE4C-B89B-6E9DCD68CCB7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F806BD02-2D52-384B-B1FC-D8788ED70EC9}"/>
              </a:ext>
            </a:extLst>
          </p:cNvPr>
          <p:cNvSpPr/>
          <p:nvPr/>
        </p:nvSpPr>
        <p:spPr>
          <a:xfrm>
            <a:off x="4744078" y="5314271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2FEF93D-1038-B441-8283-46E6C128CBAC}"/>
              </a:ext>
            </a:extLst>
          </p:cNvPr>
          <p:cNvSpPr/>
          <p:nvPr/>
        </p:nvSpPr>
        <p:spPr>
          <a:xfrm>
            <a:off x="4848860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FF12C54-CCD1-C943-8412-D543E5A478AF}"/>
              </a:ext>
            </a:extLst>
          </p:cNvPr>
          <p:cNvSpPr/>
          <p:nvPr/>
        </p:nvSpPr>
        <p:spPr>
          <a:xfrm>
            <a:off x="5095119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AFD3F7B-052C-374A-8560-EF0CA951100C}"/>
              </a:ext>
            </a:extLst>
          </p:cNvPr>
          <p:cNvSpPr/>
          <p:nvPr/>
        </p:nvSpPr>
        <p:spPr>
          <a:xfrm>
            <a:off x="5341378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AFC51C0-06B7-B448-8454-08607677863C}"/>
              </a:ext>
            </a:extLst>
          </p:cNvPr>
          <p:cNvSpPr/>
          <p:nvPr/>
        </p:nvSpPr>
        <p:spPr>
          <a:xfrm>
            <a:off x="5593247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1" name="Right Arrow 90">
            <a:extLst>
              <a:ext uri="{FF2B5EF4-FFF2-40B4-BE49-F238E27FC236}">
                <a16:creationId xmlns:a16="http://schemas.microsoft.com/office/drawing/2014/main" id="{94B6773C-603B-6C49-953C-453D04B3E678}"/>
              </a:ext>
            </a:extLst>
          </p:cNvPr>
          <p:cNvSpPr/>
          <p:nvPr/>
        </p:nvSpPr>
        <p:spPr>
          <a:xfrm rot="16200000">
            <a:off x="5090349" y="47023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10103AE-B073-1143-98CC-E315F95F91D7}"/>
              </a:ext>
            </a:extLst>
          </p:cNvPr>
          <p:cNvSpPr/>
          <p:nvPr/>
        </p:nvSpPr>
        <p:spPr>
          <a:xfrm>
            <a:off x="701964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247013F-E0C9-0E40-8E18-2FE54212B459}"/>
              </a:ext>
            </a:extLst>
          </p:cNvPr>
          <p:cNvSpPr/>
          <p:nvPr/>
        </p:nvSpPr>
        <p:spPr>
          <a:xfrm>
            <a:off x="712442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68F3127F-D691-3D4B-97C7-5F071BF8783B}"/>
              </a:ext>
            </a:extLst>
          </p:cNvPr>
          <p:cNvSpPr/>
          <p:nvPr/>
        </p:nvSpPr>
        <p:spPr>
          <a:xfrm>
            <a:off x="737068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EE41199-A7D8-0946-B7A7-17844F1F0716}"/>
              </a:ext>
            </a:extLst>
          </p:cNvPr>
          <p:cNvSpPr/>
          <p:nvPr/>
        </p:nvSpPr>
        <p:spPr>
          <a:xfrm>
            <a:off x="761694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838534D-B292-1140-A586-BDB908323903}"/>
              </a:ext>
            </a:extLst>
          </p:cNvPr>
          <p:cNvSpPr/>
          <p:nvPr/>
        </p:nvSpPr>
        <p:spPr>
          <a:xfrm>
            <a:off x="786881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" name="Right Arrow 97">
            <a:extLst>
              <a:ext uri="{FF2B5EF4-FFF2-40B4-BE49-F238E27FC236}">
                <a16:creationId xmlns:a16="http://schemas.microsoft.com/office/drawing/2014/main" id="{4E2804D9-F4E5-D343-A373-94D728C0A6E1}"/>
              </a:ext>
            </a:extLst>
          </p:cNvPr>
          <p:cNvSpPr/>
          <p:nvPr/>
        </p:nvSpPr>
        <p:spPr>
          <a:xfrm rot="16200000">
            <a:off x="7365914" y="471876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ight Arrow 99">
            <a:extLst>
              <a:ext uri="{FF2B5EF4-FFF2-40B4-BE49-F238E27FC236}">
                <a16:creationId xmlns:a16="http://schemas.microsoft.com/office/drawing/2014/main" id="{0A06B42B-2531-7D4A-A07C-96F48D518057}"/>
              </a:ext>
            </a:extLst>
          </p:cNvPr>
          <p:cNvSpPr/>
          <p:nvPr/>
        </p:nvSpPr>
        <p:spPr>
          <a:xfrm rot="16200000">
            <a:off x="9666920" y="47277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84F00FE0-7BE2-AB45-84A5-CACC76F1C678}"/>
              </a:ext>
            </a:extLst>
          </p:cNvPr>
          <p:cNvSpPr txBox="1">
            <a:spLocks/>
          </p:cNvSpPr>
          <p:nvPr/>
        </p:nvSpPr>
        <p:spPr>
          <a:xfrm>
            <a:off x="2793640" y="5754472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She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F40B8C59-0149-A142-86C3-CA63325779D8}"/>
              </a:ext>
            </a:extLst>
          </p:cNvPr>
          <p:cNvSpPr txBox="1">
            <a:spLocks/>
          </p:cNvSpPr>
          <p:nvPr/>
        </p:nvSpPr>
        <p:spPr>
          <a:xfrm>
            <a:off x="4771152" y="5722080"/>
            <a:ext cx="100582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71FA44-21E2-F542-8A3B-2EA795FA64B4}"/>
              </a:ext>
            </a:extLst>
          </p:cNvPr>
          <p:cNvSpPr txBox="1">
            <a:spLocks/>
          </p:cNvSpPr>
          <p:nvPr/>
        </p:nvSpPr>
        <p:spPr>
          <a:xfrm>
            <a:off x="7132699" y="5737257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95A145-8CAC-9549-BE9D-308C04EDF2FC}"/>
              </a:ext>
            </a:extLst>
          </p:cNvPr>
          <p:cNvSpPr txBox="1">
            <a:spLocks/>
          </p:cNvSpPr>
          <p:nvPr/>
        </p:nvSpPr>
        <p:spPr>
          <a:xfrm>
            <a:off x="9324812" y="5723185"/>
            <a:ext cx="96661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class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710E6B06-7E28-8D41-92AC-CB7973823B27}"/>
              </a:ext>
            </a:extLst>
          </p:cNvPr>
          <p:cNvSpPr/>
          <p:nvPr/>
        </p:nvSpPr>
        <p:spPr>
          <a:xfrm>
            <a:off x="933453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5DEB645-C3D7-E648-9817-4FD574E14306}"/>
              </a:ext>
            </a:extLst>
          </p:cNvPr>
          <p:cNvSpPr/>
          <p:nvPr/>
        </p:nvSpPr>
        <p:spPr>
          <a:xfrm>
            <a:off x="943931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2678B3B-07CE-6141-ACFE-0CD961C14D21}"/>
              </a:ext>
            </a:extLst>
          </p:cNvPr>
          <p:cNvSpPr/>
          <p:nvPr/>
        </p:nvSpPr>
        <p:spPr>
          <a:xfrm>
            <a:off x="968557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499DACEE-02EE-5443-8FAD-D0107DF9B8E3}"/>
              </a:ext>
            </a:extLst>
          </p:cNvPr>
          <p:cNvSpPr/>
          <p:nvPr/>
        </p:nvSpPr>
        <p:spPr>
          <a:xfrm>
            <a:off x="993183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F990F24-4867-7745-AD2F-DB6CA00F7343}"/>
              </a:ext>
            </a:extLst>
          </p:cNvPr>
          <p:cNvSpPr/>
          <p:nvPr/>
        </p:nvSpPr>
        <p:spPr>
          <a:xfrm>
            <a:off x="1018370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5846CCBF-EE75-6446-82E3-EAC9978F6B3B}"/>
              </a:ext>
            </a:extLst>
          </p:cNvPr>
          <p:cNvSpPr/>
          <p:nvPr/>
        </p:nvSpPr>
        <p:spPr>
          <a:xfrm>
            <a:off x="9217768" y="4153858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6BC0DBEC-CD2F-5F4B-BB00-29A024391068}"/>
              </a:ext>
            </a:extLst>
          </p:cNvPr>
          <p:cNvSpPr/>
          <p:nvPr/>
        </p:nvSpPr>
        <p:spPr>
          <a:xfrm>
            <a:off x="9302318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DCD84FE7-1114-864E-93F0-20C8C9E23F1B}"/>
              </a:ext>
            </a:extLst>
          </p:cNvPr>
          <p:cNvSpPr/>
          <p:nvPr/>
        </p:nvSpPr>
        <p:spPr>
          <a:xfrm>
            <a:off x="9548577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92A687D-18B8-124F-8D2C-CA466AD046AF}"/>
              </a:ext>
            </a:extLst>
          </p:cNvPr>
          <p:cNvSpPr/>
          <p:nvPr/>
        </p:nvSpPr>
        <p:spPr>
          <a:xfrm>
            <a:off x="9794836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BD47889-18A0-2244-AA16-5A1DBF16D323}"/>
              </a:ext>
            </a:extLst>
          </p:cNvPr>
          <p:cNvSpPr/>
          <p:nvPr/>
        </p:nvSpPr>
        <p:spPr>
          <a:xfrm>
            <a:off x="10046705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6A71D20-DDDD-6E44-AEF6-0E1E17811A0E}"/>
              </a:ext>
            </a:extLst>
          </p:cNvPr>
          <p:cNvSpPr/>
          <p:nvPr/>
        </p:nvSpPr>
        <p:spPr>
          <a:xfrm>
            <a:off x="10304701" y="420940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209160F-0E10-5D4E-A879-5AF5846500B5}"/>
              </a:ext>
            </a:extLst>
          </p:cNvPr>
          <p:cNvSpPr/>
          <p:nvPr/>
        </p:nvSpPr>
        <p:spPr>
          <a:xfrm>
            <a:off x="9655013" y="3399661"/>
            <a:ext cx="520985" cy="1028577"/>
          </a:xfrm>
          <a:prstGeom prst="rect">
            <a:avLst/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Arrow 72">
            <a:extLst>
              <a:ext uri="{FF2B5EF4-FFF2-40B4-BE49-F238E27FC236}">
                <a16:creationId xmlns:a16="http://schemas.microsoft.com/office/drawing/2014/main" id="{C5F97A50-8FCA-674B-9CD5-B798C07934E9}"/>
              </a:ext>
            </a:extLst>
          </p:cNvPr>
          <p:cNvSpPr/>
          <p:nvPr/>
        </p:nvSpPr>
        <p:spPr>
          <a:xfrm rot="10800000">
            <a:off x="8042062" y="4064459"/>
            <a:ext cx="1612949" cy="519477"/>
          </a:xfrm>
          <a:prstGeom prst="rightArrow">
            <a:avLst>
              <a:gd name="adj1" fmla="val 43272"/>
              <a:gd name="adj2" fmla="val 64733"/>
            </a:avLst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955CE4C-F149-954F-B60C-F5A8790D746A}"/>
                  </a:ext>
                </a:extLst>
              </p:cNvPr>
              <p:cNvSpPr/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…</m:t>
                    </m:r>
                  </m:oMath>
                </a14:m>
                <a:endParaRPr lang="en-US" sz="4000" dirty="0"/>
              </a:p>
            </p:txBody>
          </p:sp>
        </mc:Choice>
        <mc:Fallback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955CE4C-F149-954F-B60C-F5A8790D7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  <a:blipFill>
                <a:blip r:embed="rId1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8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167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RNNs: Vanishing and Exploding Gradients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84737F7A-74CD-B176-3F29-4D72305898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84737F7A-74CD-B176-3F29-4D7230589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C55D39-0FC0-F238-C868-A6CC1B295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C55D39-0FC0-F238-C868-A6CC1B295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D1B765D-7B19-6F39-6FAF-7B5C208B51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D1B765D-7B19-6F39-6FAF-7B5C208B5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79AB9F16-EC05-D502-60D4-BF45AC08C8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79AB9F16-EC05-D502-60D4-BF45AC08C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E48773D-6CC0-2380-0652-A72E57F16C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E48773D-6CC0-2380-0652-A72E57F16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49592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96E96B4-FA2A-A045-8934-B071E520E541}"/>
              </a:ext>
            </a:extLst>
          </p:cNvPr>
          <p:cNvSpPr/>
          <p:nvPr/>
        </p:nvSpPr>
        <p:spPr>
          <a:xfrm>
            <a:off x="9293475" y="1813744"/>
            <a:ext cx="1183062" cy="1598617"/>
          </a:xfrm>
          <a:prstGeom prst="rect">
            <a:avLst/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DB4A757-5A32-CF4C-A30C-5FE20E8C7192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  <a:alpha val="2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11F4F3D-7FD4-CA4D-BCDB-B5A50BBDE93A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8F0F276-DB46-D74E-8ABD-D057FA6ED0F3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23DB2A-790A-3B43-8790-B0E90915D1E6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4022844-714E-284B-AB2A-68FBB304ADC6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823ADC3-4481-2946-87EA-CB2E335E30DA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5BF7497-DF61-0F4A-B016-CE02CE318A25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E4E656-FFF7-DA41-8ED5-A6650F40273B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EAC4CB-C274-0748-B5B1-A0651F161A72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0BC738-3191-5447-B402-723D4FA368AD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3669D5-6FA1-0645-BC79-9DDEFCCF4B21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740DB24-8531-E94D-B05E-60C33259FE09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4591500B-0412-CB45-9053-85931536B1AD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E5B32DB0-F51A-8242-86A0-8AD7CED6BCFA}"/>
              </a:ext>
            </a:extLst>
          </p:cNvPr>
          <p:cNvSpPr/>
          <p:nvPr/>
        </p:nvSpPr>
        <p:spPr>
          <a:xfrm>
            <a:off x="4848860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23A3479-F954-6840-B536-A1F94B963982}"/>
              </a:ext>
            </a:extLst>
          </p:cNvPr>
          <p:cNvSpPr/>
          <p:nvPr/>
        </p:nvSpPr>
        <p:spPr>
          <a:xfrm>
            <a:off x="5095119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F60CB2B-07CE-A945-B489-29D965BD7199}"/>
              </a:ext>
            </a:extLst>
          </p:cNvPr>
          <p:cNvSpPr/>
          <p:nvPr/>
        </p:nvSpPr>
        <p:spPr>
          <a:xfrm>
            <a:off x="5341378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92A6669-C851-9C47-8BEF-30B768932508}"/>
              </a:ext>
            </a:extLst>
          </p:cNvPr>
          <p:cNvSpPr/>
          <p:nvPr/>
        </p:nvSpPr>
        <p:spPr>
          <a:xfrm>
            <a:off x="5593247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930E4E3-04D4-BF47-BA4B-A45962FBCDEB}"/>
              </a:ext>
            </a:extLst>
          </p:cNvPr>
          <p:cNvSpPr/>
          <p:nvPr/>
        </p:nvSpPr>
        <p:spPr>
          <a:xfrm>
            <a:off x="4627925" y="4155353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5D97170-2F8B-4F48-8E2A-64641CE2B3C4}"/>
              </a:ext>
            </a:extLst>
          </p:cNvPr>
          <p:cNvSpPr/>
          <p:nvPr/>
        </p:nvSpPr>
        <p:spPr>
          <a:xfrm>
            <a:off x="4712475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0F52EDE-2875-DE48-AD2F-BA6536894E60}"/>
              </a:ext>
            </a:extLst>
          </p:cNvPr>
          <p:cNvSpPr/>
          <p:nvPr/>
        </p:nvSpPr>
        <p:spPr>
          <a:xfrm>
            <a:off x="4958734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075C99-337F-BE47-8EF8-5EC57183ED41}"/>
              </a:ext>
            </a:extLst>
          </p:cNvPr>
          <p:cNvSpPr/>
          <p:nvPr/>
        </p:nvSpPr>
        <p:spPr>
          <a:xfrm>
            <a:off x="5204993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B3CF464-58A0-B348-81AE-9423A9E30E87}"/>
              </a:ext>
            </a:extLst>
          </p:cNvPr>
          <p:cNvSpPr/>
          <p:nvPr/>
        </p:nvSpPr>
        <p:spPr>
          <a:xfrm>
            <a:off x="5456862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3BFE72E-2A7F-ED4C-959D-0C33435D708C}"/>
              </a:ext>
            </a:extLst>
          </p:cNvPr>
          <p:cNvSpPr/>
          <p:nvPr/>
        </p:nvSpPr>
        <p:spPr>
          <a:xfrm>
            <a:off x="5714858" y="4210904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48398E9-0B56-9A41-BD1E-EBE22F30922D}"/>
              </a:ext>
            </a:extLst>
          </p:cNvPr>
          <p:cNvSpPr/>
          <p:nvPr/>
        </p:nvSpPr>
        <p:spPr>
          <a:xfrm>
            <a:off x="4763168" y="30157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3C471183-F579-0240-B18B-4AC85FA1910F}"/>
              </a:ext>
            </a:extLst>
          </p:cNvPr>
          <p:cNvSpPr/>
          <p:nvPr/>
        </p:nvSpPr>
        <p:spPr>
          <a:xfrm rot="16200000">
            <a:off x="5068789" y="353319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561C6263-CBD3-104D-9AD6-8AF75D59C6B7}"/>
              </a:ext>
            </a:extLst>
          </p:cNvPr>
          <p:cNvSpPr/>
          <p:nvPr/>
        </p:nvSpPr>
        <p:spPr>
          <a:xfrm>
            <a:off x="7124425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2FF0051-DDDB-8F4C-9CD5-68DA8E6D0254}"/>
              </a:ext>
            </a:extLst>
          </p:cNvPr>
          <p:cNvSpPr/>
          <p:nvPr/>
        </p:nvSpPr>
        <p:spPr>
          <a:xfrm>
            <a:off x="7370684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D7837AF-EC9B-934B-B23A-341969736412}"/>
              </a:ext>
            </a:extLst>
          </p:cNvPr>
          <p:cNvSpPr/>
          <p:nvPr/>
        </p:nvSpPr>
        <p:spPr>
          <a:xfrm>
            <a:off x="7616943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12173EF-414D-D34A-AA3C-3133FB40BE1E}"/>
              </a:ext>
            </a:extLst>
          </p:cNvPr>
          <p:cNvSpPr/>
          <p:nvPr/>
        </p:nvSpPr>
        <p:spPr>
          <a:xfrm>
            <a:off x="7868812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889007D-61A0-FC49-930F-D20297266FA6}"/>
              </a:ext>
            </a:extLst>
          </p:cNvPr>
          <p:cNvSpPr/>
          <p:nvPr/>
        </p:nvSpPr>
        <p:spPr>
          <a:xfrm>
            <a:off x="6903490" y="4171771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1CDAA7C-35E5-6E45-AFB8-68996C5CD504}"/>
              </a:ext>
            </a:extLst>
          </p:cNvPr>
          <p:cNvSpPr/>
          <p:nvPr/>
        </p:nvSpPr>
        <p:spPr>
          <a:xfrm>
            <a:off x="6988040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64F47D-8687-D942-BDDA-D6E332106E26}"/>
              </a:ext>
            </a:extLst>
          </p:cNvPr>
          <p:cNvSpPr/>
          <p:nvPr/>
        </p:nvSpPr>
        <p:spPr>
          <a:xfrm>
            <a:off x="7234299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02A8646-BCDD-374E-A279-D366EE61AC34}"/>
              </a:ext>
            </a:extLst>
          </p:cNvPr>
          <p:cNvSpPr/>
          <p:nvPr/>
        </p:nvSpPr>
        <p:spPr>
          <a:xfrm>
            <a:off x="7480558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CDCA503-8B88-2F4F-8D6B-3A400CCA8B45}"/>
              </a:ext>
            </a:extLst>
          </p:cNvPr>
          <p:cNvSpPr/>
          <p:nvPr/>
        </p:nvSpPr>
        <p:spPr>
          <a:xfrm>
            <a:off x="7732427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3202942-838B-0E4F-8817-666091844E0B}"/>
              </a:ext>
            </a:extLst>
          </p:cNvPr>
          <p:cNvSpPr/>
          <p:nvPr/>
        </p:nvSpPr>
        <p:spPr>
          <a:xfrm>
            <a:off x="7990423" y="422732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F1CF5238-90F6-1A42-BB43-1558E63F45B4}"/>
              </a:ext>
            </a:extLst>
          </p:cNvPr>
          <p:cNvSpPr/>
          <p:nvPr/>
        </p:nvSpPr>
        <p:spPr>
          <a:xfrm>
            <a:off x="7038733" y="3032199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F31BEE07-66AD-CD49-8640-E36E3A55367C}"/>
              </a:ext>
            </a:extLst>
          </p:cNvPr>
          <p:cNvSpPr/>
          <p:nvPr/>
        </p:nvSpPr>
        <p:spPr>
          <a:xfrm rot="16200000">
            <a:off x="7344354" y="354961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Oval 52">
            <a:extLst>
              <a:ext uri="{FF2B5EF4-FFF2-40B4-BE49-F238E27FC236}">
                <a16:creationId xmlns:a16="http://schemas.microsoft.com/office/drawing/2014/main" id="{01165D18-9EC1-F047-A671-4EE66BA5C44A}"/>
              </a:ext>
            </a:extLst>
          </p:cNvPr>
          <p:cNvSpPr/>
          <p:nvPr/>
        </p:nvSpPr>
        <p:spPr>
          <a:xfrm>
            <a:off x="9425431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0661276-061F-2641-B25B-CAB4040EFA22}"/>
              </a:ext>
            </a:extLst>
          </p:cNvPr>
          <p:cNvSpPr/>
          <p:nvPr/>
        </p:nvSpPr>
        <p:spPr>
          <a:xfrm>
            <a:off x="9671690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9C577E7-688D-2B45-9CE3-B19C809EF163}"/>
              </a:ext>
            </a:extLst>
          </p:cNvPr>
          <p:cNvSpPr/>
          <p:nvPr/>
        </p:nvSpPr>
        <p:spPr>
          <a:xfrm>
            <a:off x="9917949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A52908F-C3FE-FC4D-9BE2-39EA60BB7D76}"/>
              </a:ext>
            </a:extLst>
          </p:cNvPr>
          <p:cNvSpPr/>
          <p:nvPr/>
        </p:nvSpPr>
        <p:spPr>
          <a:xfrm>
            <a:off x="10169818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C3DF2F38-EE79-8846-ADC6-9F76281BE13C}"/>
              </a:ext>
            </a:extLst>
          </p:cNvPr>
          <p:cNvSpPr/>
          <p:nvPr/>
        </p:nvSpPr>
        <p:spPr>
          <a:xfrm>
            <a:off x="9339739" y="30411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/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/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  <a:blipFill>
                <a:blip r:embed="rId8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/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  <a:blipFill>
                <a:blip r:embed="rId9"/>
                <a:stretch>
                  <a:fillRect b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DC5110E7-A92F-C14A-95F3-B48F03756A2D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D72094EF-16A9-7B44-A071-E40E0000CED0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151911BD-6EAD-874D-AF1A-AF3DBE79F64F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D19C169-8DD1-6A4B-88D6-3C0CC3D70D2B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A8D7768-A1EC-1649-91E0-743C8369903D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381F72C-2D2A-DF4B-BEC4-0A10EB34839F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DE76911-7CAA-224F-9047-5918773A1D55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4" name="Right Arrow 83">
            <a:extLst>
              <a:ext uri="{FF2B5EF4-FFF2-40B4-BE49-F238E27FC236}">
                <a16:creationId xmlns:a16="http://schemas.microsoft.com/office/drawing/2014/main" id="{A5AB2061-9AA7-DE4C-B89B-6E9DCD68CCB7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F806BD02-2D52-384B-B1FC-D8788ED70EC9}"/>
              </a:ext>
            </a:extLst>
          </p:cNvPr>
          <p:cNvSpPr/>
          <p:nvPr/>
        </p:nvSpPr>
        <p:spPr>
          <a:xfrm>
            <a:off x="4744078" y="5314271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2FEF93D-1038-B441-8283-46E6C128CBAC}"/>
              </a:ext>
            </a:extLst>
          </p:cNvPr>
          <p:cNvSpPr/>
          <p:nvPr/>
        </p:nvSpPr>
        <p:spPr>
          <a:xfrm>
            <a:off x="4848860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FF12C54-CCD1-C943-8412-D543E5A478AF}"/>
              </a:ext>
            </a:extLst>
          </p:cNvPr>
          <p:cNvSpPr/>
          <p:nvPr/>
        </p:nvSpPr>
        <p:spPr>
          <a:xfrm>
            <a:off x="5095119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AFD3F7B-052C-374A-8560-EF0CA951100C}"/>
              </a:ext>
            </a:extLst>
          </p:cNvPr>
          <p:cNvSpPr/>
          <p:nvPr/>
        </p:nvSpPr>
        <p:spPr>
          <a:xfrm>
            <a:off x="5341378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AFC51C0-06B7-B448-8454-08607677863C}"/>
              </a:ext>
            </a:extLst>
          </p:cNvPr>
          <p:cNvSpPr/>
          <p:nvPr/>
        </p:nvSpPr>
        <p:spPr>
          <a:xfrm>
            <a:off x="5593247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1" name="Right Arrow 90">
            <a:extLst>
              <a:ext uri="{FF2B5EF4-FFF2-40B4-BE49-F238E27FC236}">
                <a16:creationId xmlns:a16="http://schemas.microsoft.com/office/drawing/2014/main" id="{94B6773C-603B-6C49-953C-453D04B3E678}"/>
              </a:ext>
            </a:extLst>
          </p:cNvPr>
          <p:cNvSpPr/>
          <p:nvPr/>
        </p:nvSpPr>
        <p:spPr>
          <a:xfrm rot="16200000">
            <a:off x="5090349" y="47023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10103AE-B073-1143-98CC-E315F95F91D7}"/>
              </a:ext>
            </a:extLst>
          </p:cNvPr>
          <p:cNvSpPr/>
          <p:nvPr/>
        </p:nvSpPr>
        <p:spPr>
          <a:xfrm>
            <a:off x="701964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247013F-E0C9-0E40-8E18-2FE54212B459}"/>
              </a:ext>
            </a:extLst>
          </p:cNvPr>
          <p:cNvSpPr/>
          <p:nvPr/>
        </p:nvSpPr>
        <p:spPr>
          <a:xfrm>
            <a:off x="712442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68F3127F-D691-3D4B-97C7-5F071BF8783B}"/>
              </a:ext>
            </a:extLst>
          </p:cNvPr>
          <p:cNvSpPr/>
          <p:nvPr/>
        </p:nvSpPr>
        <p:spPr>
          <a:xfrm>
            <a:off x="737068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EE41199-A7D8-0946-B7A7-17844F1F0716}"/>
              </a:ext>
            </a:extLst>
          </p:cNvPr>
          <p:cNvSpPr/>
          <p:nvPr/>
        </p:nvSpPr>
        <p:spPr>
          <a:xfrm>
            <a:off x="761694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838534D-B292-1140-A586-BDB908323903}"/>
              </a:ext>
            </a:extLst>
          </p:cNvPr>
          <p:cNvSpPr/>
          <p:nvPr/>
        </p:nvSpPr>
        <p:spPr>
          <a:xfrm>
            <a:off x="786881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" name="Right Arrow 97">
            <a:extLst>
              <a:ext uri="{FF2B5EF4-FFF2-40B4-BE49-F238E27FC236}">
                <a16:creationId xmlns:a16="http://schemas.microsoft.com/office/drawing/2014/main" id="{4E2804D9-F4E5-D343-A373-94D728C0A6E1}"/>
              </a:ext>
            </a:extLst>
          </p:cNvPr>
          <p:cNvSpPr/>
          <p:nvPr/>
        </p:nvSpPr>
        <p:spPr>
          <a:xfrm rot="16200000">
            <a:off x="7365914" y="471876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ight Arrow 99">
            <a:extLst>
              <a:ext uri="{FF2B5EF4-FFF2-40B4-BE49-F238E27FC236}">
                <a16:creationId xmlns:a16="http://schemas.microsoft.com/office/drawing/2014/main" id="{0A06B42B-2531-7D4A-A07C-96F48D518057}"/>
              </a:ext>
            </a:extLst>
          </p:cNvPr>
          <p:cNvSpPr/>
          <p:nvPr/>
        </p:nvSpPr>
        <p:spPr>
          <a:xfrm rot="16200000">
            <a:off x="9666920" y="47277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84F00FE0-7BE2-AB45-84A5-CACC76F1C678}"/>
              </a:ext>
            </a:extLst>
          </p:cNvPr>
          <p:cNvSpPr txBox="1">
            <a:spLocks/>
          </p:cNvSpPr>
          <p:nvPr/>
        </p:nvSpPr>
        <p:spPr>
          <a:xfrm>
            <a:off x="2793640" y="5754472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She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F40B8C59-0149-A142-86C3-CA63325779D8}"/>
              </a:ext>
            </a:extLst>
          </p:cNvPr>
          <p:cNvSpPr txBox="1">
            <a:spLocks/>
          </p:cNvSpPr>
          <p:nvPr/>
        </p:nvSpPr>
        <p:spPr>
          <a:xfrm>
            <a:off x="4771152" y="5722080"/>
            <a:ext cx="100582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71FA44-21E2-F542-8A3B-2EA795FA64B4}"/>
              </a:ext>
            </a:extLst>
          </p:cNvPr>
          <p:cNvSpPr txBox="1">
            <a:spLocks/>
          </p:cNvSpPr>
          <p:nvPr/>
        </p:nvSpPr>
        <p:spPr>
          <a:xfrm>
            <a:off x="7132699" y="5737257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95A145-8CAC-9549-BE9D-308C04EDF2FC}"/>
              </a:ext>
            </a:extLst>
          </p:cNvPr>
          <p:cNvSpPr txBox="1">
            <a:spLocks/>
          </p:cNvSpPr>
          <p:nvPr/>
        </p:nvSpPr>
        <p:spPr>
          <a:xfrm>
            <a:off x="9324812" y="5723185"/>
            <a:ext cx="96661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class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710E6B06-7E28-8D41-92AC-CB7973823B27}"/>
              </a:ext>
            </a:extLst>
          </p:cNvPr>
          <p:cNvSpPr/>
          <p:nvPr/>
        </p:nvSpPr>
        <p:spPr>
          <a:xfrm>
            <a:off x="933453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5DEB645-C3D7-E648-9817-4FD574E14306}"/>
              </a:ext>
            </a:extLst>
          </p:cNvPr>
          <p:cNvSpPr/>
          <p:nvPr/>
        </p:nvSpPr>
        <p:spPr>
          <a:xfrm>
            <a:off x="943931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2678B3B-07CE-6141-ACFE-0CD961C14D21}"/>
              </a:ext>
            </a:extLst>
          </p:cNvPr>
          <p:cNvSpPr/>
          <p:nvPr/>
        </p:nvSpPr>
        <p:spPr>
          <a:xfrm>
            <a:off x="968557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499DACEE-02EE-5443-8FAD-D0107DF9B8E3}"/>
              </a:ext>
            </a:extLst>
          </p:cNvPr>
          <p:cNvSpPr/>
          <p:nvPr/>
        </p:nvSpPr>
        <p:spPr>
          <a:xfrm>
            <a:off x="993183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F990F24-4867-7745-AD2F-DB6CA00F7343}"/>
              </a:ext>
            </a:extLst>
          </p:cNvPr>
          <p:cNvSpPr/>
          <p:nvPr/>
        </p:nvSpPr>
        <p:spPr>
          <a:xfrm>
            <a:off x="1018370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5846CCBF-EE75-6446-82E3-EAC9978F6B3B}"/>
              </a:ext>
            </a:extLst>
          </p:cNvPr>
          <p:cNvSpPr/>
          <p:nvPr/>
        </p:nvSpPr>
        <p:spPr>
          <a:xfrm>
            <a:off x="9217768" y="4153858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6BC0DBEC-CD2F-5F4B-BB00-29A024391068}"/>
              </a:ext>
            </a:extLst>
          </p:cNvPr>
          <p:cNvSpPr/>
          <p:nvPr/>
        </p:nvSpPr>
        <p:spPr>
          <a:xfrm>
            <a:off x="9302318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DCD84FE7-1114-864E-93F0-20C8C9E23F1B}"/>
              </a:ext>
            </a:extLst>
          </p:cNvPr>
          <p:cNvSpPr/>
          <p:nvPr/>
        </p:nvSpPr>
        <p:spPr>
          <a:xfrm>
            <a:off x="9548577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92A687D-18B8-124F-8D2C-CA466AD046AF}"/>
              </a:ext>
            </a:extLst>
          </p:cNvPr>
          <p:cNvSpPr/>
          <p:nvPr/>
        </p:nvSpPr>
        <p:spPr>
          <a:xfrm>
            <a:off x="9794836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BD47889-18A0-2244-AA16-5A1DBF16D323}"/>
              </a:ext>
            </a:extLst>
          </p:cNvPr>
          <p:cNvSpPr/>
          <p:nvPr/>
        </p:nvSpPr>
        <p:spPr>
          <a:xfrm>
            <a:off x="10046705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6A71D20-DDDD-6E44-AEF6-0E1E17811A0E}"/>
              </a:ext>
            </a:extLst>
          </p:cNvPr>
          <p:cNvSpPr/>
          <p:nvPr/>
        </p:nvSpPr>
        <p:spPr>
          <a:xfrm>
            <a:off x="10304701" y="420940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209160F-0E10-5D4E-A879-5AF5846500B5}"/>
              </a:ext>
            </a:extLst>
          </p:cNvPr>
          <p:cNvSpPr/>
          <p:nvPr/>
        </p:nvSpPr>
        <p:spPr>
          <a:xfrm>
            <a:off x="9655013" y="3399661"/>
            <a:ext cx="520985" cy="1028577"/>
          </a:xfrm>
          <a:prstGeom prst="rect">
            <a:avLst/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Arrow 72">
            <a:extLst>
              <a:ext uri="{FF2B5EF4-FFF2-40B4-BE49-F238E27FC236}">
                <a16:creationId xmlns:a16="http://schemas.microsoft.com/office/drawing/2014/main" id="{C5F97A50-8FCA-674B-9CD5-B798C07934E9}"/>
              </a:ext>
            </a:extLst>
          </p:cNvPr>
          <p:cNvSpPr/>
          <p:nvPr/>
        </p:nvSpPr>
        <p:spPr>
          <a:xfrm rot="10800000">
            <a:off x="5940212" y="4064459"/>
            <a:ext cx="3714799" cy="519477"/>
          </a:xfrm>
          <a:prstGeom prst="rightArrow">
            <a:avLst>
              <a:gd name="adj1" fmla="val 43272"/>
              <a:gd name="adj2" fmla="val 64733"/>
            </a:avLst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02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RNNs: Vanishing and Exploding Gradients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C2B336E-E36C-776F-0096-8D42EEA3EB19}"/>
                  </a:ext>
                </a:extLst>
              </p:cNvPr>
              <p:cNvSpPr/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b="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</m:oMath>
                </a14:m>
                <a:endParaRPr lang="en-US" sz="40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C2B336E-E36C-776F-0096-8D42EEA3EB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  <a:blipFill>
                <a:blip r:embed="rId1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40CFA3-5A39-0B5D-BED1-423A97E8FB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40CFA3-5A39-0B5D-BED1-423A97E8F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52A86FE-23B9-6E5D-BFD0-BC22D026CD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52A86FE-23B9-6E5D-BFD0-BC22D026C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4127CC4E-2665-C05F-403B-DB80A4EC50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4127CC4E-2665-C05F-403B-DB80A4EC5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3F3A7D5-00CE-B3B1-64EF-BB0CCB5D9F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3F3A7D5-00CE-B3B1-64EF-BB0CCB5D9F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EF3A6B0-0227-5299-44A4-CA908EB64D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EF3A6B0-0227-5299-44A4-CA908EB64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90467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96E96B4-FA2A-A045-8934-B071E520E541}"/>
              </a:ext>
            </a:extLst>
          </p:cNvPr>
          <p:cNvSpPr/>
          <p:nvPr/>
        </p:nvSpPr>
        <p:spPr>
          <a:xfrm>
            <a:off x="9293475" y="1813744"/>
            <a:ext cx="1183062" cy="1598617"/>
          </a:xfrm>
          <a:prstGeom prst="rect">
            <a:avLst/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DB4A757-5A32-CF4C-A30C-5FE20E8C7192}"/>
              </a:ext>
            </a:extLst>
          </p:cNvPr>
          <p:cNvSpPr txBox="1">
            <a:spLocks/>
          </p:cNvSpPr>
          <p:nvPr/>
        </p:nvSpPr>
        <p:spPr>
          <a:xfrm>
            <a:off x="241800" y="2952152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  <a:alpha val="2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11F4F3D-7FD4-CA4D-BCDB-B5A50BBDE93A}"/>
              </a:ext>
            </a:extLst>
          </p:cNvPr>
          <p:cNvSpPr/>
          <p:nvPr/>
        </p:nvSpPr>
        <p:spPr>
          <a:xfrm>
            <a:off x="2665942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8F0F276-DB46-D74E-8ABD-D057FA6ED0F3}"/>
              </a:ext>
            </a:extLst>
          </p:cNvPr>
          <p:cNvSpPr/>
          <p:nvPr/>
        </p:nvSpPr>
        <p:spPr>
          <a:xfrm>
            <a:off x="2912201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23DB2A-790A-3B43-8790-B0E90915D1E6}"/>
              </a:ext>
            </a:extLst>
          </p:cNvPr>
          <p:cNvSpPr/>
          <p:nvPr/>
        </p:nvSpPr>
        <p:spPr>
          <a:xfrm>
            <a:off x="3158460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4022844-714E-284B-AB2A-68FBB304ADC6}"/>
              </a:ext>
            </a:extLst>
          </p:cNvPr>
          <p:cNvSpPr/>
          <p:nvPr/>
        </p:nvSpPr>
        <p:spPr>
          <a:xfrm>
            <a:off x="3410329" y="3035587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823ADC3-4481-2946-87EA-CB2E335E30DA}"/>
              </a:ext>
            </a:extLst>
          </p:cNvPr>
          <p:cNvSpPr/>
          <p:nvPr/>
        </p:nvSpPr>
        <p:spPr>
          <a:xfrm>
            <a:off x="2445007" y="4128135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5BF7497-DF61-0F4A-B016-CE02CE318A25}"/>
              </a:ext>
            </a:extLst>
          </p:cNvPr>
          <p:cNvSpPr/>
          <p:nvPr/>
        </p:nvSpPr>
        <p:spPr>
          <a:xfrm>
            <a:off x="2529557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E4E656-FFF7-DA41-8ED5-A6650F40273B}"/>
              </a:ext>
            </a:extLst>
          </p:cNvPr>
          <p:cNvSpPr/>
          <p:nvPr/>
        </p:nvSpPr>
        <p:spPr>
          <a:xfrm>
            <a:off x="2775816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EAC4CB-C274-0748-B5B1-A0651F161A72}"/>
              </a:ext>
            </a:extLst>
          </p:cNvPr>
          <p:cNvSpPr/>
          <p:nvPr/>
        </p:nvSpPr>
        <p:spPr>
          <a:xfrm>
            <a:off x="3022075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0BC738-3191-5447-B402-723D4FA368AD}"/>
              </a:ext>
            </a:extLst>
          </p:cNvPr>
          <p:cNvSpPr/>
          <p:nvPr/>
        </p:nvSpPr>
        <p:spPr>
          <a:xfrm>
            <a:off x="3273944" y="418140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3669D5-6FA1-0645-BC79-9DDEFCCF4B21}"/>
              </a:ext>
            </a:extLst>
          </p:cNvPr>
          <p:cNvSpPr/>
          <p:nvPr/>
        </p:nvSpPr>
        <p:spPr>
          <a:xfrm>
            <a:off x="3531940" y="4183686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740DB24-8531-E94D-B05E-60C33259FE09}"/>
              </a:ext>
            </a:extLst>
          </p:cNvPr>
          <p:cNvSpPr/>
          <p:nvPr/>
        </p:nvSpPr>
        <p:spPr>
          <a:xfrm>
            <a:off x="2580250" y="2988563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4591500B-0412-CB45-9053-85931536B1AD}"/>
              </a:ext>
            </a:extLst>
          </p:cNvPr>
          <p:cNvSpPr/>
          <p:nvPr/>
        </p:nvSpPr>
        <p:spPr>
          <a:xfrm rot="16200000">
            <a:off x="2885871" y="350597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79D0B05-1A10-7543-8CA9-44F6B0453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44" y="3453606"/>
                <a:ext cx="701328" cy="50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E5B32DB0-F51A-8242-86A0-8AD7CED6BCFA}"/>
              </a:ext>
            </a:extLst>
          </p:cNvPr>
          <p:cNvSpPr/>
          <p:nvPr/>
        </p:nvSpPr>
        <p:spPr>
          <a:xfrm>
            <a:off x="4848860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23A3479-F954-6840-B536-A1F94B963982}"/>
              </a:ext>
            </a:extLst>
          </p:cNvPr>
          <p:cNvSpPr/>
          <p:nvPr/>
        </p:nvSpPr>
        <p:spPr>
          <a:xfrm>
            <a:off x="5095119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F60CB2B-07CE-A945-B489-29D965BD7199}"/>
              </a:ext>
            </a:extLst>
          </p:cNvPr>
          <p:cNvSpPr/>
          <p:nvPr/>
        </p:nvSpPr>
        <p:spPr>
          <a:xfrm>
            <a:off x="5341378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92A6669-C851-9C47-8BEF-30B768932508}"/>
              </a:ext>
            </a:extLst>
          </p:cNvPr>
          <p:cNvSpPr/>
          <p:nvPr/>
        </p:nvSpPr>
        <p:spPr>
          <a:xfrm>
            <a:off x="5593247" y="3062805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930E4E3-04D4-BF47-BA4B-A45962FBCDEB}"/>
              </a:ext>
            </a:extLst>
          </p:cNvPr>
          <p:cNvSpPr/>
          <p:nvPr/>
        </p:nvSpPr>
        <p:spPr>
          <a:xfrm>
            <a:off x="4627925" y="4155353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5D97170-2F8B-4F48-8E2A-64641CE2B3C4}"/>
              </a:ext>
            </a:extLst>
          </p:cNvPr>
          <p:cNvSpPr/>
          <p:nvPr/>
        </p:nvSpPr>
        <p:spPr>
          <a:xfrm>
            <a:off x="4712475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0F52EDE-2875-DE48-AD2F-BA6536894E60}"/>
              </a:ext>
            </a:extLst>
          </p:cNvPr>
          <p:cNvSpPr/>
          <p:nvPr/>
        </p:nvSpPr>
        <p:spPr>
          <a:xfrm>
            <a:off x="4958734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075C99-337F-BE47-8EF8-5EC57183ED41}"/>
              </a:ext>
            </a:extLst>
          </p:cNvPr>
          <p:cNvSpPr/>
          <p:nvPr/>
        </p:nvSpPr>
        <p:spPr>
          <a:xfrm>
            <a:off x="5204993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B3CF464-58A0-B348-81AE-9423A9E30E87}"/>
              </a:ext>
            </a:extLst>
          </p:cNvPr>
          <p:cNvSpPr/>
          <p:nvPr/>
        </p:nvSpPr>
        <p:spPr>
          <a:xfrm>
            <a:off x="5456862" y="4208620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3BFE72E-2A7F-ED4C-959D-0C33435D708C}"/>
              </a:ext>
            </a:extLst>
          </p:cNvPr>
          <p:cNvSpPr/>
          <p:nvPr/>
        </p:nvSpPr>
        <p:spPr>
          <a:xfrm>
            <a:off x="5714858" y="4210904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4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48398E9-0B56-9A41-BD1E-EBE22F30922D}"/>
              </a:ext>
            </a:extLst>
          </p:cNvPr>
          <p:cNvSpPr/>
          <p:nvPr/>
        </p:nvSpPr>
        <p:spPr>
          <a:xfrm>
            <a:off x="4763168" y="30157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3C471183-F579-0240-B18B-4AC85FA1910F}"/>
              </a:ext>
            </a:extLst>
          </p:cNvPr>
          <p:cNvSpPr/>
          <p:nvPr/>
        </p:nvSpPr>
        <p:spPr>
          <a:xfrm rot="16200000">
            <a:off x="5068789" y="353319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7E945B6E-8A48-AB4E-A28B-D7C1B4C03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462" y="3480824"/>
                <a:ext cx="701328" cy="503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561C6263-CBD3-104D-9AD6-8AF75D59C6B7}"/>
              </a:ext>
            </a:extLst>
          </p:cNvPr>
          <p:cNvSpPr/>
          <p:nvPr/>
        </p:nvSpPr>
        <p:spPr>
          <a:xfrm>
            <a:off x="7124425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2FF0051-DDDB-8F4C-9CD5-68DA8E6D0254}"/>
              </a:ext>
            </a:extLst>
          </p:cNvPr>
          <p:cNvSpPr/>
          <p:nvPr/>
        </p:nvSpPr>
        <p:spPr>
          <a:xfrm>
            <a:off x="7370684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D7837AF-EC9B-934B-B23A-341969736412}"/>
              </a:ext>
            </a:extLst>
          </p:cNvPr>
          <p:cNvSpPr/>
          <p:nvPr/>
        </p:nvSpPr>
        <p:spPr>
          <a:xfrm>
            <a:off x="7616943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12173EF-414D-D34A-AA3C-3133FB40BE1E}"/>
              </a:ext>
            </a:extLst>
          </p:cNvPr>
          <p:cNvSpPr/>
          <p:nvPr/>
        </p:nvSpPr>
        <p:spPr>
          <a:xfrm>
            <a:off x="7868812" y="3079223"/>
            <a:ext cx="203200" cy="203200"/>
          </a:xfrm>
          <a:prstGeom prst="ellipse">
            <a:avLst/>
          </a:prstGeom>
          <a:solidFill>
            <a:srgbClr val="92D050">
              <a:alpha val="19000"/>
            </a:srgbClr>
          </a:solidFill>
          <a:ln w="19050">
            <a:solidFill>
              <a:schemeClr val="accent6">
                <a:lumMod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889007D-61A0-FC49-930F-D20297266FA6}"/>
              </a:ext>
            </a:extLst>
          </p:cNvPr>
          <p:cNvSpPr/>
          <p:nvPr/>
        </p:nvSpPr>
        <p:spPr>
          <a:xfrm>
            <a:off x="6903490" y="4171771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1CDAA7C-35E5-6E45-AFB8-68996C5CD504}"/>
              </a:ext>
            </a:extLst>
          </p:cNvPr>
          <p:cNvSpPr/>
          <p:nvPr/>
        </p:nvSpPr>
        <p:spPr>
          <a:xfrm>
            <a:off x="6988040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64F47D-8687-D942-BDDA-D6E332106E26}"/>
              </a:ext>
            </a:extLst>
          </p:cNvPr>
          <p:cNvSpPr/>
          <p:nvPr/>
        </p:nvSpPr>
        <p:spPr>
          <a:xfrm>
            <a:off x="7234299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02A8646-BCDD-374E-A279-D366EE61AC34}"/>
              </a:ext>
            </a:extLst>
          </p:cNvPr>
          <p:cNvSpPr/>
          <p:nvPr/>
        </p:nvSpPr>
        <p:spPr>
          <a:xfrm>
            <a:off x="7480558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CDCA503-8B88-2F4F-8D6B-3A400CCA8B45}"/>
              </a:ext>
            </a:extLst>
          </p:cNvPr>
          <p:cNvSpPr/>
          <p:nvPr/>
        </p:nvSpPr>
        <p:spPr>
          <a:xfrm>
            <a:off x="7732427" y="4225038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3202942-838B-0E4F-8817-666091844E0B}"/>
              </a:ext>
            </a:extLst>
          </p:cNvPr>
          <p:cNvSpPr/>
          <p:nvPr/>
        </p:nvSpPr>
        <p:spPr>
          <a:xfrm>
            <a:off x="7990423" y="4227322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 w="1905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F1CF5238-90F6-1A42-BB43-1558E63F45B4}"/>
              </a:ext>
            </a:extLst>
          </p:cNvPr>
          <p:cNvSpPr/>
          <p:nvPr/>
        </p:nvSpPr>
        <p:spPr>
          <a:xfrm>
            <a:off x="7038733" y="3032199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F31BEE07-66AD-CD49-8640-E36E3A55367C}"/>
              </a:ext>
            </a:extLst>
          </p:cNvPr>
          <p:cNvSpPr/>
          <p:nvPr/>
        </p:nvSpPr>
        <p:spPr>
          <a:xfrm rot="16200000">
            <a:off x="7344354" y="354961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0A0C7097-2AB7-734C-AC88-E9C8FAA49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027" y="3497242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Oval 52">
            <a:extLst>
              <a:ext uri="{FF2B5EF4-FFF2-40B4-BE49-F238E27FC236}">
                <a16:creationId xmlns:a16="http://schemas.microsoft.com/office/drawing/2014/main" id="{01165D18-9EC1-F047-A671-4EE66BA5C44A}"/>
              </a:ext>
            </a:extLst>
          </p:cNvPr>
          <p:cNvSpPr/>
          <p:nvPr/>
        </p:nvSpPr>
        <p:spPr>
          <a:xfrm>
            <a:off x="9425431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0661276-061F-2641-B25B-CAB4040EFA22}"/>
              </a:ext>
            </a:extLst>
          </p:cNvPr>
          <p:cNvSpPr/>
          <p:nvPr/>
        </p:nvSpPr>
        <p:spPr>
          <a:xfrm>
            <a:off x="9671690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9C577E7-688D-2B45-9CE3-B19C809EF163}"/>
              </a:ext>
            </a:extLst>
          </p:cNvPr>
          <p:cNvSpPr/>
          <p:nvPr/>
        </p:nvSpPr>
        <p:spPr>
          <a:xfrm>
            <a:off x="9917949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A52908F-C3FE-FC4D-9BE2-39EA60BB7D76}"/>
              </a:ext>
            </a:extLst>
          </p:cNvPr>
          <p:cNvSpPr/>
          <p:nvPr/>
        </p:nvSpPr>
        <p:spPr>
          <a:xfrm>
            <a:off x="10169818" y="3088205"/>
            <a:ext cx="203200" cy="2032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C3DF2F38-EE79-8846-ADC6-9F76281BE13C}"/>
              </a:ext>
            </a:extLst>
          </p:cNvPr>
          <p:cNvSpPr/>
          <p:nvPr/>
        </p:nvSpPr>
        <p:spPr>
          <a:xfrm>
            <a:off x="9339739" y="3041181"/>
            <a:ext cx="1128109" cy="31136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D91586AE-0AC5-6D4A-837F-F5F742303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33" y="3506224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5" name="Content Placeholder 2">
                <a:extLst>
                  <a:ext uri="{FF2B5EF4-FFF2-40B4-BE49-F238E27FC236}">
                    <a16:creationId xmlns:a16="http://schemas.microsoft.com/office/drawing/2014/main" id="{4B4D95BC-DCE6-4E4B-A661-D8E2988E5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35" y="372016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/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𝐶𝐸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B1228C7-F921-324C-A43B-A4D084076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884" y="1871324"/>
                <a:ext cx="1303818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/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B5397A-8488-8942-B507-3BFFEA4D0E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827" y="2895419"/>
                <a:ext cx="430374" cy="461665"/>
              </a:xfrm>
              <a:prstGeom prst="rect">
                <a:avLst/>
              </a:prstGeom>
              <a:blipFill>
                <a:blip r:embed="rId8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/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5D246DF-B328-314D-AE0D-3948B48973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2710" y="686561"/>
                <a:ext cx="1298483" cy="1072281"/>
              </a:xfrm>
              <a:prstGeom prst="rect">
                <a:avLst/>
              </a:prstGeom>
              <a:blipFill>
                <a:blip r:embed="rId9"/>
                <a:stretch>
                  <a:fillRect b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DD0223EE-AB77-E745-B3EB-BC981C8BD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573" y="3717904"/>
                <a:ext cx="701328" cy="5035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5439BFB4-5FEF-BC48-847B-7E2270682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349" y="3754780"/>
                <a:ext cx="701328" cy="5035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DC5110E7-A92F-C14A-95F3-B48F03756A2D}"/>
              </a:ext>
            </a:extLst>
          </p:cNvPr>
          <p:cNvSpPr txBox="1">
            <a:spLocks/>
          </p:cNvSpPr>
          <p:nvPr/>
        </p:nvSpPr>
        <p:spPr>
          <a:xfrm>
            <a:off x="264163" y="525061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D72094EF-16A9-7B44-A071-E40E0000CED0}"/>
              </a:ext>
            </a:extLst>
          </p:cNvPr>
          <p:cNvSpPr txBox="1">
            <a:spLocks/>
          </p:cNvSpPr>
          <p:nvPr/>
        </p:nvSpPr>
        <p:spPr>
          <a:xfrm>
            <a:off x="147347" y="4088472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151911BD-6EAD-874D-AF1A-AF3DBE79F64F}"/>
              </a:ext>
            </a:extLst>
          </p:cNvPr>
          <p:cNvSpPr/>
          <p:nvPr/>
        </p:nvSpPr>
        <p:spPr>
          <a:xfrm>
            <a:off x="2561160" y="5287053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D19C169-8DD1-6A4B-88D6-3C0CC3D70D2B}"/>
              </a:ext>
            </a:extLst>
          </p:cNvPr>
          <p:cNvSpPr/>
          <p:nvPr/>
        </p:nvSpPr>
        <p:spPr>
          <a:xfrm>
            <a:off x="2665942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A8D7768-A1EC-1649-91E0-743C8369903D}"/>
              </a:ext>
            </a:extLst>
          </p:cNvPr>
          <p:cNvSpPr/>
          <p:nvPr/>
        </p:nvSpPr>
        <p:spPr>
          <a:xfrm>
            <a:off x="2912201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381F72C-2D2A-DF4B-BEC4-0A10EB34839F}"/>
              </a:ext>
            </a:extLst>
          </p:cNvPr>
          <p:cNvSpPr/>
          <p:nvPr/>
        </p:nvSpPr>
        <p:spPr>
          <a:xfrm>
            <a:off x="3158460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DE76911-7CAA-224F-9047-5918773A1D55}"/>
              </a:ext>
            </a:extLst>
          </p:cNvPr>
          <p:cNvSpPr/>
          <p:nvPr/>
        </p:nvSpPr>
        <p:spPr>
          <a:xfrm>
            <a:off x="3410329" y="5342404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4" name="Right Arrow 83">
            <a:extLst>
              <a:ext uri="{FF2B5EF4-FFF2-40B4-BE49-F238E27FC236}">
                <a16:creationId xmlns:a16="http://schemas.microsoft.com/office/drawing/2014/main" id="{A5AB2061-9AA7-DE4C-B89B-6E9DCD68CCB7}"/>
              </a:ext>
            </a:extLst>
          </p:cNvPr>
          <p:cNvSpPr/>
          <p:nvPr/>
        </p:nvSpPr>
        <p:spPr>
          <a:xfrm rot="16200000">
            <a:off x="2907431" y="467512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5B7329C0-ED61-CA43-A5EF-75D567485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35" y="4632547"/>
                <a:ext cx="701328" cy="5035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F806BD02-2D52-384B-B1FC-D8788ED70EC9}"/>
              </a:ext>
            </a:extLst>
          </p:cNvPr>
          <p:cNvSpPr/>
          <p:nvPr/>
        </p:nvSpPr>
        <p:spPr>
          <a:xfrm>
            <a:off x="4744078" y="5314271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2FEF93D-1038-B441-8283-46E6C128CBAC}"/>
              </a:ext>
            </a:extLst>
          </p:cNvPr>
          <p:cNvSpPr/>
          <p:nvPr/>
        </p:nvSpPr>
        <p:spPr>
          <a:xfrm>
            <a:off x="4848860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FF12C54-CCD1-C943-8412-D543E5A478AF}"/>
              </a:ext>
            </a:extLst>
          </p:cNvPr>
          <p:cNvSpPr/>
          <p:nvPr/>
        </p:nvSpPr>
        <p:spPr>
          <a:xfrm>
            <a:off x="5095119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AFD3F7B-052C-374A-8560-EF0CA951100C}"/>
              </a:ext>
            </a:extLst>
          </p:cNvPr>
          <p:cNvSpPr/>
          <p:nvPr/>
        </p:nvSpPr>
        <p:spPr>
          <a:xfrm>
            <a:off x="5341378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AFC51C0-06B7-B448-8454-08607677863C}"/>
              </a:ext>
            </a:extLst>
          </p:cNvPr>
          <p:cNvSpPr/>
          <p:nvPr/>
        </p:nvSpPr>
        <p:spPr>
          <a:xfrm>
            <a:off x="5593247" y="5369622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1" name="Right Arrow 90">
            <a:extLst>
              <a:ext uri="{FF2B5EF4-FFF2-40B4-BE49-F238E27FC236}">
                <a16:creationId xmlns:a16="http://schemas.microsoft.com/office/drawing/2014/main" id="{94B6773C-603B-6C49-953C-453D04B3E678}"/>
              </a:ext>
            </a:extLst>
          </p:cNvPr>
          <p:cNvSpPr/>
          <p:nvPr/>
        </p:nvSpPr>
        <p:spPr>
          <a:xfrm rot="16200000">
            <a:off x="5090349" y="47023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94408A66-3DA3-BF48-9C62-02AD108A3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153" y="4659765"/>
                <a:ext cx="701328" cy="5035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10103AE-B073-1143-98CC-E315F95F91D7}"/>
              </a:ext>
            </a:extLst>
          </p:cNvPr>
          <p:cNvSpPr/>
          <p:nvPr/>
        </p:nvSpPr>
        <p:spPr>
          <a:xfrm>
            <a:off x="701964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247013F-E0C9-0E40-8E18-2FE54212B459}"/>
              </a:ext>
            </a:extLst>
          </p:cNvPr>
          <p:cNvSpPr/>
          <p:nvPr/>
        </p:nvSpPr>
        <p:spPr>
          <a:xfrm>
            <a:off x="712442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68F3127F-D691-3D4B-97C7-5F071BF8783B}"/>
              </a:ext>
            </a:extLst>
          </p:cNvPr>
          <p:cNvSpPr/>
          <p:nvPr/>
        </p:nvSpPr>
        <p:spPr>
          <a:xfrm>
            <a:off x="737068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EE41199-A7D8-0946-B7A7-17844F1F0716}"/>
              </a:ext>
            </a:extLst>
          </p:cNvPr>
          <p:cNvSpPr/>
          <p:nvPr/>
        </p:nvSpPr>
        <p:spPr>
          <a:xfrm>
            <a:off x="761694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838534D-B292-1140-A586-BDB908323903}"/>
              </a:ext>
            </a:extLst>
          </p:cNvPr>
          <p:cNvSpPr/>
          <p:nvPr/>
        </p:nvSpPr>
        <p:spPr>
          <a:xfrm>
            <a:off x="786881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" name="Right Arrow 97">
            <a:extLst>
              <a:ext uri="{FF2B5EF4-FFF2-40B4-BE49-F238E27FC236}">
                <a16:creationId xmlns:a16="http://schemas.microsoft.com/office/drawing/2014/main" id="{4E2804D9-F4E5-D343-A373-94D728C0A6E1}"/>
              </a:ext>
            </a:extLst>
          </p:cNvPr>
          <p:cNvSpPr/>
          <p:nvPr/>
        </p:nvSpPr>
        <p:spPr>
          <a:xfrm rot="16200000">
            <a:off x="7365914" y="471876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ADE574B-929C-464D-8AE2-6AA659EFB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718" y="4676183"/>
                <a:ext cx="701328" cy="5035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ight Arrow 99">
            <a:extLst>
              <a:ext uri="{FF2B5EF4-FFF2-40B4-BE49-F238E27FC236}">
                <a16:creationId xmlns:a16="http://schemas.microsoft.com/office/drawing/2014/main" id="{0A06B42B-2531-7D4A-A07C-96F48D518057}"/>
              </a:ext>
            </a:extLst>
          </p:cNvPr>
          <p:cNvSpPr/>
          <p:nvPr/>
        </p:nvSpPr>
        <p:spPr>
          <a:xfrm rot="16200000">
            <a:off x="9666920" y="472774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1" name="Content Placeholder 2">
                <a:extLst>
                  <a:ext uri="{FF2B5EF4-FFF2-40B4-BE49-F238E27FC236}">
                    <a16:creationId xmlns:a16="http://schemas.microsoft.com/office/drawing/2014/main" id="{560370BF-B949-784C-86C7-0D501AD16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724" y="4685165"/>
                <a:ext cx="701328" cy="5035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84F00FE0-7BE2-AB45-84A5-CACC76F1C678}"/>
              </a:ext>
            </a:extLst>
          </p:cNvPr>
          <p:cNvSpPr txBox="1">
            <a:spLocks/>
          </p:cNvSpPr>
          <p:nvPr/>
        </p:nvSpPr>
        <p:spPr>
          <a:xfrm>
            <a:off x="2793640" y="5754472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She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F40B8C59-0149-A142-86C3-CA63325779D8}"/>
              </a:ext>
            </a:extLst>
          </p:cNvPr>
          <p:cNvSpPr txBox="1">
            <a:spLocks/>
          </p:cNvSpPr>
          <p:nvPr/>
        </p:nvSpPr>
        <p:spPr>
          <a:xfrm>
            <a:off x="4771152" y="5722080"/>
            <a:ext cx="1005821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71FA44-21E2-F542-8A3B-2EA795FA64B4}"/>
              </a:ext>
            </a:extLst>
          </p:cNvPr>
          <p:cNvSpPr txBox="1">
            <a:spLocks/>
          </p:cNvSpPr>
          <p:nvPr/>
        </p:nvSpPr>
        <p:spPr>
          <a:xfrm>
            <a:off x="7132699" y="5737257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95A145-8CAC-9549-BE9D-308C04EDF2FC}"/>
              </a:ext>
            </a:extLst>
          </p:cNvPr>
          <p:cNvSpPr txBox="1">
            <a:spLocks/>
          </p:cNvSpPr>
          <p:nvPr/>
        </p:nvSpPr>
        <p:spPr>
          <a:xfrm>
            <a:off x="9324812" y="5723185"/>
            <a:ext cx="96661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venir Light" panose="020B0402020203020204" pitchFamily="34" charset="77"/>
              </a:rPr>
              <a:t>class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710E6B06-7E28-8D41-92AC-CB7973823B27}"/>
              </a:ext>
            </a:extLst>
          </p:cNvPr>
          <p:cNvSpPr/>
          <p:nvPr/>
        </p:nvSpPr>
        <p:spPr>
          <a:xfrm>
            <a:off x="9334533" y="5330689"/>
            <a:ext cx="1196135" cy="330065"/>
          </a:xfrm>
          <a:prstGeom prst="roundRect">
            <a:avLst/>
          </a:prstGeom>
          <a:noFill/>
          <a:ln w="3810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5DEB645-C3D7-E648-9817-4FD574E14306}"/>
              </a:ext>
            </a:extLst>
          </p:cNvPr>
          <p:cNvSpPr/>
          <p:nvPr/>
        </p:nvSpPr>
        <p:spPr>
          <a:xfrm>
            <a:off x="9439315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2678B3B-07CE-6141-ACFE-0CD961C14D21}"/>
              </a:ext>
            </a:extLst>
          </p:cNvPr>
          <p:cNvSpPr/>
          <p:nvPr/>
        </p:nvSpPr>
        <p:spPr>
          <a:xfrm>
            <a:off x="9685574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499DACEE-02EE-5443-8FAD-D0107DF9B8E3}"/>
              </a:ext>
            </a:extLst>
          </p:cNvPr>
          <p:cNvSpPr/>
          <p:nvPr/>
        </p:nvSpPr>
        <p:spPr>
          <a:xfrm>
            <a:off x="9931833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F990F24-4867-7745-AD2F-DB6CA00F7343}"/>
              </a:ext>
            </a:extLst>
          </p:cNvPr>
          <p:cNvSpPr/>
          <p:nvPr/>
        </p:nvSpPr>
        <p:spPr>
          <a:xfrm>
            <a:off x="10183702" y="5386040"/>
            <a:ext cx="203200" cy="203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5846CCBF-EE75-6446-82E3-EAC9978F6B3B}"/>
              </a:ext>
            </a:extLst>
          </p:cNvPr>
          <p:cNvSpPr/>
          <p:nvPr/>
        </p:nvSpPr>
        <p:spPr>
          <a:xfrm>
            <a:off x="9217768" y="4153858"/>
            <a:ext cx="1364224" cy="3113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6BC0DBEC-CD2F-5F4B-BB00-29A024391068}"/>
              </a:ext>
            </a:extLst>
          </p:cNvPr>
          <p:cNvSpPr/>
          <p:nvPr/>
        </p:nvSpPr>
        <p:spPr>
          <a:xfrm>
            <a:off x="9302318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DCD84FE7-1114-864E-93F0-20C8C9E23F1B}"/>
              </a:ext>
            </a:extLst>
          </p:cNvPr>
          <p:cNvSpPr/>
          <p:nvPr/>
        </p:nvSpPr>
        <p:spPr>
          <a:xfrm>
            <a:off x="9548577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92A687D-18B8-124F-8D2C-CA466AD046AF}"/>
              </a:ext>
            </a:extLst>
          </p:cNvPr>
          <p:cNvSpPr/>
          <p:nvPr/>
        </p:nvSpPr>
        <p:spPr>
          <a:xfrm>
            <a:off x="9794836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BD47889-18A0-2244-AA16-5A1DBF16D323}"/>
              </a:ext>
            </a:extLst>
          </p:cNvPr>
          <p:cNvSpPr/>
          <p:nvPr/>
        </p:nvSpPr>
        <p:spPr>
          <a:xfrm>
            <a:off x="10046705" y="4207125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6A71D20-DDDD-6E44-AEF6-0E1E17811A0E}"/>
              </a:ext>
            </a:extLst>
          </p:cNvPr>
          <p:cNvSpPr/>
          <p:nvPr/>
        </p:nvSpPr>
        <p:spPr>
          <a:xfrm>
            <a:off x="10304701" y="4209409"/>
            <a:ext cx="203200" cy="203200"/>
          </a:xfrm>
          <a:prstGeom prst="ellipse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  <a:ln w="19050">
            <a:solidFill>
              <a:schemeClr val="accent5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209160F-0E10-5D4E-A879-5AF5846500B5}"/>
              </a:ext>
            </a:extLst>
          </p:cNvPr>
          <p:cNvSpPr/>
          <p:nvPr/>
        </p:nvSpPr>
        <p:spPr>
          <a:xfrm>
            <a:off x="9655013" y="3399661"/>
            <a:ext cx="520985" cy="1028577"/>
          </a:xfrm>
          <a:prstGeom prst="rect">
            <a:avLst/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Arrow 72">
            <a:extLst>
              <a:ext uri="{FF2B5EF4-FFF2-40B4-BE49-F238E27FC236}">
                <a16:creationId xmlns:a16="http://schemas.microsoft.com/office/drawing/2014/main" id="{C5F97A50-8FCA-674B-9CD5-B798C07934E9}"/>
              </a:ext>
            </a:extLst>
          </p:cNvPr>
          <p:cNvSpPr/>
          <p:nvPr/>
        </p:nvSpPr>
        <p:spPr>
          <a:xfrm rot="10800000">
            <a:off x="3857900" y="4064460"/>
            <a:ext cx="5797112" cy="519477"/>
          </a:xfrm>
          <a:prstGeom prst="rightArrow">
            <a:avLst>
              <a:gd name="adj1" fmla="val 43272"/>
              <a:gd name="adj2" fmla="val 64733"/>
            </a:avLst>
          </a:prstGeom>
          <a:solidFill>
            <a:srgbClr val="FF7F99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955CE4C-F149-954F-B60C-F5A8790D746A}"/>
                  </a:ext>
                </a:extLst>
              </p:cNvPr>
              <p:cNvSpPr/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b="1" dirty="0">
                    <a:latin typeface="Avenir Light" panose="020B0402020203020204" pitchFamily="34" charset="7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000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4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4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955CE4C-F149-954F-B60C-F5A8790D7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97" y="1378420"/>
                <a:ext cx="6032968" cy="1105495"/>
              </a:xfrm>
              <a:prstGeom prst="rect">
                <a:avLst/>
              </a:prstGeom>
              <a:blipFill>
                <a:blip r:embed="rId1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8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" y="-915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RNNs: Vanishing and Exploding Gradients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5859D0ED-E327-DF37-7608-0C295D0985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5859D0ED-E327-DF37-7608-0C295D098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922" y="3730095"/>
                <a:ext cx="701328" cy="50358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FD2C2C-B998-872B-22B8-B4AE0880AF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FD2C2C-B998-872B-22B8-B4AE0880A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988" y="3736137"/>
                <a:ext cx="701328" cy="5035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3B13DEB-1397-A66E-8C2D-4440364CA0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3B13DEB-1397-A66E-8C2D-4440364CA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871" y="3694339"/>
                <a:ext cx="701328" cy="5035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90965E9-6FE0-BC75-2420-6877FAF03D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90965E9-6FE0-BC75-2420-6877FAF03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981" y="3686159"/>
                <a:ext cx="701328" cy="50358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DACB2EB-6092-3E63-B4B0-A5FC79FD4F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DACB2EB-6092-3E63-B4B0-A5FC79FD4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736" y="2555533"/>
                <a:ext cx="701328" cy="503588"/>
              </a:xfrm>
              <a:prstGeom prst="rect">
                <a:avLst/>
              </a:prstGeom>
              <a:blipFill>
                <a:blip r:embed="rId2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250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B00D99-5E8F-BC4F-99D7-666390D54C72}"/>
              </a:ext>
            </a:extLst>
          </p:cNvPr>
          <p:cNvSpPr txBox="1">
            <a:spLocks/>
          </p:cNvSpPr>
          <p:nvPr/>
        </p:nvSpPr>
        <p:spPr>
          <a:xfrm>
            <a:off x="1379836" y="1438854"/>
            <a:ext cx="10342263" cy="2142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Karla" charset="0"/>
                <a:ea typeface="Karla" charset="0"/>
                <a:cs typeface="Karla" charset="0"/>
              </a:rPr>
              <a:t>To address RNNs’ instabilities with long-range context, we will turn to an RNN variant named </a:t>
            </a:r>
            <a:r>
              <a:rPr lang="en-US" b="1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LSTMs (long short-term memory)</a:t>
            </a:r>
            <a:endParaRPr lang="en-US" dirty="0">
              <a:latin typeface="Karla" charset="0"/>
              <a:ea typeface="Karla" charset="0"/>
              <a:cs typeface="Karla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C00000"/>
              </a:solidFill>
              <a:latin typeface="Karla" charset="0"/>
              <a:ea typeface="Karla" charset="0"/>
              <a:cs typeface="Karla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Karla" charset="0"/>
                <a:ea typeface="Karla" charset="0"/>
                <a:cs typeface="Karla" charset="0"/>
              </a:rPr>
              <a:t>But first, let’s recap what we’ve learned so far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6"/>
            <a:ext cx="12192000" cy="1162592"/>
          </a:xfrm>
        </p:spPr>
        <p:txBody>
          <a:bodyPr>
            <a:normAutofit/>
          </a:bodyPr>
          <a:lstStyle/>
          <a:p>
            <a:r>
              <a:rPr lang="en-US" dirty="0"/>
              <a:t>RNNs: Vanishing and Exploding Gradients</a:t>
            </a:r>
          </a:p>
        </p:txBody>
      </p:sp>
    </p:spTree>
    <p:extLst>
      <p:ext uri="{BB962C8B-B14F-4D97-AF65-F5344CB8AC3E}">
        <p14:creationId xmlns:p14="http://schemas.microsoft.com/office/powerpoint/2010/main" val="216100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F25CB19A-6131-CD43-A0A6-CEF041A2DDB1}"/>
              </a:ext>
            </a:extLst>
          </p:cNvPr>
          <p:cNvSpPr/>
          <p:nvPr/>
        </p:nvSpPr>
        <p:spPr>
          <a:xfrm>
            <a:off x="8463688" y="3298397"/>
            <a:ext cx="3360011" cy="461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D27067C-4218-2146-B7FE-E8C3F1ECB5C3}"/>
              </a:ext>
            </a:extLst>
          </p:cNvPr>
          <p:cNvSpPr/>
          <p:nvPr/>
        </p:nvSpPr>
        <p:spPr>
          <a:xfrm>
            <a:off x="4930600" y="3298526"/>
            <a:ext cx="2854500" cy="461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A05EC56D-A415-2347-AAC9-FCBB48A3BA97}"/>
              </a:ext>
            </a:extLst>
          </p:cNvPr>
          <p:cNvSpPr/>
          <p:nvPr/>
        </p:nvSpPr>
        <p:spPr>
          <a:xfrm>
            <a:off x="1016000" y="3267335"/>
            <a:ext cx="2999228" cy="492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6459831" cy="600039"/>
          </a:xfrm>
        </p:spPr>
        <p:txBody>
          <a:bodyPr>
            <a:normAutofit fontScale="90000"/>
          </a:bodyPr>
          <a:lstStyle/>
          <a:p>
            <a:r>
              <a:rPr lang="en-US" dirty="0"/>
              <a:t>Sequential Modelling (so far)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B00D99-5E8F-BC4F-99D7-666390D54C72}"/>
              </a:ext>
            </a:extLst>
          </p:cNvPr>
          <p:cNvSpPr txBox="1">
            <a:spLocks/>
          </p:cNvSpPr>
          <p:nvPr/>
        </p:nvSpPr>
        <p:spPr>
          <a:xfrm>
            <a:off x="1049269" y="3159944"/>
            <a:ext cx="1503064" cy="70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 Light" panose="020B0402020203020204" pitchFamily="34" charset="77"/>
              </a:rPr>
              <a:t>n-grams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DC0E3-4415-7648-9250-B60B74CAC7FA}"/>
                  </a:ext>
                </a:extLst>
              </p:cNvPr>
              <p:cNvSpPr txBox="1"/>
              <p:nvPr/>
            </p:nvSpPr>
            <p:spPr>
              <a:xfrm>
                <a:off x="826012" y="1783438"/>
                <a:ext cx="3315716" cy="57676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went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count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𝑤𝑒𝑛𝑡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count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DC0E3-4415-7648-9250-B60B74CAC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012" y="1783438"/>
                <a:ext cx="3315716" cy="576761"/>
              </a:xfrm>
              <a:prstGeom prst="rect">
                <a:avLst/>
              </a:prstGeom>
              <a:blipFill>
                <a:blip r:embed="rId2"/>
                <a:stretch>
                  <a:fillRect l="-758" t="-2041" r="-1515" b="-1428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67764E-5E14-9E47-9247-CC83D1A0587B}"/>
              </a:ext>
            </a:extLst>
          </p:cNvPr>
          <p:cNvSpPr txBox="1">
            <a:spLocks/>
          </p:cNvSpPr>
          <p:nvPr/>
        </p:nvSpPr>
        <p:spPr>
          <a:xfrm>
            <a:off x="4952147" y="3269505"/>
            <a:ext cx="2345885" cy="70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 Light" panose="020B0402020203020204" pitchFamily="34" charset="77"/>
              </a:rPr>
              <a:t>FFNN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EC5EA-A8F3-9046-85CB-5F892053573A}"/>
              </a:ext>
            </a:extLst>
          </p:cNvPr>
          <p:cNvGrpSpPr/>
          <p:nvPr/>
        </p:nvGrpSpPr>
        <p:grpSpPr>
          <a:xfrm>
            <a:off x="4883150" y="962501"/>
            <a:ext cx="2222500" cy="2106157"/>
            <a:chOff x="7077948" y="1122193"/>
            <a:chExt cx="4200756" cy="3621808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69BAE014-492D-C845-AD57-536C6E38FFBE}"/>
                </a:ext>
              </a:extLst>
            </p:cNvPr>
            <p:cNvSpPr/>
            <p:nvPr/>
          </p:nvSpPr>
          <p:spPr>
            <a:xfrm>
              <a:off x="7366000" y="3867560"/>
              <a:ext cx="3912704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09FD00-21C7-F34E-B264-6B2254ED8155}"/>
                </a:ext>
              </a:extLst>
            </p:cNvPr>
            <p:cNvSpPr/>
            <p:nvPr/>
          </p:nvSpPr>
          <p:spPr>
            <a:xfrm>
              <a:off x="7470782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432DF58-5D3D-3B47-949B-86536BA66A72}"/>
                </a:ext>
              </a:extLst>
            </p:cNvPr>
            <p:cNvSpPr/>
            <p:nvPr/>
          </p:nvSpPr>
          <p:spPr>
            <a:xfrm>
              <a:off x="7717041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E985C1E-789D-3C43-8AB8-CC326BF9D8DC}"/>
                </a:ext>
              </a:extLst>
            </p:cNvPr>
            <p:cNvSpPr/>
            <p:nvPr/>
          </p:nvSpPr>
          <p:spPr>
            <a:xfrm>
              <a:off x="7963300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B5F8588-337E-3240-9CFB-6F596316D509}"/>
                </a:ext>
              </a:extLst>
            </p:cNvPr>
            <p:cNvSpPr/>
            <p:nvPr/>
          </p:nvSpPr>
          <p:spPr>
            <a:xfrm>
              <a:off x="8215169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A8267F22-8EB7-B046-B004-127CCC50088A}"/>
                </a:ext>
              </a:extLst>
            </p:cNvPr>
            <p:cNvSpPr txBox="1">
              <a:spLocks/>
            </p:cNvSpPr>
            <p:nvPr/>
          </p:nvSpPr>
          <p:spPr>
            <a:xfrm>
              <a:off x="7077948" y="4240411"/>
              <a:ext cx="1256278" cy="5035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She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0C3B6CD-7EF0-FA4C-B1BE-42C9823F5732}"/>
                </a:ext>
              </a:extLst>
            </p:cNvPr>
            <p:cNvSpPr/>
            <p:nvPr/>
          </p:nvSpPr>
          <p:spPr>
            <a:xfrm>
              <a:off x="8879746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A845530-0E2D-984E-AF00-5A6D9B7C4900}"/>
                </a:ext>
              </a:extLst>
            </p:cNvPr>
            <p:cNvSpPr/>
            <p:nvPr/>
          </p:nvSpPr>
          <p:spPr>
            <a:xfrm>
              <a:off x="9126005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713316D-E874-F548-B134-BB6C069BC5DF}"/>
                </a:ext>
              </a:extLst>
            </p:cNvPr>
            <p:cNvSpPr/>
            <p:nvPr/>
          </p:nvSpPr>
          <p:spPr>
            <a:xfrm>
              <a:off x="9372264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8CB9510-B29E-ED4D-B099-9C0CAC38640E}"/>
                </a:ext>
              </a:extLst>
            </p:cNvPr>
            <p:cNvSpPr/>
            <p:nvPr/>
          </p:nvSpPr>
          <p:spPr>
            <a:xfrm>
              <a:off x="9624133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A35BE0B-2D70-5B4B-BF86-38E31ABD56B7}"/>
                </a:ext>
              </a:extLst>
            </p:cNvPr>
            <p:cNvSpPr/>
            <p:nvPr/>
          </p:nvSpPr>
          <p:spPr>
            <a:xfrm>
              <a:off x="10228438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ACEE495-8CA4-7244-B138-2913EB23653F}"/>
                </a:ext>
              </a:extLst>
            </p:cNvPr>
            <p:cNvSpPr/>
            <p:nvPr/>
          </p:nvSpPr>
          <p:spPr>
            <a:xfrm>
              <a:off x="10474697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AD5CBCB-BF97-4C41-970B-631B6D1C6F22}"/>
                </a:ext>
              </a:extLst>
            </p:cNvPr>
            <p:cNvSpPr/>
            <p:nvPr/>
          </p:nvSpPr>
          <p:spPr>
            <a:xfrm>
              <a:off x="10720956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9BE6FFA-851A-3742-9AC6-DE98203E4D2B}"/>
                </a:ext>
              </a:extLst>
            </p:cNvPr>
            <p:cNvSpPr/>
            <p:nvPr/>
          </p:nvSpPr>
          <p:spPr>
            <a:xfrm>
              <a:off x="10972825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42480F33-0AE1-E348-A53C-A9AE28087185}"/>
                </a:ext>
              </a:extLst>
            </p:cNvPr>
            <p:cNvSpPr txBox="1">
              <a:spLocks/>
            </p:cNvSpPr>
            <p:nvPr/>
          </p:nvSpPr>
          <p:spPr>
            <a:xfrm>
              <a:off x="8769693" y="4240411"/>
              <a:ext cx="1311303" cy="5035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went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5659E6E1-15EE-6044-8DEF-5B69FEC727E9}"/>
                </a:ext>
              </a:extLst>
            </p:cNvPr>
            <p:cNvSpPr txBox="1">
              <a:spLocks/>
            </p:cNvSpPr>
            <p:nvPr/>
          </p:nvSpPr>
          <p:spPr>
            <a:xfrm>
              <a:off x="10228438" y="4197627"/>
              <a:ext cx="947587" cy="54637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to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BBF2F8D-9FB6-B74A-A5B1-7FD15B319706}"/>
                </a:ext>
              </a:extLst>
            </p:cNvPr>
            <p:cNvSpPr/>
            <p:nvPr/>
          </p:nvSpPr>
          <p:spPr>
            <a:xfrm>
              <a:off x="8850842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A128E79-1191-7241-83EF-421464C9CBF0}"/>
                </a:ext>
              </a:extLst>
            </p:cNvPr>
            <p:cNvSpPr/>
            <p:nvPr/>
          </p:nvSpPr>
          <p:spPr>
            <a:xfrm>
              <a:off x="9097101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0B5B62F-06B7-E844-9C34-E3847A4989C5}"/>
                </a:ext>
              </a:extLst>
            </p:cNvPr>
            <p:cNvSpPr/>
            <p:nvPr/>
          </p:nvSpPr>
          <p:spPr>
            <a:xfrm>
              <a:off x="9343360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8E02E4B-0D26-0D42-B2B6-3A946570C9E4}"/>
                </a:ext>
              </a:extLst>
            </p:cNvPr>
            <p:cNvSpPr/>
            <p:nvPr/>
          </p:nvSpPr>
          <p:spPr>
            <a:xfrm>
              <a:off x="9595229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D0FD65A5-F0DF-0E4E-AB3C-4F1FF7941BAD}"/>
                </a:ext>
              </a:extLst>
            </p:cNvPr>
            <p:cNvSpPr/>
            <p:nvPr/>
          </p:nvSpPr>
          <p:spPr>
            <a:xfrm>
              <a:off x="8046476" y="2728108"/>
              <a:ext cx="2631421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8B6A032-1297-6042-BBB5-2D4F56B67C15}"/>
                </a:ext>
              </a:extLst>
            </p:cNvPr>
            <p:cNvSpPr/>
            <p:nvPr/>
          </p:nvSpPr>
          <p:spPr>
            <a:xfrm>
              <a:off x="8131027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221DF15-6FA7-4B41-8059-DCC354A49E71}"/>
                </a:ext>
              </a:extLst>
            </p:cNvPr>
            <p:cNvSpPr/>
            <p:nvPr/>
          </p:nvSpPr>
          <p:spPr>
            <a:xfrm>
              <a:off x="8377286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B11CD51-FA6F-D44A-9A0F-3E75E8BD7034}"/>
                </a:ext>
              </a:extLst>
            </p:cNvPr>
            <p:cNvSpPr/>
            <p:nvPr/>
          </p:nvSpPr>
          <p:spPr>
            <a:xfrm>
              <a:off x="8623545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7691128-8808-D046-9958-69A70F2B6DDF}"/>
                </a:ext>
              </a:extLst>
            </p:cNvPr>
            <p:cNvSpPr/>
            <p:nvPr/>
          </p:nvSpPr>
          <p:spPr>
            <a:xfrm>
              <a:off x="8875414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9AF658DD-B6C6-F341-989C-487A8BC29E23}"/>
                </a:ext>
              </a:extLst>
            </p:cNvPr>
            <p:cNvSpPr/>
            <p:nvPr/>
          </p:nvSpPr>
          <p:spPr>
            <a:xfrm>
              <a:off x="9133410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85F2D7E-6D07-1942-A171-499332513138}"/>
                </a:ext>
              </a:extLst>
            </p:cNvPr>
            <p:cNvSpPr/>
            <p:nvPr/>
          </p:nvSpPr>
          <p:spPr>
            <a:xfrm>
              <a:off x="9379669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117AF70-499C-0342-AAEE-DC2DCF254789}"/>
                </a:ext>
              </a:extLst>
            </p:cNvPr>
            <p:cNvSpPr/>
            <p:nvPr/>
          </p:nvSpPr>
          <p:spPr>
            <a:xfrm>
              <a:off x="9625928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2E01B4F-E31C-844B-A192-67BC101CAFD0}"/>
                </a:ext>
              </a:extLst>
            </p:cNvPr>
            <p:cNvSpPr/>
            <p:nvPr/>
          </p:nvSpPr>
          <p:spPr>
            <a:xfrm>
              <a:off x="9877797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8F5C75B-A430-4042-8E91-1F775E396B1C}"/>
                </a:ext>
              </a:extLst>
            </p:cNvPr>
            <p:cNvSpPr/>
            <p:nvPr/>
          </p:nvSpPr>
          <p:spPr>
            <a:xfrm>
              <a:off x="10130859" y="276652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FF3316A-ECA6-4C4F-8048-D67A71010A55}"/>
                </a:ext>
              </a:extLst>
            </p:cNvPr>
            <p:cNvSpPr/>
            <p:nvPr/>
          </p:nvSpPr>
          <p:spPr>
            <a:xfrm>
              <a:off x="10382728" y="276652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EDD4637B-0CA4-8E4B-807A-C7132D733ED9}"/>
                </a:ext>
              </a:extLst>
            </p:cNvPr>
            <p:cNvSpPr/>
            <p:nvPr/>
          </p:nvSpPr>
          <p:spPr>
            <a:xfrm>
              <a:off x="8765150" y="1578863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ight Arrow 78">
              <a:extLst>
                <a:ext uri="{FF2B5EF4-FFF2-40B4-BE49-F238E27FC236}">
                  <a16:creationId xmlns:a16="http://schemas.microsoft.com/office/drawing/2014/main" id="{1F8CE3D3-69ED-0145-9DE7-85E4F1BE250C}"/>
                </a:ext>
              </a:extLst>
            </p:cNvPr>
            <p:cNvSpPr/>
            <p:nvPr/>
          </p:nvSpPr>
          <p:spPr>
            <a:xfrm rot="16200000">
              <a:off x="9070771" y="2096278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ight Arrow 79">
              <a:extLst>
                <a:ext uri="{FF2B5EF4-FFF2-40B4-BE49-F238E27FC236}">
                  <a16:creationId xmlns:a16="http://schemas.microsoft.com/office/drawing/2014/main" id="{E0F6BDF2-3DBE-0B40-AA3A-A96CFE8B0E22}"/>
                </a:ext>
              </a:extLst>
            </p:cNvPr>
            <p:cNvSpPr/>
            <p:nvPr/>
          </p:nvSpPr>
          <p:spPr>
            <a:xfrm rot="16200000">
              <a:off x="9092331" y="326542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Content Placeholder 2">
                  <a:extLst>
                    <a:ext uri="{FF2B5EF4-FFF2-40B4-BE49-F238E27FC236}">
                      <a16:creationId xmlns:a16="http://schemas.microsoft.com/office/drawing/2014/main" id="{E8155092-1EDE-5D4C-9CD1-68577308844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562135" y="3222847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8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81" name="Content Placeholder 2">
                  <a:extLst>
                    <a:ext uri="{FF2B5EF4-FFF2-40B4-BE49-F238E27FC236}">
                      <a16:creationId xmlns:a16="http://schemas.microsoft.com/office/drawing/2014/main" id="{E8155092-1EDE-5D4C-9CD1-6857730884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2135" y="3222847"/>
                  <a:ext cx="701328" cy="503588"/>
                </a:xfrm>
                <a:prstGeom prst="rect">
                  <a:avLst/>
                </a:prstGeom>
                <a:blipFill>
                  <a:blip r:embed="rId3"/>
                  <a:stretch>
                    <a:fillRect l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Content Placeholder 2">
                  <a:extLst>
                    <a:ext uri="{FF2B5EF4-FFF2-40B4-BE49-F238E27FC236}">
                      <a16:creationId xmlns:a16="http://schemas.microsoft.com/office/drawing/2014/main" id="{89788C38-5FA6-2548-B0E9-813C02C8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569444" y="2043906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8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82" name="Content Placeholder 2">
                  <a:extLst>
                    <a:ext uri="{FF2B5EF4-FFF2-40B4-BE49-F238E27FC236}">
                      <a16:creationId xmlns:a16="http://schemas.microsoft.com/office/drawing/2014/main" id="{89788C38-5FA6-2548-B0E9-813C02C8FF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9444" y="2043906"/>
                  <a:ext cx="701328" cy="50358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Content Placeholder 2">
              <a:extLst>
                <a:ext uri="{FF2B5EF4-FFF2-40B4-BE49-F238E27FC236}">
                  <a16:creationId xmlns:a16="http://schemas.microsoft.com/office/drawing/2014/main" id="{D4CE70D8-14B9-564F-A91C-64D25A31B748}"/>
                </a:ext>
              </a:extLst>
            </p:cNvPr>
            <p:cNvSpPr txBox="1">
              <a:spLocks/>
            </p:cNvSpPr>
            <p:nvPr/>
          </p:nvSpPr>
          <p:spPr>
            <a:xfrm>
              <a:off x="8545245" y="1122193"/>
              <a:ext cx="1510110" cy="43313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class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58C25DE-7436-6343-9BBD-C5F23994F362}"/>
              </a:ext>
            </a:extLst>
          </p:cNvPr>
          <p:cNvGrpSpPr/>
          <p:nvPr/>
        </p:nvGrpSpPr>
        <p:grpSpPr>
          <a:xfrm>
            <a:off x="8565759" y="771484"/>
            <a:ext cx="2724541" cy="1973780"/>
            <a:chOff x="2377235" y="2180865"/>
            <a:chExt cx="6129678" cy="3479889"/>
          </a:xfrm>
        </p:grpSpPr>
        <p:sp>
          <p:nvSpPr>
            <p:cNvPr id="181" name="Rounded Rectangle 180">
              <a:extLst>
                <a:ext uri="{FF2B5EF4-FFF2-40B4-BE49-F238E27FC236}">
                  <a16:creationId xmlns:a16="http://schemas.microsoft.com/office/drawing/2014/main" id="{4E1EBAD6-FAC7-A94F-ADA2-8220F8AE241B}"/>
                </a:ext>
              </a:extLst>
            </p:cNvPr>
            <p:cNvSpPr/>
            <p:nvPr/>
          </p:nvSpPr>
          <p:spPr>
            <a:xfrm>
              <a:off x="2561160" y="5287053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3971D90-3D51-0548-927D-55F4E67DC36F}"/>
                </a:ext>
              </a:extLst>
            </p:cNvPr>
            <p:cNvSpPr/>
            <p:nvPr/>
          </p:nvSpPr>
          <p:spPr>
            <a:xfrm>
              <a:off x="2665942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68AFE14C-39BD-7345-9544-859295D22CB5}"/>
                </a:ext>
              </a:extLst>
            </p:cNvPr>
            <p:cNvSpPr/>
            <p:nvPr/>
          </p:nvSpPr>
          <p:spPr>
            <a:xfrm>
              <a:off x="2912201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C0996CF5-AD1A-D24C-86E4-59F23296F61A}"/>
                </a:ext>
              </a:extLst>
            </p:cNvPr>
            <p:cNvSpPr/>
            <p:nvPr/>
          </p:nvSpPr>
          <p:spPr>
            <a:xfrm>
              <a:off x="3158460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A4F43A2-5A6C-5347-9351-073003D6E9A7}"/>
                </a:ext>
              </a:extLst>
            </p:cNvPr>
            <p:cNvSpPr/>
            <p:nvPr/>
          </p:nvSpPr>
          <p:spPr>
            <a:xfrm>
              <a:off x="3410329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867653F5-5826-8343-9369-33555EC1BAD3}"/>
                </a:ext>
              </a:extLst>
            </p:cNvPr>
            <p:cNvSpPr/>
            <p:nvPr/>
          </p:nvSpPr>
          <p:spPr>
            <a:xfrm>
              <a:off x="2665942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95FDCAD3-808E-7149-97FF-61F4C884C042}"/>
                </a:ext>
              </a:extLst>
            </p:cNvPr>
            <p:cNvSpPr/>
            <p:nvPr/>
          </p:nvSpPr>
          <p:spPr>
            <a:xfrm>
              <a:off x="2912201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8D944FD-DEE7-A941-9E7B-390FE8F00EB5}"/>
                </a:ext>
              </a:extLst>
            </p:cNvPr>
            <p:cNvSpPr/>
            <p:nvPr/>
          </p:nvSpPr>
          <p:spPr>
            <a:xfrm>
              <a:off x="3158460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17D60560-5692-E445-AB7E-4CDF4E591C8B}"/>
                </a:ext>
              </a:extLst>
            </p:cNvPr>
            <p:cNvSpPr/>
            <p:nvPr/>
          </p:nvSpPr>
          <p:spPr>
            <a:xfrm>
              <a:off x="3410329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2B632D7E-C81E-6349-BF80-DA106067CB89}"/>
                </a:ext>
              </a:extLst>
            </p:cNvPr>
            <p:cNvSpPr/>
            <p:nvPr/>
          </p:nvSpPr>
          <p:spPr>
            <a:xfrm>
              <a:off x="2445007" y="41281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076D6EA6-1090-414E-A680-F2D2AB855538}"/>
                </a:ext>
              </a:extLst>
            </p:cNvPr>
            <p:cNvSpPr/>
            <p:nvPr/>
          </p:nvSpPr>
          <p:spPr>
            <a:xfrm>
              <a:off x="2529557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A4FE1815-DACA-A34E-9AA8-65BBEFAEE531}"/>
                </a:ext>
              </a:extLst>
            </p:cNvPr>
            <p:cNvSpPr/>
            <p:nvPr/>
          </p:nvSpPr>
          <p:spPr>
            <a:xfrm>
              <a:off x="2775816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F1DC7F5E-150B-504C-8862-D62016C8D701}"/>
                </a:ext>
              </a:extLst>
            </p:cNvPr>
            <p:cNvSpPr/>
            <p:nvPr/>
          </p:nvSpPr>
          <p:spPr>
            <a:xfrm>
              <a:off x="3022075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33BF13CC-23F2-1841-B185-249B24F007B6}"/>
                </a:ext>
              </a:extLst>
            </p:cNvPr>
            <p:cNvSpPr/>
            <p:nvPr/>
          </p:nvSpPr>
          <p:spPr>
            <a:xfrm>
              <a:off x="3273944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64DAE9FE-BC6E-BA40-AF87-7B59591B5804}"/>
                </a:ext>
              </a:extLst>
            </p:cNvPr>
            <p:cNvSpPr/>
            <p:nvPr/>
          </p:nvSpPr>
          <p:spPr>
            <a:xfrm>
              <a:off x="3531940" y="41836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ounded Rectangle 195">
              <a:extLst>
                <a:ext uri="{FF2B5EF4-FFF2-40B4-BE49-F238E27FC236}">
                  <a16:creationId xmlns:a16="http://schemas.microsoft.com/office/drawing/2014/main" id="{3765C298-C96F-9943-977A-0F5793C1A856}"/>
                </a:ext>
              </a:extLst>
            </p:cNvPr>
            <p:cNvSpPr/>
            <p:nvPr/>
          </p:nvSpPr>
          <p:spPr>
            <a:xfrm>
              <a:off x="2580250" y="2988563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ight Arrow 196">
              <a:extLst>
                <a:ext uri="{FF2B5EF4-FFF2-40B4-BE49-F238E27FC236}">
                  <a16:creationId xmlns:a16="http://schemas.microsoft.com/office/drawing/2014/main" id="{98FA6676-7B68-034D-A782-185A3D3C527C}"/>
                </a:ext>
              </a:extLst>
            </p:cNvPr>
            <p:cNvSpPr/>
            <p:nvPr/>
          </p:nvSpPr>
          <p:spPr>
            <a:xfrm rot="16200000">
              <a:off x="2885871" y="3505978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ight Arrow 197">
              <a:extLst>
                <a:ext uri="{FF2B5EF4-FFF2-40B4-BE49-F238E27FC236}">
                  <a16:creationId xmlns:a16="http://schemas.microsoft.com/office/drawing/2014/main" id="{826CB50C-0542-F84B-915E-0726D26ADF3E}"/>
                </a:ext>
              </a:extLst>
            </p:cNvPr>
            <p:cNvSpPr/>
            <p:nvPr/>
          </p:nvSpPr>
          <p:spPr>
            <a:xfrm rot="16200000">
              <a:off x="2907431" y="467512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Content Placeholder 2">
                  <a:extLst>
                    <a:ext uri="{FF2B5EF4-FFF2-40B4-BE49-F238E27FC236}">
                      <a16:creationId xmlns:a16="http://schemas.microsoft.com/office/drawing/2014/main" id="{91BB48A4-F64A-8540-941A-B4C54FA7CD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77235" y="4632547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99" name="Content Placeholder 2">
                  <a:extLst>
                    <a:ext uri="{FF2B5EF4-FFF2-40B4-BE49-F238E27FC236}">
                      <a16:creationId xmlns:a16="http://schemas.microsoft.com/office/drawing/2014/main" id="{91BB48A4-F64A-8540-941A-B4C54FA7CD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7235" y="4632547"/>
                  <a:ext cx="701328" cy="5035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Content Placeholder 2">
                  <a:extLst>
                    <a:ext uri="{FF2B5EF4-FFF2-40B4-BE49-F238E27FC236}">
                      <a16:creationId xmlns:a16="http://schemas.microsoft.com/office/drawing/2014/main" id="{A4654EC8-FFC3-1E4A-8EF9-0007DF7FF9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84544" y="3453606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00" name="Content Placeholder 2">
                  <a:extLst>
                    <a:ext uri="{FF2B5EF4-FFF2-40B4-BE49-F238E27FC236}">
                      <a16:creationId xmlns:a16="http://schemas.microsoft.com/office/drawing/2014/main" id="{A4654EC8-FFC3-1E4A-8EF9-0007DF7FF9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4544" y="3453606"/>
                  <a:ext cx="701328" cy="503588"/>
                </a:xfrm>
                <a:prstGeom prst="rect">
                  <a:avLst/>
                </a:prstGeom>
                <a:blipFill>
                  <a:blip r:embed="rId6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Content Placeholder 2">
                  <a:extLst>
                    <a:ext uri="{FF2B5EF4-FFF2-40B4-BE49-F238E27FC236}">
                      <a16:creationId xmlns:a16="http://schemas.microsoft.com/office/drawing/2014/main" id="{6A7B40F4-F11D-BA48-817B-61628F0D39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471687" y="2180865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01" name="Content Placeholder 2">
                  <a:extLst>
                    <a:ext uri="{FF2B5EF4-FFF2-40B4-BE49-F238E27FC236}">
                      <a16:creationId xmlns:a16="http://schemas.microsoft.com/office/drawing/2014/main" id="{6A7B40F4-F11D-BA48-817B-61628F0D39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1687" y="2180865"/>
                  <a:ext cx="1576746" cy="503587"/>
                </a:xfrm>
                <a:prstGeom prst="rect">
                  <a:avLst/>
                </a:prstGeom>
                <a:blipFill>
                  <a:blip r:embed="rId7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2" name="Rounded Rectangle 201">
              <a:extLst>
                <a:ext uri="{FF2B5EF4-FFF2-40B4-BE49-F238E27FC236}">
                  <a16:creationId xmlns:a16="http://schemas.microsoft.com/office/drawing/2014/main" id="{998A13D5-277B-3047-91EE-09C5E95BE46F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354CF6AE-7C40-BD44-BC47-AC49D38622EB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3A544266-A3D2-5548-A226-56F6A739B738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AE643A91-F253-414D-BC12-9CA421ADD913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0198105B-07AF-D645-B56F-BCC617867054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4DEE8C3-286E-A845-885B-841B0E57FA02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BE708D4A-E33B-534D-897B-5E48A5BA159C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FA609A35-1D4D-5A45-921E-150376F458E4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7F67D080-E526-FC4E-9CC4-8F0E0B05DF4B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ounded Rectangle 210">
              <a:extLst>
                <a:ext uri="{FF2B5EF4-FFF2-40B4-BE49-F238E27FC236}">
                  <a16:creationId xmlns:a16="http://schemas.microsoft.com/office/drawing/2014/main" id="{DF772231-3B0D-6F42-8B60-1CDF883304FA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FCB00028-21C1-1E43-8C1B-F49250338DBB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4EEBA2D3-E92A-374C-B2A0-BD9C5C4B785C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CF0202BC-C245-0648-954C-C70F9314EBBB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2D5E71C-DA8C-BA4E-85B0-58A134A1C985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49686E3E-D452-094F-A332-8E282414AFE5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ounded Rectangle 216">
              <a:extLst>
                <a:ext uri="{FF2B5EF4-FFF2-40B4-BE49-F238E27FC236}">
                  <a16:creationId xmlns:a16="http://schemas.microsoft.com/office/drawing/2014/main" id="{0430F120-9C7C-6549-A477-45D6B8CBF93E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ight Arrow 217">
              <a:extLst>
                <a:ext uri="{FF2B5EF4-FFF2-40B4-BE49-F238E27FC236}">
                  <a16:creationId xmlns:a16="http://schemas.microsoft.com/office/drawing/2014/main" id="{DF642259-8671-2B41-9B19-3103750F6BF5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ight Arrow 218">
              <a:extLst>
                <a:ext uri="{FF2B5EF4-FFF2-40B4-BE49-F238E27FC236}">
                  <a16:creationId xmlns:a16="http://schemas.microsoft.com/office/drawing/2014/main" id="{9DD26DE6-B424-3549-AC82-DE133B1C5583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0" name="Content Placeholder 2">
                  <a:extLst>
                    <a:ext uri="{FF2B5EF4-FFF2-40B4-BE49-F238E27FC236}">
                      <a16:creationId xmlns:a16="http://schemas.microsoft.com/office/drawing/2014/main" id="{24158019-21B3-3040-9B42-5E0E1BC87E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417911" y="4556150"/>
                  <a:ext cx="701327" cy="618886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20" name="Content Placeholder 2">
                  <a:extLst>
                    <a:ext uri="{FF2B5EF4-FFF2-40B4-BE49-F238E27FC236}">
                      <a16:creationId xmlns:a16="http://schemas.microsoft.com/office/drawing/2014/main" id="{24158019-21B3-3040-9B42-5E0E1BC87E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7911" y="4556150"/>
                  <a:ext cx="701327" cy="61888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1" name="Content Placeholder 2">
                  <a:extLst>
                    <a:ext uri="{FF2B5EF4-FFF2-40B4-BE49-F238E27FC236}">
                      <a16:creationId xmlns:a16="http://schemas.microsoft.com/office/drawing/2014/main" id="{FB1D7FDE-0CC1-DB45-9804-4445701413F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21" name="Content Placeholder 2">
                  <a:extLst>
                    <a:ext uri="{FF2B5EF4-FFF2-40B4-BE49-F238E27FC236}">
                      <a16:creationId xmlns:a16="http://schemas.microsoft.com/office/drawing/2014/main" id="{FB1D7FDE-0CC1-DB45-9804-4445701413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>
                  <a:blip r:embed="rId9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2" name="Rounded Rectangle 221">
              <a:extLst>
                <a:ext uri="{FF2B5EF4-FFF2-40B4-BE49-F238E27FC236}">
                  <a16:creationId xmlns:a16="http://schemas.microsoft.com/office/drawing/2014/main" id="{944B48F4-534A-1F48-8BA2-5E0CB51C66D7}"/>
                </a:ext>
              </a:extLst>
            </p:cNvPr>
            <p:cNvSpPr/>
            <p:nvPr/>
          </p:nvSpPr>
          <p:spPr>
            <a:xfrm>
              <a:off x="7019643" y="5330689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D9DEA7E0-1788-DF49-9DBA-6D5AA6E41750}"/>
                </a:ext>
              </a:extLst>
            </p:cNvPr>
            <p:cNvSpPr/>
            <p:nvPr/>
          </p:nvSpPr>
          <p:spPr>
            <a:xfrm>
              <a:off x="7124425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7D1323E3-4AA2-354B-B57E-6043AD536054}"/>
                </a:ext>
              </a:extLst>
            </p:cNvPr>
            <p:cNvSpPr/>
            <p:nvPr/>
          </p:nvSpPr>
          <p:spPr>
            <a:xfrm>
              <a:off x="7370684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F59F211C-ABB5-FC4C-83DF-F2D2B84092AA}"/>
                </a:ext>
              </a:extLst>
            </p:cNvPr>
            <p:cNvSpPr/>
            <p:nvPr/>
          </p:nvSpPr>
          <p:spPr>
            <a:xfrm>
              <a:off x="7616943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562B0705-5711-2D47-9D9F-62704B893F24}"/>
                </a:ext>
              </a:extLst>
            </p:cNvPr>
            <p:cNvSpPr/>
            <p:nvPr/>
          </p:nvSpPr>
          <p:spPr>
            <a:xfrm>
              <a:off x="7868812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B0A28757-0CD9-F34F-BEC3-9B038946E6CF}"/>
                </a:ext>
              </a:extLst>
            </p:cNvPr>
            <p:cNvSpPr/>
            <p:nvPr/>
          </p:nvSpPr>
          <p:spPr>
            <a:xfrm>
              <a:off x="7124425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7F98633B-A8B2-254D-9C3D-E11B6EED8209}"/>
                </a:ext>
              </a:extLst>
            </p:cNvPr>
            <p:cNvSpPr/>
            <p:nvPr/>
          </p:nvSpPr>
          <p:spPr>
            <a:xfrm>
              <a:off x="7370684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E9FB6E48-6569-1E47-969A-BFA81FE6701C}"/>
                </a:ext>
              </a:extLst>
            </p:cNvPr>
            <p:cNvSpPr/>
            <p:nvPr/>
          </p:nvSpPr>
          <p:spPr>
            <a:xfrm>
              <a:off x="7616943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BC5D9877-0AD9-8C4E-AD11-D1A9078B7BD1}"/>
                </a:ext>
              </a:extLst>
            </p:cNvPr>
            <p:cNvSpPr/>
            <p:nvPr/>
          </p:nvSpPr>
          <p:spPr>
            <a:xfrm>
              <a:off x="7868812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ounded Rectangle 230">
              <a:extLst>
                <a:ext uri="{FF2B5EF4-FFF2-40B4-BE49-F238E27FC236}">
                  <a16:creationId xmlns:a16="http://schemas.microsoft.com/office/drawing/2014/main" id="{EBF45989-FFB9-674C-B5F1-8BAA6EA69E90}"/>
                </a:ext>
              </a:extLst>
            </p:cNvPr>
            <p:cNvSpPr/>
            <p:nvPr/>
          </p:nvSpPr>
          <p:spPr>
            <a:xfrm>
              <a:off x="6903490" y="4171771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A5B065BC-93FA-904A-9BB5-6415534E6EA0}"/>
                </a:ext>
              </a:extLst>
            </p:cNvPr>
            <p:cNvSpPr/>
            <p:nvPr/>
          </p:nvSpPr>
          <p:spPr>
            <a:xfrm>
              <a:off x="6988040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5AAD2DC7-DA61-F448-8F0D-AB35FC4D7647}"/>
                </a:ext>
              </a:extLst>
            </p:cNvPr>
            <p:cNvSpPr/>
            <p:nvPr/>
          </p:nvSpPr>
          <p:spPr>
            <a:xfrm>
              <a:off x="7234299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20E89DF7-EA84-914D-812B-DE7ED3ADE82B}"/>
                </a:ext>
              </a:extLst>
            </p:cNvPr>
            <p:cNvSpPr/>
            <p:nvPr/>
          </p:nvSpPr>
          <p:spPr>
            <a:xfrm>
              <a:off x="7480558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98D771EC-F4A6-9641-BA27-3B01E9B1C6A6}"/>
                </a:ext>
              </a:extLst>
            </p:cNvPr>
            <p:cNvSpPr/>
            <p:nvPr/>
          </p:nvSpPr>
          <p:spPr>
            <a:xfrm>
              <a:off x="7732427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7FC0FC34-7DA5-2E41-B4E7-9F0286EBB74F}"/>
                </a:ext>
              </a:extLst>
            </p:cNvPr>
            <p:cNvSpPr/>
            <p:nvPr/>
          </p:nvSpPr>
          <p:spPr>
            <a:xfrm>
              <a:off x="7990423" y="422732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ounded Rectangle 236">
              <a:extLst>
                <a:ext uri="{FF2B5EF4-FFF2-40B4-BE49-F238E27FC236}">
                  <a16:creationId xmlns:a16="http://schemas.microsoft.com/office/drawing/2014/main" id="{327661F4-EB15-024D-A32A-8E5A7EE992A6}"/>
                </a:ext>
              </a:extLst>
            </p:cNvPr>
            <p:cNvSpPr/>
            <p:nvPr/>
          </p:nvSpPr>
          <p:spPr>
            <a:xfrm>
              <a:off x="7038733" y="3032199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ight Arrow 237">
              <a:extLst>
                <a:ext uri="{FF2B5EF4-FFF2-40B4-BE49-F238E27FC236}">
                  <a16:creationId xmlns:a16="http://schemas.microsoft.com/office/drawing/2014/main" id="{67CFE2D7-E7AB-AB40-9900-FD839CB104EE}"/>
                </a:ext>
              </a:extLst>
            </p:cNvPr>
            <p:cNvSpPr/>
            <p:nvPr/>
          </p:nvSpPr>
          <p:spPr>
            <a:xfrm rot="16200000">
              <a:off x="7344354" y="354961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ight Arrow 238">
              <a:extLst>
                <a:ext uri="{FF2B5EF4-FFF2-40B4-BE49-F238E27FC236}">
                  <a16:creationId xmlns:a16="http://schemas.microsoft.com/office/drawing/2014/main" id="{B98BC0F8-84B8-FB43-8606-98904CE5D3DA}"/>
                </a:ext>
              </a:extLst>
            </p:cNvPr>
            <p:cNvSpPr/>
            <p:nvPr/>
          </p:nvSpPr>
          <p:spPr>
            <a:xfrm rot="16200000">
              <a:off x="7365914" y="4718762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0" name="Content Placeholder 2">
                  <a:extLst>
                    <a:ext uri="{FF2B5EF4-FFF2-40B4-BE49-F238E27FC236}">
                      <a16:creationId xmlns:a16="http://schemas.microsoft.com/office/drawing/2014/main" id="{B1F053BE-3298-0646-8172-89C2BA09AA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93476" y="4622035"/>
                  <a:ext cx="701327" cy="52293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0" name="Content Placeholder 2">
                  <a:extLst>
                    <a:ext uri="{FF2B5EF4-FFF2-40B4-BE49-F238E27FC236}">
                      <a16:creationId xmlns:a16="http://schemas.microsoft.com/office/drawing/2014/main" id="{B1F053BE-3298-0646-8172-89C2BA09AA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3476" y="4622035"/>
                  <a:ext cx="701327" cy="52293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1" name="Content Placeholder 2">
                  <a:extLst>
                    <a:ext uri="{FF2B5EF4-FFF2-40B4-BE49-F238E27FC236}">
                      <a16:creationId xmlns:a16="http://schemas.microsoft.com/office/drawing/2014/main" id="{D75999E8-F2C4-354B-A671-CE82C6DFD0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746250" y="3397919"/>
                  <a:ext cx="701327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1" name="Content Placeholder 2">
                  <a:extLst>
                    <a:ext uri="{FF2B5EF4-FFF2-40B4-BE49-F238E27FC236}">
                      <a16:creationId xmlns:a16="http://schemas.microsoft.com/office/drawing/2014/main" id="{D75999E8-F2C4-354B-A671-CE82C6DFD0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6250" y="3397919"/>
                  <a:ext cx="701327" cy="50358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Content Placeholder 2">
                  <a:extLst>
                    <a:ext uri="{FF2B5EF4-FFF2-40B4-BE49-F238E27FC236}">
                      <a16:creationId xmlns:a16="http://schemas.microsoft.com/office/drawing/2014/main" id="{E1BB2B7A-3802-6E40-BC14-9E12002A24A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1" y="2202777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2" name="Content Placeholder 2">
                  <a:extLst>
                    <a:ext uri="{FF2B5EF4-FFF2-40B4-BE49-F238E27FC236}">
                      <a16:creationId xmlns:a16="http://schemas.microsoft.com/office/drawing/2014/main" id="{E1BB2B7A-3802-6E40-BC14-9E12002A24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1" y="2202777"/>
                  <a:ext cx="1576746" cy="503587"/>
                </a:xfrm>
                <a:prstGeom prst="rect">
                  <a:avLst/>
                </a:prstGeom>
                <a:blipFill>
                  <a:blip r:embed="rId12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3" name="Content Placeholder 2">
                  <a:extLst>
                    <a:ext uri="{FF2B5EF4-FFF2-40B4-BE49-F238E27FC236}">
                      <a16:creationId xmlns:a16="http://schemas.microsoft.com/office/drawing/2014/main" id="{B06BE497-F43A-F149-9471-6FC67E48E47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930167" y="2218498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3" name="Content Placeholder 2">
                  <a:extLst>
                    <a:ext uri="{FF2B5EF4-FFF2-40B4-BE49-F238E27FC236}">
                      <a16:creationId xmlns:a16="http://schemas.microsoft.com/office/drawing/2014/main" id="{B06BE497-F43A-F149-9471-6FC67E48E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0167" y="2218498"/>
                  <a:ext cx="1576746" cy="503587"/>
                </a:xfrm>
                <a:prstGeom prst="rect">
                  <a:avLst/>
                </a:prstGeom>
                <a:blipFill>
                  <a:blip r:embed="rId13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7" name="Right Arrow 246">
              <a:extLst>
                <a:ext uri="{FF2B5EF4-FFF2-40B4-BE49-F238E27FC236}">
                  <a16:creationId xmlns:a16="http://schemas.microsoft.com/office/drawing/2014/main" id="{3658A798-02B3-C94C-902F-9C7D8D47A88B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8" name="Content Placeholder 2">
                  <a:extLst>
                    <a:ext uri="{FF2B5EF4-FFF2-40B4-BE49-F238E27FC236}">
                      <a16:creationId xmlns:a16="http://schemas.microsoft.com/office/drawing/2014/main" id="{C766C2E3-C166-F545-B113-57D045F0B7E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21798" y="3527824"/>
                  <a:ext cx="701327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8" name="Content Placeholder 2">
                  <a:extLst>
                    <a:ext uri="{FF2B5EF4-FFF2-40B4-BE49-F238E27FC236}">
                      <a16:creationId xmlns:a16="http://schemas.microsoft.com/office/drawing/2014/main" id="{C766C2E3-C166-F545-B113-57D045F0B7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1798" y="3527824"/>
                  <a:ext cx="701327" cy="503587"/>
                </a:xfrm>
                <a:prstGeom prst="rect">
                  <a:avLst/>
                </a:prstGeom>
                <a:blipFill>
                  <a:blip r:embed="rId14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9" name="Right Arrow 248">
              <a:extLst>
                <a:ext uri="{FF2B5EF4-FFF2-40B4-BE49-F238E27FC236}">
                  <a16:creationId xmlns:a16="http://schemas.microsoft.com/office/drawing/2014/main" id="{0316A79D-8D3B-AF43-9585-DE317802AE21}"/>
                </a:ext>
              </a:extLst>
            </p:cNvPr>
            <p:cNvSpPr/>
            <p:nvPr/>
          </p:nvSpPr>
          <p:spPr>
            <a:xfrm>
              <a:off x="6150460" y="4159462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0" name="Content Placeholder 2">
                  <a:extLst>
                    <a:ext uri="{FF2B5EF4-FFF2-40B4-BE49-F238E27FC236}">
                      <a16:creationId xmlns:a16="http://schemas.microsoft.com/office/drawing/2014/main" id="{3C4BE5EC-48BE-1041-926A-6A3F39478C0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992149" y="3494487"/>
                  <a:ext cx="701327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50" name="Content Placeholder 2">
                  <a:extLst>
                    <a:ext uri="{FF2B5EF4-FFF2-40B4-BE49-F238E27FC236}">
                      <a16:creationId xmlns:a16="http://schemas.microsoft.com/office/drawing/2014/main" id="{3C4BE5EC-48BE-1041-926A-6A3F39478C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2149" y="3494487"/>
                  <a:ext cx="701327" cy="503587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1" name="Content Placeholder 2">
            <a:extLst>
              <a:ext uri="{FF2B5EF4-FFF2-40B4-BE49-F238E27FC236}">
                <a16:creationId xmlns:a16="http://schemas.microsoft.com/office/drawing/2014/main" id="{B8D513DA-3EBD-5E4D-B7CE-3801CBE0292C}"/>
              </a:ext>
            </a:extLst>
          </p:cNvPr>
          <p:cNvSpPr txBox="1">
            <a:spLocks/>
          </p:cNvSpPr>
          <p:nvPr/>
        </p:nvSpPr>
        <p:spPr>
          <a:xfrm>
            <a:off x="8473684" y="3231736"/>
            <a:ext cx="1503064" cy="70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 Light" panose="020B0402020203020204" pitchFamily="34" charset="77"/>
              </a:rPr>
              <a:t>RNN</a:t>
            </a:r>
          </a:p>
        </p:txBody>
      </p:sp>
      <p:sp>
        <p:nvSpPr>
          <p:cNvPr id="252" name="Content Placeholder 2">
            <a:extLst>
              <a:ext uri="{FF2B5EF4-FFF2-40B4-BE49-F238E27FC236}">
                <a16:creationId xmlns:a16="http://schemas.microsoft.com/office/drawing/2014/main" id="{6126BDD8-A732-764D-B513-1AE1D5129B8B}"/>
              </a:ext>
            </a:extLst>
          </p:cNvPr>
          <p:cNvSpPr txBox="1">
            <a:spLocks/>
          </p:cNvSpPr>
          <p:nvPr/>
        </p:nvSpPr>
        <p:spPr>
          <a:xfrm>
            <a:off x="903804" y="3992074"/>
            <a:ext cx="3256642" cy="24087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venir Light" panose="020B0402020203020204" pitchFamily="34" charset="77"/>
              </a:rPr>
              <a:t>Basic counts; fast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Fixed window size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Sparsity &amp; storage issues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Not robust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endParaRPr lang="en-US" sz="2000" b="1" dirty="0">
              <a:latin typeface="Avenir Light" panose="020B0402020203020204" pitchFamily="34" charset="77"/>
            </a:endParaRPr>
          </a:p>
        </p:txBody>
      </p:sp>
      <p:sp>
        <p:nvSpPr>
          <p:cNvPr id="253" name="Content Placeholder 2">
            <a:extLst>
              <a:ext uri="{FF2B5EF4-FFF2-40B4-BE49-F238E27FC236}">
                <a16:creationId xmlns:a16="http://schemas.microsoft.com/office/drawing/2014/main" id="{8E786F3E-EDC9-3644-903C-61A03C6BB59A}"/>
              </a:ext>
            </a:extLst>
          </p:cNvPr>
          <p:cNvSpPr txBox="1">
            <a:spLocks/>
          </p:cNvSpPr>
          <p:nvPr/>
        </p:nvSpPr>
        <p:spPr>
          <a:xfrm>
            <a:off x="4921663" y="3899795"/>
            <a:ext cx="3256642" cy="19998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venir Light" panose="020B0402020203020204" pitchFamily="34" charset="77"/>
              </a:rPr>
              <a:t>Kind of robust… almost</a:t>
            </a:r>
            <a:endParaRPr lang="en-US" sz="2000" b="1" dirty="0">
              <a:solidFill>
                <a:srgbClr val="C00000"/>
              </a:solidFill>
              <a:latin typeface="Avenir Light" panose="020B0402020203020204" pitchFamily="34" charset="77"/>
            </a:endParaRP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Fixed window size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Weirdly handles context positions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No “memory” of past</a:t>
            </a:r>
          </a:p>
        </p:txBody>
      </p:sp>
      <p:sp>
        <p:nvSpPr>
          <p:cNvPr id="254" name="Content Placeholder 2">
            <a:extLst>
              <a:ext uri="{FF2B5EF4-FFF2-40B4-BE49-F238E27FC236}">
                <a16:creationId xmlns:a16="http://schemas.microsoft.com/office/drawing/2014/main" id="{FFFA973A-A5DD-C145-AEDD-1328AEA8518B}"/>
              </a:ext>
            </a:extLst>
          </p:cNvPr>
          <p:cNvSpPr txBox="1">
            <a:spLocks/>
          </p:cNvSpPr>
          <p:nvPr/>
        </p:nvSpPr>
        <p:spPr>
          <a:xfrm>
            <a:off x="8463688" y="3848620"/>
            <a:ext cx="3525112" cy="2856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venir Light" panose="020B0402020203020204" pitchFamily="34" charset="77"/>
              </a:rPr>
              <a:t>Handles infinite context</a:t>
            </a:r>
            <a:b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venir Light" panose="020B0402020203020204" pitchFamily="34" charset="77"/>
              </a:rPr>
            </a:b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venir Light" panose="020B0402020203020204" pitchFamily="34" charset="77"/>
              </a:rPr>
              <a:t>(in theory)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venir Light" panose="020B0402020203020204" pitchFamily="34" charset="77"/>
              </a:rPr>
              <a:t>Robust to rare words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Slow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Difficulty with long context</a:t>
            </a:r>
          </a:p>
          <a:p>
            <a:pPr>
              <a:lnSpc>
                <a:spcPct val="100000"/>
              </a:lnSpc>
              <a:spcBef>
                <a:spcPts val="2500"/>
              </a:spcBef>
            </a:pPr>
            <a:endParaRPr lang="en-US" sz="2000" b="1" dirty="0">
              <a:latin typeface="Avenir Light" panose="020B0402020203020204" pitchFamily="34" charset="77"/>
            </a:endParaRPr>
          </a:p>
        </p:txBody>
      </p:sp>
      <p:pic>
        <p:nvPicPr>
          <p:cNvPr id="258" name="Picture 257">
            <a:extLst>
              <a:ext uri="{FF2B5EF4-FFF2-40B4-BE49-F238E27FC236}">
                <a16:creationId xmlns:a16="http://schemas.microsoft.com/office/drawing/2014/main" id="{81F3EC02-E551-F144-87CC-58810943F34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51008" y="3337874"/>
            <a:ext cx="18288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3AEE3C-D47F-A64D-8577-109988169A5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740" y="3343996"/>
            <a:ext cx="1511300" cy="368300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5CB6BE28-14AF-8545-A8C8-C579141AF5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1202" y="3329517"/>
            <a:ext cx="1511300" cy="368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5A2965-0275-714E-8C41-C04EFF5433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42349" y="3381302"/>
            <a:ext cx="241300" cy="279400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19099C60-9F92-DB40-A723-9E4DBB7172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23937" y="3329300"/>
            <a:ext cx="259711" cy="300718"/>
          </a:xfrm>
          <a:prstGeom prst="rect">
            <a:avLst/>
          </a:prstGeom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3F132CB6-A7A5-A845-8D65-3C96396091A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93288" y="3316600"/>
            <a:ext cx="293614" cy="339974"/>
          </a:xfrm>
          <a:prstGeom prst="rect">
            <a:avLst/>
          </a:prstGeom>
        </p:spPr>
      </p:pic>
      <p:sp>
        <p:nvSpPr>
          <p:cNvPr id="263" name="Content Placeholder 2">
            <a:extLst>
              <a:ext uri="{FF2B5EF4-FFF2-40B4-BE49-F238E27FC236}">
                <a16:creationId xmlns:a16="http://schemas.microsoft.com/office/drawing/2014/main" id="{28AB169D-52FC-3A47-BA69-A7DAF49EB7EA}"/>
              </a:ext>
            </a:extLst>
          </p:cNvPr>
          <p:cNvSpPr txBox="1">
            <a:spLocks/>
          </p:cNvSpPr>
          <p:nvPr/>
        </p:nvSpPr>
        <p:spPr>
          <a:xfrm>
            <a:off x="8627810" y="2764276"/>
            <a:ext cx="664661" cy="292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She</a:t>
            </a:r>
          </a:p>
        </p:txBody>
      </p:sp>
      <p:sp>
        <p:nvSpPr>
          <p:cNvPr id="264" name="Content Placeholder 2">
            <a:extLst>
              <a:ext uri="{FF2B5EF4-FFF2-40B4-BE49-F238E27FC236}">
                <a16:creationId xmlns:a16="http://schemas.microsoft.com/office/drawing/2014/main" id="{DCA4E096-201A-814A-B79D-D888462FF747}"/>
              </a:ext>
            </a:extLst>
          </p:cNvPr>
          <p:cNvSpPr txBox="1">
            <a:spLocks/>
          </p:cNvSpPr>
          <p:nvPr/>
        </p:nvSpPr>
        <p:spPr>
          <a:xfrm>
            <a:off x="9522864" y="2764276"/>
            <a:ext cx="693773" cy="292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265" name="Content Placeholder 2">
            <a:extLst>
              <a:ext uri="{FF2B5EF4-FFF2-40B4-BE49-F238E27FC236}">
                <a16:creationId xmlns:a16="http://schemas.microsoft.com/office/drawing/2014/main" id="{51AC94B5-4B51-7747-B496-7544634F467E}"/>
              </a:ext>
            </a:extLst>
          </p:cNvPr>
          <p:cNvSpPr txBox="1">
            <a:spLocks/>
          </p:cNvSpPr>
          <p:nvPr/>
        </p:nvSpPr>
        <p:spPr>
          <a:xfrm>
            <a:off x="10650364" y="2733633"/>
            <a:ext cx="501341" cy="336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12823579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Long short-term memory (LSTM)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8CC99D59-00C0-1445-91B3-013E005D8BDE}"/>
              </a:ext>
            </a:extLst>
          </p:cNvPr>
          <p:cNvSpPr txBox="1">
            <a:spLocks/>
          </p:cNvSpPr>
          <p:nvPr/>
        </p:nvSpPr>
        <p:spPr>
          <a:xfrm>
            <a:off x="2489764" y="1776946"/>
            <a:ext cx="7567747" cy="645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chemeClr val="accent5">
                  <a:lumMod val="75000"/>
                </a:schemeClr>
              </a:solidFill>
              <a:latin typeface="Avenir Light" panose="020B0402020203020204" pitchFamily="34" charset="77"/>
            </a:endParaRPr>
          </a:p>
        </p:txBody>
      </p:sp>
      <p:sp>
        <p:nvSpPr>
          <p:cNvPr id="134" name="Content Placeholder 2">
            <a:extLst>
              <a:ext uri="{FF2B5EF4-FFF2-40B4-BE49-F238E27FC236}">
                <a16:creationId xmlns:a16="http://schemas.microsoft.com/office/drawing/2014/main" id="{F608FDC5-09ED-D643-A5D6-4B4B9B1B8F03}"/>
              </a:ext>
            </a:extLst>
          </p:cNvPr>
          <p:cNvSpPr txBox="1">
            <a:spLocks/>
          </p:cNvSpPr>
          <p:nvPr/>
        </p:nvSpPr>
        <p:spPr>
          <a:xfrm>
            <a:off x="903804" y="1238718"/>
            <a:ext cx="10742096" cy="5085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700"/>
              </a:spcBef>
            </a:pPr>
            <a:r>
              <a:rPr lang="en-US" dirty="0">
                <a:latin typeface="Karla" charset="0"/>
                <a:ea typeface="Karla" charset="0"/>
                <a:cs typeface="Karla" charset="0"/>
              </a:rPr>
              <a:t>A type of RNN that is designed to better handle </a:t>
            </a:r>
            <a:r>
              <a:rPr lang="en-US" b="1" dirty="0">
                <a:latin typeface="Karla" charset="0"/>
                <a:ea typeface="Karla" charset="0"/>
                <a:cs typeface="Karla" charset="0"/>
              </a:rPr>
              <a:t>long-range dependencies</a:t>
            </a:r>
          </a:p>
          <a:p>
            <a:pPr>
              <a:lnSpc>
                <a:spcPct val="150000"/>
              </a:lnSpc>
              <a:spcBef>
                <a:spcPts val="1700"/>
              </a:spcBef>
            </a:pPr>
            <a:r>
              <a:rPr lang="en-US" dirty="0">
                <a:latin typeface="Karla" charset="0"/>
                <a:ea typeface="Karla" charset="0"/>
                <a:cs typeface="Karla" charset="0"/>
              </a:rPr>
              <a:t>In ”vanilla” RNNs, the hidden state is perpetually being rewritten</a:t>
            </a:r>
          </a:p>
          <a:p>
            <a:pPr>
              <a:lnSpc>
                <a:spcPct val="150000"/>
              </a:lnSpc>
              <a:spcBef>
                <a:spcPts val="1700"/>
              </a:spcBef>
            </a:pPr>
            <a:r>
              <a:rPr lang="en-US" dirty="0">
                <a:latin typeface="Karla" charset="0"/>
                <a:ea typeface="Karla" charset="0"/>
                <a:cs typeface="Karla" charset="0"/>
              </a:rPr>
              <a:t>In addition to a traditional </a:t>
            </a:r>
            <a:r>
              <a:rPr lang="en-US" b="1" dirty="0">
                <a:latin typeface="Karla" charset="0"/>
                <a:ea typeface="Karla" charset="0"/>
                <a:cs typeface="Karla" charset="0"/>
              </a:rPr>
              <a:t>hidden state </a:t>
            </a:r>
            <a:r>
              <a:rPr lang="en-US" b="1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h</a:t>
            </a:r>
            <a:r>
              <a:rPr lang="en-US" dirty="0">
                <a:latin typeface="Karla" charset="0"/>
                <a:ea typeface="Karla" charset="0"/>
                <a:cs typeface="Karla" charset="0"/>
              </a:rPr>
              <a:t>, let’s have a dedicated </a:t>
            </a:r>
            <a:r>
              <a:rPr lang="en-US" b="1" dirty="0">
                <a:latin typeface="Karla" charset="0"/>
                <a:ea typeface="Karla" charset="0"/>
                <a:cs typeface="Karla" charset="0"/>
              </a:rPr>
              <a:t>memory cell </a:t>
            </a:r>
            <a:r>
              <a:rPr lang="en-US" b="1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c</a:t>
            </a:r>
            <a:r>
              <a:rPr lang="en-US" b="1" dirty="0">
                <a:latin typeface="Karla" charset="0"/>
                <a:ea typeface="Karla" charset="0"/>
                <a:cs typeface="Karla" charset="0"/>
              </a:rPr>
              <a:t> </a:t>
            </a:r>
            <a:r>
              <a:rPr lang="en-US" dirty="0">
                <a:latin typeface="Karla" charset="0"/>
                <a:ea typeface="Karla" charset="0"/>
                <a:cs typeface="Karla" charset="0"/>
              </a:rPr>
              <a:t>for long-term events. More power to relay sequence info.</a:t>
            </a:r>
          </a:p>
        </p:txBody>
      </p:sp>
    </p:spTree>
    <p:extLst>
      <p:ext uri="{BB962C8B-B14F-4D97-AF65-F5344CB8AC3E}">
        <p14:creationId xmlns:p14="http://schemas.microsoft.com/office/powerpoint/2010/main" val="120904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6528419" cy="528088"/>
          </a:xfrm>
        </p:spPr>
        <p:txBody>
          <a:bodyPr>
            <a:normAutofit fontScale="90000"/>
          </a:bodyPr>
          <a:lstStyle/>
          <a:p>
            <a:r>
              <a:rPr lang="en-US" dirty="0"/>
              <a:t>Inside an LSTM Hidden Layer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9FAAB5-8058-6B45-9B72-D22715C73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11" y="1165828"/>
            <a:ext cx="10931489" cy="4307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BD1637-4855-CF46-8271-D67C4664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0" y="5683920"/>
            <a:ext cx="5181600" cy="9936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 l="-1786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 l="-1786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  <a:blipFill>
                <a:blip r:embed="rId8"/>
                <a:stretch>
                  <a:fillRect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  <a:blipFill>
                <a:blip r:embed="rId9"/>
                <a:stretch>
                  <a:fillRect r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>
            <a:extLst>
              <a:ext uri="{FF2B5EF4-FFF2-40B4-BE49-F238E27FC236}">
                <a16:creationId xmlns:a16="http://schemas.microsoft.com/office/drawing/2014/main" id="{0288FF63-547C-924B-99E1-C99900092C20}"/>
              </a:ext>
            </a:extLst>
          </p:cNvPr>
          <p:cNvSpPr/>
          <p:nvPr/>
        </p:nvSpPr>
        <p:spPr>
          <a:xfrm>
            <a:off x="266954" y="6305952"/>
            <a:ext cx="5388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Diagram: </a:t>
            </a:r>
            <a:r>
              <a:rPr lang="en-US" sz="1400" dirty="0">
                <a:hlinkClick r:id="rId10"/>
              </a:rPr>
              <a:t>https://colah.github.io/posts/2015-08-Understanding-LSTMs/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04746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9FAAB5-8058-6B45-9B72-D22715C73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11" y="1165828"/>
            <a:ext cx="10931489" cy="4307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BD1637-4855-CF46-8271-D67C4664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0" y="5683920"/>
            <a:ext cx="5181600" cy="9936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 l="-1786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 l="-1786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  <a:blipFill>
                <a:blip r:embed="rId8"/>
                <a:stretch>
                  <a:fillRect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  <a:blipFill>
                <a:blip r:embed="rId9"/>
                <a:stretch>
                  <a:fillRect r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319DA659-5FE1-5547-A898-77ADC4E61D77}"/>
              </a:ext>
            </a:extLst>
          </p:cNvPr>
          <p:cNvSpPr/>
          <p:nvPr/>
        </p:nvSpPr>
        <p:spPr>
          <a:xfrm flipH="1">
            <a:off x="1196563" y="1553163"/>
            <a:ext cx="4463889" cy="1097049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99688" h="1097049">
                <a:moveTo>
                  <a:pt x="0" y="0"/>
                </a:moveTo>
                <a:lnTo>
                  <a:pt x="949948" y="0"/>
                </a:lnTo>
                <a:lnTo>
                  <a:pt x="949948" y="0"/>
                </a:lnTo>
                <a:lnTo>
                  <a:pt x="2374870" y="0"/>
                </a:lnTo>
                <a:lnTo>
                  <a:pt x="5699688" y="0"/>
                </a:lnTo>
                <a:lnTo>
                  <a:pt x="5699688" y="443722"/>
                </a:lnTo>
                <a:lnTo>
                  <a:pt x="5699688" y="443722"/>
                </a:lnTo>
                <a:lnTo>
                  <a:pt x="5699688" y="633888"/>
                </a:lnTo>
                <a:lnTo>
                  <a:pt x="5699688" y="760666"/>
                </a:lnTo>
                <a:lnTo>
                  <a:pt x="1435070" y="786066"/>
                </a:lnTo>
                <a:lnTo>
                  <a:pt x="1256028" y="1097049"/>
                </a:lnTo>
                <a:lnTo>
                  <a:pt x="949948" y="760666"/>
                </a:lnTo>
                <a:lnTo>
                  <a:pt x="0" y="760666"/>
                </a:lnTo>
                <a:lnTo>
                  <a:pt x="0" y="633888"/>
                </a:lnTo>
                <a:lnTo>
                  <a:pt x="0" y="443722"/>
                </a:lnTo>
                <a:lnTo>
                  <a:pt x="0" y="443722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68BA06-7CE1-394A-A6F7-FFC746C9FEC0}"/>
              </a:ext>
            </a:extLst>
          </p:cNvPr>
          <p:cNvSpPr txBox="1">
            <a:spLocks/>
          </p:cNvSpPr>
          <p:nvPr/>
        </p:nvSpPr>
        <p:spPr>
          <a:xfrm>
            <a:off x="1230917" y="1771474"/>
            <a:ext cx="4458683" cy="528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some old memories are “forgotten”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B5F5E2-FE99-6247-85E5-F2A66212B623}"/>
              </a:ext>
            </a:extLst>
          </p:cNvPr>
          <p:cNvSpPr/>
          <p:nvPr/>
        </p:nvSpPr>
        <p:spPr>
          <a:xfrm>
            <a:off x="266954" y="6305952"/>
            <a:ext cx="5388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Diagram: </a:t>
            </a:r>
            <a:r>
              <a:rPr lang="en-US" sz="1400" dirty="0">
                <a:hlinkClick r:id="rId10"/>
              </a:rPr>
              <a:t>https://colah.github.io/posts/2015-08-Understanding-LSTMs/</a:t>
            </a:r>
            <a:endParaRPr lang="en-US" sz="14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6528419" cy="528088"/>
          </a:xfrm>
        </p:spPr>
        <p:txBody>
          <a:bodyPr>
            <a:normAutofit fontScale="90000"/>
          </a:bodyPr>
          <a:lstStyle/>
          <a:p>
            <a:r>
              <a:rPr lang="en-US" dirty="0"/>
              <a:t>Inside an LSTM Hidden Layer</a:t>
            </a:r>
          </a:p>
        </p:txBody>
      </p:sp>
    </p:spTree>
    <p:extLst>
      <p:ext uri="{BB962C8B-B14F-4D97-AF65-F5344CB8AC3E}">
        <p14:creationId xmlns:p14="http://schemas.microsoft.com/office/powerpoint/2010/main" val="12606395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9FAAB5-8058-6B45-9B72-D22715C73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11" y="1165828"/>
            <a:ext cx="10931489" cy="4307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BD1637-4855-CF46-8271-D67C4664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0" y="5683920"/>
            <a:ext cx="5181600" cy="9936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 l="-1786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 l="-1786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  <a:blipFill>
                <a:blip r:embed="rId8"/>
                <a:stretch>
                  <a:fillRect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  <a:blipFill>
                <a:blip r:embed="rId9"/>
                <a:stretch>
                  <a:fillRect r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319DA659-5FE1-5547-A898-77ADC4E61D77}"/>
              </a:ext>
            </a:extLst>
          </p:cNvPr>
          <p:cNvSpPr/>
          <p:nvPr/>
        </p:nvSpPr>
        <p:spPr>
          <a:xfrm flipH="1">
            <a:off x="1196563" y="1553163"/>
            <a:ext cx="4463889" cy="1097049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99688" h="1097049">
                <a:moveTo>
                  <a:pt x="0" y="0"/>
                </a:moveTo>
                <a:lnTo>
                  <a:pt x="949948" y="0"/>
                </a:lnTo>
                <a:lnTo>
                  <a:pt x="949948" y="0"/>
                </a:lnTo>
                <a:lnTo>
                  <a:pt x="2374870" y="0"/>
                </a:lnTo>
                <a:lnTo>
                  <a:pt x="5699688" y="0"/>
                </a:lnTo>
                <a:lnTo>
                  <a:pt x="5699688" y="443722"/>
                </a:lnTo>
                <a:lnTo>
                  <a:pt x="5699688" y="443722"/>
                </a:lnTo>
                <a:lnTo>
                  <a:pt x="5699688" y="633888"/>
                </a:lnTo>
                <a:lnTo>
                  <a:pt x="5699688" y="760666"/>
                </a:lnTo>
                <a:lnTo>
                  <a:pt x="1435070" y="786066"/>
                </a:lnTo>
                <a:lnTo>
                  <a:pt x="1256028" y="1097049"/>
                </a:lnTo>
                <a:lnTo>
                  <a:pt x="949948" y="760666"/>
                </a:lnTo>
                <a:lnTo>
                  <a:pt x="0" y="760666"/>
                </a:lnTo>
                <a:lnTo>
                  <a:pt x="0" y="633888"/>
                </a:lnTo>
                <a:lnTo>
                  <a:pt x="0" y="443722"/>
                </a:lnTo>
                <a:lnTo>
                  <a:pt x="0" y="443722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68BA06-7CE1-394A-A6F7-FFC746C9FEC0}"/>
              </a:ext>
            </a:extLst>
          </p:cNvPr>
          <p:cNvSpPr txBox="1">
            <a:spLocks/>
          </p:cNvSpPr>
          <p:nvPr/>
        </p:nvSpPr>
        <p:spPr>
          <a:xfrm>
            <a:off x="1230917" y="1771474"/>
            <a:ext cx="4458683" cy="528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some old memories are “forgotten”</a:t>
            </a:r>
          </a:p>
        </p:txBody>
      </p:sp>
      <p:sp>
        <p:nvSpPr>
          <p:cNvPr id="15" name="Rectangular Callout 12">
            <a:extLst>
              <a:ext uri="{FF2B5EF4-FFF2-40B4-BE49-F238E27FC236}">
                <a16:creationId xmlns:a16="http://schemas.microsoft.com/office/drawing/2014/main" id="{54C918B6-AD90-C24D-BBB3-3593119440F1}"/>
              </a:ext>
            </a:extLst>
          </p:cNvPr>
          <p:cNvSpPr/>
          <p:nvPr/>
        </p:nvSpPr>
        <p:spPr>
          <a:xfrm>
            <a:off x="5828147" y="1540301"/>
            <a:ext cx="4001653" cy="1071649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1016366 w 5766106"/>
              <a:gd name="connsiteY11" fmla="*/ 7606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547112 w 5766106"/>
              <a:gd name="connsiteY11" fmla="*/ 7479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66106" h="1071649">
                <a:moveTo>
                  <a:pt x="66418" y="0"/>
                </a:moveTo>
                <a:lnTo>
                  <a:pt x="1016366" y="0"/>
                </a:lnTo>
                <a:lnTo>
                  <a:pt x="1016366" y="0"/>
                </a:lnTo>
                <a:lnTo>
                  <a:pt x="2441288" y="0"/>
                </a:lnTo>
                <a:lnTo>
                  <a:pt x="5766106" y="0"/>
                </a:lnTo>
                <a:lnTo>
                  <a:pt x="5766106" y="443722"/>
                </a:lnTo>
                <a:lnTo>
                  <a:pt x="5766106" y="443722"/>
                </a:lnTo>
                <a:lnTo>
                  <a:pt x="5766106" y="633888"/>
                </a:lnTo>
                <a:lnTo>
                  <a:pt x="5766106" y="760666"/>
                </a:lnTo>
                <a:lnTo>
                  <a:pt x="1501488" y="786066"/>
                </a:lnTo>
                <a:lnTo>
                  <a:pt x="0" y="1071649"/>
                </a:lnTo>
                <a:lnTo>
                  <a:pt x="547112" y="747966"/>
                </a:lnTo>
                <a:lnTo>
                  <a:pt x="66418" y="760666"/>
                </a:lnTo>
                <a:lnTo>
                  <a:pt x="66418" y="633888"/>
                </a:lnTo>
                <a:lnTo>
                  <a:pt x="66418" y="443722"/>
                </a:lnTo>
                <a:lnTo>
                  <a:pt x="66418" y="443722"/>
                </a:lnTo>
                <a:lnTo>
                  <a:pt x="66418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69CEDE2-16B6-8642-8EF5-296E1C36B850}"/>
              </a:ext>
            </a:extLst>
          </p:cNvPr>
          <p:cNvSpPr txBox="1">
            <a:spLocks/>
          </p:cNvSpPr>
          <p:nvPr/>
        </p:nvSpPr>
        <p:spPr>
          <a:xfrm>
            <a:off x="6070600" y="1771474"/>
            <a:ext cx="4724871" cy="528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some new memories are made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BCA9B9-259C-2A48-99F2-0BAE5BC1AE15}"/>
              </a:ext>
            </a:extLst>
          </p:cNvPr>
          <p:cNvSpPr/>
          <p:nvPr/>
        </p:nvSpPr>
        <p:spPr>
          <a:xfrm>
            <a:off x="266954" y="6305952"/>
            <a:ext cx="5388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Diagram: </a:t>
            </a:r>
            <a:r>
              <a:rPr lang="en-US" sz="1400" dirty="0">
                <a:hlinkClick r:id="rId10"/>
              </a:rPr>
              <a:t>https://colah.github.io/posts/2015-08-Understanding-LSTMs/</a:t>
            </a:r>
            <a:endParaRPr lang="en-US" sz="14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6528419" cy="528088"/>
          </a:xfrm>
        </p:spPr>
        <p:txBody>
          <a:bodyPr>
            <a:normAutofit fontScale="90000"/>
          </a:bodyPr>
          <a:lstStyle/>
          <a:p>
            <a:r>
              <a:rPr lang="en-US" dirty="0"/>
              <a:t>Inside an LSTM Hidden Layer</a:t>
            </a:r>
          </a:p>
        </p:txBody>
      </p:sp>
    </p:spTree>
    <p:extLst>
      <p:ext uri="{BB962C8B-B14F-4D97-AF65-F5344CB8AC3E}">
        <p14:creationId xmlns:p14="http://schemas.microsoft.com/office/powerpoint/2010/main" val="27639050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9FAAB5-8058-6B45-9B72-D22715C73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11" y="1165828"/>
            <a:ext cx="10931489" cy="4307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BD1637-4855-CF46-8271-D67C4664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0" y="5683920"/>
            <a:ext cx="5181600" cy="9936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 l="-1786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 l="-1786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  <a:blipFill>
                <a:blip r:embed="rId8"/>
                <a:stretch>
                  <a:fillRect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  <a:blipFill>
                <a:blip r:embed="rId9"/>
                <a:stretch>
                  <a:fillRect r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319DA659-5FE1-5547-A898-77ADC4E61D77}"/>
              </a:ext>
            </a:extLst>
          </p:cNvPr>
          <p:cNvSpPr/>
          <p:nvPr/>
        </p:nvSpPr>
        <p:spPr>
          <a:xfrm flipH="1">
            <a:off x="1196563" y="1553163"/>
            <a:ext cx="4463889" cy="1097049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99688" h="1097049">
                <a:moveTo>
                  <a:pt x="0" y="0"/>
                </a:moveTo>
                <a:lnTo>
                  <a:pt x="949948" y="0"/>
                </a:lnTo>
                <a:lnTo>
                  <a:pt x="949948" y="0"/>
                </a:lnTo>
                <a:lnTo>
                  <a:pt x="2374870" y="0"/>
                </a:lnTo>
                <a:lnTo>
                  <a:pt x="5699688" y="0"/>
                </a:lnTo>
                <a:lnTo>
                  <a:pt x="5699688" y="443722"/>
                </a:lnTo>
                <a:lnTo>
                  <a:pt x="5699688" y="443722"/>
                </a:lnTo>
                <a:lnTo>
                  <a:pt x="5699688" y="633888"/>
                </a:lnTo>
                <a:lnTo>
                  <a:pt x="5699688" y="760666"/>
                </a:lnTo>
                <a:lnTo>
                  <a:pt x="1435070" y="786066"/>
                </a:lnTo>
                <a:lnTo>
                  <a:pt x="1256028" y="1097049"/>
                </a:lnTo>
                <a:lnTo>
                  <a:pt x="949948" y="760666"/>
                </a:lnTo>
                <a:lnTo>
                  <a:pt x="0" y="760666"/>
                </a:lnTo>
                <a:lnTo>
                  <a:pt x="0" y="633888"/>
                </a:lnTo>
                <a:lnTo>
                  <a:pt x="0" y="443722"/>
                </a:lnTo>
                <a:lnTo>
                  <a:pt x="0" y="443722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68BA06-7CE1-394A-A6F7-FFC746C9FEC0}"/>
              </a:ext>
            </a:extLst>
          </p:cNvPr>
          <p:cNvSpPr txBox="1">
            <a:spLocks/>
          </p:cNvSpPr>
          <p:nvPr/>
        </p:nvSpPr>
        <p:spPr>
          <a:xfrm>
            <a:off x="1230917" y="1771474"/>
            <a:ext cx="4458683" cy="528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some old memories are “forgotten”</a:t>
            </a:r>
          </a:p>
        </p:txBody>
      </p:sp>
      <p:sp>
        <p:nvSpPr>
          <p:cNvPr id="15" name="Rectangular Callout 12">
            <a:extLst>
              <a:ext uri="{FF2B5EF4-FFF2-40B4-BE49-F238E27FC236}">
                <a16:creationId xmlns:a16="http://schemas.microsoft.com/office/drawing/2014/main" id="{54C918B6-AD90-C24D-BBB3-3593119440F1}"/>
              </a:ext>
            </a:extLst>
          </p:cNvPr>
          <p:cNvSpPr/>
          <p:nvPr/>
        </p:nvSpPr>
        <p:spPr>
          <a:xfrm>
            <a:off x="5828147" y="1540301"/>
            <a:ext cx="4001653" cy="1071649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1016366 w 5766106"/>
              <a:gd name="connsiteY11" fmla="*/ 7606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547112 w 5766106"/>
              <a:gd name="connsiteY11" fmla="*/ 7479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66106" h="1071649">
                <a:moveTo>
                  <a:pt x="66418" y="0"/>
                </a:moveTo>
                <a:lnTo>
                  <a:pt x="1016366" y="0"/>
                </a:lnTo>
                <a:lnTo>
                  <a:pt x="1016366" y="0"/>
                </a:lnTo>
                <a:lnTo>
                  <a:pt x="2441288" y="0"/>
                </a:lnTo>
                <a:lnTo>
                  <a:pt x="5766106" y="0"/>
                </a:lnTo>
                <a:lnTo>
                  <a:pt x="5766106" y="443722"/>
                </a:lnTo>
                <a:lnTo>
                  <a:pt x="5766106" y="443722"/>
                </a:lnTo>
                <a:lnTo>
                  <a:pt x="5766106" y="633888"/>
                </a:lnTo>
                <a:lnTo>
                  <a:pt x="5766106" y="760666"/>
                </a:lnTo>
                <a:lnTo>
                  <a:pt x="1501488" y="786066"/>
                </a:lnTo>
                <a:lnTo>
                  <a:pt x="0" y="1071649"/>
                </a:lnTo>
                <a:lnTo>
                  <a:pt x="547112" y="747966"/>
                </a:lnTo>
                <a:lnTo>
                  <a:pt x="66418" y="760666"/>
                </a:lnTo>
                <a:lnTo>
                  <a:pt x="66418" y="633888"/>
                </a:lnTo>
                <a:lnTo>
                  <a:pt x="66418" y="443722"/>
                </a:lnTo>
                <a:lnTo>
                  <a:pt x="66418" y="443722"/>
                </a:lnTo>
                <a:lnTo>
                  <a:pt x="66418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69CEDE2-16B6-8642-8EF5-296E1C36B850}"/>
              </a:ext>
            </a:extLst>
          </p:cNvPr>
          <p:cNvSpPr txBox="1">
            <a:spLocks/>
          </p:cNvSpPr>
          <p:nvPr/>
        </p:nvSpPr>
        <p:spPr>
          <a:xfrm>
            <a:off x="6070600" y="1771474"/>
            <a:ext cx="4724871" cy="528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some new memories are made</a:t>
            </a:r>
          </a:p>
        </p:txBody>
      </p:sp>
      <p:sp>
        <p:nvSpPr>
          <p:cNvPr id="17" name="Rectangular Callout 12">
            <a:extLst>
              <a:ext uri="{FF2B5EF4-FFF2-40B4-BE49-F238E27FC236}">
                <a16:creationId xmlns:a16="http://schemas.microsoft.com/office/drawing/2014/main" id="{0654AB75-F23F-5647-B151-CBD5F5A94A4A}"/>
              </a:ext>
            </a:extLst>
          </p:cNvPr>
          <p:cNvSpPr/>
          <p:nvPr/>
        </p:nvSpPr>
        <p:spPr>
          <a:xfrm flipH="1" flipV="1">
            <a:off x="1892299" y="3542352"/>
            <a:ext cx="4721605" cy="2306998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1016366 w 5766106"/>
              <a:gd name="connsiteY11" fmla="*/ 7606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547112 w 5766106"/>
              <a:gd name="connsiteY11" fmla="*/ 7479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  <a:gd name="connsiteX0" fmla="*/ 280857 w 5980545"/>
              <a:gd name="connsiteY0" fmla="*/ 0 h 1537019"/>
              <a:gd name="connsiteX1" fmla="*/ 1230805 w 5980545"/>
              <a:gd name="connsiteY1" fmla="*/ 0 h 1537019"/>
              <a:gd name="connsiteX2" fmla="*/ 1230805 w 5980545"/>
              <a:gd name="connsiteY2" fmla="*/ 0 h 1537019"/>
              <a:gd name="connsiteX3" fmla="*/ 2655727 w 5980545"/>
              <a:gd name="connsiteY3" fmla="*/ 0 h 1537019"/>
              <a:gd name="connsiteX4" fmla="*/ 5980545 w 5980545"/>
              <a:gd name="connsiteY4" fmla="*/ 0 h 1537019"/>
              <a:gd name="connsiteX5" fmla="*/ 5980545 w 5980545"/>
              <a:gd name="connsiteY5" fmla="*/ 443722 h 1537019"/>
              <a:gd name="connsiteX6" fmla="*/ 5980545 w 5980545"/>
              <a:gd name="connsiteY6" fmla="*/ 443722 h 1537019"/>
              <a:gd name="connsiteX7" fmla="*/ 5980545 w 5980545"/>
              <a:gd name="connsiteY7" fmla="*/ 633888 h 1537019"/>
              <a:gd name="connsiteX8" fmla="*/ 5980545 w 5980545"/>
              <a:gd name="connsiteY8" fmla="*/ 760666 h 1537019"/>
              <a:gd name="connsiteX9" fmla="*/ 1715927 w 5980545"/>
              <a:gd name="connsiteY9" fmla="*/ 786066 h 1537019"/>
              <a:gd name="connsiteX10" fmla="*/ 0 w 5980545"/>
              <a:gd name="connsiteY10" fmla="*/ 1537019 h 1537019"/>
              <a:gd name="connsiteX11" fmla="*/ 761551 w 5980545"/>
              <a:gd name="connsiteY11" fmla="*/ 747966 h 1537019"/>
              <a:gd name="connsiteX12" fmla="*/ 280857 w 5980545"/>
              <a:gd name="connsiteY12" fmla="*/ 760666 h 1537019"/>
              <a:gd name="connsiteX13" fmla="*/ 280857 w 5980545"/>
              <a:gd name="connsiteY13" fmla="*/ 633888 h 1537019"/>
              <a:gd name="connsiteX14" fmla="*/ 280857 w 5980545"/>
              <a:gd name="connsiteY14" fmla="*/ 443722 h 1537019"/>
              <a:gd name="connsiteX15" fmla="*/ 280857 w 5980545"/>
              <a:gd name="connsiteY15" fmla="*/ 443722 h 1537019"/>
              <a:gd name="connsiteX16" fmla="*/ 280857 w 5980545"/>
              <a:gd name="connsiteY16" fmla="*/ 0 h 1537019"/>
              <a:gd name="connsiteX0" fmla="*/ 280857 w 5980545"/>
              <a:gd name="connsiteY0" fmla="*/ 0 h 1537019"/>
              <a:gd name="connsiteX1" fmla="*/ 1230805 w 5980545"/>
              <a:gd name="connsiteY1" fmla="*/ 0 h 1537019"/>
              <a:gd name="connsiteX2" fmla="*/ 1230805 w 5980545"/>
              <a:gd name="connsiteY2" fmla="*/ 0 h 1537019"/>
              <a:gd name="connsiteX3" fmla="*/ 2655727 w 5980545"/>
              <a:gd name="connsiteY3" fmla="*/ 0 h 1537019"/>
              <a:gd name="connsiteX4" fmla="*/ 5980545 w 5980545"/>
              <a:gd name="connsiteY4" fmla="*/ 0 h 1537019"/>
              <a:gd name="connsiteX5" fmla="*/ 5980545 w 5980545"/>
              <a:gd name="connsiteY5" fmla="*/ 443722 h 1537019"/>
              <a:gd name="connsiteX6" fmla="*/ 5980545 w 5980545"/>
              <a:gd name="connsiteY6" fmla="*/ 443722 h 1537019"/>
              <a:gd name="connsiteX7" fmla="*/ 5980545 w 5980545"/>
              <a:gd name="connsiteY7" fmla="*/ 633888 h 1537019"/>
              <a:gd name="connsiteX8" fmla="*/ 5980545 w 5980545"/>
              <a:gd name="connsiteY8" fmla="*/ 760666 h 1537019"/>
              <a:gd name="connsiteX9" fmla="*/ 1715927 w 5980545"/>
              <a:gd name="connsiteY9" fmla="*/ 786066 h 1537019"/>
              <a:gd name="connsiteX10" fmla="*/ 0 w 5980545"/>
              <a:gd name="connsiteY10" fmla="*/ 1537019 h 1537019"/>
              <a:gd name="connsiteX11" fmla="*/ 725811 w 5980545"/>
              <a:gd name="connsiteY11" fmla="*/ 773350 h 1537019"/>
              <a:gd name="connsiteX12" fmla="*/ 280857 w 5980545"/>
              <a:gd name="connsiteY12" fmla="*/ 760666 h 1537019"/>
              <a:gd name="connsiteX13" fmla="*/ 280857 w 5980545"/>
              <a:gd name="connsiteY13" fmla="*/ 633888 h 1537019"/>
              <a:gd name="connsiteX14" fmla="*/ 280857 w 5980545"/>
              <a:gd name="connsiteY14" fmla="*/ 443722 h 1537019"/>
              <a:gd name="connsiteX15" fmla="*/ 280857 w 5980545"/>
              <a:gd name="connsiteY15" fmla="*/ 443722 h 1537019"/>
              <a:gd name="connsiteX16" fmla="*/ 280857 w 5980545"/>
              <a:gd name="connsiteY16" fmla="*/ 0 h 153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80545" h="1537019">
                <a:moveTo>
                  <a:pt x="280857" y="0"/>
                </a:moveTo>
                <a:lnTo>
                  <a:pt x="1230805" y="0"/>
                </a:lnTo>
                <a:lnTo>
                  <a:pt x="1230805" y="0"/>
                </a:lnTo>
                <a:lnTo>
                  <a:pt x="2655727" y="0"/>
                </a:lnTo>
                <a:lnTo>
                  <a:pt x="5980545" y="0"/>
                </a:lnTo>
                <a:lnTo>
                  <a:pt x="5980545" y="443722"/>
                </a:lnTo>
                <a:lnTo>
                  <a:pt x="5980545" y="443722"/>
                </a:lnTo>
                <a:lnTo>
                  <a:pt x="5980545" y="633888"/>
                </a:lnTo>
                <a:lnTo>
                  <a:pt x="5980545" y="760666"/>
                </a:lnTo>
                <a:lnTo>
                  <a:pt x="1715927" y="786066"/>
                </a:lnTo>
                <a:lnTo>
                  <a:pt x="0" y="1537019"/>
                </a:lnTo>
                <a:lnTo>
                  <a:pt x="725811" y="773350"/>
                </a:lnTo>
                <a:lnTo>
                  <a:pt x="280857" y="760666"/>
                </a:lnTo>
                <a:lnTo>
                  <a:pt x="280857" y="633888"/>
                </a:lnTo>
                <a:lnTo>
                  <a:pt x="280857" y="443722"/>
                </a:lnTo>
                <a:lnTo>
                  <a:pt x="280857" y="443722"/>
                </a:lnTo>
                <a:lnTo>
                  <a:pt x="280857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618885-077D-7E47-858A-20344A7DD93C}"/>
              </a:ext>
            </a:extLst>
          </p:cNvPr>
          <p:cNvSpPr txBox="1">
            <a:spLocks/>
          </p:cNvSpPr>
          <p:nvPr/>
        </p:nvSpPr>
        <p:spPr>
          <a:xfrm>
            <a:off x="2095500" y="4882459"/>
            <a:ext cx="4140201" cy="8225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a nonlinear weighted version of the long-term memory becomes our short-term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667777-3A45-1045-96F8-E3DE27466A8A}"/>
              </a:ext>
            </a:extLst>
          </p:cNvPr>
          <p:cNvSpPr/>
          <p:nvPr/>
        </p:nvSpPr>
        <p:spPr>
          <a:xfrm>
            <a:off x="266954" y="6305952"/>
            <a:ext cx="5388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Diagram: </a:t>
            </a:r>
            <a:r>
              <a:rPr lang="en-US" sz="1400" dirty="0">
                <a:hlinkClick r:id="rId10"/>
              </a:rPr>
              <a:t>https://colah.github.io/posts/2015-08-Understanding-LSTMs/</a:t>
            </a:r>
            <a:endParaRPr lang="en-US" sz="1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6528419" cy="528088"/>
          </a:xfrm>
        </p:spPr>
        <p:txBody>
          <a:bodyPr>
            <a:normAutofit fontScale="90000"/>
          </a:bodyPr>
          <a:lstStyle/>
          <a:p>
            <a:r>
              <a:rPr lang="en-US" dirty="0"/>
              <a:t>Inside an LSTM Hidden Layer</a:t>
            </a:r>
          </a:p>
        </p:txBody>
      </p:sp>
    </p:spTree>
    <p:extLst>
      <p:ext uri="{BB962C8B-B14F-4D97-AF65-F5344CB8AC3E}">
        <p14:creationId xmlns:p14="http://schemas.microsoft.com/office/powerpoint/2010/main" val="175369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9FAAB5-8058-6B45-9B72-D22715C73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11" y="1165828"/>
            <a:ext cx="10931489" cy="4307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BD1637-4855-CF46-8271-D67C4664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0" y="5683920"/>
            <a:ext cx="5181600" cy="9936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5" name="Content Placeholder 2">
                <a:extLst>
                  <a:ext uri="{FF2B5EF4-FFF2-40B4-BE49-F238E27FC236}">
                    <a16:creationId xmlns:a16="http://schemas.microsoft.com/office/drawing/2014/main" id="{789E0697-3EC6-0146-B28E-05989C609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4184176"/>
                <a:ext cx="701328" cy="503588"/>
              </a:xfrm>
              <a:prstGeom prst="rect">
                <a:avLst/>
              </a:prstGeom>
              <a:blipFill>
                <a:blip r:embed="rId4"/>
                <a:stretch>
                  <a:fillRect l="-1786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8C3D55DD-E971-DC47-B5FB-B671ED67B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662" y="2328420"/>
                <a:ext cx="701328" cy="503588"/>
              </a:xfrm>
              <a:prstGeom prst="rect">
                <a:avLst/>
              </a:prstGeom>
              <a:blipFill>
                <a:blip r:embed="rId5"/>
                <a:stretch>
                  <a:fillRect l="-1786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7" name="Content Placeholder 2">
                <a:extLst>
                  <a:ext uri="{FF2B5EF4-FFF2-40B4-BE49-F238E27FC236}">
                    <a16:creationId xmlns:a16="http://schemas.microsoft.com/office/drawing/2014/main" id="{D8FBCF0F-67F3-4448-B328-5E7F8AF0A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567" y="4289992"/>
                <a:ext cx="701328" cy="503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6AD62CD9-83B4-D445-9DEA-AE7E030C6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133762"/>
                <a:ext cx="701328" cy="5035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9" name="Content Placeholder 2">
                <a:extLst>
                  <a:ext uri="{FF2B5EF4-FFF2-40B4-BE49-F238E27FC236}">
                    <a16:creationId xmlns:a16="http://schemas.microsoft.com/office/drawing/2014/main" id="{329277C2-9AD3-C343-8169-A2F68F842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472" y="4289992"/>
                <a:ext cx="701328" cy="503588"/>
              </a:xfrm>
              <a:prstGeom prst="rect">
                <a:avLst/>
              </a:prstGeom>
              <a:blipFill>
                <a:blip r:embed="rId8"/>
                <a:stretch>
                  <a:fillRect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DE8070BE-E505-1847-9B2C-5F903B505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7338" y="2146624"/>
                <a:ext cx="701328" cy="503588"/>
              </a:xfrm>
              <a:prstGeom prst="rect">
                <a:avLst/>
              </a:prstGeom>
              <a:blipFill>
                <a:blip r:embed="rId9"/>
                <a:stretch>
                  <a:fillRect r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319DA659-5FE1-5547-A898-77ADC4E61D77}"/>
              </a:ext>
            </a:extLst>
          </p:cNvPr>
          <p:cNvSpPr/>
          <p:nvPr/>
        </p:nvSpPr>
        <p:spPr>
          <a:xfrm flipH="1">
            <a:off x="1196563" y="1553163"/>
            <a:ext cx="4463889" cy="1097049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99688" h="1097049">
                <a:moveTo>
                  <a:pt x="0" y="0"/>
                </a:moveTo>
                <a:lnTo>
                  <a:pt x="949948" y="0"/>
                </a:lnTo>
                <a:lnTo>
                  <a:pt x="949948" y="0"/>
                </a:lnTo>
                <a:lnTo>
                  <a:pt x="2374870" y="0"/>
                </a:lnTo>
                <a:lnTo>
                  <a:pt x="5699688" y="0"/>
                </a:lnTo>
                <a:lnTo>
                  <a:pt x="5699688" y="443722"/>
                </a:lnTo>
                <a:lnTo>
                  <a:pt x="5699688" y="443722"/>
                </a:lnTo>
                <a:lnTo>
                  <a:pt x="5699688" y="633888"/>
                </a:lnTo>
                <a:lnTo>
                  <a:pt x="5699688" y="760666"/>
                </a:lnTo>
                <a:lnTo>
                  <a:pt x="1435070" y="786066"/>
                </a:lnTo>
                <a:lnTo>
                  <a:pt x="1256028" y="1097049"/>
                </a:lnTo>
                <a:lnTo>
                  <a:pt x="949948" y="760666"/>
                </a:lnTo>
                <a:lnTo>
                  <a:pt x="0" y="760666"/>
                </a:lnTo>
                <a:lnTo>
                  <a:pt x="0" y="633888"/>
                </a:lnTo>
                <a:lnTo>
                  <a:pt x="0" y="443722"/>
                </a:lnTo>
                <a:lnTo>
                  <a:pt x="0" y="443722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68BA06-7CE1-394A-A6F7-FFC746C9FEC0}"/>
              </a:ext>
            </a:extLst>
          </p:cNvPr>
          <p:cNvSpPr txBox="1">
            <a:spLocks/>
          </p:cNvSpPr>
          <p:nvPr/>
        </p:nvSpPr>
        <p:spPr>
          <a:xfrm>
            <a:off x="1230917" y="1771474"/>
            <a:ext cx="4458683" cy="528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some old memories are “forgotten”</a:t>
            </a:r>
          </a:p>
        </p:txBody>
      </p:sp>
      <p:sp>
        <p:nvSpPr>
          <p:cNvPr id="15" name="Rectangular Callout 12">
            <a:extLst>
              <a:ext uri="{FF2B5EF4-FFF2-40B4-BE49-F238E27FC236}">
                <a16:creationId xmlns:a16="http://schemas.microsoft.com/office/drawing/2014/main" id="{54C918B6-AD90-C24D-BBB3-3593119440F1}"/>
              </a:ext>
            </a:extLst>
          </p:cNvPr>
          <p:cNvSpPr/>
          <p:nvPr/>
        </p:nvSpPr>
        <p:spPr>
          <a:xfrm>
            <a:off x="5828147" y="1540301"/>
            <a:ext cx="4001653" cy="1071649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1016366 w 5766106"/>
              <a:gd name="connsiteY11" fmla="*/ 7606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547112 w 5766106"/>
              <a:gd name="connsiteY11" fmla="*/ 7479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66106" h="1071649">
                <a:moveTo>
                  <a:pt x="66418" y="0"/>
                </a:moveTo>
                <a:lnTo>
                  <a:pt x="1016366" y="0"/>
                </a:lnTo>
                <a:lnTo>
                  <a:pt x="1016366" y="0"/>
                </a:lnTo>
                <a:lnTo>
                  <a:pt x="2441288" y="0"/>
                </a:lnTo>
                <a:lnTo>
                  <a:pt x="5766106" y="0"/>
                </a:lnTo>
                <a:lnTo>
                  <a:pt x="5766106" y="443722"/>
                </a:lnTo>
                <a:lnTo>
                  <a:pt x="5766106" y="443722"/>
                </a:lnTo>
                <a:lnTo>
                  <a:pt x="5766106" y="633888"/>
                </a:lnTo>
                <a:lnTo>
                  <a:pt x="5766106" y="760666"/>
                </a:lnTo>
                <a:lnTo>
                  <a:pt x="1501488" y="786066"/>
                </a:lnTo>
                <a:lnTo>
                  <a:pt x="0" y="1071649"/>
                </a:lnTo>
                <a:lnTo>
                  <a:pt x="547112" y="747966"/>
                </a:lnTo>
                <a:lnTo>
                  <a:pt x="66418" y="760666"/>
                </a:lnTo>
                <a:lnTo>
                  <a:pt x="66418" y="633888"/>
                </a:lnTo>
                <a:lnTo>
                  <a:pt x="66418" y="443722"/>
                </a:lnTo>
                <a:lnTo>
                  <a:pt x="66418" y="443722"/>
                </a:lnTo>
                <a:lnTo>
                  <a:pt x="66418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69CEDE2-16B6-8642-8EF5-296E1C36B850}"/>
              </a:ext>
            </a:extLst>
          </p:cNvPr>
          <p:cNvSpPr txBox="1">
            <a:spLocks/>
          </p:cNvSpPr>
          <p:nvPr/>
        </p:nvSpPr>
        <p:spPr>
          <a:xfrm>
            <a:off x="6070600" y="1771474"/>
            <a:ext cx="4724871" cy="528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some new memories are made</a:t>
            </a:r>
          </a:p>
        </p:txBody>
      </p:sp>
      <p:sp>
        <p:nvSpPr>
          <p:cNvPr id="17" name="Rectangular Callout 12">
            <a:extLst>
              <a:ext uri="{FF2B5EF4-FFF2-40B4-BE49-F238E27FC236}">
                <a16:creationId xmlns:a16="http://schemas.microsoft.com/office/drawing/2014/main" id="{0654AB75-F23F-5647-B151-CBD5F5A94A4A}"/>
              </a:ext>
            </a:extLst>
          </p:cNvPr>
          <p:cNvSpPr/>
          <p:nvPr/>
        </p:nvSpPr>
        <p:spPr>
          <a:xfrm flipH="1" flipV="1">
            <a:off x="1892299" y="3542352"/>
            <a:ext cx="4721605" cy="2306998"/>
          </a:xfrm>
          <a:custGeom>
            <a:avLst/>
            <a:gdLst>
              <a:gd name="connsiteX0" fmla="*/ 0 w 5699688"/>
              <a:gd name="connsiteY0" fmla="*/ 0 h 760666"/>
              <a:gd name="connsiteX1" fmla="*/ 949948 w 5699688"/>
              <a:gd name="connsiteY1" fmla="*/ 0 h 760666"/>
              <a:gd name="connsiteX2" fmla="*/ 949948 w 5699688"/>
              <a:gd name="connsiteY2" fmla="*/ 0 h 760666"/>
              <a:gd name="connsiteX3" fmla="*/ 2374870 w 5699688"/>
              <a:gd name="connsiteY3" fmla="*/ 0 h 760666"/>
              <a:gd name="connsiteX4" fmla="*/ 5699688 w 5699688"/>
              <a:gd name="connsiteY4" fmla="*/ 0 h 760666"/>
              <a:gd name="connsiteX5" fmla="*/ 5699688 w 5699688"/>
              <a:gd name="connsiteY5" fmla="*/ 443722 h 760666"/>
              <a:gd name="connsiteX6" fmla="*/ 5699688 w 5699688"/>
              <a:gd name="connsiteY6" fmla="*/ 443722 h 760666"/>
              <a:gd name="connsiteX7" fmla="*/ 5699688 w 5699688"/>
              <a:gd name="connsiteY7" fmla="*/ 633888 h 760666"/>
              <a:gd name="connsiteX8" fmla="*/ 5699688 w 5699688"/>
              <a:gd name="connsiteY8" fmla="*/ 760666 h 760666"/>
              <a:gd name="connsiteX9" fmla="*/ 2374870 w 5699688"/>
              <a:gd name="connsiteY9" fmla="*/ 760666 h 760666"/>
              <a:gd name="connsiteX10" fmla="*/ 1662428 w 5699688"/>
              <a:gd name="connsiteY10" fmla="*/ 855749 h 760666"/>
              <a:gd name="connsiteX11" fmla="*/ 949948 w 5699688"/>
              <a:gd name="connsiteY11" fmla="*/ 760666 h 760666"/>
              <a:gd name="connsiteX12" fmla="*/ 0 w 5699688"/>
              <a:gd name="connsiteY12" fmla="*/ 760666 h 760666"/>
              <a:gd name="connsiteX13" fmla="*/ 0 w 5699688"/>
              <a:gd name="connsiteY13" fmla="*/ 633888 h 760666"/>
              <a:gd name="connsiteX14" fmla="*/ 0 w 5699688"/>
              <a:gd name="connsiteY14" fmla="*/ 443722 h 760666"/>
              <a:gd name="connsiteX15" fmla="*/ 0 w 5699688"/>
              <a:gd name="connsiteY15" fmla="*/ 443722 h 760666"/>
              <a:gd name="connsiteX16" fmla="*/ 0 w 5699688"/>
              <a:gd name="connsiteY16" fmla="*/ 0 h 760666"/>
              <a:gd name="connsiteX0" fmla="*/ 0 w 5699688"/>
              <a:gd name="connsiteY0" fmla="*/ 0 h 855749"/>
              <a:gd name="connsiteX1" fmla="*/ 949948 w 5699688"/>
              <a:gd name="connsiteY1" fmla="*/ 0 h 855749"/>
              <a:gd name="connsiteX2" fmla="*/ 949948 w 5699688"/>
              <a:gd name="connsiteY2" fmla="*/ 0 h 855749"/>
              <a:gd name="connsiteX3" fmla="*/ 2374870 w 5699688"/>
              <a:gd name="connsiteY3" fmla="*/ 0 h 855749"/>
              <a:gd name="connsiteX4" fmla="*/ 5699688 w 5699688"/>
              <a:gd name="connsiteY4" fmla="*/ 0 h 855749"/>
              <a:gd name="connsiteX5" fmla="*/ 5699688 w 5699688"/>
              <a:gd name="connsiteY5" fmla="*/ 443722 h 855749"/>
              <a:gd name="connsiteX6" fmla="*/ 5699688 w 5699688"/>
              <a:gd name="connsiteY6" fmla="*/ 443722 h 855749"/>
              <a:gd name="connsiteX7" fmla="*/ 5699688 w 5699688"/>
              <a:gd name="connsiteY7" fmla="*/ 633888 h 855749"/>
              <a:gd name="connsiteX8" fmla="*/ 5699688 w 5699688"/>
              <a:gd name="connsiteY8" fmla="*/ 760666 h 855749"/>
              <a:gd name="connsiteX9" fmla="*/ 1435070 w 5699688"/>
              <a:gd name="connsiteY9" fmla="*/ 786066 h 855749"/>
              <a:gd name="connsiteX10" fmla="*/ 1662428 w 5699688"/>
              <a:gd name="connsiteY10" fmla="*/ 855749 h 855749"/>
              <a:gd name="connsiteX11" fmla="*/ 949948 w 5699688"/>
              <a:gd name="connsiteY11" fmla="*/ 760666 h 855749"/>
              <a:gd name="connsiteX12" fmla="*/ 0 w 5699688"/>
              <a:gd name="connsiteY12" fmla="*/ 760666 h 855749"/>
              <a:gd name="connsiteX13" fmla="*/ 0 w 5699688"/>
              <a:gd name="connsiteY13" fmla="*/ 633888 h 855749"/>
              <a:gd name="connsiteX14" fmla="*/ 0 w 5699688"/>
              <a:gd name="connsiteY14" fmla="*/ 443722 h 855749"/>
              <a:gd name="connsiteX15" fmla="*/ 0 w 5699688"/>
              <a:gd name="connsiteY15" fmla="*/ 443722 h 855749"/>
              <a:gd name="connsiteX16" fmla="*/ 0 w 5699688"/>
              <a:gd name="connsiteY16" fmla="*/ 0 h 855749"/>
              <a:gd name="connsiteX0" fmla="*/ 0 w 5699688"/>
              <a:gd name="connsiteY0" fmla="*/ 0 h 1097049"/>
              <a:gd name="connsiteX1" fmla="*/ 949948 w 5699688"/>
              <a:gd name="connsiteY1" fmla="*/ 0 h 1097049"/>
              <a:gd name="connsiteX2" fmla="*/ 949948 w 5699688"/>
              <a:gd name="connsiteY2" fmla="*/ 0 h 1097049"/>
              <a:gd name="connsiteX3" fmla="*/ 2374870 w 5699688"/>
              <a:gd name="connsiteY3" fmla="*/ 0 h 1097049"/>
              <a:gd name="connsiteX4" fmla="*/ 5699688 w 5699688"/>
              <a:gd name="connsiteY4" fmla="*/ 0 h 1097049"/>
              <a:gd name="connsiteX5" fmla="*/ 5699688 w 5699688"/>
              <a:gd name="connsiteY5" fmla="*/ 443722 h 1097049"/>
              <a:gd name="connsiteX6" fmla="*/ 5699688 w 5699688"/>
              <a:gd name="connsiteY6" fmla="*/ 443722 h 1097049"/>
              <a:gd name="connsiteX7" fmla="*/ 5699688 w 5699688"/>
              <a:gd name="connsiteY7" fmla="*/ 633888 h 1097049"/>
              <a:gd name="connsiteX8" fmla="*/ 5699688 w 5699688"/>
              <a:gd name="connsiteY8" fmla="*/ 760666 h 1097049"/>
              <a:gd name="connsiteX9" fmla="*/ 1435070 w 5699688"/>
              <a:gd name="connsiteY9" fmla="*/ 786066 h 1097049"/>
              <a:gd name="connsiteX10" fmla="*/ 1256028 w 5699688"/>
              <a:gd name="connsiteY10" fmla="*/ 1097049 h 1097049"/>
              <a:gd name="connsiteX11" fmla="*/ 949948 w 5699688"/>
              <a:gd name="connsiteY11" fmla="*/ 760666 h 1097049"/>
              <a:gd name="connsiteX12" fmla="*/ 0 w 5699688"/>
              <a:gd name="connsiteY12" fmla="*/ 760666 h 1097049"/>
              <a:gd name="connsiteX13" fmla="*/ 0 w 5699688"/>
              <a:gd name="connsiteY13" fmla="*/ 633888 h 1097049"/>
              <a:gd name="connsiteX14" fmla="*/ 0 w 5699688"/>
              <a:gd name="connsiteY14" fmla="*/ 443722 h 1097049"/>
              <a:gd name="connsiteX15" fmla="*/ 0 w 5699688"/>
              <a:gd name="connsiteY15" fmla="*/ 443722 h 1097049"/>
              <a:gd name="connsiteX16" fmla="*/ 0 w 5699688"/>
              <a:gd name="connsiteY16" fmla="*/ 0 h 10970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1016366 w 5766106"/>
              <a:gd name="connsiteY11" fmla="*/ 7606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  <a:gd name="connsiteX0" fmla="*/ 66418 w 5766106"/>
              <a:gd name="connsiteY0" fmla="*/ 0 h 1071649"/>
              <a:gd name="connsiteX1" fmla="*/ 1016366 w 5766106"/>
              <a:gd name="connsiteY1" fmla="*/ 0 h 1071649"/>
              <a:gd name="connsiteX2" fmla="*/ 1016366 w 5766106"/>
              <a:gd name="connsiteY2" fmla="*/ 0 h 1071649"/>
              <a:gd name="connsiteX3" fmla="*/ 2441288 w 5766106"/>
              <a:gd name="connsiteY3" fmla="*/ 0 h 1071649"/>
              <a:gd name="connsiteX4" fmla="*/ 5766106 w 5766106"/>
              <a:gd name="connsiteY4" fmla="*/ 0 h 1071649"/>
              <a:gd name="connsiteX5" fmla="*/ 5766106 w 5766106"/>
              <a:gd name="connsiteY5" fmla="*/ 443722 h 1071649"/>
              <a:gd name="connsiteX6" fmla="*/ 5766106 w 5766106"/>
              <a:gd name="connsiteY6" fmla="*/ 443722 h 1071649"/>
              <a:gd name="connsiteX7" fmla="*/ 5766106 w 5766106"/>
              <a:gd name="connsiteY7" fmla="*/ 633888 h 1071649"/>
              <a:gd name="connsiteX8" fmla="*/ 5766106 w 5766106"/>
              <a:gd name="connsiteY8" fmla="*/ 760666 h 1071649"/>
              <a:gd name="connsiteX9" fmla="*/ 1501488 w 5766106"/>
              <a:gd name="connsiteY9" fmla="*/ 786066 h 1071649"/>
              <a:gd name="connsiteX10" fmla="*/ 0 w 5766106"/>
              <a:gd name="connsiteY10" fmla="*/ 1071649 h 1071649"/>
              <a:gd name="connsiteX11" fmla="*/ 547112 w 5766106"/>
              <a:gd name="connsiteY11" fmla="*/ 747966 h 1071649"/>
              <a:gd name="connsiteX12" fmla="*/ 66418 w 5766106"/>
              <a:gd name="connsiteY12" fmla="*/ 760666 h 1071649"/>
              <a:gd name="connsiteX13" fmla="*/ 66418 w 5766106"/>
              <a:gd name="connsiteY13" fmla="*/ 633888 h 1071649"/>
              <a:gd name="connsiteX14" fmla="*/ 66418 w 5766106"/>
              <a:gd name="connsiteY14" fmla="*/ 443722 h 1071649"/>
              <a:gd name="connsiteX15" fmla="*/ 66418 w 5766106"/>
              <a:gd name="connsiteY15" fmla="*/ 443722 h 1071649"/>
              <a:gd name="connsiteX16" fmla="*/ 66418 w 5766106"/>
              <a:gd name="connsiteY16" fmla="*/ 0 h 1071649"/>
              <a:gd name="connsiteX0" fmla="*/ 280857 w 5980545"/>
              <a:gd name="connsiteY0" fmla="*/ 0 h 1537019"/>
              <a:gd name="connsiteX1" fmla="*/ 1230805 w 5980545"/>
              <a:gd name="connsiteY1" fmla="*/ 0 h 1537019"/>
              <a:gd name="connsiteX2" fmla="*/ 1230805 w 5980545"/>
              <a:gd name="connsiteY2" fmla="*/ 0 h 1537019"/>
              <a:gd name="connsiteX3" fmla="*/ 2655727 w 5980545"/>
              <a:gd name="connsiteY3" fmla="*/ 0 h 1537019"/>
              <a:gd name="connsiteX4" fmla="*/ 5980545 w 5980545"/>
              <a:gd name="connsiteY4" fmla="*/ 0 h 1537019"/>
              <a:gd name="connsiteX5" fmla="*/ 5980545 w 5980545"/>
              <a:gd name="connsiteY5" fmla="*/ 443722 h 1537019"/>
              <a:gd name="connsiteX6" fmla="*/ 5980545 w 5980545"/>
              <a:gd name="connsiteY6" fmla="*/ 443722 h 1537019"/>
              <a:gd name="connsiteX7" fmla="*/ 5980545 w 5980545"/>
              <a:gd name="connsiteY7" fmla="*/ 633888 h 1537019"/>
              <a:gd name="connsiteX8" fmla="*/ 5980545 w 5980545"/>
              <a:gd name="connsiteY8" fmla="*/ 760666 h 1537019"/>
              <a:gd name="connsiteX9" fmla="*/ 1715927 w 5980545"/>
              <a:gd name="connsiteY9" fmla="*/ 786066 h 1537019"/>
              <a:gd name="connsiteX10" fmla="*/ 0 w 5980545"/>
              <a:gd name="connsiteY10" fmla="*/ 1537019 h 1537019"/>
              <a:gd name="connsiteX11" fmla="*/ 761551 w 5980545"/>
              <a:gd name="connsiteY11" fmla="*/ 747966 h 1537019"/>
              <a:gd name="connsiteX12" fmla="*/ 280857 w 5980545"/>
              <a:gd name="connsiteY12" fmla="*/ 760666 h 1537019"/>
              <a:gd name="connsiteX13" fmla="*/ 280857 w 5980545"/>
              <a:gd name="connsiteY13" fmla="*/ 633888 h 1537019"/>
              <a:gd name="connsiteX14" fmla="*/ 280857 w 5980545"/>
              <a:gd name="connsiteY14" fmla="*/ 443722 h 1537019"/>
              <a:gd name="connsiteX15" fmla="*/ 280857 w 5980545"/>
              <a:gd name="connsiteY15" fmla="*/ 443722 h 1537019"/>
              <a:gd name="connsiteX16" fmla="*/ 280857 w 5980545"/>
              <a:gd name="connsiteY16" fmla="*/ 0 h 1537019"/>
              <a:gd name="connsiteX0" fmla="*/ 280857 w 5980545"/>
              <a:gd name="connsiteY0" fmla="*/ 0 h 1537019"/>
              <a:gd name="connsiteX1" fmla="*/ 1230805 w 5980545"/>
              <a:gd name="connsiteY1" fmla="*/ 0 h 1537019"/>
              <a:gd name="connsiteX2" fmla="*/ 1230805 w 5980545"/>
              <a:gd name="connsiteY2" fmla="*/ 0 h 1537019"/>
              <a:gd name="connsiteX3" fmla="*/ 2655727 w 5980545"/>
              <a:gd name="connsiteY3" fmla="*/ 0 h 1537019"/>
              <a:gd name="connsiteX4" fmla="*/ 5980545 w 5980545"/>
              <a:gd name="connsiteY4" fmla="*/ 0 h 1537019"/>
              <a:gd name="connsiteX5" fmla="*/ 5980545 w 5980545"/>
              <a:gd name="connsiteY5" fmla="*/ 443722 h 1537019"/>
              <a:gd name="connsiteX6" fmla="*/ 5980545 w 5980545"/>
              <a:gd name="connsiteY6" fmla="*/ 443722 h 1537019"/>
              <a:gd name="connsiteX7" fmla="*/ 5980545 w 5980545"/>
              <a:gd name="connsiteY7" fmla="*/ 633888 h 1537019"/>
              <a:gd name="connsiteX8" fmla="*/ 5980545 w 5980545"/>
              <a:gd name="connsiteY8" fmla="*/ 760666 h 1537019"/>
              <a:gd name="connsiteX9" fmla="*/ 1715927 w 5980545"/>
              <a:gd name="connsiteY9" fmla="*/ 786066 h 1537019"/>
              <a:gd name="connsiteX10" fmla="*/ 0 w 5980545"/>
              <a:gd name="connsiteY10" fmla="*/ 1537019 h 1537019"/>
              <a:gd name="connsiteX11" fmla="*/ 725811 w 5980545"/>
              <a:gd name="connsiteY11" fmla="*/ 773350 h 1537019"/>
              <a:gd name="connsiteX12" fmla="*/ 280857 w 5980545"/>
              <a:gd name="connsiteY12" fmla="*/ 760666 h 1537019"/>
              <a:gd name="connsiteX13" fmla="*/ 280857 w 5980545"/>
              <a:gd name="connsiteY13" fmla="*/ 633888 h 1537019"/>
              <a:gd name="connsiteX14" fmla="*/ 280857 w 5980545"/>
              <a:gd name="connsiteY14" fmla="*/ 443722 h 1537019"/>
              <a:gd name="connsiteX15" fmla="*/ 280857 w 5980545"/>
              <a:gd name="connsiteY15" fmla="*/ 443722 h 1537019"/>
              <a:gd name="connsiteX16" fmla="*/ 280857 w 5980545"/>
              <a:gd name="connsiteY16" fmla="*/ 0 h 153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80545" h="1537019">
                <a:moveTo>
                  <a:pt x="280857" y="0"/>
                </a:moveTo>
                <a:lnTo>
                  <a:pt x="1230805" y="0"/>
                </a:lnTo>
                <a:lnTo>
                  <a:pt x="1230805" y="0"/>
                </a:lnTo>
                <a:lnTo>
                  <a:pt x="2655727" y="0"/>
                </a:lnTo>
                <a:lnTo>
                  <a:pt x="5980545" y="0"/>
                </a:lnTo>
                <a:lnTo>
                  <a:pt x="5980545" y="443722"/>
                </a:lnTo>
                <a:lnTo>
                  <a:pt x="5980545" y="443722"/>
                </a:lnTo>
                <a:lnTo>
                  <a:pt x="5980545" y="633888"/>
                </a:lnTo>
                <a:lnTo>
                  <a:pt x="5980545" y="760666"/>
                </a:lnTo>
                <a:lnTo>
                  <a:pt x="1715927" y="786066"/>
                </a:lnTo>
                <a:lnTo>
                  <a:pt x="0" y="1537019"/>
                </a:lnTo>
                <a:lnTo>
                  <a:pt x="725811" y="773350"/>
                </a:lnTo>
                <a:lnTo>
                  <a:pt x="280857" y="760666"/>
                </a:lnTo>
                <a:lnTo>
                  <a:pt x="280857" y="633888"/>
                </a:lnTo>
                <a:lnTo>
                  <a:pt x="280857" y="443722"/>
                </a:lnTo>
                <a:lnTo>
                  <a:pt x="280857" y="443722"/>
                </a:lnTo>
                <a:lnTo>
                  <a:pt x="280857" y="0"/>
                </a:lnTo>
                <a:close/>
              </a:path>
            </a:pathLst>
          </a:cu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618885-077D-7E47-858A-20344A7DD93C}"/>
              </a:ext>
            </a:extLst>
          </p:cNvPr>
          <p:cNvSpPr txBox="1">
            <a:spLocks/>
          </p:cNvSpPr>
          <p:nvPr/>
        </p:nvSpPr>
        <p:spPr>
          <a:xfrm>
            <a:off x="2095500" y="4882459"/>
            <a:ext cx="4140201" cy="8225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a nonlinear weighted version of the long-term memory becomes our short-term memory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F8AC8-2988-E24A-B611-B18794D8D368}"/>
              </a:ext>
            </a:extLst>
          </p:cNvPr>
          <p:cNvSpPr/>
          <p:nvPr/>
        </p:nvSpPr>
        <p:spPr>
          <a:xfrm>
            <a:off x="7194567" y="2977481"/>
            <a:ext cx="4108433" cy="949572"/>
          </a:xfrm>
          <a:prstGeom prst="rect">
            <a:avLst/>
          </a:prstGeom>
          <a:solidFill>
            <a:srgbClr val="FFF2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CBAA3889-9743-3F4B-95DF-5A6AF49C1B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34754" y="3146680"/>
                <a:ext cx="3853946" cy="767765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 fontScale="925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2800" b="0" i="0" kern="1200">
                    <a:solidFill>
                      <a:schemeClr val="tx1"/>
                    </a:solidFill>
                    <a:latin typeface="Avenir" panose="02000503020000020003" pitchFamily="2" charset="0"/>
                    <a:ea typeface="+mj-ea"/>
                    <a:cs typeface="+mj-cs"/>
                  </a:defRPr>
                </a:lvl1pPr>
              </a:lstStyle>
              <a:p>
                <a:r>
                  <a:rPr lang="en-US" sz="2000" dirty="0"/>
                  <a:t>memory is written, erased, and read by three </a:t>
                </a:r>
                <a:r>
                  <a:rPr lang="en-US" sz="2000" i="1" dirty="0"/>
                  <a:t>gates </a:t>
                </a:r>
                <a:r>
                  <a:rPr lang="en-US" sz="2000" dirty="0"/>
                  <a:t>– which are influenced by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CBAA3889-9743-3F4B-95DF-5A6AF49C1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754" y="3146680"/>
                <a:ext cx="3853946" cy="767765"/>
              </a:xfrm>
              <a:prstGeom prst="rect">
                <a:avLst/>
              </a:prstGeom>
              <a:blipFill>
                <a:blip r:embed="rId10"/>
                <a:stretch>
                  <a:fillRect l="-1316" t="-1147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 3">
            <a:extLst>
              <a:ext uri="{FF2B5EF4-FFF2-40B4-BE49-F238E27FC236}">
                <a16:creationId xmlns:a16="http://schemas.microsoft.com/office/drawing/2014/main" id="{F7006790-FA1B-D244-8B31-547A3A36D949}"/>
              </a:ext>
            </a:extLst>
          </p:cNvPr>
          <p:cNvSpPr/>
          <p:nvPr/>
        </p:nvSpPr>
        <p:spPr>
          <a:xfrm>
            <a:off x="4294990" y="3453584"/>
            <a:ext cx="596900" cy="584200"/>
          </a:xfrm>
          <a:custGeom>
            <a:avLst/>
            <a:gdLst>
              <a:gd name="connsiteX0" fmla="*/ 381000 w 596900"/>
              <a:gd name="connsiteY0" fmla="*/ 25400 h 584200"/>
              <a:gd name="connsiteX1" fmla="*/ 317500 w 596900"/>
              <a:gd name="connsiteY1" fmla="*/ 63500 h 584200"/>
              <a:gd name="connsiteX2" fmla="*/ 139700 w 596900"/>
              <a:gd name="connsiteY2" fmla="*/ 88900 h 584200"/>
              <a:gd name="connsiteX3" fmla="*/ 63500 w 596900"/>
              <a:gd name="connsiteY3" fmla="*/ 114300 h 584200"/>
              <a:gd name="connsiteX4" fmla="*/ 12700 w 596900"/>
              <a:gd name="connsiteY4" fmla="*/ 190500 h 584200"/>
              <a:gd name="connsiteX5" fmla="*/ 0 w 596900"/>
              <a:gd name="connsiteY5" fmla="*/ 266700 h 584200"/>
              <a:gd name="connsiteX6" fmla="*/ 12700 w 596900"/>
              <a:gd name="connsiteY6" fmla="*/ 368300 h 584200"/>
              <a:gd name="connsiteX7" fmla="*/ 88900 w 596900"/>
              <a:gd name="connsiteY7" fmla="*/ 520700 h 584200"/>
              <a:gd name="connsiteX8" fmla="*/ 203200 w 596900"/>
              <a:gd name="connsiteY8" fmla="*/ 584200 h 584200"/>
              <a:gd name="connsiteX9" fmla="*/ 469900 w 596900"/>
              <a:gd name="connsiteY9" fmla="*/ 571500 h 584200"/>
              <a:gd name="connsiteX10" fmla="*/ 558800 w 596900"/>
              <a:gd name="connsiteY10" fmla="*/ 482600 h 584200"/>
              <a:gd name="connsiteX11" fmla="*/ 596900 w 596900"/>
              <a:gd name="connsiteY11" fmla="*/ 342900 h 584200"/>
              <a:gd name="connsiteX12" fmla="*/ 558800 w 596900"/>
              <a:gd name="connsiteY12" fmla="*/ 114300 h 584200"/>
              <a:gd name="connsiteX13" fmla="*/ 482600 w 596900"/>
              <a:gd name="connsiteY13" fmla="*/ 50800 h 584200"/>
              <a:gd name="connsiteX14" fmla="*/ 393700 w 596900"/>
              <a:gd name="connsiteY14" fmla="*/ 0 h 584200"/>
              <a:gd name="connsiteX15" fmla="*/ 279400 w 596900"/>
              <a:gd name="connsiteY15" fmla="*/ 12700 h 584200"/>
              <a:gd name="connsiteX16" fmla="*/ 215900 w 596900"/>
              <a:gd name="connsiteY16" fmla="*/ 254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6900" h="584200">
                <a:moveTo>
                  <a:pt x="381000" y="25400"/>
                </a:moveTo>
                <a:cubicBezTo>
                  <a:pt x="359833" y="38100"/>
                  <a:pt x="340057" y="53475"/>
                  <a:pt x="317500" y="63500"/>
                </a:cubicBezTo>
                <a:cubicBezTo>
                  <a:pt x="277403" y="81321"/>
                  <a:pt x="157375" y="87132"/>
                  <a:pt x="139700" y="88900"/>
                </a:cubicBezTo>
                <a:cubicBezTo>
                  <a:pt x="114300" y="97367"/>
                  <a:pt x="78352" y="92023"/>
                  <a:pt x="63500" y="114300"/>
                </a:cubicBezTo>
                <a:lnTo>
                  <a:pt x="12700" y="190500"/>
                </a:lnTo>
                <a:cubicBezTo>
                  <a:pt x="8467" y="215900"/>
                  <a:pt x="0" y="240950"/>
                  <a:pt x="0" y="266700"/>
                </a:cubicBezTo>
                <a:cubicBezTo>
                  <a:pt x="0" y="300830"/>
                  <a:pt x="5549" y="334927"/>
                  <a:pt x="12700" y="368300"/>
                </a:cubicBezTo>
                <a:cubicBezTo>
                  <a:pt x="21152" y="407743"/>
                  <a:pt x="53579" y="497153"/>
                  <a:pt x="88900" y="520700"/>
                </a:cubicBezTo>
                <a:cubicBezTo>
                  <a:pt x="176239" y="578926"/>
                  <a:pt x="136140" y="561847"/>
                  <a:pt x="203200" y="584200"/>
                </a:cubicBezTo>
                <a:cubicBezTo>
                  <a:pt x="292100" y="579967"/>
                  <a:pt x="381207" y="578891"/>
                  <a:pt x="469900" y="571500"/>
                </a:cubicBezTo>
                <a:cubicBezTo>
                  <a:pt x="518081" y="567485"/>
                  <a:pt x="543626" y="528121"/>
                  <a:pt x="558800" y="482600"/>
                </a:cubicBezTo>
                <a:cubicBezTo>
                  <a:pt x="591026" y="385922"/>
                  <a:pt x="578949" y="432654"/>
                  <a:pt x="596900" y="342900"/>
                </a:cubicBezTo>
                <a:cubicBezTo>
                  <a:pt x="596350" y="336295"/>
                  <a:pt x="592771" y="148271"/>
                  <a:pt x="558800" y="114300"/>
                </a:cubicBezTo>
                <a:cubicBezTo>
                  <a:pt x="499504" y="55004"/>
                  <a:pt x="544485" y="95003"/>
                  <a:pt x="482600" y="50800"/>
                </a:cubicBezTo>
                <a:cubicBezTo>
                  <a:pt x="415324" y="2746"/>
                  <a:pt x="455528" y="20609"/>
                  <a:pt x="393700" y="0"/>
                </a:cubicBezTo>
                <a:cubicBezTo>
                  <a:pt x="355600" y="4233"/>
                  <a:pt x="317213" y="6398"/>
                  <a:pt x="279400" y="12700"/>
                </a:cubicBezTo>
                <a:cubicBezTo>
                  <a:pt x="187136" y="28077"/>
                  <a:pt x="283864" y="25400"/>
                  <a:pt x="215900" y="25400"/>
                </a:cubicBezTo>
              </a:path>
            </a:pathLst>
          </a:cu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FEB8538-D10C-D040-BB41-D1175A0F200F}"/>
              </a:ext>
            </a:extLst>
          </p:cNvPr>
          <p:cNvSpPr/>
          <p:nvPr/>
        </p:nvSpPr>
        <p:spPr>
          <a:xfrm>
            <a:off x="4804640" y="3456103"/>
            <a:ext cx="596900" cy="584200"/>
          </a:xfrm>
          <a:custGeom>
            <a:avLst/>
            <a:gdLst>
              <a:gd name="connsiteX0" fmla="*/ 381000 w 596900"/>
              <a:gd name="connsiteY0" fmla="*/ 25400 h 584200"/>
              <a:gd name="connsiteX1" fmla="*/ 317500 w 596900"/>
              <a:gd name="connsiteY1" fmla="*/ 63500 h 584200"/>
              <a:gd name="connsiteX2" fmla="*/ 139700 w 596900"/>
              <a:gd name="connsiteY2" fmla="*/ 88900 h 584200"/>
              <a:gd name="connsiteX3" fmla="*/ 63500 w 596900"/>
              <a:gd name="connsiteY3" fmla="*/ 114300 h 584200"/>
              <a:gd name="connsiteX4" fmla="*/ 12700 w 596900"/>
              <a:gd name="connsiteY4" fmla="*/ 190500 h 584200"/>
              <a:gd name="connsiteX5" fmla="*/ 0 w 596900"/>
              <a:gd name="connsiteY5" fmla="*/ 266700 h 584200"/>
              <a:gd name="connsiteX6" fmla="*/ 12700 w 596900"/>
              <a:gd name="connsiteY6" fmla="*/ 368300 h 584200"/>
              <a:gd name="connsiteX7" fmla="*/ 88900 w 596900"/>
              <a:gd name="connsiteY7" fmla="*/ 520700 h 584200"/>
              <a:gd name="connsiteX8" fmla="*/ 203200 w 596900"/>
              <a:gd name="connsiteY8" fmla="*/ 584200 h 584200"/>
              <a:gd name="connsiteX9" fmla="*/ 469900 w 596900"/>
              <a:gd name="connsiteY9" fmla="*/ 571500 h 584200"/>
              <a:gd name="connsiteX10" fmla="*/ 558800 w 596900"/>
              <a:gd name="connsiteY10" fmla="*/ 482600 h 584200"/>
              <a:gd name="connsiteX11" fmla="*/ 596900 w 596900"/>
              <a:gd name="connsiteY11" fmla="*/ 342900 h 584200"/>
              <a:gd name="connsiteX12" fmla="*/ 558800 w 596900"/>
              <a:gd name="connsiteY12" fmla="*/ 114300 h 584200"/>
              <a:gd name="connsiteX13" fmla="*/ 482600 w 596900"/>
              <a:gd name="connsiteY13" fmla="*/ 50800 h 584200"/>
              <a:gd name="connsiteX14" fmla="*/ 393700 w 596900"/>
              <a:gd name="connsiteY14" fmla="*/ 0 h 584200"/>
              <a:gd name="connsiteX15" fmla="*/ 279400 w 596900"/>
              <a:gd name="connsiteY15" fmla="*/ 12700 h 584200"/>
              <a:gd name="connsiteX16" fmla="*/ 215900 w 596900"/>
              <a:gd name="connsiteY16" fmla="*/ 254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6900" h="584200">
                <a:moveTo>
                  <a:pt x="381000" y="25400"/>
                </a:moveTo>
                <a:cubicBezTo>
                  <a:pt x="359833" y="38100"/>
                  <a:pt x="340057" y="53475"/>
                  <a:pt x="317500" y="63500"/>
                </a:cubicBezTo>
                <a:cubicBezTo>
                  <a:pt x="277403" y="81321"/>
                  <a:pt x="157375" y="87132"/>
                  <a:pt x="139700" y="88900"/>
                </a:cubicBezTo>
                <a:cubicBezTo>
                  <a:pt x="114300" y="97367"/>
                  <a:pt x="78352" y="92023"/>
                  <a:pt x="63500" y="114300"/>
                </a:cubicBezTo>
                <a:lnTo>
                  <a:pt x="12700" y="190500"/>
                </a:lnTo>
                <a:cubicBezTo>
                  <a:pt x="8467" y="215900"/>
                  <a:pt x="0" y="240950"/>
                  <a:pt x="0" y="266700"/>
                </a:cubicBezTo>
                <a:cubicBezTo>
                  <a:pt x="0" y="300830"/>
                  <a:pt x="5549" y="334927"/>
                  <a:pt x="12700" y="368300"/>
                </a:cubicBezTo>
                <a:cubicBezTo>
                  <a:pt x="21152" y="407743"/>
                  <a:pt x="53579" y="497153"/>
                  <a:pt x="88900" y="520700"/>
                </a:cubicBezTo>
                <a:cubicBezTo>
                  <a:pt x="176239" y="578926"/>
                  <a:pt x="136140" y="561847"/>
                  <a:pt x="203200" y="584200"/>
                </a:cubicBezTo>
                <a:cubicBezTo>
                  <a:pt x="292100" y="579967"/>
                  <a:pt x="381207" y="578891"/>
                  <a:pt x="469900" y="571500"/>
                </a:cubicBezTo>
                <a:cubicBezTo>
                  <a:pt x="518081" y="567485"/>
                  <a:pt x="543626" y="528121"/>
                  <a:pt x="558800" y="482600"/>
                </a:cubicBezTo>
                <a:cubicBezTo>
                  <a:pt x="591026" y="385922"/>
                  <a:pt x="578949" y="432654"/>
                  <a:pt x="596900" y="342900"/>
                </a:cubicBezTo>
                <a:cubicBezTo>
                  <a:pt x="596350" y="336295"/>
                  <a:pt x="592771" y="148271"/>
                  <a:pt x="558800" y="114300"/>
                </a:cubicBezTo>
                <a:cubicBezTo>
                  <a:pt x="499504" y="55004"/>
                  <a:pt x="544485" y="95003"/>
                  <a:pt x="482600" y="50800"/>
                </a:cubicBezTo>
                <a:cubicBezTo>
                  <a:pt x="415324" y="2746"/>
                  <a:pt x="455528" y="20609"/>
                  <a:pt x="393700" y="0"/>
                </a:cubicBezTo>
                <a:cubicBezTo>
                  <a:pt x="355600" y="4233"/>
                  <a:pt x="317213" y="6398"/>
                  <a:pt x="279400" y="12700"/>
                </a:cubicBezTo>
                <a:cubicBezTo>
                  <a:pt x="187136" y="28077"/>
                  <a:pt x="283864" y="25400"/>
                  <a:pt x="215900" y="25400"/>
                </a:cubicBezTo>
              </a:path>
            </a:pathLst>
          </a:cu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04325EC0-99E8-4345-BA64-D2A515183213}"/>
              </a:ext>
            </a:extLst>
          </p:cNvPr>
          <p:cNvSpPr/>
          <p:nvPr/>
        </p:nvSpPr>
        <p:spPr>
          <a:xfrm>
            <a:off x="5876817" y="3453584"/>
            <a:ext cx="596900" cy="584200"/>
          </a:xfrm>
          <a:custGeom>
            <a:avLst/>
            <a:gdLst>
              <a:gd name="connsiteX0" fmla="*/ 381000 w 596900"/>
              <a:gd name="connsiteY0" fmla="*/ 25400 h 584200"/>
              <a:gd name="connsiteX1" fmla="*/ 317500 w 596900"/>
              <a:gd name="connsiteY1" fmla="*/ 63500 h 584200"/>
              <a:gd name="connsiteX2" fmla="*/ 139700 w 596900"/>
              <a:gd name="connsiteY2" fmla="*/ 88900 h 584200"/>
              <a:gd name="connsiteX3" fmla="*/ 63500 w 596900"/>
              <a:gd name="connsiteY3" fmla="*/ 114300 h 584200"/>
              <a:gd name="connsiteX4" fmla="*/ 12700 w 596900"/>
              <a:gd name="connsiteY4" fmla="*/ 190500 h 584200"/>
              <a:gd name="connsiteX5" fmla="*/ 0 w 596900"/>
              <a:gd name="connsiteY5" fmla="*/ 266700 h 584200"/>
              <a:gd name="connsiteX6" fmla="*/ 12700 w 596900"/>
              <a:gd name="connsiteY6" fmla="*/ 368300 h 584200"/>
              <a:gd name="connsiteX7" fmla="*/ 88900 w 596900"/>
              <a:gd name="connsiteY7" fmla="*/ 520700 h 584200"/>
              <a:gd name="connsiteX8" fmla="*/ 203200 w 596900"/>
              <a:gd name="connsiteY8" fmla="*/ 584200 h 584200"/>
              <a:gd name="connsiteX9" fmla="*/ 469900 w 596900"/>
              <a:gd name="connsiteY9" fmla="*/ 571500 h 584200"/>
              <a:gd name="connsiteX10" fmla="*/ 558800 w 596900"/>
              <a:gd name="connsiteY10" fmla="*/ 482600 h 584200"/>
              <a:gd name="connsiteX11" fmla="*/ 596900 w 596900"/>
              <a:gd name="connsiteY11" fmla="*/ 342900 h 584200"/>
              <a:gd name="connsiteX12" fmla="*/ 558800 w 596900"/>
              <a:gd name="connsiteY12" fmla="*/ 114300 h 584200"/>
              <a:gd name="connsiteX13" fmla="*/ 482600 w 596900"/>
              <a:gd name="connsiteY13" fmla="*/ 50800 h 584200"/>
              <a:gd name="connsiteX14" fmla="*/ 393700 w 596900"/>
              <a:gd name="connsiteY14" fmla="*/ 0 h 584200"/>
              <a:gd name="connsiteX15" fmla="*/ 279400 w 596900"/>
              <a:gd name="connsiteY15" fmla="*/ 12700 h 584200"/>
              <a:gd name="connsiteX16" fmla="*/ 215900 w 596900"/>
              <a:gd name="connsiteY16" fmla="*/ 254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6900" h="584200">
                <a:moveTo>
                  <a:pt x="381000" y="25400"/>
                </a:moveTo>
                <a:cubicBezTo>
                  <a:pt x="359833" y="38100"/>
                  <a:pt x="340057" y="53475"/>
                  <a:pt x="317500" y="63500"/>
                </a:cubicBezTo>
                <a:cubicBezTo>
                  <a:pt x="277403" y="81321"/>
                  <a:pt x="157375" y="87132"/>
                  <a:pt x="139700" y="88900"/>
                </a:cubicBezTo>
                <a:cubicBezTo>
                  <a:pt x="114300" y="97367"/>
                  <a:pt x="78352" y="92023"/>
                  <a:pt x="63500" y="114300"/>
                </a:cubicBezTo>
                <a:lnTo>
                  <a:pt x="12700" y="190500"/>
                </a:lnTo>
                <a:cubicBezTo>
                  <a:pt x="8467" y="215900"/>
                  <a:pt x="0" y="240950"/>
                  <a:pt x="0" y="266700"/>
                </a:cubicBezTo>
                <a:cubicBezTo>
                  <a:pt x="0" y="300830"/>
                  <a:pt x="5549" y="334927"/>
                  <a:pt x="12700" y="368300"/>
                </a:cubicBezTo>
                <a:cubicBezTo>
                  <a:pt x="21152" y="407743"/>
                  <a:pt x="53579" y="497153"/>
                  <a:pt x="88900" y="520700"/>
                </a:cubicBezTo>
                <a:cubicBezTo>
                  <a:pt x="176239" y="578926"/>
                  <a:pt x="136140" y="561847"/>
                  <a:pt x="203200" y="584200"/>
                </a:cubicBezTo>
                <a:cubicBezTo>
                  <a:pt x="292100" y="579967"/>
                  <a:pt x="381207" y="578891"/>
                  <a:pt x="469900" y="571500"/>
                </a:cubicBezTo>
                <a:cubicBezTo>
                  <a:pt x="518081" y="567485"/>
                  <a:pt x="543626" y="528121"/>
                  <a:pt x="558800" y="482600"/>
                </a:cubicBezTo>
                <a:cubicBezTo>
                  <a:pt x="591026" y="385922"/>
                  <a:pt x="578949" y="432654"/>
                  <a:pt x="596900" y="342900"/>
                </a:cubicBezTo>
                <a:cubicBezTo>
                  <a:pt x="596350" y="336295"/>
                  <a:pt x="592771" y="148271"/>
                  <a:pt x="558800" y="114300"/>
                </a:cubicBezTo>
                <a:cubicBezTo>
                  <a:pt x="499504" y="55004"/>
                  <a:pt x="544485" y="95003"/>
                  <a:pt x="482600" y="50800"/>
                </a:cubicBezTo>
                <a:cubicBezTo>
                  <a:pt x="415324" y="2746"/>
                  <a:pt x="455528" y="20609"/>
                  <a:pt x="393700" y="0"/>
                </a:cubicBezTo>
                <a:cubicBezTo>
                  <a:pt x="355600" y="4233"/>
                  <a:pt x="317213" y="6398"/>
                  <a:pt x="279400" y="12700"/>
                </a:cubicBezTo>
                <a:cubicBezTo>
                  <a:pt x="187136" y="28077"/>
                  <a:pt x="283864" y="25400"/>
                  <a:pt x="215900" y="25400"/>
                </a:cubicBezTo>
              </a:path>
            </a:pathLst>
          </a:cu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219703-2763-9545-B774-6B722B77000A}"/>
              </a:ext>
            </a:extLst>
          </p:cNvPr>
          <p:cNvSpPr/>
          <p:nvPr/>
        </p:nvSpPr>
        <p:spPr>
          <a:xfrm>
            <a:off x="266954" y="6305952"/>
            <a:ext cx="5388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Diagram: </a:t>
            </a:r>
            <a:r>
              <a:rPr lang="en-US" sz="1400" dirty="0">
                <a:hlinkClick r:id="rId11"/>
              </a:rPr>
              <a:t>https://colah.github.io/posts/2015-08-Understanding-LSTMs/</a:t>
            </a:r>
            <a:endParaRPr lang="en-US" sz="140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6528419" cy="528088"/>
          </a:xfrm>
        </p:spPr>
        <p:txBody>
          <a:bodyPr>
            <a:normAutofit fontScale="90000"/>
          </a:bodyPr>
          <a:lstStyle/>
          <a:p>
            <a:r>
              <a:rPr lang="en-US" dirty="0"/>
              <a:t>Inside an LSTM Hidden Layer</a:t>
            </a:r>
          </a:p>
        </p:txBody>
      </p:sp>
    </p:spTree>
    <p:extLst>
      <p:ext uri="{BB962C8B-B14F-4D97-AF65-F5344CB8AC3E}">
        <p14:creationId xmlns:p14="http://schemas.microsoft.com/office/powerpoint/2010/main" val="42079425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itle 1">
                <a:extLst>
                  <a:ext uri="{FF2B5EF4-FFF2-40B4-BE49-F238E27FC236}">
                    <a16:creationId xmlns:a16="http://schemas.microsoft.com/office/drawing/2014/main" id="{EBAAB170-83EA-B447-9025-28D5F61216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37356" y="1143000"/>
                <a:ext cx="9918044" cy="4927600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2800" b="0" i="0" kern="1200">
                    <a:solidFill>
                      <a:schemeClr val="tx1"/>
                    </a:solidFill>
                    <a:latin typeface="Avenir" panose="02000503020000020003" pitchFamily="2" charset="0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50000"/>
                  </a:lnSpc>
                  <a:spcBef>
                    <a:spcPts val="2000"/>
                  </a:spcBef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It’s still possible for LSTMs to suffer from vanishing/exploding gradients, but it’s way less likely than with vanilla RNNs: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20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If RNNs wish to preserve info over long contexts, it must delicately find a recurrent weight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Karla" charset="0"/>
                            <a:cs typeface="Karla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Karla" charset="0"/>
                    <a:ea typeface="Karla" charset="0"/>
                    <a:cs typeface="Karla" charset="0"/>
                  </a:rPr>
                  <a:t> </a:t>
                </a: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that isn’t too large or small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20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However, LSTMs have 3 separate mechanism that adjust the flow of information (e.g., </a:t>
                </a:r>
                <a:r>
                  <a:rPr lang="en-US" sz="2400" dirty="0">
                    <a:solidFill>
                      <a:srgbClr val="C00000"/>
                    </a:solidFill>
                    <a:latin typeface="Karla" charset="0"/>
                    <a:ea typeface="Karla" charset="0"/>
                    <a:cs typeface="Karla" charset="0"/>
                  </a:rPr>
                  <a:t>forget gate</a:t>
                </a:r>
                <a:r>
                  <a:rPr lang="en-US" sz="2400" dirty="0">
                    <a:latin typeface="Karla" charset="0"/>
                    <a:ea typeface="Karla" charset="0"/>
                    <a:cs typeface="Karla" charset="0"/>
                  </a:rPr>
                  <a:t>, if turned off, will preserve all info)</a:t>
                </a:r>
              </a:p>
            </p:txBody>
          </p:sp>
        </mc:Choice>
        <mc:Fallback xmlns="">
          <p:sp>
            <p:nvSpPr>
              <p:cNvPr id="110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BAAB170-83EA-B447-9025-28D5F6121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356" y="1143000"/>
                <a:ext cx="9918044" cy="4927600"/>
              </a:xfrm>
              <a:prstGeom prst="rect">
                <a:avLst/>
              </a:prstGeom>
              <a:blipFill rotWithShape="0">
                <a:blip r:embed="rId2"/>
                <a:stretch>
                  <a:fillRect l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6528419" cy="528088"/>
          </a:xfrm>
        </p:spPr>
        <p:txBody>
          <a:bodyPr>
            <a:normAutofit fontScale="90000"/>
          </a:bodyPr>
          <a:lstStyle/>
          <a:p>
            <a:r>
              <a:rPr lang="en-US" dirty="0"/>
              <a:t>Inside an LSTM Hidden Layer</a:t>
            </a:r>
          </a:p>
        </p:txBody>
      </p:sp>
    </p:spTree>
    <p:extLst>
      <p:ext uri="{BB962C8B-B14F-4D97-AF65-F5344CB8AC3E}">
        <p14:creationId xmlns:p14="http://schemas.microsoft.com/office/powerpoint/2010/main" val="394178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Long short-term memory (LSTM)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00C059-5D08-F740-8BB0-0FC5619E72B5}"/>
              </a:ext>
            </a:extLst>
          </p:cNvPr>
          <p:cNvSpPr txBox="1">
            <a:spLocks/>
          </p:cNvSpPr>
          <p:nvPr/>
        </p:nvSpPr>
        <p:spPr>
          <a:xfrm>
            <a:off x="1379105" y="3407567"/>
            <a:ext cx="3689350" cy="551401"/>
          </a:xfrm>
          <a:prstGeom prst="rect">
            <a:avLst/>
          </a:prstGeom>
          <a:solidFill>
            <a:srgbClr val="C0000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venir Light" panose="020B0402020203020204" pitchFamily="34" charset="77"/>
              </a:rPr>
              <a:t>LSTM ISSUES?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5AA702-1008-5F46-AD0D-3D7BE66BDF6F}"/>
              </a:ext>
            </a:extLst>
          </p:cNvPr>
          <p:cNvSpPr txBox="1">
            <a:spLocks/>
          </p:cNvSpPr>
          <p:nvPr/>
        </p:nvSpPr>
        <p:spPr>
          <a:xfrm>
            <a:off x="1379105" y="1226591"/>
            <a:ext cx="3689350" cy="551401"/>
          </a:xfrm>
          <a:prstGeom prst="rect">
            <a:avLst/>
          </a:prstGeom>
          <a:solidFill>
            <a:srgbClr val="92D05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LSTM STRENGTHS?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C56225-FD65-DE45-B17D-83D67EF2E417}"/>
              </a:ext>
            </a:extLst>
          </p:cNvPr>
          <p:cNvSpPr txBox="1">
            <a:spLocks/>
          </p:cNvSpPr>
          <p:nvPr/>
        </p:nvSpPr>
        <p:spPr>
          <a:xfrm>
            <a:off x="1765956" y="1934074"/>
            <a:ext cx="9397344" cy="11343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Almost always outperforms vanilla RNNs</a:t>
            </a:r>
          </a:p>
          <a:p>
            <a:pPr marL="34290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Captures long-range dependencies shockingly well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2E4CAE-1B77-104A-A11D-E74A6A7425BC}"/>
              </a:ext>
            </a:extLst>
          </p:cNvPr>
          <p:cNvSpPr txBox="1">
            <a:spLocks/>
          </p:cNvSpPr>
          <p:nvPr/>
        </p:nvSpPr>
        <p:spPr>
          <a:xfrm>
            <a:off x="1918356" y="4298106"/>
            <a:ext cx="9397344" cy="21280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Has more weights to learn than vanilla RNNs; thus,</a:t>
            </a:r>
          </a:p>
          <a:p>
            <a:pPr marL="34290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Requires a moderate amount of training data (otherwise, vanilla RNNs are better)</a:t>
            </a:r>
          </a:p>
          <a:p>
            <a:pPr marL="34290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Can still suffer from vanishing/exploding gradients</a:t>
            </a:r>
          </a:p>
          <a:p>
            <a:pPr marL="34290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43121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F25CB19A-6131-CD43-A0A6-CEF041A2DDB1}"/>
              </a:ext>
            </a:extLst>
          </p:cNvPr>
          <p:cNvSpPr/>
          <p:nvPr/>
        </p:nvSpPr>
        <p:spPr>
          <a:xfrm>
            <a:off x="8386310" y="2998128"/>
            <a:ext cx="3360011" cy="461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D27067C-4218-2146-B7FE-E8C3F1ECB5C3}"/>
              </a:ext>
            </a:extLst>
          </p:cNvPr>
          <p:cNvSpPr/>
          <p:nvPr/>
        </p:nvSpPr>
        <p:spPr>
          <a:xfrm>
            <a:off x="4880596" y="2998128"/>
            <a:ext cx="2854500" cy="461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A05EC56D-A415-2347-AAC9-FCBB48A3BA97}"/>
              </a:ext>
            </a:extLst>
          </p:cNvPr>
          <p:cNvSpPr/>
          <p:nvPr/>
        </p:nvSpPr>
        <p:spPr>
          <a:xfrm>
            <a:off x="1013861" y="2951183"/>
            <a:ext cx="2999228" cy="492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4965700" cy="600039"/>
          </a:xfrm>
        </p:spPr>
        <p:txBody>
          <a:bodyPr>
            <a:normAutofit fontScale="90000"/>
          </a:bodyPr>
          <a:lstStyle/>
          <a:p>
            <a:r>
              <a:rPr lang="en-US" dirty="0"/>
              <a:t>Sequential Modelling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B00D99-5E8F-BC4F-99D7-666390D54C72}"/>
              </a:ext>
            </a:extLst>
          </p:cNvPr>
          <p:cNvSpPr txBox="1">
            <a:spLocks/>
          </p:cNvSpPr>
          <p:nvPr/>
        </p:nvSpPr>
        <p:spPr>
          <a:xfrm>
            <a:off x="1056002" y="2870355"/>
            <a:ext cx="1503064" cy="70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 Light" panose="020B0402020203020204" pitchFamily="34" charset="77"/>
              </a:rPr>
              <a:t>n-grams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DC0E3-4415-7648-9250-B60B74CAC7FA}"/>
                  </a:ext>
                </a:extLst>
              </p:cNvPr>
              <p:cNvSpPr txBox="1"/>
              <p:nvPr/>
            </p:nvSpPr>
            <p:spPr>
              <a:xfrm>
                <a:off x="894475" y="1506160"/>
                <a:ext cx="3315716" cy="57676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went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count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𝑤𝑒𝑛𝑡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count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DC0E3-4415-7648-9250-B60B74CAC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75" y="1506160"/>
                <a:ext cx="3315716" cy="576761"/>
              </a:xfrm>
              <a:prstGeom prst="rect">
                <a:avLst/>
              </a:prstGeom>
              <a:blipFill>
                <a:blip r:embed="rId2"/>
                <a:stretch>
                  <a:fillRect l="-377" t="-4167" r="-1132" b="-1458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67764E-5E14-9E47-9247-CC83D1A0587B}"/>
              </a:ext>
            </a:extLst>
          </p:cNvPr>
          <p:cNvSpPr txBox="1">
            <a:spLocks/>
          </p:cNvSpPr>
          <p:nvPr/>
        </p:nvSpPr>
        <p:spPr>
          <a:xfrm>
            <a:off x="4902143" y="2969107"/>
            <a:ext cx="2345885" cy="70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 Light" panose="020B0402020203020204" pitchFamily="34" charset="77"/>
              </a:rPr>
              <a:t>FFNN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EC5EA-A8F3-9046-85CB-5F892053573A}"/>
              </a:ext>
            </a:extLst>
          </p:cNvPr>
          <p:cNvGrpSpPr/>
          <p:nvPr/>
        </p:nvGrpSpPr>
        <p:grpSpPr>
          <a:xfrm>
            <a:off x="5073650" y="1236272"/>
            <a:ext cx="1854414" cy="1697136"/>
            <a:chOff x="7077948" y="1122193"/>
            <a:chExt cx="4304429" cy="3621808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69BAE014-492D-C845-AD57-536C6E38FFBE}"/>
                </a:ext>
              </a:extLst>
            </p:cNvPr>
            <p:cNvSpPr/>
            <p:nvPr/>
          </p:nvSpPr>
          <p:spPr>
            <a:xfrm>
              <a:off x="7366000" y="3867560"/>
              <a:ext cx="3912704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09FD00-21C7-F34E-B264-6B2254ED8155}"/>
                </a:ext>
              </a:extLst>
            </p:cNvPr>
            <p:cNvSpPr/>
            <p:nvPr/>
          </p:nvSpPr>
          <p:spPr>
            <a:xfrm>
              <a:off x="7470782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432DF58-5D3D-3B47-949B-86536BA66A72}"/>
                </a:ext>
              </a:extLst>
            </p:cNvPr>
            <p:cNvSpPr/>
            <p:nvPr/>
          </p:nvSpPr>
          <p:spPr>
            <a:xfrm>
              <a:off x="7717041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E985C1E-789D-3C43-8AB8-CC326BF9D8DC}"/>
                </a:ext>
              </a:extLst>
            </p:cNvPr>
            <p:cNvSpPr/>
            <p:nvPr/>
          </p:nvSpPr>
          <p:spPr>
            <a:xfrm>
              <a:off x="7963300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B5F8588-337E-3240-9CFB-6F596316D509}"/>
                </a:ext>
              </a:extLst>
            </p:cNvPr>
            <p:cNvSpPr/>
            <p:nvPr/>
          </p:nvSpPr>
          <p:spPr>
            <a:xfrm>
              <a:off x="8215169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A8267F22-8EB7-B046-B004-127CCC50088A}"/>
                </a:ext>
              </a:extLst>
            </p:cNvPr>
            <p:cNvSpPr txBox="1">
              <a:spLocks/>
            </p:cNvSpPr>
            <p:nvPr/>
          </p:nvSpPr>
          <p:spPr>
            <a:xfrm>
              <a:off x="7077948" y="4240414"/>
              <a:ext cx="2048790" cy="47648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She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0C3B6CD-7EF0-FA4C-B1BE-42C9823F5732}"/>
                </a:ext>
              </a:extLst>
            </p:cNvPr>
            <p:cNvSpPr/>
            <p:nvPr/>
          </p:nvSpPr>
          <p:spPr>
            <a:xfrm>
              <a:off x="8879746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A845530-0E2D-984E-AF00-5A6D9B7C4900}"/>
                </a:ext>
              </a:extLst>
            </p:cNvPr>
            <p:cNvSpPr/>
            <p:nvPr/>
          </p:nvSpPr>
          <p:spPr>
            <a:xfrm>
              <a:off x="9126005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713316D-E874-F548-B134-BB6C069BC5DF}"/>
                </a:ext>
              </a:extLst>
            </p:cNvPr>
            <p:cNvSpPr/>
            <p:nvPr/>
          </p:nvSpPr>
          <p:spPr>
            <a:xfrm>
              <a:off x="9372264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8CB9510-B29E-ED4D-B099-9C0CAC38640E}"/>
                </a:ext>
              </a:extLst>
            </p:cNvPr>
            <p:cNvSpPr/>
            <p:nvPr/>
          </p:nvSpPr>
          <p:spPr>
            <a:xfrm>
              <a:off x="9624133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A35BE0B-2D70-5B4B-BF86-38E31ABD56B7}"/>
                </a:ext>
              </a:extLst>
            </p:cNvPr>
            <p:cNvSpPr/>
            <p:nvPr/>
          </p:nvSpPr>
          <p:spPr>
            <a:xfrm>
              <a:off x="10228438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ACEE495-8CA4-7244-B138-2913EB23653F}"/>
                </a:ext>
              </a:extLst>
            </p:cNvPr>
            <p:cNvSpPr/>
            <p:nvPr/>
          </p:nvSpPr>
          <p:spPr>
            <a:xfrm>
              <a:off x="10474697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AD5CBCB-BF97-4C41-970B-631B6D1C6F22}"/>
                </a:ext>
              </a:extLst>
            </p:cNvPr>
            <p:cNvSpPr/>
            <p:nvPr/>
          </p:nvSpPr>
          <p:spPr>
            <a:xfrm>
              <a:off x="10720956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9BE6FFA-851A-3742-9AC6-DE98203E4D2B}"/>
                </a:ext>
              </a:extLst>
            </p:cNvPr>
            <p:cNvSpPr/>
            <p:nvPr/>
          </p:nvSpPr>
          <p:spPr>
            <a:xfrm>
              <a:off x="10972825" y="3922911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42480F33-0AE1-E348-A53C-A9AE28087185}"/>
                </a:ext>
              </a:extLst>
            </p:cNvPr>
            <p:cNvSpPr txBox="1">
              <a:spLocks/>
            </p:cNvSpPr>
            <p:nvPr/>
          </p:nvSpPr>
          <p:spPr>
            <a:xfrm>
              <a:off x="8386467" y="4240412"/>
              <a:ext cx="1919430" cy="5035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went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5659E6E1-15EE-6044-8DEF-5B69FEC727E9}"/>
                </a:ext>
              </a:extLst>
            </p:cNvPr>
            <p:cNvSpPr txBox="1">
              <a:spLocks/>
            </p:cNvSpPr>
            <p:nvPr/>
          </p:nvSpPr>
          <p:spPr>
            <a:xfrm>
              <a:off x="10434790" y="4197628"/>
              <a:ext cx="947587" cy="54637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to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BBF2F8D-9FB6-B74A-A5B1-7FD15B319706}"/>
                </a:ext>
              </a:extLst>
            </p:cNvPr>
            <p:cNvSpPr/>
            <p:nvPr/>
          </p:nvSpPr>
          <p:spPr>
            <a:xfrm>
              <a:off x="8850842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A128E79-1191-7241-83EF-421464C9CBF0}"/>
                </a:ext>
              </a:extLst>
            </p:cNvPr>
            <p:cNvSpPr/>
            <p:nvPr/>
          </p:nvSpPr>
          <p:spPr>
            <a:xfrm>
              <a:off x="9097101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0B5B62F-06B7-E844-9C34-E3847A4989C5}"/>
                </a:ext>
              </a:extLst>
            </p:cNvPr>
            <p:cNvSpPr/>
            <p:nvPr/>
          </p:nvSpPr>
          <p:spPr>
            <a:xfrm>
              <a:off x="9343360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8E02E4B-0D26-0D42-B2B6-3A946570C9E4}"/>
                </a:ext>
              </a:extLst>
            </p:cNvPr>
            <p:cNvSpPr/>
            <p:nvPr/>
          </p:nvSpPr>
          <p:spPr>
            <a:xfrm>
              <a:off x="9595229" y="16258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D0FD65A5-F0DF-0E4E-AB3C-4F1FF7941BAD}"/>
                </a:ext>
              </a:extLst>
            </p:cNvPr>
            <p:cNvSpPr/>
            <p:nvPr/>
          </p:nvSpPr>
          <p:spPr>
            <a:xfrm>
              <a:off x="8046476" y="2728108"/>
              <a:ext cx="2631421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8B6A032-1297-6042-BBB5-2D4F56B67C15}"/>
                </a:ext>
              </a:extLst>
            </p:cNvPr>
            <p:cNvSpPr/>
            <p:nvPr/>
          </p:nvSpPr>
          <p:spPr>
            <a:xfrm>
              <a:off x="8131027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221DF15-6FA7-4B41-8059-DCC354A49E71}"/>
                </a:ext>
              </a:extLst>
            </p:cNvPr>
            <p:cNvSpPr/>
            <p:nvPr/>
          </p:nvSpPr>
          <p:spPr>
            <a:xfrm>
              <a:off x="8377286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B11CD51-FA6F-D44A-9A0F-3E75E8BD7034}"/>
                </a:ext>
              </a:extLst>
            </p:cNvPr>
            <p:cNvSpPr/>
            <p:nvPr/>
          </p:nvSpPr>
          <p:spPr>
            <a:xfrm>
              <a:off x="8623545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7691128-8808-D046-9958-69A70F2B6DDF}"/>
                </a:ext>
              </a:extLst>
            </p:cNvPr>
            <p:cNvSpPr/>
            <p:nvPr/>
          </p:nvSpPr>
          <p:spPr>
            <a:xfrm>
              <a:off x="8875414" y="2768675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9AF658DD-B6C6-F341-989C-487A8BC29E23}"/>
                </a:ext>
              </a:extLst>
            </p:cNvPr>
            <p:cNvSpPr/>
            <p:nvPr/>
          </p:nvSpPr>
          <p:spPr>
            <a:xfrm>
              <a:off x="9133410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85F2D7E-6D07-1942-A171-499332513138}"/>
                </a:ext>
              </a:extLst>
            </p:cNvPr>
            <p:cNvSpPr/>
            <p:nvPr/>
          </p:nvSpPr>
          <p:spPr>
            <a:xfrm>
              <a:off x="9379669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117AF70-499C-0342-AAEE-DC2DCF254789}"/>
                </a:ext>
              </a:extLst>
            </p:cNvPr>
            <p:cNvSpPr/>
            <p:nvPr/>
          </p:nvSpPr>
          <p:spPr>
            <a:xfrm>
              <a:off x="9625928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2E01B4F-E31C-844B-A192-67BC101CAFD0}"/>
                </a:ext>
              </a:extLst>
            </p:cNvPr>
            <p:cNvSpPr/>
            <p:nvPr/>
          </p:nvSpPr>
          <p:spPr>
            <a:xfrm>
              <a:off x="9877797" y="2770959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8F5C75B-A430-4042-8E91-1F775E396B1C}"/>
                </a:ext>
              </a:extLst>
            </p:cNvPr>
            <p:cNvSpPr/>
            <p:nvPr/>
          </p:nvSpPr>
          <p:spPr>
            <a:xfrm>
              <a:off x="10130859" y="276652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FF3316A-ECA6-4C4F-8048-D67A71010A55}"/>
                </a:ext>
              </a:extLst>
            </p:cNvPr>
            <p:cNvSpPr/>
            <p:nvPr/>
          </p:nvSpPr>
          <p:spPr>
            <a:xfrm>
              <a:off x="10382728" y="276652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EDD4637B-0CA4-8E4B-807A-C7132D733ED9}"/>
                </a:ext>
              </a:extLst>
            </p:cNvPr>
            <p:cNvSpPr/>
            <p:nvPr/>
          </p:nvSpPr>
          <p:spPr>
            <a:xfrm>
              <a:off x="8765150" y="1578863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ight Arrow 78">
              <a:extLst>
                <a:ext uri="{FF2B5EF4-FFF2-40B4-BE49-F238E27FC236}">
                  <a16:creationId xmlns:a16="http://schemas.microsoft.com/office/drawing/2014/main" id="{1F8CE3D3-69ED-0145-9DE7-85E4F1BE250C}"/>
                </a:ext>
              </a:extLst>
            </p:cNvPr>
            <p:cNvSpPr/>
            <p:nvPr/>
          </p:nvSpPr>
          <p:spPr>
            <a:xfrm rot="16200000">
              <a:off x="9070771" y="2096278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ight Arrow 79">
              <a:extLst>
                <a:ext uri="{FF2B5EF4-FFF2-40B4-BE49-F238E27FC236}">
                  <a16:creationId xmlns:a16="http://schemas.microsoft.com/office/drawing/2014/main" id="{E0F6BDF2-3DBE-0B40-AA3A-A96CFE8B0E22}"/>
                </a:ext>
              </a:extLst>
            </p:cNvPr>
            <p:cNvSpPr/>
            <p:nvPr/>
          </p:nvSpPr>
          <p:spPr>
            <a:xfrm rot="16200000">
              <a:off x="9092331" y="326542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Content Placeholder 2">
                  <a:extLst>
                    <a:ext uri="{FF2B5EF4-FFF2-40B4-BE49-F238E27FC236}">
                      <a16:creationId xmlns:a16="http://schemas.microsoft.com/office/drawing/2014/main" id="{E8155092-1EDE-5D4C-9CD1-68577308844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562135" y="3222847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8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81" name="Content Placeholder 2">
                  <a:extLst>
                    <a:ext uri="{FF2B5EF4-FFF2-40B4-BE49-F238E27FC236}">
                      <a16:creationId xmlns:a16="http://schemas.microsoft.com/office/drawing/2014/main" id="{E8155092-1EDE-5D4C-9CD1-6857730884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2135" y="3222847"/>
                  <a:ext cx="701328" cy="503588"/>
                </a:xfrm>
                <a:prstGeom prst="rect">
                  <a:avLst/>
                </a:prstGeom>
                <a:blipFill>
                  <a:blip r:embed="rId3"/>
                  <a:stretch>
                    <a:fillRect l="-20000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Content Placeholder 2">
                  <a:extLst>
                    <a:ext uri="{FF2B5EF4-FFF2-40B4-BE49-F238E27FC236}">
                      <a16:creationId xmlns:a16="http://schemas.microsoft.com/office/drawing/2014/main" id="{89788C38-5FA6-2548-B0E9-813C02C8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569444" y="2043906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8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82" name="Content Placeholder 2">
                  <a:extLst>
                    <a:ext uri="{FF2B5EF4-FFF2-40B4-BE49-F238E27FC236}">
                      <a16:creationId xmlns:a16="http://schemas.microsoft.com/office/drawing/2014/main" id="{89788C38-5FA6-2548-B0E9-813C02C8FF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9444" y="2043906"/>
                  <a:ext cx="701328" cy="503588"/>
                </a:xfrm>
                <a:prstGeom prst="rect">
                  <a:avLst/>
                </a:prstGeom>
                <a:blipFill>
                  <a:blip r:embed="rId4"/>
                  <a:stretch>
                    <a:fillRect l="-12000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Content Placeholder 2">
              <a:extLst>
                <a:ext uri="{FF2B5EF4-FFF2-40B4-BE49-F238E27FC236}">
                  <a16:creationId xmlns:a16="http://schemas.microsoft.com/office/drawing/2014/main" id="{D4CE70D8-14B9-564F-A91C-64D25A31B748}"/>
                </a:ext>
              </a:extLst>
            </p:cNvPr>
            <p:cNvSpPr txBox="1">
              <a:spLocks/>
            </p:cNvSpPr>
            <p:nvPr/>
          </p:nvSpPr>
          <p:spPr>
            <a:xfrm>
              <a:off x="8545245" y="1122193"/>
              <a:ext cx="1510110" cy="43313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latin typeface="Avenir Light" panose="020B0402020203020204" pitchFamily="34" charset="77"/>
                </a:rPr>
                <a:t>class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58C25DE-7436-6343-9BBD-C5F23994F362}"/>
              </a:ext>
            </a:extLst>
          </p:cNvPr>
          <p:cNvGrpSpPr/>
          <p:nvPr/>
        </p:nvGrpSpPr>
        <p:grpSpPr>
          <a:xfrm>
            <a:off x="8614477" y="466954"/>
            <a:ext cx="2724541" cy="1973780"/>
            <a:chOff x="2377235" y="2180865"/>
            <a:chExt cx="6129678" cy="3479889"/>
          </a:xfrm>
        </p:grpSpPr>
        <p:sp>
          <p:nvSpPr>
            <p:cNvPr id="181" name="Rounded Rectangle 180">
              <a:extLst>
                <a:ext uri="{FF2B5EF4-FFF2-40B4-BE49-F238E27FC236}">
                  <a16:creationId xmlns:a16="http://schemas.microsoft.com/office/drawing/2014/main" id="{4E1EBAD6-FAC7-A94F-ADA2-8220F8AE241B}"/>
                </a:ext>
              </a:extLst>
            </p:cNvPr>
            <p:cNvSpPr/>
            <p:nvPr/>
          </p:nvSpPr>
          <p:spPr>
            <a:xfrm>
              <a:off x="2561160" y="5287053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3971D90-3D51-0548-927D-55F4E67DC36F}"/>
                </a:ext>
              </a:extLst>
            </p:cNvPr>
            <p:cNvSpPr/>
            <p:nvPr/>
          </p:nvSpPr>
          <p:spPr>
            <a:xfrm>
              <a:off x="2665942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68AFE14C-39BD-7345-9544-859295D22CB5}"/>
                </a:ext>
              </a:extLst>
            </p:cNvPr>
            <p:cNvSpPr/>
            <p:nvPr/>
          </p:nvSpPr>
          <p:spPr>
            <a:xfrm>
              <a:off x="2912201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C0996CF5-AD1A-D24C-86E4-59F23296F61A}"/>
                </a:ext>
              </a:extLst>
            </p:cNvPr>
            <p:cNvSpPr/>
            <p:nvPr/>
          </p:nvSpPr>
          <p:spPr>
            <a:xfrm>
              <a:off x="3158460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A4F43A2-5A6C-5347-9351-073003D6E9A7}"/>
                </a:ext>
              </a:extLst>
            </p:cNvPr>
            <p:cNvSpPr/>
            <p:nvPr/>
          </p:nvSpPr>
          <p:spPr>
            <a:xfrm>
              <a:off x="3410329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867653F5-5826-8343-9369-33555EC1BAD3}"/>
                </a:ext>
              </a:extLst>
            </p:cNvPr>
            <p:cNvSpPr/>
            <p:nvPr/>
          </p:nvSpPr>
          <p:spPr>
            <a:xfrm>
              <a:off x="2665942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95FDCAD3-808E-7149-97FF-61F4C884C042}"/>
                </a:ext>
              </a:extLst>
            </p:cNvPr>
            <p:cNvSpPr/>
            <p:nvPr/>
          </p:nvSpPr>
          <p:spPr>
            <a:xfrm>
              <a:off x="2912201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8D944FD-DEE7-A941-9E7B-390FE8F00EB5}"/>
                </a:ext>
              </a:extLst>
            </p:cNvPr>
            <p:cNvSpPr/>
            <p:nvPr/>
          </p:nvSpPr>
          <p:spPr>
            <a:xfrm>
              <a:off x="3158460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17D60560-5692-E445-AB7E-4CDF4E591C8B}"/>
                </a:ext>
              </a:extLst>
            </p:cNvPr>
            <p:cNvSpPr/>
            <p:nvPr/>
          </p:nvSpPr>
          <p:spPr>
            <a:xfrm>
              <a:off x="3410329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2B632D7E-C81E-6349-BF80-DA106067CB89}"/>
                </a:ext>
              </a:extLst>
            </p:cNvPr>
            <p:cNvSpPr/>
            <p:nvPr/>
          </p:nvSpPr>
          <p:spPr>
            <a:xfrm>
              <a:off x="2445007" y="41281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076D6EA6-1090-414E-A680-F2D2AB855538}"/>
                </a:ext>
              </a:extLst>
            </p:cNvPr>
            <p:cNvSpPr/>
            <p:nvPr/>
          </p:nvSpPr>
          <p:spPr>
            <a:xfrm>
              <a:off x="2529557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A4FE1815-DACA-A34E-9AA8-65BBEFAEE531}"/>
                </a:ext>
              </a:extLst>
            </p:cNvPr>
            <p:cNvSpPr/>
            <p:nvPr/>
          </p:nvSpPr>
          <p:spPr>
            <a:xfrm>
              <a:off x="2775816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F1DC7F5E-150B-504C-8862-D62016C8D701}"/>
                </a:ext>
              </a:extLst>
            </p:cNvPr>
            <p:cNvSpPr/>
            <p:nvPr/>
          </p:nvSpPr>
          <p:spPr>
            <a:xfrm>
              <a:off x="3022075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33BF13CC-23F2-1841-B185-249B24F007B6}"/>
                </a:ext>
              </a:extLst>
            </p:cNvPr>
            <p:cNvSpPr/>
            <p:nvPr/>
          </p:nvSpPr>
          <p:spPr>
            <a:xfrm>
              <a:off x="3273944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64DAE9FE-BC6E-BA40-AF87-7B59591B5804}"/>
                </a:ext>
              </a:extLst>
            </p:cNvPr>
            <p:cNvSpPr/>
            <p:nvPr/>
          </p:nvSpPr>
          <p:spPr>
            <a:xfrm>
              <a:off x="3531940" y="41836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ounded Rectangle 195">
              <a:extLst>
                <a:ext uri="{FF2B5EF4-FFF2-40B4-BE49-F238E27FC236}">
                  <a16:creationId xmlns:a16="http://schemas.microsoft.com/office/drawing/2014/main" id="{3765C298-C96F-9943-977A-0F5793C1A856}"/>
                </a:ext>
              </a:extLst>
            </p:cNvPr>
            <p:cNvSpPr/>
            <p:nvPr/>
          </p:nvSpPr>
          <p:spPr>
            <a:xfrm>
              <a:off x="2580250" y="2988563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ight Arrow 196">
              <a:extLst>
                <a:ext uri="{FF2B5EF4-FFF2-40B4-BE49-F238E27FC236}">
                  <a16:creationId xmlns:a16="http://schemas.microsoft.com/office/drawing/2014/main" id="{98FA6676-7B68-034D-A782-185A3D3C527C}"/>
                </a:ext>
              </a:extLst>
            </p:cNvPr>
            <p:cNvSpPr/>
            <p:nvPr/>
          </p:nvSpPr>
          <p:spPr>
            <a:xfrm rot="16200000">
              <a:off x="2885871" y="3505978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ight Arrow 197">
              <a:extLst>
                <a:ext uri="{FF2B5EF4-FFF2-40B4-BE49-F238E27FC236}">
                  <a16:creationId xmlns:a16="http://schemas.microsoft.com/office/drawing/2014/main" id="{826CB50C-0542-F84B-915E-0726D26ADF3E}"/>
                </a:ext>
              </a:extLst>
            </p:cNvPr>
            <p:cNvSpPr/>
            <p:nvPr/>
          </p:nvSpPr>
          <p:spPr>
            <a:xfrm rot="16200000">
              <a:off x="2907431" y="467512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Content Placeholder 2">
                  <a:extLst>
                    <a:ext uri="{FF2B5EF4-FFF2-40B4-BE49-F238E27FC236}">
                      <a16:creationId xmlns:a16="http://schemas.microsoft.com/office/drawing/2014/main" id="{91BB48A4-F64A-8540-941A-B4C54FA7CD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77235" y="4632547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99" name="Content Placeholder 2">
                  <a:extLst>
                    <a:ext uri="{FF2B5EF4-FFF2-40B4-BE49-F238E27FC236}">
                      <a16:creationId xmlns:a16="http://schemas.microsoft.com/office/drawing/2014/main" id="{91BB48A4-F64A-8540-941A-B4C54FA7CD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7235" y="4632547"/>
                  <a:ext cx="701328" cy="5035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Content Placeholder 2">
                  <a:extLst>
                    <a:ext uri="{FF2B5EF4-FFF2-40B4-BE49-F238E27FC236}">
                      <a16:creationId xmlns:a16="http://schemas.microsoft.com/office/drawing/2014/main" id="{A4654EC8-FFC3-1E4A-8EF9-0007DF7FF9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84544" y="3453606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00" name="Content Placeholder 2">
                  <a:extLst>
                    <a:ext uri="{FF2B5EF4-FFF2-40B4-BE49-F238E27FC236}">
                      <a16:creationId xmlns:a16="http://schemas.microsoft.com/office/drawing/2014/main" id="{A4654EC8-FFC3-1E4A-8EF9-0007DF7FF9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4544" y="3453606"/>
                  <a:ext cx="701328" cy="503588"/>
                </a:xfrm>
                <a:prstGeom prst="rect">
                  <a:avLst/>
                </a:prstGeom>
                <a:blipFill>
                  <a:blip r:embed="rId6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Content Placeholder 2">
                  <a:extLst>
                    <a:ext uri="{FF2B5EF4-FFF2-40B4-BE49-F238E27FC236}">
                      <a16:creationId xmlns:a16="http://schemas.microsoft.com/office/drawing/2014/main" id="{6A7B40F4-F11D-BA48-817B-61628F0D39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471687" y="2180865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01" name="Content Placeholder 2">
                  <a:extLst>
                    <a:ext uri="{FF2B5EF4-FFF2-40B4-BE49-F238E27FC236}">
                      <a16:creationId xmlns:a16="http://schemas.microsoft.com/office/drawing/2014/main" id="{6A7B40F4-F11D-BA48-817B-61628F0D39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1687" y="2180865"/>
                  <a:ext cx="1576746" cy="503587"/>
                </a:xfrm>
                <a:prstGeom prst="rect">
                  <a:avLst/>
                </a:prstGeom>
                <a:blipFill>
                  <a:blip r:embed="rId7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2" name="Rounded Rectangle 201">
              <a:extLst>
                <a:ext uri="{FF2B5EF4-FFF2-40B4-BE49-F238E27FC236}">
                  <a16:creationId xmlns:a16="http://schemas.microsoft.com/office/drawing/2014/main" id="{998A13D5-277B-3047-91EE-09C5E95BE46F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354CF6AE-7C40-BD44-BC47-AC49D38622EB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3A544266-A3D2-5548-A226-56F6A739B738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AE643A91-F253-414D-BC12-9CA421ADD913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0198105B-07AF-D645-B56F-BCC617867054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4DEE8C3-286E-A845-885B-841B0E57FA02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BE708D4A-E33B-534D-897B-5E48A5BA159C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FA609A35-1D4D-5A45-921E-150376F458E4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7F67D080-E526-FC4E-9CC4-8F0E0B05DF4B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ounded Rectangle 210">
              <a:extLst>
                <a:ext uri="{FF2B5EF4-FFF2-40B4-BE49-F238E27FC236}">
                  <a16:creationId xmlns:a16="http://schemas.microsoft.com/office/drawing/2014/main" id="{DF772231-3B0D-6F42-8B60-1CDF883304FA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FCB00028-21C1-1E43-8C1B-F49250338DBB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4EEBA2D3-E92A-374C-B2A0-BD9C5C4B785C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CF0202BC-C245-0648-954C-C70F9314EBBB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2D5E71C-DA8C-BA4E-85B0-58A134A1C985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49686E3E-D452-094F-A332-8E282414AFE5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ounded Rectangle 216">
              <a:extLst>
                <a:ext uri="{FF2B5EF4-FFF2-40B4-BE49-F238E27FC236}">
                  <a16:creationId xmlns:a16="http://schemas.microsoft.com/office/drawing/2014/main" id="{0430F120-9C7C-6549-A477-45D6B8CBF93E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ight Arrow 217">
              <a:extLst>
                <a:ext uri="{FF2B5EF4-FFF2-40B4-BE49-F238E27FC236}">
                  <a16:creationId xmlns:a16="http://schemas.microsoft.com/office/drawing/2014/main" id="{DF642259-8671-2B41-9B19-3103750F6BF5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ight Arrow 218">
              <a:extLst>
                <a:ext uri="{FF2B5EF4-FFF2-40B4-BE49-F238E27FC236}">
                  <a16:creationId xmlns:a16="http://schemas.microsoft.com/office/drawing/2014/main" id="{9DD26DE6-B424-3549-AC82-DE133B1C5583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0" name="Content Placeholder 2">
                  <a:extLst>
                    <a:ext uri="{FF2B5EF4-FFF2-40B4-BE49-F238E27FC236}">
                      <a16:creationId xmlns:a16="http://schemas.microsoft.com/office/drawing/2014/main" id="{24158019-21B3-3040-9B42-5E0E1BC87E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417911" y="4556150"/>
                  <a:ext cx="701327" cy="618886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20" name="Content Placeholder 2">
                  <a:extLst>
                    <a:ext uri="{FF2B5EF4-FFF2-40B4-BE49-F238E27FC236}">
                      <a16:creationId xmlns:a16="http://schemas.microsoft.com/office/drawing/2014/main" id="{24158019-21B3-3040-9B42-5E0E1BC87E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7911" y="4556150"/>
                  <a:ext cx="701327" cy="61888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1" name="Content Placeholder 2">
                  <a:extLst>
                    <a:ext uri="{FF2B5EF4-FFF2-40B4-BE49-F238E27FC236}">
                      <a16:creationId xmlns:a16="http://schemas.microsoft.com/office/drawing/2014/main" id="{FB1D7FDE-0CC1-DB45-9804-4445701413F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21" name="Content Placeholder 2">
                  <a:extLst>
                    <a:ext uri="{FF2B5EF4-FFF2-40B4-BE49-F238E27FC236}">
                      <a16:creationId xmlns:a16="http://schemas.microsoft.com/office/drawing/2014/main" id="{FB1D7FDE-0CC1-DB45-9804-4445701413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7462" y="3480824"/>
                  <a:ext cx="701328" cy="503588"/>
                </a:xfrm>
                <a:prstGeom prst="rect">
                  <a:avLst/>
                </a:prstGeom>
                <a:blipFill>
                  <a:blip r:embed="rId9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2" name="Rounded Rectangle 221">
              <a:extLst>
                <a:ext uri="{FF2B5EF4-FFF2-40B4-BE49-F238E27FC236}">
                  <a16:creationId xmlns:a16="http://schemas.microsoft.com/office/drawing/2014/main" id="{944B48F4-534A-1F48-8BA2-5E0CB51C66D7}"/>
                </a:ext>
              </a:extLst>
            </p:cNvPr>
            <p:cNvSpPr/>
            <p:nvPr/>
          </p:nvSpPr>
          <p:spPr>
            <a:xfrm>
              <a:off x="7019643" y="5330689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D9DEA7E0-1788-DF49-9DBA-6D5AA6E41750}"/>
                </a:ext>
              </a:extLst>
            </p:cNvPr>
            <p:cNvSpPr/>
            <p:nvPr/>
          </p:nvSpPr>
          <p:spPr>
            <a:xfrm>
              <a:off x="7124425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7D1323E3-4AA2-354B-B57E-6043AD536054}"/>
                </a:ext>
              </a:extLst>
            </p:cNvPr>
            <p:cNvSpPr/>
            <p:nvPr/>
          </p:nvSpPr>
          <p:spPr>
            <a:xfrm>
              <a:off x="7370684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F59F211C-ABB5-FC4C-83DF-F2D2B84092AA}"/>
                </a:ext>
              </a:extLst>
            </p:cNvPr>
            <p:cNvSpPr/>
            <p:nvPr/>
          </p:nvSpPr>
          <p:spPr>
            <a:xfrm>
              <a:off x="7616943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562B0705-5711-2D47-9D9F-62704B893F24}"/>
                </a:ext>
              </a:extLst>
            </p:cNvPr>
            <p:cNvSpPr/>
            <p:nvPr/>
          </p:nvSpPr>
          <p:spPr>
            <a:xfrm>
              <a:off x="7868812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B0A28757-0CD9-F34F-BEC3-9B038946E6CF}"/>
                </a:ext>
              </a:extLst>
            </p:cNvPr>
            <p:cNvSpPr/>
            <p:nvPr/>
          </p:nvSpPr>
          <p:spPr>
            <a:xfrm>
              <a:off x="7124425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7F98633B-A8B2-254D-9C3D-E11B6EED8209}"/>
                </a:ext>
              </a:extLst>
            </p:cNvPr>
            <p:cNvSpPr/>
            <p:nvPr/>
          </p:nvSpPr>
          <p:spPr>
            <a:xfrm>
              <a:off x="7370684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E9FB6E48-6569-1E47-969A-BFA81FE6701C}"/>
                </a:ext>
              </a:extLst>
            </p:cNvPr>
            <p:cNvSpPr/>
            <p:nvPr/>
          </p:nvSpPr>
          <p:spPr>
            <a:xfrm>
              <a:off x="7616943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BC5D9877-0AD9-8C4E-AD11-D1A9078B7BD1}"/>
                </a:ext>
              </a:extLst>
            </p:cNvPr>
            <p:cNvSpPr/>
            <p:nvPr/>
          </p:nvSpPr>
          <p:spPr>
            <a:xfrm>
              <a:off x="7868812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ounded Rectangle 230">
              <a:extLst>
                <a:ext uri="{FF2B5EF4-FFF2-40B4-BE49-F238E27FC236}">
                  <a16:creationId xmlns:a16="http://schemas.microsoft.com/office/drawing/2014/main" id="{EBF45989-FFB9-674C-B5F1-8BAA6EA69E90}"/>
                </a:ext>
              </a:extLst>
            </p:cNvPr>
            <p:cNvSpPr/>
            <p:nvPr/>
          </p:nvSpPr>
          <p:spPr>
            <a:xfrm>
              <a:off x="6903490" y="4171771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A5B065BC-93FA-904A-9BB5-6415534E6EA0}"/>
                </a:ext>
              </a:extLst>
            </p:cNvPr>
            <p:cNvSpPr/>
            <p:nvPr/>
          </p:nvSpPr>
          <p:spPr>
            <a:xfrm>
              <a:off x="6988040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5AAD2DC7-DA61-F448-8F0D-AB35FC4D7647}"/>
                </a:ext>
              </a:extLst>
            </p:cNvPr>
            <p:cNvSpPr/>
            <p:nvPr/>
          </p:nvSpPr>
          <p:spPr>
            <a:xfrm>
              <a:off x="7234299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20E89DF7-EA84-914D-812B-DE7ED3ADE82B}"/>
                </a:ext>
              </a:extLst>
            </p:cNvPr>
            <p:cNvSpPr/>
            <p:nvPr/>
          </p:nvSpPr>
          <p:spPr>
            <a:xfrm>
              <a:off x="7480558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98D771EC-F4A6-9641-BA27-3B01E9B1C6A6}"/>
                </a:ext>
              </a:extLst>
            </p:cNvPr>
            <p:cNvSpPr/>
            <p:nvPr/>
          </p:nvSpPr>
          <p:spPr>
            <a:xfrm>
              <a:off x="7732427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7FC0FC34-7DA5-2E41-B4E7-9F0286EBB74F}"/>
                </a:ext>
              </a:extLst>
            </p:cNvPr>
            <p:cNvSpPr/>
            <p:nvPr/>
          </p:nvSpPr>
          <p:spPr>
            <a:xfrm>
              <a:off x="7990423" y="422732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ounded Rectangle 236">
              <a:extLst>
                <a:ext uri="{FF2B5EF4-FFF2-40B4-BE49-F238E27FC236}">
                  <a16:creationId xmlns:a16="http://schemas.microsoft.com/office/drawing/2014/main" id="{327661F4-EB15-024D-A32A-8E5A7EE992A6}"/>
                </a:ext>
              </a:extLst>
            </p:cNvPr>
            <p:cNvSpPr/>
            <p:nvPr/>
          </p:nvSpPr>
          <p:spPr>
            <a:xfrm>
              <a:off x="7038733" y="3032199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ight Arrow 237">
              <a:extLst>
                <a:ext uri="{FF2B5EF4-FFF2-40B4-BE49-F238E27FC236}">
                  <a16:creationId xmlns:a16="http://schemas.microsoft.com/office/drawing/2014/main" id="{67CFE2D7-E7AB-AB40-9900-FD839CB104EE}"/>
                </a:ext>
              </a:extLst>
            </p:cNvPr>
            <p:cNvSpPr/>
            <p:nvPr/>
          </p:nvSpPr>
          <p:spPr>
            <a:xfrm rot="16200000">
              <a:off x="7344354" y="354961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ight Arrow 238">
              <a:extLst>
                <a:ext uri="{FF2B5EF4-FFF2-40B4-BE49-F238E27FC236}">
                  <a16:creationId xmlns:a16="http://schemas.microsoft.com/office/drawing/2014/main" id="{B98BC0F8-84B8-FB43-8606-98904CE5D3DA}"/>
                </a:ext>
              </a:extLst>
            </p:cNvPr>
            <p:cNvSpPr/>
            <p:nvPr/>
          </p:nvSpPr>
          <p:spPr>
            <a:xfrm rot="16200000">
              <a:off x="7365914" y="4718762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0" name="Content Placeholder 2">
                  <a:extLst>
                    <a:ext uri="{FF2B5EF4-FFF2-40B4-BE49-F238E27FC236}">
                      <a16:creationId xmlns:a16="http://schemas.microsoft.com/office/drawing/2014/main" id="{B1F053BE-3298-0646-8172-89C2BA09AA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93476" y="4622035"/>
                  <a:ext cx="701327" cy="52293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0" name="Content Placeholder 2">
                  <a:extLst>
                    <a:ext uri="{FF2B5EF4-FFF2-40B4-BE49-F238E27FC236}">
                      <a16:creationId xmlns:a16="http://schemas.microsoft.com/office/drawing/2014/main" id="{B1F053BE-3298-0646-8172-89C2BA09AA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3476" y="4622035"/>
                  <a:ext cx="701327" cy="52293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1" name="Content Placeholder 2">
                  <a:extLst>
                    <a:ext uri="{FF2B5EF4-FFF2-40B4-BE49-F238E27FC236}">
                      <a16:creationId xmlns:a16="http://schemas.microsoft.com/office/drawing/2014/main" id="{D75999E8-F2C4-354B-A671-CE82C6DFD0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746250" y="3397919"/>
                  <a:ext cx="701327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1" name="Content Placeholder 2">
                  <a:extLst>
                    <a:ext uri="{FF2B5EF4-FFF2-40B4-BE49-F238E27FC236}">
                      <a16:creationId xmlns:a16="http://schemas.microsoft.com/office/drawing/2014/main" id="{D75999E8-F2C4-354B-A671-CE82C6DFD0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6250" y="3397919"/>
                  <a:ext cx="701327" cy="50358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Content Placeholder 2">
                  <a:extLst>
                    <a:ext uri="{FF2B5EF4-FFF2-40B4-BE49-F238E27FC236}">
                      <a16:creationId xmlns:a16="http://schemas.microsoft.com/office/drawing/2014/main" id="{E1BB2B7A-3802-6E40-BC14-9E12002A24A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1" y="2202777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2" name="Content Placeholder 2">
                  <a:extLst>
                    <a:ext uri="{FF2B5EF4-FFF2-40B4-BE49-F238E27FC236}">
                      <a16:creationId xmlns:a16="http://schemas.microsoft.com/office/drawing/2014/main" id="{E1BB2B7A-3802-6E40-BC14-9E12002A24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1" y="2202777"/>
                  <a:ext cx="1576746" cy="503587"/>
                </a:xfrm>
                <a:prstGeom prst="rect">
                  <a:avLst/>
                </a:prstGeom>
                <a:blipFill>
                  <a:blip r:embed="rId12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3" name="Content Placeholder 2">
                  <a:extLst>
                    <a:ext uri="{FF2B5EF4-FFF2-40B4-BE49-F238E27FC236}">
                      <a16:creationId xmlns:a16="http://schemas.microsoft.com/office/drawing/2014/main" id="{B06BE497-F43A-F149-9471-6FC67E48E47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930167" y="2218498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3" name="Content Placeholder 2">
                  <a:extLst>
                    <a:ext uri="{FF2B5EF4-FFF2-40B4-BE49-F238E27FC236}">
                      <a16:creationId xmlns:a16="http://schemas.microsoft.com/office/drawing/2014/main" id="{B06BE497-F43A-F149-9471-6FC67E48E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0167" y="2218498"/>
                  <a:ext cx="1576746" cy="503587"/>
                </a:xfrm>
                <a:prstGeom prst="rect">
                  <a:avLst/>
                </a:prstGeom>
                <a:blipFill>
                  <a:blip r:embed="rId13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7" name="Right Arrow 246">
              <a:extLst>
                <a:ext uri="{FF2B5EF4-FFF2-40B4-BE49-F238E27FC236}">
                  <a16:creationId xmlns:a16="http://schemas.microsoft.com/office/drawing/2014/main" id="{3658A798-02B3-C94C-902F-9C7D8D47A88B}"/>
                </a:ext>
              </a:extLst>
            </p:cNvPr>
            <p:cNvSpPr/>
            <p:nvPr/>
          </p:nvSpPr>
          <p:spPr>
            <a:xfrm>
              <a:off x="3951891" y="4118260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8" name="Content Placeholder 2">
                  <a:extLst>
                    <a:ext uri="{FF2B5EF4-FFF2-40B4-BE49-F238E27FC236}">
                      <a16:creationId xmlns:a16="http://schemas.microsoft.com/office/drawing/2014/main" id="{C766C2E3-C166-F545-B113-57D045F0B7E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21798" y="3527824"/>
                  <a:ext cx="701327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48" name="Content Placeholder 2">
                  <a:extLst>
                    <a:ext uri="{FF2B5EF4-FFF2-40B4-BE49-F238E27FC236}">
                      <a16:creationId xmlns:a16="http://schemas.microsoft.com/office/drawing/2014/main" id="{C766C2E3-C166-F545-B113-57D045F0B7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1798" y="3527824"/>
                  <a:ext cx="701327" cy="503587"/>
                </a:xfrm>
                <a:prstGeom prst="rect">
                  <a:avLst/>
                </a:prstGeom>
                <a:blipFill>
                  <a:blip r:embed="rId14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9" name="Right Arrow 248">
              <a:extLst>
                <a:ext uri="{FF2B5EF4-FFF2-40B4-BE49-F238E27FC236}">
                  <a16:creationId xmlns:a16="http://schemas.microsoft.com/office/drawing/2014/main" id="{0316A79D-8D3B-AF43-9585-DE317802AE21}"/>
                </a:ext>
              </a:extLst>
            </p:cNvPr>
            <p:cNvSpPr/>
            <p:nvPr/>
          </p:nvSpPr>
          <p:spPr>
            <a:xfrm>
              <a:off x="6150460" y="4159462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0" name="Content Placeholder 2">
                  <a:extLst>
                    <a:ext uri="{FF2B5EF4-FFF2-40B4-BE49-F238E27FC236}">
                      <a16:creationId xmlns:a16="http://schemas.microsoft.com/office/drawing/2014/main" id="{3C4BE5EC-48BE-1041-926A-6A3F39478C0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992149" y="3494487"/>
                  <a:ext cx="701327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>
                    <a:solidFill>
                      <a:srgbClr val="C00000"/>
                    </a:solidFill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50" name="Content Placeholder 2">
                  <a:extLst>
                    <a:ext uri="{FF2B5EF4-FFF2-40B4-BE49-F238E27FC236}">
                      <a16:creationId xmlns:a16="http://schemas.microsoft.com/office/drawing/2014/main" id="{3C4BE5EC-48BE-1041-926A-6A3F39478C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2149" y="3494487"/>
                  <a:ext cx="701327" cy="503587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1" name="Content Placeholder 2">
            <a:extLst>
              <a:ext uri="{FF2B5EF4-FFF2-40B4-BE49-F238E27FC236}">
                <a16:creationId xmlns:a16="http://schemas.microsoft.com/office/drawing/2014/main" id="{B8D513DA-3EBD-5E4D-B7CE-3801CBE0292C}"/>
              </a:ext>
            </a:extLst>
          </p:cNvPr>
          <p:cNvSpPr txBox="1">
            <a:spLocks/>
          </p:cNvSpPr>
          <p:nvPr/>
        </p:nvSpPr>
        <p:spPr>
          <a:xfrm>
            <a:off x="8396306" y="2931467"/>
            <a:ext cx="1503064" cy="70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 Light" panose="020B0402020203020204" pitchFamily="34" charset="77"/>
              </a:rPr>
              <a:t>RNN</a:t>
            </a:r>
          </a:p>
        </p:txBody>
      </p:sp>
      <p:pic>
        <p:nvPicPr>
          <p:cNvPr id="258" name="Picture 257">
            <a:extLst>
              <a:ext uri="{FF2B5EF4-FFF2-40B4-BE49-F238E27FC236}">
                <a16:creationId xmlns:a16="http://schemas.microsoft.com/office/drawing/2014/main" id="{81F3EC02-E551-F144-87CC-58810943F34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73630" y="3037605"/>
            <a:ext cx="18288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3AEE3C-D47F-A64D-8577-109988169A5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41736" y="3043598"/>
            <a:ext cx="1511300" cy="368300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5CB6BE28-14AF-8545-A8C8-C579141AF5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43433" y="3036164"/>
            <a:ext cx="1511300" cy="368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5A2965-0275-714E-8C41-C04EFF5433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14580" y="3087949"/>
            <a:ext cx="241300" cy="279400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19099C60-9F92-DB40-A723-9E4DBB7172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96168" y="3035947"/>
            <a:ext cx="259711" cy="300718"/>
          </a:xfrm>
          <a:prstGeom prst="rect">
            <a:avLst/>
          </a:prstGeom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3F132CB6-A7A5-A845-8D65-3C96396091A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65519" y="3023247"/>
            <a:ext cx="293614" cy="339974"/>
          </a:xfrm>
          <a:prstGeom prst="rect">
            <a:avLst/>
          </a:prstGeom>
        </p:spPr>
      </p:pic>
      <p:sp>
        <p:nvSpPr>
          <p:cNvPr id="263" name="Content Placeholder 2">
            <a:extLst>
              <a:ext uri="{FF2B5EF4-FFF2-40B4-BE49-F238E27FC236}">
                <a16:creationId xmlns:a16="http://schemas.microsoft.com/office/drawing/2014/main" id="{28AB169D-52FC-3A47-BA69-A7DAF49EB7EA}"/>
              </a:ext>
            </a:extLst>
          </p:cNvPr>
          <p:cNvSpPr txBox="1">
            <a:spLocks/>
          </p:cNvSpPr>
          <p:nvPr/>
        </p:nvSpPr>
        <p:spPr>
          <a:xfrm>
            <a:off x="8676528" y="2459746"/>
            <a:ext cx="664661" cy="292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She</a:t>
            </a:r>
          </a:p>
        </p:txBody>
      </p:sp>
      <p:sp>
        <p:nvSpPr>
          <p:cNvPr id="264" name="Content Placeholder 2">
            <a:extLst>
              <a:ext uri="{FF2B5EF4-FFF2-40B4-BE49-F238E27FC236}">
                <a16:creationId xmlns:a16="http://schemas.microsoft.com/office/drawing/2014/main" id="{DCA4E096-201A-814A-B79D-D888462FF747}"/>
              </a:ext>
            </a:extLst>
          </p:cNvPr>
          <p:cNvSpPr txBox="1">
            <a:spLocks/>
          </p:cNvSpPr>
          <p:nvPr/>
        </p:nvSpPr>
        <p:spPr>
          <a:xfrm>
            <a:off x="9571582" y="2459746"/>
            <a:ext cx="693773" cy="292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265" name="Content Placeholder 2">
            <a:extLst>
              <a:ext uri="{FF2B5EF4-FFF2-40B4-BE49-F238E27FC236}">
                <a16:creationId xmlns:a16="http://schemas.microsoft.com/office/drawing/2014/main" id="{51AC94B5-4B51-7747-B496-7544634F467E}"/>
              </a:ext>
            </a:extLst>
          </p:cNvPr>
          <p:cNvSpPr txBox="1">
            <a:spLocks/>
          </p:cNvSpPr>
          <p:nvPr/>
        </p:nvSpPr>
        <p:spPr>
          <a:xfrm>
            <a:off x="10699082" y="2429103"/>
            <a:ext cx="501341" cy="336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607AC8D-68D1-FD49-8E41-87192319F8FA}"/>
              </a:ext>
            </a:extLst>
          </p:cNvPr>
          <p:cNvSpPr/>
          <p:nvPr/>
        </p:nvSpPr>
        <p:spPr>
          <a:xfrm>
            <a:off x="838201" y="6219593"/>
            <a:ext cx="3360011" cy="461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F0656BE-C38E-3743-8631-CFA4BB26E1D8}"/>
              </a:ext>
            </a:extLst>
          </p:cNvPr>
          <p:cNvGrpSpPr/>
          <p:nvPr/>
        </p:nvGrpSpPr>
        <p:grpSpPr>
          <a:xfrm>
            <a:off x="1109327" y="3771900"/>
            <a:ext cx="2519201" cy="1887002"/>
            <a:chOff x="2445007" y="2180865"/>
            <a:chExt cx="6061906" cy="3479889"/>
          </a:xfrm>
        </p:grpSpPr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1CD0CE39-5608-CE4A-ACA5-0758A36EA195}"/>
                </a:ext>
              </a:extLst>
            </p:cNvPr>
            <p:cNvSpPr/>
            <p:nvPr/>
          </p:nvSpPr>
          <p:spPr>
            <a:xfrm>
              <a:off x="2561160" y="5287053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88A3180D-4D10-AF4B-BC69-DA8658B6E189}"/>
                </a:ext>
              </a:extLst>
            </p:cNvPr>
            <p:cNvSpPr/>
            <p:nvPr/>
          </p:nvSpPr>
          <p:spPr>
            <a:xfrm>
              <a:off x="2665942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487EA6B-4D57-3342-A28A-EB00D7A15366}"/>
                </a:ext>
              </a:extLst>
            </p:cNvPr>
            <p:cNvSpPr/>
            <p:nvPr/>
          </p:nvSpPr>
          <p:spPr>
            <a:xfrm>
              <a:off x="2912201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829E50F-D9CC-C047-82C2-DD7E884FFE60}"/>
                </a:ext>
              </a:extLst>
            </p:cNvPr>
            <p:cNvSpPr/>
            <p:nvPr/>
          </p:nvSpPr>
          <p:spPr>
            <a:xfrm>
              <a:off x="3158460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B25E3FC-1564-AB49-921F-CFADC82AC7FC}"/>
                </a:ext>
              </a:extLst>
            </p:cNvPr>
            <p:cNvSpPr/>
            <p:nvPr/>
          </p:nvSpPr>
          <p:spPr>
            <a:xfrm>
              <a:off x="3410329" y="5342404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67C3A76B-1477-8C4A-B2CF-583B226C90D6}"/>
                </a:ext>
              </a:extLst>
            </p:cNvPr>
            <p:cNvSpPr/>
            <p:nvPr/>
          </p:nvSpPr>
          <p:spPr>
            <a:xfrm>
              <a:off x="2665942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4227E60-5917-9C4D-A1AB-050BD4585EE7}"/>
                </a:ext>
              </a:extLst>
            </p:cNvPr>
            <p:cNvSpPr/>
            <p:nvPr/>
          </p:nvSpPr>
          <p:spPr>
            <a:xfrm>
              <a:off x="2912201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09CA001-5B64-7E43-87A9-6523CFB1B158}"/>
                </a:ext>
              </a:extLst>
            </p:cNvPr>
            <p:cNvSpPr/>
            <p:nvPr/>
          </p:nvSpPr>
          <p:spPr>
            <a:xfrm>
              <a:off x="3158460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B327BD32-69E6-D94C-AF4F-AD399950BBB2}"/>
                </a:ext>
              </a:extLst>
            </p:cNvPr>
            <p:cNvSpPr/>
            <p:nvPr/>
          </p:nvSpPr>
          <p:spPr>
            <a:xfrm>
              <a:off x="3410329" y="3035587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ounded Rectangle 139">
              <a:extLst>
                <a:ext uri="{FF2B5EF4-FFF2-40B4-BE49-F238E27FC236}">
                  <a16:creationId xmlns:a16="http://schemas.microsoft.com/office/drawing/2014/main" id="{1EBBD454-335B-1340-A8E7-66E1A99EA3B9}"/>
                </a:ext>
              </a:extLst>
            </p:cNvPr>
            <p:cNvSpPr/>
            <p:nvPr/>
          </p:nvSpPr>
          <p:spPr>
            <a:xfrm>
              <a:off x="2445007" y="41281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F94A57EB-4C0B-8F4B-A0BD-F615D80E88FB}"/>
                </a:ext>
              </a:extLst>
            </p:cNvPr>
            <p:cNvSpPr/>
            <p:nvPr/>
          </p:nvSpPr>
          <p:spPr>
            <a:xfrm>
              <a:off x="2529557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F83E8F11-3284-1A4E-938D-33023ED1FD88}"/>
                </a:ext>
              </a:extLst>
            </p:cNvPr>
            <p:cNvSpPr/>
            <p:nvPr/>
          </p:nvSpPr>
          <p:spPr>
            <a:xfrm>
              <a:off x="2775816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13ECA7B3-74D6-E948-BA30-19FBEF93E4E5}"/>
                </a:ext>
              </a:extLst>
            </p:cNvPr>
            <p:cNvSpPr/>
            <p:nvPr/>
          </p:nvSpPr>
          <p:spPr>
            <a:xfrm>
              <a:off x="3022075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33442AC3-C17B-7541-AE93-7D498CDAB7A7}"/>
                </a:ext>
              </a:extLst>
            </p:cNvPr>
            <p:cNvSpPr/>
            <p:nvPr/>
          </p:nvSpPr>
          <p:spPr>
            <a:xfrm>
              <a:off x="3273944" y="41814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74B963C5-761A-8849-8B43-E6F26FD64727}"/>
                </a:ext>
              </a:extLst>
            </p:cNvPr>
            <p:cNvSpPr/>
            <p:nvPr/>
          </p:nvSpPr>
          <p:spPr>
            <a:xfrm>
              <a:off x="3531940" y="41836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ounded Rectangle 145">
              <a:extLst>
                <a:ext uri="{FF2B5EF4-FFF2-40B4-BE49-F238E27FC236}">
                  <a16:creationId xmlns:a16="http://schemas.microsoft.com/office/drawing/2014/main" id="{0A1FE7A0-186B-7042-A022-516D393A464B}"/>
                </a:ext>
              </a:extLst>
            </p:cNvPr>
            <p:cNvSpPr/>
            <p:nvPr/>
          </p:nvSpPr>
          <p:spPr>
            <a:xfrm>
              <a:off x="2580250" y="2988563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ight Arrow 146">
              <a:extLst>
                <a:ext uri="{FF2B5EF4-FFF2-40B4-BE49-F238E27FC236}">
                  <a16:creationId xmlns:a16="http://schemas.microsoft.com/office/drawing/2014/main" id="{7D4BB6A2-1256-7F47-B1A9-81038AB4FD9D}"/>
                </a:ext>
              </a:extLst>
            </p:cNvPr>
            <p:cNvSpPr/>
            <p:nvPr/>
          </p:nvSpPr>
          <p:spPr>
            <a:xfrm rot="16200000">
              <a:off x="2885871" y="3505978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ight Arrow 147">
              <a:extLst>
                <a:ext uri="{FF2B5EF4-FFF2-40B4-BE49-F238E27FC236}">
                  <a16:creationId xmlns:a16="http://schemas.microsoft.com/office/drawing/2014/main" id="{BBE24D0C-1CCE-5149-ACF8-72BF2621751C}"/>
                </a:ext>
              </a:extLst>
            </p:cNvPr>
            <p:cNvSpPr/>
            <p:nvPr/>
          </p:nvSpPr>
          <p:spPr>
            <a:xfrm rot="16200000">
              <a:off x="2907431" y="467512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Content Placeholder 2">
                  <a:extLst>
                    <a:ext uri="{FF2B5EF4-FFF2-40B4-BE49-F238E27FC236}">
                      <a16:creationId xmlns:a16="http://schemas.microsoft.com/office/drawing/2014/main" id="{18EF8CD4-DBBB-AD4C-A9BF-2F453CA86C1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471687" y="2180865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151" name="Content Placeholder 2">
                  <a:extLst>
                    <a:ext uri="{FF2B5EF4-FFF2-40B4-BE49-F238E27FC236}">
                      <a16:creationId xmlns:a16="http://schemas.microsoft.com/office/drawing/2014/main" id="{18EF8CD4-DBBB-AD4C-A9BF-2F453CA86C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1687" y="2180865"/>
                  <a:ext cx="1576746" cy="503587"/>
                </a:xfrm>
                <a:prstGeom prst="rect">
                  <a:avLst/>
                </a:prstGeom>
                <a:blipFill>
                  <a:blip r:embed="rId19"/>
                  <a:stretch>
                    <a:fillRect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2" name="Rounded Rectangle 151">
              <a:extLst>
                <a:ext uri="{FF2B5EF4-FFF2-40B4-BE49-F238E27FC236}">
                  <a16:creationId xmlns:a16="http://schemas.microsoft.com/office/drawing/2014/main" id="{27800DDC-BCDD-A640-B674-35220D3556B6}"/>
                </a:ext>
              </a:extLst>
            </p:cNvPr>
            <p:cNvSpPr/>
            <p:nvPr/>
          </p:nvSpPr>
          <p:spPr>
            <a:xfrm>
              <a:off x="4744078" y="5314271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57B118FC-E173-2444-B510-25677948BB22}"/>
                </a:ext>
              </a:extLst>
            </p:cNvPr>
            <p:cNvSpPr/>
            <p:nvPr/>
          </p:nvSpPr>
          <p:spPr>
            <a:xfrm>
              <a:off x="4848860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41880712-5422-AA41-BEDE-A339ED651B89}"/>
                </a:ext>
              </a:extLst>
            </p:cNvPr>
            <p:cNvSpPr/>
            <p:nvPr/>
          </p:nvSpPr>
          <p:spPr>
            <a:xfrm>
              <a:off x="5095119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C7F48A7D-706B-C14C-98EC-8FB6738BD189}"/>
                </a:ext>
              </a:extLst>
            </p:cNvPr>
            <p:cNvSpPr/>
            <p:nvPr/>
          </p:nvSpPr>
          <p:spPr>
            <a:xfrm>
              <a:off x="5341378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071E712D-58AE-A14B-A698-B3294730BFBD}"/>
                </a:ext>
              </a:extLst>
            </p:cNvPr>
            <p:cNvSpPr/>
            <p:nvPr/>
          </p:nvSpPr>
          <p:spPr>
            <a:xfrm>
              <a:off x="5593247" y="5369622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4974B862-078C-4048-AF25-ED0D24818474}"/>
                </a:ext>
              </a:extLst>
            </p:cNvPr>
            <p:cNvSpPr/>
            <p:nvPr/>
          </p:nvSpPr>
          <p:spPr>
            <a:xfrm>
              <a:off x="4848860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31CA109D-3E21-7D4B-83DB-1CA0B1F44735}"/>
                </a:ext>
              </a:extLst>
            </p:cNvPr>
            <p:cNvSpPr/>
            <p:nvPr/>
          </p:nvSpPr>
          <p:spPr>
            <a:xfrm>
              <a:off x="5095119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A86C92DA-05A2-6141-ADA5-E1014E74E43E}"/>
                </a:ext>
              </a:extLst>
            </p:cNvPr>
            <p:cNvSpPr/>
            <p:nvPr/>
          </p:nvSpPr>
          <p:spPr>
            <a:xfrm>
              <a:off x="5341378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401D59FA-3027-0A4E-9358-0CDDBD8F1588}"/>
                </a:ext>
              </a:extLst>
            </p:cNvPr>
            <p:cNvSpPr/>
            <p:nvPr/>
          </p:nvSpPr>
          <p:spPr>
            <a:xfrm>
              <a:off x="5593247" y="3062805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ounded Rectangle 160">
              <a:extLst>
                <a:ext uri="{FF2B5EF4-FFF2-40B4-BE49-F238E27FC236}">
                  <a16:creationId xmlns:a16="http://schemas.microsoft.com/office/drawing/2014/main" id="{80C6993C-3E9B-7A49-A0B8-BF0C8FC8B038}"/>
                </a:ext>
              </a:extLst>
            </p:cNvPr>
            <p:cNvSpPr/>
            <p:nvPr/>
          </p:nvSpPr>
          <p:spPr>
            <a:xfrm>
              <a:off x="4627925" y="4155353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181F5E4B-44E6-C543-A472-E1346557684E}"/>
                </a:ext>
              </a:extLst>
            </p:cNvPr>
            <p:cNvSpPr/>
            <p:nvPr/>
          </p:nvSpPr>
          <p:spPr>
            <a:xfrm>
              <a:off x="4712475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046A0A4C-5F47-6844-AAE9-583BF72111C2}"/>
                </a:ext>
              </a:extLst>
            </p:cNvPr>
            <p:cNvSpPr/>
            <p:nvPr/>
          </p:nvSpPr>
          <p:spPr>
            <a:xfrm>
              <a:off x="4958734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A5997D8D-8EFB-454A-89A9-A718C1BE25E2}"/>
                </a:ext>
              </a:extLst>
            </p:cNvPr>
            <p:cNvSpPr/>
            <p:nvPr/>
          </p:nvSpPr>
          <p:spPr>
            <a:xfrm>
              <a:off x="5204993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6E0EAB44-4B33-EE43-A07C-BAE8E25305FB}"/>
                </a:ext>
              </a:extLst>
            </p:cNvPr>
            <p:cNvSpPr/>
            <p:nvPr/>
          </p:nvSpPr>
          <p:spPr>
            <a:xfrm>
              <a:off x="5456862" y="4208620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B477C5E8-9F7C-6C45-BFA8-EC06B28ED3A0}"/>
                </a:ext>
              </a:extLst>
            </p:cNvPr>
            <p:cNvSpPr/>
            <p:nvPr/>
          </p:nvSpPr>
          <p:spPr>
            <a:xfrm>
              <a:off x="5714858" y="4210904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5BFE3CF7-F4EB-544F-91E3-A24BD2F2C4DF}"/>
                </a:ext>
              </a:extLst>
            </p:cNvPr>
            <p:cNvSpPr/>
            <p:nvPr/>
          </p:nvSpPr>
          <p:spPr>
            <a:xfrm>
              <a:off x="4763168" y="3015781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ight Arrow 167">
              <a:extLst>
                <a:ext uri="{FF2B5EF4-FFF2-40B4-BE49-F238E27FC236}">
                  <a16:creationId xmlns:a16="http://schemas.microsoft.com/office/drawing/2014/main" id="{A7438053-1CA3-9E40-857D-BDBEC00C9CB9}"/>
                </a:ext>
              </a:extLst>
            </p:cNvPr>
            <p:cNvSpPr/>
            <p:nvPr/>
          </p:nvSpPr>
          <p:spPr>
            <a:xfrm rot="16200000">
              <a:off x="5068789" y="3533196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ight Arrow 168">
              <a:extLst>
                <a:ext uri="{FF2B5EF4-FFF2-40B4-BE49-F238E27FC236}">
                  <a16:creationId xmlns:a16="http://schemas.microsoft.com/office/drawing/2014/main" id="{AF67B72B-87CA-4C4E-8AC3-B1E75494BDB7}"/>
                </a:ext>
              </a:extLst>
            </p:cNvPr>
            <p:cNvSpPr/>
            <p:nvPr/>
          </p:nvSpPr>
          <p:spPr>
            <a:xfrm rot="16200000">
              <a:off x="5090349" y="470234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ounded Rectangle 171">
              <a:extLst>
                <a:ext uri="{FF2B5EF4-FFF2-40B4-BE49-F238E27FC236}">
                  <a16:creationId xmlns:a16="http://schemas.microsoft.com/office/drawing/2014/main" id="{E9C2948F-CAF2-6145-8D96-D9EA59C32092}"/>
                </a:ext>
              </a:extLst>
            </p:cNvPr>
            <p:cNvSpPr/>
            <p:nvPr/>
          </p:nvSpPr>
          <p:spPr>
            <a:xfrm>
              <a:off x="7019643" y="5330689"/>
              <a:ext cx="1196135" cy="330065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B8B3796C-9A63-C449-B463-D28295D46D24}"/>
                </a:ext>
              </a:extLst>
            </p:cNvPr>
            <p:cNvSpPr/>
            <p:nvPr/>
          </p:nvSpPr>
          <p:spPr>
            <a:xfrm>
              <a:off x="7124425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FBCA49B8-2D20-E14E-9610-8C9D819EC309}"/>
                </a:ext>
              </a:extLst>
            </p:cNvPr>
            <p:cNvSpPr/>
            <p:nvPr/>
          </p:nvSpPr>
          <p:spPr>
            <a:xfrm>
              <a:off x="7370684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7FD5D1C-30CF-F34E-AA39-8E4A2272C17A}"/>
                </a:ext>
              </a:extLst>
            </p:cNvPr>
            <p:cNvSpPr/>
            <p:nvPr/>
          </p:nvSpPr>
          <p:spPr>
            <a:xfrm>
              <a:off x="7616943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F07E789-2F88-3143-923A-191B7A85F302}"/>
                </a:ext>
              </a:extLst>
            </p:cNvPr>
            <p:cNvSpPr/>
            <p:nvPr/>
          </p:nvSpPr>
          <p:spPr>
            <a:xfrm>
              <a:off x="7868812" y="5386040"/>
              <a:ext cx="203200" cy="20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1E45E526-475F-9240-9242-86C0B62C98F2}"/>
                </a:ext>
              </a:extLst>
            </p:cNvPr>
            <p:cNvSpPr/>
            <p:nvPr/>
          </p:nvSpPr>
          <p:spPr>
            <a:xfrm>
              <a:off x="7124425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216D142-D5F8-804F-AD35-48287B45BEAB}"/>
                </a:ext>
              </a:extLst>
            </p:cNvPr>
            <p:cNvSpPr/>
            <p:nvPr/>
          </p:nvSpPr>
          <p:spPr>
            <a:xfrm>
              <a:off x="7370684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E119EF3D-3B92-BC46-8C42-8E4B6BD26E24}"/>
                </a:ext>
              </a:extLst>
            </p:cNvPr>
            <p:cNvSpPr/>
            <p:nvPr/>
          </p:nvSpPr>
          <p:spPr>
            <a:xfrm>
              <a:off x="7616943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249889E4-2EAA-9847-9099-CC0D2CE9C36B}"/>
                </a:ext>
              </a:extLst>
            </p:cNvPr>
            <p:cNvSpPr/>
            <p:nvPr/>
          </p:nvSpPr>
          <p:spPr>
            <a:xfrm>
              <a:off x="7868812" y="3079223"/>
              <a:ext cx="203200" cy="203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ounded Rectangle 244">
              <a:extLst>
                <a:ext uri="{FF2B5EF4-FFF2-40B4-BE49-F238E27FC236}">
                  <a16:creationId xmlns:a16="http://schemas.microsoft.com/office/drawing/2014/main" id="{E646D918-7F2E-574F-AEBB-013393EDD94F}"/>
                </a:ext>
              </a:extLst>
            </p:cNvPr>
            <p:cNvSpPr/>
            <p:nvPr/>
          </p:nvSpPr>
          <p:spPr>
            <a:xfrm>
              <a:off x="6903490" y="4171771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5E75FBCD-A9AB-2D47-AC09-383966673977}"/>
                </a:ext>
              </a:extLst>
            </p:cNvPr>
            <p:cNvSpPr/>
            <p:nvPr/>
          </p:nvSpPr>
          <p:spPr>
            <a:xfrm>
              <a:off x="6988040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0F6B0F5C-CF35-FE45-A1E5-358C17E9C98B}"/>
                </a:ext>
              </a:extLst>
            </p:cNvPr>
            <p:cNvSpPr/>
            <p:nvPr/>
          </p:nvSpPr>
          <p:spPr>
            <a:xfrm>
              <a:off x="7234299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FC82396E-7436-9A48-8E26-8B334FAF98C4}"/>
                </a:ext>
              </a:extLst>
            </p:cNvPr>
            <p:cNvSpPr/>
            <p:nvPr/>
          </p:nvSpPr>
          <p:spPr>
            <a:xfrm>
              <a:off x="7480558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E5823E02-D254-8E43-9041-799D6D9A878F}"/>
                </a:ext>
              </a:extLst>
            </p:cNvPr>
            <p:cNvSpPr/>
            <p:nvPr/>
          </p:nvSpPr>
          <p:spPr>
            <a:xfrm>
              <a:off x="7732427" y="4225038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9D720095-0567-5449-A21D-7FAA0940E037}"/>
                </a:ext>
              </a:extLst>
            </p:cNvPr>
            <p:cNvSpPr/>
            <p:nvPr/>
          </p:nvSpPr>
          <p:spPr>
            <a:xfrm>
              <a:off x="7990423" y="422732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ounded Rectangle 268">
              <a:extLst>
                <a:ext uri="{FF2B5EF4-FFF2-40B4-BE49-F238E27FC236}">
                  <a16:creationId xmlns:a16="http://schemas.microsoft.com/office/drawing/2014/main" id="{2D2B3D36-78C8-F540-AAA1-F2ACEAB92D8A}"/>
                </a:ext>
              </a:extLst>
            </p:cNvPr>
            <p:cNvSpPr/>
            <p:nvPr/>
          </p:nvSpPr>
          <p:spPr>
            <a:xfrm>
              <a:off x="7038733" y="3032199"/>
              <a:ext cx="1128109" cy="311369"/>
            </a:xfrm>
            <a:prstGeom prst="round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ight Arrow 269">
              <a:extLst>
                <a:ext uri="{FF2B5EF4-FFF2-40B4-BE49-F238E27FC236}">
                  <a16:creationId xmlns:a16="http://schemas.microsoft.com/office/drawing/2014/main" id="{6DD63176-7113-D34A-88D8-18C07B145E6B}"/>
                </a:ext>
              </a:extLst>
            </p:cNvPr>
            <p:cNvSpPr/>
            <p:nvPr/>
          </p:nvSpPr>
          <p:spPr>
            <a:xfrm rot="16200000">
              <a:off x="7344354" y="3549614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ight Arrow 270">
              <a:extLst>
                <a:ext uri="{FF2B5EF4-FFF2-40B4-BE49-F238E27FC236}">
                  <a16:creationId xmlns:a16="http://schemas.microsoft.com/office/drawing/2014/main" id="{2D71EFE9-EC2E-0C42-91A3-CE1F6F1BB912}"/>
                </a:ext>
              </a:extLst>
            </p:cNvPr>
            <p:cNvSpPr/>
            <p:nvPr/>
          </p:nvSpPr>
          <p:spPr>
            <a:xfrm rot="16200000">
              <a:off x="7365914" y="4718762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Content Placeholder 2">
                  <a:extLst>
                    <a:ext uri="{FF2B5EF4-FFF2-40B4-BE49-F238E27FC236}">
                      <a16:creationId xmlns:a16="http://schemas.microsoft.com/office/drawing/2014/main" id="{9F7ACC48-9326-B946-91AD-F4401CE1860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5691" y="2202777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74" name="Content Placeholder 2">
                  <a:extLst>
                    <a:ext uri="{FF2B5EF4-FFF2-40B4-BE49-F238E27FC236}">
                      <a16:creationId xmlns:a16="http://schemas.microsoft.com/office/drawing/2014/main" id="{9F7ACC48-9326-B946-91AD-F4401CE186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691" y="2202777"/>
                  <a:ext cx="1576746" cy="503587"/>
                </a:xfrm>
                <a:prstGeom prst="rect">
                  <a:avLst/>
                </a:prstGeom>
                <a:blipFill>
                  <a:blip r:embed="rId20"/>
                  <a:stretch>
                    <a:fillRect b="-227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5" name="Content Placeholder 2">
                  <a:extLst>
                    <a:ext uri="{FF2B5EF4-FFF2-40B4-BE49-F238E27FC236}">
                      <a16:creationId xmlns:a16="http://schemas.microsoft.com/office/drawing/2014/main" id="{ADEE24EC-DDB8-C046-B876-E67653F411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930167" y="2218498"/>
                  <a:ext cx="1576746" cy="50358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Avenir" panose="02000503020000020003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b="0" dirty="0">
                    <a:latin typeface="Avenir Light" panose="020B0402020203020204" pitchFamily="34" charset="77"/>
                  </a:endParaRPr>
                </a:p>
                <a:p>
                  <a:pPr marL="0" indent="0" algn="ctr">
                    <a:lnSpc>
                      <a:spcPct val="120000"/>
                    </a:lnSpc>
                    <a:buNone/>
                  </a:pPr>
                  <a:endParaRPr lang="en-US" sz="1400" dirty="0">
                    <a:latin typeface="Avenir Light" panose="020B0402020203020204" pitchFamily="34" charset="77"/>
                  </a:endParaRPr>
                </a:p>
              </p:txBody>
            </p:sp>
          </mc:Choice>
          <mc:Fallback xmlns="">
            <p:sp>
              <p:nvSpPr>
                <p:cNvPr id="275" name="Content Placeholder 2">
                  <a:extLst>
                    <a:ext uri="{FF2B5EF4-FFF2-40B4-BE49-F238E27FC236}">
                      <a16:creationId xmlns:a16="http://schemas.microsoft.com/office/drawing/2014/main" id="{ADEE24EC-DDB8-C046-B876-E67653F411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0167" y="2218498"/>
                  <a:ext cx="1576746" cy="503587"/>
                </a:xfrm>
                <a:prstGeom prst="rect">
                  <a:avLst/>
                </a:prstGeom>
                <a:blipFill>
                  <a:blip r:embed="rId21"/>
                  <a:stretch>
                    <a:fillRect b="-227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6" name="Right Arrow 275">
              <a:extLst>
                <a:ext uri="{FF2B5EF4-FFF2-40B4-BE49-F238E27FC236}">
                  <a16:creationId xmlns:a16="http://schemas.microsoft.com/office/drawing/2014/main" id="{955566AB-0410-334F-AA4D-5F99D1FFAEE1}"/>
                </a:ext>
              </a:extLst>
            </p:cNvPr>
            <p:cNvSpPr/>
            <p:nvPr/>
          </p:nvSpPr>
          <p:spPr>
            <a:xfrm>
              <a:off x="3916053" y="4002761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ight Arrow 277">
              <a:extLst>
                <a:ext uri="{FF2B5EF4-FFF2-40B4-BE49-F238E27FC236}">
                  <a16:creationId xmlns:a16="http://schemas.microsoft.com/office/drawing/2014/main" id="{41EBA333-C365-ED4D-A421-081E9325B535}"/>
                </a:ext>
              </a:extLst>
            </p:cNvPr>
            <p:cNvSpPr/>
            <p:nvPr/>
          </p:nvSpPr>
          <p:spPr>
            <a:xfrm>
              <a:off x="6120320" y="3997765"/>
              <a:ext cx="567437" cy="329483"/>
            </a:xfrm>
            <a:prstGeom prst="rightArrow">
              <a:avLst>
                <a:gd name="adj1" fmla="val 27574"/>
                <a:gd name="adj2" fmla="val 69623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2" name="Content Placeholder 2">
            <a:extLst>
              <a:ext uri="{FF2B5EF4-FFF2-40B4-BE49-F238E27FC236}">
                <a16:creationId xmlns:a16="http://schemas.microsoft.com/office/drawing/2014/main" id="{CB26E3E5-7528-BB4A-8358-B9D12B2C0A4C}"/>
              </a:ext>
            </a:extLst>
          </p:cNvPr>
          <p:cNvSpPr txBox="1">
            <a:spLocks/>
          </p:cNvSpPr>
          <p:nvPr/>
        </p:nvSpPr>
        <p:spPr>
          <a:xfrm>
            <a:off x="1056002" y="5790506"/>
            <a:ext cx="664661" cy="292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She</a:t>
            </a:r>
          </a:p>
        </p:txBody>
      </p:sp>
      <p:sp>
        <p:nvSpPr>
          <p:cNvPr id="283" name="Content Placeholder 2">
            <a:extLst>
              <a:ext uri="{FF2B5EF4-FFF2-40B4-BE49-F238E27FC236}">
                <a16:creationId xmlns:a16="http://schemas.microsoft.com/office/drawing/2014/main" id="{05541E90-F18B-D34A-812B-D80A247CC3F1}"/>
              </a:ext>
            </a:extLst>
          </p:cNvPr>
          <p:cNvSpPr txBox="1">
            <a:spLocks/>
          </p:cNvSpPr>
          <p:nvPr/>
        </p:nvSpPr>
        <p:spPr>
          <a:xfrm>
            <a:off x="1961586" y="5764373"/>
            <a:ext cx="693773" cy="292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went</a:t>
            </a:r>
          </a:p>
        </p:txBody>
      </p:sp>
      <p:sp>
        <p:nvSpPr>
          <p:cNvPr id="284" name="Content Placeholder 2">
            <a:extLst>
              <a:ext uri="{FF2B5EF4-FFF2-40B4-BE49-F238E27FC236}">
                <a16:creationId xmlns:a16="http://schemas.microsoft.com/office/drawing/2014/main" id="{67C0656A-2A16-5C49-AB78-7176B76FC2B6}"/>
              </a:ext>
            </a:extLst>
          </p:cNvPr>
          <p:cNvSpPr txBox="1">
            <a:spLocks/>
          </p:cNvSpPr>
          <p:nvPr/>
        </p:nvSpPr>
        <p:spPr>
          <a:xfrm>
            <a:off x="2997463" y="5746743"/>
            <a:ext cx="501341" cy="336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latin typeface="Avenir Light" panose="020B0402020203020204" pitchFamily="34" charset="77"/>
              </a:rPr>
              <a:t>to</a:t>
            </a:r>
          </a:p>
        </p:txBody>
      </p:sp>
      <p:sp>
        <p:nvSpPr>
          <p:cNvPr id="285" name="Right Arrow 284">
            <a:extLst>
              <a:ext uri="{FF2B5EF4-FFF2-40B4-BE49-F238E27FC236}">
                <a16:creationId xmlns:a16="http://schemas.microsoft.com/office/drawing/2014/main" id="{5285AD0F-FEDF-E64A-AFE8-30FBA21D5710}"/>
              </a:ext>
            </a:extLst>
          </p:cNvPr>
          <p:cNvSpPr/>
          <p:nvPr/>
        </p:nvSpPr>
        <p:spPr>
          <a:xfrm>
            <a:off x="1720663" y="4924766"/>
            <a:ext cx="235815" cy="178665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Right Arrow 285">
            <a:extLst>
              <a:ext uri="{FF2B5EF4-FFF2-40B4-BE49-F238E27FC236}">
                <a16:creationId xmlns:a16="http://schemas.microsoft.com/office/drawing/2014/main" id="{3A6CA7F2-8850-3943-B90E-0667AB9349E0}"/>
              </a:ext>
            </a:extLst>
          </p:cNvPr>
          <p:cNvSpPr/>
          <p:nvPr/>
        </p:nvSpPr>
        <p:spPr>
          <a:xfrm>
            <a:off x="2647611" y="4924765"/>
            <a:ext cx="235815" cy="178665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Content Placeholder 2">
            <a:extLst>
              <a:ext uri="{FF2B5EF4-FFF2-40B4-BE49-F238E27FC236}">
                <a16:creationId xmlns:a16="http://schemas.microsoft.com/office/drawing/2014/main" id="{B07C2D3C-6EAB-5B4C-9383-27F926FB5FCB}"/>
              </a:ext>
            </a:extLst>
          </p:cNvPr>
          <p:cNvSpPr txBox="1">
            <a:spLocks/>
          </p:cNvSpPr>
          <p:nvPr/>
        </p:nvSpPr>
        <p:spPr>
          <a:xfrm>
            <a:off x="894475" y="6150554"/>
            <a:ext cx="1503064" cy="70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 Light" panose="020B0402020203020204" pitchFamily="34" charset="77"/>
              </a:rPr>
              <a:t>LSTM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D4FD0-7FA3-3F44-9CAC-1FAF27DA5FB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397539" y="6296504"/>
            <a:ext cx="14605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4965700" cy="600039"/>
          </a:xfrm>
        </p:spPr>
        <p:txBody>
          <a:bodyPr>
            <a:normAutofit fontScale="90000"/>
          </a:bodyPr>
          <a:lstStyle/>
          <a:p>
            <a:r>
              <a:rPr lang="en-US" dirty="0"/>
              <a:t>Sequential Modeling</a:t>
            </a:r>
          </a:p>
        </p:txBody>
      </p:sp>
      <p:sp>
        <p:nvSpPr>
          <p:cNvPr id="252" name="Title 1">
            <a:extLst>
              <a:ext uri="{FF2B5EF4-FFF2-40B4-BE49-F238E27FC236}">
                <a16:creationId xmlns:a16="http://schemas.microsoft.com/office/drawing/2014/main" id="{F9B36E00-79BD-AF45-A47F-AC792490445F}"/>
              </a:ext>
            </a:extLst>
          </p:cNvPr>
          <p:cNvSpPr txBox="1">
            <a:spLocks/>
          </p:cNvSpPr>
          <p:nvPr/>
        </p:nvSpPr>
        <p:spPr>
          <a:xfrm>
            <a:off x="1511956" y="1930400"/>
            <a:ext cx="9918044" cy="4432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If your goal isn’t to predict the next item in a sequence, and you rather do some other </a:t>
            </a:r>
            <a:r>
              <a:rPr lang="en-US" sz="2400" u="sng" dirty="0">
                <a:latin typeface="Karla" charset="0"/>
                <a:ea typeface="Karla" charset="0"/>
                <a:cs typeface="Karla" charset="0"/>
              </a:rPr>
              <a:t>classification or regression task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 using the sequence, then you can:</a:t>
            </a:r>
          </a:p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Train an aforementioned model (e.g., LSTM) as a language model</a:t>
            </a:r>
          </a:p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Use the </a:t>
            </a: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hidden layers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 that correspond to each item in your sequence</a:t>
            </a:r>
          </a:p>
        </p:txBody>
      </p:sp>
      <p:sp>
        <p:nvSpPr>
          <p:cNvPr id="253" name="Content Placeholder 2">
            <a:extLst>
              <a:ext uri="{FF2B5EF4-FFF2-40B4-BE49-F238E27FC236}">
                <a16:creationId xmlns:a16="http://schemas.microsoft.com/office/drawing/2014/main" id="{32FA9810-884A-7446-B05A-13A59128E80B}"/>
              </a:ext>
            </a:extLst>
          </p:cNvPr>
          <p:cNvSpPr txBox="1">
            <a:spLocks/>
          </p:cNvSpPr>
          <p:nvPr/>
        </p:nvSpPr>
        <p:spPr>
          <a:xfrm>
            <a:off x="1009650" y="1210199"/>
            <a:ext cx="3689350" cy="551401"/>
          </a:xfrm>
          <a:prstGeom prst="rect">
            <a:avLst/>
          </a:prstGeom>
          <a:solidFill>
            <a:srgbClr val="C0000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venir Light" panose="020B0402020203020204" pitchFamily="34" charset="77"/>
              </a:rPr>
              <a:t>IMPORTANT</a:t>
            </a:r>
          </a:p>
        </p:txBody>
      </p:sp>
    </p:spTree>
    <p:extLst>
      <p:ext uri="{BB962C8B-B14F-4D97-AF65-F5344CB8AC3E}">
        <p14:creationId xmlns:p14="http://schemas.microsoft.com/office/powerpoint/2010/main" val="24861693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4965700" cy="600039"/>
          </a:xfrm>
        </p:spPr>
        <p:txBody>
          <a:bodyPr>
            <a:normAutofit fontScale="90000"/>
          </a:bodyPr>
          <a:lstStyle/>
          <a:p>
            <a:r>
              <a:rPr lang="en-US" dirty="0"/>
              <a:t>Sequential Modeling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2ABE425-E8C5-6C48-8215-A554F6B5C2F2}"/>
              </a:ext>
            </a:extLst>
          </p:cNvPr>
          <p:cNvSpPr txBox="1">
            <a:spLocks/>
          </p:cNvSpPr>
          <p:nvPr/>
        </p:nvSpPr>
        <p:spPr>
          <a:xfrm>
            <a:off x="276177" y="4405816"/>
            <a:ext cx="834294" cy="30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7DC5A4-D023-1040-BE16-4B4D66985CDD}"/>
              </a:ext>
            </a:extLst>
          </p:cNvPr>
          <p:cNvSpPr txBox="1">
            <a:spLocks/>
          </p:cNvSpPr>
          <p:nvPr/>
        </p:nvSpPr>
        <p:spPr>
          <a:xfrm>
            <a:off x="212512" y="3657027"/>
            <a:ext cx="947185" cy="30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53B79D-23E4-7E4C-A3A8-C0A17D2BCE2E}"/>
              </a:ext>
            </a:extLst>
          </p:cNvPr>
          <p:cNvSpPr txBox="1">
            <a:spLocks/>
          </p:cNvSpPr>
          <p:nvPr/>
        </p:nvSpPr>
        <p:spPr>
          <a:xfrm>
            <a:off x="263989" y="2924877"/>
            <a:ext cx="938153" cy="30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2E1C452-7CAC-2945-8C81-27748640CC31}"/>
              </a:ext>
            </a:extLst>
          </p:cNvPr>
          <p:cNvSpPr/>
          <p:nvPr/>
        </p:nvSpPr>
        <p:spPr>
          <a:xfrm>
            <a:off x="1528036" y="4429291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A909894-3591-7748-BBB4-C36B5CE37692}"/>
              </a:ext>
            </a:extLst>
          </p:cNvPr>
          <p:cNvSpPr/>
          <p:nvPr/>
        </p:nvSpPr>
        <p:spPr>
          <a:xfrm>
            <a:off x="1585142" y="4464955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85A6FB5-B6FE-4544-8D36-B29CFEB5019B}"/>
              </a:ext>
            </a:extLst>
          </p:cNvPr>
          <p:cNvSpPr/>
          <p:nvPr/>
        </p:nvSpPr>
        <p:spPr>
          <a:xfrm>
            <a:off x="1719353" y="4464955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9B5986-E143-DA47-8BEE-CE400F5A4192}"/>
              </a:ext>
            </a:extLst>
          </p:cNvPr>
          <p:cNvSpPr/>
          <p:nvPr/>
        </p:nvSpPr>
        <p:spPr>
          <a:xfrm>
            <a:off x="1853563" y="4464955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69A13F-09D5-514E-BD52-058034768760}"/>
              </a:ext>
            </a:extLst>
          </p:cNvPr>
          <p:cNvSpPr/>
          <p:nvPr/>
        </p:nvSpPr>
        <p:spPr>
          <a:xfrm>
            <a:off x="1990831" y="4464955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E381E5-AA7B-574F-AD9A-01903FAB0A27}"/>
              </a:ext>
            </a:extLst>
          </p:cNvPr>
          <p:cNvSpPr/>
          <p:nvPr/>
        </p:nvSpPr>
        <p:spPr>
          <a:xfrm>
            <a:off x="1585142" y="2978635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43A34F-0055-C84D-9E4A-3E10C11B707D}"/>
              </a:ext>
            </a:extLst>
          </p:cNvPr>
          <p:cNvSpPr/>
          <p:nvPr/>
        </p:nvSpPr>
        <p:spPr>
          <a:xfrm>
            <a:off x="1719353" y="2978635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5EDFC2-A401-DA48-84B8-ADA67CBA3D16}"/>
              </a:ext>
            </a:extLst>
          </p:cNvPr>
          <p:cNvSpPr/>
          <p:nvPr/>
        </p:nvSpPr>
        <p:spPr>
          <a:xfrm>
            <a:off x="1853563" y="2978635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1FE9048-48CA-C246-AD8D-B4F3FBE2476E}"/>
              </a:ext>
            </a:extLst>
          </p:cNvPr>
          <p:cNvSpPr/>
          <p:nvPr/>
        </p:nvSpPr>
        <p:spPr>
          <a:xfrm>
            <a:off x="1990831" y="2978635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99D4F0C-DC82-4A4C-B396-2535342D1034}"/>
              </a:ext>
            </a:extLst>
          </p:cNvPr>
          <p:cNvSpPr/>
          <p:nvPr/>
        </p:nvSpPr>
        <p:spPr>
          <a:xfrm>
            <a:off x="1464733" y="3682582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5D7FE34-2D8F-0C4F-AC36-42A70DA99528}"/>
              </a:ext>
            </a:extLst>
          </p:cNvPr>
          <p:cNvSpPr/>
          <p:nvPr/>
        </p:nvSpPr>
        <p:spPr>
          <a:xfrm>
            <a:off x="1510812" y="371690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0C5CEF-654D-F346-8CDE-EF19FA68480F}"/>
              </a:ext>
            </a:extLst>
          </p:cNvPr>
          <p:cNvSpPr/>
          <p:nvPr/>
        </p:nvSpPr>
        <p:spPr>
          <a:xfrm>
            <a:off x="1645024" y="371690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2C10C3-6045-E645-B4BB-E51857EA741C}"/>
              </a:ext>
            </a:extLst>
          </p:cNvPr>
          <p:cNvSpPr/>
          <p:nvPr/>
        </p:nvSpPr>
        <p:spPr>
          <a:xfrm>
            <a:off x="1779234" y="371690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2F01CF8-06CF-C84F-8AEB-BC82DB9F4FDF}"/>
              </a:ext>
            </a:extLst>
          </p:cNvPr>
          <p:cNvSpPr/>
          <p:nvPr/>
        </p:nvSpPr>
        <p:spPr>
          <a:xfrm>
            <a:off x="1916502" y="371690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82E95E-0B4A-6447-9B38-BB79C9EABCA1}"/>
              </a:ext>
            </a:extLst>
          </p:cNvPr>
          <p:cNvSpPr/>
          <p:nvPr/>
        </p:nvSpPr>
        <p:spPr>
          <a:xfrm>
            <a:off x="2057110" y="3718374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E2899D3-BDC8-954D-B688-0B63DB7A1AA8}"/>
              </a:ext>
            </a:extLst>
          </p:cNvPr>
          <p:cNvSpPr/>
          <p:nvPr/>
        </p:nvSpPr>
        <p:spPr>
          <a:xfrm>
            <a:off x="1538440" y="2948337"/>
            <a:ext cx="614817" cy="20062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31398E4C-8917-9B4F-8BAB-BFD5F13FA095}"/>
              </a:ext>
            </a:extLst>
          </p:cNvPr>
          <p:cNvSpPr/>
          <p:nvPr/>
        </p:nvSpPr>
        <p:spPr>
          <a:xfrm rot="16200000">
            <a:off x="1676825" y="3298077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8F6418C8-FBA6-FA44-9E31-51039C3FA527}"/>
              </a:ext>
            </a:extLst>
          </p:cNvPr>
          <p:cNvSpPr/>
          <p:nvPr/>
        </p:nvSpPr>
        <p:spPr>
          <a:xfrm rot="16200000">
            <a:off x="1688575" y="4051379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68D3EFE7-5E34-5A40-8F75-0D8FDDDD75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7797" y="4007582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8D3EFE7-5E34-5A40-8F75-0D8FDDDD7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797" y="4007582"/>
                <a:ext cx="382222" cy="324470"/>
              </a:xfrm>
              <a:prstGeom prst="rect">
                <a:avLst/>
              </a:prstGeom>
              <a:blipFill rotWithShape="0"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45756A44-F856-B646-A24C-0723748482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1781" y="3149998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5756A44-F856-B646-A24C-072374848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781" y="3149998"/>
                <a:ext cx="382222" cy="324470"/>
              </a:xfrm>
              <a:prstGeom prst="rect">
                <a:avLst/>
              </a:prstGeom>
              <a:blipFill rotWithShape="0">
                <a:blip r:embed="rId3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E585C81F-EE36-1041-B76D-9F6C3B7F3C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60315" y="2462013"/>
                <a:ext cx="859325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E585C81F-EE36-1041-B76D-9F6C3B7F3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315" y="2462013"/>
                <a:ext cx="859325" cy="324470"/>
              </a:xfrm>
              <a:prstGeom prst="rect">
                <a:avLst/>
              </a:prstGeom>
              <a:blipFill>
                <a:blip r:embed="rId4"/>
                <a:stretch>
                  <a:fillRect b="-6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6F15D6E-FE45-CE4A-AE3C-D077D9AC0AE8}"/>
              </a:ext>
            </a:extLst>
          </p:cNvPr>
          <p:cNvSpPr/>
          <p:nvPr/>
        </p:nvSpPr>
        <p:spPr>
          <a:xfrm>
            <a:off x="2717722" y="4446828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90C8968-4425-3E43-A9B9-FCF146954C8D}"/>
              </a:ext>
            </a:extLst>
          </p:cNvPr>
          <p:cNvSpPr/>
          <p:nvPr/>
        </p:nvSpPr>
        <p:spPr>
          <a:xfrm>
            <a:off x="2774828" y="448249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AA07F49-40C8-994C-AD50-7BE9A3B6349F}"/>
              </a:ext>
            </a:extLst>
          </p:cNvPr>
          <p:cNvSpPr/>
          <p:nvPr/>
        </p:nvSpPr>
        <p:spPr>
          <a:xfrm>
            <a:off x="2909039" y="448249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FCFBD62-EB23-9F44-89EF-A92BF5F5A676}"/>
              </a:ext>
            </a:extLst>
          </p:cNvPr>
          <p:cNvSpPr/>
          <p:nvPr/>
        </p:nvSpPr>
        <p:spPr>
          <a:xfrm>
            <a:off x="3043250" y="448249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CCD03C1-4DFE-C54A-84A1-00F892FC776C}"/>
              </a:ext>
            </a:extLst>
          </p:cNvPr>
          <p:cNvSpPr/>
          <p:nvPr/>
        </p:nvSpPr>
        <p:spPr>
          <a:xfrm>
            <a:off x="3180519" y="448249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BFF4787-ED53-7C4B-A7B8-69B0DB4F7E95}"/>
              </a:ext>
            </a:extLst>
          </p:cNvPr>
          <p:cNvSpPr/>
          <p:nvPr/>
        </p:nvSpPr>
        <p:spPr>
          <a:xfrm>
            <a:off x="2774828" y="2996172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34E0A54-7595-794A-BFF0-6B17738CCD96}"/>
              </a:ext>
            </a:extLst>
          </p:cNvPr>
          <p:cNvSpPr/>
          <p:nvPr/>
        </p:nvSpPr>
        <p:spPr>
          <a:xfrm>
            <a:off x="2909039" y="2996172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76754B4-8B3F-6D40-ABE5-F92AA3E851B7}"/>
              </a:ext>
            </a:extLst>
          </p:cNvPr>
          <p:cNvSpPr/>
          <p:nvPr/>
        </p:nvSpPr>
        <p:spPr>
          <a:xfrm>
            <a:off x="3043250" y="2996172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84BEF3D-FBA5-A94C-AAAF-F5B6D7F5DF5E}"/>
              </a:ext>
            </a:extLst>
          </p:cNvPr>
          <p:cNvSpPr/>
          <p:nvPr/>
        </p:nvSpPr>
        <p:spPr>
          <a:xfrm>
            <a:off x="3180519" y="2996172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C8527743-F6CB-584E-B54D-E57E1451532A}"/>
              </a:ext>
            </a:extLst>
          </p:cNvPr>
          <p:cNvSpPr/>
          <p:nvPr/>
        </p:nvSpPr>
        <p:spPr>
          <a:xfrm>
            <a:off x="2654419" y="3700119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FE037E5-E7E5-5F4C-9EFE-C0B2924E8F01}"/>
              </a:ext>
            </a:extLst>
          </p:cNvPr>
          <p:cNvSpPr/>
          <p:nvPr/>
        </p:nvSpPr>
        <p:spPr>
          <a:xfrm>
            <a:off x="2700499" y="3734440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0B13A9D-2DD3-5446-8ABE-737CF2E9E7E8}"/>
              </a:ext>
            </a:extLst>
          </p:cNvPr>
          <p:cNvSpPr/>
          <p:nvPr/>
        </p:nvSpPr>
        <p:spPr>
          <a:xfrm>
            <a:off x="2834710" y="3734440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E8642E2-A313-9C40-BBCC-A608E7C90333}"/>
              </a:ext>
            </a:extLst>
          </p:cNvPr>
          <p:cNvSpPr/>
          <p:nvPr/>
        </p:nvSpPr>
        <p:spPr>
          <a:xfrm>
            <a:off x="2968920" y="3734440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CF40732-CABE-4941-AB1D-916D94198115}"/>
              </a:ext>
            </a:extLst>
          </p:cNvPr>
          <p:cNvSpPr/>
          <p:nvPr/>
        </p:nvSpPr>
        <p:spPr>
          <a:xfrm>
            <a:off x="3106188" y="3734440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C8E5C91-FCFA-5349-8964-502534B2A8EE}"/>
              </a:ext>
            </a:extLst>
          </p:cNvPr>
          <p:cNvSpPr/>
          <p:nvPr/>
        </p:nvSpPr>
        <p:spPr>
          <a:xfrm>
            <a:off x="3246796" y="3735911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E0984130-57E4-3343-B229-51E29692D2E7}"/>
              </a:ext>
            </a:extLst>
          </p:cNvPr>
          <p:cNvSpPr/>
          <p:nvPr/>
        </p:nvSpPr>
        <p:spPr>
          <a:xfrm>
            <a:off x="2728126" y="2965874"/>
            <a:ext cx="614817" cy="20062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77F91457-F527-3B4C-BD72-B54451118276}"/>
              </a:ext>
            </a:extLst>
          </p:cNvPr>
          <p:cNvSpPr/>
          <p:nvPr/>
        </p:nvSpPr>
        <p:spPr>
          <a:xfrm rot="16200000">
            <a:off x="2866511" y="3315614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8083D56D-B942-D848-B599-80A23A73CB1D}"/>
              </a:ext>
            </a:extLst>
          </p:cNvPr>
          <p:cNvSpPr/>
          <p:nvPr/>
        </p:nvSpPr>
        <p:spPr>
          <a:xfrm rot="16200000">
            <a:off x="2878261" y="4068916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7D17A165-41D8-5144-8C1F-9F13E6BC6A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17483" y="4025119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D17A165-41D8-5144-8C1F-9F13E6BC6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483" y="4025119"/>
                <a:ext cx="382222" cy="324470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12B3F9E5-E90B-0946-84BF-634715A7D2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21467" y="3167535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2B3F9E5-E90B-0946-84BF-634715A7D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1467" y="3167535"/>
                <a:ext cx="382222" cy="324470"/>
              </a:xfrm>
              <a:prstGeom prst="rect">
                <a:avLst/>
              </a:prstGeom>
              <a:blipFill rotWithShape="0">
                <a:blip r:embed="rId6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4F9F231-242A-E545-B3C9-4609E974202F}"/>
              </a:ext>
            </a:extLst>
          </p:cNvPr>
          <p:cNvSpPr/>
          <p:nvPr/>
        </p:nvSpPr>
        <p:spPr>
          <a:xfrm>
            <a:off x="3957902" y="4457407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CF4EA88-91F3-8145-A599-A52310219E18}"/>
              </a:ext>
            </a:extLst>
          </p:cNvPr>
          <p:cNvSpPr/>
          <p:nvPr/>
        </p:nvSpPr>
        <p:spPr>
          <a:xfrm>
            <a:off x="4015008" y="449307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6C1E7BB-3532-8342-8AF9-55A00F00CDD5}"/>
              </a:ext>
            </a:extLst>
          </p:cNvPr>
          <p:cNvSpPr/>
          <p:nvPr/>
        </p:nvSpPr>
        <p:spPr>
          <a:xfrm>
            <a:off x="4149219" y="449307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3D0B168-13F5-FC4A-B0BE-120971F640D7}"/>
              </a:ext>
            </a:extLst>
          </p:cNvPr>
          <p:cNvSpPr/>
          <p:nvPr/>
        </p:nvSpPr>
        <p:spPr>
          <a:xfrm>
            <a:off x="4283429" y="449307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D838EB5-EDAB-B148-BF8D-8FA749733D12}"/>
              </a:ext>
            </a:extLst>
          </p:cNvPr>
          <p:cNvSpPr/>
          <p:nvPr/>
        </p:nvSpPr>
        <p:spPr>
          <a:xfrm>
            <a:off x="4420697" y="449307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58B2FC7-F32C-3449-8A55-1DCBC784627E}"/>
              </a:ext>
            </a:extLst>
          </p:cNvPr>
          <p:cNvSpPr/>
          <p:nvPr/>
        </p:nvSpPr>
        <p:spPr>
          <a:xfrm>
            <a:off x="4015008" y="3006751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538B3D5-DC4D-D541-995A-08DEBEA3704A}"/>
              </a:ext>
            </a:extLst>
          </p:cNvPr>
          <p:cNvSpPr/>
          <p:nvPr/>
        </p:nvSpPr>
        <p:spPr>
          <a:xfrm>
            <a:off x="4149219" y="3006751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C9C6774-8518-A84D-B792-5578C71BA1E9}"/>
              </a:ext>
            </a:extLst>
          </p:cNvPr>
          <p:cNvSpPr/>
          <p:nvPr/>
        </p:nvSpPr>
        <p:spPr>
          <a:xfrm>
            <a:off x="4283429" y="3006751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7BFF8B0-E994-454A-BBED-83717BEFF461}"/>
              </a:ext>
            </a:extLst>
          </p:cNvPr>
          <p:cNvSpPr/>
          <p:nvPr/>
        </p:nvSpPr>
        <p:spPr>
          <a:xfrm>
            <a:off x="4420697" y="3006751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08EB21B-F7A0-E149-8E79-2FFA2EED3EB6}"/>
              </a:ext>
            </a:extLst>
          </p:cNvPr>
          <p:cNvSpPr/>
          <p:nvPr/>
        </p:nvSpPr>
        <p:spPr>
          <a:xfrm>
            <a:off x="3894598" y="3710698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16CCF9E-6CF6-F74C-9B64-0ED27E6222A7}"/>
              </a:ext>
            </a:extLst>
          </p:cNvPr>
          <p:cNvSpPr/>
          <p:nvPr/>
        </p:nvSpPr>
        <p:spPr>
          <a:xfrm>
            <a:off x="3940678" y="374501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EFE0CC8-52F5-A548-A862-1A91A06B507F}"/>
              </a:ext>
            </a:extLst>
          </p:cNvPr>
          <p:cNvSpPr/>
          <p:nvPr/>
        </p:nvSpPr>
        <p:spPr>
          <a:xfrm>
            <a:off x="4074888" y="374501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B0DA437-07CC-E540-90A0-59A9A94F94CA}"/>
              </a:ext>
            </a:extLst>
          </p:cNvPr>
          <p:cNvSpPr/>
          <p:nvPr/>
        </p:nvSpPr>
        <p:spPr>
          <a:xfrm>
            <a:off x="4209099" y="374501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4B29042-B5E4-1E4C-8C06-2D056BD165AD}"/>
              </a:ext>
            </a:extLst>
          </p:cNvPr>
          <p:cNvSpPr/>
          <p:nvPr/>
        </p:nvSpPr>
        <p:spPr>
          <a:xfrm>
            <a:off x="4346367" y="374501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3DBF3CD-9ADE-7F4B-BB53-710C8D020838}"/>
              </a:ext>
            </a:extLst>
          </p:cNvPr>
          <p:cNvSpPr/>
          <p:nvPr/>
        </p:nvSpPr>
        <p:spPr>
          <a:xfrm>
            <a:off x="4486975" y="3746489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5822FC4-23F0-EB4F-9788-23F80972AD54}"/>
              </a:ext>
            </a:extLst>
          </p:cNvPr>
          <p:cNvSpPr/>
          <p:nvPr/>
        </p:nvSpPr>
        <p:spPr>
          <a:xfrm>
            <a:off x="3968305" y="2976452"/>
            <a:ext cx="614817" cy="20062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1F6D5EC1-D074-A147-9E80-2F24DD71D60F}"/>
              </a:ext>
            </a:extLst>
          </p:cNvPr>
          <p:cNvSpPr/>
          <p:nvPr/>
        </p:nvSpPr>
        <p:spPr>
          <a:xfrm rot="16200000">
            <a:off x="4106691" y="3326193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Arrow 66">
            <a:extLst>
              <a:ext uri="{FF2B5EF4-FFF2-40B4-BE49-F238E27FC236}">
                <a16:creationId xmlns:a16="http://schemas.microsoft.com/office/drawing/2014/main" id="{F00EC864-2019-7F4B-9A60-C4FB1CEEB044}"/>
              </a:ext>
            </a:extLst>
          </p:cNvPr>
          <p:cNvSpPr/>
          <p:nvPr/>
        </p:nvSpPr>
        <p:spPr>
          <a:xfrm rot="16200000">
            <a:off x="4118440" y="4079494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3F99B0B2-DE66-0342-8FDE-14C0A31A31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57663" y="4035698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F99B0B2-DE66-0342-8FDE-14C0A31A3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663" y="4035698"/>
                <a:ext cx="382222" cy="324470"/>
              </a:xfrm>
              <a:prstGeom prst="rect">
                <a:avLst/>
              </a:prstGeom>
              <a:blipFill rotWithShape="0">
                <a:blip r:embed="rId7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BC1D6AA1-C993-1145-B3D3-AD99304DE0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61646" y="3178113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C1D6AA1-C993-1145-B3D3-AD99304DE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646" y="3178113"/>
                <a:ext cx="382222" cy="324470"/>
              </a:xfrm>
              <a:prstGeom prst="rect">
                <a:avLst/>
              </a:prstGeom>
              <a:blipFill rotWithShape="0"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8B43D8F3-5CD1-034E-91EA-293D8B40F01F}"/>
              </a:ext>
            </a:extLst>
          </p:cNvPr>
          <p:cNvSpPr/>
          <p:nvPr/>
        </p:nvSpPr>
        <p:spPr>
          <a:xfrm>
            <a:off x="5211946" y="4463194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90E6C38-50A2-044B-957B-2B6941E7F7BE}"/>
              </a:ext>
            </a:extLst>
          </p:cNvPr>
          <p:cNvSpPr/>
          <p:nvPr/>
        </p:nvSpPr>
        <p:spPr>
          <a:xfrm>
            <a:off x="5269052" y="449885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6AA6504-6356-634E-A706-37A7A802924D}"/>
              </a:ext>
            </a:extLst>
          </p:cNvPr>
          <p:cNvSpPr/>
          <p:nvPr/>
        </p:nvSpPr>
        <p:spPr>
          <a:xfrm>
            <a:off x="5403262" y="449885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ABA7B7F-E4AB-1045-8118-282BDE0C6838}"/>
              </a:ext>
            </a:extLst>
          </p:cNvPr>
          <p:cNvSpPr/>
          <p:nvPr/>
        </p:nvSpPr>
        <p:spPr>
          <a:xfrm>
            <a:off x="5537473" y="449885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1C8FD2F-EC99-354C-8D6F-9ECF72FD1798}"/>
              </a:ext>
            </a:extLst>
          </p:cNvPr>
          <p:cNvSpPr/>
          <p:nvPr/>
        </p:nvSpPr>
        <p:spPr>
          <a:xfrm>
            <a:off x="5674741" y="449885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6873600-980B-2647-AFA1-1CBD771F0CA8}"/>
              </a:ext>
            </a:extLst>
          </p:cNvPr>
          <p:cNvSpPr/>
          <p:nvPr/>
        </p:nvSpPr>
        <p:spPr>
          <a:xfrm>
            <a:off x="5269052" y="3012538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D7EA90D-C1B6-2D41-AE75-96E08324AA98}"/>
              </a:ext>
            </a:extLst>
          </p:cNvPr>
          <p:cNvSpPr/>
          <p:nvPr/>
        </p:nvSpPr>
        <p:spPr>
          <a:xfrm>
            <a:off x="5403262" y="3012538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DAA94E7-8BE9-0C46-B9B6-93B50F770510}"/>
              </a:ext>
            </a:extLst>
          </p:cNvPr>
          <p:cNvSpPr/>
          <p:nvPr/>
        </p:nvSpPr>
        <p:spPr>
          <a:xfrm>
            <a:off x="5537473" y="3012538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8892805-552C-DC40-B789-E7FCFB22BC77}"/>
              </a:ext>
            </a:extLst>
          </p:cNvPr>
          <p:cNvSpPr/>
          <p:nvPr/>
        </p:nvSpPr>
        <p:spPr>
          <a:xfrm>
            <a:off x="5674741" y="3012538"/>
            <a:ext cx="110744" cy="130925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8E4B9346-907D-E248-A85C-AFADBC9D61CF}"/>
              </a:ext>
            </a:extLst>
          </p:cNvPr>
          <p:cNvSpPr/>
          <p:nvPr/>
        </p:nvSpPr>
        <p:spPr>
          <a:xfrm>
            <a:off x="5148643" y="3716484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CCD73C5-1164-9F4D-9BD6-71D56D831DC2}"/>
              </a:ext>
            </a:extLst>
          </p:cNvPr>
          <p:cNvSpPr/>
          <p:nvPr/>
        </p:nvSpPr>
        <p:spPr>
          <a:xfrm>
            <a:off x="5194723" y="3750805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10C8C76-9256-7A44-A92D-BDD7BB9DD57A}"/>
              </a:ext>
            </a:extLst>
          </p:cNvPr>
          <p:cNvSpPr/>
          <p:nvPr/>
        </p:nvSpPr>
        <p:spPr>
          <a:xfrm>
            <a:off x="5328933" y="3750805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B9C91BF-978A-2040-B9C1-0111BFC1B6B6}"/>
              </a:ext>
            </a:extLst>
          </p:cNvPr>
          <p:cNvSpPr/>
          <p:nvPr/>
        </p:nvSpPr>
        <p:spPr>
          <a:xfrm>
            <a:off x="5463144" y="3750805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A580A60-6CEC-FA46-AB21-568713DBBB93}"/>
              </a:ext>
            </a:extLst>
          </p:cNvPr>
          <p:cNvSpPr/>
          <p:nvPr/>
        </p:nvSpPr>
        <p:spPr>
          <a:xfrm>
            <a:off x="5600412" y="3750805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CFEC372-04E6-1043-9835-364E789BBF4A}"/>
              </a:ext>
            </a:extLst>
          </p:cNvPr>
          <p:cNvSpPr/>
          <p:nvPr/>
        </p:nvSpPr>
        <p:spPr>
          <a:xfrm>
            <a:off x="5741020" y="3752277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C7A35D91-429C-4247-A0D3-F39CB5134C6F}"/>
              </a:ext>
            </a:extLst>
          </p:cNvPr>
          <p:cNvSpPr/>
          <p:nvPr/>
        </p:nvSpPr>
        <p:spPr>
          <a:xfrm>
            <a:off x="5222350" y="2982240"/>
            <a:ext cx="614817" cy="20062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>
            <a:extLst>
              <a:ext uri="{FF2B5EF4-FFF2-40B4-BE49-F238E27FC236}">
                <a16:creationId xmlns:a16="http://schemas.microsoft.com/office/drawing/2014/main" id="{DF27EB03-BD96-8C43-A5AB-066A34538984}"/>
              </a:ext>
            </a:extLst>
          </p:cNvPr>
          <p:cNvSpPr/>
          <p:nvPr/>
        </p:nvSpPr>
        <p:spPr>
          <a:xfrm rot="16200000">
            <a:off x="5360734" y="3331980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>
            <a:extLst>
              <a:ext uri="{FF2B5EF4-FFF2-40B4-BE49-F238E27FC236}">
                <a16:creationId xmlns:a16="http://schemas.microsoft.com/office/drawing/2014/main" id="{D49D5587-E807-7342-A240-417B38DB42EE}"/>
              </a:ext>
            </a:extLst>
          </p:cNvPr>
          <p:cNvSpPr/>
          <p:nvPr/>
        </p:nvSpPr>
        <p:spPr>
          <a:xfrm rot="16200000">
            <a:off x="5372485" y="4085281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id="{0C805F5A-C141-344A-84BA-386EB3FFA0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11707" y="4041485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C805F5A-C141-344A-84BA-386EB3FFA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707" y="4041485"/>
                <a:ext cx="382222" cy="324470"/>
              </a:xfrm>
              <a:prstGeom prst="rect">
                <a:avLst/>
              </a:prstGeom>
              <a:blipFill rotWithShape="0">
                <a:blip r:embed="rId9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Content Placeholder 2">
                <a:extLst>
                  <a:ext uri="{FF2B5EF4-FFF2-40B4-BE49-F238E27FC236}">
                    <a16:creationId xmlns:a16="http://schemas.microsoft.com/office/drawing/2014/main" id="{55269E8E-BED2-F443-959D-29BB93BE48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15691" y="3183901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5269E8E-BED2-F443-959D-29BB93BE4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691" y="3183901"/>
                <a:ext cx="382222" cy="324470"/>
              </a:xfrm>
              <a:prstGeom prst="rect">
                <a:avLst/>
              </a:prstGeom>
              <a:blipFill rotWithShape="0">
                <a:blip r:embed="rId1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D37C41F4-960D-0E46-8247-2ACABAE203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5501" y="2464020"/>
                <a:ext cx="859325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D37C41F4-960D-0E46-8247-2ACABAE20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501" y="2464020"/>
                <a:ext cx="859325" cy="324470"/>
              </a:xfrm>
              <a:prstGeom prst="rect">
                <a:avLst/>
              </a:prstGeom>
              <a:blipFill>
                <a:blip r:embed="rId11"/>
                <a:stretch>
                  <a:fillRect b="-5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1EC09CC0-E241-8843-B5E7-062F87EA75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09138" y="2533898"/>
                <a:ext cx="859325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1EC09CC0-E241-8843-B5E7-062F87EA7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138" y="2533898"/>
                <a:ext cx="859325" cy="324470"/>
              </a:xfrm>
              <a:prstGeom prst="rect">
                <a:avLst/>
              </a:prstGeom>
              <a:blipFill>
                <a:blip r:embed="rId12"/>
                <a:stretch>
                  <a:fillRect b="-6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E023DB15-AF52-2746-B425-4E2A81C1AB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63182" y="2528357"/>
                <a:ext cx="859325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E023DB15-AF52-2746-B425-4E2A81C1A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182" y="2528357"/>
                <a:ext cx="859325" cy="324470"/>
              </a:xfrm>
              <a:prstGeom prst="rect">
                <a:avLst/>
              </a:prstGeom>
              <a:blipFill>
                <a:blip r:embed="rId13"/>
                <a:stretch>
                  <a:fillRect b="-5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C75EF540-9618-2D47-AE6F-51C8D801B2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2544" y="4715907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C75EF540-9618-2D47-AE6F-51C8D801B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544" y="4715907"/>
                <a:ext cx="254169" cy="324470"/>
              </a:xfrm>
              <a:prstGeom prst="rect">
                <a:avLst/>
              </a:prstGeom>
              <a:blipFill>
                <a:blip r:embed="rId14"/>
                <a:stretch>
                  <a:fillRect l="-42857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4613A01F-0601-2645-B7F0-28F3C49E2D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79104" y="4709587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4613A01F-0601-2645-B7F0-28F3C49E2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104" y="4709587"/>
                <a:ext cx="254169" cy="324470"/>
              </a:xfrm>
              <a:prstGeom prst="rect">
                <a:avLst/>
              </a:prstGeom>
              <a:blipFill>
                <a:blip r:embed="rId15"/>
                <a:stretch>
                  <a:fillRect l="-52381" r="-14286" b="-5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ADFEDC8F-0E8B-5443-9A7C-30AC0C2C21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82614" y="4701674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ADFEDC8F-0E8B-5443-9A7C-30AC0C2C2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614" y="4701674"/>
                <a:ext cx="254169" cy="324470"/>
              </a:xfrm>
              <a:prstGeom prst="rect">
                <a:avLst/>
              </a:prstGeom>
              <a:blipFill>
                <a:blip r:embed="rId16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820DCD61-E2C1-404E-93A0-B3297FD1C1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56986" y="4715907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820DCD61-E2C1-404E-93A0-B3297FD1C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986" y="4715907"/>
                <a:ext cx="254169" cy="324470"/>
              </a:xfrm>
              <a:prstGeom prst="rect">
                <a:avLst/>
              </a:prstGeom>
              <a:blipFill>
                <a:blip r:embed="rId17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Right Arrow 96">
            <a:extLst>
              <a:ext uri="{FF2B5EF4-FFF2-40B4-BE49-F238E27FC236}">
                <a16:creationId xmlns:a16="http://schemas.microsoft.com/office/drawing/2014/main" id="{1836D3A8-4DA8-D24C-A7D8-0042559645C4}"/>
              </a:ext>
            </a:extLst>
          </p:cNvPr>
          <p:cNvSpPr/>
          <p:nvPr/>
        </p:nvSpPr>
        <p:spPr>
          <a:xfrm>
            <a:off x="2285982" y="3676220"/>
            <a:ext cx="309252" cy="212291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37FAA71D-5937-9F4D-8B4E-01E72CD369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13011" y="3325023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7FAA71D-5937-9F4D-8B4E-01E72CD36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011" y="3325023"/>
                <a:ext cx="382222" cy="324470"/>
              </a:xfrm>
              <a:prstGeom prst="rect">
                <a:avLst/>
              </a:prstGeom>
              <a:blipFill rotWithShape="0">
                <a:blip r:embed="rId1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ight Arrow 98">
            <a:extLst>
              <a:ext uri="{FF2B5EF4-FFF2-40B4-BE49-F238E27FC236}">
                <a16:creationId xmlns:a16="http://schemas.microsoft.com/office/drawing/2014/main" id="{5EA830FD-87BA-FD4E-BC46-F87E0B6B0A53}"/>
              </a:ext>
            </a:extLst>
          </p:cNvPr>
          <p:cNvSpPr/>
          <p:nvPr/>
        </p:nvSpPr>
        <p:spPr>
          <a:xfrm>
            <a:off x="3484198" y="3702766"/>
            <a:ext cx="309252" cy="212291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Content Placeholder 2">
                <a:extLst>
                  <a:ext uri="{FF2B5EF4-FFF2-40B4-BE49-F238E27FC236}">
                    <a16:creationId xmlns:a16="http://schemas.microsoft.com/office/drawing/2014/main" id="{623D428E-FC7D-0146-9690-82EB9C64B9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1228" y="3351570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0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23D428E-FC7D-0146-9690-82EB9C64B9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228" y="3351570"/>
                <a:ext cx="382222" cy="324470"/>
              </a:xfrm>
              <a:prstGeom prst="rect">
                <a:avLst/>
              </a:prstGeom>
              <a:blipFill rotWithShape="0">
                <a:blip r:embed="rId19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ight Arrow 100">
            <a:extLst>
              <a:ext uri="{FF2B5EF4-FFF2-40B4-BE49-F238E27FC236}">
                <a16:creationId xmlns:a16="http://schemas.microsoft.com/office/drawing/2014/main" id="{5CDD8309-7A74-BA42-9CB9-1ACC922D27D3}"/>
              </a:ext>
            </a:extLst>
          </p:cNvPr>
          <p:cNvSpPr/>
          <p:nvPr/>
        </p:nvSpPr>
        <p:spPr>
          <a:xfrm>
            <a:off x="4730918" y="3716484"/>
            <a:ext cx="309252" cy="212291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Content Placeholder 2">
                <a:extLst>
                  <a:ext uri="{FF2B5EF4-FFF2-40B4-BE49-F238E27FC236}">
                    <a16:creationId xmlns:a16="http://schemas.microsoft.com/office/drawing/2014/main" id="{2274731B-4A84-9C46-B997-919F5428E1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57947" y="3365288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2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274731B-4A84-9C46-B997-919F5428E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947" y="3365288"/>
                <a:ext cx="382222" cy="324470"/>
              </a:xfrm>
              <a:prstGeom prst="rect">
                <a:avLst/>
              </a:prstGeom>
              <a:blipFill rotWithShape="0">
                <a:blip r:embed="rId20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Title 1">
            <a:extLst>
              <a:ext uri="{FF2B5EF4-FFF2-40B4-BE49-F238E27FC236}">
                <a16:creationId xmlns:a16="http://schemas.microsoft.com/office/drawing/2014/main" id="{7C7A3870-AA4F-6541-9A2C-FAB7F09C92C2}"/>
              </a:ext>
            </a:extLst>
          </p:cNvPr>
          <p:cNvSpPr txBox="1">
            <a:spLocks/>
          </p:cNvSpPr>
          <p:nvPr/>
        </p:nvSpPr>
        <p:spPr>
          <a:xfrm>
            <a:off x="769736" y="1211957"/>
            <a:ext cx="5744935" cy="12500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1. Train LM to learn hidden layer embeddings</a:t>
            </a:r>
          </a:p>
        </p:txBody>
      </p:sp>
      <p:sp>
        <p:nvSpPr>
          <p:cNvPr id="105" name="Title 1">
            <a:extLst>
              <a:ext uri="{FF2B5EF4-FFF2-40B4-BE49-F238E27FC236}">
                <a16:creationId xmlns:a16="http://schemas.microsoft.com/office/drawing/2014/main" id="{BE9B63AE-271E-F249-AC03-383B63BA5DB9}"/>
              </a:ext>
            </a:extLst>
          </p:cNvPr>
          <p:cNvSpPr txBox="1">
            <a:spLocks/>
          </p:cNvSpPr>
          <p:nvPr/>
        </p:nvSpPr>
        <p:spPr>
          <a:xfrm>
            <a:off x="6964878" y="1108945"/>
            <a:ext cx="4846122" cy="10964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2. Use hidden layer embeddings for other tasks</a:t>
            </a:r>
          </a:p>
        </p:txBody>
      </p:sp>
      <p:sp>
        <p:nvSpPr>
          <p:cNvPr id="139" name="Rounded Rectangle 138">
            <a:extLst>
              <a:ext uri="{FF2B5EF4-FFF2-40B4-BE49-F238E27FC236}">
                <a16:creationId xmlns:a16="http://schemas.microsoft.com/office/drawing/2014/main" id="{C44D7B71-EF5B-DE44-9B22-C9F320499361}"/>
              </a:ext>
            </a:extLst>
          </p:cNvPr>
          <p:cNvSpPr/>
          <p:nvPr/>
        </p:nvSpPr>
        <p:spPr>
          <a:xfrm>
            <a:off x="7102782" y="4446040"/>
            <a:ext cx="787247" cy="209337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E1748440-CFF3-F24A-BD56-F64A4B8CAA2E}"/>
              </a:ext>
            </a:extLst>
          </p:cNvPr>
          <p:cNvSpPr/>
          <p:nvPr/>
        </p:nvSpPr>
        <p:spPr>
          <a:xfrm>
            <a:off x="7151573" y="4481852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5C9ACE82-C8B4-4344-AE5E-BCEEB89BAB1F}"/>
              </a:ext>
            </a:extLst>
          </p:cNvPr>
          <p:cNvSpPr/>
          <p:nvPr/>
        </p:nvSpPr>
        <p:spPr>
          <a:xfrm>
            <a:off x="7293681" y="4481852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015563A4-6ECA-D64C-AE34-7D3BF7FEB695}"/>
              </a:ext>
            </a:extLst>
          </p:cNvPr>
          <p:cNvSpPr/>
          <p:nvPr/>
        </p:nvSpPr>
        <p:spPr>
          <a:xfrm>
            <a:off x="7435788" y="4481852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150E84BE-082E-6F47-B98B-6D0C5491A39B}"/>
              </a:ext>
            </a:extLst>
          </p:cNvPr>
          <p:cNvSpPr/>
          <p:nvPr/>
        </p:nvSpPr>
        <p:spPr>
          <a:xfrm>
            <a:off x="7581133" y="4481852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CA82BCE7-F395-D641-906E-CFA13F93CA5E}"/>
              </a:ext>
            </a:extLst>
          </p:cNvPr>
          <p:cNvSpPr/>
          <p:nvPr/>
        </p:nvSpPr>
        <p:spPr>
          <a:xfrm>
            <a:off x="7730014" y="4483387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ounded Rectangle 144">
            <a:extLst>
              <a:ext uri="{FF2B5EF4-FFF2-40B4-BE49-F238E27FC236}">
                <a16:creationId xmlns:a16="http://schemas.microsoft.com/office/drawing/2014/main" id="{3A4598F5-82D7-254B-A2CE-49ABC88DDEF2}"/>
              </a:ext>
            </a:extLst>
          </p:cNvPr>
          <p:cNvSpPr/>
          <p:nvPr/>
        </p:nvSpPr>
        <p:spPr>
          <a:xfrm>
            <a:off x="8362469" y="4464339"/>
            <a:ext cx="787247" cy="209337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2932129F-B330-E44A-B5F0-BC6F4EA07F39}"/>
              </a:ext>
            </a:extLst>
          </p:cNvPr>
          <p:cNvSpPr/>
          <p:nvPr/>
        </p:nvSpPr>
        <p:spPr>
          <a:xfrm>
            <a:off x="8411260" y="4500151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957708FD-AED5-7040-82DE-A8F6B87F522A}"/>
              </a:ext>
            </a:extLst>
          </p:cNvPr>
          <p:cNvSpPr/>
          <p:nvPr/>
        </p:nvSpPr>
        <p:spPr>
          <a:xfrm>
            <a:off x="8553368" y="4500151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A4948196-613E-0F42-B9B7-C48FDECAC15B}"/>
              </a:ext>
            </a:extLst>
          </p:cNvPr>
          <p:cNvSpPr/>
          <p:nvPr/>
        </p:nvSpPr>
        <p:spPr>
          <a:xfrm>
            <a:off x="8695475" y="4500151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45C2A7AC-D75C-8B48-8A20-F98228CBA53F}"/>
              </a:ext>
            </a:extLst>
          </p:cNvPr>
          <p:cNvSpPr/>
          <p:nvPr/>
        </p:nvSpPr>
        <p:spPr>
          <a:xfrm>
            <a:off x="8840820" y="4500151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94C5D434-C798-B744-9CB4-CED0AD200DB2}"/>
              </a:ext>
            </a:extLst>
          </p:cNvPr>
          <p:cNvSpPr/>
          <p:nvPr/>
        </p:nvSpPr>
        <p:spPr>
          <a:xfrm>
            <a:off x="8989701" y="4501686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44EE4B55-95AF-DD46-A525-B300F5B48DBC}"/>
              </a:ext>
            </a:extLst>
          </p:cNvPr>
          <p:cNvSpPr/>
          <p:nvPr/>
        </p:nvSpPr>
        <p:spPr>
          <a:xfrm>
            <a:off x="9675620" y="4475377"/>
            <a:ext cx="787247" cy="209337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5A297215-D813-1C4D-AC46-F3F623EE539B}"/>
              </a:ext>
            </a:extLst>
          </p:cNvPr>
          <p:cNvSpPr/>
          <p:nvPr/>
        </p:nvSpPr>
        <p:spPr>
          <a:xfrm>
            <a:off x="9724411" y="4511189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73FD35D7-5304-DB44-9919-5ECBEA90A994}"/>
              </a:ext>
            </a:extLst>
          </p:cNvPr>
          <p:cNvSpPr/>
          <p:nvPr/>
        </p:nvSpPr>
        <p:spPr>
          <a:xfrm>
            <a:off x="9866518" y="4511189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15FBEE89-E83C-A146-96B7-3287FCF29F62}"/>
              </a:ext>
            </a:extLst>
          </p:cNvPr>
          <p:cNvSpPr/>
          <p:nvPr/>
        </p:nvSpPr>
        <p:spPr>
          <a:xfrm>
            <a:off x="10008626" y="4511189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D8363B67-85D9-9245-87EE-EA265AB10003}"/>
              </a:ext>
            </a:extLst>
          </p:cNvPr>
          <p:cNvSpPr/>
          <p:nvPr/>
        </p:nvSpPr>
        <p:spPr>
          <a:xfrm>
            <a:off x="10153971" y="4511189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C854D5D1-4DBE-9449-A3F9-0C4BC5EE79F7}"/>
              </a:ext>
            </a:extLst>
          </p:cNvPr>
          <p:cNvSpPr/>
          <p:nvPr/>
        </p:nvSpPr>
        <p:spPr>
          <a:xfrm>
            <a:off x="10302852" y="4512724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FA9F4661-8DCB-2544-94C3-42D9698A30D3}"/>
              </a:ext>
            </a:extLst>
          </p:cNvPr>
          <p:cNvSpPr/>
          <p:nvPr/>
        </p:nvSpPr>
        <p:spPr>
          <a:xfrm>
            <a:off x="11003452" y="4481415"/>
            <a:ext cx="787247" cy="209337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B57B809F-C3E5-4A48-B1F7-F91CC3FB51C6}"/>
              </a:ext>
            </a:extLst>
          </p:cNvPr>
          <p:cNvSpPr/>
          <p:nvPr/>
        </p:nvSpPr>
        <p:spPr>
          <a:xfrm>
            <a:off x="11052243" y="4517227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090AA5B9-C6B0-3640-8B1D-F9BDCA260299}"/>
              </a:ext>
            </a:extLst>
          </p:cNvPr>
          <p:cNvSpPr/>
          <p:nvPr/>
        </p:nvSpPr>
        <p:spPr>
          <a:xfrm>
            <a:off x="11194350" y="4517227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E2CF6BD5-56D5-1748-83B8-24CC2FA888A7}"/>
              </a:ext>
            </a:extLst>
          </p:cNvPr>
          <p:cNvSpPr/>
          <p:nvPr/>
        </p:nvSpPr>
        <p:spPr>
          <a:xfrm>
            <a:off x="11336458" y="4517227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A953DC52-D561-3A49-90B7-82F21A7817DC}"/>
              </a:ext>
            </a:extLst>
          </p:cNvPr>
          <p:cNvSpPr/>
          <p:nvPr/>
        </p:nvSpPr>
        <p:spPr>
          <a:xfrm>
            <a:off x="11481803" y="4517227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D8FC7EF0-7F8A-3445-9ECC-492C3BCCCC5F}"/>
              </a:ext>
            </a:extLst>
          </p:cNvPr>
          <p:cNvSpPr/>
          <p:nvPr/>
        </p:nvSpPr>
        <p:spPr>
          <a:xfrm>
            <a:off x="11630684" y="4518763"/>
            <a:ext cx="117260" cy="1366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275A7F81-449B-2642-9C2A-5F8DD54C82AB}"/>
              </a:ext>
            </a:extLst>
          </p:cNvPr>
          <p:cNvSpPr/>
          <p:nvPr/>
        </p:nvSpPr>
        <p:spPr>
          <a:xfrm rot="16200000">
            <a:off x="7367175" y="4093142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ight Arrow 167">
            <a:extLst>
              <a:ext uri="{FF2B5EF4-FFF2-40B4-BE49-F238E27FC236}">
                <a16:creationId xmlns:a16="http://schemas.microsoft.com/office/drawing/2014/main" id="{9F38D19D-AC43-1C4C-B3E4-7D4D8D02579F}"/>
              </a:ext>
            </a:extLst>
          </p:cNvPr>
          <p:cNvSpPr/>
          <p:nvPr/>
        </p:nvSpPr>
        <p:spPr>
          <a:xfrm rot="16200000">
            <a:off x="8602454" y="4107561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ight Arrow 168">
            <a:extLst>
              <a:ext uri="{FF2B5EF4-FFF2-40B4-BE49-F238E27FC236}">
                <a16:creationId xmlns:a16="http://schemas.microsoft.com/office/drawing/2014/main" id="{664CA1FA-22FB-074B-9266-B7B0151C3847}"/>
              </a:ext>
            </a:extLst>
          </p:cNvPr>
          <p:cNvSpPr/>
          <p:nvPr/>
        </p:nvSpPr>
        <p:spPr>
          <a:xfrm rot="16200000">
            <a:off x="9885593" y="4135677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ight Arrow 169">
            <a:extLst>
              <a:ext uri="{FF2B5EF4-FFF2-40B4-BE49-F238E27FC236}">
                <a16:creationId xmlns:a16="http://schemas.microsoft.com/office/drawing/2014/main" id="{14F5DA05-3B75-B84F-B937-1A285FA650A6}"/>
              </a:ext>
            </a:extLst>
          </p:cNvPr>
          <p:cNvSpPr/>
          <p:nvPr/>
        </p:nvSpPr>
        <p:spPr>
          <a:xfrm rot="16200000">
            <a:off x="11244385" y="4158203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1DCCF3C9-E77E-0E4B-AF47-0CA2A87A3D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28544" y="4616001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1DCCF3C9-E77E-0E4B-AF47-0CA2A87A3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544" y="4616001"/>
                <a:ext cx="254169" cy="324470"/>
              </a:xfrm>
              <a:prstGeom prst="rect">
                <a:avLst/>
              </a:prstGeom>
              <a:blipFill>
                <a:blip r:embed="rId21"/>
                <a:stretch>
                  <a:fillRect l="-47619" r="-9524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995581B2-F715-804D-80C9-3CDD29CFEA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5104" y="4609681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995581B2-F715-804D-80C9-3CDD29CFE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5104" y="4609681"/>
                <a:ext cx="254169" cy="324470"/>
              </a:xfrm>
              <a:prstGeom prst="rect">
                <a:avLst/>
              </a:prstGeom>
              <a:blipFill>
                <a:blip r:embed="rId22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4ED1131D-F2D8-314B-B6AC-2BC054620C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78614" y="4601768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4ED1131D-F2D8-314B-B6AC-2BC054620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8614" y="4601768"/>
                <a:ext cx="254169" cy="324470"/>
              </a:xfrm>
              <a:prstGeom prst="rect">
                <a:avLst/>
              </a:prstGeom>
              <a:blipFill>
                <a:blip r:embed="rId23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7BCA91E9-F168-E64E-8EC1-6A6C295E68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252986" y="4616001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7BCA91E9-F168-E64E-8EC1-6A6C295E6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2986" y="4616001"/>
                <a:ext cx="254169" cy="324470"/>
              </a:xfrm>
              <a:prstGeom prst="rect">
                <a:avLst/>
              </a:prstGeom>
              <a:blipFill>
                <a:blip r:embed="rId24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Oval 179">
            <a:extLst>
              <a:ext uri="{FF2B5EF4-FFF2-40B4-BE49-F238E27FC236}">
                <a16:creationId xmlns:a16="http://schemas.microsoft.com/office/drawing/2014/main" id="{8F461D0B-B9ED-254A-92C9-51E52D9D529F}"/>
              </a:ext>
            </a:extLst>
          </p:cNvPr>
          <p:cNvSpPr/>
          <p:nvPr/>
        </p:nvSpPr>
        <p:spPr>
          <a:xfrm>
            <a:off x="7289820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ounded Rectangle 183">
            <a:extLst>
              <a:ext uri="{FF2B5EF4-FFF2-40B4-BE49-F238E27FC236}">
                <a16:creationId xmlns:a16="http://schemas.microsoft.com/office/drawing/2014/main" id="{A5A9FDED-B588-E246-B89E-EEC5BBF3805F}"/>
              </a:ext>
            </a:extLst>
          </p:cNvPr>
          <p:cNvSpPr/>
          <p:nvPr/>
        </p:nvSpPr>
        <p:spPr>
          <a:xfrm>
            <a:off x="7226741" y="3573708"/>
            <a:ext cx="4458925" cy="302691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E3EFAF94-70C2-8B4F-9345-1054B638CD48}"/>
              </a:ext>
            </a:extLst>
          </p:cNvPr>
          <p:cNvSpPr/>
          <p:nvPr/>
        </p:nvSpPr>
        <p:spPr>
          <a:xfrm>
            <a:off x="7576437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A38AC225-DD85-7444-B02D-E42907BCBFDD}"/>
              </a:ext>
            </a:extLst>
          </p:cNvPr>
          <p:cNvSpPr/>
          <p:nvPr/>
        </p:nvSpPr>
        <p:spPr>
          <a:xfrm>
            <a:off x="7881142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F6472ADC-ACA0-0749-B16B-4A9F7AA8B9D1}"/>
              </a:ext>
            </a:extLst>
          </p:cNvPr>
          <p:cNvSpPr/>
          <p:nvPr/>
        </p:nvSpPr>
        <p:spPr>
          <a:xfrm>
            <a:off x="8167759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2106D5CF-F3F7-CC4F-AE2F-6F23C68B59AC}"/>
              </a:ext>
            </a:extLst>
          </p:cNvPr>
          <p:cNvSpPr/>
          <p:nvPr/>
        </p:nvSpPr>
        <p:spPr>
          <a:xfrm>
            <a:off x="8461551" y="3615337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131C8A61-6DD2-7448-92C5-173A2DA28FBE}"/>
              </a:ext>
            </a:extLst>
          </p:cNvPr>
          <p:cNvSpPr/>
          <p:nvPr/>
        </p:nvSpPr>
        <p:spPr>
          <a:xfrm>
            <a:off x="8748168" y="3615337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D391C16B-BC1E-DF41-99E1-1E85C4327DE6}"/>
              </a:ext>
            </a:extLst>
          </p:cNvPr>
          <p:cNvSpPr/>
          <p:nvPr/>
        </p:nvSpPr>
        <p:spPr>
          <a:xfrm>
            <a:off x="9052873" y="3615337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A8AC1E09-CBFF-6C4E-8E77-B09F71C7E06C}"/>
              </a:ext>
            </a:extLst>
          </p:cNvPr>
          <p:cNvSpPr/>
          <p:nvPr/>
        </p:nvSpPr>
        <p:spPr>
          <a:xfrm>
            <a:off x="9339490" y="3615337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8F385DE1-7350-004F-B9C1-6DEE242372B5}"/>
              </a:ext>
            </a:extLst>
          </p:cNvPr>
          <p:cNvSpPr/>
          <p:nvPr/>
        </p:nvSpPr>
        <p:spPr>
          <a:xfrm>
            <a:off x="9625788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A264D8E3-1018-AE4A-80A2-F017197FA6BF}"/>
              </a:ext>
            </a:extLst>
          </p:cNvPr>
          <p:cNvSpPr/>
          <p:nvPr/>
        </p:nvSpPr>
        <p:spPr>
          <a:xfrm>
            <a:off x="9912405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138E928F-9982-FE41-81E8-BB52F7B5DDB3}"/>
              </a:ext>
            </a:extLst>
          </p:cNvPr>
          <p:cNvSpPr/>
          <p:nvPr/>
        </p:nvSpPr>
        <p:spPr>
          <a:xfrm>
            <a:off x="10217110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69635EF2-1FAB-1443-A5CE-8B5F4E9038A7}"/>
              </a:ext>
            </a:extLst>
          </p:cNvPr>
          <p:cNvSpPr/>
          <p:nvPr/>
        </p:nvSpPr>
        <p:spPr>
          <a:xfrm>
            <a:off x="10503727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14B18045-59FA-DB43-8090-046237586FFF}"/>
              </a:ext>
            </a:extLst>
          </p:cNvPr>
          <p:cNvSpPr/>
          <p:nvPr/>
        </p:nvSpPr>
        <p:spPr>
          <a:xfrm>
            <a:off x="10496153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6586A4C2-1059-CD46-BD11-4F52B2275B29}"/>
              </a:ext>
            </a:extLst>
          </p:cNvPr>
          <p:cNvSpPr/>
          <p:nvPr/>
        </p:nvSpPr>
        <p:spPr>
          <a:xfrm>
            <a:off x="10782770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B4602C6C-457F-6044-9FE0-F114FD6D778B}"/>
              </a:ext>
            </a:extLst>
          </p:cNvPr>
          <p:cNvSpPr/>
          <p:nvPr/>
        </p:nvSpPr>
        <p:spPr>
          <a:xfrm>
            <a:off x="11087475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75CDFF76-FD3A-D545-BFB5-95969761C7AB}"/>
              </a:ext>
            </a:extLst>
          </p:cNvPr>
          <p:cNvSpPr/>
          <p:nvPr/>
        </p:nvSpPr>
        <p:spPr>
          <a:xfrm>
            <a:off x="11374092" y="3611659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ight Arrow 203">
            <a:extLst>
              <a:ext uri="{FF2B5EF4-FFF2-40B4-BE49-F238E27FC236}">
                <a16:creationId xmlns:a16="http://schemas.microsoft.com/office/drawing/2014/main" id="{77594949-2DEB-654B-BB9D-2F86CC975244}"/>
              </a:ext>
            </a:extLst>
          </p:cNvPr>
          <p:cNvSpPr/>
          <p:nvPr/>
        </p:nvSpPr>
        <p:spPr>
          <a:xfrm rot="16200000">
            <a:off x="9284585" y="3190233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ounded Rectangle 204">
            <a:extLst>
              <a:ext uri="{FF2B5EF4-FFF2-40B4-BE49-F238E27FC236}">
                <a16:creationId xmlns:a16="http://schemas.microsoft.com/office/drawing/2014/main" id="{BF1A8325-7522-974B-9A75-7E9E438F97B7}"/>
              </a:ext>
            </a:extLst>
          </p:cNvPr>
          <p:cNvSpPr/>
          <p:nvPr/>
        </p:nvSpPr>
        <p:spPr>
          <a:xfrm>
            <a:off x="9172147" y="2812638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7D7EAD43-011C-2648-95FA-E204A6EC8AA7}"/>
              </a:ext>
            </a:extLst>
          </p:cNvPr>
          <p:cNvSpPr/>
          <p:nvPr/>
        </p:nvSpPr>
        <p:spPr>
          <a:xfrm>
            <a:off x="9229253" y="284830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9BFBD923-69D3-8C43-89C3-0CAFA2F9BEB2}"/>
              </a:ext>
            </a:extLst>
          </p:cNvPr>
          <p:cNvSpPr/>
          <p:nvPr/>
        </p:nvSpPr>
        <p:spPr>
          <a:xfrm>
            <a:off x="9363463" y="284830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23AC413A-8333-A944-B66F-463F9C751144}"/>
              </a:ext>
            </a:extLst>
          </p:cNvPr>
          <p:cNvSpPr/>
          <p:nvPr/>
        </p:nvSpPr>
        <p:spPr>
          <a:xfrm>
            <a:off x="9497674" y="284830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56DC0012-1F25-2A4B-B251-1E28A716122D}"/>
              </a:ext>
            </a:extLst>
          </p:cNvPr>
          <p:cNvSpPr/>
          <p:nvPr/>
        </p:nvSpPr>
        <p:spPr>
          <a:xfrm>
            <a:off x="9634942" y="2848302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itle 1">
            <a:extLst>
              <a:ext uri="{FF2B5EF4-FFF2-40B4-BE49-F238E27FC236}">
                <a16:creationId xmlns:a16="http://schemas.microsoft.com/office/drawing/2014/main" id="{5C9C63C4-03C4-8F40-9F07-7DC03DB5EAA9}"/>
              </a:ext>
            </a:extLst>
          </p:cNvPr>
          <p:cNvSpPr txBox="1">
            <a:spLocks/>
          </p:cNvSpPr>
          <p:nvPr/>
        </p:nvSpPr>
        <p:spPr>
          <a:xfrm>
            <a:off x="8060880" y="2446944"/>
            <a:ext cx="2991364" cy="3395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Sentiment score</a:t>
            </a:r>
          </a:p>
        </p:txBody>
      </p:sp>
    </p:spTree>
    <p:extLst>
      <p:ext uri="{BB962C8B-B14F-4D97-AF65-F5344CB8AC3E}">
        <p14:creationId xmlns:p14="http://schemas.microsoft.com/office/powerpoint/2010/main" val="2019509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4965700" cy="600039"/>
          </a:xfrm>
        </p:spPr>
        <p:txBody>
          <a:bodyPr>
            <a:normAutofit fontScale="90000"/>
          </a:bodyPr>
          <a:lstStyle/>
          <a:p>
            <a:r>
              <a:rPr lang="en-US" dirty="0"/>
              <a:t>Sequential Modeling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2ABE425-E8C5-6C48-8215-A554F6B5C2F2}"/>
              </a:ext>
            </a:extLst>
          </p:cNvPr>
          <p:cNvSpPr txBox="1">
            <a:spLocks/>
          </p:cNvSpPr>
          <p:nvPr/>
        </p:nvSpPr>
        <p:spPr>
          <a:xfrm>
            <a:off x="2841577" y="5103474"/>
            <a:ext cx="834294" cy="30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7DC5A4-D023-1040-BE16-4B4D66985CDD}"/>
              </a:ext>
            </a:extLst>
          </p:cNvPr>
          <p:cNvSpPr txBox="1">
            <a:spLocks/>
          </p:cNvSpPr>
          <p:nvPr/>
        </p:nvSpPr>
        <p:spPr>
          <a:xfrm>
            <a:off x="2688722" y="4043411"/>
            <a:ext cx="947185" cy="30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 1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53B79D-23E4-7E4C-A3A8-C0A17D2BCE2E}"/>
              </a:ext>
            </a:extLst>
          </p:cNvPr>
          <p:cNvSpPr txBox="1">
            <a:spLocks/>
          </p:cNvSpPr>
          <p:nvPr/>
        </p:nvSpPr>
        <p:spPr>
          <a:xfrm>
            <a:off x="2737718" y="2140220"/>
            <a:ext cx="938153" cy="30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2E1C452-7CAC-2945-8C81-27748640CC31}"/>
              </a:ext>
            </a:extLst>
          </p:cNvPr>
          <p:cNvSpPr/>
          <p:nvPr/>
        </p:nvSpPr>
        <p:spPr>
          <a:xfrm>
            <a:off x="4093436" y="5126949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A909894-3591-7748-BBB4-C36B5CE37692}"/>
              </a:ext>
            </a:extLst>
          </p:cNvPr>
          <p:cNvSpPr/>
          <p:nvPr/>
        </p:nvSpPr>
        <p:spPr>
          <a:xfrm>
            <a:off x="4150542" y="5162613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85A6FB5-B6FE-4544-8D36-B29CFEB5019B}"/>
              </a:ext>
            </a:extLst>
          </p:cNvPr>
          <p:cNvSpPr/>
          <p:nvPr/>
        </p:nvSpPr>
        <p:spPr>
          <a:xfrm>
            <a:off x="4284753" y="5162613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9B5986-E143-DA47-8BEE-CE400F5A4192}"/>
              </a:ext>
            </a:extLst>
          </p:cNvPr>
          <p:cNvSpPr/>
          <p:nvPr/>
        </p:nvSpPr>
        <p:spPr>
          <a:xfrm>
            <a:off x="4418963" y="5162613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69A13F-09D5-514E-BD52-058034768760}"/>
              </a:ext>
            </a:extLst>
          </p:cNvPr>
          <p:cNvSpPr/>
          <p:nvPr/>
        </p:nvSpPr>
        <p:spPr>
          <a:xfrm>
            <a:off x="4556231" y="5162613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99D4F0C-DC82-4A4C-B396-2535342D1034}"/>
              </a:ext>
            </a:extLst>
          </p:cNvPr>
          <p:cNvSpPr/>
          <p:nvPr/>
        </p:nvSpPr>
        <p:spPr>
          <a:xfrm>
            <a:off x="4030133" y="4380240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5D7FE34-2D8F-0C4F-AC36-42A70DA99528}"/>
              </a:ext>
            </a:extLst>
          </p:cNvPr>
          <p:cNvSpPr/>
          <p:nvPr/>
        </p:nvSpPr>
        <p:spPr>
          <a:xfrm>
            <a:off x="4076212" y="4414561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0C5CEF-654D-F346-8CDE-EF19FA68480F}"/>
              </a:ext>
            </a:extLst>
          </p:cNvPr>
          <p:cNvSpPr/>
          <p:nvPr/>
        </p:nvSpPr>
        <p:spPr>
          <a:xfrm>
            <a:off x="4210424" y="4414561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2C10C3-6045-E645-B4BB-E51857EA741C}"/>
              </a:ext>
            </a:extLst>
          </p:cNvPr>
          <p:cNvSpPr/>
          <p:nvPr/>
        </p:nvSpPr>
        <p:spPr>
          <a:xfrm>
            <a:off x="4344634" y="4414561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2F01CF8-06CF-C84F-8AEB-BC82DB9F4FDF}"/>
              </a:ext>
            </a:extLst>
          </p:cNvPr>
          <p:cNvSpPr/>
          <p:nvPr/>
        </p:nvSpPr>
        <p:spPr>
          <a:xfrm>
            <a:off x="4481902" y="4414561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82E95E-0B4A-6447-9B38-BB79C9EABCA1}"/>
              </a:ext>
            </a:extLst>
          </p:cNvPr>
          <p:cNvSpPr/>
          <p:nvPr/>
        </p:nvSpPr>
        <p:spPr>
          <a:xfrm>
            <a:off x="4622510" y="4416032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31398E4C-8917-9B4F-8BAB-BFD5F13FA095}"/>
              </a:ext>
            </a:extLst>
          </p:cNvPr>
          <p:cNvSpPr/>
          <p:nvPr/>
        </p:nvSpPr>
        <p:spPr>
          <a:xfrm rot="16200000">
            <a:off x="4242225" y="3995735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8F6418C8-FBA6-FA44-9E31-51039C3FA527}"/>
              </a:ext>
            </a:extLst>
          </p:cNvPr>
          <p:cNvSpPr/>
          <p:nvPr/>
        </p:nvSpPr>
        <p:spPr>
          <a:xfrm rot="16200000">
            <a:off x="4253975" y="4749037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68D3EFE7-5E34-5A40-8F75-0D8FDDDD75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93197" y="4705240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8D3EFE7-5E34-5A40-8F75-0D8FDDDD7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197" y="4705240"/>
                <a:ext cx="382222" cy="324470"/>
              </a:xfrm>
              <a:prstGeom prst="rect">
                <a:avLst/>
              </a:prstGeom>
              <a:blipFill rotWithShape="0">
                <a:blip r:embed="rId2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45756A44-F856-B646-A24C-0723748482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2751" y="3771458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5756A44-F856-B646-A24C-072374848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751" y="3771458"/>
                <a:ext cx="382222" cy="324470"/>
              </a:xfrm>
              <a:prstGeom prst="rect">
                <a:avLst/>
              </a:prstGeom>
              <a:blipFill rotWithShape="0">
                <a:blip r:embed="rId3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6F15D6E-FE45-CE4A-AE3C-D077D9AC0AE8}"/>
              </a:ext>
            </a:extLst>
          </p:cNvPr>
          <p:cNvSpPr/>
          <p:nvPr/>
        </p:nvSpPr>
        <p:spPr>
          <a:xfrm>
            <a:off x="5283122" y="5144486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90C8968-4425-3E43-A9B9-FCF146954C8D}"/>
              </a:ext>
            </a:extLst>
          </p:cNvPr>
          <p:cNvSpPr/>
          <p:nvPr/>
        </p:nvSpPr>
        <p:spPr>
          <a:xfrm>
            <a:off x="5340228" y="518015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AA07F49-40C8-994C-AD50-7BE9A3B6349F}"/>
              </a:ext>
            </a:extLst>
          </p:cNvPr>
          <p:cNvSpPr/>
          <p:nvPr/>
        </p:nvSpPr>
        <p:spPr>
          <a:xfrm>
            <a:off x="5474439" y="518015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FCFBD62-EB23-9F44-89EF-A92BF5F5A676}"/>
              </a:ext>
            </a:extLst>
          </p:cNvPr>
          <p:cNvSpPr/>
          <p:nvPr/>
        </p:nvSpPr>
        <p:spPr>
          <a:xfrm>
            <a:off x="5608650" y="518015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CCD03C1-4DFE-C54A-84A1-00F892FC776C}"/>
              </a:ext>
            </a:extLst>
          </p:cNvPr>
          <p:cNvSpPr/>
          <p:nvPr/>
        </p:nvSpPr>
        <p:spPr>
          <a:xfrm>
            <a:off x="5745919" y="5180150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C8527743-F6CB-584E-B54D-E57E1451532A}"/>
              </a:ext>
            </a:extLst>
          </p:cNvPr>
          <p:cNvSpPr/>
          <p:nvPr/>
        </p:nvSpPr>
        <p:spPr>
          <a:xfrm>
            <a:off x="5219819" y="4397777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FE037E5-E7E5-5F4C-9EFE-C0B2924E8F01}"/>
              </a:ext>
            </a:extLst>
          </p:cNvPr>
          <p:cNvSpPr/>
          <p:nvPr/>
        </p:nvSpPr>
        <p:spPr>
          <a:xfrm>
            <a:off x="5265899" y="443209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0B13A9D-2DD3-5446-8ABE-737CF2E9E7E8}"/>
              </a:ext>
            </a:extLst>
          </p:cNvPr>
          <p:cNvSpPr/>
          <p:nvPr/>
        </p:nvSpPr>
        <p:spPr>
          <a:xfrm>
            <a:off x="5400110" y="443209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E8642E2-A313-9C40-BBCC-A608E7C90333}"/>
              </a:ext>
            </a:extLst>
          </p:cNvPr>
          <p:cNvSpPr/>
          <p:nvPr/>
        </p:nvSpPr>
        <p:spPr>
          <a:xfrm>
            <a:off x="5534320" y="443209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CF40732-CABE-4941-AB1D-916D94198115}"/>
              </a:ext>
            </a:extLst>
          </p:cNvPr>
          <p:cNvSpPr/>
          <p:nvPr/>
        </p:nvSpPr>
        <p:spPr>
          <a:xfrm>
            <a:off x="5671588" y="4432098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C8E5C91-FCFA-5349-8964-502534B2A8EE}"/>
              </a:ext>
            </a:extLst>
          </p:cNvPr>
          <p:cNvSpPr/>
          <p:nvPr/>
        </p:nvSpPr>
        <p:spPr>
          <a:xfrm>
            <a:off x="5812196" y="4433569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77F91457-F527-3B4C-BD72-B54451118276}"/>
              </a:ext>
            </a:extLst>
          </p:cNvPr>
          <p:cNvSpPr/>
          <p:nvPr/>
        </p:nvSpPr>
        <p:spPr>
          <a:xfrm rot="16200000">
            <a:off x="5431911" y="4013272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8083D56D-B942-D848-B599-80A23A73CB1D}"/>
              </a:ext>
            </a:extLst>
          </p:cNvPr>
          <p:cNvSpPr/>
          <p:nvPr/>
        </p:nvSpPr>
        <p:spPr>
          <a:xfrm rot="16200000">
            <a:off x="5443661" y="4766574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7D17A165-41D8-5144-8C1F-9F13E6BC6A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82883" y="4722777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D17A165-41D8-5144-8C1F-9F13E6BC6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883" y="4722777"/>
                <a:ext cx="382222" cy="324470"/>
              </a:xfrm>
              <a:prstGeom prst="rect">
                <a:avLst/>
              </a:prstGeom>
              <a:blipFill rotWithShape="0">
                <a:blip r:embed="rId4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12B3F9E5-E90B-0946-84BF-634715A7D2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32437" y="3788995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2B3F9E5-E90B-0946-84BF-634715A7D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437" y="3788995"/>
                <a:ext cx="382222" cy="324470"/>
              </a:xfrm>
              <a:prstGeom prst="rect">
                <a:avLst/>
              </a:prstGeom>
              <a:blipFill rotWithShape="0">
                <a:blip r:embed="rId5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4F9F231-242A-E545-B3C9-4609E974202F}"/>
              </a:ext>
            </a:extLst>
          </p:cNvPr>
          <p:cNvSpPr/>
          <p:nvPr/>
        </p:nvSpPr>
        <p:spPr>
          <a:xfrm>
            <a:off x="6523302" y="5155065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CF4EA88-91F3-8145-A599-A52310219E18}"/>
              </a:ext>
            </a:extLst>
          </p:cNvPr>
          <p:cNvSpPr/>
          <p:nvPr/>
        </p:nvSpPr>
        <p:spPr>
          <a:xfrm>
            <a:off x="6580408" y="519072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6C1E7BB-3532-8342-8AF9-55A00F00CDD5}"/>
              </a:ext>
            </a:extLst>
          </p:cNvPr>
          <p:cNvSpPr/>
          <p:nvPr/>
        </p:nvSpPr>
        <p:spPr>
          <a:xfrm>
            <a:off x="6714619" y="519072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3D0B168-13F5-FC4A-B0BE-120971F640D7}"/>
              </a:ext>
            </a:extLst>
          </p:cNvPr>
          <p:cNvSpPr/>
          <p:nvPr/>
        </p:nvSpPr>
        <p:spPr>
          <a:xfrm>
            <a:off x="6848829" y="519072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D838EB5-EDAB-B148-BF8D-8FA749733D12}"/>
              </a:ext>
            </a:extLst>
          </p:cNvPr>
          <p:cNvSpPr/>
          <p:nvPr/>
        </p:nvSpPr>
        <p:spPr>
          <a:xfrm>
            <a:off x="6986097" y="5190728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08EB21B-F7A0-E149-8E79-2FFA2EED3EB6}"/>
              </a:ext>
            </a:extLst>
          </p:cNvPr>
          <p:cNvSpPr/>
          <p:nvPr/>
        </p:nvSpPr>
        <p:spPr>
          <a:xfrm>
            <a:off x="6459998" y="4408356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16CCF9E-6CF6-F74C-9B64-0ED27E6222A7}"/>
              </a:ext>
            </a:extLst>
          </p:cNvPr>
          <p:cNvSpPr/>
          <p:nvPr/>
        </p:nvSpPr>
        <p:spPr>
          <a:xfrm>
            <a:off x="6506078" y="4442676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EFE0CC8-52F5-A548-A862-1A91A06B507F}"/>
              </a:ext>
            </a:extLst>
          </p:cNvPr>
          <p:cNvSpPr/>
          <p:nvPr/>
        </p:nvSpPr>
        <p:spPr>
          <a:xfrm>
            <a:off x="6640288" y="4442676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B0DA437-07CC-E540-90A0-59A9A94F94CA}"/>
              </a:ext>
            </a:extLst>
          </p:cNvPr>
          <p:cNvSpPr/>
          <p:nvPr/>
        </p:nvSpPr>
        <p:spPr>
          <a:xfrm>
            <a:off x="6774499" y="4442676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4B29042-B5E4-1E4C-8C06-2D056BD165AD}"/>
              </a:ext>
            </a:extLst>
          </p:cNvPr>
          <p:cNvSpPr/>
          <p:nvPr/>
        </p:nvSpPr>
        <p:spPr>
          <a:xfrm>
            <a:off x="6911767" y="4442676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3DBF3CD-9ADE-7F4B-BB53-710C8D020838}"/>
              </a:ext>
            </a:extLst>
          </p:cNvPr>
          <p:cNvSpPr/>
          <p:nvPr/>
        </p:nvSpPr>
        <p:spPr>
          <a:xfrm>
            <a:off x="7052375" y="4444147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1F6D5EC1-D074-A147-9E80-2F24DD71D60F}"/>
              </a:ext>
            </a:extLst>
          </p:cNvPr>
          <p:cNvSpPr/>
          <p:nvPr/>
        </p:nvSpPr>
        <p:spPr>
          <a:xfrm rot="16200000">
            <a:off x="6672091" y="4023851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Arrow 66">
            <a:extLst>
              <a:ext uri="{FF2B5EF4-FFF2-40B4-BE49-F238E27FC236}">
                <a16:creationId xmlns:a16="http://schemas.microsoft.com/office/drawing/2014/main" id="{F00EC864-2019-7F4B-9A60-C4FB1CEEB044}"/>
              </a:ext>
            </a:extLst>
          </p:cNvPr>
          <p:cNvSpPr/>
          <p:nvPr/>
        </p:nvSpPr>
        <p:spPr>
          <a:xfrm rot="16200000">
            <a:off x="6683840" y="4777152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3F99B0B2-DE66-0342-8FDE-14C0A31A31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3063" y="4733356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F99B0B2-DE66-0342-8FDE-14C0A31A3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063" y="4733356"/>
                <a:ext cx="382222" cy="324470"/>
              </a:xfrm>
              <a:prstGeom prst="rect">
                <a:avLst/>
              </a:prstGeom>
              <a:blipFill rotWithShape="0"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BC1D6AA1-C993-1145-B3D3-AD99304DE0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72616" y="3799573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C1D6AA1-C993-1145-B3D3-AD99304DE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616" y="3799573"/>
                <a:ext cx="382222" cy="324470"/>
              </a:xfrm>
              <a:prstGeom prst="rect">
                <a:avLst/>
              </a:prstGeom>
              <a:blipFill rotWithShape="0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8B43D8F3-5CD1-034E-91EA-293D8B40F01F}"/>
              </a:ext>
            </a:extLst>
          </p:cNvPr>
          <p:cNvSpPr/>
          <p:nvPr/>
        </p:nvSpPr>
        <p:spPr>
          <a:xfrm>
            <a:off x="7777346" y="5160852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90E6C38-50A2-044B-957B-2B6941E7F7BE}"/>
              </a:ext>
            </a:extLst>
          </p:cNvPr>
          <p:cNvSpPr/>
          <p:nvPr/>
        </p:nvSpPr>
        <p:spPr>
          <a:xfrm>
            <a:off x="7834452" y="5196516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6AA6504-6356-634E-A706-37A7A802924D}"/>
              </a:ext>
            </a:extLst>
          </p:cNvPr>
          <p:cNvSpPr/>
          <p:nvPr/>
        </p:nvSpPr>
        <p:spPr>
          <a:xfrm>
            <a:off x="7968662" y="5196516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ABA7B7F-E4AB-1045-8118-282BDE0C6838}"/>
              </a:ext>
            </a:extLst>
          </p:cNvPr>
          <p:cNvSpPr/>
          <p:nvPr/>
        </p:nvSpPr>
        <p:spPr>
          <a:xfrm>
            <a:off x="8102873" y="5196516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1C8FD2F-EC99-354C-8D6F-9ECF72FD1798}"/>
              </a:ext>
            </a:extLst>
          </p:cNvPr>
          <p:cNvSpPr/>
          <p:nvPr/>
        </p:nvSpPr>
        <p:spPr>
          <a:xfrm>
            <a:off x="8240141" y="5196516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8E4B9346-907D-E248-A85C-AFADBC9D61CF}"/>
              </a:ext>
            </a:extLst>
          </p:cNvPr>
          <p:cNvSpPr/>
          <p:nvPr/>
        </p:nvSpPr>
        <p:spPr>
          <a:xfrm>
            <a:off x="7714043" y="4414142"/>
            <a:ext cx="743500" cy="20062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CCD73C5-1164-9F4D-9BD6-71D56D831DC2}"/>
              </a:ext>
            </a:extLst>
          </p:cNvPr>
          <p:cNvSpPr/>
          <p:nvPr/>
        </p:nvSpPr>
        <p:spPr>
          <a:xfrm>
            <a:off x="7760123" y="444846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10C8C76-9256-7A44-A92D-BDD7BB9DD57A}"/>
              </a:ext>
            </a:extLst>
          </p:cNvPr>
          <p:cNvSpPr/>
          <p:nvPr/>
        </p:nvSpPr>
        <p:spPr>
          <a:xfrm>
            <a:off x="7894333" y="444846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B9C91BF-978A-2040-B9C1-0111BFC1B6B6}"/>
              </a:ext>
            </a:extLst>
          </p:cNvPr>
          <p:cNvSpPr/>
          <p:nvPr/>
        </p:nvSpPr>
        <p:spPr>
          <a:xfrm>
            <a:off x="8028544" y="444846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A580A60-6CEC-FA46-AB21-568713DBBB93}"/>
              </a:ext>
            </a:extLst>
          </p:cNvPr>
          <p:cNvSpPr/>
          <p:nvPr/>
        </p:nvSpPr>
        <p:spPr>
          <a:xfrm>
            <a:off x="8165812" y="4448463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CFEC372-04E6-1043-9835-364E789BBF4A}"/>
              </a:ext>
            </a:extLst>
          </p:cNvPr>
          <p:cNvSpPr/>
          <p:nvPr/>
        </p:nvSpPr>
        <p:spPr>
          <a:xfrm>
            <a:off x="8306420" y="4449935"/>
            <a:ext cx="110744" cy="130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>
            <a:extLst>
              <a:ext uri="{FF2B5EF4-FFF2-40B4-BE49-F238E27FC236}">
                <a16:creationId xmlns:a16="http://schemas.microsoft.com/office/drawing/2014/main" id="{DF27EB03-BD96-8C43-A5AB-066A34538984}"/>
              </a:ext>
            </a:extLst>
          </p:cNvPr>
          <p:cNvSpPr/>
          <p:nvPr/>
        </p:nvSpPr>
        <p:spPr>
          <a:xfrm rot="16200000">
            <a:off x="7926134" y="4029638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>
            <a:extLst>
              <a:ext uri="{FF2B5EF4-FFF2-40B4-BE49-F238E27FC236}">
                <a16:creationId xmlns:a16="http://schemas.microsoft.com/office/drawing/2014/main" id="{D49D5587-E807-7342-A240-417B38DB42EE}"/>
              </a:ext>
            </a:extLst>
          </p:cNvPr>
          <p:cNvSpPr/>
          <p:nvPr/>
        </p:nvSpPr>
        <p:spPr>
          <a:xfrm rot="16200000">
            <a:off x="7937885" y="4782939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id="{0C805F5A-C141-344A-84BA-386EB3FFA0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77107" y="4739143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C805F5A-C141-344A-84BA-386EB3FFA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107" y="4739143"/>
                <a:ext cx="382222" cy="324470"/>
              </a:xfrm>
              <a:prstGeom prst="rect">
                <a:avLst/>
              </a:prstGeom>
              <a:blipFill rotWithShape="0"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Content Placeholder 2">
                <a:extLst>
                  <a:ext uri="{FF2B5EF4-FFF2-40B4-BE49-F238E27FC236}">
                    <a16:creationId xmlns:a16="http://schemas.microsoft.com/office/drawing/2014/main" id="{55269E8E-BED2-F443-959D-29BB93BE48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26661" y="3805361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9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5269E8E-BED2-F443-959D-29BB93BE4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661" y="3805361"/>
                <a:ext cx="382222" cy="324470"/>
              </a:xfrm>
              <a:prstGeom prst="rect">
                <a:avLst/>
              </a:prstGeom>
              <a:blipFill rotWithShape="0">
                <a:blip r:embed="rId9"/>
                <a:stretch>
                  <a:fillRect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C75EF540-9618-2D47-AE6F-51C8D801B2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97944" y="5413565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C75EF540-9618-2D47-AE6F-51C8D801B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944" y="5413565"/>
                <a:ext cx="254169" cy="324470"/>
              </a:xfrm>
              <a:prstGeom prst="rect">
                <a:avLst/>
              </a:prstGeom>
              <a:blipFill>
                <a:blip r:embed="rId10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4613A01F-0601-2645-B7F0-28F3C49E2D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44504" y="5407245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4613A01F-0601-2645-B7F0-28F3C49E2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04" y="5407245"/>
                <a:ext cx="254169" cy="324470"/>
              </a:xfrm>
              <a:prstGeom prst="rect">
                <a:avLst/>
              </a:prstGeom>
              <a:blipFill>
                <a:blip r:embed="rId11"/>
                <a:stretch>
                  <a:fillRect l="-52381" r="-9524" b="-5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ADFEDC8F-0E8B-5443-9A7C-30AC0C2C21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48014" y="5399332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ADFEDC8F-0E8B-5443-9A7C-30AC0C2C2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014" y="5399332"/>
                <a:ext cx="254169" cy="324470"/>
              </a:xfrm>
              <a:prstGeom prst="rect">
                <a:avLst/>
              </a:prstGeom>
              <a:blipFill>
                <a:blip r:embed="rId12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820DCD61-E2C1-404E-93A0-B3297FD1C1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22386" y="5413565"/>
                <a:ext cx="254169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6" name="Content Placeholder 2">
                <a:extLst>
                  <a:ext uri="{FF2B5EF4-FFF2-40B4-BE49-F238E27FC236}">
                    <a16:creationId xmlns:a16="http://schemas.microsoft.com/office/drawing/2014/main" id="{820DCD61-E2C1-404E-93A0-B3297FD1C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386" y="5413565"/>
                <a:ext cx="254169" cy="324470"/>
              </a:xfrm>
              <a:prstGeom prst="rect">
                <a:avLst/>
              </a:prstGeom>
              <a:blipFill>
                <a:blip r:embed="rId13"/>
                <a:stretch>
                  <a:fillRect l="-47619" r="-14286" b="-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Right Arrow 96">
            <a:extLst>
              <a:ext uri="{FF2B5EF4-FFF2-40B4-BE49-F238E27FC236}">
                <a16:creationId xmlns:a16="http://schemas.microsoft.com/office/drawing/2014/main" id="{1836D3A8-4DA8-D24C-A7D8-0042559645C4}"/>
              </a:ext>
            </a:extLst>
          </p:cNvPr>
          <p:cNvSpPr/>
          <p:nvPr/>
        </p:nvSpPr>
        <p:spPr>
          <a:xfrm>
            <a:off x="4851382" y="4373878"/>
            <a:ext cx="309252" cy="212291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id="{37FAA71D-5937-9F4D-8B4E-01E72CD369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78411" y="4000909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8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7FAA71D-5937-9F4D-8B4E-01E72CD36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411" y="4000909"/>
                <a:ext cx="382222" cy="324470"/>
              </a:xfrm>
              <a:prstGeom prst="rect">
                <a:avLst/>
              </a:prstGeom>
              <a:blipFill rotWithShape="0"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ight Arrow 98">
            <a:extLst>
              <a:ext uri="{FF2B5EF4-FFF2-40B4-BE49-F238E27FC236}">
                <a16:creationId xmlns:a16="http://schemas.microsoft.com/office/drawing/2014/main" id="{5EA830FD-87BA-FD4E-BC46-F87E0B6B0A53}"/>
              </a:ext>
            </a:extLst>
          </p:cNvPr>
          <p:cNvSpPr/>
          <p:nvPr/>
        </p:nvSpPr>
        <p:spPr>
          <a:xfrm>
            <a:off x="6049598" y="4400424"/>
            <a:ext cx="309252" cy="212291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Content Placeholder 2">
                <a:extLst>
                  <a:ext uri="{FF2B5EF4-FFF2-40B4-BE49-F238E27FC236}">
                    <a16:creationId xmlns:a16="http://schemas.microsoft.com/office/drawing/2014/main" id="{623D428E-FC7D-0146-9690-82EB9C64B9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76628" y="4027456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0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23D428E-FC7D-0146-9690-82EB9C64B9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628" y="4027456"/>
                <a:ext cx="382222" cy="324470"/>
              </a:xfrm>
              <a:prstGeom prst="rect">
                <a:avLst/>
              </a:prstGeom>
              <a:blipFill rotWithShape="0">
                <a:blip r:embed="rId15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ight Arrow 100">
            <a:extLst>
              <a:ext uri="{FF2B5EF4-FFF2-40B4-BE49-F238E27FC236}">
                <a16:creationId xmlns:a16="http://schemas.microsoft.com/office/drawing/2014/main" id="{5CDD8309-7A74-BA42-9CB9-1ACC922D27D3}"/>
              </a:ext>
            </a:extLst>
          </p:cNvPr>
          <p:cNvSpPr/>
          <p:nvPr/>
        </p:nvSpPr>
        <p:spPr>
          <a:xfrm>
            <a:off x="7296318" y="4414142"/>
            <a:ext cx="309252" cy="212291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Content Placeholder 2">
                <a:extLst>
                  <a:ext uri="{FF2B5EF4-FFF2-40B4-BE49-F238E27FC236}">
                    <a16:creationId xmlns:a16="http://schemas.microsoft.com/office/drawing/2014/main" id="{2274731B-4A84-9C46-B997-919F5428E1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3347" y="4041174"/>
                <a:ext cx="382222" cy="324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02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274731B-4A84-9C46-B997-919F5428E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347" y="4041174"/>
                <a:ext cx="382222" cy="324470"/>
              </a:xfrm>
              <a:prstGeom prst="rect">
                <a:avLst/>
              </a:prstGeom>
              <a:blipFill rotWithShape="0">
                <a:blip r:embed="rId16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Title 1">
            <a:extLst>
              <a:ext uri="{FF2B5EF4-FFF2-40B4-BE49-F238E27FC236}">
                <a16:creationId xmlns:a16="http://schemas.microsoft.com/office/drawing/2014/main" id="{7C7A3870-AA4F-6541-9A2C-FAB7F09C92C2}"/>
              </a:ext>
            </a:extLst>
          </p:cNvPr>
          <p:cNvSpPr txBox="1">
            <a:spLocks/>
          </p:cNvSpPr>
          <p:nvPr/>
        </p:nvSpPr>
        <p:spPr>
          <a:xfrm>
            <a:off x="769736" y="1211957"/>
            <a:ext cx="10424614" cy="12500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Or jointly learn hidden embeddings toward a particular task (end-to-end)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8F461D0B-B9ED-254A-92C9-51E52D9D529F}"/>
              </a:ext>
            </a:extLst>
          </p:cNvPr>
          <p:cNvSpPr/>
          <p:nvPr/>
        </p:nvSpPr>
        <p:spPr>
          <a:xfrm>
            <a:off x="4072028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ounded Rectangle 183">
            <a:extLst>
              <a:ext uri="{FF2B5EF4-FFF2-40B4-BE49-F238E27FC236}">
                <a16:creationId xmlns:a16="http://schemas.microsoft.com/office/drawing/2014/main" id="{A5A9FDED-B588-E246-B89E-EEC5BBF3805F}"/>
              </a:ext>
            </a:extLst>
          </p:cNvPr>
          <p:cNvSpPr/>
          <p:nvPr/>
        </p:nvSpPr>
        <p:spPr>
          <a:xfrm>
            <a:off x="4008949" y="3419007"/>
            <a:ext cx="4458925" cy="302691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E3EFAF94-70C2-8B4F-9345-1054B638CD48}"/>
              </a:ext>
            </a:extLst>
          </p:cNvPr>
          <p:cNvSpPr/>
          <p:nvPr/>
        </p:nvSpPr>
        <p:spPr>
          <a:xfrm>
            <a:off x="4358645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A38AC225-DD85-7444-B02D-E42907BCBFDD}"/>
              </a:ext>
            </a:extLst>
          </p:cNvPr>
          <p:cNvSpPr/>
          <p:nvPr/>
        </p:nvSpPr>
        <p:spPr>
          <a:xfrm>
            <a:off x="4663350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F6472ADC-ACA0-0749-B16B-4A9F7AA8B9D1}"/>
              </a:ext>
            </a:extLst>
          </p:cNvPr>
          <p:cNvSpPr/>
          <p:nvPr/>
        </p:nvSpPr>
        <p:spPr>
          <a:xfrm>
            <a:off x="4949967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2106D5CF-F3F7-CC4F-AE2F-6F23C68B59AC}"/>
              </a:ext>
            </a:extLst>
          </p:cNvPr>
          <p:cNvSpPr/>
          <p:nvPr/>
        </p:nvSpPr>
        <p:spPr>
          <a:xfrm>
            <a:off x="5243759" y="3460636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131C8A61-6DD2-7448-92C5-173A2DA28FBE}"/>
              </a:ext>
            </a:extLst>
          </p:cNvPr>
          <p:cNvSpPr/>
          <p:nvPr/>
        </p:nvSpPr>
        <p:spPr>
          <a:xfrm>
            <a:off x="5530376" y="3460636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D391C16B-BC1E-DF41-99E1-1E85C4327DE6}"/>
              </a:ext>
            </a:extLst>
          </p:cNvPr>
          <p:cNvSpPr/>
          <p:nvPr/>
        </p:nvSpPr>
        <p:spPr>
          <a:xfrm>
            <a:off x="5835081" y="3460636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A8AC1E09-CBFF-6C4E-8E77-B09F71C7E06C}"/>
              </a:ext>
            </a:extLst>
          </p:cNvPr>
          <p:cNvSpPr/>
          <p:nvPr/>
        </p:nvSpPr>
        <p:spPr>
          <a:xfrm>
            <a:off x="6121698" y="3460636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8F385DE1-7350-004F-B9C1-6DEE242372B5}"/>
              </a:ext>
            </a:extLst>
          </p:cNvPr>
          <p:cNvSpPr/>
          <p:nvPr/>
        </p:nvSpPr>
        <p:spPr>
          <a:xfrm>
            <a:off x="6407996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A264D8E3-1018-AE4A-80A2-F017197FA6BF}"/>
              </a:ext>
            </a:extLst>
          </p:cNvPr>
          <p:cNvSpPr/>
          <p:nvPr/>
        </p:nvSpPr>
        <p:spPr>
          <a:xfrm>
            <a:off x="6694613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138E928F-9982-FE41-81E8-BB52F7B5DDB3}"/>
              </a:ext>
            </a:extLst>
          </p:cNvPr>
          <p:cNvSpPr/>
          <p:nvPr/>
        </p:nvSpPr>
        <p:spPr>
          <a:xfrm>
            <a:off x="6999318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69635EF2-1FAB-1443-A5CE-8B5F4E9038A7}"/>
              </a:ext>
            </a:extLst>
          </p:cNvPr>
          <p:cNvSpPr/>
          <p:nvPr/>
        </p:nvSpPr>
        <p:spPr>
          <a:xfrm>
            <a:off x="7285935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14B18045-59FA-DB43-8090-046237586FFF}"/>
              </a:ext>
            </a:extLst>
          </p:cNvPr>
          <p:cNvSpPr/>
          <p:nvPr/>
        </p:nvSpPr>
        <p:spPr>
          <a:xfrm>
            <a:off x="7278361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6586A4C2-1059-CD46-BD11-4F52B2275B29}"/>
              </a:ext>
            </a:extLst>
          </p:cNvPr>
          <p:cNvSpPr/>
          <p:nvPr/>
        </p:nvSpPr>
        <p:spPr>
          <a:xfrm>
            <a:off x="7564978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B4602C6C-457F-6044-9FE0-F114FD6D778B}"/>
              </a:ext>
            </a:extLst>
          </p:cNvPr>
          <p:cNvSpPr/>
          <p:nvPr/>
        </p:nvSpPr>
        <p:spPr>
          <a:xfrm>
            <a:off x="7869683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75CDFF76-FD3A-D545-BFB5-95969761C7AB}"/>
              </a:ext>
            </a:extLst>
          </p:cNvPr>
          <p:cNvSpPr/>
          <p:nvPr/>
        </p:nvSpPr>
        <p:spPr>
          <a:xfrm>
            <a:off x="8156300" y="3456958"/>
            <a:ext cx="224971" cy="21576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ight Arrow 203">
            <a:extLst>
              <a:ext uri="{FF2B5EF4-FFF2-40B4-BE49-F238E27FC236}">
                <a16:creationId xmlns:a16="http://schemas.microsoft.com/office/drawing/2014/main" id="{77594949-2DEB-654B-BB9D-2F86CC975244}"/>
              </a:ext>
            </a:extLst>
          </p:cNvPr>
          <p:cNvSpPr/>
          <p:nvPr/>
        </p:nvSpPr>
        <p:spPr>
          <a:xfrm rot="16200000">
            <a:off x="6066793" y="3035532"/>
            <a:ext cx="365609" cy="179567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ounded Rectangle 204">
            <a:extLst>
              <a:ext uri="{FF2B5EF4-FFF2-40B4-BE49-F238E27FC236}">
                <a16:creationId xmlns:a16="http://schemas.microsoft.com/office/drawing/2014/main" id="{BF1A8325-7522-974B-9A75-7E9E438F97B7}"/>
              </a:ext>
            </a:extLst>
          </p:cNvPr>
          <p:cNvSpPr/>
          <p:nvPr/>
        </p:nvSpPr>
        <p:spPr>
          <a:xfrm>
            <a:off x="5954355" y="2657937"/>
            <a:ext cx="651892" cy="2126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7D7EAD43-011C-2648-95FA-E204A6EC8AA7}"/>
              </a:ext>
            </a:extLst>
          </p:cNvPr>
          <p:cNvSpPr/>
          <p:nvPr/>
        </p:nvSpPr>
        <p:spPr>
          <a:xfrm>
            <a:off x="6011461" y="2693601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9BFBD923-69D3-8C43-89C3-0CAFA2F9BEB2}"/>
              </a:ext>
            </a:extLst>
          </p:cNvPr>
          <p:cNvSpPr/>
          <p:nvPr/>
        </p:nvSpPr>
        <p:spPr>
          <a:xfrm>
            <a:off x="6145671" y="2693601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23AC413A-8333-A944-B66F-463F9C751144}"/>
              </a:ext>
            </a:extLst>
          </p:cNvPr>
          <p:cNvSpPr/>
          <p:nvPr/>
        </p:nvSpPr>
        <p:spPr>
          <a:xfrm>
            <a:off x="6279882" y="2693601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56DC0012-1F25-2A4B-B251-1E28A716122D}"/>
              </a:ext>
            </a:extLst>
          </p:cNvPr>
          <p:cNvSpPr/>
          <p:nvPr/>
        </p:nvSpPr>
        <p:spPr>
          <a:xfrm>
            <a:off x="6417150" y="2693601"/>
            <a:ext cx="110744" cy="1309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itle 1">
            <a:extLst>
              <a:ext uri="{FF2B5EF4-FFF2-40B4-BE49-F238E27FC236}">
                <a16:creationId xmlns:a16="http://schemas.microsoft.com/office/drawing/2014/main" id="{5C9C63C4-03C4-8F40-9F07-7DC03DB5EAA9}"/>
              </a:ext>
            </a:extLst>
          </p:cNvPr>
          <p:cNvSpPr txBox="1">
            <a:spLocks/>
          </p:cNvSpPr>
          <p:nvPr/>
        </p:nvSpPr>
        <p:spPr>
          <a:xfrm>
            <a:off x="4843088" y="2292243"/>
            <a:ext cx="2991364" cy="3395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Sentiment score</a:t>
            </a:r>
          </a:p>
        </p:txBody>
      </p:sp>
      <p:sp>
        <p:nvSpPr>
          <p:cNvPr id="163" name="Content Placeholder 2">
            <a:extLst>
              <a:ext uri="{FF2B5EF4-FFF2-40B4-BE49-F238E27FC236}">
                <a16:creationId xmlns:a16="http://schemas.microsoft.com/office/drawing/2014/main" id="{E3E52881-F8B0-6648-B658-F97D3A47B287}"/>
              </a:ext>
            </a:extLst>
          </p:cNvPr>
          <p:cNvSpPr txBox="1">
            <a:spLocks/>
          </p:cNvSpPr>
          <p:nvPr/>
        </p:nvSpPr>
        <p:spPr>
          <a:xfrm>
            <a:off x="2784013" y="3127971"/>
            <a:ext cx="947185" cy="30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 2</a:t>
            </a:r>
          </a:p>
        </p:txBody>
      </p:sp>
    </p:spTree>
    <p:extLst>
      <p:ext uri="{BB962C8B-B14F-4D97-AF65-F5344CB8AC3E}">
        <p14:creationId xmlns:p14="http://schemas.microsoft.com/office/powerpoint/2010/main" val="23742422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8A9822D-A10C-FC42-AC75-1BA06F3EE254}"/>
              </a:ext>
            </a:extLst>
          </p:cNvPr>
          <p:cNvSpPr/>
          <p:nvPr/>
        </p:nvSpPr>
        <p:spPr>
          <a:xfrm>
            <a:off x="-88900" y="0"/>
            <a:ext cx="124333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CD50452-60BF-E24A-9822-55A109FE7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156" y="254000"/>
            <a:ext cx="10370944" cy="6248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3000"/>
              </a:spcBef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 now have the foundation for modelling sequential data.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Most state-of-the-art advances are based on those core RNN/LSTM ideas. But, with tens of thousands of researchers and hackers exploring deep learning, there are many tweaks that haven proven useful.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(This is where things get crazy.)</a:t>
            </a:r>
          </a:p>
        </p:txBody>
      </p:sp>
    </p:spTree>
    <p:extLst>
      <p:ext uri="{BB962C8B-B14F-4D97-AF65-F5344CB8AC3E}">
        <p14:creationId xmlns:p14="http://schemas.microsoft.com/office/powerpoint/2010/main" val="13684736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>
            <a:extLst>
              <a:ext uri="{FF2B5EF4-FFF2-40B4-BE49-F238E27FC236}">
                <a16:creationId xmlns:a16="http://schemas.microsoft.com/office/drawing/2014/main" id="{EBAAB170-83EA-B447-9025-28D5F6121620}"/>
              </a:ext>
            </a:extLst>
          </p:cNvPr>
          <p:cNvSpPr txBox="1">
            <a:spLocks/>
          </p:cNvSpPr>
          <p:nvPr/>
        </p:nvSpPr>
        <p:spPr>
          <a:xfrm>
            <a:off x="1524656" y="1219200"/>
            <a:ext cx="9918044" cy="492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dirty="0"/>
              <a:t>RNNs/LSTMs use the </a:t>
            </a:r>
            <a:r>
              <a:rPr lang="en-US" dirty="0">
                <a:solidFill>
                  <a:srgbClr val="C00000"/>
                </a:solidFill>
              </a:rPr>
              <a:t>left-to-right </a:t>
            </a:r>
            <a:r>
              <a:rPr lang="en-US" dirty="0"/>
              <a:t>context and sequentially process data.</a:t>
            </a:r>
          </a:p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dirty="0"/>
              <a:t>If you have </a:t>
            </a:r>
            <a:r>
              <a:rPr lang="en-US" u="sng" dirty="0"/>
              <a:t>full access</a:t>
            </a:r>
            <a:r>
              <a:rPr lang="en-US" dirty="0"/>
              <a:t> to the data at testing time, why not make use of the flow of information from </a:t>
            </a:r>
            <a:r>
              <a:rPr lang="en-US" dirty="0">
                <a:solidFill>
                  <a:srgbClr val="C00000"/>
                </a:solidFill>
              </a:rPr>
              <a:t>right-to-left,</a:t>
            </a:r>
            <a:r>
              <a:rPr lang="en-US" dirty="0"/>
              <a:t> also?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9852442" cy="1162592"/>
          </a:xfrm>
        </p:spPr>
        <p:txBody>
          <a:bodyPr/>
          <a:lstStyle/>
          <a:p>
            <a:r>
              <a:rPr lang="en-US" dirty="0"/>
              <a:t>Bi-directional (review)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0084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9775371" cy="1162592"/>
          </a:xfrm>
        </p:spPr>
        <p:txBody>
          <a:bodyPr>
            <a:normAutofit fontScale="90000"/>
          </a:bodyPr>
          <a:lstStyle/>
          <a:p>
            <a:r>
              <a:rPr lang="en-US" dirty="0"/>
              <a:t>RNN Extensions</a:t>
            </a:r>
            <a:r>
              <a:rPr lang="en-US"/>
              <a:t>: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Bi-directional LSTMs (review)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0D83-540B-A545-AE93-1975A8847A44}"/>
              </a:ext>
            </a:extLst>
          </p:cNvPr>
          <p:cNvSpPr txBox="1">
            <a:spLocks/>
          </p:cNvSpPr>
          <p:nvPr/>
        </p:nvSpPr>
        <p:spPr>
          <a:xfrm>
            <a:off x="340077" y="5954516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A8F7A-0C41-1042-A538-717F31D9F1D2}"/>
              </a:ext>
            </a:extLst>
          </p:cNvPr>
          <p:cNvSpPr txBox="1">
            <a:spLocks/>
          </p:cNvSpPr>
          <p:nvPr/>
        </p:nvSpPr>
        <p:spPr>
          <a:xfrm>
            <a:off x="236508" y="4285661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4377CE-0706-914A-92BC-7FB789BAB97A}"/>
              </a:ext>
            </a:extLst>
          </p:cNvPr>
          <p:cNvGrpSpPr/>
          <p:nvPr/>
        </p:nvGrpSpPr>
        <p:grpSpPr>
          <a:xfrm rot="16200000">
            <a:off x="1815592" y="4444937"/>
            <a:ext cx="1364224" cy="311369"/>
            <a:chOff x="2297660" y="4140835"/>
            <a:chExt cx="1364224" cy="31136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C8ACB1-4DE8-C34B-BBE1-52B0F3C86BA5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E1A6EB7-9B59-BF41-8A80-FAEA4B51C30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4F333C-A3C4-C34D-A8D0-264514E9505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9F2533-B485-2341-97E6-863A44A3B0F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51967D-3608-3E43-819C-CA40D4B4BB7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EBDEF82-EFD6-2342-9F7A-A5C5F411908F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F6910C14-BAA4-3148-8486-7878900FB35A}"/>
              </a:ext>
            </a:extLst>
          </p:cNvPr>
          <p:cNvSpPr/>
          <p:nvPr/>
        </p:nvSpPr>
        <p:spPr>
          <a:xfrm rot="16200000">
            <a:off x="221288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  <a:blipFill>
                <a:blip r:embed="rId2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ight Arrow 95">
            <a:extLst>
              <a:ext uri="{FF2B5EF4-FFF2-40B4-BE49-F238E27FC236}">
                <a16:creationId xmlns:a16="http://schemas.microsoft.com/office/drawing/2014/main" id="{6D483505-3904-5942-AA14-7C633380D35D}"/>
              </a:ext>
            </a:extLst>
          </p:cNvPr>
          <p:cNvSpPr/>
          <p:nvPr/>
        </p:nvSpPr>
        <p:spPr>
          <a:xfrm>
            <a:off x="275044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29BA1D1-1BE7-3A44-A164-1B59D7B56150}"/>
              </a:ext>
            </a:extLst>
          </p:cNvPr>
          <p:cNvGrpSpPr/>
          <p:nvPr/>
        </p:nvGrpSpPr>
        <p:grpSpPr>
          <a:xfrm rot="16200000">
            <a:off x="2897753" y="4444937"/>
            <a:ext cx="1364224" cy="311369"/>
            <a:chOff x="2297660" y="4140835"/>
            <a:chExt cx="1364224" cy="311369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8C661BAD-7737-C940-8F6D-C57239AC7C8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4C22B9A-65AB-8E48-8B2E-A59167DF9DD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AF7E894-2207-6948-9BF0-00EAE7F606CB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C5687A9-6CA7-A149-BE91-19E1BB1234F8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E926E05-E765-BD44-8343-F45ACC041CC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851FB5EF-5892-D647-B654-33FBBA621024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09DA31FA-88CE-6D4A-BCE1-7478789345C9}"/>
              </a:ext>
            </a:extLst>
          </p:cNvPr>
          <p:cNvSpPr/>
          <p:nvPr/>
        </p:nvSpPr>
        <p:spPr>
          <a:xfrm rot="16200000">
            <a:off x="3295042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37EAAA50-016A-1343-85BB-B614F8B0A2D4}"/>
              </a:ext>
            </a:extLst>
          </p:cNvPr>
          <p:cNvSpPr/>
          <p:nvPr/>
        </p:nvSpPr>
        <p:spPr>
          <a:xfrm>
            <a:off x="3832605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78E816E-ECD9-484D-A9A9-B8570209F500}"/>
              </a:ext>
            </a:extLst>
          </p:cNvPr>
          <p:cNvGrpSpPr/>
          <p:nvPr/>
        </p:nvGrpSpPr>
        <p:grpSpPr>
          <a:xfrm rot="16200000">
            <a:off x="3952512" y="4444937"/>
            <a:ext cx="1364224" cy="311369"/>
            <a:chOff x="2297660" y="4140835"/>
            <a:chExt cx="1364224" cy="311369"/>
          </a:xfrm>
        </p:grpSpPr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A0D9A43D-8DD1-1544-AC5C-120C4EBD2A4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2FC72A5-BDFA-C44D-9C63-73CC88C57F2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4C5B852-BB70-A948-91F4-4AAF747DD6D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282E207C-7DE1-B841-8D09-CCB2C6294721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D370F7C-B393-F541-8CCE-5AE2D241F466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C38670B-6F72-FE4C-B630-220C40142FC9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Right Arrow 125">
            <a:extLst>
              <a:ext uri="{FF2B5EF4-FFF2-40B4-BE49-F238E27FC236}">
                <a16:creationId xmlns:a16="http://schemas.microsoft.com/office/drawing/2014/main" id="{A9D312A5-5C73-0340-9CBB-901A11491F6A}"/>
              </a:ext>
            </a:extLst>
          </p:cNvPr>
          <p:cNvSpPr/>
          <p:nvPr/>
        </p:nvSpPr>
        <p:spPr>
          <a:xfrm rot="16200000">
            <a:off x="434980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98059384-5829-464B-9A4A-DF179A5B1FF0}"/>
              </a:ext>
            </a:extLst>
          </p:cNvPr>
          <p:cNvSpPr/>
          <p:nvPr/>
        </p:nvSpPr>
        <p:spPr>
          <a:xfrm>
            <a:off x="488736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ADB58F9-54AF-9541-8DA8-122F5481C0C7}"/>
              </a:ext>
            </a:extLst>
          </p:cNvPr>
          <p:cNvGrpSpPr/>
          <p:nvPr/>
        </p:nvGrpSpPr>
        <p:grpSpPr>
          <a:xfrm rot="16200000">
            <a:off x="5040756" y="4444936"/>
            <a:ext cx="1364224" cy="311369"/>
            <a:chOff x="2297660" y="4140835"/>
            <a:chExt cx="1364224" cy="311369"/>
          </a:xfrm>
        </p:grpSpPr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4BACC559-23FC-9247-9807-08405A20643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24DFA696-C5FD-2644-B18F-247F3BD7D1D5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B54726F4-DEDF-2446-9374-2926F5927A0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B164F39-A022-B646-9B69-76590F801DB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A810DFDD-87AC-C643-87D9-29D96A978CAC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0DC7101-0C98-4A4E-B32B-B3A3FE01A6F1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E35BF99D-2E66-8D43-83D6-C99EC695631B}"/>
              </a:ext>
            </a:extLst>
          </p:cNvPr>
          <p:cNvSpPr/>
          <p:nvPr/>
        </p:nvSpPr>
        <p:spPr>
          <a:xfrm rot="16200000">
            <a:off x="5438045" y="55206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6" name="Title 1">
            <a:extLst>
              <a:ext uri="{FF2B5EF4-FFF2-40B4-BE49-F238E27FC236}">
                <a16:creationId xmlns:a16="http://schemas.microsoft.com/office/drawing/2014/main" id="{EFD00EBC-8FE5-9C4E-8290-B57C30A420F5}"/>
              </a:ext>
            </a:extLst>
          </p:cNvPr>
          <p:cNvSpPr txBox="1">
            <a:spLocks/>
          </p:cNvSpPr>
          <p:nvPr/>
        </p:nvSpPr>
        <p:spPr>
          <a:xfrm>
            <a:off x="1769494" y="1257028"/>
            <a:ext cx="9168744" cy="714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For brevity, let’s use the follow schematic to represent an RNN</a:t>
            </a:r>
          </a:p>
        </p:txBody>
      </p:sp>
    </p:spTree>
    <p:extLst>
      <p:ext uri="{BB962C8B-B14F-4D97-AF65-F5344CB8AC3E}">
        <p14:creationId xmlns:p14="http://schemas.microsoft.com/office/powerpoint/2010/main" val="9533353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0D83-540B-A545-AE93-1975A8847A44}"/>
              </a:ext>
            </a:extLst>
          </p:cNvPr>
          <p:cNvSpPr txBox="1">
            <a:spLocks/>
          </p:cNvSpPr>
          <p:nvPr/>
        </p:nvSpPr>
        <p:spPr>
          <a:xfrm>
            <a:off x="340077" y="5954516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A8F7A-0C41-1042-A538-717F31D9F1D2}"/>
              </a:ext>
            </a:extLst>
          </p:cNvPr>
          <p:cNvSpPr txBox="1">
            <a:spLocks/>
          </p:cNvSpPr>
          <p:nvPr/>
        </p:nvSpPr>
        <p:spPr>
          <a:xfrm>
            <a:off x="236508" y="4285661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4377CE-0706-914A-92BC-7FB789BAB97A}"/>
              </a:ext>
            </a:extLst>
          </p:cNvPr>
          <p:cNvGrpSpPr/>
          <p:nvPr/>
        </p:nvGrpSpPr>
        <p:grpSpPr>
          <a:xfrm rot="16200000">
            <a:off x="1815592" y="4444937"/>
            <a:ext cx="1364224" cy="311369"/>
            <a:chOff x="2297660" y="4140835"/>
            <a:chExt cx="1364224" cy="31136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C8ACB1-4DE8-C34B-BBE1-52B0F3C86BA5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E1A6EB7-9B59-BF41-8A80-FAEA4B51C30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4F333C-A3C4-C34D-A8D0-264514E9505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9F2533-B485-2341-97E6-863A44A3B0F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51967D-3608-3E43-819C-CA40D4B4BB7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EBDEF82-EFD6-2342-9F7A-A5C5F411908F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F6910C14-BAA4-3148-8486-7878900FB35A}"/>
              </a:ext>
            </a:extLst>
          </p:cNvPr>
          <p:cNvSpPr/>
          <p:nvPr/>
        </p:nvSpPr>
        <p:spPr>
          <a:xfrm rot="16200000">
            <a:off x="221288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  <a:blipFill>
                <a:blip r:embed="rId2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ight Arrow 95">
            <a:extLst>
              <a:ext uri="{FF2B5EF4-FFF2-40B4-BE49-F238E27FC236}">
                <a16:creationId xmlns:a16="http://schemas.microsoft.com/office/drawing/2014/main" id="{6D483505-3904-5942-AA14-7C633380D35D}"/>
              </a:ext>
            </a:extLst>
          </p:cNvPr>
          <p:cNvSpPr/>
          <p:nvPr/>
        </p:nvSpPr>
        <p:spPr>
          <a:xfrm>
            <a:off x="275044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29BA1D1-1BE7-3A44-A164-1B59D7B56150}"/>
              </a:ext>
            </a:extLst>
          </p:cNvPr>
          <p:cNvGrpSpPr/>
          <p:nvPr/>
        </p:nvGrpSpPr>
        <p:grpSpPr>
          <a:xfrm rot="16200000">
            <a:off x="2897753" y="4444937"/>
            <a:ext cx="1364224" cy="311369"/>
            <a:chOff x="2297660" y="4140835"/>
            <a:chExt cx="1364224" cy="311369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8C661BAD-7737-C940-8F6D-C57239AC7C8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4C22B9A-65AB-8E48-8B2E-A59167DF9DD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AF7E894-2207-6948-9BF0-00EAE7F606CB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C5687A9-6CA7-A149-BE91-19E1BB1234F8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E926E05-E765-BD44-8343-F45ACC041CC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851FB5EF-5892-D647-B654-33FBBA621024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09DA31FA-88CE-6D4A-BCE1-7478789345C9}"/>
              </a:ext>
            </a:extLst>
          </p:cNvPr>
          <p:cNvSpPr/>
          <p:nvPr/>
        </p:nvSpPr>
        <p:spPr>
          <a:xfrm rot="16200000">
            <a:off x="3295042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37EAAA50-016A-1343-85BB-B614F8B0A2D4}"/>
              </a:ext>
            </a:extLst>
          </p:cNvPr>
          <p:cNvSpPr/>
          <p:nvPr/>
        </p:nvSpPr>
        <p:spPr>
          <a:xfrm>
            <a:off x="3832605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78E816E-ECD9-484D-A9A9-B8570209F500}"/>
              </a:ext>
            </a:extLst>
          </p:cNvPr>
          <p:cNvGrpSpPr/>
          <p:nvPr/>
        </p:nvGrpSpPr>
        <p:grpSpPr>
          <a:xfrm rot="16200000">
            <a:off x="3952512" y="4444937"/>
            <a:ext cx="1364224" cy="311369"/>
            <a:chOff x="2297660" y="4140835"/>
            <a:chExt cx="1364224" cy="311369"/>
          </a:xfrm>
        </p:grpSpPr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A0D9A43D-8DD1-1544-AC5C-120C4EBD2A4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2FC72A5-BDFA-C44D-9C63-73CC88C57F2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4C5B852-BB70-A948-91F4-4AAF747DD6D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282E207C-7DE1-B841-8D09-CCB2C6294721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D370F7C-B393-F541-8CCE-5AE2D241F466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C38670B-6F72-FE4C-B630-220C40142FC9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Right Arrow 125">
            <a:extLst>
              <a:ext uri="{FF2B5EF4-FFF2-40B4-BE49-F238E27FC236}">
                <a16:creationId xmlns:a16="http://schemas.microsoft.com/office/drawing/2014/main" id="{A9D312A5-5C73-0340-9CBB-901A11491F6A}"/>
              </a:ext>
            </a:extLst>
          </p:cNvPr>
          <p:cNvSpPr/>
          <p:nvPr/>
        </p:nvSpPr>
        <p:spPr>
          <a:xfrm rot="16200000">
            <a:off x="434980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98059384-5829-464B-9A4A-DF179A5B1FF0}"/>
              </a:ext>
            </a:extLst>
          </p:cNvPr>
          <p:cNvSpPr/>
          <p:nvPr/>
        </p:nvSpPr>
        <p:spPr>
          <a:xfrm>
            <a:off x="488736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ADB58F9-54AF-9541-8DA8-122F5481C0C7}"/>
              </a:ext>
            </a:extLst>
          </p:cNvPr>
          <p:cNvGrpSpPr/>
          <p:nvPr/>
        </p:nvGrpSpPr>
        <p:grpSpPr>
          <a:xfrm rot="16200000">
            <a:off x="5040756" y="4444936"/>
            <a:ext cx="1364224" cy="311369"/>
            <a:chOff x="2297660" y="4140835"/>
            <a:chExt cx="1364224" cy="311369"/>
          </a:xfrm>
        </p:grpSpPr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4BACC559-23FC-9247-9807-08405A20643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24DFA696-C5FD-2644-B18F-247F3BD7D1D5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B54726F4-DEDF-2446-9374-2926F5927A0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B164F39-A022-B646-9B69-76590F801DB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A810DFDD-87AC-C643-87D9-29D96A978CAC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0DC7101-0C98-4A4E-B32B-B3A3FE01A6F1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E35BF99D-2E66-8D43-83D6-C99EC695631B}"/>
              </a:ext>
            </a:extLst>
          </p:cNvPr>
          <p:cNvSpPr/>
          <p:nvPr/>
        </p:nvSpPr>
        <p:spPr>
          <a:xfrm rot="16200000">
            <a:off x="5438045" y="55206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1FC2A2-5E88-3E43-9C6B-469173760781}"/>
              </a:ext>
            </a:extLst>
          </p:cNvPr>
          <p:cNvGrpSpPr/>
          <p:nvPr/>
        </p:nvGrpSpPr>
        <p:grpSpPr>
          <a:xfrm rot="16200000">
            <a:off x="6769296" y="4468795"/>
            <a:ext cx="1364224" cy="311369"/>
            <a:chOff x="2297660" y="4140835"/>
            <a:chExt cx="1364224" cy="311369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CD61F387-2272-CD4D-8983-97B0532BD6B6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55F6879-0725-CB4B-A278-CCDFE7A976DB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B242938-5DE6-8D4E-AD07-FA1E46C357C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995F955-4B84-E24E-A947-27B141BDB33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D3BA443-6998-8440-9D5A-3681B126046A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C62104-8B7D-5545-950E-5E422B49D6D8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ight Arrow 62">
            <a:extLst>
              <a:ext uri="{FF2B5EF4-FFF2-40B4-BE49-F238E27FC236}">
                <a16:creationId xmlns:a16="http://schemas.microsoft.com/office/drawing/2014/main" id="{12083B4A-924E-0341-B172-BB74CE56117A}"/>
              </a:ext>
            </a:extLst>
          </p:cNvPr>
          <p:cNvSpPr/>
          <p:nvPr/>
        </p:nvSpPr>
        <p:spPr>
          <a:xfrm rot="16200000">
            <a:off x="7166585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ontent Placeholder 2">
                <a:extLst>
                  <a:ext uri="{FF2B5EF4-FFF2-40B4-BE49-F238E27FC236}">
                    <a16:creationId xmlns:a16="http://schemas.microsoft.com/office/drawing/2014/main" id="{83EE78B4-C908-C24E-952D-66EC0F8B99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5562" y="59208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7" name="Content Placeholder 2">
                <a:extLst>
                  <a:ext uri="{FF2B5EF4-FFF2-40B4-BE49-F238E27FC236}">
                    <a16:creationId xmlns:a16="http://schemas.microsoft.com/office/drawing/2014/main" id="{83EE78B4-C908-C24E-952D-66EC0F8B9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562" y="5920848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7F5FF3A9-9973-8C4F-901B-1D7D261AE4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9035" y="594913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7F5FF3A9-9973-8C4F-901B-1D7D261AE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035" y="5949138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91ED921F-D3A7-5A44-8160-C1E6BEBF28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94913" y="59462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91ED921F-D3A7-5A44-8160-C1E6BEBF2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913" y="5946248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C284FB9F-A0FA-3646-9805-F352C15C96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10726" y="59462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C284FB9F-A0FA-3646-9805-F352C15C9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726" y="5946248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31334007-DA71-A444-AD47-E635C44D54B7}"/>
              </a:ext>
            </a:extLst>
          </p:cNvPr>
          <p:cNvGrpSpPr/>
          <p:nvPr/>
        </p:nvGrpSpPr>
        <p:grpSpPr>
          <a:xfrm rot="16200000">
            <a:off x="7851457" y="4468795"/>
            <a:ext cx="1364224" cy="311369"/>
            <a:chOff x="2297660" y="4140835"/>
            <a:chExt cx="1364224" cy="311369"/>
          </a:xfrm>
        </p:grpSpPr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135F9424-7200-104A-8788-140A9F0708A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ADB0F5C-8F1A-284A-BAD4-45D90927B03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C53B0CC-5E06-4947-B814-68732EE76FE3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CD0998B-DA2A-7E48-9E39-69EC418805D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B2A6805-9DF1-644F-AA84-E16155D85B8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0523761-D634-D54A-902D-48CE6B6AD33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ight Arrow 78">
            <a:extLst>
              <a:ext uri="{FF2B5EF4-FFF2-40B4-BE49-F238E27FC236}">
                <a16:creationId xmlns:a16="http://schemas.microsoft.com/office/drawing/2014/main" id="{29A5D587-3BF7-D844-A079-BAA35E549D73}"/>
              </a:ext>
            </a:extLst>
          </p:cNvPr>
          <p:cNvSpPr/>
          <p:nvPr/>
        </p:nvSpPr>
        <p:spPr>
          <a:xfrm rot="16200000">
            <a:off x="8248746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1C20D9-5FA9-374C-BE0E-EE8AB6D1C62B}"/>
              </a:ext>
            </a:extLst>
          </p:cNvPr>
          <p:cNvGrpSpPr/>
          <p:nvPr/>
        </p:nvGrpSpPr>
        <p:grpSpPr>
          <a:xfrm rot="16200000">
            <a:off x="8906216" y="4468795"/>
            <a:ext cx="1364224" cy="311369"/>
            <a:chOff x="2297660" y="4140835"/>
            <a:chExt cx="1364224" cy="311369"/>
          </a:xfrm>
        </p:grpSpPr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1976AF41-49E3-B943-8E6D-DC1B1262F094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91B1D3D-F543-894F-A7C8-6EFC086504B1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E70BD05-7EAF-8A4A-9678-C70110ADFC0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3138A90-83DB-DC43-B8FC-FEB33326AD3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C2083F9-CEA3-FD4A-9B12-9888B07311F9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B1CFC66-4603-7D4A-AE30-9BF7C237B0D2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Right Arrow 87">
            <a:extLst>
              <a:ext uri="{FF2B5EF4-FFF2-40B4-BE49-F238E27FC236}">
                <a16:creationId xmlns:a16="http://schemas.microsoft.com/office/drawing/2014/main" id="{43773DE8-DAC4-FE4C-95AB-4C087B78FA83}"/>
              </a:ext>
            </a:extLst>
          </p:cNvPr>
          <p:cNvSpPr/>
          <p:nvPr/>
        </p:nvSpPr>
        <p:spPr>
          <a:xfrm rot="16200000">
            <a:off x="9303505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ight Arrow 96">
            <a:extLst>
              <a:ext uri="{FF2B5EF4-FFF2-40B4-BE49-F238E27FC236}">
                <a16:creationId xmlns:a16="http://schemas.microsoft.com/office/drawing/2014/main" id="{BBFE39C6-1C06-044C-B5EA-1BB7F378DC30}"/>
              </a:ext>
            </a:extLst>
          </p:cNvPr>
          <p:cNvSpPr/>
          <p:nvPr/>
        </p:nvSpPr>
        <p:spPr>
          <a:xfrm flipH="1">
            <a:off x="9765231" y="4435699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B374F78-E280-B94F-9213-883BD45B7F24}"/>
              </a:ext>
            </a:extLst>
          </p:cNvPr>
          <p:cNvGrpSpPr/>
          <p:nvPr/>
        </p:nvGrpSpPr>
        <p:grpSpPr>
          <a:xfrm rot="16200000">
            <a:off x="9994460" y="4468794"/>
            <a:ext cx="1364224" cy="311369"/>
            <a:chOff x="2297660" y="4140835"/>
            <a:chExt cx="1364224" cy="311369"/>
          </a:xfrm>
        </p:grpSpPr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11A36619-4FD0-7142-81D9-64797D16226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3A9B6-F408-2E4B-BC1D-C4EFE8149241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0497E2C-6164-A142-BEA0-1FFB08C1FD1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5212A3B-5D92-2A47-BF72-980F2FA38587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109A8B01-542A-E14C-8CEE-FC7B27DFF89F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C7DD58B-482B-554F-8A71-D053E84DE6C2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Right Arrow 104">
            <a:extLst>
              <a:ext uri="{FF2B5EF4-FFF2-40B4-BE49-F238E27FC236}">
                <a16:creationId xmlns:a16="http://schemas.microsoft.com/office/drawing/2014/main" id="{D8ABD822-3B1F-6C41-97B2-4AEF84AA1398}"/>
              </a:ext>
            </a:extLst>
          </p:cNvPr>
          <p:cNvSpPr/>
          <p:nvPr/>
        </p:nvSpPr>
        <p:spPr>
          <a:xfrm rot="16200000">
            <a:off x="10391749" y="554449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Arrow 140">
            <a:extLst>
              <a:ext uri="{FF2B5EF4-FFF2-40B4-BE49-F238E27FC236}">
                <a16:creationId xmlns:a16="http://schemas.microsoft.com/office/drawing/2014/main" id="{C396A0BD-2E23-9743-90F5-1420822D90FB}"/>
              </a:ext>
            </a:extLst>
          </p:cNvPr>
          <p:cNvSpPr/>
          <p:nvPr/>
        </p:nvSpPr>
        <p:spPr>
          <a:xfrm flipH="1">
            <a:off x="8683980" y="4435699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Arrow 141">
            <a:extLst>
              <a:ext uri="{FF2B5EF4-FFF2-40B4-BE49-F238E27FC236}">
                <a16:creationId xmlns:a16="http://schemas.microsoft.com/office/drawing/2014/main" id="{7DEB3022-6D1B-0245-8BCA-944CA325073B}"/>
              </a:ext>
            </a:extLst>
          </p:cNvPr>
          <p:cNvSpPr/>
          <p:nvPr/>
        </p:nvSpPr>
        <p:spPr>
          <a:xfrm flipH="1">
            <a:off x="7618738" y="4448222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  <a:blipFill>
                <a:blip r:embed="rId12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Content Placeholder 2">
                <a:extLst>
                  <a:ext uri="{FF2B5EF4-FFF2-40B4-BE49-F238E27FC236}">
                    <a16:creationId xmlns:a16="http://schemas.microsoft.com/office/drawing/2014/main" id="{30973258-1FC5-C147-8290-0223E0AA82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1437" y="341505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5" name="Content Placeholder 2">
                <a:extLst>
                  <a:ext uri="{FF2B5EF4-FFF2-40B4-BE49-F238E27FC236}">
                    <a16:creationId xmlns:a16="http://schemas.microsoft.com/office/drawing/2014/main" id="{30973258-1FC5-C147-8290-0223E0AA8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437" y="3415053"/>
                <a:ext cx="466367" cy="503588"/>
              </a:xfrm>
              <a:prstGeom prst="rect">
                <a:avLst/>
              </a:prstGeom>
              <a:blipFill>
                <a:blip r:embed="rId13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Content Placeholder 2">
                <a:extLst>
                  <a:ext uri="{FF2B5EF4-FFF2-40B4-BE49-F238E27FC236}">
                    <a16:creationId xmlns:a16="http://schemas.microsoft.com/office/drawing/2014/main" id="{280BE8FE-1FF3-9C44-ADBF-62D68593B76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15817" y="343911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6" name="Content Placeholder 2">
                <a:extLst>
                  <a:ext uri="{FF2B5EF4-FFF2-40B4-BE49-F238E27FC236}">
                    <a16:creationId xmlns:a16="http://schemas.microsoft.com/office/drawing/2014/main" id="{280BE8FE-1FF3-9C44-ADBF-62D68593B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5817" y="3439115"/>
                <a:ext cx="466367" cy="503588"/>
              </a:xfrm>
              <a:prstGeom prst="rect">
                <a:avLst/>
              </a:prstGeom>
              <a:blipFill>
                <a:blip r:embed="rId14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Content Placeholder 2">
                <a:extLst>
                  <a:ext uri="{FF2B5EF4-FFF2-40B4-BE49-F238E27FC236}">
                    <a16:creationId xmlns:a16="http://schemas.microsoft.com/office/drawing/2014/main" id="{A07DEFB1-20A0-2F49-95D3-4A3A9BE43D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28420" y="34391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7" name="Content Placeholder 2">
                <a:extLst>
                  <a:ext uri="{FF2B5EF4-FFF2-40B4-BE49-F238E27FC236}">
                    <a16:creationId xmlns:a16="http://schemas.microsoft.com/office/drawing/2014/main" id="{A07DEFB1-20A0-2F49-95D3-4A3A9BE43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8420" y="3439151"/>
                <a:ext cx="466367" cy="503588"/>
              </a:xfrm>
              <a:prstGeom prst="rect">
                <a:avLst/>
              </a:prstGeom>
              <a:blipFill>
                <a:blip r:embed="rId15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Content Placeholder 2">
                <a:extLst>
                  <a:ext uri="{FF2B5EF4-FFF2-40B4-BE49-F238E27FC236}">
                    <a16:creationId xmlns:a16="http://schemas.microsoft.com/office/drawing/2014/main" id="{88CCFE5D-301B-6247-BAA2-626133E8A5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6600" y="342734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8" name="Content Placeholder 2">
                <a:extLst>
                  <a:ext uri="{FF2B5EF4-FFF2-40B4-BE49-F238E27FC236}">
                    <a16:creationId xmlns:a16="http://schemas.microsoft.com/office/drawing/2014/main" id="{88CCFE5D-301B-6247-BAA2-626133E8A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6600" y="3427343"/>
                <a:ext cx="466367" cy="503588"/>
              </a:xfrm>
              <a:prstGeom prst="rect">
                <a:avLst/>
              </a:prstGeom>
              <a:blipFill>
                <a:blip r:embed="rId16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 txBox="1">
            <a:spLocks/>
          </p:cNvSpPr>
          <p:nvPr/>
        </p:nvSpPr>
        <p:spPr>
          <a:xfrm>
            <a:off x="347472" y="219456"/>
            <a:ext cx="9775371" cy="1162592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457182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rgbClr val="464646"/>
                </a:solidFill>
                <a:latin typeface="Karla"/>
                <a:ea typeface="+mj-ea"/>
                <a:cs typeface="Karla"/>
              </a:defRPr>
            </a:lvl1pPr>
          </a:lstStyle>
          <a:p>
            <a:r>
              <a:rPr lang="en-US"/>
              <a:t>RNN Extensions: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Bi-directional LSTMs (review)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5827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0D83-540B-A545-AE93-1975A8847A44}"/>
              </a:ext>
            </a:extLst>
          </p:cNvPr>
          <p:cNvSpPr txBox="1">
            <a:spLocks/>
          </p:cNvSpPr>
          <p:nvPr/>
        </p:nvSpPr>
        <p:spPr>
          <a:xfrm>
            <a:off x="340077" y="5954516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A8F7A-0C41-1042-A538-717F31D9F1D2}"/>
              </a:ext>
            </a:extLst>
          </p:cNvPr>
          <p:cNvSpPr txBox="1">
            <a:spLocks/>
          </p:cNvSpPr>
          <p:nvPr/>
        </p:nvSpPr>
        <p:spPr>
          <a:xfrm>
            <a:off x="236508" y="4285661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4377CE-0706-914A-92BC-7FB789BAB97A}"/>
              </a:ext>
            </a:extLst>
          </p:cNvPr>
          <p:cNvGrpSpPr/>
          <p:nvPr/>
        </p:nvGrpSpPr>
        <p:grpSpPr>
          <a:xfrm rot="16200000">
            <a:off x="1815592" y="4444937"/>
            <a:ext cx="1364224" cy="311369"/>
            <a:chOff x="2297660" y="4140835"/>
            <a:chExt cx="1364224" cy="31136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C8ACB1-4DE8-C34B-BBE1-52B0F3C86BA5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E1A6EB7-9B59-BF41-8A80-FAEA4B51C30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4F333C-A3C4-C34D-A8D0-264514E9505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9F2533-B485-2341-97E6-863A44A3B0F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51967D-3608-3E43-819C-CA40D4B4BB7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EBDEF82-EFD6-2342-9F7A-A5C5F411908F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F6910C14-BAA4-3148-8486-7878900FB35A}"/>
              </a:ext>
            </a:extLst>
          </p:cNvPr>
          <p:cNvSpPr/>
          <p:nvPr/>
        </p:nvSpPr>
        <p:spPr>
          <a:xfrm rot="16200000">
            <a:off x="221288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  <a:blipFill>
                <a:blip r:embed="rId2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ight Arrow 95">
            <a:extLst>
              <a:ext uri="{FF2B5EF4-FFF2-40B4-BE49-F238E27FC236}">
                <a16:creationId xmlns:a16="http://schemas.microsoft.com/office/drawing/2014/main" id="{6D483505-3904-5942-AA14-7C633380D35D}"/>
              </a:ext>
            </a:extLst>
          </p:cNvPr>
          <p:cNvSpPr/>
          <p:nvPr/>
        </p:nvSpPr>
        <p:spPr>
          <a:xfrm>
            <a:off x="275044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29BA1D1-1BE7-3A44-A164-1B59D7B56150}"/>
              </a:ext>
            </a:extLst>
          </p:cNvPr>
          <p:cNvGrpSpPr/>
          <p:nvPr/>
        </p:nvGrpSpPr>
        <p:grpSpPr>
          <a:xfrm rot="16200000">
            <a:off x="2897753" y="4444937"/>
            <a:ext cx="1364224" cy="311369"/>
            <a:chOff x="2297660" y="4140835"/>
            <a:chExt cx="1364224" cy="311369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8C661BAD-7737-C940-8F6D-C57239AC7C8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4C22B9A-65AB-8E48-8B2E-A59167DF9DD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AF7E894-2207-6948-9BF0-00EAE7F606CB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C5687A9-6CA7-A149-BE91-19E1BB1234F8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E926E05-E765-BD44-8343-F45ACC041CC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851FB5EF-5892-D647-B654-33FBBA621024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09DA31FA-88CE-6D4A-BCE1-7478789345C9}"/>
              </a:ext>
            </a:extLst>
          </p:cNvPr>
          <p:cNvSpPr/>
          <p:nvPr/>
        </p:nvSpPr>
        <p:spPr>
          <a:xfrm rot="16200000">
            <a:off x="3295042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37EAAA50-016A-1343-85BB-B614F8B0A2D4}"/>
              </a:ext>
            </a:extLst>
          </p:cNvPr>
          <p:cNvSpPr/>
          <p:nvPr/>
        </p:nvSpPr>
        <p:spPr>
          <a:xfrm>
            <a:off x="3832605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78E816E-ECD9-484D-A9A9-B8570209F500}"/>
              </a:ext>
            </a:extLst>
          </p:cNvPr>
          <p:cNvGrpSpPr/>
          <p:nvPr/>
        </p:nvGrpSpPr>
        <p:grpSpPr>
          <a:xfrm rot="16200000">
            <a:off x="3952512" y="4444937"/>
            <a:ext cx="1364224" cy="311369"/>
            <a:chOff x="2297660" y="4140835"/>
            <a:chExt cx="1364224" cy="311369"/>
          </a:xfrm>
        </p:grpSpPr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A0D9A43D-8DD1-1544-AC5C-120C4EBD2A4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2FC72A5-BDFA-C44D-9C63-73CC88C57F2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4C5B852-BB70-A948-91F4-4AAF747DD6D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282E207C-7DE1-B841-8D09-CCB2C6294721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D370F7C-B393-F541-8CCE-5AE2D241F466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C38670B-6F72-FE4C-B630-220C40142FC9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Right Arrow 125">
            <a:extLst>
              <a:ext uri="{FF2B5EF4-FFF2-40B4-BE49-F238E27FC236}">
                <a16:creationId xmlns:a16="http://schemas.microsoft.com/office/drawing/2014/main" id="{A9D312A5-5C73-0340-9CBB-901A11491F6A}"/>
              </a:ext>
            </a:extLst>
          </p:cNvPr>
          <p:cNvSpPr/>
          <p:nvPr/>
        </p:nvSpPr>
        <p:spPr>
          <a:xfrm rot="16200000">
            <a:off x="434980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98059384-5829-464B-9A4A-DF179A5B1FF0}"/>
              </a:ext>
            </a:extLst>
          </p:cNvPr>
          <p:cNvSpPr/>
          <p:nvPr/>
        </p:nvSpPr>
        <p:spPr>
          <a:xfrm>
            <a:off x="488736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ADB58F9-54AF-9541-8DA8-122F5481C0C7}"/>
              </a:ext>
            </a:extLst>
          </p:cNvPr>
          <p:cNvGrpSpPr/>
          <p:nvPr/>
        </p:nvGrpSpPr>
        <p:grpSpPr>
          <a:xfrm rot="16200000">
            <a:off x="5040756" y="4444936"/>
            <a:ext cx="1364224" cy="311369"/>
            <a:chOff x="2297660" y="4140835"/>
            <a:chExt cx="1364224" cy="311369"/>
          </a:xfrm>
        </p:grpSpPr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4BACC559-23FC-9247-9807-08405A20643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24DFA696-C5FD-2644-B18F-247F3BD7D1D5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B54726F4-DEDF-2446-9374-2926F5927A0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B164F39-A022-B646-9B69-76590F801DB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A810DFDD-87AC-C643-87D9-29D96A978CAC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0DC7101-0C98-4A4E-B32B-B3A3FE01A6F1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E35BF99D-2E66-8D43-83D6-C99EC695631B}"/>
              </a:ext>
            </a:extLst>
          </p:cNvPr>
          <p:cNvSpPr/>
          <p:nvPr/>
        </p:nvSpPr>
        <p:spPr>
          <a:xfrm rot="16200000">
            <a:off x="5438045" y="55206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1FC2A2-5E88-3E43-9C6B-469173760781}"/>
              </a:ext>
            </a:extLst>
          </p:cNvPr>
          <p:cNvGrpSpPr/>
          <p:nvPr/>
        </p:nvGrpSpPr>
        <p:grpSpPr>
          <a:xfrm rot="16200000">
            <a:off x="6769296" y="4468795"/>
            <a:ext cx="1364224" cy="311369"/>
            <a:chOff x="2297660" y="4140835"/>
            <a:chExt cx="1364224" cy="311369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CD61F387-2272-CD4D-8983-97B0532BD6B6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55F6879-0725-CB4B-A278-CCDFE7A976DB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B242938-5DE6-8D4E-AD07-FA1E46C357C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995F955-4B84-E24E-A947-27B141BDB33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D3BA443-6998-8440-9D5A-3681B126046A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C62104-8B7D-5545-950E-5E422B49D6D8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ight Arrow 62">
            <a:extLst>
              <a:ext uri="{FF2B5EF4-FFF2-40B4-BE49-F238E27FC236}">
                <a16:creationId xmlns:a16="http://schemas.microsoft.com/office/drawing/2014/main" id="{12083B4A-924E-0341-B172-BB74CE56117A}"/>
              </a:ext>
            </a:extLst>
          </p:cNvPr>
          <p:cNvSpPr/>
          <p:nvPr/>
        </p:nvSpPr>
        <p:spPr>
          <a:xfrm rot="16200000">
            <a:off x="7166585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ontent Placeholder 2">
                <a:extLst>
                  <a:ext uri="{FF2B5EF4-FFF2-40B4-BE49-F238E27FC236}">
                    <a16:creationId xmlns:a16="http://schemas.microsoft.com/office/drawing/2014/main" id="{83EE78B4-C908-C24E-952D-66EC0F8B99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5562" y="59208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7" name="Content Placeholder 2">
                <a:extLst>
                  <a:ext uri="{FF2B5EF4-FFF2-40B4-BE49-F238E27FC236}">
                    <a16:creationId xmlns:a16="http://schemas.microsoft.com/office/drawing/2014/main" id="{83EE78B4-C908-C24E-952D-66EC0F8B9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562" y="5920848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7F5FF3A9-9973-8C4F-901B-1D7D261AE4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9035" y="594913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7F5FF3A9-9973-8C4F-901B-1D7D261AE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035" y="5949138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91ED921F-D3A7-5A44-8160-C1E6BEBF28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94913" y="59462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91ED921F-D3A7-5A44-8160-C1E6BEBF2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913" y="5946248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C284FB9F-A0FA-3646-9805-F352C15C96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10726" y="59462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C284FB9F-A0FA-3646-9805-F352C15C9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726" y="5946248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31334007-DA71-A444-AD47-E635C44D54B7}"/>
              </a:ext>
            </a:extLst>
          </p:cNvPr>
          <p:cNvGrpSpPr/>
          <p:nvPr/>
        </p:nvGrpSpPr>
        <p:grpSpPr>
          <a:xfrm rot="16200000">
            <a:off x="7851457" y="4468795"/>
            <a:ext cx="1364224" cy="311369"/>
            <a:chOff x="2297660" y="4140835"/>
            <a:chExt cx="1364224" cy="311369"/>
          </a:xfrm>
        </p:grpSpPr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135F9424-7200-104A-8788-140A9F0708A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ADB0F5C-8F1A-284A-BAD4-45D90927B03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C53B0CC-5E06-4947-B814-68732EE76FE3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CD0998B-DA2A-7E48-9E39-69EC418805D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B2A6805-9DF1-644F-AA84-E16155D85B8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0523761-D634-D54A-902D-48CE6B6AD33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ight Arrow 78">
            <a:extLst>
              <a:ext uri="{FF2B5EF4-FFF2-40B4-BE49-F238E27FC236}">
                <a16:creationId xmlns:a16="http://schemas.microsoft.com/office/drawing/2014/main" id="{29A5D587-3BF7-D844-A079-BAA35E549D73}"/>
              </a:ext>
            </a:extLst>
          </p:cNvPr>
          <p:cNvSpPr/>
          <p:nvPr/>
        </p:nvSpPr>
        <p:spPr>
          <a:xfrm rot="16200000">
            <a:off x="8248746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1C20D9-5FA9-374C-BE0E-EE8AB6D1C62B}"/>
              </a:ext>
            </a:extLst>
          </p:cNvPr>
          <p:cNvGrpSpPr/>
          <p:nvPr/>
        </p:nvGrpSpPr>
        <p:grpSpPr>
          <a:xfrm rot="16200000">
            <a:off x="8906216" y="4468795"/>
            <a:ext cx="1364224" cy="311369"/>
            <a:chOff x="2297660" y="4140835"/>
            <a:chExt cx="1364224" cy="311369"/>
          </a:xfrm>
        </p:grpSpPr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1976AF41-49E3-B943-8E6D-DC1B1262F094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91B1D3D-F543-894F-A7C8-6EFC086504B1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E70BD05-7EAF-8A4A-9678-C70110ADFC0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3138A90-83DB-DC43-B8FC-FEB33326AD3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C2083F9-CEA3-FD4A-9B12-9888B07311F9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B1CFC66-4603-7D4A-AE30-9BF7C237B0D2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Right Arrow 87">
            <a:extLst>
              <a:ext uri="{FF2B5EF4-FFF2-40B4-BE49-F238E27FC236}">
                <a16:creationId xmlns:a16="http://schemas.microsoft.com/office/drawing/2014/main" id="{43773DE8-DAC4-FE4C-95AB-4C087B78FA83}"/>
              </a:ext>
            </a:extLst>
          </p:cNvPr>
          <p:cNvSpPr/>
          <p:nvPr/>
        </p:nvSpPr>
        <p:spPr>
          <a:xfrm rot="16200000">
            <a:off x="9303505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ight Arrow 96">
            <a:extLst>
              <a:ext uri="{FF2B5EF4-FFF2-40B4-BE49-F238E27FC236}">
                <a16:creationId xmlns:a16="http://schemas.microsoft.com/office/drawing/2014/main" id="{BBFE39C6-1C06-044C-B5EA-1BB7F378DC30}"/>
              </a:ext>
            </a:extLst>
          </p:cNvPr>
          <p:cNvSpPr/>
          <p:nvPr/>
        </p:nvSpPr>
        <p:spPr>
          <a:xfrm flipH="1">
            <a:off x="9765231" y="4435699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B374F78-E280-B94F-9213-883BD45B7F24}"/>
              </a:ext>
            </a:extLst>
          </p:cNvPr>
          <p:cNvGrpSpPr/>
          <p:nvPr/>
        </p:nvGrpSpPr>
        <p:grpSpPr>
          <a:xfrm rot="16200000">
            <a:off x="9994460" y="4468794"/>
            <a:ext cx="1364224" cy="311369"/>
            <a:chOff x="2297660" y="4140835"/>
            <a:chExt cx="1364224" cy="311369"/>
          </a:xfrm>
        </p:grpSpPr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11A36619-4FD0-7142-81D9-64797D16226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3A9B6-F408-2E4B-BC1D-C4EFE8149241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0497E2C-6164-A142-BEA0-1FFB08C1FD1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5212A3B-5D92-2A47-BF72-980F2FA38587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109A8B01-542A-E14C-8CEE-FC7B27DFF89F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C7DD58B-482B-554F-8A71-D053E84DE6C2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Right Arrow 104">
            <a:extLst>
              <a:ext uri="{FF2B5EF4-FFF2-40B4-BE49-F238E27FC236}">
                <a16:creationId xmlns:a16="http://schemas.microsoft.com/office/drawing/2014/main" id="{D8ABD822-3B1F-6C41-97B2-4AEF84AA1398}"/>
              </a:ext>
            </a:extLst>
          </p:cNvPr>
          <p:cNvSpPr/>
          <p:nvPr/>
        </p:nvSpPr>
        <p:spPr>
          <a:xfrm rot="16200000">
            <a:off x="10391749" y="554449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Arrow 140">
            <a:extLst>
              <a:ext uri="{FF2B5EF4-FFF2-40B4-BE49-F238E27FC236}">
                <a16:creationId xmlns:a16="http://schemas.microsoft.com/office/drawing/2014/main" id="{C396A0BD-2E23-9743-90F5-1420822D90FB}"/>
              </a:ext>
            </a:extLst>
          </p:cNvPr>
          <p:cNvSpPr/>
          <p:nvPr/>
        </p:nvSpPr>
        <p:spPr>
          <a:xfrm flipH="1">
            <a:off x="8683980" y="4435699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Arrow 141">
            <a:extLst>
              <a:ext uri="{FF2B5EF4-FFF2-40B4-BE49-F238E27FC236}">
                <a16:creationId xmlns:a16="http://schemas.microsoft.com/office/drawing/2014/main" id="{7DEB3022-6D1B-0245-8BCA-944CA325073B}"/>
              </a:ext>
            </a:extLst>
          </p:cNvPr>
          <p:cNvSpPr/>
          <p:nvPr/>
        </p:nvSpPr>
        <p:spPr>
          <a:xfrm flipH="1">
            <a:off x="7618738" y="4448222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  <a:blipFill>
                <a:blip r:embed="rId12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Content Placeholder 2">
                <a:extLst>
                  <a:ext uri="{FF2B5EF4-FFF2-40B4-BE49-F238E27FC236}">
                    <a16:creationId xmlns:a16="http://schemas.microsoft.com/office/drawing/2014/main" id="{30973258-1FC5-C147-8290-0223E0AA82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1437" y="341505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5" name="Content Placeholder 2">
                <a:extLst>
                  <a:ext uri="{FF2B5EF4-FFF2-40B4-BE49-F238E27FC236}">
                    <a16:creationId xmlns:a16="http://schemas.microsoft.com/office/drawing/2014/main" id="{30973258-1FC5-C147-8290-0223E0AA8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437" y="3415053"/>
                <a:ext cx="466367" cy="503588"/>
              </a:xfrm>
              <a:prstGeom prst="rect">
                <a:avLst/>
              </a:prstGeom>
              <a:blipFill>
                <a:blip r:embed="rId13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Content Placeholder 2">
                <a:extLst>
                  <a:ext uri="{FF2B5EF4-FFF2-40B4-BE49-F238E27FC236}">
                    <a16:creationId xmlns:a16="http://schemas.microsoft.com/office/drawing/2014/main" id="{280BE8FE-1FF3-9C44-ADBF-62D68593B76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15817" y="343911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6" name="Content Placeholder 2">
                <a:extLst>
                  <a:ext uri="{FF2B5EF4-FFF2-40B4-BE49-F238E27FC236}">
                    <a16:creationId xmlns:a16="http://schemas.microsoft.com/office/drawing/2014/main" id="{280BE8FE-1FF3-9C44-ADBF-62D68593B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5817" y="3439115"/>
                <a:ext cx="466367" cy="503588"/>
              </a:xfrm>
              <a:prstGeom prst="rect">
                <a:avLst/>
              </a:prstGeom>
              <a:blipFill>
                <a:blip r:embed="rId14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Content Placeholder 2">
                <a:extLst>
                  <a:ext uri="{FF2B5EF4-FFF2-40B4-BE49-F238E27FC236}">
                    <a16:creationId xmlns:a16="http://schemas.microsoft.com/office/drawing/2014/main" id="{A07DEFB1-20A0-2F49-95D3-4A3A9BE43D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28420" y="34391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7" name="Content Placeholder 2">
                <a:extLst>
                  <a:ext uri="{FF2B5EF4-FFF2-40B4-BE49-F238E27FC236}">
                    <a16:creationId xmlns:a16="http://schemas.microsoft.com/office/drawing/2014/main" id="{A07DEFB1-20A0-2F49-95D3-4A3A9BE43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8420" y="3439151"/>
                <a:ext cx="466367" cy="503588"/>
              </a:xfrm>
              <a:prstGeom prst="rect">
                <a:avLst/>
              </a:prstGeom>
              <a:blipFill>
                <a:blip r:embed="rId15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Content Placeholder 2">
                <a:extLst>
                  <a:ext uri="{FF2B5EF4-FFF2-40B4-BE49-F238E27FC236}">
                    <a16:creationId xmlns:a16="http://schemas.microsoft.com/office/drawing/2014/main" id="{88CCFE5D-301B-6247-BAA2-626133E8A5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6600" y="342734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8" name="Content Placeholder 2">
                <a:extLst>
                  <a:ext uri="{FF2B5EF4-FFF2-40B4-BE49-F238E27FC236}">
                    <a16:creationId xmlns:a16="http://schemas.microsoft.com/office/drawing/2014/main" id="{88CCFE5D-301B-6247-BAA2-626133E8A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6600" y="3427343"/>
                <a:ext cx="466367" cy="503588"/>
              </a:xfrm>
              <a:prstGeom prst="rect">
                <a:avLst/>
              </a:prstGeom>
              <a:blipFill>
                <a:blip r:embed="rId16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F2F8E7E-85F9-1C41-A63D-B3A0EEA0D934}"/>
              </a:ext>
            </a:extLst>
          </p:cNvPr>
          <p:cNvGrpSpPr/>
          <p:nvPr/>
        </p:nvGrpSpPr>
        <p:grpSpPr>
          <a:xfrm rot="16200000">
            <a:off x="4240169" y="2496690"/>
            <a:ext cx="1116182" cy="311369"/>
            <a:chOff x="2297660" y="4140836"/>
            <a:chExt cx="1116182" cy="311369"/>
          </a:xfrm>
        </p:grpSpPr>
        <p:sp>
          <p:nvSpPr>
            <p:cNvPr id="150" name="Rounded Rectangle 149">
              <a:extLst>
                <a:ext uri="{FF2B5EF4-FFF2-40B4-BE49-F238E27FC236}">
                  <a16:creationId xmlns:a16="http://schemas.microsoft.com/office/drawing/2014/main" id="{831421CC-D4E8-7A4B-9A77-B1D994BC2D10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54C2483-4325-BC4C-9F2C-8E7415159B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1EC24B26-5C89-0B46-9173-F7E87DBAC7C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8BD8C7F1-38F5-0948-A2F1-EAEBA90F202E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987BCF7B-C9AE-5C47-B8D8-DAB27F0626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Content Placeholder 2">
                <a:extLst>
                  <a:ext uri="{FF2B5EF4-FFF2-40B4-BE49-F238E27FC236}">
                    <a16:creationId xmlns:a16="http://schemas.microsoft.com/office/drawing/2014/main" id="{54C140CB-0AB0-5047-A16E-E34C85B3BF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49574" y="271825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6" name="Content Placeholder 2">
                <a:extLst>
                  <a:ext uri="{FF2B5EF4-FFF2-40B4-BE49-F238E27FC236}">
                    <a16:creationId xmlns:a16="http://schemas.microsoft.com/office/drawing/2014/main" id="{54C140CB-0AB0-5047-A16E-E34C85B3B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574" y="2718257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Content Placeholder 2">
                <a:extLst>
                  <a:ext uri="{FF2B5EF4-FFF2-40B4-BE49-F238E27FC236}">
                    <a16:creationId xmlns:a16="http://schemas.microsoft.com/office/drawing/2014/main" id="{759E582D-C931-B049-9A38-57BC4B2C6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82465" y="214163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7" name="Content Placeholder 2">
                <a:extLst>
                  <a:ext uri="{FF2B5EF4-FFF2-40B4-BE49-F238E27FC236}">
                    <a16:creationId xmlns:a16="http://schemas.microsoft.com/office/drawing/2014/main" id="{759E582D-C931-B049-9A38-57BC4B2C6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465" y="2141638"/>
                <a:ext cx="466367" cy="503588"/>
              </a:xfrm>
              <a:prstGeom prst="rect">
                <a:avLst/>
              </a:prstGeom>
              <a:blipFill>
                <a:blip r:embed="rId17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24BA0F9-44C0-774A-A06F-16406522B7AB}"/>
              </a:ext>
            </a:extLst>
          </p:cNvPr>
          <p:cNvGrpSpPr/>
          <p:nvPr/>
        </p:nvGrpSpPr>
        <p:grpSpPr>
          <a:xfrm rot="16200000">
            <a:off x="5465297" y="2496690"/>
            <a:ext cx="1116182" cy="311369"/>
            <a:chOff x="2297660" y="4140836"/>
            <a:chExt cx="1116182" cy="311369"/>
          </a:xfrm>
        </p:grpSpPr>
        <p:sp>
          <p:nvSpPr>
            <p:cNvPr id="159" name="Rounded Rectangle 158">
              <a:extLst>
                <a:ext uri="{FF2B5EF4-FFF2-40B4-BE49-F238E27FC236}">
                  <a16:creationId xmlns:a16="http://schemas.microsoft.com/office/drawing/2014/main" id="{82CC5667-8536-4A43-B47E-9D35FB5D2DFF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9AACF1C8-50C5-D643-B95A-FB68837AA0A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2E5D5A8-3C96-6244-A57D-AF5026689E0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B99EA73-83E4-1149-AF5D-C53C7DF88BC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FA16EBA4-6072-C941-A1BC-F5207FAB0130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Content Placeholder 2">
                <a:extLst>
                  <a:ext uri="{FF2B5EF4-FFF2-40B4-BE49-F238E27FC236}">
                    <a16:creationId xmlns:a16="http://schemas.microsoft.com/office/drawing/2014/main" id="{80778044-62FA-3C43-A421-4722343DBE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74702" y="271825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64" name="Content Placeholder 2">
                <a:extLst>
                  <a:ext uri="{FF2B5EF4-FFF2-40B4-BE49-F238E27FC236}">
                    <a16:creationId xmlns:a16="http://schemas.microsoft.com/office/drawing/2014/main" id="{80778044-62FA-3C43-A421-4722343DB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702" y="2718257"/>
                <a:ext cx="466367" cy="503588"/>
              </a:xfrm>
              <a:prstGeom prst="rect">
                <a:avLst/>
              </a:prstGeom>
              <a:blipFill>
                <a:blip r:embed="rId18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Content Placeholder 2">
                <a:extLst>
                  <a:ext uri="{FF2B5EF4-FFF2-40B4-BE49-F238E27FC236}">
                    <a16:creationId xmlns:a16="http://schemas.microsoft.com/office/drawing/2014/main" id="{41A88944-D2CC-5C4C-B790-78B1C92B9F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07593" y="214163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65" name="Content Placeholder 2">
                <a:extLst>
                  <a:ext uri="{FF2B5EF4-FFF2-40B4-BE49-F238E27FC236}">
                    <a16:creationId xmlns:a16="http://schemas.microsoft.com/office/drawing/2014/main" id="{41A88944-D2CC-5C4C-B790-78B1C92B9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593" y="2141638"/>
                <a:ext cx="466367" cy="503588"/>
              </a:xfrm>
              <a:prstGeom prst="rect">
                <a:avLst/>
              </a:prstGeom>
              <a:blipFill>
                <a:blip r:embed="rId14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98AD321-4E54-F848-B556-223A269037D7}"/>
              </a:ext>
            </a:extLst>
          </p:cNvPr>
          <p:cNvGrpSpPr/>
          <p:nvPr/>
        </p:nvGrpSpPr>
        <p:grpSpPr>
          <a:xfrm rot="16200000">
            <a:off x="6742070" y="2496689"/>
            <a:ext cx="1116182" cy="311369"/>
            <a:chOff x="2297660" y="4140836"/>
            <a:chExt cx="1116182" cy="311369"/>
          </a:xfrm>
        </p:grpSpPr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A2521774-C4A3-714B-A25E-501AE95601FF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9D36962C-73CA-AB4D-923E-E1D044DD01AA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44F6ED50-39D8-1C41-971C-4046C8DBAFC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0FB70222-E092-0947-9C1C-84A2F453795E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BFBBB9EB-AD38-9E43-B296-D6914275D29F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Content Placeholder 2">
                <a:extLst>
                  <a:ext uri="{FF2B5EF4-FFF2-40B4-BE49-F238E27FC236}">
                    <a16:creationId xmlns:a16="http://schemas.microsoft.com/office/drawing/2014/main" id="{B4C3B82F-F6CE-E942-972C-E49F8F650A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51475" y="271825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2" name="Content Placeholder 2">
                <a:extLst>
                  <a:ext uri="{FF2B5EF4-FFF2-40B4-BE49-F238E27FC236}">
                    <a16:creationId xmlns:a16="http://schemas.microsoft.com/office/drawing/2014/main" id="{B4C3B82F-F6CE-E942-972C-E49F8F650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475" y="2718256"/>
                <a:ext cx="466367" cy="503588"/>
              </a:xfrm>
              <a:prstGeom prst="rect">
                <a:avLst/>
              </a:prstGeom>
              <a:blipFill>
                <a:blip r:embed="rId1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Content Placeholder 2">
                <a:extLst>
                  <a:ext uri="{FF2B5EF4-FFF2-40B4-BE49-F238E27FC236}">
                    <a16:creationId xmlns:a16="http://schemas.microsoft.com/office/drawing/2014/main" id="{1227E4BB-A705-0344-ABAA-7FE450EC2D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4366" y="214163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3" name="Content Placeholder 2">
                <a:extLst>
                  <a:ext uri="{FF2B5EF4-FFF2-40B4-BE49-F238E27FC236}">
                    <a16:creationId xmlns:a16="http://schemas.microsoft.com/office/drawing/2014/main" id="{1227E4BB-A705-0344-ABAA-7FE450EC2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366" y="2141637"/>
                <a:ext cx="466367" cy="503588"/>
              </a:xfrm>
              <a:prstGeom prst="rect">
                <a:avLst/>
              </a:prstGeom>
              <a:blipFill>
                <a:blip r:embed="rId15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4" name="Group 173">
            <a:extLst>
              <a:ext uri="{FF2B5EF4-FFF2-40B4-BE49-F238E27FC236}">
                <a16:creationId xmlns:a16="http://schemas.microsoft.com/office/drawing/2014/main" id="{56947FB1-0D59-E042-A8C5-E94B6F4CADAD}"/>
              </a:ext>
            </a:extLst>
          </p:cNvPr>
          <p:cNvGrpSpPr/>
          <p:nvPr/>
        </p:nvGrpSpPr>
        <p:grpSpPr>
          <a:xfrm rot="16200000">
            <a:off x="8068409" y="2496688"/>
            <a:ext cx="1116182" cy="311369"/>
            <a:chOff x="2297660" y="4140836"/>
            <a:chExt cx="1116182" cy="311369"/>
          </a:xfrm>
        </p:grpSpPr>
        <p:sp>
          <p:nvSpPr>
            <p:cNvPr id="175" name="Rounded Rectangle 174">
              <a:extLst>
                <a:ext uri="{FF2B5EF4-FFF2-40B4-BE49-F238E27FC236}">
                  <a16:creationId xmlns:a16="http://schemas.microsoft.com/office/drawing/2014/main" id="{DC491FFE-AD71-B247-B36F-7072B63D15F3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1D3C225-C5B3-4A47-AEDC-145500A6DC1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353E1EF-8012-2F49-9E99-C43745DB0F6B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7A758EF-51DA-0048-8233-7564331A2171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2CD9587-C696-544C-A65A-4E908D8F79D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Content Placeholder 2">
                <a:extLst>
                  <a:ext uri="{FF2B5EF4-FFF2-40B4-BE49-F238E27FC236}">
                    <a16:creationId xmlns:a16="http://schemas.microsoft.com/office/drawing/2014/main" id="{D03707FA-E873-424C-B2E3-2C2B842805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77814" y="271825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0" name="Content Placeholder 2">
                <a:extLst>
                  <a:ext uri="{FF2B5EF4-FFF2-40B4-BE49-F238E27FC236}">
                    <a16:creationId xmlns:a16="http://schemas.microsoft.com/office/drawing/2014/main" id="{D03707FA-E873-424C-B2E3-2C2B84280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814" y="2718255"/>
                <a:ext cx="466367" cy="503588"/>
              </a:xfrm>
              <a:prstGeom prst="rect">
                <a:avLst/>
              </a:prstGeom>
              <a:blipFill>
                <a:blip r:embed="rId20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Content Placeholder 2">
                <a:extLst>
                  <a:ext uri="{FF2B5EF4-FFF2-40B4-BE49-F238E27FC236}">
                    <a16:creationId xmlns:a16="http://schemas.microsoft.com/office/drawing/2014/main" id="{8C987A6B-7C0D-D541-B105-6AC9838919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10705" y="214163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1" name="Content Placeholder 2">
                <a:extLst>
                  <a:ext uri="{FF2B5EF4-FFF2-40B4-BE49-F238E27FC236}">
                    <a16:creationId xmlns:a16="http://schemas.microsoft.com/office/drawing/2014/main" id="{8C987A6B-7C0D-D541-B105-6AC983891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0705" y="2141636"/>
                <a:ext cx="466367" cy="503588"/>
              </a:xfrm>
              <a:prstGeom prst="rect">
                <a:avLst/>
              </a:prstGeom>
              <a:blipFill>
                <a:blip r:embed="rId21"/>
                <a:stretch>
                  <a:fillRect l="-16216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Content Placeholder 2">
            <a:extLst>
              <a:ext uri="{FF2B5EF4-FFF2-40B4-BE49-F238E27FC236}">
                <a16:creationId xmlns:a16="http://schemas.microsoft.com/office/drawing/2014/main" id="{00D85FEA-08DD-4F46-8B51-CD266028460A}"/>
              </a:ext>
            </a:extLst>
          </p:cNvPr>
          <p:cNvSpPr txBox="1">
            <a:spLocks/>
          </p:cNvSpPr>
          <p:nvPr/>
        </p:nvSpPr>
        <p:spPr>
          <a:xfrm>
            <a:off x="236508" y="2420644"/>
            <a:ext cx="339399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Concatenate the hidden layers</a:t>
            </a:r>
          </a:p>
        </p:txBody>
      </p:sp>
      <p:sp>
        <p:nvSpPr>
          <p:cNvPr id="136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9775371" cy="1162592"/>
          </a:xfrm>
        </p:spPr>
        <p:txBody>
          <a:bodyPr>
            <a:normAutofit fontScale="90000"/>
          </a:bodyPr>
          <a:lstStyle/>
          <a:p>
            <a:r>
              <a:rPr lang="en-US" dirty="0"/>
              <a:t>RNN Extensions</a:t>
            </a:r>
            <a:r>
              <a:rPr lang="en-US"/>
              <a:t>: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Bi-directional LSTMs (review)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6485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0D83-540B-A545-AE93-1975A8847A44}"/>
              </a:ext>
            </a:extLst>
          </p:cNvPr>
          <p:cNvSpPr txBox="1">
            <a:spLocks/>
          </p:cNvSpPr>
          <p:nvPr/>
        </p:nvSpPr>
        <p:spPr>
          <a:xfrm>
            <a:off x="340077" y="5954516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A8F7A-0C41-1042-A538-717F31D9F1D2}"/>
              </a:ext>
            </a:extLst>
          </p:cNvPr>
          <p:cNvSpPr txBox="1">
            <a:spLocks/>
          </p:cNvSpPr>
          <p:nvPr/>
        </p:nvSpPr>
        <p:spPr>
          <a:xfrm>
            <a:off x="236508" y="4285661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5DDBB7-0901-C34C-AAB4-14DC8E54B65F}"/>
              </a:ext>
            </a:extLst>
          </p:cNvPr>
          <p:cNvSpPr txBox="1">
            <a:spLocks/>
          </p:cNvSpPr>
          <p:nvPr/>
        </p:nvSpPr>
        <p:spPr>
          <a:xfrm>
            <a:off x="340077" y="1034606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4377CE-0706-914A-92BC-7FB789BAB97A}"/>
              </a:ext>
            </a:extLst>
          </p:cNvPr>
          <p:cNvGrpSpPr/>
          <p:nvPr/>
        </p:nvGrpSpPr>
        <p:grpSpPr>
          <a:xfrm rot="16200000">
            <a:off x="1815592" y="4444937"/>
            <a:ext cx="1364224" cy="311369"/>
            <a:chOff x="2297660" y="4140835"/>
            <a:chExt cx="1364224" cy="31136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C8ACB1-4DE8-C34B-BBE1-52B0F3C86BA5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E1A6EB7-9B59-BF41-8A80-FAEA4B51C30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4F333C-A3C4-C34D-A8D0-264514E9505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9F2533-B485-2341-97E6-863A44A3B0F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51967D-3608-3E43-819C-CA40D4B4BB7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EBDEF82-EFD6-2342-9F7A-A5C5F411908F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F6910C14-BAA4-3148-8486-7878900FB35A}"/>
              </a:ext>
            </a:extLst>
          </p:cNvPr>
          <p:cNvSpPr/>
          <p:nvPr/>
        </p:nvSpPr>
        <p:spPr>
          <a:xfrm rot="16200000">
            <a:off x="221288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  <a:blipFill>
                <a:blip r:embed="rId2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ight Arrow 95">
            <a:extLst>
              <a:ext uri="{FF2B5EF4-FFF2-40B4-BE49-F238E27FC236}">
                <a16:creationId xmlns:a16="http://schemas.microsoft.com/office/drawing/2014/main" id="{6D483505-3904-5942-AA14-7C633380D35D}"/>
              </a:ext>
            </a:extLst>
          </p:cNvPr>
          <p:cNvSpPr/>
          <p:nvPr/>
        </p:nvSpPr>
        <p:spPr>
          <a:xfrm>
            <a:off x="275044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29BA1D1-1BE7-3A44-A164-1B59D7B56150}"/>
              </a:ext>
            </a:extLst>
          </p:cNvPr>
          <p:cNvGrpSpPr/>
          <p:nvPr/>
        </p:nvGrpSpPr>
        <p:grpSpPr>
          <a:xfrm rot="16200000">
            <a:off x="2897753" y="4444937"/>
            <a:ext cx="1364224" cy="311369"/>
            <a:chOff x="2297660" y="4140835"/>
            <a:chExt cx="1364224" cy="311369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8C661BAD-7737-C940-8F6D-C57239AC7C8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4C22B9A-65AB-8E48-8B2E-A59167DF9DD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AF7E894-2207-6948-9BF0-00EAE7F606CB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C5687A9-6CA7-A149-BE91-19E1BB1234F8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E926E05-E765-BD44-8343-F45ACC041CC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851FB5EF-5892-D647-B654-33FBBA621024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09DA31FA-88CE-6D4A-BCE1-7478789345C9}"/>
              </a:ext>
            </a:extLst>
          </p:cNvPr>
          <p:cNvSpPr/>
          <p:nvPr/>
        </p:nvSpPr>
        <p:spPr>
          <a:xfrm rot="16200000">
            <a:off x="3295042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37EAAA50-016A-1343-85BB-B614F8B0A2D4}"/>
              </a:ext>
            </a:extLst>
          </p:cNvPr>
          <p:cNvSpPr/>
          <p:nvPr/>
        </p:nvSpPr>
        <p:spPr>
          <a:xfrm>
            <a:off x="3832605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78E816E-ECD9-484D-A9A9-B8570209F500}"/>
              </a:ext>
            </a:extLst>
          </p:cNvPr>
          <p:cNvGrpSpPr/>
          <p:nvPr/>
        </p:nvGrpSpPr>
        <p:grpSpPr>
          <a:xfrm rot="16200000">
            <a:off x="3952512" y="4444937"/>
            <a:ext cx="1364224" cy="311369"/>
            <a:chOff x="2297660" y="4140835"/>
            <a:chExt cx="1364224" cy="311369"/>
          </a:xfrm>
        </p:grpSpPr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A0D9A43D-8DD1-1544-AC5C-120C4EBD2A4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2FC72A5-BDFA-C44D-9C63-73CC88C57F2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4C5B852-BB70-A948-91F4-4AAF747DD6D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282E207C-7DE1-B841-8D09-CCB2C6294721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D370F7C-B393-F541-8CCE-5AE2D241F466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C38670B-6F72-FE4C-B630-220C40142FC9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Right Arrow 125">
            <a:extLst>
              <a:ext uri="{FF2B5EF4-FFF2-40B4-BE49-F238E27FC236}">
                <a16:creationId xmlns:a16="http://schemas.microsoft.com/office/drawing/2014/main" id="{A9D312A5-5C73-0340-9CBB-901A11491F6A}"/>
              </a:ext>
            </a:extLst>
          </p:cNvPr>
          <p:cNvSpPr/>
          <p:nvPr/>
        </p:nvSpPr>
        <p:spPr>
          <a:xfrm rot="16200000">
            <a:off x="434980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98059384-5829-464B-9A4A-DF179A5B1FF0}"/>
              </a:ext>
            </a:extLst>
          </p:cNvPr>
          <p:cNvSpPr/>
          <p:nvPr/>
        </p:nvSpPr>
        <p:spPr>
          <a:xfrm>
            <a:off x="488736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ADB58F9-54AF-9541-8DA8-122F5481C0C7}"/>
              </a:ext>
            </a:extLst>
          </p:cNvPr>
          <p:cNvGrpSpPr/>
          <p:nvPr/>
        </p:nvGrpSpPr>
        <p:grpSpPr>
          <a:xfrm rot="16200000">
            <a:off x="5040756" y="4444936"/>
            <a:ext cx="1364224" cy="311369"/>
            <a:chOff x="2297660" y="4140835"/>
            <a:chExt cx="1364224" cy="311369"/>
          </a:xfrm>
        </p:grpSpPr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4BACC559-23FC-9247-9807-08405A206431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24DFA696-C5FD-2644-B18F-247F3BD7D1D5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B54726F4-DEDF-2446-9374-2926F5927A0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B164F39-A022-B646-9B69-76590F801DB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A810DFDD-87AC-C643-87D9-29D96A978CAC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0DC7101-0C98-4A4E-B32B-B3A3FE01A6F1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E35BF99D-2E66-8D43-83D6-C99EC695631B}"/>
              </a:ext>
            </a:extLst>
          </p:cNvPr>
          <p:cNvSpPr/>
          <p:nvPr/>
        </p:nvSpPr>
        <p:spPr>
          <a:xfrm rot="16200000">
            <a:off x="5438045" y="55206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1FC2A2-5E88-3E43-9C6B-469173760781}"/>
              </a:ext>
            </a:extLst>
          </p:cNvPr>
          <p:cNvGrpSpPr/>
          <p:nvPr/>
        </p:nvGrpSpPr>
        <p:grpSpPr>
          <a:xfrm rot="16200000">
            <a:off x="6769296" y="4468795"/>
            <a:ext cx="1364224" cy="311369"/>
            <a:chOff x="2297660" y="4140835"/>
            <a:chExt cx="1364224" cy="311369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CD61F387-2272-CD4D-8983-97B0532BD6B6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55F6879-0725-CB4B-A278-CCDFE7A976DB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B242938-5DE6-8D4E-AD07-FA1E46C357C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995F955-4B84-E24E-A947-27B141BDB33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D3BA443-6998-8440-9D5A-3681B126046A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C62104-8B7D-5545-950E-5E422B49D6D8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ight Arrow 62">
            <a:extLst>
              <a:ext uri="{FF2B5EF4-FFF2-40B4-BE49-F238E27FC236}">
                <a16:creationId xmlns:a16="http://schemas.microsoft.com/office/drawing/2014/main" id="{12083B4A-924E-0341-B172-BB74CE56117A}"/>
              </a:ext>
            </a:extLst>
          </p:cNvPr>
          <p:cNvSpPr/>
          <p:nvPr/>
        </p:nvSpPr>
        <p:spPr>
          <a:xfrm rot="16200000">
            <a:off x="7166585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ontent Placeholder 2">
                <a:extLst>
                  <a:ext uri="{FF2B5EF4-FFF2-40B4-BE49-F238E27FC236}">
                    <a16:creationId xmlns:a16="http://schemas.microsoft.com/office/drawing/2014/main" id="{83EE78B4-C908-C24E-952D-66EC0F8B99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5562" y="59208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7" name="Content Placeholder 2">
                <a:extLst>
                  <a:ext uri="{FF2B5EF4-FFF2-40B4-BE49-F238E27FC236}">
                    <a16:creationId xmlns:a16="http://schemas.microsoft.com/office/drawing/2014/main" id="{83EE78B4-C908-C24E-952D-66EC0F8B9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562" y="5920848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7F5FF3A9-9973-8C4F-901B-1D7D261AE4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9035" y="594913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8" name="Content Placeholder 2">
                <a:extLst>
                  <a:ext uri="{FF2B5EF4-FFF2-40B4-BE49-F238E27FC236}">
                    <a16:creationId xmlns:a16="http://schemas.microsoft.com/office/drawing/2014/main" id="{7F5FF3A9-9973-8C4F-901B-1D7D261AE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035" y="5949138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91ED921F-D3A7-5A44-8160-C1E6BEBF28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94913" y="59462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69" name="Content Placeholder 2">
                <a:extLst>
                  <a:ext uri="{FF2B5EF4-FFF2-40B4-BE49-F238E27FC236}">
                    <a16:creationId xmlns:a16="http://schemas.microsoft.com/office/drawing/2014/main" id="{91ED921F-D3A7-5A44-8160-C1E6BEBF2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913" y="5946248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C284FB9F-A0FA-3646-9805-F352C15C96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10726" y="594624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C284FB9F-A0FA-3646-9805-F352C15C9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726" y="5946248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31334007-DA71-A444-AD47-E635C44D54B7}"/>
              </a:ext>
            </a:extLst>
          </p:cNvPr>
          <p:cNvGrpSpPr/>
          <p:nvPr/>
        </p:nvGrpSpPr>
        <p:grpSpPr>
          <a:xfrm rot="16200000">
            <a:off x="7851457" y="4468795"/>
            <a:ext cx="1364224" cy="311369"/>
            <a:chOff x="2297660" y="4140835"/>
            <a:chExt cx="1364224" cy="311369"/>
          </a:xfrm>
        </p:grpSpPr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135F9424-7200-104A-8788-140A9F0708A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ADB0F5C-8F1A-284A-BAD4-45D90927B03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C53B0CC-5E06-4947-B814-68732EE76FE3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CD0998B-DA2A-7E48-9E39-69EC418805D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B2A6805-9DF1-644F-AA84-E16155D85B8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0523761-D634-D54A-902D-48CE6B6AD33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ight Arrow 78">
            <a:extLst>
              <a:ext uri="{FF2B5EF4-FFF2-40B4-BE49-F238E27FC236}">
                <a16:creationId xmlns:a16="http://schemas.microsoft.com/office/drawing/2014/main" id="{29A5D587-3BF7-D844-A079-BAA35E549D73}"/>
              </a:ext>
            </a:extLst>
          </p:cNvPr>
          <p:cNvSpPr/>
          <p:nvPr/>
        </p:nvSpPr>
        <p:spPr>
          <a:xfrm rot="16200000">
            <a:off x="8248746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1C20D9-5FA9-374C-BE0E-EE8AB6D1C62B}"/>
              </a:ext>
            </a:extLst>
          </p:cNvPr>
          <p:cNvGrpSpPr/>
          <p:nvPr/>
        </p:nvGrpSpPr>
        <p:grpSpPr>
          <a:xfrm rot="16200000">
            <a:off x="8906216" y="4468795"/>
            <a:ext cx="1364224" cy="311369"/>
            <a:chOff x="2297660" y="4140835"/>
            <a:chExt cx="1364224" cy="311369"/>
          </a:xfrm>
        </p:grpSpPr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1976AF41-49E3-B943-8E6D-DC1B1262F094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91B1D3D-F543-894F-A7C8-6EFC086504B1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E70BD05-7EAF-8A4A-9678-C70110ADFC0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3138A90-83DB-DC43-B8FC-FEB33326AD3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C2083F9-CEA3-FD4A-9B12-9888B07311F9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B1CFC66-4603-7D4A-AE30-9BF7C237B0D2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Right Arrow 87">
            <a:extLst>
              <a:ext uri="{FF2B5EF4-FFF2-40B4-BE49-F238E27FC236}">
                <a16:creationId xmlns:a16="http://schemas.microsoft.com/office/drawing/2014/main" id="{43773DE8-DAC4-FE4C-95AB-4C087B78FA83}"/>
              </a:ext>
            </a:extLst>
          </p:cNvPr>
          <p:cNvSpPr/>
          <p:nvPr/>
        </p:nvSpPr>
        <p:spPr>
          <a:xfrm rot="16200000">
            <a:off x="9303505" y="554449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ight Arrow 96">
            <a:extLst>
              <a:ext uri="{FF2B5EF4-FFF2-40B4-BE49-F238E27FC236}">
                <a16:creationId xmlns:a16="http://schemas.microsoft.com/office/drawing/2014/main" id="{BBFE39C6-1C06-044C-B5EA-1BB7F378DC30}"/>
              </a:ext>
            </a:extLst>
          </p:cNvPr>
          <p:cNvSpPr/>
          <p:nvPr/>
        </p:nvSpPr>
        <p:spPr>
          <a:xfrm flipH="1">
            <a:off x="9765231" y="4435699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B374F78-E280-B94F-9213-883BD45B7F24}"/>
              </a:ext>
            </a:extLst>
          </p:cNvPr>
          <p:cNvGrpSpPr/>
          <p:nvPr/>
        </p:nvGrpSpPr>
        <p:grpSpPr>
          <a:xfrm rot="16200000">
            <a:off x="9994460" y="4468794"/>
            <a:ext cx="1364224" cy="311369"/>
            <a:chOff x="2297660" y="4140835"/>
            <a:chExt cx="1364224" cy="311369"/>
          </a:xfrm>
        </p:grpSpPr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11A36619-4FD0-7142-81D9-64797D16226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3A9B6-F408-2E4B-BC1D-C4EFE8149241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0497E2C-6164-A142-BEA0-1FFB08C1FD1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5212A3B-5D92-2A47-BF72-980F2FA38587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109A8B01-542A-E14C-8CEE-FC7B27DFF89F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C7DD58B-482B-554F-8A71-D053E84DE6C2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Right Arrow 104">
            <a:extLst>
              <a:ext uri="{FF2B5EF4-FFF2-40B4-BE49-F238E27FC236}">
                <a16:creationId xmlns:a16="http://schemas.microsoft.com/office/drawing/2014/main" id="{D8ABD822-3B1F-6C41-97B2-4AEF84AA1398}"/>
              </a:ext>
            </a:extLst>
          </p:cNvPr>
          <p:cNvSpPr/>
          <p:nvPr/>
        </p:nvSpPr>
        <p:spPr>
          <a:xfrm rot="16200000">
            <a:off x="10391749" y="554449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Arrow 140">
            <a:extLst>
              <a:ext uri="{FF2B5EF4-FFF2-40B4-BE49-F238E27FC236}">
                <a16:creationId xmlns:a16="http://schemas.microsoft.com/office/drawing/2014/main" id="{C396A0BD-2E23-9743-90F5-1420822D90FB}"/>
              </a:ext>
            </a:extLst>
          </p:cNvPr>
          <p:cNvSpPr/>
          <p:nvPr/>
        </p:nvSpPr>
        <p:spPr>
          <a:xfrm flipH="1">
            <a:off x="8683980" y="4435699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Arrow 141">
            <a:extLst>
              <a:ext uri="{FF2B5EF4-FFF2-40B4-BE49-F238E27FC236}">
                <a16:creationId xmlns:a16="http://schemas.microsoft.com/office/drawing/2014/main" id="{7DEB3022-6D1B-0245-8BCA-944CA325073B}"/>
              </a:ext>
            </a:extLst>
          </p:cNvPr>
          <p:cNvSpPr/>
          <p:nvPr/>
        </p:nvSpPr>
        <p:spPr>
          <a:xfrm flipH="1">
            <a:off x="7618738" y="4448222"/>
            <a:ext cx="69706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3365585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338964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3389683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3377875"/>
                <a:ext cx="466367" cy="503588"/>
              </a:xfrm>
              <a:prstGeom prst="rect">
                <a:avLst/>
              </a:prstGeom>
              <a:blipFill>
                <a:blip r:embed="rId12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Content Placeholder 2">
                <a:extLst>
                  <a:ext uri="{FF2B5EF4-FFF2-40B4-BE49-F238E27FC236}">
                    <a16:creationId xmlns:a16="http://schemas.microsoft.com/office/drawing/2014/main" id="{30973258-1FC5-C147-8290-0223E0AA82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1437" y="341505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5" name="Content Placeholder 2">
                <a:extLst>
                  <a:ext uri="{FF2B5EF4-FFF2-40B4-BE49-F238E27FC236}">
                    <a16:creationId xmlns:a16="http://schemas.microsoft.com/office/drawing/2014/main" id="{30973258-1FC5-C147-8290-0223E0AA8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437" y="3415053"/>
                <a:ext cx="466367" cy="503588"/>
              </a:xfrm>
              <a:prstGeom prst="rect">
                <a:avLst/>
              </a:prstGeom>
              <a:blipFill>
                <a:blip r:embed="rId13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Content Placeholder 2">
                <a:extLst>
                  <a:ext uri="{FF2B5EF4-FFF2-40B4-BE49-F238E27FC236}">
                    <a16:creationId xmlns:a16="http://schemas.microsoft.com/office/drawing/2014/main" id="{280BE8FE-1FF3-9C44-ADBF-62D68593B76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15817" y="343911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6" name="Content Placeholder 2">
                <a:extLst>
                  <a:ext uri="{FF2B5EF4-FFF2-40B4-BE49-F238E27FC236}">
                    <a16:creationId xmlns:a16="http://schemas.microsoft.com/office/drawing/2014/main" id="{280BE8FE-1FF3-9C44-ADBF-62D68593B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5817" y="3439115"/>
                <a:ext cx="466367" cy="503588"/>
              </a:xfrm>
              <a:prstGeom prst="rect">
                <a:avLst/>
              </a:prstGeom>
              <a:blipFill>
                <a:blip r:embed="rId14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Content Placeholder 2">
                <a:extLst>
                  <a:ext uri="{FF2B5EF4-FFF2-40B4-BE49-F238E27FC236}">
                    <a16:creationId xmlns:a16="http://schemas.microsoft.com/office/drawing/2014/main" id="{A07DEFB1-20A0-2F49-95D3-4A3A9BE43D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28420" y="34391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7" name="Content Placeholder 2">
                <a:extLst>
                  <a:ext uri="{FF2B5EF4-FFF2-40B4-BE49-F238E27FC236}">
                    <a16:creationId xmlns:a16="http://schemas.microsoft.com/office/drawing/2014/main" id="{A07DEFB1-20A0-2F49-95D3-4A3A9BE43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8420" y="3439151"/>
                <a:ext cx="466367" cy="503588"/>
              </a:xfrm>
              <a:prstGeom prst="rect">
                <a:avLst/>
              </a:prstGeom>
              <a:blipFill>
                <a:blip r:embed="rId15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Content Placeholder 2">
                <a:extLst>
                  <a:ext uri="{FF2B5EF4-FFF2-40B4-BE49-F238E27FC236}">
                    <a16:creationId xmlns:a16="http://schemas.microsoft.com/office/drawing/2014/main" id="{88CCFE5D-301B-6247-BAA2-626133E8A5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6600" y="342734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8" name="Content Placeholder 2">
                <a:extLst>
                  <a:ext uri="{FF2B5EF4-FFF2-40B4-BE49-F238E27FC236}">
                    <a16:creationId xmlns:a16="http://schemas.microsoft.com/office/drawing/2014/main" id="{88CCFE5D-301B-6247-BAA2-626133E8A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6600" y="3427343"/>
                <a:ext cx="466367" cy="503588"/>
              </a:xfrm>
              <a:prstGeom prst="rect">
                <a:avLst/>
              </a:prstGeom>
              <a:blipFill>
                <a:blip r:embed="rId16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F2F8E7E-85F9-1C41-A63D-B3A0EEA0D934}"/>
              </a:ext>
            </a:extLst>
          </p:cNvPr>
          <p:cNvGrpSpPr/>
          <p:nvPr/>
        </p:nvGrpSpPr>
        <p:grpSpPr>
          <a:xfrm rot="16200000">
            <a:off x="4240169" y="2496690"/>
            <a:ext cx="1116182" cy="311369"/>
            <a:chOff x="2297660" y="4140836"/>
            <a:chExt cx="1116182" cy="311369"/>
          </a:xfrm>
        </p:grpSpPr>
        <p:sp>
          <p:nvSpPr>
            <p:cNvPr id="150" name="Rounded Rectangle 149">
              <a:extLst>
                <a:ext uri="{FF2B5EF4-FFF2-40B4-BE49-F238E27FC236}">
                  <a16:creationId xmlns:a16="http://schemas.microsoft.com/office/drawing/2014/main" id="{831421CC-D4E8-7A4B-9A77-B1D994BC2D10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54C2483-4325-BC4C-9F2C-8E7415159B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1EC24B26-5C89-0B46-9173-F7E87DBAC7C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8BD8C7F1-38F5-0948-A2F1-EAEBA90F202E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987BCF7B-C9AE-5C47-B8D8-DAB27F0626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Content Placeholder 2">
                <a:extLst>
                  <a:ext uri="{FF2B5EF4-FFF2-40B4-BE49-F238E27FC236}">
                    <a16:creationId xmlns:a16="http://schemas.microsoft.com/office/drawing/2014/main" id="{54C140CB-0AB0-5047-A16E-E34C85B3BF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49574" y="271825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6" name="Content Placeholder 2">
                <a:extLst>
                  <a:ext uri="{FF2B5EF4-FFF2-40B4-BE49-F238E27FC236}">
                    <a16:creationId xmlns:a16="http://schemas.microsoft.com/office/drawing/2014/main" id="{54C140CB-0AB0-5047-A16E-E34C85B3B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574" y="2718257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Content Placeholder 2">
                <a:extLst>
                  <a:ext uri="{FF2B5EF4-FFF2-40B4-BE49-F238E27FC236}">
                    <a16:creationId xmlns:a16="http://schemas.microsoft.com/office/drawing/2014/main" id="{759E582D-C931-B049-9A38-57BC4B2C6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82465" y="214163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7" name="Content Placeholder 2">
                <a:extLst>
                  <a:ext uri="{FF2B5EF4-FFF2-40B4-BE49-F238E27FC236}">
                    <a16:creationId xmlns:a16="http://schemas.microsoft.com/office/drawing/2014/main" id="{759E582D-C931-B049-9A38-57BC4B2C6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465" y="2141638"/>
                <a:ext cx="466367" cy="503588"/>
              </a:xfrm>
              <a:prstGeom prst="rect">
                <a:avLst/>
              </a:prstGeom>
              <a:blipFill>
                <a:blip r:embed="rId17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24BA0F9-44C0-774A-A06F-16406522B7AB}"/>
              </a:ext>
            </a:extLst>
          </p:cNvPr>
          <p:cNvGrpSpPr/>
          <p:nvPr/>
        </p:nvGrpSpPr>
        <p:grpSpPr>
          <a:xfrm rot="16200000">
            <a:off x="5465297" y="2496690"/>
            <a:ext cx="1116182" cy="311369"/>
            <a:chOff x="2297660" y="4140836"/>
            <a:chExt cx="1116182" cy="311369"/>
          </a:xfrm>
        </p:grpSpPr>
        <p:sp>
          <p:nvSpPr>
            <p:cNvPr id="159" name="Rounded Rectangle 158">
              <a:extLst>
                <a:ext uri="{FF2B5EF4-FFF2-40B4-BE49-F238E27FC236}">
                  <a16:creationId xmlns:a16="http://schemas.microsoft.com/office/drawing/2014/main" id="{82CC5667-8536-4A43-B47E-9D35FB5D2DFF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9AACF1C8-50C5-D643-B95A-FB68837AA0A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2E5D5A8-3C96-6244-A57D-AF5026689E0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B99EA73-83E4-1149-AF5D-C53C7DF88BC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FA16EBA4-6072-C941-A1BC-F5207FAB0130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Content Placeholder 2">
                <a:extLst>
                  <a:ext uri="{FF2B5EF4-FFF2-40B4-BE49-F238E27FC236}">
                    <a16:creationId xmlns:a16="http://schemas.microsoft.com/office/drawing/2014/main" id="{80778044-62FA-3C43-A421-4722343DBE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74702" y="271825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64" name="Content Placeholder 2">
                <a:extLst>
                  <a:ext uri="{FF2B5EF4-FFF2-40B4-BE49-F238E27FC236}">
                    <a16:creationId xmlns:a16="http://schemas.microsoft.com/office/drawing/2014/main" id="{80778044-62FA-3C43-A421-4722343DB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702" y="2718257"/>
                <a:ext cx="466367" cy="503588"/>
              </a:xfrm>
              <a:prstGeom prst="rect">
                <a:avLst/>
              </a:prstGeom>
              <a:blipFill>
                <a:blip r:embed="rId18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Content Placeholder 2">
                <a:extLst>
                  <a:ext uri="{FF2B5EF4-FFF2-40B4-BE49-F238E27FC236}">
                    <a16:creationId xmlns:a16="http://schemas.microsoft.com/office/drawing/2014/main" id="{41A88944-D2CC-5C4C-B790-78B1C92B9F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07593" y="2141638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65" name="Content Placeholder 2">
                <a:extLst>
                  <a:ext uri="{FF2B5EF4-FFF2-40B4-BE49-F238E27FC236}">
                    <a16:creationId xmlns:a16="http://schemas.microsoft.com/office/drawing/2014/main" id="{41A88944-D2CC-5C4C-B790-78B1C92B9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593" y="2141638"/>
                <a:ext cx="466367" cy="503588"/>
              </a:xfrm>
              <a:prstGeom prst="rect">
                <a:avLst/>
              </a:prstGeom>
              <a:blipFill>
                <a:blip r:embed="rId14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98AD321-4E54-F848-B556-223A269037D7}"/>
              </a:ext>
            </a:extLst>
          </p:cNvPr>
          <p:cNvGrpSpPr/>
          <p:nvPr/>
        </p:nvGrpSpPr>
        <p:grpSpPr>
          <a:xfrm rot="16200000">
            <a:off x="6742070" y="2496689"/>
            <a:ext cx="1116182" cy="311369"/>
            <a:chOff x="2297660" y="4140836"/>
            <a:chExt cx="1116182" cy="311369"/>
          </a:xfrm>
        </p:grpSpPr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A2521774-C4A3-714B-A25E-501AE95601FF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9D36962C-73CA-AB4D-923E-E1D044DD01AA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44F6ED50-39D8-1C41-971C-4046C8DBAFC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0FB70222-E092-0947-9C1C-84A2F453795E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BFBBB9EB-AD38-9E43-B296-D6914275D29F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Content Placeholder 2">
                <a:extLst>
                  <a:ext uri="{FF2B5EF4-FFF2-40B4-BE49-F238E27FC236}">
                    <a16:creationId xmlns:a16="http://schemas.microsoft.com/office/drawing/2014/main" id="{B4C3B82F-F6CE-E942-972C-E49F8F650A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51475" y="271825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2" name="Content Placeholder 2">
                <a:extLst>
                  <a:ext uri="{FF2B5EF4-FFF2-40B4-BE49-F238E27FC236}">
                    <a16:creationId xmlns:a16="http://schemas.microsoft.com/office/drawing/2014/main" id="{B4C3B82F-F6CE-E942-972C-E49F8F650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475" y="2718256"/>
                <a:ext cx="466367" cy="503588"/>
              </a:xfrm>
              <a:prstGeom prst="rect">
                <a:avLst/>
              </a:prstGeom>
              <a:blipFill>
                <a:blip r:embed="rId19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Content Placeholder 2">
                <a:extLst>
                  <a:ext uri="{FF2B5EF4-FFF2-40B4-BE49-F238E27FC236}">
                    <a16:creationId xmlns:a16="http://schemas.microsoft.com/office/drawing/2014/main" id="{1227E4BB-A705-0344-ABAA-7FE450EC2D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4366" y="214163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3" name="Content Placeholder 2">
                <a:extLst>
                  <a:ext uri="{FF2B5EF4-FFF2-40B4-BE49-F238E27FC236}">
                    <a16:creationId xmlns:a16="http://schemas.microsoft.com/office/drawing/2014/main" id="{1227E4BB-A705-0344-ABAA-7FE450EC2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366" y="2141637"/>
                <a:ext cx="466367" cy="503588"/>
              </a:xfrm>
              <a:prstGeom prst="rect">
                <a:avLst/>
              </a:prstGeom>
              <a:blipFill>
                <a:blip r:embed="rId15"/>
                <a:stretch>
                  <a:fillRect l="-1578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4" name="Group 173">
            <a:extLst>
              <a:ext uri="{FF2B5EF4-FFF2-40B4-BE49-F238E27FC236}">
                <a16:creationId xmlns:a16="http://schemas.microsoft.com/office/drawing/2014/main" id="{56947FB1-0D59-E042-A8C5-E94B6F4CADAD}"/>
              </a:ext>
            </a:extLst>
          </p:cNvPr>
          <p:cNvGrpSpPr/>
          <p:nvPr/>
        </p:nvGrpSpPr>
        <p:grpSpPr>
          <a:xfrm rot="16200000">
            <a:off x="8068409" y="2496688"/>
            <a:ext cx="1116182" cy="311369"/>
            <a:chOff x="2297660" y="4140836"/>
            <a:chExt cx="1116182" cy="311369"/>
          </a:xfrm>
        </p:grpSpPr>
        <p:sp>
          <p:nvSpPr>
            <p:cNvPr id="175" name="Rounded Rectangle 174">
              <a:extLst>
                <a:ext uri="{FF2B5EF4-FFF2-40B4-BE49-F238E27FC236}">
                  <a16:creationId xmlns:a16="http://schemas.microsoft.com/office/drawing/2014/main" id="{DC491FFE-AD71-B247-B36F-7072B63D15F3}"/>
                </a:ext>
              </a:extLst>
            </p:cNvPr>
            <p:cNvSpPr/>
            <p:nvPr/>
          </p:nvSpPr>
          <p:spPr>
            <a:xfrm>
              <a:off x="2297660" y="4140836"/>
              <a:ext cx="1116182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1D3C225-C5B3-4A47-AEDC-145500A6DC1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353E1EF-8012-2F49-9E99-C43745DB0F6B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7A758EF-51DA-0048-8233-7564331A2171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2CD9587-C696-544C-A65A-4E908D8F79D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Content Placeholder 2">
                <a:extLst>
                  <a:ext uri="{FF2B5EF4-FFF2-40B4-BE49-F238E27FC236}">
                    <a16:creationId xmlns:a16="http://schemas.microsoft.com/office/drawing/2014/main" id="{D03707FA-E873-424C-B2E3-2C2B842805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77814" y="271825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0" name="Content Placeholder 2">
                <a:extLst>
                  <a:ext uri="{FF2B5EF4-FFF2-40B4-BE49-F238E27FC236}">
                    <a16:creationId xmlns:a16="http://schemas.microsoft.com/office/drawing/2014/main" id="{D03707FA-E873-424C-B2E3-2C2B84280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814" y="2718255"/>
                <a:ext cx="466367" cy="503588"/>
              </a:xfrm>
              <a:prstGeom prst="rect">
                <a:avLst/>
              </a:prstGeom>
              <a:blipFill>
                <a:blip r:embed="rId20"/>
                <a:stretch>
                  <a:fillRect l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Content Placeholder 2">
                <a:extLst>
                  <a:ext uri="{FF2B5EF4-FFF2-40B4-BE49-F238E27FC236}">
                    <a16:creationId xmlns:a16="http://schemas.microsoft.com/office/drawing/2014/main" id="{8C987A6B-7C0D-D541-B105-6AC9838919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10705" y="214163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1" name="Content Placeholder 2">
                <a:extLst>
                  <a:ext uri="{FF2B5EF4-FFF2-40B4-BE49-F238E27FC236}">
                    <a16:creationId xmlns:a16="http://schemas.microsoft.com/office/drawing/2014/main" id="{8C987A6B-7C0D-D541-B105-6AC983891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0705" y="2141636"/>
                <a:ext cx="466367" cy="503588"/>
              </a:xfrm>
              <a:prstGeom prst="rect">
                <a:avLst/>
              </a:prstGeom>
              <a:blipFill>
                <a:blip r:embed="rId21"/>
                <a:stretch>
                  <a:fillRect l="-16216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2" name="Right Arrow 181">
            <a:extLst>
              <a:ext uri="{FF2B5EF4-FFF2-40B4-BE49-F238E27FC236}">
                <a16:creationId xmlns:a16="http://schemas.microsoft.com/office/drawing/2014/main" id="{A926F4F4-B87E-4B41-BD76-1740003E40BB}"/>
              </a:ext>
            </a:extLst>
          </p:cNvPr>
          <p:cNvSpPr/>
          <p:nvPr/>
        </p:nvSpPr>
        <p:spPr>
          <a:xfrm rot="16200000">
            <a:off x="4559638" y="1548873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Content Placeholder 2">
                <a:extLst>
                  <a:ext uri="{FF2B5EF4-FFF2-40B4-BE49-F238E27FC236}">
                    <a16:creationId xmlns:a16="http://schemas.microsoft.com/office/drawing/2014/main" id="{F6370C54-E9C3-1543-A81B-8D2F7A8171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49574" y="900929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3" name="Content Placeholder 2">
                <a:extLst>
                  <a:ext uri="{FF2B5EF4-FFF2-40B4-BE49-F238E27FC236}">
                    <a16:creationId xmlns:a16="http://schemas.microsoft.com/office/drawing/2014/main" id="{F6370C54-E9C3-1543-A81B-8D2F7A817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574" y="900929"/>
                <a:ext cx="1576747" cy="503588"/>
              </a:xfrm>
              <a:prstGeom prst="rect">
                <a:avLst/>
              </a:prstGeom>
              <a:blipFill>
                <a:blip r:embed="rId22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Right Arrow 183">
            <a:extLst>
              <a:ext uri="{FF2B5EF4-FFF2-40B4-BE49-F238E27FC236}">
                <a16:creationId xmlns:a16="http://schemas.microsoft.com/office/drawing/2014/main" id="{8323CFC9-88D9-714D-A876-B49F19DAA834}"/>
              </a:ext>
            </a:extLst>
          </p:cNvPr>
          <p:cNvSpPr/>
          <p:nvPr/>
        </p:nvSpPr>
        <p:spPr>
          <a:xfrm rot="16200000">
            <a:off x="5779561" y="156211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ight Arrow 184">
            <a:extLst>
              <a:ext uri="{FF2B5EF4-FFF2-40B4-BE49-F238E27FC236}">
                <a16:creationId xmlns:a16="http://schemas.microsoft.com/office/drawing/2014/main" id="{241A1BAA-2CBE-814A-BBCA-E9758D70D25A}"/>
              </a:ext>
            </a:extLst>
          </p:cNvPr>
          <p:cNvSpPr/>
          <p:nvPr/>
        </p:nvSpPr>
        <p:spPr>
          <a:xfrm rot="16200000">
            <a:off x="7065272" y="158155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ight Arrow 185">
            <a:extLst>
              <a:ext uri="{FF2B5EF4-FFF2-40B4-BE49-F238E27FC236}">
                <a16:creationId xmlns:a16="http://schemas.microsoft.com/office/drawing/2014/main" id="{92EC9B3F-93E1-094E-BF6C-199EAF265D2F}"/>
              </a:ext>
            </a:extLst>
          </p:cNvPr>
          <p:cNvSpPr/>
          <p:nvPr/>
        </p:nvSpPr>
        <p:spPr>
          <a:xfrm rot="16200000">
            <a:off x="8346028" y="15893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Content Placeholder 2">
                <a:extLst>
                  <a:ext uri="{FF2B5EF4-FFF2-40B4-BE49-F238E27FC236}">
                    <a16:creationId xmlns:a16="http://schemas.microsoft.com/office/drawing/2014/main" id="{53F0A7A8-88AD-D140-A2CE-FACA2356F3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35390" y="949597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7" name="Content Placeholder 2">
                <a:extLst>
                  <a:ext uri="{FF2B5EF4-FFF2-40B4-BE49-F238E27FC236}">
                    <a16:creationId xmlns:a16="http://schemas.microsoft.com/office/drawing/2014/main" id="{53F0A7A8-88AD-D140-A2CE-FACA2356F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5390" y="949597"/>
                <a:ext cx="1576747" cy="503588"/>
              </a:xfrm>
              <a:prstGeom prst="rect">
                <a:avLst/>
              </a:prstGeom>
              <a:blipFill>
                <a:blip r:embed="rId2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Content Placeholder 2">
                <a:extLst>
                  <a:ext uri="{FF2B5EF4-FFF2-40B4-BE49-F238E27FC236}">
                    <a16:creationId xmlns:a16="http://schemas.microsoft.com/office/drawing/2014/main" id="{DC6D6CF4-577C-274F-B386-7C6DE64E21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29904" y="929582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8" name="Content Placeholder 2">
                <a:extLst>
                  <a:ext uri="{FF2B5EF4-FFF2-40B4-BE49-F238E27FC236}">
                    <a16:creationId xmlns:a16="http://schemas.microsoft.com/office/drawing/2014/main" id="{DC6D6CF4-577C-274F-B386-7C6DE64E2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904" y="929582"/>
                <a:ext cx="1576747" cy="503588"/>
              </a:xfrm>
              <a:prstGeom prst="rect">
                <a:avLst/>
              </a:prstGeom>
              <a:blipFill>
                <a:blip r:embed="rId24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Content Placeholder 2">
                <a:extLst>
                  <a:ext uri="{FF2B5EF4-FFF2-40B4-BE49-F238E27FC236}">
                    <a16:creationId xmlns:a16="http://schemas.microsoft.com/office/drawing/2014/main" id="{688A0DED-6535-0442-85D8-A7B141FC3B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5606" y="966092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89" name="Content Placeholder 2">
                <a:extLst>
                  <a:ext uri="{FF2B5EF4-FFF2-40B4-BE49-F238E27FC236}">
                    <a16:creationId xmlns:a16="http://schemas.microsoft.com/office/drawing/2014/main" id="{688A0DED-6535-0442-85D8-A7B141FC3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606" y="966092"/>
                <a:ext cx="1576747" cy="503588"/>
              </a:xfrm>
              <a:prstGeom prst="rect">
                <a:avLst/>
              </a:prstGeom>
              <a:blipFill>
                <a:blip r:embed="rId25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Content Placeholder 2">
            <a:extLst>
              <a:ext uri="{FF2B5EF4-FFF2-40B4-BE49-F238E27FC236}">
                <a16:creationId xmlns:a16="http://schemas.microsoft.com/office/drawing/2014/main" id="{00D85FEA-08DD-4F46-8B51-CD266028460A}"/>
              </a:ext>
            </a:extLst>
          </p:cNvPr>
          <p:cNvSpPr txBox="1">
            <a:spLocks/>
          </p:cNvSpPr>
          <p:nvPr/>
        </p:nvSpPr>
        <p:spPr>
          <a:xfrm>
            <a:off x="236508" y="2420644"/>
            <a:ext cx="3393995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Concatenate the hidden layers</a:t>
            </a:r>
          </a:p>
        </p:txBody>
      </p:sp>
      <p:sp>
        <p:nvSpPr>
          <p:cNvPr id="136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9775371" cy="1162592"/>
          </a:xfrm>
        </p:spPr>
        <p:txBody>
          <a:bodyPr>
            <a:normAutofit fontScale="90000"/>
          </a:bodyPr>
          <a:lstStyle/>
          <a:p>
            <a:r>
              <a:rPr lang="en-US" dirty="0"/>
              <a:t>RNN Extensions</a:t>
            </a:r>
            <a:r>
              <a:rPr lang="en-US"/>
              <a:t>: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Bi-directional LSTMs (review)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1686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>
            <a:extLst>
              <a:ext uri="{FF2B5EF4-FFF2-40B4-BE49-F238E27FC236}">
                <a16:creationId xmlns:a16="http://schemas.microsoft.com/office/drawing/2014/main" id="{EBAAB170-83EA-B447-9025-28D5F6121620}"/>
              </a:ext>
            </a:extLst>
          </p:cNvPr>
          <p:cNvSpPr txBox="1">
            <a:spLocks/>
          </p:cNvSpPr>
          <p:nvPr/>
        </p:nvSpPr>
        <p:spPr>
          <a:xfrm>
            <a:off x="1918356" y="1914267"/>
            <a:ext cx="9333844" cy="1290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Usually performs at </a:t>
            </a:r>
            <a:r>
              <a:rPr lang="en-US" sz="2600" dirty="0"/>
              <a:t>least</a:t>
            </a:r>
            <a:r>
              <a:rPr lang="en-US" sz="2400" dirty="0"/>
              <a:t> as well as </a:t>
            </a:r>
            <a:r>
              <a:rPr lang="en-US" sz="2400" dirty="0" err="1"/>
              <a:t>uni</a:t>
            </a:r>
            <a:r>
              <a:rPr lang="en-US" sz="2400" dirty="0"/>
              <a:t>-directional RNNs/LSTMs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A1D67D0-6B99-924F-B1CF-3096A240633B}"/>
              </a:ext>
            </a:extLst>
          </p:cNvPr>
          <p:cNvSpPr txBox="1">
            <a:spLocks/>
          </p:cNvSpPr>
          <p:nvPr/>
        </p:nvSpPr>
        <p:spPr>
          <a:xfrm>
            <a:off x="1379105" y="3407567"/>
            <a:ext cx="3689350" cy="551401"/>
          </a:xfrm>
          <a:prstGeom prst="rect">
            <a:avLst/>
          </a:prstGeom>
          <a:solidFill>
            <a:srgbClr val="C0000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Avenir Light" panose="020B0402020203020204" pitchFamily="34" charset="77"/>
              </a:rPr>
              <a:t>BI-LSTM ISSUES?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581927-7CC8-854F-9382-B957539E629F}"/>
              </a:ext>
            </a:extLst>
          </p:cNvPr>
          <p:cNvSpPr txBox="1">
            <a:spLocks/>
          </p:cNvSpPr>
          <p:nvPr/>
        </p:nvSpPr>
        <p:spPr>
          <a:xfrm>
            <a:off x="1379105" y="1226591"/>
            <a:ext cx="3689350" cy="551401"/>
          </a:xfrm>
          <a:prstGeom prst="rect">
            <a:avLst/>
          </a:prstGeom>
          <a:solidFill>
            <a:srgbClr val="92D050"/>
          </a:solidFill>
          <a:ln w="476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BI-LSTM STRENGTHS?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884B2A-1829-7945-A664-8243CE6D98BC}"/>
              </a:ext>
            </a:extLst>
          </p:cNvPr>
          <p:cNvSpPr txBox="1">
            <a:spLocks/>
          </p:cNvSpPr>
          <p:nvPr/>
        </p:nvSpPr>
        <p:spPr>
          <a:xfrm>
            <a:off x="2007256" y="4162168"/>
            <a:ext cx="8673444" cy="20354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Slower to train</a:t>
            </a:r>
          </a:p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Only possible if access to full data is allowed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F867746-7A2F-644D-88D5-C3102C6A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9775371" cy="1162592"/>
          </a:xfrm>
        </p:spPr>
        <p:txBody>
          <a:bodyPr>
            <a:normAutofit fontScale="90000"/>
          </a:bodyPr>
          <a:lstStyle/>
          <a:p>
            <a:r>
              <a:rPr lang="en-US" dirty="0"/>
              <a:t>RNN Extensions</a:t>
            </a:r>
            <a:r>
              <a:rPr lang="en-US"/>
              <a:t>: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Bi-directional LSTMs (review)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542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Deep RNN (review)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LSTMs units can be arranged in layers, so that the output of each unit is the input to the other units. This is called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deep RNN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where the adjective “deep” refers to these multiple layers.</a:t>
            </a: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Each layer feeds the LSTM on the next layer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First time step of a feature is fed to the first LSTM, which processes that data and produces an output (and a new state for itself).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output is fed to the next LSTM, which does the same thing, and the next, and so on.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Then the second time step arrives at the first LSTM, and the process repeats.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0DE6-7A4A-0F4C-A18B-C3B4F3245ADB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1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2881770" y="1320231"/>
            <a:ext cx="7467600" cy="2211501"/>
            <a:chOff x="2147455" y="3829081"/>
            <a:chExt cx="7467600" cy="2211501"/>
          </a:xfrm>
        </p:grpSpPr>
        <p:sp>
          <p:nvSpPr>
            <p:cNvPr id="51" name="Rounded Rectangle 50"/>
            <p:cNvSpPr/>
            <p:nvPr/>
          </p:nvSpPr>
          <p:spPr>
            <a:xfrm>
              <a:off x="2147455" y="4147914"/>
              <a:ext cx="7467600" cy="189266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610137" y="3829081"/>
              <a:ext cx="6546512" cy="1703425"/>
              <a:chOff x="3039630" y="3898356"/>
              <a:chExt cx="6546512" cy="1703425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3039630" y="3898356"/>
                <a:ext cx="3769574" cy="1703425"/>
                <a:chOff x="4300398" y="1696081"/>
                <a:chExt cx="3769574" cy="1703425"/>
              </a:xfrm>
            </p:grpSpPr>
            <p:grpSp>
              <p:nvGrpSpPr>
                <p:cNvPr id="66" name="Group 65"/>
                <p:cNvGrpSpPr/>
                <p:nvPr/>
              </p:nvGrpSpPr>
              <p:grpSpPr>
                <a:xfrm>
                  <a:off x="4300398" y="1698958"/>
                  <a:ext cx="892688" cy="1700548"/>
                  <a:chOff x="7111757" y="2334020"/>
                  <a:chExt cx="892688" cy="1700548"/>
                </a:xfrm>
              </p:grpSpPr>
              <p:sp>
                <p:nvSpPr>
                  <p:cNvPr id="84" name="Rectangle 83"/>
                  <p:cNvSpPr/>
                  <p:nvPr/>
                </p:nvSpPr>
                <p:spPr>
                  <a:xfrm>
                    <a:off x="7111757" y="3079988"/>
                    <a:ext cx="892688" cy="95458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82" name="Straight Arrow Connector 81"/>
                  <p:cNvCxnSpPr/>
                  <p:nvPr/>
                </p:nvCxnSpPr>
                <p:spPr>
                  <a:xfrm flipH="1" flipV="1">
                    <a:off x="7574134" y="2334020"/>
                    <a:ext cx="1" cy="64899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3" name="Circular Arrow 82"/>
                  <p:cNvSpPr/>
                  <p:nvPr/>
                </p:nvSpPr>
                <p:spPr>
                  <a:xfrm rot="5400000">
                    <a:off x="7201807" y="3244866"/>
                    <a:ext cx="534504" cy="622580"/>
                  </a:xfrm>
                  <a:prstGeom prst="circularArrow">
                    <a:avLst>
                      <a:gd name="adj1" fmla="val 12500"/>
                      <a:gd name="adj2" fmla="val 1142319"/>
                      <a:gd name="adj3" fmla="val 20457681"/>
                      <a:gd name="adj4" fmla="val 10595529"/>
                      <a:gd name="adj5" fmla="val 12500"/>
                    </a:avLst>
                  </a:prstGeom>
                  <a:solidFill>
                    <a:schemeClr val="tx1">
                      <a:lumMod val="65000"/>
                      <a:lumOff val="35000"/>
                      <a:alpha val="69000"/>
                    </a:schemeClr>
                  </a:solidFill>
                  <a:ln w="127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7" name="Group 66"/>
                <p:cNvGrpSpPr/>
                <p:nvPr/>
              </p:nvGrpSpPr>
              <p:grpSpPr>
                <a:xfrm>
                  <a:off x="5741129" y="1698958"/>
                  <a:ext cx="892688" cy="1700548"/>
                  <a:chOff x="5647819" y="1698958"/>
                  <a:chExt cx="892688" cy="1700548"/>
                </a:xfrm>
              </p:grpSpPr>
              <p:sp>
                <p:nvSpPr>
                  <p:cNvPr id="76" name="Rectangle 75"/>
                  <p:cNvSpPr/>
                  <p:nvPr/>
                </p:nvSpPr>
                <p:spPr>
                  <a:xfrm>
                    <a:off x="5647819" y="2444926"/>
                    <a:ext cx="892688" cy="95458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79" name="Straight Arrow Connector 78"/>
                  <p:cNvCxnSpPr/>
                  <p:nvPr/>
                </p:nvCxnSpPr>
                <p:spPr>
                  <a:xfrm flipH="1" flipV="1">
                    <a:off x="6110196" y="1698958"/>
                    <a:ext cx="1" cy="64899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0" name="Circular Arrow 79"/>
                  <p:cNvSpPr/>
                  <p:nvPr/>
                </p:nvSpPr>
                <p:spPr>
                  <a:xfrm rot="5400000">
                    <a:off x="5792399" y="2587900"/>
                    <a:ext cx="534504" cy="622580"/>
                  </a:xfrm>
                  <a:prstGeom prst="circularArrow">
                    <a:avLst>
                      <a:gd name="adj1" fmla="val 12500"/>
                      <a:gd name="adj2" fmla="val 1142319"/>
                      <a:gd name="adj3" fmla="val 20457681"/>
                      <a:gd name="adj4" fmla="val 10595529"/>
                      <a:gd name="adj5" fmla="val 12500"/>
                    </a:avLst>
                  </a:prstGeom>
                  <a:solidFill>
                    <a:schemeClr val="tx1">
                      <a:lumMod val="65000"/>
                      <a:lumOff val="35000"/>
                      <a:alpha val="69000"/>
                    </a:schemeClr>
                  </a:solidFill>
                  <a:ln w="127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8" name="Group 67"/>
                <p:cNvGrpSpPr/>
                <p:nvPr/>
              </p:nvGrpSpPr>
              <p:grpSpPr>
                <a:xfrm>
                  <a:off x="7177284" y="1696081"/>
                  <a:ext cx="892688" cy="1700548"/>
                  <a:chOff x="5647819" y="1698958"/>
                  <a:chExt cx="892688" cy="1700548"/>
                </a:xfrm>
              </p:grpSpPr>
              <p:sp>
                <p:nvSpPr>
                  <p:cNvPr id="71" name="Rectangle 70"/>
                  <p:cNvSpPr/>
                  <p:nvPr/>
                </p:nvSpPr>
                <p:spPr>
                  <a:xfrm>
                    <a:off x="5647819" y="2444926"/>
                    <a:ext cx="892688" cy="95458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74" name="Straight Arrow Connector 73"/>
                  <p:cNvCxnSpPr/>
                  <p:nvPr/>
                </p:nvCxnSpPr>
                <p:spPr>
                  <a:xfrm flipH="1" flipV="1">
                    <a:off x="6110196" y="1698958"/>
                    <a:ext cx="1" cy="64899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" name="Circular Arrow 74"/>
                  <p:cNvSpPr/>
                  <p:nvPr/>
                </p:nvSpPr>
                <p:spPr>
                  <a:xfrm rot="5400000">
                    <a:off x="5792399" y="2587900"/>
                    <a:ext cx="534504" cy="622580"/>
                  </a:xfrm>
                  <a:prstGeom prst="circularArrow">
                    <a:avLst>
                      <a:gd name="adj1" fmla="val 12500"/>
                      <a:gd name="adj2" fmla="val 1142319"/>
                      <a:gd name="adj3" fmla="val 20457681"/>
                      <a:gd name="adj4" fmla="val 10595529"/>
                      <a:gd name="adj5" fmla="val 12500"/>
                    </a:avLst>
                  </a:prstGeom>
                  <a:solidFill>
                    <a:schemeClr val="tx1">
                      <a:lumMod val="65000"/>
                      <a:lumOff val="35000"/>
                      <a:alpha val="69000"/>
                    </a:schemeClr>
                  </a:solidFill>
                  <a:ln w="127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69" name="Right Arrow 68"/>
                <p:cNvSpPr/>
                <p:nvPr/>
              </p:nvSpPr>
              <p:spPr>
                <a:xfrm>
                  <a:off x="5319794" y="2827176"/>
                  <a:ext cx="299935" cy="205273"/>
                </a:xfrm>
                <a:prstGeom prst="rightArrow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Right Arrow 69"/>
                <p:cNvSpPr/>
                <p:nvPr/>
              </p:nvSpPr>
              <p:spPr>
                <a:xfrm>
                  <a:off x="6767378" y="2816702"/>
                  <a:ext cx="299935" cy="205273"/>
                </a:xfrm>
                <a:prstGeom prst="rightArrow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4" name="Rectangle 53"/>
              <p:cNvSpPr/>
              <p:nvPr/>
            </p:nvSpPr>
            <p:spPr>
              <a:xfrm>
                <a:off x="7377267" y="4643301"/>
                <a:ext cx="892688" cy="95458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5" name="Right Arrow 54"/>
              <p:cNvSpPr/>
              <p:nvPr/>
            </p:nvSpPr>
            <p:spPr>
              <a:xfrm>
                <a:off x="6967361" y="5017954"/>
                <a:ext cx="299935" cy="205273"/>
              </a:xfrm>
              <a:prstGeom prst="righ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Circular Arrow 55"/>
              <p:cNvSpPr/>
              <p:nvPr/>
            </p:nvSpPr>
            <p:spPr>
              <a:xfrm rot="5400000">
                <a:off x="7396709" y="4817616"/>
                <a:ext cx="534504" cy="622580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595529"/>
                  <a:gd name="adj5" fmla="val 12500"/>
                </a:avLst>
              </a:prstGeom>
              <a:solidFill>
                <a:schemeClr val="tx1">
                  <a:lumMod val="65000"/>
                  <a:lumOff val="35000"/>
                  <a:alpha val="69000"/>
                </a:schemeClr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 flipH="1" flipV="1">
                <a:off x="7861329" y="3912206"/>
                <a:ext cx="1" cy="648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Rectangle 59"/>
              <p:cNvSpPr/>
              <p:nvPr/>
            </p:nvSpPr>
            <p:spPr>
              <a:xfrm>
                <a:off x="8693454" y="4643296"/>
                <a:ext cx="892688" cy="95458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1" name="Circular Arrow 60"/>
              <p:cNvSpPr/>
              <p:nvPr/>
            </p:nvSpPr>
            <p:spPr>
              <a:xfrm rot="5400000">
                <a:off x="8699041" y="4817611"/>
                <a:ext cx="534504" cy="622580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595529"/>
                  <a:gd name="adj5" fmla="val 12500"/>
                </a:avLst>
              </a:prstGeom>
              <a:solidFill>
                <a:schemeClr val="tx1">
                  <a:lumMod val="65000"/>
                  <a:lumOff val="35000"/>
                  <a:alpha val="69000"/>
                </a:schemeClr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4" name="Straight Arrow Connector 63"/>
              <p:cNvCxnSpPr/>
              <p:nvPr/>
            </p:nvCxnSpPr>
            <p:spPr>
              <a:xfrm flipH="1" flipV="1">
                <a:off x="9163661" y="3912201"/>
                <a:ext cx="1" cy="648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Right Arrow 64"/>
              <p:cNvSpPr/>
              <p:nvPr/>
            </p:nvSpPr>
            <p:spPr>
              <a:xfrm>
                <a:off x="8338957" y="5017949"/>
                <a:ext cx="299935" cy="205273"/>
              </a:xfrm>
              <a:prstGeom prst="righ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Deep RNN (review)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09563" y="6331056"/>
            <a:ext cx="705495" cy="365125"/>
          </a:xfrm>
        </p:spPr>
        <p:txBody>
          <a:bodyPr/>
          <a:lstStyle/>
          <a:p>
            <a:fld id="{4B490DE6-7A4A-0F4C-A18B-C3B4F3245ADB}" type="slidenum">
              <a:rPr lang="en-US" smtClean="0"/>
              <a:t>73</a:t>
            </a:fld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2881770" y="3092032"/>
            <a:ext cx="7467600" cy="3512512"/>
            <a:chOff x="2147455" y="3244437"/>
            <a:chExt cx="7467600" cy="3512512"/>
          </a:xfrm>
        </p:grpSpPr>
        <p:sp>
          <p:nvSpPr>
            <p:cNvPr id="48" name="Rounded Rectangle 47"/>
            <p:cNvSpPr/>
            <p:nvPr/>
          </p:nvSpPr>
          <p:spPr>
            <a:xfrm>
              <a:off x="2147455" y="4147914"/>
              <a:ext cx="7467600" cy="189266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610137" y="3244437"/>
              <a:ext cx="6651801" cy="3512512"/>
              <a:chOff x="3039630" y="3313712"/>
              <a:chExt cx="6651801" cy="3512512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3039630" y="3313712"/>
                <a:ext cx="3769574" cy="3501539"/>
                <a:chOff x="4300398" y="1111437"/>
                <a:chExt cx="3769574" cy="3501539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4300398" y="1111437"/>
                  <a:ext cx="906168" cy="3501539"/>
                  <a:chOff x="7111757" y="1746499"/>
                  <a:chExt cx="906168" cy="3501539"/>
                </a:xfrm>
              </p:grpSpPr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7111757" y="3079988"/>
                    <a:ext cx="906168" cy="2168050"/>
                    <a:chOff x="5304241" y="3352523"/>
                    <a:chExt cx="906168" cy="2168050"/>
                  </a:xfrm>
                </p:grpSpPr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5304241" y="3352523"/>
                      <a:ext cx="892688" cy="95458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1" name="TextBox 30"/>
                        <p:cNvSpPr txBox="1"/>
                        <p:nvPr/>
                      </p:nvSpPr>
                      <p:spPr>
                        <a:xfrm>
                          <a:off x="5489634" y="5151241"/>
                          <a:ext cx="720775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−2 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32" name="TextBox 31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5489634" y="5151241"/>
                          <a:ext cx="720775" cy="369332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 t="-39344" b="-93443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32" name="Straight Arrow Connector 31"/>
                    <p:cNvCxnSpPr/>
                    <p:nvPr/>
                  </p:nvCxnSpPr>
                  <p:spPr>
                    <a:xfrm flipH="1" flipV="1">
                      <a:off x="5775593" y="4433873"/>
                      <a:ext cx="1" cy="648992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7" name="Straight Arrow Connector 26"/>
                  <p:cNvCxnSpPr/>
                  <p:nvPr/>
                </p:nvCxnSpPr>
                <p:spPr>
                  <a:xfrm flipV="1">
                    <a:off x="7574136" y="1746499"/>
                    <a:ext cx="8973" cy="1236513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Circular Arrow 27"/>
                  <p:cNvSpPr/>
                  <p:nvPr/>
                </p:nvSpPr>
                <p:spPr>
                  <a:xfrm rot="5400000">
                    <a:off x="7201807" y="3244866"/>
                    <a:ext cx="534504" cy="622580"/>
                  </a:xfrm>
                  <a:prstGeom prst="circularArrow">
                    <a:avLst>
                      <a:gd name="adj1" fmla="val 12500"/>
                      <a:gd name="adj2" fmla="val 1142319"/>
                      <a:gd name="adj3" fmla="val 20457681"/>
                      <a:gd name="adj4" fmla="val 10595529"/>
                      <a:gd name="adj5" fmla="val 12500"/>
                    </a:avLst>
                  </a:prstGeom>
                  <a:solidFill>
                    <a:schemeClr val="tx1">
                      <a:lumMod val="65000"/>
                      <a:lumOff val="35000"/>
                      <a:alpha val="69000"/>
                    </a:schemeClr>
                  </a:solidFill>
                  <a:ln w="127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" name="Group 6"/>
                <p:cNvGrpSpPr/>
                <p:nvPr/>
              </p:nvGrpSpPr>
              <p:grpSpPr>
                <a:xfrm>
                  <a:off x="5741129" y="1155903"/>
                  <a:ext cx="896837" cy="3457073"/>
                  <a:chOff x="5647819" y="1155903"/>
                  <a:chExt cx="896837" cy="3457073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5647819" y="2444926"/>
                    <a:ext cx="892688" cy="95458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" name="TextBox 18"/>
                      <p:cNvSpPr txBox="1"/>
                      <p:nvPr/>
                    </p:nvSpPr>
                    <p:spPr>
                      <a:xfrm>
                        <a:off x="5823881" y="4243644"/>
                        <a:ext cx="72077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−1 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36" name="TextBox 3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23881" y="4243644"/>
                        <a:ext cx="720775" cy="369332"/>
                      </a:xfrm>
                      <a:prstGeom prst="rect">
                        <a:avLst/>
                      </a:prstGeom>
                      <a:blipFill rotWithShape="0">
                        <a:blip r:embed="rId7"/>
                        <a:stretch>
                          <a:fillRect t="-39344" b="-9344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0" name="Straight Arrow Connector 19"/>
                  <p:cNvCxnSpPr/>
                  <p:nvPr/>
                </p:nvCxnSpPr>
                <p:spPr>
                  <a:xfrm flipH="1" flipV="1">
                    <a:off x="6119171" y="3526276"/>
                    <a:ext cx="1" cy="64899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Arrow Connector 20"/>
                  <p:cNvCxnSpPr/>
                  <p:nvPr/>
                </p:nvCxnSpPr>
                <p:spPr>
                  <a:xfrm flipV="1">
                    <a:off x="6110199" y="1155903"/>
                    <a:ext cx="8972" cy="1192048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Circular Arrow 21"/>
                  <p:cNvSpPr/>
                  <p:nvPr/>
                </p:nvSpPr>
                <p:spPr>
                  <a:xfrm rot="5400000">
                    <a:off x="5792399" y="2587900"/>
                    <a:ext cx="534504" cy="622580"/>
                  </a:xfrm>
                  <a:prstGeom prst="circularArrow">
                    <a:avLst>
                      <a:gd name="adj1" fmla="val 12500"/>
                      <a:gd name="adj2" fmla="val 1142319"/>
                      <a:gd name="adj3" fmla="val 20457681"/>
                      <a:gd name="adj4" fmla="val 10595529"/>
                      <a:gd name="adj5" fmla="val 12500"/>
                    </a:avLst>
                  </a:prstGeom>
                  <a:solidFill>
                    <a:schemeClr val="tx1">
                      <a:lumMod val="65000"/>
                      <a:lumOff val="35000"/>
                      <a:alpha val="69000"/>
                    </a:schemeClr>
                  </a:solidFill>
                  <a:ln w="127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8" name="Group 7"/>
                <p:cNvGrpSpPr/>
                <p:nvPr/>
              </p:nvGrpSpPr>
              <p:grpSpPr>
                <a:xfrm>
                  <a:off x="7177284" y="1155903"/>
                  <a:ext cx="892688" cy="3454196"/>
                  <a:chOff x="5647819" y="1158780"/>
                  <a:chExt cx="892688" cy="3454196"/>
                </a:xfrm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5647819" y="2444926"/>
                    <a:ext cx="892688" cy="95458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" name="TextBox 12"/>
                      <p:cNvSpPr txBox="1"/>
                      <p:nvPr/>
                    </p:nvSpPr>
                    <p:spPr>
                      <a:xfrm>
                        <a:off x="5917191" y="4243644"/>
                        <a:ext cx="501163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 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44" name="TextBox 43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917191" y="4243644"/>
                        <a:ext cx="501163" cy="369332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 t="-41667" b="-96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4" name="Straight Arrow Connector 13"/>
                  <p:cNvCxnSpPr/>
                  <p:nvPr/>
                </p:nvCxnSpPr>
                <p:spPr>
                  <a:xfrm flipH="1" flipV="1">
                    <a:off x="6119171" y="3526276"/>
                    <a:ext cx="1" cy="64899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Arrow Connector 14"/>
                  <p:cNvCxnSpPr/>
                  <p:nvPr/>
                </p:nvCxnSpPr>
                <p:spPr>
                  <a:xfrm flipH="1" flipV="1">
                    <a:off x="6110196" y="1158780"/>
                    <a:ext cx="2" cy="118917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Circular Arrow 15"/>
                  <p:cNvSpPr/>
                  <p:nvPr/>
                </p:nvSpPr>
                <p:spPr>
                  <a:xfrm rot="5400000">
                    <a:off x="5792399" y="2587900"/>
                    <a:ext cx="534504" cy="622580"/>
                  </a:xfrm>
                  <a:prstGeom prst="circularArrow">
                    <a:avLst>
                      <a:gd name="adj1" fmla="val 12500"/>
                      <a:gd name="adj2" fmla="val 1142319"/>
                      <a:gd name="adj3" fmla="val 20457681"/>
                      <a:gd name="adj4" fmla="val 10595529"/>
                      <a:gd name="adj5" fmla="val 12500"/>
                    </a:avLst>
                  </a:prstGeom>
                  <a:solidFill>
                    <a:schemeClr val="tx1">
                      <a:lumMod val="65000"/>
                      <a:lumOff val="35000"/>
                      <a:alpha val="69000"/>
                    </a:schemeClr>
                  </a:solidFill>
                  <a:ln w="127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9" name="Right Arrow 8"/>
                <p:cNvSpPr/>
                <p:nvPr/>
              </p:nvSpPr>
              <p:spPr>
                <a:xfrm>
                  <a:off x="5319794" y="2827176"/>
                  <a:ext cx="299935" cy="205273"/>
                </a:xfrm>
                <a:prstGeom prst="rightArrow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ight Arrow 9"/>
                <p:cNvSpPr/>
                <p:nvPr/>
              </p:nvSpPr>
              <p:spPr>
                <a:xfrm>
                  <a:off x="6767378" y="2816702"/>
                  <a:ext cx="299935" cy="205273"/>
                </a:xfrm>
                <a:prstGeom prst="rightArrow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" name="Rectangle 32"/>
              <p:cNvSpPr/>
              <p:nvPr/>
            </p:nvSpPr>
            <p:spPr>
              <a:xfrm>
                <a:off x="7377267" y="4643301"/>
                <a:ext cx="892688" cy="95458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4" name="Right Arrow 33"/>
              <p:cNvSpPr/>
              <p:nvPr/>
            </p:nvSpPr>
            <p:spPr>
              <a:xfrm>
                <a:off x="6967361" y="5017954"/>
                <a:ext cx="299935" cy="205273"/>
              </a:xfrm>
              <a:prstGeom prst="righ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Circular Arrow 34"/>
              <p:cNvSpPr/>
              <p:nvPr/>
            </p:nvSpPr>
            <p:spPr>
              <a:xfrm rot="5400000">
                <a:off x="7396709" y="4817616"/>
                <a:ext cx="534504" cy="622580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595529"/>
                  <a:gd name="adj5" fmla="val 12500"/>
                </a:avLst>
              </a:prstGeom>
              <a:solidFill>
                <a:schemeClr val="tx1">
                  <a:lumMod val="65000"/>
                  <a:lumOff val="35000"/>
                  <a:alpha val="69000"/>
                </a:schemeClr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7668324" y="6456892"/>
                    <a:ext cx="72077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+1 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68324" y="6456892"/>
                    <a:ext cx="720775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t="-40000" b="-9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" name="Straight Arrow Connector 37"/>
              <p:cNvCxnSpPr/>
              <p:nvPr/>
            </p:nvCxnSpPr>
            <p:spPr>
              <a:xfrm flipH="1" flipV="1">
                <a:off x="7870304" y="5739524"/>
                <a:ext cx="1" cy="648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 flipH="1" flipV="1">
                <a:off x="7861329" y="3358178"/>
                <a:ext cx="2" cy="12030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Rectangle 39"/>
              <p:cNvSpPr/>
              <p:nvPr/>
            </p:nvSpPr>
            <p:spPr>
              <a:xfrm>
                <a:off x="8693454" y="4643296"/>
                <a:ext cx="892688" cy="95458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1" name="Circular Arrow 40"/>
              <p:cNvSpPr/>
              <p:nvPr/>
            </p:nvSpPr>
            <p:spPr>
              <a:xfrm rot="5400000">
                <a:off x="8699041" y="4817611"/>
                <a:ext cx="534504" cy="622580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595529"/>
                  <a:gd name="adj5" fmla="val 12500"/>
                </a:avLst>
              </a:prstGeom>
              <a:solidFill>
                <a:schemeClr val="tx1">
                  <a:lumMod val="65000"/>
                  <a:lumOff val="35000"/>
                  <a:alpha val="69000"/>
                </a:schemeClr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8970656" y="6456887"/>
                    <a:ext cx="72077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+2 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70656" y="6456887"/>
                    <a:ext cx="720775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 t="-40000" b="-9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4" name="Straight Arrow Connector 43"/>
              <p:cNvCxnSpPr/>
              <p:nvPr/>
            </p:nvCxnSpPr>
            <p:spPr>
              <a:xfrm flipH="1" flipV="1">
                <a:off x="9172636" y="5739519"/>
                <a:ext cx="1" cy="648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flipH="1" flipV="1">
                <a:off x="9163661" y="3386738"/>
                <a:ext cx="2" cy="117445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Right Arrow 45"/>
              <p:cNvSpPr/>
              <p:nvPr/>
            </p:nvSpPr>
            <p:spPr>
              <a:xfrm>
                <a:off x="8338957" y="5017949"/>
                <a:ext cx="299935" cy="205273"/>
              </a:xfrm>
              <a:prstGeom prst="righ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25" name="Right Arrow 124"/>
          <p:cNvSpPr/>
          <p:nvPr/>
        </p:nvSpPr>
        <p:spPr>
          <a:xfrm>
            <a:off x="2973623" y="2417826"/>
            <a:ext cx="299935" cy="20527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3474420" y="890249"/>
                <a:ext cx="6833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−2 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420" y="890249"/>
                <a:ext cx="683392" cy="369332"/>
              </a:xfrm>
              <a:prstGeom prst="rect">
                <a:avLst/>
              </a:prstGeom>
              <a:blipFill rotWithShape="0">
                <a:blip r:embed="rId12"/>
                <a:stretch>
                  <a:fillRect t="-39344" b="-93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>
                <a:off x="4905820" y="890249"/>
                <a:ext cx="6833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−1 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820" y="890249"/>
                <a:ext cx="683392" cy="369332"/>
              </a:xfrm>
              <a:prstGeom prst="rect">
                <a:avLst/>
              </a:prstGeom>
              <a:blipFill rotWithShape="0">
                <a:blip r:embed="rId13"/>
                <a:stretch>
                  <a:fillRect t="-39344" b="-93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6435285" y="887372"/>
                <a:ext cx="4637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285" y="887372"/>
                <a:ext cx="463780" cy="369332"/>
              </a:xfrm>
              <a:prstGeom prst="rect">
                <a:avLst/>
              </a:prstGeom>
              <a:blipFill rotWithShape="0">
                <a:blip r:embed="rId14"/>
                <a:stretch>
                  <a:fillRect t="-41667" b="-9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7917721" y="901222"/>
                <a:ext cx="6833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+1 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721" y="901222"/>
                <a:ext cx="683392" cy="369332"/>
              </a:xfrm>
              <a:prstGeom prst="rect">
                <a:avLst/>
              </a:prstGeom>
              <a:blipFill rotWithShape="0">
                <a:blip r:embed="rId15"/>
                <a:stretch>
                  <a:fillRect t="-40000" b="-9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/>
              <p:cNvSpPr txBox="1"/>
              <p:nvPr/>
            </p:nvSpPr>
            <p:spPr>
              <a:xfrm>
                <a:off x="9220053" y="901217"/>
                <a:ext cx="6833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+2 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053" y="901217"/>
                <a:ext cx="683392" cy="369332"/>
              </a:xfrm>
              <a:prstGeom prst="rect">
                <a:avLst/>
              </a:prstGeom>
              <a:blipFill rotWithShape="0">
                <a:blip r:embed="rId16"/>
                <a:stretch>
                  <a:fillRect t="-40000" b="-9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6" name="Right Arrow 135"/>
          <p:cNvSpPr/>
          <p:nvPr/>
        </p:nvSpPr>
        <p:spPr>
          <a:xfrm>
            <a:off x="2987473" y="4828516"/>
            <a:ext cx="299935" cy="20527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ight Arrow 136"/>
          <p:cNvSpPr/>
          <p:nvPr/>
        </p:nvSpPr>
        <p:spPr>
          <a:xfrm>
            <a:off x="9984007" y="2431676"/>
            <a:ext cx="299935" cy="20527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ight Arrow 137"/>
          <p:cNvSpPr/>
          <p:nvPr/>
        </p:nvSpPr>
        <p:spPr>
          <a:xfrm>
            <a:off x="9997857" y="4828511"/>
            <a:ext cx="299935" cy="20527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/>
          <p:cNvGrpSpPr/>
          <p:nvPr/>
        </p:nvGrpSpPr>
        <p:grpSpPr>
          <a:xfrm>
            <a:off x="728607" y="3043972"/>
            <a:ext cx="892688" cy="2914018"/>
            <a:chOff x="7046440" y="2334020"/>
            <a:chExt cx="892688" cy="2914018"/>
          </a:xfrm>
        </p:grpSpPr>
        <p:grpSp>
          <p:nvGrpSpPr>
            <p:cNvPr id="140" name="Group 139"/>
            <p:cNvGrpSpPr/>
            <p:nvPr/>
          </p:nvGrpSpPr>
          <p:grpSpPr>
            <a:xfrm>
              <a:off x="7046440" y="3079988"/>
              <a:ext cx="892688" cy="2168050"/>
              <a:chOff x="5238924" y="3352523"/>
              <a:chExt cx="892688" cy="216805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5238924" y="3352523"/>
                <a:ext cx="892688" cy="95458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5" name="TextBox 144"/>
                  <p:cNvSpPr txBox="1"/>
                  <p:nvPr/>
                </p:nvSpPr>
                <p:spPr>
                  <a:xfrm>
                    <a:off x="5517627" y="5151241"/>
                    <a:ext cx="42293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 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45" name="TextBox 1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17627" y="5151241"/>
                    <a:ext cx="422936" cy="369332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 t="-40000" b="-9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46" name="Straight Arrow Connector 145"/>
              <p:cNvCxnSpPr/>
              <p:nvPr/>
            </p:nvCxnSpPr>
            <p:spPr>
              <a:xfrm flipH="1" flipV="1">
                <a:off x="5710276" y="4433873"/>
                <a:ext cx="1" cy="648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1" name="Straight Arrow Connector 140"/>
            <p:cNvCxnSpPr/>
            <p:nvPr/>
          </p:nvCxnSpPr>
          <p:spPr>
            <a:xfrm flipH="1" flipV="1">
              <a:off x="7474311" y="2334020"/>
              <a:ext cx="1" cy="6489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Circular Arrow 141"/>
            <p:cNvSpPr/>
            <p:nvPr/>
          </p:nvSpPr>
          <p:spPr>
            <a:xfrm rot="5400000">
              <a:off x="7108497" y="3244866"/>
              <a:ext cx="534504" cy="62258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595529"/>
                <a:gd name="adj5" fmla="val 12500"/>
              </a:avLst>
            </a:prstGeom>
            <a:solidFill>
              <a:schemeClr val="tx1">
                <a:lumMod val="65000"/>
                <a:lumOff val="35000"/>
                <a:alpha val="69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/>
              <p:cNvSpPr txBox="1"/>
              <p:nvPr/>
            </p:nvSpPr>
            <p:spPr>
              <a:xfrm>
                <a:off x="898683" y="983045"/>
                <a:ext cx="3855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7" name="TextBox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683" y="983045"/>
                <a:ext cx="385555" cy="369332"/>
              </a:xfrm>
              <a:prstGeom prst="rect">
                <a:avLst/>
              </a:prstGeom>
              <a:blipFill rotWithShape="0">
                <a:blip r:embed="rId18"/>
                <a:stretch>
                  <a:fillRect t="-39344" b="-93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8" name="Rectangle 147"/>
          <p:cNvSpPr/>
          <p:nvPr/>
        </p:nvSpPr>
        <p:spPr>
          <a:xfrm>
            <a:off x="682163" y="2040904"/>
            <a:ext cx="892688" cy="9545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9" name="Circular Arrow 148"/>
          <p:cNvSpPr/>
          <p:nvPr/>
        </p:nvSpPr>
        <p:spPr>
          <a:xfrm rot="5400000">
            <a:off x="763606" y="2198178"/>
            <a:ext cx="534504" cy="62258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595529"/>
              <a:gd name="adj5" fmla="val 12500"/>
            </a:avLst>
          </a:prstGeom>
          <a:solidFill>
            <a:schemeClr val="tx1">
              <a:lumMod val="65000"/>
              <a:lumOff val="35000"/>
              <a:alpha val="69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0" name="Straight Arrow Connector 149"/>
          <p:cNvCxnSpPr/>
          <p:nvPr/>
        </p:nvCxnSpPr>
        <p:spPr>
          <a:xfrm flipH="1" flipV="1">
            <a:off x="1108519" y="1357724"/>
            <a:ext cx="1" cy="6489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2367937" y="1270549"/>
            <a:ext cx="11142" cy="4603637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1242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0D83-540B-A545-AE93-1975A8847A44}"/>
              </a:ext>
            </a:extLst>
          </p:cNvPr>
          <p:cNvSpPr txBox="1">
            <a:spLocks/>
          </p:cNvSpPr>
          <p:nvPr/>
        </p:nvSpPr>
        <p:spPr>
          <a:xfrm>
            <a:off x="340077" y="5954516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A8F7A-0C41-1042-A538-717F31D9F1D2}"/>
              </a:ext>
            </a:extLst>
          </p:cNvPr>
          <p:cNvSpPr txBox="1">
            <a:spLocks/>
          </p:cNvSpPr>
          <p:nvPr/>
        </p:nvSpPr>
        <p:spPr>
          <a:xfrm>
            <a:off x="236508" y="4285661"/>
            <a:ext cx="1871692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 #1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4377CE-0706-914A-92BC-7FB789BAB97A}"/>
              </a:ext>
            </a:extLst>
          </p:cNvPr>
          <p:cNvGrpSpPr/>
          <p:nvPr/>
        </p:nvGrpSpPr>
        <p:grpSpPr>
          <a:xfrm rot="16200000">
            <a:off x="1954238" y="4583582"/>
            <a:ext cx="1086934" cy="311369"/>
            <a:chOff x="2297660" y="4140836"/>
            <a:chExt cx="1086934" cy="31136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C8ACB1-4DE8-C34B-BBE1-52B0F3C86BA5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E1A6EB7-9B59-BF41-8A80-FAEA4B51C30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4F333C-A3C4-C34D-A8D0-264514E9505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9F2533-B485-2341-97E6-863A44A3B0F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51967D-3608-3E43-819C-CA40D4B4BB7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F6910C14-BAA4-3148-8486-7878900FB35A}"/>
              </a:ext>
            </a:extLst>
          </p:cNvPr>
          <p:cNvSpPr/>
          <p:nvPr/>
        </p:nvSpPr>
        <p:spPr>
          <a:xfrm rot="16200000">
            <a:off x="221288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  <a:blipFill>
                <a:blip r:embed="rId2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ight Arrow 95">
            <a:extLst>
              <a:ext uri="{FF2B5EF4-FFF2-40B4-BE49-F238E27FC236}">
                <a16:creationId xmlns:a16="http://schemas.microsoft.com/office/drawing/2014/main" id="{6D483505-3904-5942-AA14-7C633380D35D}"/>
              </a:ext>
            </a:extLst>
          </p:cNvPr>
          <p:cNvSpPr/>
          <p:nvPr/>
        </p:nvSpPr>
        <p:spPr>
          <a:xfrm>
            <a:off x="275044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09DA31FA-88CE-6D4A-BCE1-7478789345C9}"/>
              </a:ext>
            </a:extLst>
          </p:cNvPr>
          <p:cNvSpPr/>
          <p:nvPr/>
        </p:nvSpPr>
        <p:spPr>
          <a:xfrm rot="16200000">
            <a:off x="3295042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37EAAA50-016A-1343-85BB-B614F8B0A2D4}"/>
              </a:ext>
            </a:extLst>
          </p:cNvPr>
          <p:cNvSpPr/>
          <p:nvPr/>
        </p:nvSpPr>
        <p:spPr>
          <a:xfrm>
            <a:off x="3832605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ight Arrow 125">
            <a:extLst>
              <a:ext uri="{FF2B5EF4-FFF2-40B4-BE49-F238E27FC236}">
                <a16:creationId xmlns:a16="http://schemas.microsoft.com/office/drawing/2014/main" id="{A9D312A5-5C73-0340-9CBB-901A11491F6A}"/>
              </a:ext>
            </a:extLst>
          </p:cNvPr>
          <p:cNvSpPr/>
          <p:nvPr/>
        </p:nvSpPr>
        <p:spPr>
          <a:xfrm rot="16200000">
            <a:off x="434980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98059384-5829-464B-9A4A-DF179A5B1FF0}"/>
              </a:ext>
            </a:extLst>
          </p:cNvPr>
          <p:cNvSpPr/>
          <p:nvPr/>
        </p:nvSpPr>
        <p:spPr>
          <a:xfrm>
            <a:off x="488736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E35BF99D-2E66-8D43-83D6-C99EC695631B}"/>
              </a:ext>
            </a:extLst>
          </p:cNvPr>
          <p:cNvSpPr/>
          <p:nvPr/>
        </p:nvSpPr>
        <p:spPr>
          <a:xfrm rot="16200000">
            <a:off x="5438045" y="55206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09055" y="485978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055" y="4859783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3158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82471" y="485032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471" y="4850324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87364" y="485032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364" y="4850324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18300" y="479527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300" y="4795271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3158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91E4D0CD-1DA8-4F41-B7DB-2F05F50BB16C}"/>
              </a:ext>
            </a:extLst>
          </p:cNvPr>
          <p:cNvGrpSpPr/>
          <p:nvPr/>
        </p:nvGrpSpPr>
        <p:grpSpPr>
          <a:xfrm rot="16200000">
            <a:off x="3035293" y="4593041"/>
            <a:ext cx="1086934" cy="311369"/>
            <a:chOff x="2297660" y="4140836"/>
            <a:chExt cx="1086934" cy="311369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C14E4733-F96B-F144-8B72-B6C29F3F0B6C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14CB873-C08D-2941-88FD-3C3C5DB4159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95CEDE6-A905-3146-BB08-5AF3EF28E56C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C4993F-F1A1-6746-85B0-52C3BBD0B60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F299C72-A816-7F47-AE1D-0C2FAC7F6946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9993990-8F41-6940-A7E0-0585BC10B004}"/>
              </a:ext>
            </a:extLst>
          </p:cNvPr>
          <p:cNvGrpSpPr/>
          <p:nvPr/>
        </p:nvGrpSpPr>
        <p:grpSpPr>
          <a:xfrm rot="16200000">
            <a:off x="4090052" y="4583583"/>
            <a:ext cx="1086934" cy="311369"/>
            <a:chOff x="2297660" y="4140836"/>
            <a:chExt cx="1086934" cy="311369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5C07100-9725-4942-97A4-FC11FF77D84A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828E221-1501-BF44-9FD7-202CF0AF664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49852FA-9E73-F542-BF09-6D2B0BC61BAE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44EE373-B97E-2341-AA84-E975E2C62187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0AECA97-E80A-DF49-BAA4-2E43BAAD091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EAC9655-C94F-EA41-AB3C-0A375B177E42}"/>
              </a:ext>
            </a:extLst>
          </p:cNvPr>
          <p:cNvGrpSpPr/>
          <p:nvPr/>
        </p:nvGrpSpPr>
        <p:grpSpPr>
          <a:xfrm rot="16200000">
            <a:off x="5187354" y="4583582"/>
            <a:ext cx="1086934" cy="311369"/>
            <a:chOff x="2297660" y="4140836"/>
            <a:chExt cx="108693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4F943CEA-E36D-644B-8B7F-4714512C5477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170636C-4A10-FE4A-97D4-0012FECB4F40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513DFF4-C435-A84C-8102-097C2B7EFAC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712C54C-D83F-9C4D-BC53-1F35189638D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FB8AABF-AD26-954A-BA5D-52C890539C50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0" name="Title 1">
            <a:extLst>
              <a:ext uri="{FF2B5EF4-FFF2-40B4-BE49-F238E27FC236}">
                <a16:creationId xmlns:a16="http://schemas.microsoft.com/office/drawing/2014/main" id="{7FA762A4-87CB-0143-885E-CA59B229CDAD}"/>
              </a:ext>
            </a:extLst>
          </p:cNvPr>
          <p:cNvSpPr txBox="1">
            <a:spLocks/>
          </p:cNvSpPr>
          <p:nvPr/>
        </p:nvSpPr>
        <p:spPr>
          <a:xfrm>
            <a:off x="7010400" y="1934074"/>
            <a:ext cx="4737100" cy="40350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/>
              <a:t>Hidden layers provide an abstraction (holds “meaning”). </a:t>
            </a:r>
          </a:p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/>
              <a:t>Stacking hidden layers provides increased abstractions.</a:t>
            </a:r>
          </a:p>
        </p:txBody>
      </p:sp>
      <p:sp>
        <p:nvSpPr>
          <p:cNvPr id="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Deep RNN (review)</a:t>
            </a:r>
          </a:p>
        </p:txBody>
      </p:sp>
    </p:spTree>
    <p:extLst>
      <p:ext uri="{BB962C8B-B14F-4D97-AF65-F5344CB8AC3E}">
        <p14:creationId xmlns:p14="http://schemas.microsoft.com/office/powerpoint/2010/main" val="4242827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0D83-540B-A545-AE93-1975A8847A44}"/>
              </a:ext>
            </a:extLst>
          </p:cNvPr>
          <p:cNvSpPr txBox="1">
            <a:spLocks/>
          </p:cNvSpPr>
          <p:nvPr/>
        </p:nvSpPr>
        <p:spPr>
          <a:xfrm>
            <a:off x="340077" y="5954516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A8F7A-0C41-1042-A538-717F31D9F1D2}"/>
              </a:ext>
            </a:extLst>
          </p:cNvPr>
          <p:cNvSpPr txBox="1">
            <a:spLocks/>
          </p:cNvSpPr>
          <p:nvPr/>
        </p:nvSpPr>
        <p:spPr>
          <a:xfrm>
            <a:off x="236508" y="4285661"/>
            <a:ext cx="1871692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 #1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4377CE-0706-914A-92BC-7FB789BAB97A}"/>
              </a:ext>
            </a:extLst>
          </p:cNvPr>
          <p:cNvGrpSpPr/>
          <p:nvPr/>
        </p:nvGrpSpPr>
        <p:grpSpPr>
          <a:xfrm rot="16200000">
            <a:off x="1954238" y="4583582"/>
            <a:ext cx="1086934" cy="311369"/>
            <a:chOff x="2297660" y="4140836"/>
            <a:chExt cx="1086934" cy="31136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C8ACB1-4DE8-C34B-BBE1-52B0F3C86BA5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E1A6EB7-9B59-BF41-8A80-FAEA4B51C30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4F333C-A3C4-C34D-A8D0-264514E9505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9F2533-B485-2341-97E6-863A44A3B0F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51967D-3608-3E43-819C-CA40D4B4BB7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F6910C14-BAA4-3148-8486-7878900FB35A}"/>
              </a:ext>
            </a:extLst>
          </p:cNvPr>
          <p:cNvSpPr/>
          <p:nvPr/>
        </p:nvSpPr>
        <p:spPr>
          <a:xfrm rot="16200000">
            <a:off x="221288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  <a:blipFill>
                <a:blip r:embed="rId2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ight Arrow 95">
            <a:extLst>
              <a:ext uri="{FF2B5EF4-FFF2-40B4-BE49-F238E27FC236}">
                <a16:creationId xmlns:a16="http://schemas.microsoft.com/office/drawing/2014/main" id="{6D483505-3904-5942-AA14-7C633380D35D}"/>
              </a:ext>
            </a:extLst>
          </p:cNvPr>
          <p:cNvSpPr/>
          <p:nvPr/>
        </p:nvSpPr>
        <p:spPr>
          <a:xfrm>
            <a:off x="275044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09DA31FA-88CE-6D4A-BCE1-7478789345C9}"/>
              </a:ext>
            </a:extLst>
          </p:cNvPr>
          <p:cNvSpPr/>
          <p:nvPr/>
        </p:nvSpPr>
        <p:spPr>
          <a:xfrm rot="16200000">
            <a:off x="3295042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37EAAA50-016A-1343-85BB-B614F8B0A2D4}"/>
              </a:ext>
            </a:extLst>
          </p:cNvPr>
          <p:cNvSpPr/>
          <p:nvPr/>
        </p:nvSpPr>
        <p:spPr>
          <a:xfrm>
            <a:off x="3832605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ight Arrow 125">
            <a:extLst>
              <a:ext uri="{FF2B5EF4-FFF2-40B4-BE49-F238E27FC236}">
                <a16:creationId xmlns:a16="http://schemas.microsoft.com/office/drawing/2014/main" id="{A9D312A5-5C73-0340-9CBB-901A11491F6A}"/>
              </a:ext>
            </a:extLst>
          </p:cNvPr>
          <p:cNvSpPr/>
          <p:nvPr/>
        </p:nvSpPr>
        <p:spPr>
          <a:xfrm rot="16200000">
            <a:off x="434980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98059384-5829-464B-9A4A-DF179A5B1FF0}"/>
              </a:ext>
            </a:extLst>
          </p:cNvPr>
          <p:cNvSpPr/>
          <p:nvPr/>
        </p:nvSpPr>
        <p:spPr>
          <a:xfrm>
            <a:off x="488736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E35BF99D-2E66-8D43-83D6-C99EC695631B}"/>
              </a:ext>
            </a:extLst>
          </p:cNvPr>
          <p:cNvSpPr/>
          <p:nvPr/>
        </p:nvSpPr>
        <p:spPr>
          <a:xfrm rot="16200000">
            <a:off x="5438045" y="55206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09055" y="485978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055" y="4859783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3158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82471" y="485032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471" y="4850324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87364" y="485032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364" y="4850324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18300" y="479527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300" y="4795271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3158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91E4D0CD-1DA8-4F41-B7DB-2F05F50BB16C}"/>
              </a:ext>
            </a:extLst>
          </p:cNvPr>
          <p:cNvGrpSpPr/>
          <p:nvPr/>
        </p:nvGrpSpPr>
        <p:grpSpPr>
          <a:xfrm rot="16200000">
            <a:off x="3035293" y="4593041"/>
            <a:ext cx="1086934" cy="311369"/>
            <a:chOff x="2297660" y="4140836"/>
            <a:chExt cx="1086934" cy="311369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C14E4733-F96B-F144-8B72-B6C29F3F0B6C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14CB873-C08D-2941-88FD-3C3C5DB4159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95CEDE6-A905-3146-BB08-5AF3EF28E56C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C4993F-F1A1-6746-85B0-52C3BBD0B60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F299C72-A816-7F47-AE1D-0C2FAC7F6946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9993990-8F41-6940-A7E0-0585BC10B004}"/>
              </a:ext>
            </a:extLst>
          </p:cNvPr>
          <p:cNvGrpSpPr/>
          <p:nvPr/>
        </p:nvGrpSpPr>
        <p:grpSpPr>
          <a:xfrm rot="16200000">
            <a:off x="4090052" y="4583583"/>
            <a:ext cx="1086934" cy="311369"/>
            <a:chOff x="2297660" y="4140836"/>
            <a:chExt cx="1086934" cy="311369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5C07100-9725-4942-97A4-FC11FF77D84A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828E221-1501-BF44-9FD7-202CF0AF664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49852FA-9E73-F542-BF09-6D2B0BC61BAE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44EE373-B97E-2341-AA84-E975E2C62187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0AECA97-E80A-DF49-BAA4-2E43BAAD091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EAC9655-C94F-EA41-AB3C-0A375B177E42}"/>
              </a:ext>
            </a:extLst>
          </p:cNvPr>
          <p:cNvGrpSpPr/>
          <p:nvPr/>
        </p:nvGrpSpPr>
        <p:grpSpPr>
          <a:xfrm rot="16200000">
            <a:off x="5187354" y="4583582"/>
            <a:ext cx="1086934" cy="311369"/>
            <a:chOff x="2297660" y="4140836"/>
            <a:chExt cx="108693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4F943CEA-E36D-644B-8B7F-4714512C5477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170636C-4A10-FE4A-97D4-0012FECB4F40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513DFF4-C435-A84C-8102-097C2B7EFAC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712C54C-D83F-9C4D-BC53-1F35189638D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FB8AABF-AD26-954A-BA5D-52C890539C50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ight Arrow 76">
            <a:extLst>
              <a:ext uri="{FF2B5EF4-FFF2-40B4-BE49-F238E27FC236}">
                <a16:creationId xmlns:a16="http://schemas.microsoft.com/office/drawing/2014/main" id="{580C2F48-3292-5048-A861-767603608232}"/>
              </a:ext>
            </a:extLst>
          </p:cNvPr>
          <p:cNvSpPr/>
          <p:nvPr/>
        </p:nvSpPr>
        <p:spPr>
          <a:xfrm rot="16200000">
            <a:off x="5460352" y="3684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268592A9-D251-5548-B836-F8FC4B0C53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77393" y="295093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268592A9-D251-5548-B836-F8FC4B0C5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393" y="2950934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29730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A854A357-5A98-8141-8970-F96CCDB73032}"/>
              </a:ext>
            </a:extLst>
          </p:cNvPr>
          <p:cNvGrpSpPr/>
          <p:nvPr/>
        </p:nvGrpSpPr>
        <p:grpSpPr>
          <a:xfrm rot="16200000">
            <a:off x="5209661" y="2747320"/>
            <a:ext cx="1086934" cy="311369"/>
            <a:chOff x="2297660" y="4140836"/>
            <a:chExt cx="1086934" cy="311369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0706E1B4-7B27-8741-8567-C198D28483F9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BFDBF8E-099F-3A46-B5A3-289E2AFA2E4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7CBA112-FBD5-4C42-8D2C-CAF4777C50E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84E633B-D193-3E47-950D-7C9BA936969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B61DD4A-8620-BB4A-A2CD-754DDDAE854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Right Arrow 84">
            <a:extLst>
              <a:ext uri="{FF2B5EF4-FFF2-40B4-BE49-F238E27FC236}">
                <a16:creationId xmlns:a16="http://schemas.microsoft.com/office/drawing/2014/main" id="{A8601061-44FF-3C42-9B87-2F950EF61F4C}"/>
              </a:ext>
            </a:extLst>
          </p:cNvPr>
          <p:cNvSpPr/>
          <p:nvPr/>
        </p:nvSpPr>
        <p:spPr>
          <a:xfrm rot="16200000">
            <a:off x="4349801" y="3684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Content Placeholder 2">
                <a:extLst>
                  <a:ext uri="{FF2B5EF4-FFF2-40B4-BE49-F238E27FC236}">
                    <a16:creationId xmlns:a16="http://schemas.microsoft.com/office/drawing/2014/main" id="{F51E097D-1789-1A4C-8C2A-DCF8884ABC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85263" y="300852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6" name="Content Placeholder 2">
                <a:extLst>
                  <a:ext uri="{FF2B5EF4-FFF2-40B4-BE49-F238E27FC236}">
                    <a16:creationId xmlns:a16="http://schemas.microsoft.com/office/drawing/2014/main" id="{F51E097D-1789-1A4C-8C2A-DCF8884AB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63" y="3008527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7" name="Group 86">
            <a:extLst>
              <a:ext uri="{FF2B5EF4-FFF2-40B4-BE49-F238E27FC236}">
                <a16:creationId xmlns:a16="http://schemas.microsoft.com/office/drawing/2014/main" id="{C7E5CA12-7405-8A4C-A8EE-E3742C962494}"/>
              </a:ext>
            </a:extLst>
          </p:cNvPr>
          <p:cNvGrpSpPr/>
          <p:nvPr/>
        </p:nvGrpSpPr>
        <p:grpSpPr>
          <a:xfrm rot="16200000">
            <a:off x="4099110" y="2747320"/>
            <a:ext cx="1086934" cy="311369"/>
            <a:chOff x="2297660" y="4140836"/>
            <a:chExt cx="1086934" cy="311369"/>
          </a:xfrm>
        </p:grpSpPr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C4D651A1-54E8-814A-A3AC-89910B77623C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803893E-8283-4C4D-95B5-EAD57D1629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4DFD078B-5309-D544-B68A-A2CECCE5E9A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FA2572B2-A3D0-BB4B-A02C-FC88C024B1A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B6484BE-1679-7540-92AE-F353128C8F0A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Right Arrow 97">
            <a:extLst>
              <a:ext uri="{FF2B5EF4-FFF2-40B4-BE49-F238E27FC236}">
                <a16:creationId xmlns:a16="http://schemas.microsoft.com/office/drawing/2014/main" id="{D0901EC3-7D6B-D04B-BDF1-F185A65C0CB5}"/>
              </a:ext>
            </a:extLst>
          </p:cNvPr>
          <p:cNvSpPr/>
          <p:nvPr/>
        </p:nvSpPr>
        <p:spPr>
          <a:xfrm rot="16200000">
            <a:off x="3312601" y="3728381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1C37405-F4EF-DF40-9212-F4DA394D84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37221" y="300852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1C37405-F4EF-DF40-9212-F4DA394D8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221" y="3008527"/>
                <a:ext cx="466367" cy="503588"/>
              </a:xfrm>
              <a:prstGeom prst="rect">
                <a:avLst/>
              </a:prstGeom>
              <a:blipFill>
                <a:blip r:embed="rId12"/>
                <a:stretch>
                  <a:fillRect l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F32AA692-6436-5044-9BC7-63C4DF62645F}"/>
              </a:ext>
            </a:extLst>
          </p:cNvPr>
          <p:cNvGrpSpPr/>
          <p:nvPr/>
        </p:nvGrpSpPr>
        <p:grpSpPr>
          <a:xfrm rot="16200000">
            <a:off x="3061910" y="2791327"/>
            <a:ext cx="1086934" cy="311369"/>
            <a:chOff x="2297660" y="4140836"/>
            <a:chExt cx="1086934" cy="311369"/>
          </a:xfrm>
        </p:grpSpPr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68C35F2D-D677-2945-81FB-872C2F68436B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FD2BCE8-03FD-B747-89F2-0373C5DF314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FB0C5FE5-6AAE-FF49-89A3-6B0D0D1CCBEE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94CFA452-F14F-AE49-8F74-75BA18AF516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6EE76CE-FA81-734D-A972-7CBAC37ED4EC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6" name="Right Arrow 105">
            <a:extLst>
              <a:ext uri="{FF2B5EF4-FFF2-40B4-BE49-F238E27FC236}">
                <a16:creationId xmlns:a16="http://schemas.microsoft.com/office/drawing/2014/main" id="{84B7624E-9603-6343-B92F-32CC7793CE8E}"/>
              </a:ext>
            </a:extLst>
          </p:cNvPr>
          <p:cNvSpPr/>
          <p:nvPr/>
        </p:nvSpPr>
        <p:spPr>
          <a:xfrm rot="16200000">
            <a:off x="2236325" y="371135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Content Placeholder 2">
                <a:extLst>
                  <a:ext uri="{FF2B5EF4-FFF2-40B4-BE49-F238E27FC236}">
                    <a16:creationId xmlns:a16="http://schemas.microsoft.com/office/drawing/2014/main" id="{72DC5D90-BB96-0246-9235-43CA199FC7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58761" y="298789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10" name="Content Placeholder 2">
                <a:extLst>
                  <a:ext uri="{FF2B5EF4-FFF2-40B4-BE49-F238E27FC236}">
                    <a16:creationId xmlns:a16="http://schemas.microsoft.com/office/drawing/2014/main" id="{72DC5D90-BB96-0246-9235-43CA199FC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761" y="2987899"/>
                <a:ext cx="466367" cy="503588"/>
              </a:xfrm>
              <a:prstGeom prst="rect">
                <a:avLst/>
              </a:prstGeom>
              <a:blipFill>
                <a:blip r:embed="rId13"/>
                <a:stretch>
                  <a:fillRect l="-26316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6C1A61F-DDCB-0A45-AED6-3E767917C265}"/>
              </a:ext>
            </a:extLst>
          </p:cNvPr>
          <p:cNvGrpSpPr/>
          <p:nvPr/>
        </p:nvGrpSpPr>
        <p:grpSpPr>
          <a:xfrm rot="16200000">
            <a:off x="1985634" y="2774303"/>
            <a:ext cx="1086934" cy="311369"/>
            <a:chOff x="2297660" y="4140836"/>
            <a:chExt cx="1086934" cy="311369"/>
          </a:xfrm>
        </p:grpSpPr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7EC97F44-AA28-3741-A5A0-B297EC6D06DE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B83F98F-DBE4-0C4B-A478-CAE11C36B624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9EC2B0E-6A0B-0245-A742-5E9035123FE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8AE5BCD-8D89-0F40-AA87-D180DE3386C8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4DD1F60-7787-0740-A2E7-2B4CA332D017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7" name="Right Arrow 146">
            <a:extLst>
              <a:ext uri="{FF2B5EF4-FFF2-40B4-BE49-F238E27FC236}">
                <a16:creationId xmlns:a16="http://schemas.microsoft.com/office/drawing/2014/main" id="{5B5725A3-733F-464E-9F77-A5886F1F4DAD}"/>
              </a:ext>
            </a:extLst>
          </p:cNvPr>
          <p:cNvSpPr/>
          <p:nvPr/>
        </p:nvSpPr>
        <p:spPr>
          <a:xfrm>
            <a:off x="2746370" y="25424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ight Arrow 147">
            <a:extLst>
              <a:ext uri="{FF2B5EF4-FFF2-40B4-BE49-F238E27FC236}">
                <a16:creationId xmlns:a16="http://schemas.microsoft.com/office/drawing/2014/main" id="{499E9DCD-D251-5E41-B0AC-ED5312AAE2F4}"/>
              </a:ext>
            </a:extLst>
          </p:cNvPr>
          <p:cNvSpPr/>
          <p:nvPr/>
        </p:nvSpPr>
        <p:spPr>
          <a:xfrm>
            <a:off x="3828531" y="25424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ight Arrow 148">
            <a:extLst>
              <a:ext uri="{FF2B5EF4-FFF2-40B4-BE49-F238E27FC236}">
                <a16:creationId xmlns:a16="http://schemas.microsoft.com/office/drawing/2014/main" id="{5D384853-C8CB-AD43-B5F1-609A18F83F22}"/>
              </a:ext>
            </a:extLst>
          </p:cNvPr>
          <p:cNvSpPr/>
          <p:nvPr/>
        </p:nvSpPr>
        <p:spPr>
          <a:xfrm>
            <a:off x="4883290" y="25424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Content Placeholder 2">
            <a:extLst>
              <a:ext uri="{FF2B5EF4-FFF2-40B4-BE49-F238E27FC236}">
                <a16:creationId xmlns:a16="http://schemas.microsoft.com/office/drawing/2014/main" id="{F5B7D861-368C-8743-B094-586BB4A34693}"/>
              </a:ext>
            </a:extLst>
          </p:cNvPr>
          <p:cNvSpPr txBox="1">
            <a:spLocks/>
          </p:cNvSpPr>
          <p:nvPr/>
        </p:nvSpPr>
        <p:spPr>
          <a:xfrm>
            <a:off x="236508" y="2683946"/>
            <a:ext cx="1871692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 #2</a:t>
            </a:r>
          </a:p>
        </p:txBody>
      </p:sp>
      <p:sp>
        <p:nvSpPr>
          <p:cNvPr id="108" name="Title 1">
            <a:extLst>
              <a:ext uri="{FF2B5EF4-FFF2-40B4-BE49-F238E27FC236}">
                <a16:creationId xmlns:a16="http://schemas.microsoft.com/office/drawing/2014/main" id="{4C8514C0-2645-3B4D-BF7C-42C0E1C2CECD}"/>
              </a:ext>
            </a:extLst>
          </p:cNvPr>
          <p:cNvSpPr txBox="1">
            <a:spLocks/>
          </p:cNvSpPr>
          <p:nvPr/>
        </p:nvSpPr>
        <p:spPr>
          <a:xfrm>
            <a:off x="7010400" y="1934074"/>
            <a:ext cx="4737100" cy="40350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/>
              <a:t>Hidden layers provide an abstraction (holds “meaning”). </a:t>
            </a:r>
          </a:p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/>
              <a:t>Stacking hidden layers provides increased abstractions.</a:t>
            </a:r>
          </a:p>
        </p:txBody>
      </p:sp>
      <p:sp>
        <p:nvSpPr>
          <p:cNvPr id="1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Deep RNN (review)</a:t>
            </a:r>
          </a:p>
        </p:txBody>
      </p:sp>
    </p:spTree>
    <p:extLst>
      <p:ext uri="{BB962C8B-B14F-4D97-AF65-F5344CB8AC3E}">
        <p14:creationId xmlns:p14="http://schemas.microsoft.com/office/powerpoint/2010/main" val="5753345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220D83-540B-A545-AE93-1975A8847A44}"/>
              </a:ext>
            </a:extLst>
          </p:cNvPr>
          <p:cNvSpPr txBox="1">
            <a:spLocks/>
          </p:cNvSpPr>
          <p:nvPr/>
        </p:nvSpPr>
        <p:spPr>
          <a:xfrm>
            <a:off x="340077" y="5954516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A8F7A-0C41-1042-A538-717F31D9F1D2}"/>
              </a:ext>
            </a:extLst>
          </p:cNvPr>
          <p:cNvSpPr txBox="1">
            <a:spLocks/>
          </p:cNvSpPr>
          <p:nvPr/>
        </p:nvSpPr>
        <p:spPr>
          <a:xfrm>
            <a:off x="236508" y="4285661"/>
            <a:ext cx="1871692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 #1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4377CE-0706-914A-92BC-7FB789BAB97A}"/>
              </a:ext>
            </a:extLst>
          </p:cNvPr>
          <p:cNvGrpSpPr/>
          <p:nvPr/>
        </p:nvGrpSpPr>
        <p:grpSpPr>
          <a:xfrm rot="16200000">
            <a:off x="1954238" y="4583582"/>
            <a:ext cx="1086934" cy="311369"/>
            <a:chOff x="2297660" y="4140836"/>
            <a:chExt cx="1086934" cy="31136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6C8ACB1-4DE8-C34B-BBE1-52B0F3C86BA5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E1A6EB7-9B59-BF41-8A80-FAEA4B51C30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4F333C-A3C4-C34D-A8D0-264514E9505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9F2533-B485-2341-97E6-863A44A3B0F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51967D-3608-3E43-819C-CA40D4B4BB7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F6910C14-BAA4-3148-8486-7878900FB35A}"/>
              </a:ext>
            </a:extLst>
          </p:cNvPr>
          <p:cNvSpPr/>
          <p:nvPr/>
        </p:nvSpPr>
        <p:spPr>
          <a:xfrm rot="16200000">
            <a:off x="221288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DB0BF050-0757-9A44-B2EB-AE8B5029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5896990"/>
                <a:ext cx="466367" cy="503588"/>
              </a:xfrm>
              <a:prstGeom prst="rect">
                <a:avLst/>
              </a:prstGeom>
              <a:blipFill>
                <a:blip r:embed="rId2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3" name="Content Placeholder 2">
                <a:extLst>
                  <a:ext uri="{FF2B5EF4-FFF2-40B4-BE49-F238E27FC236}">
                    <a16:creationId xmlns:a16="http://schemas.microsoft.com/office/drawing/2014/main" id="{ABCE2F27-B547-764E-812A-E552BC5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331" y="5925280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4" name="Content Placeholder 2">
                <a:extLst>
                  <a:ext uri="{FF2B5EF4-FFF2-40B4-BE49-F238E27FC236}">
                    <a16:creationId xmlns:a16="http://schemas.microsoft.com/office/drawing/2014/main" id="{8D0BECA6-99D6-AF42-A9D0-395528701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09" y="5922390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5" name="Content Placeholder 2">
                <a:extLst>
                  <a:ext uri="{FF2B5EF4-FFF2-40B4-BE49-F238E27FC236}">
                    <a16:creationId xmlns:a16="http://schemas.microsoft.com/office/drawing/2014/main" id="{242FC6AA-9B3C-F14D-B852-9FC899531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2" y="5922390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ight Arrow 95">
            <a:extLst>
              <a:ext uri="{FF2B5EF4-FFF2-40B4-BE49-F238E27FC236}">
                <a16:creationId xmlns:a16="http://schemas.microsoft.com/office/drawing/2014/main" id="{6D483505-3904-5942-AA14-7C633380D35D}"/>
              </a:ext>
            </a:extLst>
          </p:cNvPr>
          <p:cNvSpPr/>
          <p:nvPr/>
        </p:nvSpPr>
        <p:spPr>
          <a:xfrm>
            <a:off x="275044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09DA31FA-88CE-6D4A-BCE1-7478789345C9}"/>
              </a:ext>
            </a:extLst>
          </p:cNvPr>
          <p:cNvSpPr/>
          <p:nvPr/>
        </p:nvSpPr>
        <p:spPr>
          <a:xfrm rot="16200000">
            <a:off x="3295042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37EAAA50-016A-1343-85BB-B614F8B0A2D4}"/>
              </a:ext>
            </a:extLst>
          </p:cNvPr>
          <p:cNvSpPr/>
          <p:nvPr/>
        </p:nvSpPr>
        <p:spPr>
          <a:xfrm>
            <a:off x="3832605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ight Arrow 125">
            <a:extLst>
              <a:ext uri="{FF2B5EF4-FFF2-40B4-BE49-F238E27FC236}">
                <a16:creationId xmlns:a16="http://schemas.microsoft.com/office/drawing/2014/main" id="{A9D312A5-5C73-0340-9CBB-901A11491F6A}"/>
              </a:ext>
            </a:extLst>
          </p:cNvPr>
          <p:cNvSpPr/>
          <p:nvPr/>
        </p:nvSpPr>
        <p:spPr>
          <a:xfrm rot="16200000">
            <a:off x="4349801" y="552063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98059384-5829-464B-9A4A-DF179A5B1FF0}"/>
              </a:ext>
            </a:extLst>
          </p:cNvPr>
          <p:cNvSpPr/>
          <p:nvPr/>
        </p:nvSpPr>
        <p:spPr>
          <a:xfrm>
            <a:off x="4887364" y="4423060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E35BF99D-2E66-8D43-83D6-C99EC695631B}"/>
              </a:ext>
            </a:extLst>
          </p:cNvPr>
          <p:cNvSpPr/>
          <p:nvPr/>
        </p:nvSpPr>
        <p:spPr>
          <a:xfrm rot="16200000">
            <a:off x="5438045" y="55206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09055" y="4859783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A596422A-F0B4-4C44-B27A-7F8317E70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055" y="4859783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3158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82471" y="485032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8" name="Content Placeholder 2">
                <a:extLst>
                  <a:ext uri="{FF2B5EF4-FFF2-40B4-BE49-F238E27FC236}">
                    <a16:creationId xmlns:a16="http://schemas.microsoft.com/office/drawing/2014/main" id="{41F321AD-A534-A649-B742-903975DA9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471" y="4850324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87364" y="485032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9" name="Content Placeholder 2">
                <a:extLst>
                  <a:ext uri="{FF2B5EF4-FFF2-40B4-BE49-F238E27FC236}">
                    <a16:creationId xmlns:a16="http://schemas.microsoft.com/office/drawing/2014/main" id="{A81F32A8-B123-934B-AAFB-081560D87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364" y="4850324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18300" y="479527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55818F1A-0D8E-F04E-AC45-0139433E0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300" y="4795271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3158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91E4D0CD-1DA8-4F41-B7DB-2F05F50BB16C}"/>
              </a:ext>
            </a:extLst>
          </p:cNvPr>
          <p:cNvGrpSpPr/>
          <p:nvPr/>
        </p:nvGrpSpPr>
        <p:grpSpPr>
          <a:xfrm rot="16200000">
            <a:off x="3035293" y="4593041"/>
            <a:ext cx="1086934" cy="311369"/>
            <a:chOff x="2297660" y="4140836"/>
            <a:chExt cx="1086934" cy="311369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C14E4733-F96B-F144-8B72-B6C29F3F0B6C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14CB873-C08D-2941-88FD-3C3C5DB4159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95CEDE6-A905-3146-BB08-5AF3EF28E56C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C4993F-F1A1-6746-85B0-52C3BBD0B60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F299C72-A816-7F47-AE1D-0C2FAC7F6946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9993990-8F41-6940-A7E0-0585BC10B004}"/>
              </a:ext>
            </a:extLst>
          </p:cNvPr>
          <p:cNvGrpSpPr/>
          <p:nvPr/>
        </p:nvGrpSpPr>
        <p:grpSpPr>
          <a:xfrm rot="16200000">
            <a:off x="4090052" y="4583583"/>
            <a:ext cx="1086934" cy="311369"/>
            <a:chOff x="2297660" y="4140836"/>
            <a:chExt cx="1086934" cy="311369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5C07100-9725-4942-97A4-FC11FF77D84A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828E221-1501-BF44-9FD7-202CF0AF664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49852FA-9E73-F542-BF09-6D2B0BC61BAE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44EE373-B97E-2341-AA84-E975E2C62187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0AECA97-E80A-DF49-BAA4-2E43BAAD091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EAC9655-C94F-EA41-AB3C-0A375B177E42}"/>
              </a:ext>
            </a:extLst>
          </p:cNvPr>
          <p:cNvGrpSpPr/>
          <p:nvPr/>
        </p:nvGrpSpPr>
        <p:grpSpPr>
          <a:xfrm rot="16200000">
            <a:off x="5187354" y="4583582"/>
            <a:ext cx="1086934" cy="311369"/>
            <a:chOff x="2297660" y="4140836"/>
            <a:chExt cx="108693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4F943CEA-E36D-644B-8B7F-4714512C5477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170636C-4A10-FE4A-97D4-0012FECB4F40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513DFF4-C435-A84C-8102-097C2B7EFAC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712C54C-D83F-9C4D-BC53-1F35189638D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FB8AABF-AD26-954A-BA5D-52C890539C50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ight Arrow 76">
            <a:extLst>
              <a:ext uri="{FF2B5EF4-FFF2-40B4-BE49-F238E27FC236}">
                <a16:creationId xmlns:a16="http://schemas.microsoft.com/office/drawing/2014/main" id="{580C2F48-3292-5048-A861-767603608232}"/>
              </a:ext>
            </a:extLst>
          </p:cNvPr>
          <p:cNvSpPr/>
          <p:nvPr/>
        </p:nvSpPr>
        <p:spPr>
          <a:xfrm rot="16200000">
            <a:off x="5460352" y="3684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268592A9-D251-5548-B836-F8FC4B0C53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77393" y="295093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268592A9-D251-5548-B836-F8FC4B0C5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393" y="2950934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29730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A854A357-5A98-8141-8970-F96CCDB73032}"/>
              </a:ext>
            </a:extLst>
          </p:cNvPr>
          <p:cNvGrpSpPr/>
          <p:nvPr/>
        </p:nvGrpSpPr>
        <p:grpSpPr>
          <a:xfrm rot="16200000">
            <a:off x="5209661" y="2747320"/>
            <a:ext cx="1086934" cy="311369"/>
            <a:chOff x="2297660" y="4140836"/>
            <a:chExt cx="1086934" cy="311369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0706E1B4-7B27-8741-8567-C198D28483F9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BFDBF8E-099F-3A46-B5A3-289E2AFA2E4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7CBA112-FBD5-4C42-8D2C-CAF4777C50EA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84E633B-D193-3E47-950D-7C9BA936969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B61DD4A-8620-BB4A-A2CD-754DDDAE854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Right Arrow 84">
            <a:extLst>
              <a:ext uri="{FF2B5EF4-FFF2-40B4-BE49-F238E27FC236}">
                <a16:creationId xmlns:a16="http://schemas.microsoft.com/office/drawing/2014/main" id="{A8601061-44FF-3C42-9B87-2F950EF61F4C}"/>
              </a:ext>
            </a:extLst>
          </p:cNvPr>
          <p:cNvSpPr/>
          <p:nvPr/>
        </p:nvSpPr>
        <p:spPr>
          <a:xfrm rot="16200000">
            <a:off x="4349801" y="3684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Content Placeholder 2">
                <a:extLst>
                  <a:ext uri="{FF2B5EF4-FFF2-40B4-BE49-F238E27FC236}">
                    <a16:creationId xmlns:a16="http://schemas.microsoft.com/office/drawing/2014/main" id="{F51E097D-1789-1A4C-8C2A-DCF8884ABC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85263" y="300852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86" name="Content Placeholder 2">
                <a:extLst>
                  <a:ext uri="{FF2B5EF4-FFF2-40B4-BE49-F238E27FC236}">
                    <a16:creationId xmlns:a16="http://schemas.microsoft.com/office/drawing/2014/main" id="{F51E097D-1789-1A4C-8C2A-DCF8884AB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63" y="3008527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7" name="Group 86">
            <a:extLst>
              <a:ext uri="{FF2B5EF4-FFF2-40B4-BE49-F238E27FC236}">
                <a16:creationId xmlns:a16="http://schemas.microsoft.com/office/drawing/2014/main" id="{C7E5CA12-7405-8A4C-A8EE-E3742C962494}"/>
              </a:ext>
            </a:extLst>
          </p:cNvPr>
          <p:cNvGrpSpPr/>
          <p:nvPr/>
        </p:nvGrpSpPr>
        <p:grpSpPr>
          <a:xfrm rot="16200000">
            <a:off x="4099110" y="2747320"/>
            <a:ext cx="1086934" cy="311369"/>
            <a:chOff x="2297660" y="4140836"/>
            <a:chExt cx="1086934" cy="311369"/>
          </a:xfrm>
        </p:grpSpPr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C4D651A1-54E8-814A-A3AC-89910B77623C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803893E-8283-4C4D-95B5-EAD57D1629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4DFD078B-5309-D544-B68A-A2CECCE5E9A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FA2572B2-A3D0-BB4B-A02C-FC88C024B1A6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B6484BE-1679-7540-92AE-F353128C8F0A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Right Arrow 97">
            <a:extLst>
              <a:ext uri="{FF2B5EF4-FFF2-40B4-BE49-F238E27FC236}">
                <a16:creationId xmlns:a16="http://schemas.microsoft.com/office/drawing/2014/main" id="{D0901EC3-7D6B-D04B-BDF1-F185A65C0CB5}"/>
              </a:ext>
            </a:extLst>
          </p:cNvPr>
          <p:cNvSpPr/>
          <p:nvPr/>
        </p:nvSpPr>
        <p:spPr>
          <a:xfrm rot="16200000">
            <a:off x="3312601" y="3728381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1C37405-F4EF-DF40-9212-F4DA394D84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37221" y="300852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61C37405-F4EF-DF40-9212-F4DA394D8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221" y="3008527"/>
                <a:ext cx="466367" cy="503588"/>
              </a:xfrm>
              <a:prstGeom prst="rect">
                <a:avLst/>
              </a:prstGeom>
              <a:blipFill>
                <a:blip r:embed="rId12"/>
                <a:stretch>
                  <a:fillRect l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F32AA692-6436-5044-9BC7-63C4DF62645F}"/>
              </a:ext>
            </a:extLst>
          </p:cNvPr>
          <p:cNvGrpSpPr/>
          <p:nvPr/>
        </p:nvGrpSpPr>
        <p:grpSpPr>
          <a:xfrm rot="16200000">
            <a:off x="3061910" y="2791327"/>
            <a:ext cx="1086934" cy="311369"/>
            <a:chOff x="2297660" y="4140836"/>
            <a:chExt cx="1086934" cy="311369"/>
          </a:xfrm>
        </p:grpSpPr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68C35F2D-D677-2945-81FB-872C2F68436B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FD2BCE8-03FD-B747-89F2-0373C5DF314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FB0C5FE5-6AAE-FF49-89A3-6B0D0D1CCBEE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94CFA452-F14F-AE49-8F74-75BA18AF516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6EE76CE-FA81-734D-A972-7CBAC37ED4EC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6" name="Right Arrow 105">
            <a:extLst>
              <a:ext uri="{FF2B5EF4-FFF2-40B4-BE49-F238E27FC236}">
                <a16:creationId xmlns:a16="http://schemas.microsoft.com/office/drawing/2014/main" id="{84B7624E-9603-6343-B92F-32CC7793CE8E}"/>
              </a:ext>
            </a:extLst>
          </p:cNvPr>
          <p:cNvSpPr/>
          <p:nvPr/>
        </p:nvSpPr>
        <p:spPr>
          <a:xfrm rot="16200000">
            <a:off x="2236325" y="3711357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Content Placeholder 2">
                <a:extLst>
                  <a:ext uri="{FF2B5EF4-FFF2-40B4-BE49-F238E27FC236}">
                    <a16:creationId xmlns:a16="http://schemas.microsoft.com/office/drawing/2014/main" id="{72DC5D90-BB96-0246-9235-43CA199FC7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58761" y="298789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10" name="Content Placeholder 2">
                <a:extLst>
                  <a:ext uri="{FF2B5EF4-FFF2-40B4-BE49-F238E27FC236}">
                    <a16:creationId xmlns:a16="http://schemas.microsoft.com/office/drawing/2014/main" id="{72DC5D90-BB96-0246-9235-43CA199FC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761" y="2987899"/>
                <a:ext cx="466367" cy="503588"/>
              </a:xfrm>
              <a:prstGeom prst="rect">
                <a:avLst/>
              </a:prstGeom>
              <a:blipFill>
                <a:blip r:embed="rId13"/>
                <a:stretch>
                  <a:fillRect l="-26316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6C1A61F-DDCB-0A45-AED6-3E767917C265}"/>
              </a:ext>
            </a:extLst>
          </p:cNvPr>
          <p:cNvGrpSpPr/>
          <p:nvPr/>
        </p:nvGrpSpPr>
        <p:grpSpPr>
          <a:xfrm rot="16200000">
            <a:off x="1985634" y="2774303"/>
            <a:ext cx="1086934" cy="311369"/>
            <a:chOff x="2297660" y="4140836"/>
            <a:chExt cx="1086934" cy="311369"/>
          </a:xfrm>
        </p:grpSpPr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7EC97F44-AA28-3741-A5A0-B297EC6D06DE}"/>
                </a:ext>
              </a:extLst>
            </p:cNvPr>
            <p:cNvSpPr/>
            <p:nvPr/>
          </p:nvSpPr>
          <p:spPr>
            <a:xfrm>
              <a:off x="2297660" y="4140836"/>
              <a:ext cx="108693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B83F98F-DBE4-0C4B-A478-CAE11C36B624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9EC2B0E-6A0B-0245-A742-5E9035123FE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8AE5BCD-8D89-0F40-AA87-D180DE3386C8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4DD1F60-7787-0740-A2E7-2B4CA332D017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7" name="Right Arrow 146">
            <a:extLst>
              <a:ext uri="{FF2B5EF4-FFF2-40B4-BE49-F238E27FC236}">
                <a16:creationId xmlns:a16="http://schemas.microsoft.com/office/drawing/2014/main" id="{5B5725A3-733F-464E-9F77-A5886F1F4DAD}"/>
              </a:ext>
            </a:extLst>
          </p:cNvPr>
          <p:cNvSpPr/>
          <p:nvPr/>
        </p:nvSpPr>
        <p:spPr>
          <a:xfrm>
            <a:off x="2746370" y="25424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ight Arrow 147">
            <a:extLst>
              <a:ext uri="{FF2B5EF4-FFF2-40B4-BE49-F238E27FC236}">
                <a16:creationId xmlns:a16="http://schemas.microsoft.com/office/drawing/2014/main" id="{499E9DCD-D251-5E41-B0AC-ED5312AAE2F4}"/>
              </a:ext>
            </a:extLst>
          </p:cNvPr>
          <p:cNvSpPr/>
          <p:nvPr/>
        </p:nvSpPr>
        <p:spPr>
          <a:xfrm>
            <a:off x="3828531" y="25424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ight Arrow 148">
            <a:extLst>
              <a:ext uri="{FF2B5EF4-FFF2-40B4-BE49-F238E27FC236}">
                <a16:creationId xmlns:a16="http://schemas.microsoft.com/office/drawing/2014/main" id="{5D384853-C8CB-AD43-B5F1-609A18F83F22}"/>
              </a:ext>
            </a:extLst>
          </p:cNvPr>
          <p:cNvSpPr/>
          <p:nvPr/>
        </p:nvSpPr>
        <p:spPr>
          <a:xfrm>
            <a:off x="4883290" y="2542436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ight Arrow 149">
            <a:extLst>
              <a:ext uri="{FF2B5EF4-FFF2-40B4-BE49-F238E27FC236}">
                <a16:creationId xmlns:a16="http://schemas.microsoft.com/office/drawing/2014/main" id="{4CD9B523-6B1C-1B4A-A295-89B5352DAC3C}"/>
              </a:ext>
            </a:extLst>
          </p:cNvPr>
          <p:cNvSpPr/>
          <p:nvPr/>
        </p:nvSpPr>
        <p:spPr>
          <a:xfrm rot="16200000">
            <a:off x="2264405" y="186633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Content Placeholder 2">
                <a:extLst>
                  <a:ext uri="{FF2B5EF4-FFF2-40B4-BE49-F238E27FC236}">
                    <a16:creationId xmlns:a16="http://schemas.microsoft.com/office/drawing/2014/main" id="{9BDFF76A-F19E-C448-BF9C-6C55744796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4341" y="1218390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1" name="Content Placeholder 2">
                <a:extLst>
                  <a:ext uri="{FF2B5EF4-FFF2-40B4-BE49-F238E27FC236}">
                    <a16:creationId xmlns:a16="http://schemas.microsoft.com/office/drawing/2014/main" id="{9BDFF76A-F19E-C448-BF9C-6C5574479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4341" y="1218390"/>
                <a:ext cx="1576747" cy="503588"/>
              </a:xfrm>
              <a:prstGeom prst="rect">
                <a:avLst/>
              </a:prstGeom>
              <a:blipFill>
                <a:blip r:embed="rId1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2" name="Right Arrow 151">
            <a:extLst>
              <a:ext uri="{FF2B5EF4-FFF2-40B4-BE49-F238E27FC236}">
                <a16:creationId xmlns:a16="http://schemas.microsoft.com/office/drawing/2014/main" id="{456EAE4B-85A8-6E43-9778-6906A6512658}"/>
              </a:ext>
            </a:extLst>
          </p:cNvPr>
          <p:cNvSpPr/>
          <p:nvPr/>
        </p:nvSpPr>
        <p:spPr>
          <a:xfrm rot="16200000">
            <a:off x="3345258" y="189192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ight Arrow 152">
            <a:extLst>
              <a:ext uri="{FF2B5EF4-FFF2-40B4-BE49-F238E27FC236}">
                <a16:creationId xmlns:a16="http://schemas.microsoft.com/office/drawing/2014/main" id="{0E72A75E-302E-7A4D-BF37-9187914EF48E}"/>
              </a:ext>
            </a:extLst>
          </p:cNvPr>
          <p:cNvSpPr/>
          <p:nvPr/>
        </p:nvSpPr>
        <p:spPr>
          <a:xfrm rot="16200000">
            <a:off x="4382337" y="186020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ight Arrow 153">
            <a:extLst>
              <a:ext uri="{FF2B5EF4-FFF2-40B4-BE49-F238E27FC236}">
                <a16:creationId xmlns:a16="http://schemas.microsoft.com/office/drawing/2014/main" id="{A66F8539-51B8-B34D-BBFC-0090164A19EF}"/>
              </a:ext>
            </a:extLst>
          </p:cNvPr>
          <p:cNvSpPr/>
          <p:nvPr/>
        </p:nvSpPr>
        <p:spPr>
          <a:xfrm rot="16200000">
            <a:off x="5479460" y="186733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Content Placeholder 2">
                <a:extLst>
                  <a:ext uri="{FF2B5EF4-FFF2-40B4-BE49-F238E27FC236}">
                    <a16:creationId xmlns:a16="http://schemas.microsoft.com/office/drawing/2014/main" id="{8AD1E499-6931-024C-80F3-D90C6A3E10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01087" y="1279407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5" name="Content Placeholder 2">
                <a:extLst>
                  <a:ext uri="{FF2B5EF4-FFF2-40B4-BE49-F238E27FC236}">
                    <a16:creationId xmlns:a16="http://schemas.microsoft.com/office/drawing/2014/main" id="{8AD1E499-6931-024C-80F3-D90C6A3E1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087" y="1279407"/>
                <a:ext cx="1576747" cy="503588"/>
              </a:xfrm>
              <a:prstGeom prst="rect">
                <a:avLst/>
              </a:prstGeom>
              <a:blipFill>
                <a:blip r:embed="rId15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Content Placeholder 2">
                <a:extLst>
                  <a:ext uri="{FF2B5EF4-FFF2-40B4-BE49-F238E27FC236}">
                    <a16:creationId xmlns:a16="http://schemas.microsoft.com/office/drawing/2014/main" id="{C02D276B-6146-F141-9AEC-8577012666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6969" y="1208229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6" name="Content Placeholder 2">
                <a:extLst>
                  <a:ext uri="{FF2B5EF4-FFF2-40B4-BE49-F238E27FC236}">
                    <a16:creationId xmlns:a16="http://schemas.microsoft.com/office/drawing/2014/main" id="{C02D276B-6146-F141-9AEC-857701266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969" y="1208229"/>
                <a:ext cx="1576747" cy="503588"/>
              </a:xfrm>
              <a:prstGeom prst="rect">
                <a:avLst/>
              </a:prstGeom>
              <a:blipFill>
                <a:blip r:embed="rId16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Content Placeholder 2">
                <a:extLst>
                  <a:ext uri="{FF2B5EF4-FFF2-40B4-BE49-F238E27FC236}">
                    <a16:creationId xmlns:a16="http://schemas.microsoft.com/office/drawing/2014/main" id="{80117282-5B9F-524C-87A4-5861E06E991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29038" y="1244048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7" name="Content Placeholder 2">
                <a:extLst>
                  <a:ext uri="{FF2B5EF4-FFF2-40B4-BE49-F238E27FC236}">
                    <a16:creationId xmlns:a16="http://schemas.microsoft.com/office/drawing/2014/main" id="{80117282-5B9F-524C-87A4-5861E06E9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038" y="1244048"/>
                <a:ext cx="1576747" cy="503588"/>
              </a:xfrm>
              <a:prstGeom prst="rect">
                <a:avLst/>
              </a:prstGeom>
              <a:blipFill>
                <a:blip r:embed="rId17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Content Placeholder 2">
            <a:extLst>
              <a:ext uri="{FF2B5EF4-FFF2-40B4-BE49-F238E27FC236}">
                <a16:creationId xmlns:a16="http://schemas.microsoft.com/office/drawing/2014/main" id="{71EA9BA7-C622-E140-AA01-660782644CA5}"/>
              </a:ext>
            </a:extLst>
          </p:cNvPr>
          <p:cNvSpPr txBox="1">
            <a:spLocks/>
          </p:cNvSpPr>
          <p:nvPr/>
        </p:nvSpPr>
        <p:spPr>
          <a:xfrm>
            <a:off x="286051" y="1311533"/>
            <a:ext cx="172138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Output layer</a:t>
            </a:r>
          </a:p>
        </p:txBody>
      </p:sp>
      <p:sp>
        <p:nvSpPr>
          <p:cNvPr id="159" name="Content Placeholder 2">
            <a:extLst>
              <a:ext uri="{FF2B5EF4-FFF2-40B4-BE49-F238E27FC236}">
                <a16:creationId xmlns:a16="http://schemas.microsoft.com/office/drawing/2014/main" id="{F5B7D861-368C-8743-B094-586BB4A34693}"/>
              </a:ext>
            </a:extLst>
          </p:cNvPr>
          <p:cNvSpPr txBox="1">
            <a:spLocks/>
          </p:cNvSpPr>
          <p:nvPr/>
        </p:nvSpPr>
        <p:spPr>
          <a:xfrm>
            <a:off x="236508" y="2683946"/>
            <a:ext cx="1871692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 #2</a:t>
            </a:r>
          </a:p>
        </p:txBody>
      </p:sp>
      <p:sp>
        <p:nvSpPr>
          <p:cNvPr id="107" name="Title 1">
            <a:extLst>
              <a:ext uri="{FF2B5EF4-FFF2-40B4-BE49-F238E27FC236}">
                <a16:creationId xmlns:a16="http://schemas.microsoft.com/office/drawing/2014/main" id="{981A08E6-5A16-F74B-B4F0-071DC88FC06B}"/>
              </a:ext>
            </a:extLst>
          </p:cNvPr>
          <p:cNvSpPr txBox="1">
            <a:spLocks/>
          </p:cNvSpPr>
          <p:nvPr/>
        </p:nvSpPr>
        <p:spPr>
          <a:xfrm>
            <a:off x="7010400" y="1934074"/>
            <a:ext cx="4737100" cy="40350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/>
              <a:t>Hidden layers provide an abstraction (holds “meaning”). </a:t>
            </a:r>
          </a:p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/>
              <a:t>Stacking hidden layers provides increased abstractions.</a:t>
            </a:r>
          </a:p>
        </p:txBody>
      </p:sp>
      <p:sp>
        <p:nvSpPr>
          <p:cNvPr id="1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Deep RNN (review)</a:t>
            </a:r>
          </a:p>
        </p:txBody>
      </p:sp>
    </p:spTree>
    <p:extLst>
      <p:ext uri="{BB962C8B-B14F-4D97-AF65-F5344CB8AC3E}">
        <p14:creationId xmlns:p14="http://schemas.microsoft.com/office/powerpoint/2010/main" val="21534692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2469798A-3287-FE41-A8B3-9C5EBD440DA9}"/>
              </a:ext>
            </a:extLst>
          </p:cNvPr>
          <p:cNvSpPr txBox="1">
            <a:spLocks/>
          </p:cNvSpPr>
          <p:nvPr/>
        </p:nvSpPr>
        <p:spPr>
          <a:xfrm>
            <a:off x="1478482" y="1101830"/>
            <a:ext cx="9614706" cy="5177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NLP Tasks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Transfer Learning in NLP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Language Modelling, n-grams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Word Embeddings (character embeddings)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Neural Networks LM: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	FFNN, RNNs/LSTMs +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ELMo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Karla" charset="0"/>
              <a:ea typeface="Karla" charset="0"/>
              <a:cs typeface="Karla" charset="0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	Seq2Seq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Karla" charset="0"/>
              <a:ea typeface="Karla" charset="0"/>
              <a:cs typeface="Karla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FCB2847-0F6D-EA4A-9C75-CAB26E4B6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73C5-4051-2D45-AC51-FD5A1C1C157A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295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ELMo: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Stacked Bi-directional LSTMs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219200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2000"/>
              </a:spcBef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General Idea:</a:t>
            </a:r>
          </a:p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Goal is to get highly rich embeddings for each word (unique type)</a:t>
            </a:r>
          </a:p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Use both directions of context (bi-directional), with increasing abstractions (stacked)</a:t>
            </a:r>
          </a:p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Linearly combine all abstract representations (hidden layers) and optimize </a:t>
            </a:r>
            <a:r>
              <a:rPr lang="en-US" sz="2400" dirty="0" err="1">
                <a:latin typeface="Karla" charset="0"/>
                <a:ea typeface="Karla" charset="0"/>
                <a:cs typeface="Karla" charset="0"/>
              </a:rPr>
              <a:t>w.r.t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. a particular task (e.g., sentiment classification</a:t>
            </a:r>
            <a:r>
              <a:rPr lang="en-US" sz="2400" dirty="0"/>
              <a:t>) </a:t>
            </a:r>
          </a:p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CDF496-88DB-AE46-8B6B-046F27311AD5}"/>
              </a:ext>
            </a:extLst>
          </p:cNvPr>
          <p:cNvSpPr/>
          <p:nvPr/>
        </p:nvSpPr>
        <p:spPr>
          <a:xfrm>
            <a:off x="241300" y="6388261"/>
            <a:ext cx="10515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ELMo Slides: </a:t>
            </a:r>
            <a:r>
              <a:rPr lang="en-US" sz="1400" dirty="0">
                <a:hlinkClick r:id="rId3"/>
              </a:rPr>
              <a:t>https://www.slideshare.net/shuntaroy/a-review-of-deep-contextualized-word-representations-peters-2018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6531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CDF496-88DB-AE46-8B6B-046F27311AD5}"/>
              </a:ext>
            </a:extLst>
          </p:cNvPr>
          <p:cNvSpPr/>
          <p:nvPr/>
        </p:nvSpPr>
        <p:spPr>
          <a:xfrm>
            <a:off x="5378760" y="6299990"/>
            <a:ext cx="4958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Illustration: </a:t>
            </a:r>
            <a:r>
              <a:rPr lang="en-US" sz="1600" dirty="0">
                <a:hlinkClick r:id="rId3"/>
              </a:rPr>
              <a:t>http://jalammar.github.io/illustrated-bert/</a:t>
            </a: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CACC3B-BE82-9542-8481-65D6A6DE4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50" y="1123950"/>
            <a:ext cx="11671300" cy="46101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ELMo: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Stacked Bi-directional LSTMs</a:t>
            </a:r>
          </a:p>
        </p:txBody>
      </p:sp>
    </p:spTree>
    <p:extLst>
      <p:ext uri="{BB962C8B-B14F-4D97-AF65-F5344CB8AC3E}">
        <p14:creationId xmlns:p14="http://schemas.microsoft.com/office/powerpoint/2010/main" val="42948832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CDF496-88DB-AE46-8B6B-046F27311AD5}"/>
              </a:ext>
            </a:extLst>
          </p:cNvPr>
          <p:cNvSpPr/>
          <p:nvPr/>
        </p:nvSpPr>
        <p:spPr>
          <a:xfrm>
            <a:off x="5244945" y="6332663"/>
            <a:ext cx="10515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Illustration: </a:t>
            </a:r>
            <a:r>
              <a:rPr lang="en-US" sz="1600" dirty="0">
                <a:hlinkClick r:id="rId3"/>
              </a:rPr>
              <a:t>http://jalammar.github.io/illustrated-bert/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561B66-6CE0-E84F-8B66-916C2EDD0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" y="196435"/>
            <a:ext cx="117983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8311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Karla" charset="0"/>
                <a:ea typeface="Karla" charset="0"/>
                <a:cs typeface="Karla" charset="0"/>
              </a:rPr>
              <a:t>ELMo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 yields incredibly good word embeddings, which yields state-of-the-art results when applied to many NLP tasks.</a:t>
            </a:r>
          </a:p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Main ELMo takeaway: </a:t>
            </a:r>
            <a:r>
              <a:rPr lang="en-US" sz="2400" dirty="0" err="1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ELMo</a:t>
            </a:r>
            <a:r>
              <a:rPr lang="en-US" sz="2400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 does not give you a matrix embedding as with Word2Vec, but a trained bidirectional LSTM to be used with the task.</a:t>
            </a:r>
            <a:endParaRPr lang="en-US" sz="2400" dirty="0">
              <a:latin typeface="Karla" charset="0"/>
              <a:ea typeface="Karla" charset="0"/>
              <a:cs typeface="Karla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ELMo: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Stacked Bi-directional LSTMs</a:t>
            </a:r>
          </a:p>
        </p:txBody>
      </p:sp>
    </p:spTree>
    <p:extLst>
      <p:ext uri="{BB962C8B-B14F-4D97-AF65-F5344CB8AC3E}">
        <p14:creationId xmlns:p14="http://schemas.microsoft.com/office/powerpoint/2010/main" val="41958677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135C29F-B142-954E-BC9D-D5CBF7F40C7F}"/>
              </a:ext>
            </a:extLst>
          </p:cNvPr>
          <p:cNvSpPr txBox="1"/>
          <p:nvPr/>
        </p:nvSpPr>
        <p:spPr>
          <a:xfrm>
            <a:off x="1665197" y="1794963"/>
            <a:ext cx="10171203" cy="326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Avenir Book" panose="02000503020000020003" pitchFamily="2" charset="0"/>
              </a:rPr>
              <a:t>So far, for all of our sequential modelling, we have been concerned with emitting 1 output per input datum.</a:t>
            </a:r>
          </a:p>
          <a:p>
            <a:pPr>
              <a:lnSpc>
                <a:spcPct val="150000"/>
              </a:lnSpc>
            </a:pPr>
            <a:endParaRPr lang="en-US" sz="2800" dirty="0">
              <a:latin typeface="Avenir Book" panose="02000503020000020003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Avenir Book" panose="02000503020000020003" pitchFamily="2" charset="0"/>
              </a:rPr>
              <a:t>Sometimes, a </a:t>
            </a:r>
            <a:r>
              <a:rPr lang="en-US" sz="2800" i="1" dirty="0">
                <a:solidFill>
                  <a:srgbClr val="C00000"/>
                </a:solidFill>
                <a:latin typeface="Avenir Book" panose="02000503020000020003" pitchFamily="2" charset="0"/>
              </a:rPr>
              <a:t>sequence</a:t>
            </a:r>
            <a:r>
              <a:rPr lang="en-US" sz="2800" dirty="0">
                <a:latin typeface="Avenir Book" panose="02000503020000020003" pitchFamily="2" charset="0"/>
              </a:rPr>
              <a:t> is the smallest granularity we care about though (e.g., an English sentence)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247FBF-8422-DD4E-A4C8-27670C5F6DB5}"/>
              </a:ext>
            </a:extLst>
          </p:cNvPr>
          <p:cNvSpPr/>
          <p:nvPr/>
        </p:nvSpPr>
        <p:spPr>
          <a:xfrm>
            <a:off x="5081941" y="380640"/>
            <a:ext cx="2028119" cy="5153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latin typeface="Avenir Light" panose="020B0402020203020204" pitchFamily="34" charset="77"/>
              </a:rPr>
              <a:t>REFLECTION</a:t>
            </a:r>
          </a:p>
        </p:txBody>
      </p:sp>
    </p:spTree>
    <p:extLst>
      <p:ext uri="{BB962C8B-B14F-4D97-AF65-F5344CB8AC3E}">
        <p14:creationId xmlns:p14="http://schemas.microsoft.com/office/powerpoint/2010/main" val="34107154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2469798A-3287-FE41-A8B3-9C5EBD440DA9}"/>
              </a:ext>
            </a:extLst>
          </p:cNvPr>
          <p:cNvSpPr txBox="1">
            <a:spLocks/>
          </p:cNvSpPr>
          <p:nvPr/>
        </p:nvSpPr>
        <p:spPr>
          <a:xfrm>
            <a:off x="1478482" y="1101830"/>
            <a:ext cx="9614706" cy="5177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NLP Tasks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Transfer Learning in NLP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Language Modelling, n-grams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Word Embeddings (character embeddings)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Neural Networks LM: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	FFNN, RNNs/LSTMs +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ELMo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Karla" charset="0"/>
              <a:ea typeface="Karla" charset="0"/>
              <a:cs typeface="Karla" charset="0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	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charset="0"/>
                <a:ea typeface="Karla" charset="0"/>
                <a:cs typeface="Karla" charset="0"/>
              </a:rPr>
              <a:t>Seq2Seq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Karla" charset="0"/>
              <a:ea typeface="Karla" charset="0"/>
              <a:cs typeface="Karla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FCB2847-0F6D-EA4A-9C75-CAB26E4B6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73C5-4051-2D45-AC51-FD5A1C1C157A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55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73C5-4051-2D45-AC51-FD5A1C1C157A}" type="slidenum">
              <a:rPr lang="en-US" smtClean="0"/>
              <a:t>84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929" y="309336"/>
            <a:ext cx="5790626" cy="569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991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219456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3F9E9B-FB92-1341-A890-0E41AAC8CA1F}"/>
              </a:ext>
            </a:extLst>
          </p:cNvPr>
          <p:cNvSpPr txBox="1">
            <a:spLocks/>
          </p:cNvSpPr>
          <p:nvPr/>
        </p:nvSpPr>
        <p:spPr>
          <a:xfrm>
            <a:off x="698500" y="1219200"/>
            <a:ext cx="10744200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If our input is a sentence in </a:t>
            </a:r>
            <a:r>
              <a:rPr lang="en-US" sz="2400" dirty="0">
                <a:solidFill>
                  <a:srgbClr val="C00000"/>
                </a:solidFill>
                <a:latin typeface="Karla" charset="0"/>
                <a:ea typeface="Karla" charset="0"/>
                <a:cs typeface="Karla" charset="0"/>
              </a:rPr>
              <a:t>Language A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, and we wish to translate it to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Karla" charset="0"/>
                <a:ea typeface="Karla" charset="0"/>
                <a:cs typeface="Karla" charset="0"/>
              </a:rPr>
              <a:t>Language B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, it is clearly sub-optimal to translate word by word (like our current models are suited to do).</a:t>
            </a:r>
          </a:p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Instead, let a </a:t>
            </a:r>
            <a:r>
              <a:rPr lang="en-US" sz="2400" b="1" i="1" dirty="0">
                <a:latin typeface="Karla" charset="0"/>
                <a:ea typeface="Karla" charset="0"/>
                <a:cs typeface="Karla" charset="0"/>
              </a:rPr>
              <a:t>sequence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 of tokens be the unit that we ultimately wish to work with (a sequence of length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Karla" charset="0"/>
                <a:ea typeface="Karla" charset="0"/>
                <a:cs typeface="Karla" charset="0"/>
              </a:rPr>
              <a:t>N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 may emit a sequences of length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Karla" charset="0"/>
                <a:ea typeface="Karla" charset="0"/>
                <a:cs typeface="Karla" charset="0"/>
              </a:rPr>
              <a:t>M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Karla" charset="0"/>
                <a:ea typeface="Karla" charset="0"/>
                <a:cs typeface="Karla" charset="0"/>
              </a:rPr>
              <a:t>Seq2seq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 models are comprised of </a:t>
            </a:r>
            <a:r>
              <a:rPr lang="en-US" sz="2400" b="1" dirty="0">
                <a:latin typeface="Karla" charset="0"/>
                <a:ea typeface="Karla" charset="0"/>
                <a:cs typeface="Karla" charset="0"/>
              </a:rPr>
              <a:t>2 RNNs</a:t>
            </a:r>
            <a:r>
              <a:rPr lang="en-US" sz="2400" dirty="0">
                <a:latin typeface="Karla" charset="0"/>
                <a:ea typeface="Karla" charset="0"/>
                <a:cs typeface="Karla" charset="0"/>
              </a:rPr>
              <a:t>: 1 encoder, 1 decoder</a:t>
            </a:r>
          </a:p>
        </p:txBody>
      </p:sp>
    </p:spTree>
    <p:extLst>
      <p:ext uri="{BB962C8B-B14F-4D97-AF65-F5344CB8AC3E}">
        <p14:creationId xmlns:p14="http://schemas.microsoft.com/office/powerpoint/2010/main" val="19376743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6AADFF0-BE0A-434E-BF97-8FEF40D05CC3}"/>
              </a:ext>
            </a:extLst>
          </p:cNvPr>
          <p:cNvSpPr txBox="1">
            <a:spLocks/>
          </p:cNvSpPr>
          <p:nvPr/>
        </p:nvSpPr>
        <p:spPr>
          <a:xfrm>
            <a:off x="2743112" y="5837230"/>
            <a:ext cx="256579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7030A0"/>
                </a:solidFill>
                <a:latin typeface="Avenir Light" panose="020B0402020203020204" pitchFamily="34" charset="77"/>
              </a:rPr>
              <a:t>ENCODER RNN</a:t>
            </a:r>
          </a:p>
        </p:txBody>
      </p:sp>
    </p:spTree>
    <p:extLst>
      <p:ext uri="{BB962C8B-B14F-4D97-AF65-F5344CB8AC3E}">
        <p14:creationId xmlns:p14="http://schemas.microsoft.com/office/powerpoint/2010/main" val="28160029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EE6ED06-01E7-A141-9DF3-E94C70D2E0C1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6AADFF0-BE0A-434E-BF97-8FEF40D05CC3}"/>
              </a:ext>
            </a:extLst>
          </p:cNvPr>
          <p:cNvSpPr txBox="1">
            <a:spLocks/>
          </p:cNvSpPr>
          <p:nvPr/>
        </p:nvSpPr>
        <p:spPr>
          <a:xfrm>
            <a:off x="2695839" y="5809295"/>
            <a:ext cx="2565797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7030A0"/>
                </a:solidFill>
                <a:latin typeface="Avenir Light" panose="020B0402020203020204" pitchFamily="34" charset="77"/>
              </a:rPr>
              <a:t>ENCODER RNN</a:t>
            </a:r>
          </a:p>
        </p:txBody>
      </p:sp>
    </p:spTree>
    <p:extLst>
      <p:ext uri="{BB962C8B-B14F-4D97-AF65-F5344CB8AC3E}">
        <p14:creationId xmlns:p14="http://schemas.microsoft.com/office/powerpoint/2010/main" val="17216311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Content Placeholder 2">
            <a:extLst>
              <a:ext uri="{FF2B5EF4-FFF2-40B4-BE49-F238E27FC236}">
                <a16:creationId xmlns:a16="http://schemas.microsoft.com/office/drawing/2014/main" id="{22A2E70F-3ACF-6742-9B73-9A31BF7781CA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8E350CD-B734-374F-9308-BA5A11545196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71" name="Content Placeholder 2">
              <a:extLst>
                <a:ext uri="{FF2B5EF4-FFF2-40B4-BE49-F238E27FC236}">
                  <a16:creationId xmlns:a16="http://schemas.microsoft.com/office/drawing/2014/main" id="{5B2538E4-8C34-2A48-8C1F-E714AF115E98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72" name="Content Placeholder 2">
              <a:extLst>
                <a:ext uri="{FF2B5EF4-FFF2-40B4-BE49-F238E27FC236}">
                  <a16:creationId xmlns:a16="http://schemas.microsoft.com/office/drawing/2014/main" id="{E2EE3383-B0A3-DC40-A98F-7EBA60FE1650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27960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40C4B1F5-510F-2F42-B21F-5806E198B3A3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072C3A-5EFD-A243-AFB7-7C8FFA9F044C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5AC62089-F4C5-C34D-B657-13A6BED3BD0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A9CBD3C-1B7B-ED4F-8C05-CF743EE8C8BA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74" name="Content Placeholder 2">
              <a:extLst>
                <a:ext uri="{FF2B5EF4-FFF2-40B4-BE49-F238E27FC236}">
                  <a16:creationId xmlns:a16="http://schemas.microsoft.com/office/drawing/2014/main" id="{9E7EEB2F-78E2-9F44-9ECA-945C143E638F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75" name="Content Placeholder 2">
              <a:extLst>
                <a:ext uri="{FF2B5EF4-FFF2-40B4-BE49-F238E27FC236}">
                  <a16:creationId xmlns:a16="http://schemas.microsoft.com/office/drawing/2014/main" id="{D129E2E2-B2BA-224B-BE5A-8FD1D267999E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58691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Content Placeholder 2">
            <a:extLst>
              <a:ext uri="{FF2B5EF4-FFF2-40B4-BE49-F238E27FC236}">
                <a16:creationId xmlns:a16="http://schemas.microsoft.com/office/drawing/2014/main" id="{97DCBB67-3BF3-1441-B03C-2F8DC3DAF52C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63" name="Content Placeholder 2">
            <a:extLst>
              <a:ext uri="{FF2B5EF4-FFF2-40B4-BE49-F238E27FC236}">
                <a16:creationId xmlns:a16="http://schemas.microsoft.com/office/drawing/2014/main" id="{FA14EF32-B7C2-3B42-BD65-7459605A43E3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sp>
        <p:nvSpPr>
          <p:cNvPr id="164" name="Content Placeholder 2">
            <a:extLst>
              <a:ext uri="{FF2B5EF4-FFF2-40B4-BE49-F238E27FC236}">
                <a16:creationId xmlns:a16="http://schemas.microsoft.com/office/drawing/2014/main" id="{D5D03FF4-6F53-5345-8FB7-CFFA1A92BBA1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B811549D-A3F3-9E49-88A0-385374AA002B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CD55833-C38C-5F47-BB4F-8F6E4A4FBC09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DBAE2042-C4DB-DD42-B340-AE8A02963E1B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81" name="Content Placeholder 2">
              <a:extLst>
                <a:ext uri="{FF2B5EF4-FFF2-40B4-BE49-F238E27FC236}">
                  <a16:creationId xmlns:a16="http://schemas.microsoft.com/office/drawing/2014/main" id="{62921D07-177D-0C4A-A416-1F183140B108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42186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Content Placeholder 2">
            <a:extLst>
              <a:ext uri="{FF2B5EF4-FFF2-40B4-BE49-F238E27FC236}">
                <a16:creationId xmlns:a16="http://schemas.microsoft.com/office/drawing/2014/main" id="{97DCBB67-3BF3-1441-B03C-2F8DC3DAF52C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63" name="Content Placeholder 2">
            <a:extLst>
              <a:ext uri="{FF2B5EF4-FFF2-40B4-BE49-F238E27FC236}">
                <a16:creationId xmlns:a16="http://schemas.microsoft.com/office/drawing/2014/main" id="{FA14EF32-B7C2-3B42-BD65-7459605A43E3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sp>
        <p:nvSpPr>
          <p:cNvPr id="164" name="Content Placeholder 2">
            <a:extLst>
              <a:ext uri="{FF2B5EF4-FFF2-40B4-BE49-F238E27FC236}">
                <a16:creationId xmlns:a16="http://schemas.microsoft.com/office/drawing/2014/main" id="{D5D03FF4-6F53-5345-8FB7-CFFA1A92BBA1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B811549D-A3F3-9E49-88A0-385374AA002B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87A2DBD-54CE-1848-AF0A-5964A1C1DFDB}"/>
              </a:ext>
            </a:extLst>
          </p:cNvPr>
          <p:cNvSpPr txBox="1">
            <a:spLocks/>
          </p:cNvSpPr>
          <p:nvPr/>
        </p:nvSpPr>
        <p:spPr>
          <a:xfrm>
            <a:off x="7389928" y="1768929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perro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80" name="Right Arrow 79">
            <a:extLst>
              <a:ext uri="{FF2B5EF4-FFF2-40B4-BE49-F238E27FC236}">
                <a16:creationId xmlns:a16="http://schemas.microsoft.com/office/drawing/2014/main" id="{339856BF-5551-7643-9975-2D81037C3D99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D752C75-FE80-9A4D-A5C6-CD10B3B76AD0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82" name="Content Placeholder 2">
              <a:extLst>
                <a:ext uri="{FF2B5EF4-FFF2-40B4-BE49-F238E27FC236}">
                  <a16:creationId xmlns:a16="http://schemas.microsoft.com/office/drawing/2014/main" id="{4B26C1A2-9CBC-B84B-8791-AC8A032B8F1C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83" name="Content Placeholder 2">
              <a:extLst>
                <a:ext uri="{FF2B5EF4-FFF2-40B4-BE49-F238E27FC236}">
                  <a16:creationId xmlns:a16="http://schemas.microsoft.com/office/drawing/2014/main" id="{4F4334F4-5D97-6041-8AE5-9B6873356240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15748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F117C78-DE67-5C4C-AADA-2CC9FAED56F0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1" name="Content Placeholder 2">
            <a:extLst>
              <a:ext uri="{FF2B5EF4-FFF2-40B4-BE49-F238E27FC236}">
                <a16:creationId xmlns:a16="http://schemas.microsoft.com/office/drawing/2014/main" id="{97DCBB67-3BF3-1441-B03C-2F8DC3DAF52C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62" name="Content Placeholder 2">
            <a:extLst>
              <a:ext uri="{FF2B5EF4-FFF2-40B4-BE49-F238E27FC236}">
                <a16:creationId xmlns:a16="http://schemas.microsoft.com/office/drawing/2014/main" id="{DAC54578-F2FD-7D41-B2ED-77B4D9152DD5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Content Placeholder 2">
            <a:extLst>
              <a:ext uri="{FF2B5EF4-FFF2-40B4-BE49-F238E27FC236}">
                <a16:creationId xmlns:a16="http://schemas.microsoft.com/office/drawing/2014/main" id="{51168FCC-EC13-AF4F-856E-0D8AEDA902F1}"/>
              </a:ext>
            </a:extLst>
          </p:cNvPr>
          <p:cNvSpPr txBox="1">
            <a:spLocks/>
          </p:cNvSpPr>
          <p:nvPr/>
        </p:nvSpPr>
        <p:spPr>
          <a:xfrm>
            <a:off x="7389928" y="1768929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perro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Content Placeholder 2">
            <a:extLst>
              <a:ext uri="{FF2B5EF4-FFF2-40B4-BE49-F238E27FC236}">
                <a16:creationId xmlns:a16="http://schemas.microsoft.com/office/drawing/2014/main" id="{56BCAFBD-CFF3-234C-8327-A5390C8D23F6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06F0DFD-7701-5C4E-8335-6D7745F5AF35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93" name="Content Placeholder 2">
              <a:extLst>
                <a:ext uri="{FF2B5EF4-FFF2-40B4-BE49-F238E27FC236}">
                  <a16:creationId xmlns:a16="http://schemas.microsoft.com/office/drawing/2014/main" id="{78939AFA-8714-A947-A74D-E3BFA401CB32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96" name="Content Placeholder 2">
              <a:extLst>
                <a:ext uri="{FF2B5EF4-FFF2-40B4-BE49-F238E27FC236}">
                  <a16:creationId xmlns:a16="http://schemas.microsoft.com/office/drawing/2014/main" id="{3ADBDAA5-01CC-DA41-B72E-10B41BBA57CD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4452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F117C78-DE67-5C4C-AADA-2CC9FAED56F0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1" name="Content Placeholder 2">
            <a:extLst>
              <a:ext uri="{FF2B5EF4-FFF2-40B4-BE49-F238E27FC236}">
                <a16:creationId xmlns:a16="http://schemas.microsoft.com/office/drawing/2014/main" id="{97DCBB67-3BF3-1441-B03C-2F8DC3DAF52C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62" name="Content Placeholder 2">
            <a:extLst>
              <a:ext uri="{FF2B5EF4-FFF2-40B4-BE49-F238E27FC236}">
                <a16:creationId xmlns:a16="http://schemas.microsoft.com/office/drawing/2014/main" id="{DAC54578-F2FD-7D41-B2ED-77B4D9152DD5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Content Placeholder 2">
            <a:extLst>
              <a:ext uri="{FF2B5EF4-FFF2-40B4-BE49-F238E27FC236}">
                <a16:creationId xmlns:a16="http://schemas.microsoft.com/office/drawing/2014/main" id="{51168FCC-EC13-AF4F-856E-0D8AEDA902F1}"/>
              </a:ext>
            </a:extLst>
          </p:cNvPr>
          <p:cNvSpPr txBox="1">
            <a:spLocks/>
          </p:cNvSpPr>
          <p:nvPr/>
        </p:nvSpPr>
        <p:spPr>
          <a:xfrm>
            <a:off x="7389928" y="1768929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perro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B7DD7F37-C71E-2348-99F5-EEBA7B6C440C}"/>
              </a:ext>
            </a:extLst>
          </p:cNvPr>
          <p:cNvSpPr txBox="1">
            <a:spLocks/>
          </p:cNvSpPr>
          <p:nvPr/>
        </p:nvSpPr>
        <p:spPr>
          <a:xfrm>
            <a:off x="8334660" y="1768769"/>
            <a:ext cx="1207380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marrón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8F59D6A4-F3B9-444B-A624-4E23710BEF78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4E9BF92-1051-3348-9193-F40660308777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96" name="Content Placeholder 2">
              <a:extLst>
                <a:ext uri="{FF2B5EF4-FFF2-40B4-BE49-F238E27FC236}">
                  <a16:creationId xmlns:a16="http://schemas.microsoft.com/office/drawing/2014/main" id="{4B50B048-B239-4C43-9F74-D232CF1A2E2D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97" name="Content Placeholder 2">
              <a:extLst>
                <a:ext uri="{FF2B5EF4-FFF2-40B4-BE49-F238E27FC236}">
                  <a16:creationId xmlns:a16="http://schemas.microsoft.com/office/drawing/2014/main" id="{4C3E43FB-5135-124F-B085-C4AE0E9585BF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8823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F117C78-DE67-5C4C-AADA-2CC9FAED56F0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205462C-B410-D049-A60D-0F52F2223833}"/>
              </a:ext>
            </a:extLst>
          </p:cNvPr>
          <p:cNvSpPr txBox="1">
            <a:spLocks/>
          </p:cNvSpPr>
          <p:nvPr/>
        </p:nvSpPr>
        <p:spPr>
          <a:xfrm>
            <a:off x="9166584" y="5284997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C00000"/>
                </a:solidFill>
              </a:rPr>
              <a:t>marrón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ight Arrow 130">
            <a:extLst>
              <a:ext uri="{FF2B5EF4-FFF2-40B4-BE49-F238E27FC236}">
                <a16:creationId xmlns:a16="http://schemas.microsoft.com/office/drawing/2014/main" id="{A13B96B2-B336-2E42-AF4A-C334A82FD486}"/>
              </a:ext>
            </a:extLst>
          </p:cNvPr>
          <p:cNvSpPr/>
          <p:nvPr/>
        </p:nvSpPr>
        <p:spPr>
          <a:xfrm>
            <a:off x="9088417" y="3781457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FEE26FA-C341-8C4F-8639-86B100719549}"/>
              </a:ext>
            </a:extLst>
          </p:cNvPr>
          <p:cNvGrpSpPr/>
          <p:nvPr/>
        </p:nvGrpSpPr>
        <p:grpSpPr>
          <a:xfrm rot="16200000">
            <a:off x="9075698" y="3784277"/>
            <a:ext cx="1364224" cy="311369"/>
            <a:chOff x="2297660" y="4140835"/>
            <a:chExt cx="1364224" cy="311369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id="{416C9704-1E43-5D49-B27C-F77D1207B56E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1229566-2C83-4E45-B71C-475CF45A87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A07EC7D-C3E6-434C-B465-06BCFB73FD3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90E5720-B2AF-804E-B800-C6E9B3B6D45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495CCB3-67AB-8A41-B0DD-39D8589D00F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7AA9495-699E-404B-8167-C32C55E326DE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9" name="Right Arrow 138">
            <a:extLst>
              <a:ext uri="{FF2B5EF4-FFF2-40B4-BE49-F238E27FC236}">
                <a16:creationId xmlns:a16="http://schemas.microsoft.com/office/drawing/2014/main" id="{1C4EB134-A4FE-AE4F-955A-4A5EF3D5E977}"/>
              </a:ext>
            </a:extLst>
          </p:cNvPr>
          <p:cNvSpPr/>
          <p:nvPr/>
        </p:nvSpPr>
        <p:spPr>
          <a:xfrm rot="16200000">
            <a:off x="9483211" y="487463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1" name="Content Placeholder 2">
            <a:extLst>
              <a:ext uri="{FF2B5EF4-FFF2-40B4-BE49-F238E27FC236}">
                <a16:creationId xmlns:a16="http://schemas.microsoft.com/office/drawing/2014/main" id="{97DCBB67-3BF3-1441-B03C-2F8DC3DAF52C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62" name="Content Placeholder 2">
            <a:extLst>
              <a:ext uri="{FF2B5EF4-FFF2-40B4-BE49-F238E27FC236}">
                <a16:creationId xmlns:a16="http://schemas.microsoft.com/office/drawing/2014/main" id="{DAC54578-F2FD-7D41-B2ED-77B4D9152DD5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Content Placeholder 2">
            <a:extLst>
              <a:ext uri="{FF2B5EF4-FFF2-40B4-BE49-F238E27FC236}">
                <a16:creationId xmlns:a16="http://schemas.microsoft.com/office/drawing/2014/main" id="{51168FCC-EC13-AF4F-856E-0D8AEDA902F1}"/>
              </a:ext>
            </a:extLst>
          </p:cNvPr>
          <p:cNvSpPr txBox="1">
            <a:spLocks/>
          </p:cNvSpPr>
          <p:nvPr/>
        </p:nvSpPr>
        <p:spPr>
          <a:xfrm>
            <a:off x="7389928" y="1768929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perro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B7DD7F37-C71E-2348-99F5-EEBA7B6C440C}"/>
              </a:ext>
            </a:extLst>
          </p:cNvPr>
          <p:cNvSpPr txBox="1">
            <a:spLocks/>
          </p:cNvSpPr>
          <p:nvPr/>
        </p:nvSpPr>
        <p:spPr>
          <a:xfrm>
            <a:off x="8334660" y="1768769"/>
            <a:ext cx="115627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marrón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Content Placeholder 2">
            <a:extLst>
              <a:ext uri="{FF2B5EF4-FFF2-40B4-BE49-F238E27FC236}">
                <a16:creationId xmlns:a16="http://schemas.microsoft.com/office/drawing/2014/main" id="{B6020504-39FE-4745-8CA2-A440A6294F62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136BCC8-9DF5-094C-9C7B-A281908AD09B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105" name="Content Placeholder 2">
              <a:extLst>
                <a:ext uri="{FF2B5EF4-FFF2-40B4-BE49-F238E27FC236}">
                  <a16:creationId xmlns:a16="http://schemas.microsoft.com/office/drawing/2014/main" id="{F24D1151-EC80-4548-8CC1-AB8982AA8711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106" name="Content Placeholder 2">
              <a:extLst>
                <a:ext uri="{FF2B5EF4-FFF2-40B4-BE49-F238E27FC236}">
                  <a16:creationId xmlns:a16="http://schemas.microsoft.com/office/drawing/2014/main" id="{189164A5-73F6-F84D-B4BB-A62B0BBFA72C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06515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F117C78-DE67-5C4C-AADA-2CC9FAED56F0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205462C-B410-D049-A60D-0F52F2223833}"/>
              </a:ext>
            </a:extLst>
          </p:cNvPr>
          <p:cNvSpPr txBox="1">
            <a:spLocks/>
          </p:cNvSpPr>
          <p:nvPr/>
        </p:nvSpPr>
        <p:spPr>
          <a:xfrm>
            <a:off x="9166584" y="5284997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marron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58CA69-7F4C-9A4C-AD05-9D8E56A332C1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60" name="Content Placeholder 2">
              <a:extLst>
                <a:ext uri="{FF2B5EF4-FFF2-40B4-BE49-F238E27FC236}">
                  <a16:creationId xmlns:a16="http://schemas.microsoft.com/office/drawing/2014/main" id="{76AADFF0-BE0A-434E-BF97-8FEF40D05CC3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98" name="Content Placeholder 2">
              <a:extLst>
                <a:ext uri="{FF2B5EF4-FFF2-40B4-BE49-F238E27FC236}">
                  <a16:creationId xmlns:a16="http://schemas.microsoft.com/office/drawing/2014/main" id="{F465FF3C-9902-1E4F-8AC5-7C037E30DB8D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ight Arrow 130">
            <a:extLst>
              <a:ext uri="{FF2B5EF4-FFF2-40B4-BE49-F238E27FC236}">
                <a16:creationId xmlns:a16="http://schemas.microsoft.com/office/drawing/2014/main" id="{A13B96B2-B336-2E42-AF4A-C334A82FD486}"/>
              </a:ext>
            </a:extLst>
          </p:cNvPr>
          <p:cNvSpPr/>
          <p:nvPr/>
        </p:nvSpPr>
        <p:spPr>
          <a:xfrm>
            <a:off x="9088417" y="3781457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FEE26FA-C341-8C4F-8639-86B100719549}"/>
              </a:ext>
            </a:extLst>
          </p:cNvPr>
          <p:cNvGrpSpPr/>
          <p:nvPr/>
        </p:nvGrpSpPr>
        <p:grpSpPr>
          <a:xfrm rot="16200000">
            <a:off x="9075698" y="3784277"/>
            <a:ext cx="1364224" cy="311369"/>
            <a:chOff x="2297660" y="4140835"/>
            <a:chExt cx="1364224" cy="311369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id="{416C9704-1E43-5D49-B27C-F77D1207B56E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1229566-2C83-4E45-B71C-475CF45A87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A07EC7D-C3E6-434C-B465-06BCFB73FD3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90E5720-B2AF-804E-B800-C6E9B3B6D45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495CCB3-67AB-8A41-B0DD-39D8589D00F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7AA9495-699E-404B-8167-C32C55E326DE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9" name="Right Arrow 138">
            <a:extLst>
              <a:ext uri="{FF2B5EF4-FFF2-40B4-BE49-F238E27FC236}">
                <a16:creationId xmlns:a16="http://schemas.microsoft.com/office/drawing/2014/main" id="{1C4EB134-A4FE-AE4F-955A-4A5EF3D5E977}"/>
              </a:ext>
            </a:extLst>
          </p:cNvPr>
          <p:cNvSpPr/>
          <p:nvPr/>
        </p:nvSpPr>
        <p:spPr>
          <a:xfrm rot="16200000">
            <a:off x="9483211" y="487463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1" name="Content Placeholder 2">
            <a:extLst>
              <a:ext uri="{FF2B5EF4-FFF2-40B4-BE49-F238E27FC236}">
                <a16:creationId xmlns:a16="http://schemas.microsoft.com/office/drawing/2014/main" id="{97DCBB67-3BF3-1441-B03C-2F8DC3DAF52C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62" name="Content Placeholder 2">
            <a:extLst>
              <a:ext uri="{FF2B5EF4-FFF2-40B4-BE49-F238E27FC236}">
                <a16:creationId xmlns:a16="http://schemas.microsoft.com/office/drawing/2014/main" id="{DAC54578-F2FD-7D41-B2ED-77B4D9152DD5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Content Placeholder 2">
            <a:extLst>
              <a:ext uri="{FF2B5EF4-FFF2-40B4-BE49-F238E27FC236}">
                <a16:creationId xmlns:a16="http://schemas.microsoft.com/office/drawing/2014/main" id="{51168FCC-EC13-AF4F-856E-0D8AEDA902F1}"/>
              </a:ext>
            </a:extLst>
          </p:cNvPr>
          <p:cNvSpPr txBox="1">
            <a:spLocks/>
          </p:cNvSpPr>
          <p:nvPr/>
        </p:nvSpPr>
        <p:spPr>
          <a:xfrm>
            <a:off x="7389928" y="1768929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perro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Content Placeholder 2">
            <a:extLst>
              <a:ext uri="{FF2B5EF4-FFF2-40B4-BE49-F238E27FC236}">
                <a16:creationId xmlns:a16="http://schemas.microsoft.com/office/drawing/2014/main" id="{B7DD7F37-C71E-2348-99F5-EEBA7B6C440C}"/>
              </a:ext>
            </a:extLst>
          </p:cNvPr>
          <p:cNvSpPr txBox="1">
            <a:spLocks/>
          </p:cNvSpPr>
          <p:nvPr/>
        </p:nvSpPr>
        <p:spPr>
          <a:xfrm>
            <a:off x="8222488" y="1768769"/>
            <a:ext cx="1260436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marrón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Content Placeholder 2">
            <a:extLst>
              <a:ext uri="{FF2B5EF4-FFF2-40B4-BE49-F238E27FC236}">
                <a16:creationId xmlns:a16="http://schemas.microsoft.com/office/drawing/2014/main" id="{91EF60F2-B1F6-A842-8722-15672F4E7E03}"/>
              </a:ext>
            </a:extLst>
          </p:cNvPr>
          <p:cNvSpPr txBox="1">
            <a:spLocks/>
          </p:cNvSpPr>
          <p:nvPr/>
        </p:nvSpPr>
        <p:spPr>
          <a:xfrm>
            <a:off x="9258462" y="1771118"/>
            <a:ext cx="1148264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corrio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69" name="Right Arrow 168">
            <a:extLst>
              <a:ext uri="{FF2B5EF4-FFF2-40B4-BE49-F238E27FC236}">
                <a16:creationId xmlns:a16="http://schemas.microsoft.com/office/drawing/2014/main" id="{D04F3A62-0695-2A42-8D99-8769A4F3956D}"/>
              </a:ext>
            </a:extLst>
          </p:cNvPr>
          <p:cNvSpPr/>
          <p:nvPr/>
        </p:nvSpPr>
        <p:spPr>
          <a:xfrm rot="16200000">
            <a:off x="9499181" y="2340720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26BB91AA-B5A8-3945-BDA0-8ECD6EEAC664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encoder RNN is the initial state of the decoder RNN</a:t>
            </a:r>
          </a:p>
        </p:txBody>
      </p:sp>
    </p:spTree>
    <p:extLst>
      <p:ext uri="{BB962C8B-B14F-4D97-AF65-F5344CB8AC3E}">
        <p14:creationId xmlns:p14="http://schemas.microsoft.com/office/powerpoint/2010/main" val="24977733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06BAF6E7-6C4F-914B-A786-1113D15FF73F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D665232D-E99D-934B-9CB2-489F0E3F59A8}"/>
              </a:ext>
            </a:extLst>
          </p:cNvPr>
          <p:cNvSpPr txBox="1">
            <a:spLocks/>
          </p:cNvSpPr>
          <p:nvPr/>
        </p:nvSpPr>
        <p:spPr>
          <a:xfrm>
            <a:off x="10140126" y="527379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corrio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ight Arrow 130">
            <a:extLst>
              <a:ext uri="{FF2B5EF4-FFF2-40B4-BE49-F238E27FC236}">
                <a16:creationId xmlns:a16="http://schemas.microsoft.com/office/drawing/2014/main" id="{A13B96B2-B336-2E42-AF4A-C334A82FD486}"/>
              </a:ext>
            </a:extLst>
          </p:cNvPr>
          <p:cNvSpPr/>
          <p:nvPr/>
        </p:nvSpPr>
        <p:spPr>
          <a:xfrm>
            <a:off x="9088417" y="3781457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FEE26FA-C341-8C4F-8639-86B100719549}"/>
              </a:ext>
            </a:extLst>
          </p:cNvPr>
          <p:cNvGrpSpPr/>
          <p:nvPr/>
        </p:nvGrpSpPr>
        <p:grpSpPr>
          <a:xfrm rot="16200000">
            <a:off x="9075698" y="3784277"/>
            <a:ext cx="1364224" cy="311369"/>
            <a:chOff x="2297660" y="4140835"/>
            <a:chExt cx="1364224" cy="311369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id="{416C9704-1E43-5D49-B27C-F77D1207B56E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1229566-2C83-4E45-B71C-475CF45A87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A07EC7D-C3E6-434C-B465-06BCFB73FD3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90E5720-B2AF-804E-B800-C6E9B3B6D45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495CCB3-67AB-8A41-B0DD-39D8589D00F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7AA9495-699E-404B-8167-C32C55E326DE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9" name="Right Arrow 138">
            <a:extLst>
              <a:ext uri="{FF2B5EF4-FFF2-40B4-BE49-F238E27FC236}">
                <a16:creationId xmlns:a16="http://schemas.microsoft.com/office/drawing/2014/main" id="{1C4EB134-A4FE-AE4F-955A-4A5EF3D5E977}"/>
              </a:ext>
            </a:extLst>
          </p:cNvPr>
          <p:cNvSpPr/>
          <p:nvPr/>
        </p:nvSpPr>
        <p:spPr>
          <a:xfrm rot="16200000">
            <a:off x="9483211" y="487463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ight Arrow 140">
            <a:extLst>
              <a:ext uri="{FF2B5EF4-FFF2-40B4-BE49-F238E27FC236}">
                <a16:creationId xmlns:a16="http://schemas.microsoft.com/office/drawing/2014/main" id="{230CAF91-E760-0542-9CA9-3CD4B3D2BB55}"/>
              </a:ext>
            </a:extLst>
          </p:cNvPr>
          <p:cNvSpPr/>
          <p:nvPr/>
        </p:nvSpPr>
        <p:spPr>
          <a:xfrm>
            <a:off x="10017044" y="3787721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11CE7F8-1AA2-3746-9D82-6CD05FB24F2E}"/>
              </a:ext>
            </a:extLst>
          </p:cNvPr>
          <p:cNvGrpSpPr/>
          <p:nvPr/>
        </p:nvGrpSpPr>
        <p:grpSpPr>
          <a:xfrm rot="16200000">
            <a:off x="10004325" y="3790541"/>
            <a:ext cx="1364224" cy="311369"/>
            <a:chOff x="2297660" y="4140835"/>
            <a:chExt cx="1364224" cy="311369"/>
          </a:xfrm>
        </p:grpSpPr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88BC6650-A564-B14B-AAE1-64BACF6F8189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C3521B-F39B-1C43-BE92-CE52525F1C0E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461E635-53F6-7B41-B4BB-751A4EB3C2A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3DAEA02-6E1C-5840-82A0-C41CFDE6FA3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03AD63F-3A7F-F049-B57B-13C5C8C350F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A17A8F9B-C7CF-4149-AE0E-C5E257EA64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49" name="Right Arrow 148">
            <a:extLst>
              <a:ext uri="{FF2B5EF4-FFF2-40B4-BE49-F238E27FC236}">
                <a16:creationId xmlns:a16="http://schemas.microsoft.com/office/drawing/2014/main" id="{59A9AE8C-B697-AD44-9B14-A68F915F0196}"/>
              </a:ext>
            </a:extLst>
          </p:cNvPr>
          <p:cNvSpPr/>
          <p:nvPr/>
        </p:nvSpPr>
        <p:spPr>
          <a:xfrm rot="16200000">
            <a:off x="10411838" y="488089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8919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ight Arrow 168">
            <a:extLst>
              <a:ext uri="{FF2B5EF4-FFF2-40B4-BE49-F238E27FC236}">
                <a16:creationId xmlns:a16="http://schemas.microsoft.com/office/drawing/2014/main" id="{D04F3A62-0695-2A42-8D99-8769A4F3956D}"/>
              </a:ext>
            </a:extLst>
          </p:cNvPr>
          <p:cNvSpPr/>
          <p:nvPr/>
        </p:nvSpPr>
        <p:spPr>
          <a:xfrm rot="16200000">
            <a:off x="9499181" y="2340720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Content Placeholder 2">
            <a:extLst>
              <a:ext uri="{FF2B5EF4-FFF2-40B4-BE49-F238E27FC236}">
                <a16:creationId xmlns:a16="http://schemas.microsoft.com/office/drawing/2014/main" id="{88543CB4-CCEC-DD4D-B9FE-72EB696EFBB9}"/>
              </a:ext>
            </a:extLst>
          </p:cNvPr>
          <p:cNvSpPr txBox="1">
            <a:spLocks/>
          </p:cNvSpPr>
          <p:nvPr/>
        </p:nvSpPr>
        <p:spPr>
          <a:xfrm>
            <a:off x="10118640" y="1781779"/>
            <a:ext cx="987865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&lt;/s&gt;</a:t>
            </a:r>
          </a:p>
        </p:txBody>
      </p:sp>
      <p:sp>
        <p:nvSpPr>
          <p:cNvPr id="171" name="Right Arrow 170">
            <a:extLst>
              <a:ext uri="{FF2B5EF4-FFF2-40B4-BE49-F238E27FC236}">
                <a16:creationId xmlns:a16="http://schemas.microsoft.com/office/drawing/2014/main" id="{52DBD83B-334E-A542-B5A7-510AE217E560}"/>
              </a:ext>
            </a:extLst>
          </p:cNvPr>
          <p:cNvSpPr/>
          <p:nvPr/>
        </p:nvSpPr>
        <p:spPr>
          <a:xfrm rot="16200000">
            <a:off x="10416103" y="2350718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Content Placeholder 2">
            <a:extLst>
              <a:ext uri="{FF2B5EF4-FFF2-40B4-BE49-F238E27FC236}">
                <a16:creationId xmlns:a16="http://schemas.microsoft.com/office/drawing/2014/main" id="{ED3F93AB-509F-3440-BE8F-8220B12E4A16}"/>
              </a:ext>
            </a:extLst>
          </p:cNvPr>
          <p:cNvSpPr txBox="1">
            <a:spLocks/>
          </p:cNvSpPr>
          <p:nvPr/>
        </p:nvSpPr>
        <p:spPr>
          <a:xfrm>
            <a:off x="3978738" y="1101579"/>
            <a:ext cx="4675293" cy="968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The final hidden state of the decoder RNN is &lt;/s&gt; 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DE82C376-F199-D24C-9CD8-01C2A153A7CE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83E1AEC-459B-D74D-9DF4-2DEA85D8CC4D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21603DCF-A3F1-334F-9E43-D0297FAF141E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  <p:sp>
        <p:nvSpPr>
          <p:cNvPr id="178" name="Content Placeholder 2">
            <a:extLst>
              <a:ext uri="{FF2B5EF4-FFF2-40B4-BE49-F238E27FC236}">
                <a16:creationId xmlns:a16="http://schemas.microsoft.com/office/drawing/2014/main" id="{745888C8-03F1-C849-A4FF-E75F4B44FA3E}"/>
              </a:ext>
            </a:extLst>
          </p:cNvPr>
          <p:cNvSpPr txBox="1">
            <a:spLocks/>
          </p:cNvSpPr>
          <p:nvPr/>
        </p:nvSpPr>
        <p:spPr>
          <a:xfrm>
            <a:off x="6501919" y="1766187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0449C"/>
                </a:solidFill>
                <a:latin typeface="Avenir Light" panose="020B0402020203020204" pitchFamily="34" charset="77"/>
              </a:rPr>
              <a:t>El</a:t>
            </a:r>
          </a:p>
        </p:txBody>
      </p:sp>
      <p:sp>
        <p:nvSpPr>
          <p:cNvPr id="179" name="Content Placeholder 2">
            <a:extLst>
              <a:ext uri="{FF2B5EF4-FFF2-40B4-BE49-F238E27FC236}">
                <a16:creationId xmlns:a16="http://schemas.microsoft.com/office/drawing/2014/main" id="{BB1C5511-DF35-A44C-83BB-2B4379ACF6B4}"/>
              </a:ext>
            </a:extLst>
          </p:cNvPr>
          <p:cNvSpPr txBox="1">
            <a:spLocks/>
          </p:cNvSpPr>
          <p:nvPr/>
        </p:nvSpPr>
        <p:spPr>
          <a:xfrm>
            <a:off x="7389928" y="1768929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perro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80" name="Content Placeholder 2">
            <a:extLst>
              <a:ext uri="{FF2B5EF4-FFF2-40B4-BE49-F238E27FC236}">
                <a16:creationId xmlns:a16="http://schemas.microsoft.com/office/drawing/2014/main" id="{79C28D3C-DD40-034B-8C7D-0A086A6AD942}"/>
              </a:ext>
            </a:extLst>
          </p:cNvPr>
          <p:cNvSpPr txBox="1">
            <a:spLocks/>
          </p:cNvSpPr>
          <p:nvPr/>
        </p:nvSpPr>
        <p:spPr>
          <a:xfrm>
            <a:off x="8222488" y="1768769"/>
            <a:ext cx="1260436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marrón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81" name="Content Placeholder 2">
            <a:extLst>
              <a:ext uri="{FF2B5EF4-FFF2-40B4-BE49-F238E27FC236}">
                <a16:creationId xmlns:a16="http://schemas.microsoft.com/office/drawing/2014/main" id="{4A362F65-94CD-2B43-AB21-A347CB8F1A5E}"/>
              </a:ext>
            </a:extLst>
          </p:cNvPr>
          <p:cNvSpPr txBox="1">
            <a:spLocks/>
          </p:cNvSpPr>
          <p:nvPr/>
        </p:nvSpPr>
        <p:spPr>
          <a:xfrm>
            <a:off x="9258462" y="1771118"/>
            <a:ext cx="1148264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00449C"/>
                </a:solidFill>
                <a:latin typeface="Avenir Light" panose="020B0402020203020204" pitchFamily="34" charset="77"/>
              </a:rPr>
              <a:t>corrio</a:t>
            </a:r>
            <a:endParaRPr lang="en-US" sz="2400" dirty="0">
              <a:solidFill>
                <a:srgbClr val="00449C"/>
              </a:solidFill>
              <a:latin typeface="Avenir Light" panose="020B0402020203020204" pitchFamily="34" charset="77"/>
            </a:endParaRPr>
          </a:p>
        </p:txBody>
      </p:sp>
      <p:sp>
        <p:nvSpPr>
          <p:cNvPr id="182" name="Content Placeholder 2">
            <a:extLst>
              <a:ext uri="{FF2B5EF4-FFF2-40B4-BE49-F238E27FC236}">
                <a16:creationId xmlns:a16="http://schemas.microsoft.com/office/drawing/2014/main" id="{F2F17FB2-1249-BD41-BD30-62BC10E61D47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83" name="Content Placeholder 2">
            <a:extLst>
              <a:ext uri="{FF2B5EF4-FFF2-40B4-BE49-F238E27FC236}">
                <a16:creationId xmlns:a16="http://schemas.microsoft.com/office/drawing/2014/main" id="{732A7EE5-9810-4346-947C-A16F4B43DD33}"/>
              </a:ext>
            </a:extLst>
          </p:cNvPr>
          <p:cNvSpPr txBox="1">
            <a:spLocks/>
          </p:cNvSpPr>
          <p:nvPr/>
        </p:nvSpPr>
        <p:spPr>
          <a:xfrm>
            <a:off x="9166584" y="5284997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marron</a:t>
            </a:r>
          </a:p>
        </p:txBody>
      </p:sp>
      <p:sp>
        <p:nvSpPr>
          <p:cNvPr id="184" name="Content Placeholder 2">
            <a:extLst>
              <a:ext uri="{FF2B5EF4-FFF2-40B4-BE49-F238E27FC236}">
                <a16:creationId xmlns:a16="http://schemas.microsoft.com/office/drawing/2014/main" id="{A0363113-B50A-A940-B780-2C44E39AFB3D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497246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91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ight Arrow 130">
            <a:extLst>
              <a:ext uri="{FF2B5EF4-FFF2-40B4-BE49-F238E27FC236}">
                <a16:creationId xmlns:a16="http://schemas.microsoft.com/office/drawing/2014/main" id="{A13B96B2-B336-2E42-AF4A-C334A82FD486}"/>
              </a:ext>
            </a:extLst>
          </p:cNvPr>
          <p:cNvSpPr/>
          <p:nvPr/>
        </p:nvSpPr>
        <p:spPr>
          <a:xfrm>
            <a:off x="9088417" y="3781457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FEE26FA-C341-8C4F-8639-86B100719549}"/>
              </a:ext>
            </a:extLst>
          </p:cNvPr>
          <p:cNvGrpSpPr/>
          <p:nvPr/>
        </p:nvGrpSpPr>
        <p:grpSpPr>
          <a:xfrm rot="16200000">
            <a:off x="9075698" y="3784277"/>
            <a:ext cx="1364224" cy="311369"/>
            <a:chOff x="2297660" y="4140835"/>
            <a:chExt cx="1364224" cy="311369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id="{416C9704-1E43-5D49-B27C-F77D1207B56E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1229566-2C83-4E45-B71C-475CF45A87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A07EC7D-C3E6-434C-B465-06BCFB73FD3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90E5720-B2AF-804E-B800-C6E9B3B6D45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495CCB3-67AB-8A41-B0DD-39D8589D00F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7AA9495-699E-404B-8167-C32C55E326DE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9" name="Right Arrow 138">
            <a:extLst>
              <a:ext uri="{FF2B5EF4-FFF2-40B4-BE49-F238E27FC236}">
                <a16:creationId xmlns:a16="http://schemas.microsoft.com/office/drawing/2014/main" id="{1C4EB134-A4FE-AE4F-955A-4A5EF3D5E977}"/>
              </a:ext>
            </a:extLst>
          </p:cNvPr>
          <p:cNvSpPr/>
          <p:nvPr/>
        </p:nvSpPr>
        <p:spPr>
          <a:xfrm rot="16200000">
            <a:off x="9483211" y="487463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ight Arrow 140">
            <a:extLst>
              <a:ext uri="{FF2B5EF4-FFF2-40B4-BE49-F238E27FC236}">
                <a16:creationId xmlns:a16="http://schemas.microsoft.com/office/drawing/2014/main" id="{230CAF91-E760-0542-9CA9-3CD4B3D2BB55}"/>
              </a:ext>
            </a:extLst>
          </p:cNvPr>
          <p:cNvSpPr/>
          <p:nvPr/>
        </p:nvSpPr>
        <p:spPr>
          <a:xfrm>
            <a:off x="10017044" y="3787721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11CE7F8-1AA2-3746-9D82-6CD05FB24F2E}"/>
              </a:ext>
            </a:extLst>
          </p:cNvPr>
          <p:cNvGrpSpPr/>
          <p:nvPr/>
        </p:nvGrpSpPr>
        <p:grpSpPr>
          <a:xfrm rot="16200000">
            <a:off x="10004325" y="3790541"/>
            <a:ext cx="1364224" cy="311369"/>
            <a:chOff x="2297660" y="4140835"/>
            <a:chExt cx="1364224" cy="311369"/>
          </a:xfrm>
        </p:grpSpPr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88BC6650-A564-B14B-AAE1-64BACF6F8189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C3521B-F39B-1C43-BE92-CE52525F1C0E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461E635-53F6-7B41-B4BB-751A4EB3C2A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3DAEA02-6E1C-5840-82A0-C41CFDE6FA3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03AD63F-3A7F-F049-B57B-13C5C8C350F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A17A8F9B-C7CF-4149-AE0E-C5E257EA64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49" name="Right Arrow 148">
            <a:extLst>
              <a:ext uri="{FF2B5EF4-FFF2-40B4-BE49-F238E27FC236}">
                <a16:creationId xmlns:a16="http://schemas.microsoft.com/office/drawing/2014/main" id="{59A9AE8C-B697-AD44-9B14-A68F915F0196}"/>
              </a:ext>
            </a:extLst>
          </p:cNvPr>
          <p:cNvSpPr/>
          <p:nvPr/>
        </p:nvSpPr>
        <p:spPr>
          <a:xfrm rot="16200000">
            <a:off x="10411838" y="488089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8919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ight Arrow 168">
            <a:extLst>
              <a:ext uri="{FF2B5EF4-FFF2-40B4-BE49-F238E27FC236}">
                <a16:creationId xmlns:a16="http://schemas.microsoft.com/office/drawing/2014/main" id="{D04F3A62-0695-2A42-8D99-8769A4F3956D}"/>
              </a:ext>
            </a:extLst>
          </p:cNvPr>
          <p:cNvSpPr/>
          <p:nvPr/>
        </p:nvSpPr>
        <p:spPr>
          <a:xfrm rot="16200000">
            <a:off x="9499181" y="2340720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ight Arrow 170">
            <a:extLst>
              <a:ext uri="{FF2B5EF4-FFF2-40B4-BE49-F238E27FC236}">
                <a16:creationId xmlns:a16="http://schemas.microsoft.com/office/drawing/2014/main" id="{52DBD83B-334E-A542-B5A7-510AE217E560}"/>
              </a:ext>
            </a:extLst>
          </p:cNvPr>
          <p:cNvSpPr/>
          <p:nvPr/>
        </p:nvSpPr>
        <p:spPr>
          <a:xfrm rot="16200000">
            <a:off x="10416103" y="2350718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  <a:blipFill>
                <a:blip r:embed="rId14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  <a:blipFill>
                <a:blip r:embed="rId15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  <a:blipFill>
                <a:blip r:embed="rId16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  <a:blipFill>
                <a:blip r:embed="rId17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2" name="Content Placeholder 2">
            <a:extLst>
              <a:ext uri="{FF2B5EF4-FFF2-40B4-BE49-F238E27FC236}">
                <a16:creationId xmlns:a16="http://schemas.microsoft.com/office/drawing/2014/main" id="{0279ABFE-056F-C649-B2F9-ED0904850E23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174" name="Content Placeholder 2">
            <a:extLst>
              <a:ext uri="{FF2B5EF4-FFF2-40B4-BE49-F238E27FC236}">
                <a16:creationId xmlns:a16="http://schemas.microsoft.com/office/drawing/2014/main" id="{91502C9E-E25E-1E44-8EFF-8C62E2B2804C}"/>
              </a:ext>
            </a:extLst>
          </p:cNvPr>
          <p:cNvSpPr txBox="1">
            <a:spLocks/>
          </p:cNvSpPr>
          <p:nvPr/>
        </p:nvSpPr>
        <p:spPr>
          <a:xfrm>
            <a:off x="10140126" y="527379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corrio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81" name="Content Placeholder 2">
            <a:extLst>
              <a:ext uri="{FF2B5EF4-FFF2-40B4-BE49-F238E27FC236}">
                <a16:creationId xmlns:a16="http://schemas.microsoft.com/office/drawing/2014/main" id="{52B4EBC6-5413-9C46-9E5C-153BFED8488B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82" name="Content Placeholder 2">
            <a:extLst>
              <a:ext uri="{FF2B5EF4-FFF2-40B4-BE49-F238E27FC236}">
                <a16:creationId xmlns:a16="http://schemas.microsoft.com/office/drawing/2014/main" id="{0D532BA9-25E8-3D4F-AA6A-A604E74143C1}"/>
              </a:ext>
            </a:extLst>
          </p:cNvPr>
          <p:cNvSpPr txBox="1">
            <a:spLocks/>
          </p:cNvSpPr>
          <p:nvPr/>
        </p:nvSpPr>
        <p:spPr>
          <a:xfrm>
            <a:off x="9166584" y="5284997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marron</a:t>
            </a:r>
          </a:p>
        </p:txBody>
      </p:sp>
      <p:sp>
        <p:nvSpPr>
          <p:cNvPr id="183" name="Content Placeholder 2">
            <a:extLst>
              <a:ext uri="{FF2B5EF4-FFF2-40B4-BE49-F238E27FC236}">
                <a16:creationId xmlns:a16="http://schemas.microsoft.com/office/drawing/2014/main" id="{A85CA295-55DC-EA49-8201-1922C95844AD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318F4BAC-D1DB-3B4B-ABE6-B604442F8ABF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190" name="Content Placeholder 2">
              <a:extLst>
                <a:ext uri="{FF2B5EF4-FFF2-40B4-BE49-F238E27FC236}">
                  <a16:creationId xmlns:a16="http://schemas.microsoft.com/office/drawing/2014/main" id="{D212D3DA-8E50-3549-BAA6-DB533E1EF2C0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191" name="Content Placeholder 2">
              <a:extLst>
                <a:ext uri="{FF2B5EF4-FFF2-40B4-BE49-F238E27FC236}">
                  <a16:creationId xmlns:a16="http://schemas.microsoft.com/office/drawing/2014/main" id="{1BED0B17-1340-094A-B13E-C7E0838E3189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  <p:sp>
        <p:nvSpPr>
          <p:cNvPr id="192" name="Content Placeholder 2">
            <a:extLst>
              <a:ext uri="{FF2B5EF4-FFF2-40B4-BE49-F238E27FC236}">
                <a16:creationId xmlns:a16="http://schemas.microsoft.com/office/drawing/2014/main" id="{F99FE55C-6BCE-B243-9270-2B87D718AD28}"/>
              </a:ext>
            </a:extLst>
          </p:cNvPr>
          <p:cNvSpPr txBox="1">
            <a:spLocks/>
          </p:cNvSpPr>
          <p:nvPr/>
        </p:nvSpPr>
        <p:spPr>
          <a:xfrm>
            <a:off x="851294" y="1271818"/>
            <a:ext cx="5394599" cy="146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Training</a:t>
            </a:r>
            <a:r>
              <a:rPr lang="en-US" sz="2000" b="1" dirty="0">
                <a:solidFill>
                  <a:schemeClr val="tx1"/>
                </a:solidFill>
                <a:latin typeface="Avenir Light" panose="020B0402020203020204" pitchFamily="34" charset="77"/>
              </a:rPr>
              <a:t> occurs like RNNs typically do. </a:t>
            </a:r>
          </a:p>
        </p:txBody>
      </p:sp>
    </p:spTree>
    <p:extLst>
      <p:ext uri="{BB962C8B-B14F-4D97-AF65-F5344CB8AC3E}">
        <p14:creationId xmlns:p14="http://schemas.microsoft.com/office/powerpoint/2010/main" val="253800671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263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2632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2632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5263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421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2162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ight Arrow 130">
            <a:extLst>
              <a:ext uri="{FF2B5EF4-FFF2-40B4-BE49-F238E27FC236}">
                <a16:creationId xmlns:a16="http://schemas.microsoft.com/office/drawing/2014/main" id="{A13B96B2-B336-2E42-AF4A-C334A82FD486}"/>
              </a:ext>
            </a:extLst>
          </p:cNvPr>
          <p:cNvSpPr/>
          <p:nvPr/>
        </p:nvSpPr>
        <p:spPr>
          <a:xfrm>
            <a:off x="9088417" y="3781457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FEE26FA-C341-8C4F-8639-86B100719549}"/>
              </a:ext>
            </a:extLst>
          </p:cNvPr>
          <p:cNvGrpSpPr/>
          <p:nvPr/>
        </p:nvGrpSpPr>
        <p:grpSpPr>
          <a:xfrm rot="16200000">
            <a:off x="9075698" y="3784277"/>
            <a:ext cx="1364224" cy="311369"/>
            <a:chOff x="2297660" y="4140835"/>
            <a:chExt cx="1364224" cy="311369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id="{416C9704-1E43-5D49-B27C-F77D1207B56E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1229566-2C83-4E45-B71C-475CF45A87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A07EC7D-C3E6-434C-B465-06BCFB73FD3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90E5720-B2AF-804E-B800-C6E9B3B6D45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495CCB3-67AB-8A41-B0DD-39D8589D00F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7AA9495-699E-404B-8167-C32C55E326DE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9" name="Right Arrow 138">
            <a:extLst>
              <a:ext uri="{FF2B5EF4-FFF2-40B4-BE49-F238E27FC236}">
                <a16:creationId xmlns:a16="http://schemas.microsoft.com/office/drawing/2014/main" id="{1C4EB134-A4FE-AE4F-955A-4A5EF3D5E977}"/>
              </a:ext>
            </a:extLst>
          </p:cNvPr>
          <p:cNvSpPr/>
          <p:nvPr/>
        </p:nvSpPr>
        <p:spPr>
          <a:xfrm rot="16200000">
            <a:off x="9483211" y="487463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8421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ight Arrow 140">
            <a:extLst>
              <a:ext uri="{FF2B5EF4-FFF2-40B4-BE49-F238E27FC236}">
                <a16:creationId xmlns:a16="http://schemas.microsoft.com/office/drawing/2014/main" id="{230CAF91-E760-0542-9CA9-3CD4B3D2BB55}"/>
              </a:ext>
            </a:extLst>
          </p:cNvPr>
          <p:cNvSpPr/>
          <p:nvPr/>
        </p:nvSpPr>
        <p:spPr>
          <a:xfrm>
            <a:off x="10017044" y="3787721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11CE7F8-1AA2-3746-9D82-6CD05FB24F2E}"/>
              </a:ext>
            </a:extLst>
          </p:cNvPr>
          <p:cNvGrpSpPr/>
          <p:nvPr/>
        </p:nvGrpSpPr>
        <p:grpSpPr>
          <a:xfrm rot="16200000">
            <a:off x="10004325" y="3790541"/>
            <a:ext cx="1364224" cy="311369"/>
            <a:chOff x="2297660" y="4140835"/>
            <a:chExt cx="1364224" cy="311369"/>
          </a:xfrm>
        </p:grpSpPr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88BC6650-A564-B14B-AAE1-64BACF6F8189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C3521B-F39B-1C43-BE92-CE52525F1C0E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461E635-53F6-7B41-B4BB-751A4EB3C2A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3DAEA02-6E1C-5840-82A0-C41CFDE6FA3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03AD63F-3A7F-F049-B57B-13C5C8C350F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A17A8F9B-C7CF-4149-AE0E-C5E257EA64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49" name="Right Arrow 148">
            <a:extLst>
              <a:ext uri="{FF2B5EF4-FFF2-40B4-BE49-F238E27FC236}">
                <a16:creationId xmlns:a16="http://schemas.microsoft.com/office/drawing/2014/main" id="{59A9AE8C-B697-AD44-9B14-A68F915F0196}"/>
              </a:ext>
            </a:extLst>
          </p:cNvPr>
          <p:cNvSpPr/>
          <p:nvPr/>
        </p:nvSpPr>
        <p:spPr>
          <a:xfrm rot="16200000">
            <a:off x="10411838" y="488089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ight Arrow 168">
            <a:extLst>
              <a:ext uri="{FF2B5EF4-FFF2-40B4-BE49-F238E27FC236}">
                <a16:creationId xmlns:a16="http://schemas.microsoft.com/office/drawing/2014/main" id="{D04F3A62-0695-2A42-8D99-8769A4F3956D}"/>
              </a:ext>
            </a:extLst>
          </p:cNvPr>
          <p:cNvSpPr/>
          <p:nvPr/>
        </p:nvSpPr>
        <p:spPr>
          <a:xfrm rot="16200000">
            <a:off x="9499181" y="2340720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ight Arrow 170">
            <a:extLst>
              <a:ext uri="{FF2B5EF4-FFF2-40B4-BE49-F238E27FC236}">
                <a16:creationId xmlns:a16="http://schemas.microsoft.com/office/drawing/2014/main" id="{52DBD83B-334E-A542-B5A7-510AE217E560}"/>
              </a:ext>
            </a:extLst>
          </p:cNvPr>
          <p:cNvSpPr/>
          <p:nvPr/>
        </p:nvSpPr>
        <p:spPr>
          <a:xfrm rot="16200000">
            <a:off x="10416103" y="2350718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  <a:blipFill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  <a:blipFill>
                <a:blip r:embed="rId15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  <a:blipFill>
                <a:blip r:embed="rId1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2" name="Content Placeholder 2">
            <a:extLst>
              <a:ext uri="{FF2B5EF4-FFF2-40B4-BE49-F238E27FC236}">
                <a16:creationId xmlns:a16="http://schemas.microsoft.com/office/drawing/2014/main" id="{0279ABFE-056F-C649-B2F9-ED0904850E23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174" name="Content Placeholder 2">
            <a:extLst>
              <a:ext uri="{FF2B5EF4-FFF2-40B4-BE49-F238E27FC236}">
                <a16:creationId xmlns:a16="http://schemas.microsoft.com/office/drawing/2014/main" id="{91502C9E-E25E-1E44-8EFF-8C62E2B2804C}"/>
              </a:ext>
            </a:extLst>
          </p:cNvPr>
          <p:cNvSpPr txBox="1">
            <a:spLocks/>
          </p:cNvSpPr>
          <p:nvPr/>
        </p:nvSpPr>
        <p:spPr>
          <a:xfrm>
            <a:off x="10140126" y="527379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corrio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81" name="Content Placeholder 2">
            <a:extLst>
              <a:ext uri="{FF2B5EF4-FFF2-40B4-BE49-F238E27FC236}">
                <a16:creationId xmlns:a16="http://schemas.microsoft.com/office/drawing/2014/main" id="{52B4EBC6-5413-9C46-9E5C-153BFED8488B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82" name="Content Placeholder 2">
            <a:extLst>
              <a:ext uri="{FF2B5EF4-FFF2-40B4-BE49-F238E27FC236}">
                <a16:creationId xmlns:a16="http://schemas.microsoft.com/office/drawing/2014/main" id="{0D532BA9-25E8-3D4F-AA6A-A604E74143C1}"/>
              </a:ext>
            </a:extLst>
          </p:cNvPr>
          <p:cNvSpPr txBox="1">
            <a:spLocks/>
          </p:cNvSpPr>
          <p:nvPr/>
        </p:nvSpPr>
        <p:spPr>
          <a:xfrm>
            <a:off x="9166584" y="5284997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marron</a:t>
            </a:r>
          </a:p>
        </p:txBody>
      </p:sp>
      <p:sp>
        <p:nvSpPr>
          <p:cNvPr id="183" name="Content Placeholder 2">
            <a:extLst>
              <a:ext uri="{FF2B5EF4-FFF2-40B4-BE49-F238E27FC236}">
                <a16:creationId xmlns:a16="http://schemas.microsoft.com/office/drawing/2014/main" id="{A85CA295-55DC-EA49-8201-1922C95844AD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318F4BAC-D1DB-3B4B-ABE6-B604442F8ABF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190" name="Content Placeholder 2">
              <a:extLst>
                <a:ext uri="{FF2B5EF4-FFF2-40B4-BE49-F238E27FC236}">
                  <a16:creationId xmlns:a16="http://schemas.microsoft.com/office/drawing/2014/main" id="{D212D3DA-8E50-3549-BAA6-DB533E1EF2C0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191" name="Content Placeholder 2">
              <a:extLst>
                <a:ext uri="{FF2B5EF4-FFF2-40B4-BE49-F238E27FC236}">
                  <a16:creationId xmlns:a16="http://schemas.microsoft.com/office/drawing/2014/main" id="{1BED0B17-1340-094A-B13E-C7E0838E3189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Content Placeholder 2">
                <a:extLst>
                  <a:ext uri="{FF2B5EF4-FFF2-40B4-BE49-F238E27FC236}">
                    <a16:creationId xmlns:a16="http://schemas.microsoft.com/office/drawing/2014/main" id="{F99FE55C-6BCE-B243-9270-2B87D718AD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1294" y="1271818"/>
                <a:ext cx="5821422" cy="146716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2000" b="1" dirty="0">
                    <a:solidFill>
                      <a:srgbClr val="C00000"/>
                    </a:solidFill>
                    <a:latin typeface="Avenir Light" panose="020B0402020203020204" pitchFamily="34" charset="77"/>
                  </a:rPr>
                  <a:t>Training</a:t>
                </a:r>
                <a:r>
                  <a:rPr lang="en-US" sz="2000" b="1" dirty="0">
                    <a:solidFill>
                      <a:schemeClr val="tx1"/>
                    </a:solidFill>
                    <a:latin typeface="Avenir Light" panose="020B0402020203020204" pitchFamily="34" charset="77"/>
                  </a:rPr>
                  <a:t> occurs like RNNs typically do. D</a:t>
                </a:r>
                <a:r>
                  <a:rPr lang="en-US" sz="2000" b="1" dirty="0">
                    <a:latin typeface="Avenir Light" panose="020B0402020203020204" pitchFamily="34" charset="77"/>
                  </a:rPr>
                  <a:t>ecoder generates outputs one word at a time, until we generate a </a:t>
                </a:r>
                <a:r>
                  <a:rPr lang="en-US" sz="2000" b="1" dirty="0">
                    <a:solidFill>
                      <a:srgbClr val="7030A0"/>
                    </a:solidFill>
                    <a:latin typeface="Avenir Light" panose="020B0402020203020204" pitchFamily="34" charset="77"/>
                  </a:rPr>
                  <a:t>&lt;/S&gt; </a:t>
                </a:r>
                <a:r>
                  <a:rPr lang="en-US" sz="2000" b="1" dirty="0">
                    <a:latin typeface="Avenir Light" panose="020B0402020203020204" pitchFamily="34" charset="77"/>
                  </a:rPr>
                  <a:t>token. Each decoder’s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C00000"/>
                    </a:solidFill>
                    <a:latin typeface="Avenir Light" panose="020B0402020203020204" pitchFamily="34" charset="77"/>
                  </a:rPr>
                  <a:t> </a:t>
                </a:r>
                <a:r>
                  <a:rPr lang="en-US" sz="2000" b="1" dirty="0">
                    <a:latin typeface="Avenir Light" panose="020B0402020203020204" pitchFamily="34" charset="77"/>
                  </a:rPr>
                  <a:t>becomes the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Avenir Light" panose="020B0402020203020204" pitchFamily="34" charset="77"/>
                  </a:rPr>
                  <a:t> </a:t>
                </a:r>
              </a:p>
            </p:txBody>
          </p:sp>
        </mc:Choice>
        <mc:Fallback xmlns="">
          <p:sp>
            <p:nvSpPr>
              <p:cNvPr id="192" name="Content Placeholder 2">
                <a:extLst>
                  <a:ext uri="{FF2B5EF4-FFF2-40B4-BE49-F238E27FC236}">
                    <a16:creationId xmlns:a16="http://schemas.microsoft.com/office/drawing/2014/main" id="{F99FE55C-6BCE-B243-9270-2B87D718A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94" y="1271818"/>
                <a:ext cx="5821422" cy="1467167"/>
              </a:xfrm>
              <a:prstGeom prst="rect">
                <a:avLst/>
              </a:prstGeom>
              <a:blipFill>
                <a:blip r:embed="rId17"/>
                <a:stretch>
                  <a:fillRect l="-1307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209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263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2632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2632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5263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421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2162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ight Arrow 130">
            <a:extLst>
              <a:ext uri="{FF2B5EF4-FFF2-40B4-BE49-F238E27FC236}">
                <a16:creationId xmlns:a16="http://schemas.microsoft.com/office/drawing/2014/main" id="{A13B96B2-B336-2E42-AF4A-C334A82FD486}"/>
              </a:ext>
            </a:extLst>
          </p:cNvPr>
          <p:cNvSpPr/>
          <p:nvPr/>
        </p:nvSpPr>
        <p:spPr>
          <a:xfrm>
            <a:off x="9088417" y="3781457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FEE26FA-C341-8C4F-8639-86B100719549}"/>
              </a:ext>
            </a:extLst>
          </p:cNvPr>
          <p:cNvGrpSpPr/>
          <p:nvPr/>
        </p:nvGrpSpPr>
        <p:grpSpPr>
          <a:xfrm rot="16200000">
            <a:off x="9075698" y="3784277"/>
            <a:ext cx="1364224" cy="311369"/>
            <a:chOff x="2297660" y="4140835"/>
            <a:chExt cx="1364224" cy="311369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id="{416C9704-1E43-5D49-B27C-F77D1207B56E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1229566-2C83-4E45-B71C-475CF45A87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A07EC7D-C3E6-434C-B465-06BCFB73FD3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90E5720-B2AF-804E-B800-C6E9B3B6D45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495CCB3-67AB-8A41-B0DD-39D8589D00F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7AA9495-699E-404B-8167-C32C55E326DE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9" name="Right Arrow 138">
            <a:extLst>
              <a:ext uri="{FF2B5EF4-FFF2-40B4-BE49-F238E27FC236}">
                <a16:creationId xmlns:a16="http://schemas.microsoft.com/office/drawing/2014/main" id="{1C4EB134-A4FE-AE4F-955A-4A5EF3D5E977}"/>
              </a:ext>
            </a:extLst>
          </p:cNvPr>
          <p:cNvSpPr/>
          <p:nvPr/>
        </p:nvSpPr>
        <p:spPr>
          <a:xfrm rot="16200000">
            <a:off x="9483211" y="487463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8421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ight Arrow 140">
            <a:extLst>
              <a:ext uri="{FF2B5EF4-FFF2-40B4-BE49-F238E27FC236}">
                <a16:creationId xmlns:a16="http://schemas.microsoft.com/office/drawing/2014/main" id="{230CAF91-E760-0542-9CA9-3CD4B3D2BB55}"/>
              </a:ext>
            </a:extLst>
          </p:cNvPr>
          <p:cNvSpPr/>
          <p:nvPr/>
        </p:nvSpPr>
        <p:spPr>
          <a:xfrm>
            <a:off x="10017044" y="3787721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11CE7F8-1AA2-3746-9D82-6CD05FB24F2E}"/>
              </a:ext>
            </a:extLst>
          </p:cNvPr>
          <p:cNvGrpSpPr/>
          <p:nvPr/>
        </p:nvGrpSpPr>
        <p:grpSpPr>
          <a:xfrm rot="16200000">
            <a:off x="10004325" y="3790541"/>
            <a:ext cx="1364224" cy="311369"/>
            <a:chOff x="2297660" y="4140835"/>
            <a:chExt cx="1364224" cy="311369"/>
          </a:xfrm>
        </p:grpSpPr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88BC6650-A564-B14B-AAE1-64BACF6F8189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C3521B-F39B-1C43-BE92-CE52525F1C0E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461E635-53F6-7B41-B4BB-751A4EB3C2A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3DAEA02-6E1C-5840-82A0-C41CFDE6FA3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03AD63F-3A7F-F049-B57B-13C5C8C350F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A17A8F9B-C7CF-4149-AE0E-C5E257EA64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49" name="Right Arrow 148">
            <a:extLst>
              <a:ext uri="{FF2B5EF4-FFF2-40B4-BE49-F238E27FC236}">
                <a16:creationId xmlns:a16="http://schemas.microsoft.com/office/drawing/2014/main" id="{59A9AE8C-B697-AD44-9B14-A68F915F0196}"/>
              </a:ext>
            </a:extLst>
          </p:cNvPr>
          <p:cNvSpPr/>
          <p:nvPr/>
        </p:nvSpPr>
        <p:spPr>
          <a:xfrm rot="16200000">
            <a:off x="10411838" y="488089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ight Arrow 168">
            <a:extLst>
              <a:ext uri="{FF2B5EF4-FFF2-40B4-BE49-F238E27FC236}">
                <a16:creationId xmlns:a16="http://schemas.microsoft.com/office/drawing/2014/main" id="{D04F3A62-0695-2A42-8D99-8769A4F3956D}"/>
              </a:ext>
            </a:extLst>
          </p:cNvPr>
          <p:cNvSpPr/>
          <p:nvPr/>
        </p:nvSpPr>
        <p:spPr>
          <a:xfrm rot="16200000">
            <a:off x="9499181" y="2340720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ight Arrow 170">
            <a:extLst>
              <a:ext uri="{FF2B5EF4-FFF2-40B4-BE49-F238E27FC236}">
                <a16:creationId xmlns:a16="http://schemas.microsoft.com/office/drawing/2014/main" id="{52DBD83B-334E-A542-B5A7-510AE217E560}"/>
              </a:ext>
            </a:extLst>
          </p:cNvPr>
          <p:cNvSpPr/>
          <p:nvPr/>
        </p:nvSpPr>
        <p:spPr>
          <a:xfrm rot="16200000">
            <a:off x="10416103" y="2350718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  <a:blipFill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  <a:blipFill>
                <a:blip r:embed="rId15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  <a:blipFill>
                <a:blip r:embed="rId1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2" name="Content Placeholder 2">
            <a:extLst>
              <a:ext uri="{FF2B5EF4-FFF2-40B4-BE49-F238E27FC236}">
                <a16:creationId xmlns:a16="http://schemas.microsoft.com/office/drawing/2014/main" id="{0279ABFE-056F-C649-B2F9-ED0904850E23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sp>
        <p:nvSpPr>
          <p:cNvPr id="174" name="Content Placeholder 2">
            <a:extLst>
              <a:ext uri="{FF2B5EF4-FFF2-40B4-BE49-F238E27FC236}">
                <a16:creationId xmlns:a16="http://schemas.microsoft.com/office/drawing/2014/main" id="{91502C9E-E25E-1E44-8EFF-8C62E2B2804C}"/>
              </a:ext>
            </a:extLst>
          </p:cNvPr>
          <p:cNvSpPr txBox="1">
            <a:spLocks/>
          </p:cNvSpPr>
          <p:nvPr/>
        </p:nvSpPr>
        <p:spPr>
          <a:xfrm>
            <a:off x="10140126" y="527379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corrio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81" name="Content Placeholder 2">
            <a:extLst>
              <a:ext uri="{FF2B5EF4-FFF2-40B4-BE49-F238E27FC236}">
                <a16:creationId xmlns:a16="http://schemas.microsoft.com/office/drawing/2014/main" id="{52B4EBC6-5413-9C46-9E5C-153BFED8488B}"/>
              </a:ext>
            </a:extLst>
          </p:cNvPr>
          <p:cNvSpPr txBox="1">
            <a:spLocks/>
          </p:cNvSpPr>
          <p:nvPr/>
        </p:nvSpPr>
        <p:spPr>
          <a:xfrm>
            <a:off x="8173004" y="5281179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fr-FR" sz="2400" dirty="0" err="1">
                <a:solidFill>
                  <a:srgbClr val="C00000"/>
                </a:solidFill>
              </a:rPr>
              <a:t>perro</a:t>
            </a: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182" name="Content Placeholder 2">
            <a:extLst>
              <a:ext uri="{FF2B5EF4-FFF2-40B4-BE49-F238E27FC236}">
                <a16:creationId xmlns:a16="http://schemas.microsoft.com/office/drawing/2014/main" id="{0D532BA9-25E8-3D4F-AA6A-A604E74143C1}"/>
              </a:ext>
            </a:extLst>
          </p:cNvPr>
          <p:cNvSpPr txBox="1">
            <a:spLocks/>
          </p:cNvSpPr>
          <p:nvPr/>
        </p:nvSpPr>
        <p:spPr>
          <a:xfrm>
            <a:off x="9166584" y="5284997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marron</a:t>
            </a:r>
          </a:p>
        </p:txBody>
      </p:sp>
      <p:sp>
        <p:nvSpPr>
          <p:cNvPr id="183" name="Content Placeholder 2">
            <a:extLst>
              <a:ext uri="{FF2B5EF4-FFF2-40B4-BE49-F238E27FC236}">
                <a16:creationId xmlns:a16="http://schemas.microsoft.com/office/drawing/2014/main" id="{A85CA295-55DC-EA49-8201-1922C95844AD}"/>
              </a:ext>
            </a:extLst>
          </p:cNvPr>
          <p:cNvSpPr txBox="1">
            <a:spLocks/>
          </p:cNvSpPr>
          <p:nvPr/>
        </p:nvSpPr>
        <p:spPr>
          <a:xfrm>
            <a:off x="7433662" y="5291840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El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C00000"/>
              </a:solidFill>
              <a:latin typeface="Avenir Light" panose="020B0402020203020204" pitchFamily="34" charset="77"/>
            </a:endParaRP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318F4BAC-D1DB-3B4B-ABE6-B604442F8ABF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190" name="Content Placeholder 2">
              <a:extLst>
                <a:ext uri="{FF2B5EF4-FFF2-40B4-BE49-F238E27FC236}">
                  <a16:creationId xmlns:a16="http://schemas.microsoft.com/office/drawing/2014/main" id="{D212D3DA-8E50-3549-BAA6-DB533E1EF2C0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191" name="Content Placeholder 2">
              <a:extLst>
                <a:ext uri="{FF2B5EF4-FFF2-40B4-BE49-F238E27FC236}">
                  <a16:creationId xmlns:a16="http://schemas.microsoft.com/office/drawing/2014/main" id="{1BED0B17-1340-094A-B13E-C7E0838E3189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D0DABD7B-5149-BE40-A013-2C635E37FA9F}"/>
              </a:ext>
            </a:extLst>
          </p:cNvPr>
          <p:cNvSpPr txBox="1">
            <a:spLocks/>
          </p:cNvSpPr>
          <p:nvPr/>
        </p:nvSpPr>
        <p:spPr>
          <a:xfrm>
            <a:off x="851294" y="1271818"/>
            <a:ext cx="5394599" cy="146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C00000"/>
                </a:solidFill>
                <a:latin typeface="Avenir Light" panose="020B0402020203020204" pitchFamily="34" charset="77"/>
              </a:rPr>
              <a:t>Training</a:t>
            </a:r>
            <a:r>
              <a:rPr lang="en-US" sz="2000" b="1" dirty="0">
                <a:solidFill>
                  <a:schemeClr val="tx1"/>
                </a:solidFill>
                <a:latin typeface="Avenir Light" panose="020B0402020203020204" pitchFamily="34" charset="77"/>
              </a:rPr>
              <a:t> occurs like RNNs typically do; the loss (from the decoder outputs) is calculated, and we update weights all the way to the beginning (encoder)</a:t>
            </a:r>
          </a:p>
        </p:txBody>
      </p:sp>
      <p:sp>
        <p:nvSpPr>
          <p:cNvPr id="121" name="Right Arrow 120">
            <a:extLst>
              <a:ext uri="{FF2B5EF4-FFF2-40B4-BE49-F238E27FC236}">
                <a16:creationId xmlns:a16="http://schemas.microsoft.com/office/drawing/2014/main" id="{A8ABE7B0-85D9-BA4D-BC57-BA085DA4E8E9}"/>
              </a:ext>
            </a:extLst>
          </p:cNvPr>
          <p:cNvSpPr/>
          <p:nvPr/>
        </p:nvSpPr>
        <p:spPr>
          <a:xfrm rot="10800000">
            <a:off x="2639395" y="3430558"/>
            <a:ext cx="6441356" cy="1014710"/>
          </a:xfrm>
          <a:prstGeom prst="rightArrow">
            <a:avLst>
              <a:gd name="adj1" fmla="val 43272"/>
              <a:gd name="adj2" fmla="val 64733"/>
            </a:avLst>
          </a:prstGeom>
          <a:solidFill>
            <a:srgbClr val="FF7F99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DFBA0B24-34AD-1649-8AAE-A06B2789F59C}"/>
              </a:ext>
            </a:extLst>
          </p:cNvPr>
          <p:cNvSpPr/>
          <p:nvPr/>
        </p:nvSpPr>
        <p:spPr>
          <a:xfrm>
            <a:off x="8573215" y="1595821"/>
            <a:ext cx="526160" cy="2552132"/>
          </a:xfrm>
          <a:prstGeom prst="rect">
            <a:avLst/>
          </a:prstGeom>
          <a:solidFill>
            <a:srgbClr val="FF7F99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80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68628EF1-8E94-2E40-96DD-3B27711560F0}"/>
              </a:ext>
            </a:extLst>
          </p:cNvPr>
          <p:cNvSpPr/>
          <p:nvPr/>
        </p:nvSpPr>
        <p:spPr>
          <a:xfrm>
            <a:off x="5444497" y="2732169"/>
            <a:ext cx="574031" cy="2044200"/>
          </a:xfrm>
          <a:prstGeom prst="rect">
            <a:avLst/>
          </a:prstGeom>
          <a:solidFill>
            <a:srgbClr val="FFF2CC"/>
          </a:solidFill>
          <a:ln w="254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A543A3-FD97-9B45-B10B-B411CB0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2"/>
            <a:ext cx="8941419" cy="1162592"/>
          </a:xfrm>
        </p:spPr>
        <p:txBody>
          <a:bodyPr/>
          <a:lstStyle/>
          <a:p>
            <a:r>
              <a:rPr lang="en-US" dirty="0"/>
              <a:t>Sequence-to-Sequence (seq2seq)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0309EF-1E28-6D40-BD74-9DEFA49710E1}"/>
              </a:ext>
            </a:extLst>
          </p:cNvPr>
          <p:cNvSpPr txBox="1">
            <a:spLocks/>
          </p:cNvSpPr>
          <p:nvPr/>
        </p:nvSpPr>
        <p:spPr>
          <a:xfrm>
            <a:off x="903804" y="1438854"/>
            <a:ext cx="10538896" cy="4597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83FB64-E4EC-E145-91C4-17C132EDE6DD}"/>
              </a:ext>
            </a:extLst>
          </p:cNvPr>
          <p:cNvSpPr txBox="1">
            <a:spLocks/>
          </p:cNvSpPr>
          <p:nvPr/>
        </p:nvSpPr>
        <p:spPr>
          <a:xfrm>
            <a:off x="340077" y="5297038"/>
            <a:ext cx="1530821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Input layer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8F0EC-943F-B642-9E88-EBEF25B12587}"/>
              </a:ext>
            </a:extLst>
          </p:cNvPr>
          <p:cNvSpPr txBox="1">
            <a:spLocks/>
          </p:cNvSpPr>
          <p:nvPr/>
        </p:nvSpPr>
        <p:spPr>
          <a:xfrm>
            <a:off x="236508" y="3628183"/>
            <a:ext cx="1737960" cy="47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Hidden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AD2C0-AB8A-AF42-A04A-78D3F01D61D4}"/>
              </a:ext>
            </a:extLst>
          </p:cNvPr>
          <p:cNvGrpSpPr/>
          <p:nvPr/>
        </p:nvGrpSpPr>
        <p:grpSpPr>
          <a:xfrm rot="16200000">
            <a:off x="1815592" y="3787459"/>
            <a:ext cx="1364224" cy="311369"/>
            <a:chOff x="2297660" y="4140835"/>
            <a:chExt cx="1364224" cy="31136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BD4ED64-AA4D-9C4B-BF02-166A307C6A6D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8D07A2-8DB3-FF4B-83FB-9C0DA1A31BDF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5CA8966-3493-804C-94DC-486E7325A53F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9D7D8D-88D8-B049-B252-46589D067EEF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3FFED8-5FE4-9E4B-BBBA-AAA07045CB6E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0F0EB2-55DD-1847-A974-415F66C4046C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354270C-E002-174C-AD24-BC9FBC3DA3CC}"/>
              </a:ext>
            </a:extLst>
          </p:cNvPr>
          <p:cNvSpPr/>
          <p:nvPr/>
        </p:nvSpPr>
        <p:spPr>
          <a:xfrm rot="16200000">
            <a:off x="221288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29D828B-A57E-E248-9CAC-9C2D6430236B}"/>
              </a:ext>
            </a:extLst>
          </p:cNvPr>
          <p:cNvSpPr/>
          <p:nvPr/>
        </p:nvSpPr>
        <p:spPr>
          <a:xfrm>
            <a:off x="275044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15C0B8-F3F8-9E4B-8B96-7C5384E5175D}"/>
              </a:ext>
            </a:extLst>
          </p:cNvPr>
          <p:cNvGrpSpPr/>
          <p:nvPr/>
        </p:nvGrpSpPr>
        <p:grpSpPr>
          <a:xfrm rot="16200000">
            <a:off x="2897753" y="3787459"/>
            <a:ext cx="1364224" cy="311369"/>
            <a:chOff x="2297660" y="4140835"/>
            <a:chExt cx="1364224" cy="311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8EECC21-F458-BA47-8273-9255AAFB3362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D67DB8-85DC-4E4E-BD34-43BE77852D68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6D88-496B-104C-B598-E8AA02A717F1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3D46B3-AACA-CA43-B474-18BA9AD81A4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BAFCE1-DE49-7C46-A77A-304998910852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23BA9-7866-C147-BA2E-A60DA252AC75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EDA00DD8-064C-244D-BE70-87F044363121}"/>
              </a:ext>
            </a:extLst>
          </p:cNvPr>
          <p:cNvSpPr/>
          <p:nvPr/>
        </p:nvSpPr>
        <p:spPr>
          <a:xfrm rot="16200000">
            <a:off x="3295042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6ED2B23A-8843-7D45-B1B1-5F3C3D2F4E10}"/>
              </a:ext>
            </a:extLst>
          </p:cNvPr>
          <p:cNvSpPr/>
          <p:nvPr/>
        </p:nvSpPr>
        <p:spPr>
          <a:xfrm>
            <a:off x="3832605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53635-F587-4A47-A006-0B4A3F59EF10}"/>
              </a:ext>
            </a:extLst>
          </p:cNvPr>
          <p:cNvGrpSpPr/>
          <p:nvPr/>
        </p:nvGrpSpPr>
        <p:grpSpPr>
          <a:xfrm rot="16200000">
            <a:off x="3952512" y="3787459"/>
            <a:ext cx="1364224" cy="311369"/>
            <a:chOff x="2297660" y="4140835"/>
            <a:chExt cx="1364224" cy="31136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88B6391-7F09-7A41-A0E3-EB51B592ED0A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81991D-DA35-BF4C-8169-1F5CB2D3F069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767B-531E-5145-9F5F-7B32F2DAFF7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04EC-D4E2-B44E-B22C-80E765BD56A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310FC3-42C0-004F-9DE3-0B890F6F8A58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5D786B3-1898-B747-AB2B-C6585E46CE03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ight Arrow 39">
            <a:extLst>
              <a:ext uri="{FF2B5EF4-FFF2-40B4-BE49-F238E27FC236}">
                <a16:creationId xmlns:a16="http://schemas.microsoft.com/office/drawing/2014/main" id="{7EA838CE-7107-B84B-8EB2-03F27F43FD62}"/>
              </a:ext>
            </a:extLst>
          </p:cNvPr>
          <p:cNvSpPr/>
          <p:nvPr/>
        </p:nvSpPr>
        <p:spPr>
          <a:xfrm rot="16200000">
            <a:off x="4349801" y="486315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66EDDCBB-7A4F-7544-B6C2-3E9DDBEE5F5C}"/>
              </a:ext>
            </a:extLst>
          </p:cNvPr>
          <p:cNvSpPr/>
          <p:nvPr/>
        </p:nvSpPr>
        <p:spPr>
          <a:xfrm>
            <a:off x="4887364" y="376558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6CA2E2-9188-C148-ACB7-D0B6EDAF7487}"/>
              </a:ext>
            </a:extLst>
          </p:cNvPr>
          <p:cNvGrpSpPr/>
          <p:nvPr/>
        </p:nvGrpSpPr>
        <p:grpSpPr>
          <a:xfrm rot="16200000">
            <a:off x="5040756" y="3787458"/>
            <a:ext cx="1364224" cy="311369"/>
            <a:chOff x="2297660" y="4140835"/>
            <a:chExt cx="1364224" cy="31136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AACEA3-328A-3043-A26F-3AE9F0927CBB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B77AEC6-A08E-2744-813E-99BD0DDDA937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806C57-DC31-7842-9021-2B55A55A2DB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DF5DDE2-2E68-CB43-8C45-8A31AAA7C15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AA636B5-23CA-544E-8957-6D111730B0DD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1957133-0650-B046-A036-DA1C47FBF3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ight Arrow 48">
            <a:extLst>
              <a:ext uri="{FF2B5EF4-FFF2-40B4-BE49-F238E27FC236}">
                <a16:creationId xmlns:a16="http://schemas.microsoft.com/office/drawing/2014/main" id="{8F8AE9A6-82FD-9243-88A4-93A940F360D7}"/>
              </a:ext>
            </a:extLst>
          </p:cNvPr>
          <p:cNvSpPr/>
          <p:nvPr/>
        </p:nvSpPr>
        <p:spPr>
          <a:xfrm rot="16200000">
            <a:off x="5438045" y="4863158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0" name="Content Placeholder 2">
                <a:extLst>
                  <a:ext uri="{FF2B5EF4-FFF2-40B4-BE49-F238E27FC236}">
                    <a16:creationId xmlns:a16="http://schemas.microsoft.com/office/drawing/2014/main" id="{792B8EA4-B3D9-4C4B-A985-188BA8D1D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858" y="2708107"/>
                <a:ext cx="466367" cy="503588"/>
              </a:xfrm>
              <a:prstGeom prst="rect">
                <a:avLst/>
              </a:prstGeom>
              <a:blipFill>
                <a:blip r:embed="rId3"/>
                <a:stretch>
                  <a:fillRect l="-5263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9AA811B3-185B-9C4D-A67E-D0184A7B4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238" y="2732169"/>
                <a:ext cx="466367" cy="503588"/>
              </a:xfrm>
              <a:prstGeom prst="rect">
                <a:avLst/>
              </a:prstGeom>
              <a:blipFill>
                <a:blip r:embed="rId4"/>
                <a:stretch>
                  <a:fillRect l="-2632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393087C2-33E8-2745-AA7F-57B4193E7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41" y="2732205"/>
                <a:ext cx="466367" cy="503588"/>
              </a:xfrm>
              <a:prstGeom prst="rect">
                <a:avLst/>
              </a:prstGeom>
              <a:blipFill>
                <a:blip r:embed="rId5"/>
                <a:stretch>
                  <a:fillRect l="-2632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663A07A0-35DB-3148-BA81-EFB421E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021" y="2720397"/>
                <a:ext cx="466367" cy="503588"/>
              </a:xfrm>
              <a:prstGeom prst="rect">
                <a:avLst/>
              </a:prstGeom>
              <a:blipFill>
                <a:blip r:embed="rId6"/>
                <a:stretch>
                  <a:fillRect l="-5263" r="-263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D493BA9-7E83-D941-9662-47D78FF8281D}"/>
              </a:ext>
            </a:extLst>
          </p:cNvPr>
          <p:cNvSpPr txBox="1">
            <a:spLocks/>
          </p:cNvSpPr>
          <p:nvPr/>
        </p:nvSpPr>
        <p:spPr>
          <a:xfrm>
            <a:off x="2083961" y="5297038"/>
            <a:ext cx="701328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The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A7779B7-383D-774F-91B7-42843F170DE5}"/>
              </a:ext>
            </a:extLst>
          </p:cNvPr>
          <p:cNvSpPr txBox="1">
            <a:spLocks/>
          </p:cNvSpPr>
          <p:nvPr/>
        </p:nvSpPr>
        <p:spPr>
          <a:xfrm>
            <a:off x="2941947" y="5297038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brown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4D70E6-B900-B947-9CB1-4CA5CA3E82B0}"/>
              </a:ext>
            </a:extLst>
          </p:cNvPr>
          <p:cNvSpPr txBox="1">
            <a:spLocks/>
          </p:cNvSpPr>
          <p:nvPr/>
        </p:nvSpPr>
        <p:spPr>
          <a:xfrm>
            <a:off x="3978738" y="5309834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dog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D74D270-52C3-1043-8D22-6AC58D74A0C1}"/>
              </a:ext>
            </a:extLst>
          </p:cNvPr>
          <p:cNvSpPr txBox="1">
            <a:spLocks/>
          </p:cNvSpPr>
          <p:nvPr/>
        </p:nvSpPr>
        <p:spPr>
          <a:xfrm>
            <a:off x="5101692" y="5322630"/>
            <a:ext cx="1240142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Avenir Light" panose="020B0402020203020204" pitchFamily="34" charset="77"/>
              </a:rPr>
              <a:t>ran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EBDC45-51F4-2E42-880D-7AF8D985C7F6}"/>
              </a:ext>
            </a:extLst>
          </p:cNvPr>
          <p:cNvGrpSpPr/>
          <p:nvPr/>
        </p:nvGrpSpPr>
        <p:grpSpPr>
          <a:xfrm rot="16200000">
            <a:off x="6289568" y="3790073"/>
            <a:ext cx="1364224" cy="311369"/>
            <a:chOff x="2297660" y="4140835"/>
            <a:chExt cx="1364224" cy="311369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ACF6078-E2DB-0049-8F53-87D781392620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12B5527-0BE4-CB4E-B46E-03E7213CCF26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8A4A41-F480-B843-A065-E66F90567406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27A638-D336-2443-8338-B53DFAE7FA1A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F2284B-2410-E641-BEB4-407ED178D76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2E6131F-CBF7-BD41-9FB8-1E2D72CB728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69" name="Right Arrow 68">
            <a:extLst>
              <a:ext uri="{FF2B5EF4-FFF2-40B4-BE49-F238E27FC236}">
                <a16:creationId xmlns:a16="http://schemas.microsoft.com/office/drawing/2014/main" id="{23622B38-79A3-3A44-84CF-A25954BA91F2}"/>
              </a:ext>
            </a:extLst>
          </p:cNvPr>
          <p:cNvSpPr/>
          <p:nvPr/>
        </p:nvSpPr>
        <p:spPr>
          <a:xfrm rot="16200000">
            <a:off x="6678905" y="486875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2BD27F86-3184-9445-ACB6-805FE57DE18C}"/>
              </a:ext>
            </a:extLst>
          </p:cNvPr>
          <p:cNvSpPr/>
          <p:nvPr/>
        </p:nvSpPr>
        <p:spPr>
          <a:xfrm>
            <a:off x="7224420" y="3768196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CAB22E-C058-6C4D-99DC-52A908A57E57}"/>
              </a:ext>
            </a:extLst>
          </p:cNvPr>
          <p:cNvGrpSpPr/>
          <p:nvPr/>
        </p:nvGrpSpPr>
        <p:grpSpPr>
          <a:xfrm rot="16200000">
            <a:off x="7211701" y="3771016"/>
            <a:ext cx="1364224" cy="311369"/>
            <a:chOff x="2297660" y="4140835"/>
            <a:chExt cx="1364224" cy="311369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83F939B-AD40-454A-9C78-F8A567BCFE67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9966B0-7A04-E74F-A13B-CF86075664DC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F1E077-DBF0-4A41-8A1B-D59945CE9645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A6460-4E29-0143-B9C6-2FFA05F559FB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E6D369E-99F0-874A-9DA2-58279FFAE7E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C7773A3-4D0B-3146-9BFE-2E321F8D97FD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4B734A1-7172-774A-BC94-E7CC6AA83F30}"/>
              </a:ext>
            </a:extLst>
          </p:cNvPr>
          <p:cNvSpPr/>
          <p:nvPr/>
        </p:nvSpPr>
        <p:spPr>
          <a:xfrm rot="16200000">
            <a:off x="7619214" y="4861374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0" name="Content Placeholder 2">
                <a:extLst>
                  <a:ext uri="{FF2B5EF4-FFF2-40B4-BE49-F238E27FC236}">
                    <a16:creationId xmlns:a16="http://schemas.microsoft.com/office/drawing/2014/main" id="{84B4BA8F-C374-D34A-A1DD-93DC39E2D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834" y="2710721"/>
                <a:ext cx="466367" cy="503588"/>
              </a:xfrm>
              <a:prstGeom prst="rect">
                <a:avLst/>
              </a:prstGeom>
              <a:blipFill>
                <a:blip r:embed="rId7"/>
                <a:stretch>
                  <a:fillRect l="-18421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F6C4A4CB-663D-9141-8659-37BBA400F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86" y="2715726"/>
                <a:ext cx="466367" cy="503588"/>
              </a:xfrm>
              <a:prstGeom prst="rect">
                <a:avLst/>
              </a:prstGeom>
              <a:blipFill>
                <a:blip r:embed="rId8"/>
                <a:stretch>
                  <a:fillRect l="-18421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Right Arrow 118">
            <a:extLst>
              <a:ext uri="{FF2B5EF4-FFF2-40B4-BE49-F238E27FC236}">
                <a16:creationId xmlns:a16="http://schemas.microsoft.com/office/drawing/2014/main" id="{6269671D-D5D1-2D44-A1F8-E57D192895DB}"/>
              </a:ext>
            </a:extLst>
          </p:cNvPr>
          <p:cNvSpPr/>
          <p:nvPr/>
        </p:nvSpPr>
        <p:spPr>
          <a:xfrm>
            <a:off x="6184540" y="3794233"/>
            <a:ext cx="488176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>
            <a:extLst>
              <a:ext uri="{FF2B5EF4-FFF2-40B4-BE49-F238E27FC236}">
                <a16:creationId xmlns:a16="http://schemas.microsoft.com/office/drawing/2014/main" id="{5346667C-35B3-1147-BBBA-9758BC02E0CC}"/>
              </a:ext>
            </a:extLst>
          </p:cNvPr>
          <p:cNvSpPr/>
          <p:nvPr/>
        </p:nvSpPr>
        <p:spPr>
          <a:xfrm>
            <a:off x="8143140" y="3760044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1F0AE9B-E494-E441-9F89-0D486FDB6EDD}"/>
              </a:ext>
            </a:extLst>
          </p:cNvPr>
          <p:cNvGrpSpPr/>
          <p:nvPr/>
        </p:nvGrpSpPr>
        <p:grpSpPr>
          <a:xfrm rot="16200000">
            <a:off x="8130421" y="3762864"/>
            <a:ext cx="1364224" cy="311369"/>
            <a:chOff x="2297660" y="4140835"/>
            <a:chExt cx="1364224" cy="311369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141A1CC-D5CC-6E41-B437-10CDEF3A265F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28C286-FEDF-0D4C-B0C7-5B14E4A2325D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B725D81-43BB-1A4E-817A-0F029B76215D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DBC450-C088-D84F-99CA-A5B1522B5A69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1943757-4CF1-9240-BE1C-E311D6C5C8AB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0B61DF-842B-C842-957B-E74856FCABFB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29" name="Right Arrow 128">
            <a:extLst>
              <a:ext uri="{FF2B5EF4-FFF2-40B4-BE49-F238E27FC236}">
                <a16:creationId xmlns:a16="http://schemas.microsoft.com/office/drawing/2014/main" id="{A377A17A-290B-8748-A038-4C85F4893F5E}"/>
              </a:ext>
            </a:extLst>
          </p:cNvPr>
          <p:cNvSpPr/>
          <p:nvPr/>
        </p:nvSpPr>
        <p:spPr>
          <a:xfrm rot="16200000">
            <a:off x="8537934" y="4853222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30" name="Content Placeholder 2">
                <a:extLst>
                  <a:ext uri="{FF2B5EF4-FFF2-40B4-BE49-F238E27FC236}">
                    <a16:creationId xmlns:a16="http://schemas.microsoft.com/office/drawing/2014/main" id="{394BF4E9-B3A5-E845-AEA5-EFCE0613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906" y="2707574"/>
                <a:ext cx="466367" cy="503588"/>
              </a:xfrm>
              <a:prstGeom prst="rect">
                <a:avLst/>
              </a:prstGeom>
              <a:blipFill>
                <a:blip r:embed="rId9"/>
                <a:stretch>
                  <a:fillRect l="-2162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ight Arrow 130">
            <a:extLst>
              <a:ext uri="{FF2B5EF4-FFF2-40B4-BE49-F238E27FC236}">
                <a16:creationId xmlns:a16="http://schemas.microsoft.com/office/drawing/2014/main" id="{A13B96B2-B336-2E42-AF4A-C334A82FD486}"/>
              </a:ext>
            </a:extLst>
          </p:cNvPr>
          <p:cNvSpPr/>
          <p:nvPr/>
        </p:nvSpPr>
        <p:spPr>
          <a:xfrm>
            <a:off x="9088417" y="3781457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FEE26FA-C341-8C4F-8639-86B100719549}"/>
              </a:ext>
            </a:extLst>
          </p:cNvPr>
          <p:cNvGrpSpPr/>
          <p:nvPr/>
        </p:nvGrpSpPr>
        <p:grpSpPr>
          <a:xfrm rot="16200000">
            <a:off x="9075698" y="3784277"/>
            <a:ext cx="1364224" cy="311369"/>
            <a:chOff x="2297660" y="4140835"/>
            <a:chExt cx="1364224" cy="311369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id="{416C9704-1E43-5D49-B27C-F77D1207B56E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1229566-2C83-4E45-B71C-475CF45A8712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A07EC7D-C3E6-434C-B465-06BCFB73FD39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90E5720-B2AF-804E-B800-C6E9B3B6D455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495CCB3-67AB-8A41-B0DD-39D8589D00F1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7AA9495-699E-404B-8167-C32C55E326DE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9" name="Right Arrow 138">
            <a:extLst>
              <a:ext uri="{FF2B5EF4-FFF2-40B4-BE49-F238E27FC236}">
                <a16:creationId xmlns:a16="http://schemas.microsoft.com/office/drawing/2014/main" id="{1C4EB134-A4FE-AE4F-955A-4A5EF3D5E977}"/>
              </a:ext>
            </a:extLst>
          </p:cNvPr>
          <p:cNvSpPr/>
          <p:nvPr/>
        </p:nvSpPr>
        <p:spPr>
          <a:xfrm rot="16200000">
            <a:off x="9483211" y="4874635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40" name="Content Placeholder 2">
                <a:extLst>
                  <a:ext uri="{FF2B5EF4-FFF2-40B4-BE49-F238E27FC236}">
                    <a16:creationId xmlns:a16="http://schemas.microsoft.com/office/drawing/2014/main" id="{92603E4C-E058-B84D-B0A7-FE01DF05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183" y="2728987"/>
                <a:ext cx="466367" cy="503588"/>
              </a:xfrm>
              <a:prstGeom prst="rect">
                <a:avLst/>
              </a:prstGeom>
              <a:blipFill>
                <a:blip r:embed="rId10"/>
                <a:stretch>
                  <a:fillRect l="-18421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ight Arrow 140">
            <a:extLst>
              <a:ext uri="{FF2B5EF4-FFF2-40B4-BE49-F238E27FC236}">
                <a16:creationId xmlns:a16="http://schemas.microsoft.com/office/drawing/2014/main" id="{230CAF91-E760-0542-9CA9-3CD4B3D2BB55}"/>
              </a:ext>
            </a:extLst>
          </p:cNvPr>
          <p:cNvSpPr/>
          <p:nvPr/>
        </p:nvSpPr>
        <p:spPr>
          <a:xfrm>
            <a:off x="10017044" y="3787721"/>
            <a:ext cx="402515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11CE7F8-1AA2-3746-9D82-6CD05FB24F2E}"/>
              </a:ext>
            </a:extLst>
          </p:cNvPr>
          <p:cNvGrpSpPr/>
          <p:nvPr/>
        </p:nvGrpSpPr>
        <p:grpSpPr>
          <a:xfrm rot="16200000">
            <a:off x="10004325" y="3790541"/>
            <a:ext cx="1364224" cy="311369"/>
            <a:chOff x="2297660" y="4140835"/>
            <a:chExt cx="1364224" cy="311369"/>
          </a:xfrm>
        </p:grpSpPr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88BC6650-A564-B14B-AAE1-64BACF6F8189}"/>
                </a:ext>
              </a:extLst>
            </p:cNvPr>
            <p:cNvSpPr/>
            <p:nvPr/>
          </p:nvSpPr>
          <p:spPr>
            <a:xfrm>
              <a:off x="2297660" y="4140835"/>
              <a:ext cx="1364224" cy="311369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C3521B-F39B-1C43-BE92-CE52525F1C0E}"/>
                </a:ext>
              </a:extLst>
            </p:cNvPr>
            <p:cNvSpPr/>
            <p:nvPr/>
          </p:nvSpPr>
          <p:spPr>
            <a:xfrm>
              <a:off x="2382210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461E635-53F6-7B41-B4BB-751A4EB3C2A0}"/>
                </a:ext>
              </a:extLst>
            </p:cNvPr>
            <p:cNvSpPr/>
            <p:nvPr/>
          </p:nvSpPr>
          <p:spPr>
            <a:xfrm>
              <a:off x="2628469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3DAEA02-6E1C-5840-82A0-C41CFDE6FA32}"/>
                </a:ext>
              </a:extLst>
            </p:cNvPr>
            <p:cNvSpPr/>
            <p:nvPr/>
          </p:nvSpPr>
          <p:spPr>
            <a:xfrm>
              <a:off x="2874728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03AD63F-3A7F-F049-B57B-13C5C8C350F3}"/>
                </a:ext>
              </a:extLst>
            </p:cNvPr>
            <p:cNvSpPr/>
            <p:nvPr/>
          </p:nvSpPr>
          <p:spPr>
            <a:xfrm>
              <a:off x="3126597" y="4194102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A17A8F9B-C7CF-4149-AE0E-C5E257EA6416}"/>
                </a:ext>
              </a:extLst>
            </p:cNvPr>
            <p:cNvSpPr/>
            <p:nvPr/>
          </p:nvSpPr>
          <p:spPr>
            <a:xfrm>
              <a:off x="3384593" y="4196386"/>
              <a:ext cx="203200" cy="203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149" name="Right Arrow 148">
            <a:extLst>
              <a:ext uri="{FF2B5EF4-FFF2-40B4-BE49-F238E27FC236}">
                <a16:creationId xmlns:a16="http://schemas.microsoft.com/office/drawing/2014/main" id="{59A9AE8C-B697-AD44-9B14-A68F915F0196}"/>
              </a:ext>
            </a:extLst>
          </p:cNvPr>
          <p:cNvSpPr/>
          <p:nvPr/>
        </p:nvSpPr>
        <p:spPr>
          <a:xfrm rot="16200000">
            <a:off x="10411838" y="4880899"/>
            <a:ext cx="567437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0" name="Content Placeholder 2">
                <a:extLst>
                  <a:ext uri="{FF2B5EF4-FFF2-40B4-BE49-F238E27FC236}">
                    <a16:creationId xmlns:a16="http://schemas.microsoft.com/office/drawing/2014/main" id="{63EF9E1B-1B26-944B-87BB-0D3B9281D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2810" y="2735251"/>
                <a:ext cx="466367" cy="503588"/>
              </a:xfrm>
              <a:prstGeom prst="rect">
                <a:avLst/>
              </a:prstGeom>
              <a:blipFill>
                <a:blip r:embed="rId11"/>
                <a:stretch>
                  <a:fillRect l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ight Arrow 162">
            <a:extLst>
              <a:ext uri="{FF2B5EF4-FFF2-40B4-BE49-F238E27FC236}">
                <a16:creationId xmlns:a16="http://schemas.microsoft.com/office/drawing/2014/main" id="{EE39B8FE-E683-F94A-92E8-CD781B30BFD4}"/>
              </a:ext>
            </a:extLst>
          </p:cNvPr>
          <p:cNvSpPr/>
          <p:nvPr/>
        </p:nvSpPr>
        <p:spPr>
          <a:xfrm rot="16200000">
            <a:off x="6742638" y="233578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ight Arrow 164">
            <a:extLst>
              <a:ext uri="{FF2B5EF4-FFF2-40B4-BE49-F238E27FC236}">
                <a16:creationId xmlns:a16="http://schemas.microsoft.com/office/drawing/2014/main" id="{CC7E0308-C999-8B4F-9955-69DD206D7BBE}"/>
              </a:ext>
            </a:extLst>
          </p:cNvPr>
          <p:cNvSpPr/>
          <p:nvPr/>
        </p:nvSpPr>
        <p:spPr>
          <a:xfrm rot="16200000">
            <a:off x="7630647" y="2338531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ight Arrow 166">
            <a:extLst>
              <a:ext uri="{FF2B5EF4-FFF2-40B4-BE49-F238E27FC236}">
                <a16:creationId xmlns:a16="http://schemas.microsoft.com/office/drawing/2014/main" id="{D76299D8-76DC-DE41-B860-2863BDD9DCE8}"/>
              </a:ext>
            </a:extLst>
          </p:cNvPr>
          <p:cNvSpPr/>
          <p:nvPr/>
        </p:nvSpPr>
        <p:spPr>
          <a:xfrm rot="16200000">
            <a:off x="8537700" y="2337949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ight Arrow 168">
            <a:extLst>
              <a:ext uri="{FF2B5EF4-FFF2-40B4-BE49-F238E27FC236}">
                <a16:creationId xmlns:a16="http://schemas.microsoft.com/office/drawing/2014/main" id="{D04F3A62-0695-2A42-8D99-8769A4F3956D}"/>
              </a:ext>
            </a:extLst>
          </p:cNvPr>
          <p:cNvSpPr/>
          <p:nvPr/>
        </p:nvSpPr>
        <p:spPr>
          <a:xfrm rot="16200000">
            <a:off x="9499181" y="2340720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ight Arrow 170">
            <a:extLst>
              <a:ext uri="{FF2B5EF4-FFF2-40B4-BE49-F238E27FC236}">
                <a16:creationId xmlns:a16="http://schemas.microsoft.com/office/drawing/2014/main" id="{52DBD83B-334E-A542-B5A7-510AE217E560}"/>
              </a:ext>
            </a:extLst>
          </p:cNvPr>
          <p:cNvSpPr/>
          <p:nvPr/>
        </p:nvSpPr>
        <p:spPr>
          <a:xfrm rot="16200000">
            <a:off x="10416103" y="2350718"/>
            <a:ext cx="476198" cy="329483"/>
          </a:xfrm>
          <a:prstGeom prst="rightArrow">
            <a:avLst>
              <a:gd name="adj1" fmla="val 27574"/>
              <a:gd name="adj2" fmla="val 6962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5" name="Content Placeholder 2">
                <a:extLst>
                  <a:ext uri="{FF2B5EF4-FFF2-40B4-BE49-F238E27FC236}">
                    <a16:creationId xmlns:a16="http://schemas.microsoft.com/office/drawing/2014/main" id="{616C9A7D-8448-EF4A-A75F-F123CCC59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252" y="1647533"/>
                <a:ext cx="1576747" cy="503588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6" name="Content Placeholder 2">
                <a:extLst>
                  <a:ext uri="{FF2B5EF4-FFF2-40B4-BE49-F238E27FC236}">
                    <a16:creationId xmlns:a16="http://schemas.microsoft.com/office/drawing/2014/main" id="{BE5FFC96-96E1-754A-82D6-48DB6D48C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101" y="1651063"/>
                <a:ext cx="1576747" cy="503588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7" name="Content Placeholder 2">
                <a:extLst>
                  <a:ext uri="{FF2B5EF4-FFF2-40B4-BE49-F238E27FC236}">
                    <a16:creationId xmlns:a16="http://schemas.microsoft.com/office/drawing/2014/main" id="{7B771592-E2AA-EF48-ADC6-65D072D4F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561" y="1657426"/>
                <a:ext cx="1576747" cy="503588"/>
              </a:xfrm>
              <a:prstGeom prst="rect">
                <a:avLst/>
              </a:prstGeom>
              <a:blipFill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8" name="Content Placeholder 2">
                <a:extLst>
                  <a:ext uri="{FF2B5EF4-FFF2-40B4-BE49-F238E27FC236}">
                    <a16:creationId xmlns:a16="http://schemas.microsoft.com/office/drawing/2014/main" id="{5C57BFF3-BB7E-F548-9D23-C10F85DBF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887" y="1689222"/>
                <a:ext cx="1576747" cy="503588"/>
              </a:xfrm>
              <a:prstGeom prst="rect">
                <a:avLst/>
              </a:prstGeom>
              <a:blipFill>
                <a:blip r:embed="rId15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46A71D21-785C-8F4A-8F8B-A46CA4C17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0715" y="1707120"/>
                <a:ext cx="1576747" cy="503588"/>
              </a:xfrm>
              <a:prstGeom prst="rect">
                <a:avLst/>
              </a:prstGeom>
              <a:blipFill>
                <a:blip r:embed="rId1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2" name="Content Placeholder 2">
            <a:extLst>
              <a:ext uri="{FF2B5EF4-FFF2-40B4-BE49-F238E27FC236}">
                <a16:creationId xmlns:a16="http://schemas.microsoft.com/office/drawing/2014/main" id="{0279ABFE-056F-C649-B2F9-ED0904850E23}"/>
              </a:ext>
            </a:extLst>
          </p:cNvPr>
          <p:cNvSpPr txBox="1">
            <a:spLocks/>
          </p:cNvSpPr>
          <p:nvPr/>
        </p:nvSpPr>
        <p:spPr>
          <a:xfrm>
            <a:off x="6508887" y="5310331"/>
            <a:ext cx="921407" cy="50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C00000"/>
                </a:solidFill>
                <a:latin typeface="Avenir Light" panose="020B0402020203020204" pitchFamily="34" charset="77"/>
              </a:rPr>
              <a:t>&lt;s&gt;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318F4BAC-D1DB-3B4B-ABE6-B604442F8ABF}"/>
              </a:ext>
            </a:extLst>
          </p:cNvPr>
          <p:cNvGrpSpPr/>
          <p:nvPr/>
        </p:nvGrpSpPr>
        <p:grpSpPr>
          <a:xfrm>
            <a:off x="2710448" y="5779287"/>
            <a:ext cx="7910003" cy="546776"/>
            <a:chOff x="2710448" y="5779287"/>
            <a:chExt cx="7910003" cy="546776"/>
          </a:xfrm>
        </p:grpSpPr>
        <p:sp>
          <p:nvSpPr>
            <p:cNvPr id="190" name="Content Placeholder 2">
              <a:extLst>
                <a:ext uri="{FF2B5EF4-FFF2-40B4-BE49-F238E27FC236}">
                  <a16:creationId xmlns:a16="http://schemas.microsoft.com/office/drawing/2014/main" id="{D212D3DA-8E50-3549-BAA6-DB533E1EF2C0}"/>
                </a:ext>
              </a:extLst>
            </p:cNvPr>
            <p:cNvSpPr txBox="1">
              <a:spLocks/>
            </p:cNvSpPr>
            <p:nvPr/>
          </p:nvSpPr>
          <p:spPr>
            <a:xfrm>
              <a:off x="2710448" y="5854601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ENCODER RNN</a:t>
              </a:r>
            </a:p>
          </p:txBody>
        </p:sp>
        <p:sp>
          <p:nvSpPr>
            <p:cNvPr id="191" name="Content Placeholder 2">
              <a:extLst>
                <a:ext uri="{FF2B5EF4-FFF2-40B4-BE49-F238E27FC236}">
                  <a16:creationId xmlns:a16="http://schemas.microsoft.com/office/drawing/2014/main" id="{1BED0B17-1340-094A-B13E-C7E0838E3189}"/>
                </a:ext>
              </a:extLst>
            </p:cNvPr>
            <p:cNvSpPr txBox="1">
              <a:spLocks/>
            </p:cNvSpPr>
            <p:nvPr/>
          </p:nvSpPr>
          <p:spPr>
            <a:xfrm>
              <a:off x="8054654" y="5779287"/>
              <a:ext cx="2565797" cy="4714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" panose="02000503020000020003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00" b="1" dirty="0">
                  <a:solidFill>
                    <a:srgbClr val="7030A0"/>
                  </a:solidFill>
                  <a:latin typeface="Avenir Light" panose="020B0402020203020204" pitchFamily="34" charset="77"/>
                </a:rPr>
                <a:t>DECODER RNN</a:t>
              </a:r>
            </a:p>
          </p:txBody>
        </p:sp>
      </p:grp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D0DABD7B-5149-BE40-A013-2C635E37FA9F}"/>
              </a:ext>
            </a:extLst>
          </p:cNvPr>
          <p:cNvSpPr txBox="1">
            <a:spLocks/>
          </p:cNvSpPr>
          <p:nvPr/>
        </p:nvSpPr>
        <p:spPr>
          <a:xfrm>
            <a:off x="851294" y="1271818"/>
            <a:ext cx="5394599" cy="146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venir Light" panose="020B0402020203020204" pitchFamily="34" charset="77"/>
              </a:rPr>
              <a:t>Generation: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</a:rPr>
              <a:t>During actual translation, the output of time t becomes the input for time t+1.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Content Placeholder 2">
                <a:extLst>
                  <a:ext uri="{FF2B5EF4-FFF2-40B4-BE49-F238E27FC236}">
                    <a16:creationId xmlns:a16="http://schemas.microsoft.com/office/drawing/2014/main" id="{13A9078B-0FA2-C846-BAC2-26931F0FA1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80936" y="5310331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2" name="Content Placeholder 2">
                <a:extLst>
                  <a:ext uri="{FF2B5EF4-FFF2-40B4-BE49-F238E27FC236}">
                    <a16:creationId xmlns:a16="http://schemas.microsoft.com/office/drawing/2014/main" id="{13A9078B-0FA2-C846-BAC2-26931F0FA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36" y="5310331"/>
                <a:ext cx="1576747" cy="503588"/>
              </a:xfrm>
              <a:prstGeom prst="rect">
                <a:avLst/>
              </a:prstGeom>
              <a:blipFill>
                <a:blip r:embed="rId17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Content Placeholder 2">
                <a:extLst>
                  <a:ext uri="{FF2B5EF4-FFF2-40B4-BE49-F238E27FC236}">
                    <a16:creationId xmlns:a16="http://schemas.microsoft.com/office/drawing/2014/main" id="{2A0275EA-44C4-8B49-99DA-F1CF6E6979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87785" y="5313861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3" name="Content Placeholder 2">
                <a:extLst>
                  <a:ext uri="{FF2B5EF4-FFF2-40B4-BE49-F238E27FC236}">
                    <a16:creationId xmlns:a16="http://schemas.microsoft.com/office/drawing/2014/main" id="{2A0275EA-44C4-8B49-99DA-F1CF6E697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7785" y="5313861"/>
                <a:ext cx="1576747" cy="503588"/>
              </a:xfrm>
              <a:prstGeom prst="rect">
                <a:avLst/>
              </a:prstGeom>
              <a:blipFill>
                <a:blip r:embed="rId1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Content Placeholder 2">
                <a:extLst>
                  <a:ext uri="{FF2B5EF4-FFF2-40B4-BE49-F238E27FC236}">
                    <a16:creationId xmlns:a16="http://schemas.microsoft.com/office/drawing/2014/main" id="{05070874-BA67-B549-BAC6-333C3F7890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91245" y="5320224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4" name="Content Placeholder 2">
                <a:extLst>
                  <a:ext uri="{FF2B5EF4-FFF2-40B4-BE49-F238E27FC236}">
                    <a16:creationId xmlns:a16="http://schemas.microsoft.com/office/drawing/2014/main" id="{05070874-BA67-B549-BAC6-333C3F789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245" y="5320224"/>
                <a:ext cx="1576747" cy="503588"/>
              </a:xfrm>
              <a:prstGeom prst="rect">
                <a:avLst/>
              </a:prstGeom>
              <a:blipFill>
                <a:blip r:embed="rId19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Content Placeholder 2">
                <a:extLst>
                  <a:ext uri="{FF2B5EF4-FFF2-40B4-BE49-F238E27FC236}">
                    <a16:creationId xmlns:a16="http://schemas.microsoft.com/office/drawing/2014/main" id="{8ED97D6B-FB0B-3147-BA0A-07BD170D24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37571" y="5352020"/>
                <a:ext cx="1576747" cy="503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latin typeface="Avenir Light" panose="020B0402020203020204" pitchFamily="34" charset="77"/>
                </a:endParaRPr>
              </a:p>
              <a:p>
                <a:pPr marL="0" indent="0" algn="ctr">
                  <a:lnSpc>
                    <a:spcPct val="120000"/>
                  </a:lnSpc>
                  <a:buNone/>
                </a:pPr>
                <a:endParaRPr lang="en-US" sz="2400" dirty="0">
                  <a:latin typeface="Avenir Light" panose="020B0402020203020204" pitchFamily="34" charset="77"/>
                </a:endParaRPr>
              </a:p>
            </p:txBody>
          </p:sp>
        </mc:Choice>
        <mc:Fallback xmlns="">
          <p:sp>
            <p:nvSpPr>
              <p:cNvPr id="155" name="Content Placeholder 2">
                <a:extLst>
                  <a:ext uri="{FF2B5EF4-FFF2-40B4-BE49-F238E27FC236}">
                    <a16:creationId xmlns:a16="http://schemas.microsoft.com/office/drawing/2014/main" id="{8ED97D6B-FB0B-3147-BA0A-07BD170D2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7571" y="5352020"/>
                <a:ext cx="1576747" cy="503588"/>
              </a:xfrm>
              <a:prstGeom prst="rect">
                <a:avLst/>
              </a:prstGeom>
              <a:blipFill>
                <a:blip r:embed="rId20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E320B89-A94C-A94F-B871-F4115E6121B7}"/>
              </a:ext>
            </a:extLst>
          </p:cNvPr>
          <p:cNvCxnSpPr/>
          <p:nvPr/>
        </p:nvCxnSpPr>
        <p:spPr>
          <a:xfrm>
            <a:off x="7180936" y="2151121"/>
            <a:ext cx="523068" cy="3420897"/>
          </a:xfrm>
          <a:prstGeom prst="straightConnector1">
            <a:avLst/>
          </a:prstGeom>
          <a:ln>
            <a:prstDash val="dash"/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07A4DA8B-B2BE-DD46-8A4F-1D4D0B9B7A83}"/>
              </a:ext>
            </a:extLst>
          </p:cNvPr>
          <p:cNvCxnSpPr/>
          <p:nvPr/>
        </p:nvCxnSpPr>
        <p:spPr>
          <a:xfrm>
            <a:off x="8080804" y="2180707"/>
            <a:ext cx="523068" cy="3420897"/>
          </a:xfrm>
          <a:prstGeom prst="straightConnector1">
            <a:avLst/>
          </a:prstGeom>
          <a:ln>
            <a:prstDash val="dash"/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38D746B7-244D-5E45-BE00-D3A15407C3E2}"/>
              </a:ext>
            </a:extLst>
          </p:cNvPr>
          <p:cNvCxnSpPr/>
          <p:nvPr/>
        </p:nvCxnSpPr>
        <p:spPr>
          <a:xfrm>
            <a:off x="9016061" y="2192810"/>
            <a:ext cx="523068" cy="3420897"/>
          </a:xfrm>
          <a:prstGeom prst="straightConnector1">
            <a:avLst/>
          </a:prstGeom>
          <a:ln>
            <a:prstDash val="dash"/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0459D414-B474-6840-8F6C-604EBE0E69CD}"/>
              </a:ext>
            </a:extLst>
          </p:cNvPr>
          <p:cNvCxnSpPr/>
          <p:nvPr/>
        </p:nvCxnSpPr>
        <p:spPr>
          <a:xfrm>
            <a:off x="9955290" y="2215792"/>
            <a:ext cx="523068" cy="3420897"/>
          </a:xfrm>
          <a:prstGeom prst="straightConnector1">
            <a:avLst/>
          </a:prstGeom>
          <a:ln>
            <a:prstDash val="dash"/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302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4780</Words>
  <Application>Microsoft Macintosh PowerPoint</Application>
  <PresentationFormat>Widescreen</PresentationFormat>
  <Paragraphs>1493</Paragraphs>
  <Slides>100</Slides>
  <Notes>28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9" baseType="lpstr">
      <vt:lpstr>Arial</vt:lpstr>
      <vt:lpstr>Avenir</vt:lpstr>
      <vt:lpstr>Avenir Book</vt:lpstr>
      <vt:lpstr>Avenir Light</vt:lpstr>
      <vt:lpstr>Calibri</vt:lpstr>
      <vt:lpstr>Calibri Light</vt:lpstr>
      <vt:lpstr>Cambria Math</vt:lpstr>
      <vt:lpstr>Karla</vt:lpstr>
      <vt:lpstr>Office Theme</vt:lpstr>
      <vt:lpstr>CS 7150</vt:lpstr>
      <vt:lpstr>Neural Language Models</vt:lpstr>
      <vt:lpstr>PowerPoint Presentation</vt:lpstr>
      <vt:lpstr>1990: Jeffrey Elman neural language model</vt:lpstr>
      <vt:lpstr>Brief history of neural NLP</vt:lpstr>
      <vt:lpstr>Modern idea: use a neural network!</vt:lpstr>
      <vt:lpstr>Modern idea: use a neural network!</vt:lpstr>
      <vt:lpstr>Modern idea: use a neural network!</vt:lpstr>
      <vt:lpstr>What is a word embedding</vt:lpstr>
      <vt:lpstr>Language Modeling: Feed-forward Neural Net</vt:lpstr>
      <vt:lpstr>Language Modeling: Feed-forward Neural Net</vt:lpstr>
      <vt:lpstr>Language Modeling: Feed-forward Neural Net</vt:lpstr>
      <vt:lpstr>Language Modeling: Feed-forward Neural Net</vt:lpstr>
      <vt:lpstr>Language Modeling: Feed-forward Neural Net</vt:lpstr>
      <vt:lpstr>Language Modeling: Feed-forward Neural Net</vt:lpstr>
      <vt:lpstr>Language Modeling : Feed-forward Neural Net</vt:lpstr>
      <vt:lpstr>How to learn good vectors for words?</vt:lpstr>
      <vt:lpstr>2013: Tomas Mikolov develops word2vec</vt:lpstr>
      <vt:lpstr>Mikolov’s simplified word2vec tasks</vt:lpstr>
      <vt:lpstr>Skip-gram word2vec embeddings</vt:lpstr>
      <vt:lpstr>Semantic vector composition</vt:lpstr>
      <vt:lpstr>2014: Jeffrey Pennington GloVe embeddings</vt:lpstr>
      <vt:lpstr>Glove word embeddings: the return of counting </vt:lpstr>
      <vt:lpstr>Idea of Glove</vt:lpstr>
      <vt:lpstr>Details of GloVe: discount rare words</vt:lpstr>
      <vt:lpstr>Interactive: Use GloVe embedding by hand</vt:lpstr>
      <vt:lpstr>Footnote: a modern perspective on word embedings</vt:lpstr>
      <vt:lpstr>Language Modeling: Feed-forward Neural Net</vt:lpstr>
      <vt:lpstr>Language Modeling : Feed-forward Neural Net</vt:lpstr>
      <vt:lpstr>Language Modeling</vt:lpstr>
      <vt:lpstr>Language Modeling</vt:lpstr>
      <vt:lpstr>Language Modeling: RNNs</vt:lpstr>
      <vt:lpstr>RNN</vt:lpstr>
      <vt:lpstr>RNN </vt:lpstr>
      <vt:lpstr>RNN </vt:lpstr>
      <vt:lpstr>RNN </vt:lpstr>
      <vt:lpstr>RNN </vt:lpstr>
      <vt:lpstr>Backpropagation Through Time</vt:lpstr>
      <vt:lpstr>RNN (review)</vt:lpstr>
      <vt:lpstr>RNN: Generation</vt:lpstr>
      <vt:lpstr>RNN: Generation</vt:lpstr>
      <vt:lpstr>RNN: Generation</vt:lpstr>
      <vt:lpstr>RNN: Generation</vt:lpstr>
      <vt:lpstr>RNN: Generation</vt:lpstr>
      <vt:lpstr>RNN: Generation</vt:lpstr>
      <vt:lpstr>RNNs: Overview</vt:lpstr>
      <vt:lpstr>RNNs: Vanishing and Exploding Gradients</vt:lpstr>
      <vt:lpstr>RNNs: Vanishing and Exploding Gradients</vt:lpstr>
      <vt:lpstr>RNNs: Vanishing and Exploding Gradients</vt:lpstr>
      <vt:lpstr>RNNs: Vanishing and Exploding Gradients</vt:lpstr>
      <vt:lpstr>RNNs: Vanishing and Exploding Gradients</vt:lpstr>
      <vt:lpstr>Sequential Modelling (so far)</vt:lpstr>
      <vt:lpstr>Long short-term memory (LSTM)</vt:lpstr>
      <vt:lpstr>Inside an LSTM Hidden Layer</vt:lpstr>
      <vt:lpstr>Inside an LSTM Hidden Layer</vt:lpstr>
      <vt:lpstr>Inside an LSTM Hidden Layer</vt:lpstr>
      <vt:lpstr>Inside an LSTM Hidden Layer</vt:lpstr>
      <vt:lpstr>Inside an LSTM Hidden Layer</vt:lpstr>
      <vt:lpstr>Inside an LSTM Hidden Layer</vt:lpstr>
      <vt:lpstr>Long short-term memory (LSTM)</vt:lpstr>
      <vt:lpstr>Sequential Modelling</vt:lpstr>
      <vt:lpstr>Sequential Modeling</vt:lpstr>
      <vt:lpstr>Sequential Modeling</vt:lpstr>
      <vt:lpstr>Sequential Modeling</vt:lpstr>
      <vt:lpstr>You now have the foundation for modelling sequential data.  Most state-of-the-art advances are based on those core RNN/LSTM ideas. But, with tens of thousands of researchers and hackers exploring deep learning, there are many tweaks that haven proven useful.  (This is where things get crazy.)</vt:lpstr>
      <vt:lpstr>Bi-directional (review)</vt:lpstr>
      <vt:lpstr>RNN Extensions: Bi-directional LSTMs (review)</vt:lpstr>
      <vt:lpstr>PowerPoint Presentation</vt:lpstr>
      <vt:lpstr>RNN Extensions: Bi-directional LSTMs (review)</vt:lpstr>
      <vt:lpstr>RNN Extensions: Bi-directional LSTMs (review)</vt:lpstr>
      <vt:lpstr>RNN Extensions: Bi-directional LSTMs (review)</vt:lpstr>
      <vt:lpstr>Deep RNN (review) </vt:lpstr>
      <vt:lpstr>Deep RNN (review)</vt:lpstr>
      <vt:lpstr>Deep RNN (review)</vt:lpstr>
      <vt:lpstr>Deep RNN (review)</vt:lpstr>
      <vt:lpstr>Deep RNN (review)</vt:lpstr>
      <vt:lpstr>Outline</vt:lpstr>
      <vt:lpstr>ELMo: Stacked Bi-directional LSTMs</vt:lpstr>
      <vt:lpstr>ELMo: Stacked Bi-directional LSTMs</vt:lpstr>
      <vt:lpstr>PowerPoint Presentation</vt:lpstr>
      <vt:lpstr>ELMo: Stacked Bi-directional LSTMs</vt:lpstr>
      <vt:lpstr>PowerPoint Presentation</vt:lpstr>
      <vt:lpstr>Outline</vt:lpstr>
      <vt:lpstr>PowerPoint Presentation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  <vt:lpstr>Sequence-to-Sequence (seq2seq)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1</cp:revision>
  <dcterms:created xsi:type="dcterms:W3CDTF">2022-10-20T13:30:47Z</dcterms:created>
  <dcterms:modified xsi:type="dcterms:W3CDTF">2022-10-20T14:42:38Z</dcterms:modified>
</cp:coreProperties>
</file>