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6" r:id="rId1"/>
  </p:sldMasterIdLst>
  <p:notesMasterIdLst>
    <p:notesMasterId r:id="rId48"/>
  </p:notesMasterIdLst>
  <p:sldIdLst>
    <p:sldId id="350" r:id="rId2"/>
    <p:sldId id="351" r:id="rId3"/>
    <p:sldId id="395" r:id="rId4"/>
    <p:sldId id="270" r:id="rId5"/>
    <p:sldId id="268" r:id="rId6"/>
    <p:sldId id="1335" r:id="rId7"/>
    <p:sldId id="1348" r:id="rId8"/>
    <p:sldId id="1347" r:id="rId9"/>
    <p:sldId id="1345" r:id="rId10"/>
    <p:sldId id="1346" r:id="rId11"/>
    <p:sldId id="396" r:id="rId12"/>
    <p:sldId id="1362" r:id="rId13"/>
    <p:sldId id="1361" r:id="rId14"/>
    <p:sldId id="1363" r:id="rId15"/>
    <p:sldId id="1365" r:id="rId16"/>
    <p:sldId id="1364" r:id="rId17"/>
    <p:sldId id="1349" r:id="rId18"/>
    <p:sldId id="1350" r:id="rId19"/>
    <p:sldId id="1351" r:id="rId20"/>
    <p:sldId id="1352" r:id="rId21"/>
    <p:sldId id="1353" r:id="rId22"/>
    <p:sldId id="1354" r:id="rId23"/>
    <p:sldId id="1355" r:id="rId24"/>
    <p:sldId id="1357" r:id="rId25"/>
    <p:sldId id="1356" r:id="rId26"/>
    <p:sldId id="1358" r:id="rId27"/>
    <p:sldId id="1360" r:id="rId28"/>
    <p:sldId id="1359" r:id="rId29"/>
    <p:sldId id="377" r:id="rId30"/>
    <p:sldId id="378" r:id="rId31"/>
    <p:sldId id="379" r:id="rId32"/>
    <p:sldId id="380" r:id="rId33"/>
    <p:sldId id="381" r:id="rId34"/>
    <p:sldId id="382" r:id="rId35"/>
    <p:sldId id="383" r:id="rId36"/>
    <p:sldId id="384" r:id="rId37"/>
    <p:sldId id="385" r:id="rId38"/>
    <p:sldId id="386" r:id="rId39"/>
    <p:sldId id="387" r:id="rId40"/>
    <p:sldId id="388" r:id="rId41"/>
    <p:sldId id="390" r:id="rId42"/>
    <p:sldId id="389" r:id="rId43"/>
    <p:sldId id="391" r:id="rId44"/>
    <p:sldId id="392" r:id="rId45"/>
    <p:sldId id="393" r:id="rId46"/>
    <p:sldId id="394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872"/>
    <p:restoredTop sz="96197"/>
  </p:normalViewPr>
  <p:slideViewPr>
    <p:cSldViewPr snapToGrid="0">
      <p:cViewPr>
        <p:scale>
          <a:sx n="118" d="100"/>
          <a:sy n="118" d="100"/>
        </p:scale>
        <p:origin x="-224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88E7B-8FF6-E84E-AEBE-FB79F22A90E9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179B8-9666-C948-98B8-1AE9690BC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5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>
            <a:extLst>
              <a:ext uri="{FF2B5EF4-FFF2-40B4-BE49-F238E27FC236}">
                <a16:creationId xmlns:a16="http://schemas.microsoft.com/office/drawing/2014/main" id="{F9C364EF-BFD5-B92A-BD1F-251441E4AD9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4" name="Notes Placeholder 2">
            <a:extLst>
              <a:ext uri="{FF2B5EF4-FFF2-40B4-BE49-F238E27FC236}">
                <a16:creationId xmlns:a16="http://schemas.microsoft.com/office/drawing/2014/main" id="{57D73299-F362-8659-AC6D-0A2952DDB7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dirty="0"/>
          </a:p>
        </p:txBody>
      </p:sp>
      <p:sp>
        <p:nvSpPr>
          <p:cNvPr id="38915" name="Slide Number Placeholder 3">
            <a:extLst>
              <a:ext uri="{FF2B5EF4-FFF2-40B4-BE49-F238E27FC236}">
                <a16:creationId xmlns:a16="http://schemas.microsoft.com/office/drawing/2014/main" id="{268E3C53-FE3D-1D7C-364B-BEBF94D80B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33203EA6-0FAE-2549-8B9C-4A3276CFE7C0}" type="slidenum">
              <a:rPr lang="en-CA" altLang="en-US">
                <a:latin typeface="Arial" panose="020B0604020202020204" pitchFamily="34" charset="0"/>
              </a:rPr>
              <a:pPr/>
              <a:t>5</a:t>
            </a:fld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34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2550-E544-C4C1-5FC5-6C8CE7749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E0960-93DB-4758-9AA2-91E78FB72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DF8DC-DA72-43DF-DECC-2134CB7A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10/23/22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8AF1C-4E65-6530-4671-9E98F714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1CD6-56C4-7121-FE51-EC50E1887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7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31127-9E15-A445-AD8D-C387316B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C2E2B-F9BF-62F4-7059-E250882AA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10515600" cy="52940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677-D3CE-55C2-2C83-26E0E98D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10/23/22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7F0FE-6A21-41A1-99DD-07CF5EEE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6DE35-0251-72C1-B5A9-52CF0498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0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C184-1113-E3CB-6698-AE6B64AE4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CE6A-B41E-1E3F-8247-E454D32D7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8E0A8-EE8C-5BB0-5609-DA4878640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4267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10/23/22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42A6-A709-A5D1-160E-F932FF3A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4267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55955-04DC-82E8-AAAE-EED31E44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4267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3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3AAF-6391-7040-2263-BF68C96D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610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2517F-2220-509E-7312-10D5DC459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3871B-734E-1442-D40E-652276967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94864-78BB-A1C6-E916-CF91AB50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10/23/22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84D58-6C3A-2F4B-C6B7-E5BAF2509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18FBE-FB37-20F4-DA80-1FB5F055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0640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08AF-F2BA-3E3D-6B58-FEE82481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2192000" cy="109710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FB0BA-CE4D-4FDE-9F9E-171E0DF10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97405-D98E-D99F-6DE2-315D6F145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CA83A-5ACB-F097-BB93-1E47D5FAC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FAFDD-D093-24FB-61D7-F4FE269048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C8139-FFDB-469D-90BA-E4498476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10/23/22</a:t>
            </a:fld>
            <a:endParaRPr lang="en-US" spc="5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86573-A6B0-1127-6838-2D25A9F78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30504-5C68-A03D-7E11-BC775F16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5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62668-3D8C-2EE9-4AE9-54407704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9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4B263-9F32-7328-F41B-39B4379BC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10/23/22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B3EF2-8FA0-4DDD-FD31-71860E5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B27B7-A705-6709-3F35-77286BD2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3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82A62D-9C23-A8CE-57F1-CB207298F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10/23/22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73FBA-0C0A-D13F-927A-A349671A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BE2E4-F4A2-F6AE-1C91-803AD099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97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E85A-9674-535B-0C2E-8B41B7E6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853F-03D7-E335-16CB-4F04EF9DC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7758-B4C5-5EB0-8C65-266E3BD27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55628-FCF9-0648-6E6E-F5826FDD0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10/23/22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8F0B0-F0F1-150B-7C74-478CD1C7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CD0F4-37B4-1EA2-DEE6-BF7BE965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34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BD80-5E74-286D-A88A-B5001C28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C1A3AF-CA86-8237-DBD8-C630A8B21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05A9B-1015-6176-54B5-A587E13A5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23F17-BA6A-5168-3B4B-3A442DEA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10/23/22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175C6-A770-589A-284B-886004CD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610A3-AD90-569D-B9E6-7033E619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2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4C43-76A7-5239-5744-F854AFB1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9D718-E267-83B1-B7C8-E8665DCC8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438F8-0EF5-806D-946E-87B2DEC4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10/23/22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77F8C-F396-A4A5-8B89-D83C6946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A5D31-1877-131B-D287-0DA35F86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9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B4EFD-5F11-02A2-D17D-752AB34BF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E2DF1-ADCD-429E-881D-7C26DD67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D2F3-D8AA-01FA-3F65-F819E19B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10/23/22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76C3E-DC8E-C64A-308F-17C4ACC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FD9E-8CAD-B1CF-7C1B-5C2D9FF04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84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3A4E1-0773-ADC5-080E-4F390042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7F95F-8165-7ED2-8E01-2D73B745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83341"/>
            <a:ext cx="10515600" cy="532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2F3B3-0700-07AD-2545-BEBAEC384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10/23/22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FE4B2-9AED-B741-9160-02E502A9C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042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1CF50-2EC9-079F-9B5F-274765093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5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.png"/><Relationship Id="rId7" Type="http://schemas.openxmlformats.org/officeDocument/2006/relationships/image" Target="../media/image5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6.png"/><Relationship Id="rId7" Type="http://schemas.openxmlformats.org/officeDocument/2006/relationships/image" Target="../media/image59.png"/><Relationship Id="rId12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9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67.png"/><Relationship Id="rId9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32" Type="http://schemas.openxmlformats.org/officeDocument/2006/relationships/image" Target="../media/image44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31" Type="http://schemas.openxmlformats.org/officeDocument/2006/relationships/image" Target="../media/image43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33" Type="http://schemas.openxmlformats.org/officeDocument/2006/relationships/image" Target="../media/image45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32" Type="http://schemas.openxmlformats.org/officeDocument/2006/relationships/image" Target="../media/image44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31" Type="http://schemas.openxmlformats.org/officeDocument/2006/relationships/image" Target="../media/image43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2.png"/><Relationship Id="rId8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52.png"/><Relationship Id="rId3" Type="http://schemas.openxmlformats.org/officeDocument/2006/relationships/image" Target="../media/image14.png"/><Relationship Id="rId21" Type="http://schemas.openxmlformats.org/officeDocument/2006/relationships/image" Target="../media/image48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51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50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49.png"/><Relationship Id="rId10" Type="http://schemas.openxmlformats.org/officeDocument/2006/relationships/image" Target="../media/image21.png"/><Relationship Id="rId19" Type="http://schemas.openxmlformats.org/officeDocument/2006/relationships/image" Target="../media/image4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52.png"/><Relationship Id="rId3" Type="http://schemas.openxmlformats.org/officeDocument/2006/relationships/image" Target="../media/image14.png"/><Relationship Id="rId21" Type="http://schemas.openxmlformats.org/officeDocument/2006/relationships/image" Target="../media/image48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51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71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10" Type="http://schemas.openxmlformats.org/officeDocument/2006/relationships/image" Target="../media/image21.png"/><Relationship Id="rId19" Type="http://schemas.openxmlformats.org/officeDocument/2006/relationships/image" Target="../media/image4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52.png"/><Relationship Id="rId3" Type="http://schemas.openxmlformats.org/officeDocument/2006/relationships/image" Target="../media/image14.png"/><Relationship Id="rId21" Type="http://schemas.openxmlformats.org/officeDocument/2006/relationships/image" Target="../media/image48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51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72.png"/><Relationship Id="rId10" Type="http://schemas.openxmlformats.org/officeDocument/2006/relationships/image" Target="../media/image21.png"/><Relationship Id="rId19" Type="http://schemas.openxmlformats.org/officeDocument/2006/relationships/image" Target="../media/image4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73.png"/><Relationship Id="rId3" Type="http://schemas.openxmlformats.org/officeDocument/2006/relationships/image" Target="../media/image14.png"/><Relationship Id="rId21" Type="http://schemas.openxmlformats.org/officeDocument/2006/relationships/image" Target="../media/image48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50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72.png"/><Relationship Id="rId10" Type="http://schemas.openxmlformats.org/officeDocument/2006/relationships/image" Target="../media/image21.png"/><Relationship Id="rId19" Type="http://schemas.openxmlformats.org/officeDocument/2006/relationships/image" Target="../media/image4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53.png"/><Relationship Id="rId27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" Type="http://schemas.openxmlformats.org/officeDocument/2006/relationships/image" Target="../media/image14.png"/><Relationship Id="rId21" Type="http://schemas.openxmlformats.org/officeDocument/2006/relationships/image" Target="../media/image48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75.png"/><Relationship Id="rId10" Type="http://schemas.openxmlformats.org/officeDocument/2006/relationships/image" Target="../media/image21.png"/><Relationship Id="rId19" Type="http://schemas.openxmlformats.org/officeDocument/2006/relationships/image" Target="../media/image4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" Type="http://schemas.openxmlformats.org/officeDocument/2006/relationships/image" Target="../media/image14.png"/><Relationship Id="rId21" Type="http://schemas.openxmlformats.org/officeDocument/2006/relationships/image" Target="../media/image48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47.png"/><Relationship Id="rId29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32" Type="http://schemas.openxmlformats.org/officeDocument/2006/relationships/image" Target="../media/image79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75.png"/><Relationship Id="rId10" Type="http://schemas.openxmlformats.org/officeDocument/2006/relationships/image" Target="../media/image21.png"/><Relationship Id="rId19" Type="http://schemas.openxmlformats.org/officeDocument/2006/relationships/image" Target="../media/image46.png"/><Relationship Id="rId31" Type="http://schemas.openxmlformats.org/officeDocument/2006/relationships/image" Target="../media/image78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74.png"/><Relationship Id="rId30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hyperlink" Target="https://www.kaggle.com/c/denoising-dirty-documents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901EDA5-7436-4F2F-B35F-B242CACC3BC2}"/>
              </a:ext>
            </a:extLst>
          </p:cNvPr>
          <p:cNvGrpSpPr/>
          <p:nvPr/>
        </p:nvGrpSpPr>
        <p:grpSpPr>
          <a:xfrm>
            <a:off x="3523488" y="0"/>
            <a:ext cx="8668513" cy="6858000"/>
            <a:chOff x="3523488" y="0"/>
            <a:chExt cx="8668513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8EA485-F7E3-771F-D2AA-7017D5F4B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697" r="23298" b="1394"/>
            <a:stretch/>
          </p:blipFill>
          <p:spPr>
            <a:xfrm>
              <a:off x="3523488" y="10"/>
              <a:ext cx="8668512" cy="685799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45083"/>
                    <a:lumOff val="54917"/>
                  </a:schemeClr>
                </a:gs>
              </a:gsLst>
              <a:lin ang="10800000" scaled="1"/>
            </a:gradFill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AFA9A4-FA8B-799A-0480-FAA0B384B866}"/>
                </a:ext>
              </a:extLst>
            </p:cNvPr>
            <p:cNvSpPr/>
            <p:nvPr/>
          </p:nvSpPr>
          <p:spPr>
            <a:xfrm>
              <a:off x="3523488" y="0"/>
              <a:ext cx="8668513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0134F6-7F25-885D-06A7-B9426E014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CS 7150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F45E0-C019-97D5-23A8-3C1D8C3A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Deep </a:t>
            </a:r>
            <a:r>
              <a:rPr lang="en-US" sz="2000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62793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13C7DF-62D6-B3F6-CB0C-F963B532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4232"/>
            <a:ext cx="12192000" cy="1931068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0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91316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9B335-6E78-CEF7-817E-F1DA2090A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EC4EB-E6ED-4D2E-BA1A-C11E84942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3867615" cy="5294031"/>
          </a:xfrm>
        </p:spPr>
        <p:txBody>
          <a:bodyPr/>
          <a:lstStyle/>
          <a:p>
            <a:r>
              <a:rPr lang="en-US" dirty="0"/>
              <a:t>Equivariance</a:t>
            </a:r>
          </a:p>
          <a:p>
            <a:r>
              <a:rPr lang="en-US" dirty="0"/>
              <a:t>Convolutions</a:t>
            </a:r>
          </a:p>
          <a:p>
            <a:pPr lvl="1"/>
            <a:r>
              <a:rPr lang="en-US" dirty="0"/>
              <a:t>Receptive field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Backprop:</a:t>
            </a:r>
          </a:p>
          <a:p>
            <a:pPr lvl="1"/>
            <a:r>
              <a:rPr lang="en-US" dirty="0"/>
              <a:t>memory O()</a:t>
            </a:r>
          </a:p>
          <a:p>
            <a:pPr lvl="1"/>
            <a:r>
              <a:rPr lang="en-US" dirty="0" err="1"/>
              <a:t>autograd</a:t>
            </a:r>
            <a:r>
              <a:rPr lang="en-US" dirty="0"/>
              <a:t> API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Autoencoders</a:t>
            </a:r>
          </a:p>
          <a:p>
            <a:pPr lvl="1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6E766C9-F76C-D11A-BA69-23C1E5D69104}"/>
              </a:ext>
            </a:extLst>
          </p:cNvPr>
          <p:cNvSpPr txBox="1">
            <a:spLocks/>
          </p:cNvSpPr>
          <p:nvPr/>
        </p:nvSpPr>
        <p:spPr>
          <a:xfrm>
            <a:off x="6365488" y="1180938"/>
            <a:ext cx="3867615" cy="5294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Other requests?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57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B0395-9DC7-B0E5-4070-94534D4F9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624682"/>
          </a:xfrm>
        </p:spPr>
        <p:txBody>
          <a:bodyPr>
            <a:normAutofit fontScale="90000"/>
          </a:bodyPr>
          <a:lstStyle/>
          <a:p>
            <a:r>
              <a:rPr lang="en-US" dirty="0"/>
              <a:t>Syllabus topics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01E6981-C40F-A228-1521-3584B747C80C}"/>
              </a:ext>
            </a:extLst>
          </p:cNvPr>
          <p:cNvGraphicFramePr>
            <a:graphicFrameLocks noGrp="1"/>
          </p:cNvGraphicFramePr>
          <p:nvPr/>
        </p:nvGraphicFramePr>
        <p:xfrm>
          <a:off x="146842" y="655320"/>
          <a:ext cx="11612564" cy="620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6282">
                  <a:extLst>
                    <a:ext uri="{9D8B030D-6E8A-4147-A177-3AD203B41FA5}">
                      <a16:colId xmlns:a16="http://schemas.microsoft.com/office/drawing/2014/main" val="297458575"/>
                    </a:ext>
                  </a:extLst>
                </a:gridCol>
                <a:gridCol w="5806282">
                  <a:extLst>
                    <a:ext uri="{9D8B030D-6E8A-4147-A177-3AD203B41FA5}">
                      <a16:colId xmlns:a16="http://schemas.microsoft.com/office/drawing/2014/main" val="2669418123"/>
                    </a:ext>
                  </a:extLst>
                </a:gridCol>
              </a:tblGrid>
              <a:tr h="6196806">
                <a:tc>
                  <a:txBody>
                    <a:bodyPr/>
                    <a:lstStyle/>
                    <a:p>
                      <a:pPr rtl="0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Starred items * might be on the midterm</a:t>
                      </a:r>
                    </a:p>
                    <a:p>
                      <a:pPr rtl="0"/>
                      <a:endParaRPr lang="en-US" sz="11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historical and intellectual evolution of deep network methods: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McCulloch-Pitts' Networks vs Turing’s Machines*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Rosenblatt’s Perceptron Learning vs Minsky’s Perceptron Limitations*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Leibniz’ Chain Rule to 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Rumelhart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-Hinton’s Backpropagation*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Lettvin’s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Grandmother Neuron idea vs Hinton’s Parallel Distributed Processing Model*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Hinton-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Salakhutdinov’s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Layerwise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Pretraining vs 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Glorot-Bengio’s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End-to-End Training*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LeCun’s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LeNet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Krizhevsky’s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AlexNet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Ellman’s Structure in Time to GPT-3 Few-Shot Learning</a:t>
                      </a:r>
                    </a:p>
                    <a:p>
                      <a:pPr rtl="0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to use deep network tools (</a:t>
                      </a:r>
                      <a:r>
                        <a:rPr lang="en-US" sz="11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pytorch</a:t>
                      </a:r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GPU tensors*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Autograd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backpropagation*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SGD and Adam and other optimizers*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Network modules*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Fast data loading*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pretrained models*</a:t>
                      </a:r>
                    </a:p>
                    <a:p>
                      <a:pPr rtl="0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to train a model deeper than a few layers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backpropagation algorithm**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Vanishing and exploding gradient*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Xavier or 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Kaiming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initialization*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ReLU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vs Sigmoid vs Threshold nonlinearities*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Residual connections*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Batch normalization*</a:t>
                      </a:r>
                    </a:p>
                    <a:p>
                      <a:pPr rtl="0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to improve generalization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Holdout tests*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 weight decay*, L1 regularization*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Dropout*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Early stopping*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augmentation*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Denoising*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Weight sharing, invariants and equivariances*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Double-descent</a:t>
                      </a:r>
                    </a:p>
                    <a:p>
                      <a:pPr rtl="0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Learning to Learn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Metalearning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Prompting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to design effective objectives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Softmax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classification objectives*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Cross-Entropy loss, KL divergence, and distribution-matching*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Autoencoders*, Denoising Autoencoders*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 reconstruction loss and L1 median-finding loss*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Contrastive learning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Variational Autoencoders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Diffusion Models</a:t>
                      </a:r>
                    </a:p>
                    <a:p>
                      <a:pPr rtl="0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to input images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Convolutional Layers*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Pooling*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AlexNet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VGG, and 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ResNet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rtl="0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to output images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U-Nets*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Perceptual losses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Generative Adversarial Networks</a:t>
                      </a:r>
                    </a:p>
                    <a:p>
                      <a:pPr rtl="0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to understand and visualize a convolutional network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Adversarial examples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Gradient visualizations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Saliency maps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Feature visualizations and dissection</a:t>
                      </a:r>
                    </a:p>
                    <a:p>
                      <a:pPr rtl="0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to input and output text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 embedding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Recurrent networks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Language models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Attention and Transformers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BERT, GPT, and T5</a:t>
                      </a:r>
                    </a:p>
                    <a:p>
                      <a:pPr rtl="0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to understand and visualize a language model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Probability visualization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Attention visualization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Probing classifiers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Logit lens, Causal traces</a:t>
                      </a:r>
                    </a:p>
                    <a:p>
                      <a:pPr rtl="0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makes a good representation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Semantic vector composition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Disentanglement</a:t>
                      </a:r>
                    </a:p>
                    <a:p>
                      <a:pPr rtl="0" fontAlgn="base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Transfer learning</a:t>
                      </a:r>
                    </a:p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77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8276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CE0FC7AE-307E-C41A-B3FA-55CD0A8BD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7" y="1028700"/>
            <a:ext cx="11954933" cy="5257800"/>
          </a:xfrm>
        </p:spPr>
        <p:txBody>
          <a:bodyPr/>
          <a:lstStyle/>
          <a:p>
            <a:pPr marL="0" indent="0">
              <a:buNone/>
            </a:pPr>
            <a:r>
              <a:rPr lang="en-CA" altLang="en-US" dirty="0">
                <a:solidFill>
                  <a:srgbClr val="000090"/>
                </a:solidFill>
                <a:latin typeface="Arial" panose="020B0604020202020204" pitchFamily="34" charset="0"/>
              </a:rPr>
              <a:t>Equivariant features: </a:t>
            </a:r>
            <a:r>
              <a:rPr lang="en-CA" altLang="en-US" dirty="0">
                <a:latin typeface="Arial" panose="020B0604020202020204" pitchFamily="34" charset="0"/>
              </a:rPr>
              <a:t>Replicated features do </a:t>
            </a:r>
            <a:r>
              <a:rPr lang="en-CA" altLang="en-US" dirty="0">
                <a:solidFill>
                  <a:srgbClr val="FF0000"/>
                </a:solidFill>
                <a:latin typeface="Arial" panose="020B0604020202020204" pitchFamily="34" charset="0"/>
              </a:rPr>
              <a:t>not</a:t>
            </a:r>
            <a:r>
              <a:rPr lang="en-CA" altLang="en-US" dirty="0">
                <a:latin typeface="Arial" panose="020B0604020202020204" pitchFamily="34" charset="0"/>
              </a:rPr>
              <a:t> make the neural activities invariant to translation. The activities are </a:t>
            </a:r>
            <a:r>
              <a:rPr lang="en-CA" altLang="en-US" u="sng" dirty="0">
                <a:latin typeface="Arial" panose="020B0604020202020204" pitchFamily="34" charset="0"/>
              </a:rPr>
              <a:t>equivariant</a:t>
            </a:r>
            <a:r>
              <a:rPr lang="en-CA" altLang="en-US" dirty="0">
                <a:latin typeface="Arial" panose="020B0604020202020204" pitchFamily="34" charset="0"/>
              </a:rPr>
              <a:t>. </a:t>
            </a:r>
          </a:p>
          <a:p>
            <a:endParaRPr lang="en-CA" altLang="en-US" sz="3200" dirty="0">
              <a:latin typeface="Arial" panose="020B0604020202020204" pitchFamily="34" charset="0"/>
            </a:endParaRPr>
          </a:p>
          <a:p>
            <a:endParaRPr lang="en-CA" altLang="en-US" sz="3200" dirty="0">
              <a:latin typeface="Arial" panose="020B0604020202020204" pitchFamily="34" charset="0"/>
            </a:endParaRPr>
          </a:p>
          <a:p>
            <a:endParaRPr lang="en-CA" altLang="en-US" sz="3200" dirty="0">
              <a:latin typeface="Arial" panose="020B0604020202020204" pitchFamily="34" charset="0"/>
            </a:endParaRPr>
          </a:p>
          <a:p>
            <a:endParaRPr lang="en-CA" altLang="en-US" sz="3200" dirty="0">
              <a:latin typeface="Arial" panose="020B0604020202020204" pitchFamily="34" charset="0"/>
            </a:endParaRPr>
          </a:p>
          <a:p>
            <a:endParaRPr lang="en-CA" altLang="en-US" sz="3200" dirty="0">
              <a:latin typeface="Arial" panose="020B0604020202020204" pitchFamily="34" charset="0"/>
            </a:endParaRPr>
          </a:p>
          <a:p>
            <a:r>
              <a:rPr lang="en-CA" altLang="en-US" dirty="0">
                <a:solidFill>
                  <a:srgbClr val="000090"/>
                </a:solidFill>
                <a:latin typeface="Arial" panose="020B0604020202020204" pitchFamily="34" charset="0"/>
              </a:rPr>
              <a:t>Invariant knowledge: </a:t>
            </a:r>
            <a:r>
              <a:rPr lang="en-CA" altLang="en-US" dirty="0">
                <a:latin typeface="Arial" panose="020B0604020202020204" pitchFamily="34" charset="0"/>
              </a:rPr>
              <a:t>information that does not change at all under the symmetry.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ADE8D1-5EA1-F3C2-881A-7E4A800A6008}"/>
              </a:ext>
            </a:extLst>
          </p:cNvPr>
          <p:cNvSpPr/>
          <p:nvPr/>
        </p:nvSpPr>
        <p:spPr>
          <a:xfrm>
            <a:off x="3223684" y="3568701"/>
            <a:ext cx="2190749" cy="8763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B309C-9194-1EDB-07CC-F653AB37E89B}"/>
              </a:ext>
            </a:extLst>
          </p:cNvPr>
          <p:cNvSpPr/>
          <p:nvPr/>
        </p:nvSpPr>
        <p:spPr>
          <a:xfrm>
            <a:off x="3223684" y="2180167"/>
            <a:ext cx="2190749" cy="8763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095FD95-3EE7-2D5E-DEDF-01E9CE22F592}"/>
              </a:ext>
            </a:extLst>
          </p:cNvPr>
          <p:cNvCxnSpPr>
            <a:stCxn id="4" idx="0"/>
            <a:endCxn id="5" idx="2"/>
          </p:cNvCxnSpPr>
          <p:nvPr/>
        </p:nvCxnSpPr>
        <p:spPr>
          <a:xfrm rot="5400000" flipH="1" flipV="1">
            <a:off x="4061883" y="3312584"/>
            <a:ext cx="514351" cy="211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8">
            <a:extLst>
              <a:ext uri="{FF2B5EF4-FFF2-40B4-BE49-F238E27FC236}">
                <a16:creationId xmlns:a16="http://schemas.microsoft.com/office/drawing/2014/main" id="{17830789-359F-7260-CA77-48E271A68120}"/>
              </a:ext>
            </a:extLst>
          </p:cNvPr>
          <p:cNvSpPr/>
          <p:nvPr/>
        </p:nvSpPr>
        <p:spPr>
          <a:xfrm>
            <a:off x="3412067" y="3714751"/>
            <a:ext cx="687917" cy="596900"/>
          </a:xfrm>
          <a:custGeom>
            <a:avLst/>
            <a:gdLst>
              <a:gd name="connsiteX0" fmla="*/ 71845 w 515982"/>
              <a:gd name="connsiteY0" fmla="*/ 65314 h 596537"/>
              <a:gd name="connsiteX1" fmla="*/ 176348 w 515982"/>
              <a:gd name="connsiteY1" fmla="*/ 0 h 596537"/>
              <a:gd name="connsiteX2" fmla="*/ 372291 w 515982"/>
              <a:gd name="connsiteY2" fmla="*/ 65314 h 596537"/>
              <a:gd name="connsiteX3" fmla="*/ 424542 w 515982"/>
              <a:gd name="connsiteY3" fmla="*/ 300445 h 596537"/>
              <a:gd name="connsiteX4" fmla="*/ 372291 w 515982"/>
              <a:gd name="connsiteY4" fmla="*/ 404948 h 596537"/>
              <a:gd name="connsiteX5" fmla="*/ 124097 w 515982"/>
              <a:gd name="connsiteY5" fmla="*/ 574765 h 596537"/>
              <a:gd name="connsiteX6" fmla="*/ 19594 w 515982"/>
              <a:gd name="connsiteY6" fmla="*/ 535577 h 596537"/>
              <a:gd name="connsiteX7" fmla="*/ 19594 w 515982"/>
              <a:gd name="connsiteY7" fmla="*/ 470263 h 596537"/>
              <a:gd name="connsiteX8" fmla="*/ 137159 w 515982"/>
              <a:gd name="connsiteY8" fmla="*/ 444137 h 596537"/>
              <a:gd name="connsiteX9" fmla="*/ 280851 w 515982"/>
              <a:gd name="connsiteY9" fmla="*/ 535577 h 596537"/>
              <a:gd name="connsiteX10" fmla="*/ 515982 w 515982"/>
              <a:gd name="connsiteY10" fmla="*/ 561703 h 596537"/>
              <a:gd name="connsiteX11" fmla="*/ 515982 w 515982"/>
              <a:gd name="connsiteY11" fmla="*/ 561703 h 59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5982" h="596537">
                <a:moveTo>
                  <a:pt x="71845" y="65314"/>
                </a:moveTo>
                <a:cubicBezTo>
                  <a:pt x="99059" y="32657"/>
                  <a:pt x="126274" y="0"/>
                  <a:pt x="176348" y="0"/>
                </a:cubicBezTo>
                <a:cubicBezTo>
                  <a:pt x="226422" y="0"/>
                  <a:pt x="330925" y="15240"/>
                  <a:pt x="372291" y="65314"/>
                </a:cubicBezTo>
                <a:cubicBezTo>
                  <a:pt x="413657" y="115388"/>
                  <a:pt x="424542" y="243839"/>
                  <a:pt x="424542" y="300445"/>
                </a:cubicBezTo>
                <a:cubicBezTo>
                  <a:pt x="424542" y="357051"/>
                  <a:pt x="422365" y="359228"/>
                  <a:pt x="372291" y="404948"/>
                </a:cubicBezTo>
                <a:cubicBezTo>
                  <a:pt x="322217" y="450668"/>
                  <a:pt x="182880" y="552994"/>
                  <a:pt x="124097" y="574765"/>
                </a:cubicBezTo>
                <a:cubicBezTo>
                  <a:pt x="65314" y="596537"/>
                  <a:pt x="37011" y="552994"/>
                  <a:pt x="19594" y="535577"/>
                </a:cubicBezTo>
                <a:cubicBezTo>
                  <a:pt x="2177" y="518160"/>
                  <a:pt x="0" y="485503"/>
                  <a:pt x="19594" y="470263"/>
                </a:cubicBezTo>
                <a:cubicBezTo>
                  <a:pt x="39188" y="455023"/>
                  <a:pt x="93616" y="433251"/>
                  <a:pt x="137159" y="444137"/>
                </a:cubicBezTo>
                <a:cubicBezTo>
                  <a:pt x="180702" y="455023"/>
                  <a:pt x="217714" y="515983"/>
                  <a:pt x="280851" y="535577"/>
                </a:cubicBezTo>
                <a:cubicBezTo>
                  <a:pt x="343988" y="555171"/>
                  <a:pt x="515982" y="561703"/>
                  <a:pt x="515982" y="561703"/>
                </a:cubicBezTo>
                <a:lnTo>
                  <a:pt x="515982" y="561703"/>
                </a:ln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C3D657-AB49-6B36-BA92-843CBB367679}"/>
              </a:ext>
            </a:extLst>
          </p:cNvPr>
          <p:cNvSpPr/>
          <p:nvPr/>
        </p:nvSpPr>
        <p:spPr>
          <a:xfrm flipV="1">
            <a:off x="3577167" y="2448985"/>
            <a:ext cx="61384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AAD7DB-F45E-315C-7F01-DC2B020A92AB}"/>
              </a:ext>
            </a:extLst>
          </p:cNvPr>
          <p:cNvSpPr/>
          <p:nvPr/>
        </p:nvSpPr>
        <p:spPr>
          <a:xfrm flipV="1">
            <a:off x="3780367" y="2601385"/>
            <a:ext cx="61384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545A3E-91E0-24F3-F919-1071FD351EAE}"/>
              </a:ext>
            </a:extLst>
          </p:cNvPr>
          <p:cNvSpPr/>
          <p:nvPr/>
        </p:nvSpPr>
        <p:spPr>
          <a:xfrm flipV="1">
            <a:off x="3983567" y="2753785"/>
            <a:ext cx="61384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DFF6CB-F682-4234-C917-577E61081D33}"/>
              </a:ext>
            </a:extLst>
          </p:cNvPr>
          <p:cNvSpPr/>
          <p:nvPr/>
        </p:nvSpPr>
        <p:spPr>
          <a:xfrm flipV="1">
            <a:off x="3729567" y="2298701"/>
            <a:ext cx="61384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C32E3B-CBD1-546A-3D4C-F048501DD32F}"/>
              </a:ext>
            </a:extLst>
          </p:cNvPr>
          <p:cNvSpPr/>
          <p:nvPr/>
        </p:nvSpPr>
        <p:spPr>
          <a:xfrm flipV="1">
            <a:off x="3932767" y="2451101"/>
            <a:ext cx="61384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6ABA8F-C3A1-657F-92A7-59D7A35CD149}"/>
              </a:ext>
            </a:extLst>
          </p:cNvPr>
          <p:cNvSpPr/>
          <p:nvPr/>
        </p:nvSpPr>
        <p:spPr>
          <a:xfrm flipV="1">
            <a:off x="4135967" y="2603501"/>
            <a:ext cx="61384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AA91FD-29E1-4DF0-C071-A00396414E7F}"/>
              </a:ext>
            </a:extLst>
          </p:cNvPr>
          <p:cNvSpPr/>
          <p:nvPr/>
        </p:nvSpPr>
        <p:spPr>
          <a:xfrm flipV="1">
            <a:off x="3363385" y="2755901"/>
            <a:ext cx="61383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E40BB1-AB5A-F12C-794D-2EAB8BF18EDB}"/>
              </a:ext>
            </a:extLst>
          </p:cNvPr>
          <p:cNvSpPr/>
          <p:nvPr/>
        </p:nvSpPr>
        <p:spPr>
          <a:xfrm>
            <a:off x="6534151" y="3568701"/>
            <a:ext cx="2190749" cy="8763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87DEA6-31FE-A86C-178B-E773A72C6AF8}"/>
              </a:ext>
            </a:extLst>
          </p:cNvPr>
          <p:cNvSpPr/>
          <p:nvPr/>
        </p:nvSpPr>
        <p:spPr>
          <a:xfrm>
            <a:off x="6534151" y="2180167"/>
            <a:ext cx="2190749" cy="8763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DECBEFF-825C-DA0A-094B-ADBC98728AA2}"/>
              </a:ext>
            </a:extLst>
          </p:cNvPr>
          <p:cNvCxnSpPr>
            <a:stCxn id="17" idx="0"/>
            <a:endCxn id="18" idx="2"/>
          </p:cNvCxnSpPr>
          <p:nvPr/>
        </p:nvCxnSpPr>
        <p:spPr>
          <a:xfrm rot="5400000" flipH="1" flipV="1">
            <a:off x="7372350" y="3312584"/>
            <a:ext cx="514351" cy="211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>
            <a:extLst>
              <a:ext uri="{FF2B5EF4-FFF2-40B4-BE49-F238E27FC236}">
                <a16:creationId xmlns:a16="http://schemas.microsoft.com/office/drawing/2014/main" id="{AD733CB1-711C-F7CF-2D95-D86E439D9289}"/>
              </a:ext>
            </a:extLst>
          </p:cNvPr>
          <p:cNvSpPr/>
          <p:nvPr/>
        </p:nvSpPr>
        <p:spPr>
          <a:xfrm>
            <a:off x="7647518" y="3714751"/>
            <a:ext cx="687916" cy="596900"/>
          </a:xfrm>
          <a:custGeom>
            <a:avLst/>
            <a:gdLst>
              <a:gd name="connsiteX0" fmla="*/ 71845 w 515982"/>
              <a:gd name="connsiteY0" fmla="*/ 65314 h 596537"/>
              <a:gd name="connsiteX1" fmla="*/ 176348 w 515982"/>
              <a:gd name="connsiteY1" fmla="*/ 0 h 596537"/>
              <a:gd name="connsiteX2" fmla="*/ 372291 w 515982"/>
              <a:gd name="connsiteY2" fmla="*/ 65314 h 596537"/>
              <a:gd name="connsiteX3" fmla="*/ 424542 w 515982"/>
              <a:gd name="connsiteY3" fmla="*/ 300445 h 596537"/>
              <a:gd name="connsiteX4" fmla="*/ 372291 w 515982"/>
              <a:gd name="connsiteY4" fmla="*/ 404948 h 596537"/>
              <a:gd name="connsiteX5" fmla="*/ 124097 w 515982"/>
              <a:gd name="connsiteY5" fmla="*/ 574765 h 596537"/>
              <a:gd name="connsiteX6" fmla="*/ 19594 w 515982"/>
              <a:gd name="connsiteY6" fmla="*/ 535577 h 596537"/>
              <a:gd name="connsiteX7" fmla="*/ 19594 w 515982"/>
              <a:gd name="connsiteY7" fmla="*/ 470263 h 596537"/>
              <a:gd name="connsiteX8" fmla="*/ 137159 w 515982"/>
              <a:gd name="connsiteY8" fmla="*/ 444137 h 596537"/>
              <a:gd name="connsiteX9" fmla="*/ 280851 w 515982"/>
              <a:gd name="connsiteY9" fmla="*/ 535577 h 596537"/>
              <a:gd name="connsiteX10" fmla="*/ 515982 w 515982"/>
              <a:gd name="connsiteY10" fmla="*/ 561703 h 596537"/>
              <a:gd name="connsiteX11" fmla="*/ 515982 w 515982"/>
              <a:gd name="connsiteY11" fmla="*/ 561703 h 59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5982" h="596537">
                <a:moveTo>
                  <a:pt x="71845" y="65314"/>
                </a:moveTo>
                <a:cubicBezTo>
                  <a:pt x="99059" y="32657"/>
                  <a:pt x="126274" y="0"/>
                  <a:pt x="176348" y="0"/>
                </a:cubicBezTo>
                <a:cubicBezTo>
                  <a:pt x="226422" y="0"/>
                  <a:pt x="330925" y="15240"/>
                  <a:pt x="372291" y="65314"/>
                </a:cubicBezTo>
                <a:cubicBezTo>
                  <a:pt x="413657" y="115388"/>
                  <a:pt x="424542" y="243839"/>
                  <a:pt x="424542" y="300445"/>
                </a:cubicBezTo>
                <a:cubicBezTo>
                  <a:pt x="424542" y="357051"/>
                  <a:pt x="422365" y="359228"/>
                  <a:pt x="372291" y="404948"/>
                </a:cubicBezTo>
                <a:cubicBezTo>
                  <a:pt x="322217" y="450668"/>
                  <a:pt x="182880" y="552994"/>
                  <a:pt x="124097" y="574765"/>
                </a:cubicBezTo>
                <a:cubicBezTo>
                  <a:pt x="65314" y="596537"/>
                  <a:pt x="37011" y="552994"/>
                  <a:pt x="19594" y="535577"/>
                </a:cubicBezTo>
                <a:cubicBezTo>
                  <a:pt x="2177" y="518160"/>
                  <a:pt x="0" y="485503"/>
                  <a:pt x="19594" y="470263"/>
                </a:cubicBezTo>
                <a:cubicBezTo>
                  <a:pt x="39188" y="455023"/>
                  <a:pt x="93616" y="433251"/>
                  <a:pt x="137159" y="444137"/>
                </a:cubicBezTo>
                <a:cubicBezTo>
                  <a:pt x="180702" y="455023"/>
                  <a:pt x="217714" y="515983"/>
                  <a:pt x="280851" y="535577"/>
                </a:cubicBezTo>
                <a:cubicBezTo>
                  <a:pt x="343988" y="555171"/>
                  <a:pt x="515982" y="561703"/>
                  <a:pt x="515982" y="561703"/>
                </a:cubicBezTo>
                <a:lnTo>
                  <a:pt x="515982" y="561703"/>
                </a:ln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0327EC-CB79-CF3D-1943-94F861030E54}"/>
              </a:ext>
            </a:extLst>
          </p:cNvPr>
          <p:cNvSpPr/>
          <p:nvPr/>
        </p:nvSpPr>
        <p:spPr>
          <a:xfrm flipV="1">
            <a:off x="7812618" y="2448985"/>
            <a:ext cx="61383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9464C9-ADF3-DAAC-03B5-D486238A2DA7}"/>
              </a:ext>
            </a:extLst>
          </p:cNvPr>
          <p:cNvSpPr/>
          <p:nvPr/>
        </p:nvSpPr>
        <p:spPr>
          <a:xfrm flipV="1">
            <a:off x="8015818" y="2601385"/>
            <a:ext cx="61383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DC6BD3-3122-6448-B168-D4AE933E0833}"/>
              </a:ext>
            </a:extLst>
          </p:cNvPr>
          <p:cNvSpPr/>
          <p:nvPr/>
        </p:nvSpPr>
        <p:spPr>
          <a:xfrm flipV="1">
            <a:off x="8219018" y="2753785"/>
            <a:ext cx="61383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A18C11-7C74-29B4-E084-90D0F1269DBB}"/>
              </a:ext>
            </a:extLst>
          </p:cNvPr>
          <p:cNvSpPr/>
          <p:nvPr/>
        </p:nvSpPr>
        <p:spPr>
          <a:xfrm flipV="1">
            <a:off x="7965018" y="2298701"/>
            <a:ext cx="61383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E3408C-5731-028A-1F06-5A769CC7EA31}"/>
              </a:ext>
            </a:extLst>
          </p:cNvPr>
          <p:cNvSpPr/>
          <p:nvPr/>
        </p:nvSpPr>
        <p:spPr>
          <a:xfrm flipV="1">
            <a:off x="8168218" y="2451101"/>
            <a:ext cx="61383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4A4CF3-E2EC-C0C3-7E6D-1ACD5AA246E4}"/>
              </a:ext>
            </a:extLst>
          </p:cNvPr>
          <p:cNvSpPr/>
          <p:nvPr/>
        </p:nvSpPr>
        <p:spPr>
          <a:xfrm flipV="1">
            <a:off x="8371418" y="2603501"/>
            <a:ext cx="61383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680A5C-C075-ED1C-B678-676521EE5AB9}"/>
              </a:ext>
            </a:extLst>
          </p:cNvPr>
          <p:cNvSpPr/>
          <p:nvPr/>
        </p:nvSpPr>
        <p:spPr>
          <a:xfrm flipV="1">
            <a:off x="7598833" y="2755901"/>
            <a:ext cx="61384" cy="46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9242" name="TextBox 27">
            <a:extLst>
              <a:ext uri="{FF2B5EF4-FFF2-40B4-BE49-F238E27FC236}">
                <a16:creationId xmlns:a16="http://schemas.microsoft.com/office/drawing/2014/main" id="{BCB4C274-FA8D-9C55-DED4-7D7FE9D25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818" y="2182285"/>
            <a:ext cx="25971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CA" altLang="en-US" sz="2400">
                <a:solidFill>
                  <a:srgbClr val="3333CC"/>
                </a:solidFill>
                <a:latin typeface="Arial" panose="020B0604020202020204" pitchFamily="34" charset="0"/>
              </a:rPr>
              <a:t>representation by active neurons</a:t>
            </a:r>
          </a:p>
        </p:txBody>
      </p:sp>
      <p:sp>
        <p:nvSpPr>
          <p:cNvPr id="9243" name="TextBox 28">
            <a:extLst>
              <a:ext uri="{FF2B5EF4-FFF2-40B4-BE49-F238E27FC236}">
                <a16:creationId xmlns:a16="http://schemas.microsoft.com/office/drawing/2014/main" id="{5AF7F86D-9139-479C-27F2-472E65D54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385" y="3716867"/>
            <a:ext cx="11197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CA" altLang="en-US" sz="2400">
                <a:latin typeface="Arial" panose="020B0604020202020204" pitchFamily="34" charset="0"/>
              </a:rPr>
              <a:t>i</a:t>
            </a:r>
            <a:r>
              <a:rPr lang="en-CA" altLang="en-US" sz="2400">
                <a:solidFill>
                  <a:srgbClr val="3333CC"/>
                </a:solidFill>
                <a:latin typeface="Arial" panose="020B0604020202020204" pitchFamily="34" charset="0"/>
              </a:rPr>
              <a:t>mage</a:t>
            </a:r>
          </a:p>
        </p:txBody>
      </p:sp>
      <p:sp>
        <p:nvSpPr>
          <p:cNvPr id="9244" name="TextBox 29">
            <a:extLst>
              <a:ext uri="{FF2B5EF4-FFF2-40B4-BE49-F238E27FC236}">
                <a16:creationId xmlns:a16="http://schemas.microsoft.com/office/drawing/2014/main" id="{8CADC5FE-C797-5EB5-A77C-14349AACC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9634" y="2084917"/>
            <a:ext cx="22394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CA" altLang="en-US" sz="2400">
                <a:latin typeface="Arial" panose="020B0604020202020204" pitchFamily="34" charset="0"/>
              </a:rPr>
              <a:t>   </a:t>
            </a:r>
            <a:r>
              <a:rPr lang="en-CA" altLang="en-US" sz="2400">
                <a:solidFill>
                  <a:srgbClr val="3333CC"/>
                </a:solidFill>
                <a:latin typeface="Arial" panose="020B0604020202020204" pitchFamily="34" charset="0"/>
              </a:rPr>
              <a:t>translated representation</a:t>
            </a:r>
          </a:p>
        </p:txBody>
      </p:sp>
      <p:sp>
        <p:nvSpPr>
          <p:cNvPr id="9245" name="TextBox 30">
            <a:extLst>
              <a:ext uri="{FF2B5EF4-FFF2-40B4-BE49-F238E27FC236}">
                <a16:creationId xmlns:a16="http://schemas.microsoft.com/office/drawing/2014/main" id="{88665DB7-367D-4D4F-A515-78DBAADB8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5685" y="3524251"/>
            <a:ext cx="18986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CA" altLang="en-US" sz="2400">
                <a:solidFill>
                  <a:srgbClr val="3333CC"/>
                </a:solidFill>
                <a:latin typeface="Arial" panose="020B0604020202020204" pitchFamily="34" charset="0"/>
              </a:rPr>
              <a:t>translated     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630DCF-70E0-4FBE-DAB7-8C96AF0C4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Equivariance vs invariance</a:t>
            </a:r>
          </a:p>
        </p:txBody>
      </p:sp>
    </p:spTree>
    <p:extLst>
      <p:ext uri="{BB962C8B-B14F-4D97-AF65-F5344CB8AC3E}">
        <p14:creationId xmlns:p14="http://schemas.microsoft.com/office/powerpoint/2010/main" val="207370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9242" grpId="0"/>
      <p:bldP spid="9243" grpId="0"/>
      <p:bldP spid="9244" grpId="0"/>
      <p:bldP spid="92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A14EB-E976-3D4C-D203-2EDA6925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invariance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207E4B0-605E-DB53-C5D1-0EE0518FBE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035427"/>
                <a:ext cx="10515600" cy="166678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Definition of </a:t>
                </a:r>
                <a:r>
                  <a:rPr lang="en-US" b="1" dirty="0"/>
                  <a:t>invariance</a:t>
                </a:r>
                <a:r>
                  <a:rPr lang="en-US" dirty="0"/>
                  <a:t> under a symmetry S:</a:t>
                </a:r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4800" b="0" dirty="0"/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207E4B0-605E-DB53-C5D1-0EE0518FB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035427"/>
                <a:ext cx="10515600" cy="1666789"/>
              </a:xfrm>
              <a:prstGeom prst="rect">
                <a:avLst/>
              </a:prstGeom>
              <a:blipFill>
                <a:blip r:embed="rId2"/>
                <a:stretch>
                  <a:fillRect l="-965" t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1FE60974-2978-CFF8-96D5-D593B01586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449"/>
          <a:stretch/>
        </p:blipFill>
        <p:spPr>
          <a:xfrm>
            <a:off x="7278151" y="2809955"/>
            <a:ext cx="1373415" cy="12380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3EFF7E-68FF-5EE7-7790-F4401D02DB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49"/>
          <a:stretch/>
        </p:blipFill>
        <p:spPr>
          <a:xfrm>
            <a:off x="3854588" y="2809955"/>
            <a:ext cx="1373416" cy="123808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05656DB-8A71-87C7-BB43-2A55E386039D}"/>
              </a:ext>
            </a:extLst>
          </p:cNvPr>
          <p:cNvGrpSpPr/>
          <p:nvPr/>
        </p:nvGrpSpPr>
        <p:grpSpPr>
          <a:xfrm>
            <a:off x="4244074" y="4266313"/>
            <a:ext cx="1797783" cy="1020748"/>
            <a:chOff x="1880336" y="3429000"/>
            <a:chExt cx="1797783" cy="102074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64415D7-4A2D-6DE5-D149-FDD1DA93D44E}"/>
                </a:ext>
              </a:extLst>
            </p:cNvPr>
            <p:cNvCxnSpPr>
              <a:cxnSpLocks/>
            </p:cNvCxnSpPr>
            <p:nvPr/>
          </p:nvCxnSpPr>
          <p:spPr>
            <a:xfrm>
              <a:off x="2280548" y="3429000"/>
              <a:ext cx="1397571" cy="10207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2254275-B5D5-5AE2-27A4-20A6179C1EBF}"/>
                    </a:ext>
                  </a:extLst>
                </p:cNvPr>
                <p:cNvSpPr txBox="1"/>
                <p:nvPr/>
              </p:nvSpPr>
              <p:spPr>
                <a:xfrm>
                  <a:off x="1880336" y="3551546"/>
                  <a:ext cx="47410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2254275-B5D5-5AE2-27A4-20A6179C1E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0336" y="3551546"/>
                  <a:ext cx="474104" cy="523220"/>
                </a:xfrm>
                <a:prstGeom prst="rect">
                  <a:avLst/>
                </a:prstGeom>
                <a:blipFill>
                  <a:blip r:embed="rId5"/>
                  <a:stretch>
                    <a:fillRect l="-15789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CBF374A-7ED8-2F9E-CFC0-BBD5B510823C}"/>
              </a:ext>
            </a:extLst>
          </p:cNvPr>
          <p:cNvGrpSpPr/>
          <p:nvPr/>
        </p:nvGrpSpPr>
        <p:grpSpPr>
          <a:xfrm>
            <a:off x="6292516" y="4266312"/>
            <a:ext cx="2135274" cy="1020749"/>
            <a:chOff x="3989420" y="3429000"/>
            <a:chExt cx="2135274" cy="1020749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842DCB8-66B2-BBE5-943C-6557EFFC76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89420" y="3429000"/>
              <a:ext cx="1661170" cy="102074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C78A62C-2145-A71B-C7EF-4732C8BEBF4D}"/>
                    </a:ext>
                  </a:extLst>
                </p:cNvPr>
                <p:cNvSpPr txBox="1"/>
                <p:nvPr/>
              </p:nvSpPr>
              <p:spPr>
                <a:xfrm>
                  <a:off x="5650590" y="3548163"/>
                  <a:ext cx="47410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C78A62C-2145-A71B-C7EF-4732C8BEBF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0590" y="3548163"/>
                  <a:ext cx="474104" cy="523220"/>
                </a:xfrm>
                <a:prstGeom prst="rect">
                  <a:avLst/>
                </a:prstGeom>
                <a:blipFill>
                  <a:blip r:embed="rId6"/>
                  <a:stretch>
                    <a:fillRect l="-18421"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604DB1B-EE59-0C25-EFD7-16C00B1543AD}"/>
              </a:ext>
            </a:extLst>
          </p:cNvPr>
          <p:cNvGrpSpPr/>
          <p:nvPr/>
        </p:nvGrpSpPr>
        <p:grpSpPr>
          <a:xfrm>
            <a:off x="5393795" y="2967623"/>
            <a:ext cx="1754519" cy="1080421"/>
            <a:chOff x="3543988" y="1418873"/>
            <a:chExt cx="1754519" cy="108042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F0E2731-AA78-4E39-19D7-CB3B70268FA6}"/>
                </a:ext>
              </a:extLst>
            </p:cNvPr>
            <p:cNvGrpSpPr/>
            <p:nvPr/>
          </p:nvGrpSpPr>
          <p:grpSpPr>
            <a:xfrm>
              <a:off x="3635687" y="1418873"/>
              <a:ext cx="1489162" cy="524744"/>
              <a:chOff x="3185744" y="1629917"/>
              <a:chExt cx="1489162" cy="524744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57143387-75B7-9001-C99F-A88CC419A08D}"/>
                  </a:ext>
                </a:extLst>
              </p:cNvPr>
              <p:cNvCxnSpPr/>
              <p:nvPr/>
            </p:nvCxnSpPr>
            <p:spPr>
              <a:xfrm>
                <a:off x="3185744" y="2154661"/>
                <a:ext cx="148916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4746AC-9C28-D03A-CB8E-4D43AC1D35BF}"/>
                      </a:ext>
                    </a:extLst>
                  </p:cNvPr>
                  <p:cNvSpPr txBox="1"/>
                  <p:nvPr/>
                </p:nvSpPr>
                <p:spPr>
                  <a:xfrm>
                    <a:off x="3742107" y="1629917"/>
                    <a:ext cx="464165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4746AC-9C28-D03A-CB8E-4D43AC1D35B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42107" y="1629917"/>
                    <a:ext cx="464165" cy="52322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526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548E5D-5490-383F-3AFA-05585D725944}"/>
                </a:ext>
              </a:extLst>
            </p:cNvPr>
            <p:cNvSpPr txBox="1"/>
            <p:nvPr/>
          </p:nvSpPr>
          <p:spPr>
            <a:xfrm>
              <a:off x="3543988" y="1976074"/>
              <a:ext cx="17545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translation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8FF6465-5CD3-F857-1B33-2C02FD681A2E}"/>
              </a:ext>
            </a:extLst>
          </p:cNvPr>
          <p:cNvSpPr txBox="1"/>
          <p:nvPr/>
        </p:nvSpPr>
        <p:spPr>
          <a:xfrm>
            <a:off x="5770301" y="5558105"/>
            <a:ext cx="919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“cat”</a:t>
            </a:r>
          </a:p>
        </p:txBody>
      </p:sp>
    </p:spTree>
    <p:extLst>
      <p:ext uri="{BB962C8B-B14F-4D97-AF65-F5344CB8AC3E}">
        <p14:creationId xmlns:p14="http://schemas.microsoft.com/office/powerpoint/2010/main" val="2586203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A14EB-E976-3D4C-D203-2EDA6925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equivariance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207E4B0-605E-DB53-C5D1-0EE0518FBE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035427"/>
                <a:ext cx="10515600" cy="166678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Definition of </a:t>
                </a:r>
                <a:r>
                  <a:rPr lang="en-US" b="1" dirty="0"/>
                  <a:t>equivariance</a:t>
                </a:r>
                <a:r>
                  <a:rPr lang="en-US" dirty="0"/>
                  <a:t> under a symmetry S: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4800" b="0" dirty="0"/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207E4B0-605E-DB53-C5D1-0EE0518FB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035427"/>
                <a:ext cx="10515600" cy="1666789"/>
              </a:xfrm>
              <a:prstGeom prst="rect">
                <a:avLst/>
              </a:prstGeom>
              <a:blipFill>
                <a:blip r:embed="rId2"/>
                <a:stretch>
                  <a:fillRect l="-965" t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1FE60974-2978-CFF8-96D5-D593B01586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449"/>
          <a:stretch/>
        </p:blipFill>
        <p:spPr>
          <a:xfrm>
            <a:off x="7145803" y="2702216"/>
            <a:ext cx="1373415" cy="12380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C87832-DD9D-F02C-C762-A72B284A00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5640"/>
          <a:stretch/>
        </p:blipFill>
        <p:spPr>
          <a:xfrm>
            <a:off x="7145803" y="5183323"/>
            <a:ext cx="1373415" cy="1217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3EFF7E-68FF-5EE7-7790-F4401D02DB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49"/>
          <a:stretch/>
        </p:blipFill>
        <p:spPr>
          <a:xfrm>
            <a:off x="3722240" y="2702216"/>
            <a:ext cx="1373416" cy="12380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5C5838-AACA-7907-9948-DB41B9E95B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40"/>
          <a:stretch/>
        </p:blipFill>
        <p:spPr>
          <a:xfrm>
            <a:off x="3722241" y="5183324"/>
            <a:ext cx="1373416" cy="121779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05656DB-8A71-87C7-BB43-2A55E386039D}"/>
              </a:ext>
            </a:extLst>
          </p:cNvPr>
          <p:cNvGrpSpPr/>
          <p:nvPr/>
        </p:nvGrpSpPr>
        <p:grpSpPr>
          <a:xfrm>
            <a:off x="4111726" y="4158574"/>
            <a:ext cx="474104" cy="896257"/>
            <a:chOff x="1880336" y="3429000"/>
            <a:chExt cx="474104" cy="896257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64415D7-4A2D-6DE5-D149-FDD1DA93D44E}"/>
                </a:ext>
              </a:extLst>
            </p:cNvPr>
            <p:cNvCxnSpPr>
              <a:cxnSpLocks/>
            </p:cNvCxnSpPr>
            <p:nvPr/>
          </p:nvCxnSpPr>
          <p:spPr>
            <a:xfrm>
              <a:off x="2280548" y="3429000"/>
              <a:ext cx="0" cy="8962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2254275-B5D5-5AE2-27A4-20A6179C1EBF}"/>
                    </a:ext>
                  </a:extLst>
                </p:cNvPr>
                <p:cNvSpPr txBox="1"/>
                <p:nvPr/>
              </p:nvSpPr>
              <p:spPr>
                <a:xfrm>
                  <a:off x="1880336" y="3551546"/>
                  <a:ext cx="47410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2254275-B5D5-5AE2-27A4-20A6179C1E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0336" y="3551546"/>
                  <a:ext cx="474104" cy="523220"/>
                </a:xfrm>
                <a:prstGeom prst="rect">
                  <a:avLst/>
                </a:prstGeom>
                <a:blipFill>
                  <a:blip r:embed="rId5"/>
                  <a:stretch>
                    <a:fillRect l="-15789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CBF374A-7ED8-2F9E-CFC0-BBD5B510823C}"/>
              </a:ext>
            </a:extLst>
          </p:cNvPr>
          <p:cNvGrpSpPr/>
          <p:nvPr/>
        </p:nvGrpSpPr>
        <p:grpSpPr>
          <a:xfrm>
            <a:off x="7821338" y="4158573"/>
            <a:ext cx="474104" cy="896257"/>
            <a:chOff x="5650590" y="3429000"/>
            <a:chExt cx="474104" cy="896257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842DCB8-66B2-BBE5-943C-6557EFFC7627}"/>
                </a:ext>
              </a:extLst>
            </p:cNvPr>
            <p:cNvCxnSpPr>
              <a:cxnSpLocks/>
            </p:cNvCxnSpPr>
            <p:nvPr/>
          </p:nvCxnSpPr>
          <p:spPr>
            <a:xfrm>
              <a:off x="5650590" y="3429000"/>
              <a:ext cx="0" cy="8962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C78A62C-2145-A71B-C7EF-4732C8BEBF4D}"/>
                    </a:ext>
                  </a:extLst>
                </p:cNvPr>
                <p:cNvSpPr txBox="1"/>
                <p:nvPr/>
              </p:nvSpPr>
              <p:spPr>
                <a:xfrm>
                  <a:off x="5650590" y="3548163"/>
                  <a:ext cx="47410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C78A62C-2145-A71B-C7EF-4732C8BEBF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0590" y="3548163"/>
                  <a:ext cx="474104" cy="523220"/>
                </a:xfrm>
                <a:prstGeom prst="rect">
                  <a:avLst/>
                </a:prstGeom>
                <a:blipFill>
                  <a:blip r:embed="rId6"/>
                  <a:stretch>
                    <a:fillRect l="-18421"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604DB1B-EE59-0C25-EFD7-16C00B1543AD}"/>
              </a:ext>
            </a:extLst>
          </p:cNvPr>
          <p:cNvGrpSpPr/>
          <p:nvPr/>
        </p:nvGrpSpPr>
        <p:grpSpPr>
          <a:xfrm>
            <a:off x="5261447" y="2859884"/>
            <a:ext cx="1754519" cy="1080421"/>
            <a:chOff x="3543988" y="1418873"/>
            <a:chExt cx="1754519" cy="108042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F0E2731-AA78-4E39-19D7-CB3B70268FA6}"/>
                </a:ext>
              </a:extLst>
            </p:cNvPr>
            <p:cNvGrpSpPr/>
            <p:nvPr/>
          </p:nvGrpSpPr>
          <p:grpSpPr>
            <a:xfrm>
              <a:off x="3635687" y="1418873"/>
              <a:ext cx="1489162" cy="524744"/>
              <a:chOff x="3185744" y="1629917"/>
              <a:chExt cx="1489162" cy="524744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57143387-75B7-9001-C99F-A88CC419A08D}"/>
                  </a:ext>
                </a:extLst>
              </p:cNvPr>
              <p:cNvCxnSpPr/>
              <p:nvPr/>
            </p:nvCxnSpPr>
            <p:spPr>
              <a:xfrm>
                <a:off x="3185744" y="2154661"/>
                <a:ext cx="148916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4746AC-9C28-D03A-CB8E-4D43AC1D35BF}"/>
                      </a:ext>
                    </a:extLst>
                  </p:cNvPr>
                  <p:cNvSpPr txBox="1"/>
                  <p:nvPr/>
                </p:nvSpPr>
                <p:spPr>
                  <a:xfrm>
                    <a:off x="3742107" y="1629917"/>
                    <a:ext cx="464165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4746AC-9C28-D03A-CB8E-4D43AC1D35B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42107" y="1629917"/>
                    <a:ext cx="464165" cy="52322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526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548E5D-5490-383F-3AFA-05585D725944}"/>
                </a:ext>
              </a:extLst>
            </p:cNvPr>
            <p:cNvSpPr txBox="1"/>
            <p:nvPr/>
          </p:nvSpPr>
          <p:spPr>
            <a:xfrm>
              <a:off x="3543988" y="1976074"/>
              <a:ext cx="17545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translation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425C7BE-81FD-5C89-5C5F-6F77CC368EEB}"/>
              </a:ext>
            </a:extLst>
          </p:cNvPr>
          <p:cNvGrpSpPr/>
          <p:nvPr/>
        </p:nvGrpSpPr>
        <p:grpSpPr>
          <a:xfrm>
            <a:off x="5240589" y="5184319"/>
            <a:ext cx="1754519" cy="1147460"/>
            <a:chOff x="3519197" y="4280149"/>
            <a:chExt cx="1754519" cy="114746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5ABA44A-097E-D901-7822-A1B6C8C39AB9}"/>
                </a:ext>
              </a:extLst>
            </p:cNvPr>
            <p:cNvGrpSpPr/>
            <p:nvPr/>
          </p:nvGrpSpPr>
          <p:grpSpPr>
            <a:xfrm>
              <a:off x="3635687" y="4280149"/>
              <a:ext cx="1489162" cy="590258"/>
              <a:chOff x="3185744" y="4491193"/>
              <a:chExt cx="1489162" cy="590258"/>
            </a:xfrm>
          </p:grpSpPr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D7D6DAF4-4968-5495-97B6-537CD375366A}"/>
                  </a:ext>
                </a:extLst>
              </p:cNvPr>
              <p:cNvCxnSpPr/>
              <p:nvPr/>
            </p:nvCxnSpPr>
            <p:spPr>
              <a:xfrm>
                <a:off x="3185744" y="5081451"/>
                <a:ext cx="148916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DF2346FC-31F6-F8BE-A1FB-B7115CDBB6AE}"/>
                      </a:ext>
                    </a:extLst>
                  </p:cNvPr>
                  <p:cNvSpPr txBox="1"/>
                  <p:nvPr/>
                </p:nvSpPr>
                <p:spPr>
                  <a:xfrm>
                    <a:off x="3742107" y="4491193"/>
                    <a:ext cx="464165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DF2346FC-31F6-F8BE-A1FB-B7115CDBB6A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42107" y="4491193"/>
                    <a:ext cx="464165" cy="52322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526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16D2D38-B496-1647-A135-D5A520F5B215}"/>
                </a:ext>
              </a:extLst>
            </p:cNvPr>
            <p:cNvSpPr txBox="1"/>
            <p:nvPr/>
          </p:nvSpPr>
          <p:spPr>
            <a:xfrm>
              <a:off x="3519197" y="4904389"/>
              <a:ext cx="17545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601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35B66-ABFC-0E88-6F42-D674C92B9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convolutions perfectly equivariant under translation?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31CAC-383E-7420-A99C-D08817A12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prove it mathematically?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if so, what makes the experiment fail?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830F2E-4EED-8703-4A04-300AEA1138CD}"/>
                  </a:ext>
                </a:extLst>
              </p:cNvPr>
              <p:cNvSpPr txBox="1"/>
              <p:nvPr/>
            </p:nvSpPr>
            <p:spPr>
              <a:xfrm>
                <a:off x="6475869" y="1847556"/>
                <a:ext cx="5540043" cy="1186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830F2E-4EED-8703-4A04-300AEA113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869" y="1847556"/>
                <a:ext cx="5540043" cy="1186672"/>
              </a:xfrm>
              <a:prstGeom prst="rect">
                <a:avLst/>
              </a:prstGeom>
              <a:blipFill>
                <a:blip r:embed="rId2"/>
                <a:stretch>
                  <a:fillRect l="-913" t="-124211" b="-16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EC15985-1182-3E8E-DE6B-7A2A94EE0B14}"/>
                  </a:ext>
                </a:extLst>
              </p:cNvPr>
              <p:cNvSpPr txBox="1"/>
              <p:nvPr/>
            </p:nvSpPr>
            <p:spPr>
              <a:xfrm>
                <a:off x="830007" y="2080121"/>
                <a:ext cx="5265993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     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  <a:p>
                <a:pPr algn="ctr"/>
                <a:endParaRPr lang="en-US" sz="28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EC15985-1182-3E8E-DE6B-7A2A94EE0B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07" y="2080121"/>
                <a:ext cx="5265993" cy="9541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0816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6A67D0-5F6A-7D67-FB2C-9762F80C7AEC}"/>
              </a:ext>
            </a:extLst>
          </p:cNvPr>
          <p:cNvSpPr/>
          <p:nvPr/>
        </p:nvSpPr>
        <p:spPr>
          <a:xfrm>
            <a:off x="3261329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73756C-26C5-A278-21AD-AF080C083788}"/>
              </a:ext>
            </a:extLst>
          </p:cNvPr>
          <p:cNvSpPr/>
          <p:nvPr/>
        </p:nvSpPr>
        <p:spPr>
          <a:xfrm>
            <a:off x="3835071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240F7C-5D1A-E04F-6E50-64C163A13AE9}"/>
              </a:ext>
            </a:extLst>
          </p:cNvPr>
          <p:cNvSpPr/>
          <p:nvPr/>
        </p:nvSpPr>
        <p:spPr>
          <a:xfrm>
            <a:off x="4408064" y="3825683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F77423-2214-B207-6A34-ED610488A879}"/>
              </a:ext>
            </a:extLst>
          </p:cNvPr>
          <p:cNvSpPr/>
          <p:nvPr/>
        </p:nvSpPr>
        <p:spPr>
          <a:xfrm>
            <a:off x="4982281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8F7D3E-0ADC-8853-9468-D06A69025429}"/>
              </a:ext>
            </a:extLst>
          </p:cNvPr>
          <p:cNvSpPr/>
          <p:nvPr/>
        </p:nvSpPr>
        <p:spPr>
          <a:xfrm>
            <a:off x="5561814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-1.0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3DDAAC-4AE6-C710-9914-F409EBC5717A}"/>
              </a:ext>
            </a:extLst>
          </p:cNvPr>
          <p:cNvSpPr/>
          <p:nvPr/>
        </p:nvSpPr>
        <p:spPr>
          <a:xfrm>
            <a:off x="6135180" y="3825683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+0.5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CEB6D0-B180-D83A-C916-6DCB0DD1E560}"/>
              </a:ext>
            </a:extLst>
          </p:cNvPr>
          <p:cNvSpPr/>
          <p:nvPr/>
        </p:nvSpPr>
        <p:spPr>
          <a:xfrm>
            <a:off x="6708546" y="3825683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+0.5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94F940-0D1F-E369-1C1D-AEA0ECF078A0}"/>
              </a:ext>
            </a:extLst>
          </p:cNvPr>
          <p:cNvSpPr/>
          <p:nvPr/>
        </p:nvSpPr>
        <p:spPr>
          <a:xfrm>
            <a:off x="7283867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21E191-CB6D-6819-DDE7-211774B08716}"/>
              </a:ext>
            </a:extLst>
          </p:cNvPr>
          <p:cNvSpPr/>
          <p:nvPr/>
        </p:nvSpPr>
        <p:spPr>
          <a:xfrm>
            <a:off x="2684692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F7EE35E-F12A-F8D4-F17E-B149FC2BF425}"/>
              </a:ext>
            </a:extLst>
          </p:cNvPr>
          <p:cNvSpPr/>
          <p:nvPr/>
        </p:nvSpPr>
        <p:spPr>
          <a:xfrm>
            <a:off x="2110950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DEEA75-ECA4-47FA-8B48-E632DA496B98}"/>
              </a:ext>
            </a:extLst>
          </p:cNvPr>
          <p:cNvSpPr/>
          <p:nvPr/>
        </p:nvSpPr>
        <p:spPr>
          <a:xfrm>
            <a:off x="1546326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77883C-D662-5AEE-0857-F39CB8F16D2E}"/>
              </a:ext>
            </a:extLst>
          </p:cNvPr>
          <p:cNvSpPr/>
          <p:nvPr/>
        </p:nvSpPr>
        <p:spPr>
          <a:xfrm>
            <a:off x="972584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5EA7E84-25B6-B9FD-BC73-726A3FF73B8E}"/>
              </a:ext>
            </a:extLst>
          </p:cNvPr>
          <p:cNvSpPr/>
          <p:nvPr/>
        </p:nvSpPr>
        <p:spPr>
          <a:xfrm>
            <a:off x="9569638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FAFE693-B446-3386-FA39-AFADB0CC26FF}"/>
              </a:ext>
            </a:extLst>
          </p:cNvPr>
          <p:cNvSpPr/>
          <p:nvPr/>
        </p:nvSpPr>
        <p:spPr>
          <a:xfrm>
            <a:off x="8995896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8E3C6F-9819-FAF2-5B75-F0BE329E8335}"/>
              </a:ext>
            </a:extLst>
          </p:cNvPr>
          <p:cNvSpPr/>
          <p:nvPr/>
        </p:nvSpPr>
        <p:spPr>
          <a:xfrm>
            <a:off x="8431272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41B95F-D536-1092-43DA-40E0B15266B6}"/>
              </a:ext>
            </a:extLst>
          </p:cNvPr>
          <p:cNvSpPr/>
          <p:nvPr/>
        </p:nvSpPr>
        <p:spPr>
          <a:xfrm>
            <a:off x="7857530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471E627-2DD3-4D3A-14FC-34EEDD6E039D}"/>
              </a:ext>
            </a:extLst>
          </p:cNvPr>
          <p:cNvSpPr/>
          <p:nvPr/>
        </p:nvSpPr>
        <p:spPr>
          <a:xfrm>
            <a:off x="11281746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0ADB42C-8E19-7722-B929-AFAEC2815F03}"/>
              </a:ext>
            </a:extLst>
          </p:cNvPr>
          <p:cNvSpPr/>
          <p:nvPr/>
        </p:nvSpPr>
        <p:spPr>
          <a:xfrm>
            <a:off x="10708004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8D2964-A6EF-A100-3EC3-0FAFC352F35B}"/>
              </a:ext>
            </a:extLst>
          </p:cNvPr>
          <p:cNvSpPr/>
          <p:nvPr/>
        </p:nvSpPr>
        <p:spPr>
          <a:xfrm>
            <a:off x="10143380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4382"/>
            <a:ext cx="12192000" cy="1165086"/>
          </a:xfrm>
        </p:spPr>
        <p:txBody>
          <a:bodyPr/>
          <a:lstStyle/>
          <a:p>
            <a:r>
              <a:rPr lang="en-US" dirty="0"/>
              <a:t>Proving translation equivariance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BD048-8BF5-0437-9413-7186819CD0F7}"/>
              </a:ext>
            </a:extLst>
          </p:cNvPr>
          <p:cNvSpPr/>
          <p:nvPr/>
        </p:nvSpPr>
        <p:spPr>
          <a:xfrm>
            <a:off x="268833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27D3A-9A94-B90C-3BB5-FA997C1B8915}"/>
              </a:ext>
            </a:extLst>
          </p:cNvPr>
          <p:cNvSpPr/>
          <p:nvPr/>
        </p:nvSpPr>
        <p:spPr>
          <a:xfrm>
            <a:off x="326207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8C735-7D3E-9963-91BD-786F6829DED0}"/>
              </a:ext>
            </a:extLst>
          </p:cNvPr>
          <p:cNvSpPr/>
          <p:nvPr/>
        </p:nvSpPr>
        <p:spPr>
          <a:xfrm>
            <a:off x="3835820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36BA7-B086-F454-1864-34A94DA1031B}"/>
              </a:ext>
            </a:extLst>
          </p:cNvPr>
          <p:cNvSpPr/>
          <p:nvPr/>
        </p:nvSpPr>
        <p:spPr>
          <a:xfrm>
            <a:off x="4409562" y="1676041"/>
            <a:ext cx="573742" cy="573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DD4DF-8893-D3F8-830A-A666CAD47C6C}"/>
              </a:ext>
            </a:extLst>
          </p:cNvPr>
          <p:cNvSpPr/>
          <p:nvPr/>
        </p:nvSpPr>
        <p:spPr>
          <a:xfrm>
            <a:off x="4983304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6A48BA-DF41-0F1E-508C-58FF1A824653}"/>
              </a:ext>
            </a:extLst>
          </p:cNvPr>
          <p:cNvSpPr/>
          <p:nvPr/>
        </p:nvSpPr>
        <p:spPr>
          <a:xfrm>
            <a:off x="6141735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3CE3E-D006-C1D1-8188-3CEF8DB55737}"/>
              </a:ext>
            </a:extLst>
          </p:cNvPr>
          <p:cNvSpPr/>
          <p:nvPr/>
        </p:nvSpPr>
        <p:spPr>
          <a:xfrm>
            <a:off x="555704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84B3D-391F-936A-9382-064FC62E8497}"/>
              </a:ext>
            </a:extLst>
          </p:cNvPr>
          <p:cNvSpPr/>
          <p:nvPr/>
        </p:nvSpPr>
        <p:spPr>
          <a:xfrm>
            <a:off x="6726424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21E52-73A2-D166-DF34-01BCE8B82DA3}"/>
              </a:ext>
            </a:extLst>
          </p:cNvPr>
          <p:cNvSpPr/>
          <p:nvPr/>
        </p:nvSpPr>
        <p:spPr>
          <a:xfrm>
            <a:off x="730016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537C6-F377-4A7E-11BA-7D3D2CD1CB46}"/>
              </a:ext>
            </a:extLst>
          </p:cNvPr>
          <p:cNvSpPr/>
          <p:nvPr/>
        </p:nvSpPr>
        <p:spPr>
          <a:xfrm>
            <a:off x="787390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4790FA-3F0F-6118-18FB-45BF37B5D36E}"/>
              </a:ext>
            </a:extLst>
          </p:cNvPr>
          <p:cNvSpPr/>
          <p:nvPr/>
        </p:nvSpPr>
        <p:spPr>
          <a:xfrm>
            <a:off x="8447650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C3D900-B55B-60DD-8CFF-1DA4A6EB7E88}"/>
              </a:ext>
            </a:extLst>
          </p:cNvPr>
          <p:cNvSpPr/>
          <p:nvPr/>
        </p:nvSpPr>
        <p:spPr>
          <a:xfrm>
            <a:off x="9021392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0D7CDD-A54D-85AC-8CB7-FCBD503C3747}"/>
              </a:ext>
            </a:extLst>
          </p:cNvPr>
          <p:cNvSpPr/>
          <p:nvPr/>
        </p:nvSpPr>
        <p:spPr>
          <a:xfrm>
            <a:off x="9595134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FDE8238-9A4F-F658-2333-6F33B2D07AFC}"/>
              </a:ext>
            </a:extLst>
          </p:cNvPr>
          <p:cNvSpPr/>
          <p:nvPr/>
        </p:nvSpPr>
        <p:spPr>
          <a:xfrm>
            <a:off x="1016887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EAD32B5-4893-E6BB-E017-CCBEB1DBD11E}"/>
              </a:ext>
            </a:extLst>
          </p:cNvPr>
          <p:cNvSpPr/>
          <p:nvPr/>
        </p:nvSpPr>
        <p:spPr>
          <a:xfrm>
            <a:off x="1074261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71D0A93-D70F-75CE-C9E3-4FEC1E3D56A1}"/>
              </a:ext>
            </a:extLst>
          </p:cNvPr>
          <p:cNvSpPr/>
          <p:nvPr/>
        </p:nvSpPr>
        <p:spPr>
          <a:xfrm>
            <a:off x="11316360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78DC4D4-358A-6DEE-D4E1-D9B4A49034D6}"/>
              </a:ext>
            </a:extLst>
          </p:cNvPr>
          <p:cNvSpPr/>
          <p:nvPr/>
        </p:nvSpPr>
        <p:spPr>
          <a:xfrm>
            <a:off x="398842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A995AE-8E72-5ADF-991F-9CB1BFD89727}"/>
              </a:ext>
            </a:extLst>
          </p:cNvPr>
          <p:cNvSpPr/>
          <p:nvPr/>
        </p:nvSpPr>
        <p:spPr>
          <a:xfrm>
            <a:off x="972584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26B737-3E70-12A4-39ED-31AD29770333}"/>
              </a:ext>
            </a:extLst>
          </p:cNvPr>
          <p:cNvSpPr/>
          <p:nvPr/>
        </p:nvSpPr>
        <p:spPr>
          <a:xfrm>
            <a:off x="154632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DAF5994-ACEB-F385-5E42-03A41502EB56}"/>
              </a:ext>
            </a:extLst>
          </p:cNvPr>
          <p:cNvSpPr/>
          <p:nvPr/>
        </p:nvSpPr>
        <p:spPr>
          <a:xfrm>
            <a:off x="212006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B673449-01D3-840A-7607-DBC416A56B32}"/>
              </a:ext>
            </a:extLst>
          </p:cNvPr>
          <p:cNvSpPr/>
          <p:nvPr/>
        </p:nvSpPr>
        <p:spPr>
          <a:xfrm>
            <a:off x="399591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614270E-BCE2-7073-A9FB-A0D6675B67D1}"/>
              </a:ext>
            </a:extLst>
          </p:cNvPr>
          <p:cNvGrpSpPr/>
          <p:nvPr/>
        </p:nvGrpSpPr>
        <p:grpSpPr>
          <a:xfrm>
            <a:off x="4972934" y="2750862"/>
            <a:ext cx="1721226" cy="573742"/>
            <a:chOff x="2742451" y="3226350"/>
            <a:chExt cx="1721226" cy="573742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C6315A6-3685-71D9-DDF4-62952BBBCA16}"/>
                </a:ext>
              </a:extLst>
            </p:cNvPr>
            <p:cNvSpPr/>
            <p:nvPr/>
          </p:nvSpPr>
          <p:spPr>
            <a:xfrm>
              <a:off x="2742451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2F1AF5B-82F8-3055-21FE-5655B837F4A8}"/>
                </a:ext>
              </a:extLst>
            </p:cNvPr>
            <p:cNvSpPr/>
            <p:nvPr/>
          </p:nvSpPr>
          <p:spPr>
            <a:xfrm>
              <a:off x="3316193" y="3226350"/>
              <a:ext cx="573742" cy="57374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+1.0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56DFD4-0532-6530-122E-96B47283CDEB}"/>
                </a:ext>
              </a:extLst>
            </p:cNvPr>
            <p:cNvSpPr/>
            <p:nvPr/>
          </p:nvSpPr>
          <p:spPr>
            <a:xfrm>
              <a:off x="3889935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B41F860-0CF1-C82A-C817-4BDDE16DE85E}"/>
              </a:ext>
            </a:extLst>
          </p:cNvPr>
          <p:cNvGrpSpPr/>
          <p:nvPr/>
        </p:nvGrpSpPr>
        <p:grpSpPr>
          <a:xfrm>
            <a:off x="5285596" y="2249783"/>
            <a:ext cx="1137709" cy="1575901"/>
            <a:chOff x="4745737" y="2725271"/>
            <a:chExt cx="1137709" cy="1575901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E54434D5-5A4B-AEA4-64BA-B6F2B608D9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16173" y="2725271"/>
              <a:ext cx="749" cy="15759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Elbow Connector 63">
              <a:extLst>
                <a:ext uri="{FF2B5EF4-FFF2-40B4-BE49-F238E27FC236}">
                  <a16:creationId xmlns:a16="http://schemas.microsoft.com/office/drawing/2014/main" id="{BA8CDC30-3DDF-A0C1-8FB1-257AD2C256E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808251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Elbow Connector 64">
              <a:extLst>
                <a:ext uri="{FF2B5EF4-FFF2-40B4-BE49-F238E27FC236}">
                  <a16:creationId xmlns:a16="http://schemas.microsoft.com/office/drawing/2014/main" id="{92013A59-05CA-1AB1-65B5-051C6153A35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45033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B74E407-37E7-57CD-BCC6-28CB995B0119}"/>
                  </a:ext>
                </a:extLst>
              </p:cNvPr>
              <p:cNvSpPr txBox="1"/>
              <p:nvPr/>
            </p:nvSpPr>
            <p:spPr>
              <a:xfrm>
                <a:off x="5661566" y="4377284"/>
                <a:ext cx="5710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B74E407-37E7-57CD-BCC6-28CB995B0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566" y="4377284"/>
                <a:ext cx="571054" cy="523220"/>
              </a:xfrm>
              <a:prstGeom prst="rect">
                <a:avLst/>
              </a:prstGeom>
              <a:blipFill>
                <a:blip r:embed="rId2"/>
                <a:stretch>
                  <a:fillRect l="-4348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1BBCF8C-21B2-A42D-E68E-39BA217DA827}"/>
                  </a:ext>
                </a:extLst>
              </p:cNvPr>
              <p:cNvSpPr txBox="1"/>
              <p:nvPr/>
            </p:nvSpPr>
            <p:spPr>
              <a:xfrm>
                <a:off x="4831389" y="1119060"/>
                <a:ext cx="9118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1BBCF8C-21B2-A42D-E68E-39BA217DA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389" y="1119060"/>
                <a:ext cx="911853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7E3675B-138A-9D88-FAAF-6BEE8DD949E4}"/>
                  </a:ext>
                </a:extLst>
              </p:cNvPr>
              <p:cNvSpPr txBox="1"/>
              <p:nvPr/>
            </p:nvSpPr>
            <p:spPr>
              <a:xfrm>
                <a:off x="6053506" y="1119060"/>
                <a:ext cx="9118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7E3675B-138A-9D88-FAAF-6BEE8DD94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3506" y="1119060"/>
                <a:ext cx="911853" cy="523220"/>
              </a:xfrm>
              <a:prstGeom prst="rect">
                <a:avLst/>
              </a:prstGeom>
              <a:blipFill>
                <a:blip r:embed="rId4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1ADC7AE-F711-FA1D-8612-B5CE9C4D7698}"/>
                  </a:ext>
                </a:extLst>
              </p:cNvPr>
              <p:cNvSpPr txBox="1"/>
              <p:nvPr/>
            </p:nvSpPr>
            <p:spPr>
              <a:xfrm>
                <a:off x="5613970" y="1119060"/>
                <a:ext cx="5688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1ADC7AE-F711-FA1D-8612-B5CE9C4D7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970" y="1119060"/>
                <a:ext cx="568809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13DC88A3-451C-2216-38F0-A1238B8E7CCC}"/>
              </a:ext>
            </a:extLst>
          </p:cNvPr>
          <p:cNvGrpSpPr/>
          <p:nvPr/>
        </p:nvGrpSpPr>
        <p:grpSpPr>
          <a:xfrm>
            <a:off x="584776" y="2519366"/>
            <a:ext cx="4199058" cy="1186672"/>
            <a:chOff x="584776" y="2519366"/>
            <a:chExt cx="4199058" cy="11866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AC35B69-B1C8-A232-6218-AD95C1D15E61}"/>
                    </a:ext>
                  </a:extLst>
                </p:cNvPr>
                <p:cNvSpPr txBox="1"/>
                <p:nvPr/>
              </p:nvSpPr>
              <p:spPr>
                <a:xfrm>
                  <a:off x="2116309" y="2519366"/>
                  <a:ext cx="2667525" cy="11866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AC35B69-B1C8-A232-6218-AD95C1D15E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6309" y="2519366"/>
                  <a:ext cx="2667525" cy="1186672"/>
                </a:xfrm>
                <a:prstGeom prst="rect">
                  <a:avLst/>
                </a:prstGeom>
                <a:blipFill>
                  <a:blip r:embed="rId6"/>
                  <a:stretch>
                    <a:fillRect l="-16114" t="-125532" b="-1712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0221709-ADE7-40EA-9A54-E3CC04FD9022}"/>
                </a:ext>
              </a:extLst>
            </p:cNvPr>
            <p:cNvSpPr txBox="1"/>
            <p:nvPr/>
          </p:nvSpPr>
          <p:spPr>
            <a:xfrm>
              <a:off x="584776" y="2560679"/>
              <a:ext cx="1535292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weighted</a:t>
              </a:r>
              <a:br>
                <a:rPr lang="en-US" sz="2800" dirty="0"/>
              </a:br>
              <a:r>
                <a:rPr lang="en-US" sz="2800" dirty="0"/>
                <a:t>sum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9E460F4-45D5-C242-27B9-12FA2684ABDC}"/>
              </a:ext>
            </a:extLst>
          </p:cNvPr>
          <p:cNvGrpSpPr/>
          <p:nvPr/>
        </p:nvGrpSpPr>
        <p:grpSpPr>
          <a:xfrm>
            <a:off x="319657" y="5108974"/>
            <a:ext cx="3162917" cy="1402306"/>
            <a:chOff x="319657" y="5108974"/>
            <a:chExt cx="3162917" cy="14023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F6BA39B6-482E-F091-D456-F38C73622B1F}"/>
                    </a:ext>
                  </a:extLst>
                </p:cNvPr>
                <p:cNvSpPr txBox="1"/>
                <p:nvPr/>
              </p:nvSpPr>
              <p:spPr>
                <a:xfrm>
                  <a:off x="944535" y="5108974"/>
                  <a:ext cx="182280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F6BA39B6-482E-F091-D456-F38C73622B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535" y="5108974"/>
                  <a:ext cx="1822807" cy="523220"/>
                </a:xfrm>
                <a:prstGeom prst="rect">
                  <a:avLst/>
                </a:prstGeom>
                <a:blipFill>
                  <a:blip r:embed="rId7"/>
                  <a:stretch>
                    <a:fillRect l="-2083"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C23DCF1-C06C-C1E4-88DE-B3AC39FC0390}"/>
                </a:ext>
              </a:extLst>
            </p:cNvPr>
            <p:cNvSpPr txBox="1"/>
            <p:nvPr/>
          </p:nvSpPr>
          <p:spPr>
            <a:xfrm>
              <a:off x="319657" y="5988060"/>
              <a:ext cx="31629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translate the input...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3A91488-50EB-BCC8-CBEA-0518F7D91985}"/>
              </a:ext>
            </a:extLst>
          </p:cNvPr>
          <p:cNvGrpSpPr/>
          <p:nvPr/>
        </p:nvGrpSpPr>
        <p:grpSpPr>
          <a:xfrm>
            <a:off x="3283485" y="4867361"/>
            <a:ext cx="5815503" cy="1639135"/>
            <a:chOff x="3283485" y="4867361"/>
            <a:chExt cx="5815503" cy="16391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2252D5A-8AD7-DA5B-D519-B54C2C8733B6}"/>
                    </a:ext>
                  </a:extLst>
                </p:cNvPr>
                <p:cNvSpPr txBox="1"/>
                <p:nvPr/>
              </p:nvSpPr>
              <p:spPr>
                <a:xfrm>
                  <a:off x="3283485" y="4867361"/>
                  <a:ext cx="5540043" cy="11866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2252D5A-8AD7-DA5B-D519-B54C2C8733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83485" y="4867361"/>
                  <a:ext cx="5540043" cy="1186672"/>
                </a:xfrm>
                <a:prstGeom prst="rect">
                  <a:avLst/>
                </a:prstGeom>
                <a:blipFill>
                  <a:blip r:embed="rId8"/>
                  <a:stretch>
                    <a:fillRect l="-1144" t="-125532" b="-1702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96F9342-009E-94E6-FF76-A07A5C7C9773}"/>
                </a:ext>
              </a:extLst>
            </p:cNvPr>
            <p:cNvSpPr txBox="1"/>
            <p:nvPr/>
          </p:nvSpPr>
          <p:spPr>
            <a:xfrm>
              <a:off x="3447825" y="5983276"/>
              <a:ext cx="56511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gives weighted sums of shifted data...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AECADB6-3016-6CFD-74B7-856017849188}"/>
              </a:ext>
            </a:extLst>
          </p:cNvPr>
          <p:cNvGrpSpPr/>
          <p:nvPr/>
        </p:nvGrpSpPr>
        <p:grpSpPr>
          <a:xfrm>
            <a:off x="9088984" y="5181992"/>
            <a:ext cx="2805448" cy="1303499"/>
            <a:chOff x="9088984" y="5181992"/>
            <a:chExt cx="2805448" cy="1303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7BF6D6-E04B-1D1F-F31B-19EBCBD2D0AD}"/>
                    </a:ext>
                  </a:extLst>
                </p:cNvPr>
                <p:cNvSpPr txBox="1"/>
                <p:nvPr/>
              </p:nvSpPr>
              <p:spPr>
                <a:xfrm>
                  <a:off x="9427083" y="5181992"/>
                  <a:ext cx="210237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7BF6D6-E04B-1D1F-F31B-19EBCBD2D0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27083" y="5181992"/>
                  <a:ext cx="2102370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EC5E2FD-3C66-9F84-51F5-783FD6A51D2E}"/>
                </a:ext>
              </a:extLst>
            </p:cNvPr>
            <p:cNvSpPr txBox="1"/>
            <p:nvPr/>
          </p:nvSpPr>
          <p:spPr>
            <a:xfrm>
              <a:off x="9088984" y="5962271"/>
              <a:ext cx="28054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translates output!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008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6A67D0-5F6A-7D67-FB2C-9762F80C7AEC}"/>
              </a:ext>
            </a:extLst>
          </p:cNvPr>
          <p:cNvSpPr/>
          <p:nvPr/>
        </p:nvSpPr>
        <p:spPr>
          <a:xfrm>
            <a:off x="3261329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73756C-26C5-A278-21AD-AF080C083788}"/>
              </a:ext>
            </a:extLst>
          </p:cNvPr>
          <p:cNvSpPr/>
          <p:nvPr/>
        </p:nvSpPr>
        <p:spPr>
          <a:xfrm>
            <a:off x="3835071" y="3825683"/>
            <a:ext cx="573742" cy="573742"/>
          </a:xfrm>
          <a:prstGeom prst="rect">
            <a:avLst/>
          </a:prstGeom>
          <a:solidFill>
            <a:srgbClr val="FFC9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+2.0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240F7C-5D1A-E04F-6E50-64C163A13AE9}"/>
              </a:ext>
            </a:extLst>
          </p:cNvPr>
          <p:cNvSpPr/>
          <p:nvPr/>
        </p:nvSpPr>
        <p:spPr>
          <a:xfrm>
            <a:off x="4408064" y="3825683"/>
            <a:ext cx="573742" cy="573742"/>
          </a:xfrm>
          <a:prstGeom prst="rect">
            <a:avLst/>
          </a:prstGeom>
          <a:solidFill>
            <a:srgbClr val="FFC9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+2.0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F77423-2214-B207-6A34-ED610488A879}"/>
              </a:ext>
            </a:extLst>
          </p:cNvPr>
          <p:cNvSpPr/>
          <p:nvPr/>
        </p:nvSpPr>
        <p:spPr>
          <a:xfrm>
            <a:off x="4982281" y="3825683"/>
            <a:ext cx="573742" cy="573742"/>
          </a:xfrm>
          <a:prstGeom prst="rect">
            <a:avLst/>
          </a:prstGeom>
          <a:solidFill>
            <a:srgbClr val="FFC9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+2.0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8F7D3E-0ADC-8853-9468-D06A69025429}"/>
              </a:ext>
            </a:extLst>
          </p:cNvPr>
          <p:cNvSpPr/>
          <p:nvPr/>
        </p:nvSpPr>
        <p:spPr>
          <a:xfrm>
            <a:off x="5561814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3DDAAC-4AE6-C710-9914-F409EBC5717A}"/>
              </a:ext>
            </a:extLst>
          </p:cNvPr>
          <p:cNvSpPr/>
          <p:nvPr/>
        </p:nvSpPr>
        <p:spPr>
          <a:xfrm>
            <a:off x="6135180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CEB6D0-B180-D83A-C916-6DCB0DD1E560}"/>
              </a:ext>
            </a:extLst>
          </p:cNvPr>
          <p:cNvSpPr/>
          <p:nvPr/>
        </p:nvSpPr>
        <p:spPr>
          <a:xfrm>
            <a:off x="6708546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94F940-0D1F-E369-1C1D-AEA0ECF078A0}"/>
              </a:ext>
            </a:extLst>
          </p:cNvPr>
          <p:cNvSpPr/>
          <p:nvPr/>
        </p:nvSpPr>
        <p:spPr>
          <a:xfrm>
            <a:off x="7283867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21E191-CB6D-6819-DDE7-211774B08716}"/>
              </a:ext>
            </a:extLst>
          </p:cNvPr>
          <p:cNvSpPr/>
          <p:nvPr/>
        </p:nvSpPr>
        <p:spPr>
          <a:xfrm>
            <a:off x="2684692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F7EE35E-F12A-F8D4-F17E-B149FC2BF425}"/>
              </a:ext>
            </a:extLst>
          </p:cNvPr>
          <p:cNvSpPr/>
          <p:nvPr/>
        </p:nvSpPr>
        <p:spPr>
          <a:xfrm>
            <a:off x="2110950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DEEA75-ECA4-47FA-8B48-E632DA496B98}"/>
              </a:ext>
            </a:extLst>
          </p:cNvPr>
          <p:cNvSpPr/>
          <p:nvPr/>
        </p:nvSpPr>
        <p:spPr>
          <a:xfrm>
            <a:off x="1546326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77883C-D662-5AEE-0857-F39CB8F16D2E}"/>
              </a:ext>
            </a:extLst>
          </p:cNvPr>
          <p:cNvSpPr/>
          <p:nvPr/>
        </p:nvSpPr>
        <p:spPr>
          <a:xfrm>
            <a:off x="972584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5EA7E84-25B6-B9FD-BC73-726A3FF73B8E}"/>
              </a:ext>
            </a:extLst>
          </p:cNvPr>
          <p:cNvSpPr/>
          <p:nvPr/>
        </p:nvSpPr>
        <p:spPr>
          <a:xfrm>
            <a:off x="9569638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FAFE693-B446-3386-FA39-AFADB0CC26FF}"/>
              </a:ext>
            </a:extLst>
          </p:cNvPr>
          <p:cNvSpPr/>
          <p:nvPr/>
        </p:nvSpPr>
        <p:spPr>
          <a:xfrm>
            <a:off x="8995896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8E3C6F-9819-FAF2-5B75-F0BE329E8335}"/>
              </a:ext>
            </a:extLst>
          </p:cNvPr>
          <p:cNvSpPr/>
          <p:nvPr/>
        </p:nvSpPr>
        <p:spPr>
          <a:xfrm>
            <a:off x="8431272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41B95F-D536-1092-43DA-40E0B15266B6}"/>
              </a:ext>
            </a:extLst>
          </p:cNvPr>
          <p:cNvSpPr/>
          <p:nvPr/>
        </p:nvSpPr>
        <p:spPr>
          <a:xfrm>
            <a:off x="7857530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471E627-2DD3-4D3A-14FC-34EEDD6E039D}"/>
              </a:ext>
            </a:extLst>
          </p:cNvPr>
          <p:cNvSpPr/>
          <p:nvPr/>
        </p:nvSpPr>
        <p:spPr>
          <a:xfrm>
            <a:off x="11281746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0ADB42C-8E19-7722-B929-AFAEC2815F03}"/>
              </a:ext>
            </a:extLst>
          </p:cNvPr>
          <p:cNvSpPr/>
          <p:nvPr/>
        </p:nvSpPr>
        <p:spPr>
          <a:xfrm>
            <a:off x="10708004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8D2964-A6EF-A100-3EC3-0FAFC352F35B}"/>
              </a:ext>
            </a:extLst>
          </p:cNvPr>
          <p:cNvSpPr/>
          <p:nvPr/>
        </p:nvSpPr>
        <p:spPr>
          <a:xfrm>
            <a:off x="10143380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004"/>
            <a:ext cx="12192000" cy="1165086"/>
          </a:xfrm>
        </p:spPr>
        <p:txBody>
          <a:bodyPr/>
          <a:lstStyle/>
          <a:p>
            <a:r>
              <a:rPr lang="en-US" dirty="0"/>
              <a:t>Proving “Max pooling” is also equivariant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BD048-8BF5-0437-9413-7186819CD0F7}"/>
              </a:ext>
            </a:extLst>
          </p:cNvPr>
          <p:cNvSpPr/>
          <p:nvPr/>
        </p:nvSpPr>
        <p:spPr>
          <a:xfrm>
            <a:off x="268833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27D3A-9A94-B90C-3BB5-FA997C1B8915}"/>
              </a:ext>
            </a:extLst>
          </p:cNvPr>
          <p:cNvSpPr/>
          <p:nvPr/>
        </p:nvSpPr>
        <p:spPr>
          <a:xfrm>
            <a:off x="326207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8C735-7D3E-9963-91BD-786F6829DED0}"/>
              </a:ext>
            </a:extLst>
          </p:cNvPr>
          <p:cNvSpPr/>
          <p:nvPr/>
        </p:nvSpPr>
        <p:spPr>
          <a:xfrm>
            <a:off x="3835820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36BA7-B086-F454-1864-34A94DA1031B}"/>
              </a:ext>
            </a:extLst>
          </p:cNvPr>
          <p:cNvSpPr/>
          <p:nvPr/>
        </p:nvSpPr>
        <p:spPr>
          <a:xfrm>
            <a:off x="4409562" y="1676041"/>
            <a:ext cx="573742" cy="573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DD4DF-8893-D3F8-830A-A666CAD47C6C}"/>
              </a:ext>
            </a:extLst>
          </p:cNvPr>
          <p:cNvSpPr/>
          <p:nvPr/>
        </p:nvSpPr>
        <p:spPr>
          <a:xfrm>
            <a:off x="4983304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6A48BA-DF41-0F1E-508C-58FF1A824653}"/>
              </a:ext>
            </a:extLst>
          </p:cNvPr>
          <p:cNvSpPr/>
          <p:nvPr/>
        </p:nvSpPr>
        <p:spPr>
          <a:xfrm>
            <a:off x="6141735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3CE3E-D006-C1D1-8188-3CEF8DB55737}"/>
              </a:ext>
            </a:extLst>
          </p:cNvPr>
          <p:cNvSpPr/>
          <p:nvPr/>
        </p:nvSpPr>
        <p:spPr>
          <a:xfrm>
            <a:off x="555704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84B3D-391F-936A-9382-064FC62E8497}"/>
              </a:ext>
            </a:extLst>
          </p:cNvPr>
          <p:cNvSpPr/>
          <p:nvPr/>
        </p:nvSpPr>
        <p:spPr>
          <a:xfrm>
            <a:off x="6726424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21E52-73A2-D166-DF34-01BCE8B82DA3}"/>
              </a:ext>
            </a:extLst>
          </p:cNvPr>
          <p:cNvSpPr/>
          <p:nvPr/>
        </p:nvSpPr>
        <p:spPr>
          <a:xfrm>
            <a:off x="730016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537C6-F377-4A7E-11BA-7D3D2CD1CB46}"/>
              </a:ext>
            </a:extLst>
          </p:cNvPr>
          <p:cNvSpPr/>
          <p:nvPr/>
        </p:nvSpPr>
        <p:spPr>
          <a:xfrm>
            <a:off x="787390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4790FA-3F0F-6118-18FB-45BF37B5D36E}"/>
              </a:ext>
            </a:extLst>
          </p:cNvPr>
          <p:cNvSpPr/>
          <p:nvPr/>
        </p:nvSpPr>
        <p:spPr>
          <a:xfrm>
            <a:off x="8447650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C3D900-B55B-60DD-8CFF-1DA4A6EB7E88}"/>
              </a:ext>
            </a:extLst>
          </p:cNvPr>
          <p:cNvSpPr/>
          <p:nvPr/>
        </p:nvSpPr>
        <p:spPr>
          <a:xfrm>
            <a:off x="9021392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0D7CDD-A54D-85AC-8CB7-FCBD503C3747}"/>
              </a:ext>
            </a:extLst>
          </p:cNvPr>
          <p:cNvSpPr/>
          <p:nvPr/>
        </p:nvSpPr>
        <p:spPr>
          <a:xfrm>
            <a:off x="9595134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FDE8238-9A4F-F658-2333-6F33B2D07AFC}"/>
              </a:ext>
            </a:extLst>
          </p:cNvPr>
          <p:cNvSpPr/>
          <p:nvPr/>
        </p:nvSpPr>
        <p:spPr>
          <a:xfrm>
            <a:off x="1016887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EAD32B5-4893-E6BB-E017-CCBEB1DBD11E}"/>
              </a:ext>
            </a:extLst>
          </p:cNvPr>
          <p:cNvSpPr/>
          <p:nvPr/>
        </p:nvSpPr>
        <p:spPr>
          <a:xfrm>
            <a:off x="1074261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71D0A93-D70F-75CE-C9E3-4FEC1E3D56A1}"/>
              </a:ext>
            </a:extLst>
          </p:cNvPr>
          <p:cNvSpPr/>
          <p:nvPr/>
        </p:nvSpPr>
        <p:spPr>
          <a:xfrm>
            <a:off x="11316360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78DC4D4-358A-6DEE-D4E1-D9B4A49034D6}"/>
              </a:ext>
            </a:extLst>
          </p:cNvPr>
          <p:cNvSpPr/>
          <p:nvPr/>
        </p:nvSpPr>
        <p:spPr>
          <a:xfrm>
            <a:off x="398842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A995AE-8E72-5ADF-991F-9CB1BFD89727}"/>
              </a:ext>
            </a:extLst>
          </p:cNvPr>
          <p:cNvSpPr/>
          <p:nvPr/>
        </p:nvSpPr>
        <p:spPr>
          <a:xfrm>
            <a:off x="972584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26B737-3E70-12A4-39ED-31AD29770333}"/>
              </a:ext>
            </a:extLst>
          </p:cNvPr>
          <p:cNvSpPr/>
          <p:nvPr/>
        </p:nvSpPr>
        <p:spPr>
          <a:xfrm>
            <a:off x="154632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DAF5994-ACEB-F385-5E42-03A41502EB56}"/>
              </a:ext>
            </a:extLst>
          </p:cNvPr>
          <p:cNvSpPr/>
          <p:nvPr/>
        </p:nvSpPr>
        <p:spPr>
          <a:xfrm>
            <a:off x="212006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B673449-01D3-840A-7607-DBC416A56B32}"/>
              </a:ext>
            </a:extLst>
          </p:cNvPr>
          <p:cNvSpPr/>
          <p:nvPr/>
        </p:nvSpPr>
        <p:spPr>
          <a:xfrm>
            <a:off x="399591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614270E-BCE2-7073-A9FB-A0D6675B67D1}"/>
              </a:ext>
            </a:extLst>
          </p:cNvPr>
          <p:cNvGrpSpPr/>
          <p:nvPr/>
        </p:nvGrpSpPr>
        <p:grpSpPr>
          <a:xfrm>
            <a:off x="4972934" y="2750862"/>
            <a:ext cx="1721226" cy="573742"/>
            <a:chOff x="2742451" y="3226350"/>
            <a:chExt cx="1721226" cy="5737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7C6315A6-3685-71D9-DDF4-62952BBBCA16}"/>
                    </a:ext>
                  </a:extLst>
                </p:cNvPr>
                <p:cNvSpPr/>
                <p:nvPr/>
              </p:nvSpPr>
              <p:spPr>
                <a:xfrm>
                  <a:off x="2742451" y="3226350"/>
                  <a:ext cx="573742" cy="573742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7C6315A6-3685-71D9-DDF4-62952BBBCA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2451" y="3226350"/>
                  <a:ext cx="573742" cy="57374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32F1AF5B-82F8-3055-21FE-5655B837F4A8}"/>
                    </a:ext>
                  </a:extLst>
                </p:cNvPr>
                <p:cNvSpPr/>
                <p:nvPr/>
              </p:nvSpPr>
              <p:spPr>
                <a:xfrm>
                  <a:off x="3316193" y="3226350"/>
                  <a:ext cx="573742" cy="573742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32F1AF5B-82F8-3055-21FE-5655B837F4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16193" y="3226350"/>
                  <a:ext cx="573742" cy="57374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156DFD4-0532-6530-122E-96B47283CDEB}"/>
                    </a:ext>
                  </a:extLst>
                </p:cNvPr>
                <p:cNvSpPr/>
                <p:nvPr/>
              </p:nvSpPr>
              <p:spPr>
                <a:xfrm>
                  <a:off x="3889935" y="3226350"/>
                  <a:ext cx="573742" cy="573742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156DFD4-0532-6530-122E-96B47283CD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89935" y="3226350"/>
                  <a:ext cx="573742" cy="57374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E54434D5-5A4B-AEA4-64BA-B6F2B608D98A}"/>
              </a:ext>
            </a:extLst>
          </p:cNvPr>
          <p:cNvCxnSpPr>
            <a:cxnSpLocks/>
          </p:cNvCxnSpPr>
          <p:nvPr/>
        </p:nvCxnSpPr>
        <p:spPr>
          <a:xfrm flipH="1">
            <a:off x="5856032" y="2249783"/>
            <a:ext cx="749" cy="157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BA8CDC30-3DDF-A0C1-8FB1-257AD2C256E9}"/>
              </a:ext>
            </a:extLst>
          </p:cNvPr>
          <p:cNvCxnSpPr>
            <a:cxnSpLocks/>
          </p:cNvCxnSpPr>
          <p:nvPr/>
        </p:nvCxnSpPr>
        <p:spPr>
          <a:xfrm rot="5400000">
            <a:off x="5348110" y="2750488"/>
            <a:ext cx="1575900" cy="574491"/>
          </a:xfrm>
          <a:prstGeom prst="bentConnector3">
            <a:avLst>
              <a:gd name="adj1" fmla="val 8104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92013A59-05CA-1AB1-65B5-051C6153A358}"/>
              </a:ext>
            </a:extLst>
          </p:cNvPr>
          <p:cNvCxnSpPr>
            <a:cxnSpLocks/>
          </p:cNvCxnSpPr>
          <p:nvPr/>
        </p:nvCxnSpPr>
        <p:spPr>
          <a:xfrm rot="16200000" flipH="1">
            <a:off x="4784892" y="2750488"/>
            <a:ext cx="1575900" cy="574491"/>
          </a:xfrm>
          <a:prstGeom prst="bentConnector3">
            <a:avLst>
              <a:gd name="adj1" fmla="val 8104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B74E407-37E7-57CD-BCC6-28CB995B0119}"/>
                  </a:ext>
                </a:extLst>
              </p:cNvPr>
              <p:cNvSpPr txBox="1"/>
              <p:nvPr/>
            </p:nvSpPr>
            <p:spPr>
              <a:xfrm>
                <a:off x="5661566" y="4377284"/>
                <a:ext cx="5710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B74E407-37E7-57CD-BCC6-28CB995B0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566" y="4377284"/>
                <a:ext cx="571054" cy="523220"/>
              </a:xfrm>
              <a:prstGeom prst="rect">
                <a:avLst/>
              </a:prstGeom>
              <a:blipFill>
                <a:blip r:embed="rId5"/>
                <a:stretch>
                  <a:fillRect l="-4348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1BBCF8C-21B2-A42D-E68E-39BA217DA827}"/>
                  </a:ext>
                </a:extLst>
              </p:cNvPr>
              <p:cNvSpPr txBox="1"/>
              <p:nvPr/>
            </p:nvSpPr>
            <p:spPr>
              <a:xfrm>
                <a:off x="4831389" y="1119060"/>
                <a:ext cx="9118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1BBCF8C-21B2-A42D-E68E-39BA217DA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389" y="1119060"/>
                <a:ext cx="911853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7E3675B-138A-9D88-FAAF-6BEE8DD949E4}"/>
                  </a:ext>
                </a:extLst>
              </p:cNvPr>
              <p:cNvSpPr txBox="1"/>
              <p:nvPr/>
            </p:nvSpPr>
            <p:spPr>
              <a:xfrm>
                <a:off x="6053506" y="1119060"/>
                <a:ext cx="9118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7E3675B-138A-9D88-FAAF-6BEE8DD94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3506" y="1119060"/>
                <a:ext cx="911853" cy="523220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1ADC7AE-F711-FA1D-8612-B5CE9C4D7698}"/>
                  </a:ext>
                </a:extLst>
              </p:cNvPr>
              <p:cNvSpPr txBox="1"/>
              <p:nvPr/>
            </p:nvSpPr>
            <p:spPr>
              <a:xfrm>
                <a:off x="5613970" y="1119060"/>
                <a:ext cx="5688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1ADC7AE-F711-FA1D-8612-B5CE9C4D7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970" y="1119060"/>
                <a:ext cx="568809" cy="523220"/>
              </a:xfrm>
              <a:prstGeom prst="rect">
                <a:avLst/>
              </a:prstGeom>
              <a:blipFill>
                <a:blip r:embed="rId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13DC88A3-451C-2216-38F0-A1238B8E7CCC}"/>
              </a:ext>
            </a:extLst>
          </p:cNvPr>
          <p:cNvGrpSpPr/>
          <p:nvPr/>
        </p:nvGrpSpPr>
        <p:grpSpPr>
          <a:xfrm>
            <a:off x="553070" y="2560679"/>
            <a:ext cx="4058220" cy="954107"/>
            <a:chOff x="553070" y="2560679"/>
            <a:chExt cx="4058220" cy="9541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AC35B69-B1C8-A232-6218-AD95C1D15E61}"/>
                    </a:ext>
                  </a:extLst>
                </p:cNvPr>
                <p:cNvSpPr txBox="1"/>
                <p:nvPr/>
              </p:nvSpPr>
              <p:spPr>
                <a:xfrm>
                  <a:off x="2256093" y="2645819"/>
                  <a:ext cx="2355197" cy="7048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−1≤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≤1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AC35B69-B1C8-A232-6218-AD95C1D15E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093" y="2645819"/>
                  <a:ext cx="2355197" cy="704808"/>
                </a:xfrm>
                <a:prstGeom prst="rect">
                  <a:avLst/>
                </a:prstGeom>
                <a:blipFill>
                  <a:blip r:embed="rId9"/>
                  <a:stretch>
                    <a:fillRect l="-538"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0221709-ADE7-40EA-9A54-E3CC04FD9022}"/>
                </a:ext>
              </a:extLst>
            </p:cNvPr>
            <p:cNvSpPr txBox="1"/>
            <p:nvPr/>
          </p:nvSpPr>
          <p:spPr>
            <a:xfrm>
              <a:off x="553070" y="2560679"/>
              <a:ext cx="159870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max over</a:t>
              </a:r>
              <a:br>
                <a:rPr lang="en-US" sz="2800" dirty="0"/>
              </a:br>
              <a:r>
                <a:rPr lang="en-US" sz="2800" dirty="0"/>
                <a:t>a window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9E460F4-45D5-C242-27B9-12FA2684ABDC}"/>
              </a:ext>
            </a:extLst>
          </p:cNvPr>
          <p:cNvGrpSpPr/>
          <p:nvPr/>
        </p:nvGrpSpPr>
        <p:grpSpPr>
          <a:xfrm>
            <a:off x="319657" y="5108974"/>
            <a:ext cx="3162917" cy="1402306"/>
            <a:chOff x="319657" y="5108974"/>
            <a:chExt cx="3162917" cy="14023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F6BA39B6-482E-F091-D456-F38C73622B1F}"/>
                    </a:ext>
                  </a:extLst>
                </p:cNvPr>
                <p:cNvSpPr txBox="1"/>
                <p:nvPr/>
              </p:nvSpPr>
              <p:spPr>
                <a:xfrm>
                  <a:off x="944535" y="5108974"/>
                  <a:ext cx="182280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F6BA39B6-482E-F091-D456-F38C73622B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535" y="5108974"/>
                  <a:ext cx="1822807" cy="523220"/>
                </a:xfrm>
                <a:prstGeom prst="rect">
                  <a:avLst/>
                </a:prstGeom>
                <a:blipFill>
                  <a:blip r:embed="rId10"/>
                  <a:stretch>
                    <a:fillRect l="-2083"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C23DCF1-C06C-C1E4-88DE-B3AC39FC0390}"/>
                </a:ext>
              </a:extLst>
            </p:cNvPr>
            <p:cNvSpPr txBox="1"/>
            <p:nvPr/>
          </p:nvSpPr>
          <p:spPr>
            <a:xfrm>
              <a:off x="319657" y="5988060"/>
              <a:ext cx="31629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translate the input...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3A91488-50EB-BCC8-CBEA-0518F7D91985}"/>
              </a:ext>
            </a:extLst>
          </p:cNvPr>
          <p:cNvGrpSpPr/>
          <p:nvPr/>
        </p:nvGrpSpPr>
        <p:grpSpPr>
          <a:xfrm>
            <a:off x="3434588" y="5108974"/>
            <a:ext cx="5677645" cy="1397522"/>
            <a:chOff x="3434588" y="5108974"/>
            <a:chExt cx="5677645" cy="13975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2252D5A-8AD7-DA5B-D519-B54C2C8733B6}"/>
                    </a:ext>
                  </a:extLst>
                </p:cNvPr>
                <p:cNvSpPr txBox="1"/>
                <p:nvPr/>
              </p:nvSpPr>
              <p:spPr>
                <a:xfrm>
                  <a:off x="3495787" y="5108974"/>
                  <a:ext cx="5115439" cy="7048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−1≤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≤1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b>
                            </m:sSub>
                          </m:e>
                        </m:func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−1≤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≤1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2252D5A-8AD7-DA5B-D519-B54C2C8733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5787" y="5108974"/>
                  <a:ext cx="5115439" cy="704808"/>
                </a:xfrm>
                <a:prstGeom prst="rect">
                  <a:avLst/>
                </a:prstGeom>
                <a:blipFill>
                  <a:blip r:embed="rId11"/>
                  <a:stretch>
                    <a:fillRect l="-1238"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96F9342-009E-94E6-FF76-A07A5C7C9773}"/>
                </a:ext>
              </a:extLst>
            </p:cNvPr>
            <p:cNvSpPr txBox="1"/>
            <p:nvPr/>
          </p:nvSpPr>
          <p:spPr>
            <a:xfrm>
              <a:off x="3434588" y="5983276"/>
              <a:ext cx="56776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gives windowed max of shifted data...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AECADB6-3016-6CFD-74B7-856017849188}"/>
              </a:ext>
            </a:extLst>
          </p:cNvPr>
          <p:cNvGrpSpPr/>
          <p:nvPr/>
        </p:nvGrpSpPr>
        <p:grpSpPr>
          <a:xfrm>
            <a:off x="9088984" y="5108974"/>
            <a:ext cx="2805448" cy="1376517"/>
            <a:chOff x="9088984" y="5108974"/>
            <a:chExt cx="2805448" cy="137651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7BF6D6-E04B-1D1F-F31B-19EBCBD2D0AD}"/>
                    </a:ext>
                  </a:extLst>
                </p:cNvPr>
                <p:cNvSpPr txBox="1"/>
                <p:nvPr/>
              </p:nvSpPr>
              <p:spPr>
                <a:xfrm>
                  <a:off x="9442725" y="5108974"/>
                  <a:ext cx="210237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7BF6D6-E04B-1D1F-F31B-19EBCBD2D0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2725" y="5108974"/>
                  <a:ext cx="2102370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EC5E2FD-3C66-9F84-51F5-783FD6A51D2E}"/>
                </a:ext>
              </a:extLst>
            </p:cNvPr>
            <p:cNvSpPr txBox="1"/>
            <p:nvPr/>
          </p:nvSpPr>
          <p:spPr>
            <a:xfrm>
              <a:off x="9088984" y="5962271"/>
              <a:ext cx="28054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translates output!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869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35B66-ABFC-0E88-6F42-D674C92B9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convolutions perfectly equivariant under translation?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31CAC-383E-7420-A99C-D08817A12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83342"/>
            <a:ext cx="11073063" cy="52940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Can we prove it mathematically?			Answer: YES.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if translation is proved equivariant, what makes the experiment fail?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Answer: in practice, we do not do perfect translations, but we cut edges.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4B2517-79A3-D9FB-2D14-3E5A86299F42}"/>
              </a:ext>
            </a:extLst>
          </p:cNvPr>
          <p:cNvSpPr/>
          <p:nvPr/>
        </p:nvSpPr>
        <p:spPr>
          <a:xfrm>
            <a:off x="3211653" y="4074027"/>
            <a:ext cx="2190749" cy="8763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6B5E86-4215-3500-B9ED-6DC168DC32FE}"/>
              </a:ext>
            </a:extLst>
          </p:cNvPr>
          <p:cNvSpPr/>
          <p:nvPr/>
        </p:nvSpPr>
        <p:spPr>
          <a:xfrm>
            <a:off x="7104731" y="4074027"/>
            <a:ext cx="2190749" cy="8763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97FD1D0F-6511-357B-0FF1-1C8D56F813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3203155" y="4188327"/>
            <a:ext cx="374650" cy="647700"/>
          </a:xfrm>
          <a:prstGeom prst="rect">
            <a:avLst/>
          </a:prstGeom>
        </p:spPr>
      </p:pic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1888E844-2B10-CC5D-69FC-D796557D8B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828"/>
          <a:stretch/>
        </p:blipFill>
        <p:spPr>
          <a:xfrm>
            <a:off x="8926028" y="4173956"/>
            <a:ext cx="360954" cy="6477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924AF64-9F88-AFE8-41D7-EE3087670752}"/>
                  </a:ext>
                </a:extLst>
              </p:cNvPr>
              <p:cNvSpPr txBox="1"/>
              <p:nvPr/>
            </p:nvSpPr>
            <p:spPr>
              <a:xfrm>
                <a:off x="6475869" y="1847556"/>
                <a:ext cx="5540043" cy="1186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924AF64-9F88-AFE8-41D7-EE3087670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869" y="1847556"/>
                <a:ext cx="5540043" cy="1186672"/>
              </a:xfrm>
              <a:prstGeom prst="rect">
                <a:avLst/>
              </a:prstGeom>
              <a:blipFill>
                <a:blip r:embed="rId3"/>
                <a:stretch>
                  <a:fillRect l="-913" t="-124211" b="-16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34928F7-6757-5AA1-E8A5-D492E53D9D41}"/>
                  </a:ext>
                </a:extLst>
              </p:cNvPr>
              <p:cNvSpPr txBox="1"/>
              <p:nvPr/>
            </p:nvSpPr>
            <p:spPr>
              <a:xfrm>
                <a:off x="830007" y="2080121"/>
                <a:ext cx="5265993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     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  <a:p>
                <a:pPr algn="ctr"/>
                <a:endParaRPr lang="en-US" sz="28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34928F7-6757-5AA1-E8A5-D492E53D9D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07" y="2080121"/>
                <a:ext cx="5265993" cy="9541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922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8" grpId="0" animBg="1"/>
      <p:bldP spid="8" grpId="1" animBg="1"/>
      <p:bldP spid="8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B1A7F-8B78-174F-B7DA-874DCE51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Equivariance and convolutions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E3E4C-CD56-02B8-32FD-0DF54A833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about 1x1 convolutions - what are they?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limitations do 1x1 convolutions have?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invariances or equivariances do they have?</a:t>
            </a:r>
          </a:p>
        </p:txBody>
      </p:sp>
    </p:spTree>
    <p:extLst>
      <p:ext uri="{BB962C8B-B14F-4D97-AF65-F5344CB8AC3E}">
        <p14:creationId xmlns:p14="http://schemas.microsoft.com/office/powerpoint/2010/main" val="3401358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1B16D-31C8-ADB8-5E00-098DC2C8B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receptive fields</a:t>
            </a:r>
          </a:p>
        </p:txBody>
      </p:sp>
      <p:pic>
        <p:nvPicPr>
          <p:cNvPr id="7170" name="Picture 2" descr="deep learning - Receptive field of neurons in LeNet - Cross Validated">
            <a:extLst>
              <a:ext uri="{FF2B5EF4-FFF2-40B4-BE49-F238E27FC236}">
                <a16:creationId xmlns:a16="http://schemas.microsoft.com/office/drawing/2014/main" id="{592600BF-FF0C-DC63-D7A4-8B982138A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063" y="1512539"/>
            <a:ext cx="5892800" cy="454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431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1649E-6754-B0B9-1010-A9614C74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Composing convolutions to enlarge receptive 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029BA-17FE-A428-050F-3B42967AC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successive layer adds K-1 to the receptive field size</a:t>
            </a:r>
          </a:p>
          <a:p>
            <a:r>
              <a:rPr lang="en-US" dirty="0"/>
              <a:t>With L layers the field size is 1 + L * (K-1)</a:t>
            </a:r>
          </a:p>
          <a:p>
            <a:r>
              <a:rPr lang="en-US" dirty="0"/>
              <a:t>Of course, layers with stride or </a:t>
            </a:r>
            <a:r>
              <a:rPr lang="en-US" dirty="0" err="1"/>
              <a:t>upsampling</a:t>
            </a:r>
            <a:r>
              <a:rPr lang="en-US" dirty="0"/>
              <a:t> can expand this faster.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78E503-5C14-B22A-C475-813521706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448" y="3750986"/>
            <a:ext cx="9243277" cy="264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9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CB105-657F-A9CD-DB2B-889F1247D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U-nets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1E0ED5-204D-BD44-0457-AAE1CD5B4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679" y="1409700"/>
            <a:ext cx="6286500" cy="485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80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CB105-657F-A9CD-DB2B-889F1247D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U-nets</a:t>
            </a:r>
          </a:p>
        </p:txBody>
      </p:sp>
      <p:pic>
        <p:nvPicPr>
          <p:cNvPr id="9218" name="Picture 2" descr="U-Net: Image Segmentation Network">
            <a:extLst>
              <a:ext uri="{FF2B5EF4-FFF2-40B4-BE49-F238E27FC236}">
                <a16:creationId xmlns:a16="http://schemas.microsoft.com/office/drawing/2014/main" id="{F927C539-D758-6086-8504-3B97A802A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2034169"/>
            <a:ext cx="107950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721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90BD-8ACE-938D-5FF3-659F73DC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time and memory use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B7B711F-E1F8-27A4-4F49-0868F6106222}"/>
              </a:ext>
            </a:extLst>
          </p:cNvPr>
          <p:cNvSpPr/>
          <p:nvPr/>
        </p:nvSpPr>
        <p:spPr>
          <a:xfrm>
            <a:off x="2008091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864CFC8-031A-7473-BDBD-4B411DB014DB}"/>
              </a:ext>
            </a:extLst>
          </p:cNvPr>
          <p:cNvSpPr/>
          <p:nvPr/>
        </p:nvSpPr>
        <p:spPr>
          <a:xfrm>
            <a:off x="3583397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CD57E6-AF70-9A77-4288-1924B0C024B5}"/>
              </a:ext>
            </a:extLst>
          </p:cNvPr>
          <p:cNvSpPr/>
          <p:nvPr/>
        </p:nvSpPr>
        <p:spPr>
          <a:xfrm>
            <a:off x="514927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CF5100-B63B-1A1C-0120-C7CD60E1B0C2}"/>
              </a:ext>
            </a:extLst>
          </p:cNvPr>
          <p:cNvSpPr/>
          <p:nvPr/>
        </p:nvSpPr>
        <p:spPr>
          <a:xfrm>
            <a:off x="6668020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5922BA-46E1-9B2C-7AA1-882E9205B2E4}"/>
              </a:ext>
            </a:extLst>
          </p:cNvPr>
          <p:cNvSpPr/>
          <p:nvPr/>
        </p:nvSpPr>
        <p:spPr>
          <a:xfrm>
            <a:off x="824332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A61692-C98E-5927-D67D-7E5F5479C13D}"/>
              </a:ext>
            </a:extLst>
          </p:cNvPr>
          <p:cNvSpPr/>
          <p:nvPr/>
        </p:nvSpPr>
        <p:spPr>
          <a:xfrm>
            <a:off x="9852552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i="1" dirty="0">
                <a:latin typeface="Times" pitchFamily="2" charset="0"/>
              </a:rPr>
              <a:t>f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69A8BF-2BF8-E209-1B25-E3BEDCB6E5D6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575429" y="2838732"/>
            <a:ext cx="143266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19732A-4CE2-B837-4E64-9EBABBA47433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2716978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169506B-86BC-2AC5-3F06-241D8A19D4AD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4292284" y="2838732"/>
            <a:ext cx="85699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205F67-1521-B72B-78F2-47DAFD1D80A2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>
            <a:off x="7376907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7C1BC4-42EB-C2BC-1FB0-779DD50618E6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8952213" y="2838732"/>
            <a:ext cx="90033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D5AF667-BD32-8EA6-64D9-301529C0DB18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10561439" y="2838732"/>
            <a:ext cx="747027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3582D0AD-9BFF-9862-68DA-0D2365DDD52E}"/>
              </a:ext>
            </a:extLst>
          </p:cNvPr>
          <p:cNvSpPr/>
          <p:nvPr/>
        </p:nvSpPr>
        <p:spPr>
          <a:xfrm>
            <a:off x="5959133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53EF6A-5B5F-C647-F388-D0CAD30968A6}"/>
              </a:ext>
            </a:extLst>
          </p:cNvPr>
          <p:cNvSpPr/>
          <p:nvPr/>
        </p:nvSpPr>
        <p:spPr>
          <a:xfrm>
            <a:off x="6198896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219F00-AA4D-6A6B-A178-E9E7D85A2A94}"/>
              </a:ext>
            </a:extLst>
          </p:cNvPr>
          <p:cNvSpPr/>
          <p:nvPr/>
        </p:nvSpPr>
        <p:spPr>
          <a:xfrm>
            <a:off x="6438659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B92E726-71A0-16B8-9326-607967C200C7}"/>
              </a:ext>
            </a:extLst>
          </p:cNvPr>
          <p:cNvSpPr/>
          <p:nvPr/>
        </p:nvSpPr>
        <p:spPr>
          <a:xfrm>
            <a:off x="575429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4DEC142-39E1-5FB6-F9BA-AE2896BD58BD}"/>
              </a:ext>
            </a:extLst>
          </p:cNvPr>
          <p:cNvSpPr/>
          <p:nvPr/>
        </p:nvSpPr>
        <p:spPr>
          <a:xfrm>
            <a:off x="6785820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20344D-8D25-759D-1BAD-52272A1AF561}"/>
              </a:ext>
            </a:extLst>
          </p:cNvPr>
          <p:cNvSpPr/>
          <p:nvPr/>
        </p:nvSpPr>
        <p:spPr>
          <a:xfrm>
            <a:off x="3704133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/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/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/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/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/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/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/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/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/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blipFill>
                <a:blip r:embed="rId10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/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/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blipFill>
                <a:blip r:embed="rId12"/>
                <a:stretch>
                  <a:fillRect l="-1176" t="-110000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/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blipFill>
                <a:blip r:embed="rId13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/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blipFill>
                <a:blip r:embed="rId14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/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blipFill>
                <a:blip r:embed="rId15"/>
                <a:stretch>
                  <a:fillRect l="-125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/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blipFill>
                <a:blip r:embed="rId16"/>
                <a:stretch>
                  <a:fillRect l="-250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/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blipFill>
                <a:blip r:embed="rId17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/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blipFill>
                <a:blip r:embed="rId18"/>
                <a:stretch>
                  <a:fillRect l="-1235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/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/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/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/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/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/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/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/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96A959AB-5C91-A329-68A1-CB482B450477}"/>
              </a:ext>
            </a:extLst>
          </p:cNvPr>
          <p:cNvSpPr txBox="1"/>
          <p:nvPr/>
        </p:nvSpPr>
        <p:spPr>
          <a:xfrm>
            <a:off x="4320516" y="4494121"/>
            <a:ext cx="3277244" cy="52322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memory sizes of data</a:t>
            </a:r>
          </a:p>
        </p:txBody>
      </p:sp>
    </p:spTree>
    <p:extLst>
      <p:ext uri="{BB962C8B-B14F-4D97-AF65-F5344CB8AC3E}">
        <p14:creationId xmlns:p14="http://schemas.microsoft.com/office/powerpoint/2010/main" val="1545028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90BD-8ACE-938D-5FF3-659F73DC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time and memory use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B7B711F-E1F8-27A4-4F49-0868F6106222}"/>
              </a:ext>
            </a:extLst>
          </p:cNvPr>
          <p:cNvSpPr/>
          <p:nvPr/>
        </p:nvSpPr>
        <p:spPr>
          <a:xfrm>
            <a:off x="2008091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864CFC8-031A-7473-BDBD-4B411DB014DB}"/>
              </a:ext>
            </a:extLst>
          </p:cNvPr>
          <p:cNvSpPr/>
          <p:nvPr/>
        </p:nvSpPr>
        <p:spPr>
          <a:xfrm>
            <a:off x="3583397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CD57E6-AF70-9A77-4288-1924B0C024B5}"/>
              </a:ext>
            </a:extLst>
          </p:cNvPr>
          <p:cNvSpPr/>
          <p:nvPr/>
        </p:nvSpPr>
        <p:spPr>
          <a:xfrm>
            <a:off x="514927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CF5100-B63B-1A1C-0120-C7CD60E1B0C2}"/>
              </a:ext>
            </a:extLst>
          </p:cNvPr>
          <p:cNvSpPr/>
          <p:nvPr/>
        </p:nvSpPr>
        <p:spPr>
          <a:xfrm>
            <a:off x="6668020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5922BA-46E1-9B2C-7AA1-882E9205B2E4}"/>
              </a:ext>
            </a:extLst>
          </p:cNvPr>
          <p:cNvSpPr/>
          <p:nvPr/>
        </p:nvSpPr>
        <p:spPr>
          <a:xfrm>
            <a:off x="824332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A61692-C98E-5927-D67D-7E5F5479C13D}"/>
              </a:ext>
            </a:extLst>
          </p:cNvPr>
          <p:cNvSpPr/>
          <p:nvPr/>
        </p:nvSpPr>
        <p:spPr>
          <a:xfrm>
            <a:off x="9852552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i="1" dirty="0">
                <a:latin typeface="Times" pitchFamily="2" charset="0"/>
              </a:rPr>
              <a:t>f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69A8BF-2BF8-E209-1B25-E3BEDCB6E5D6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575429" y="2838732"/>
            <a:ext cx="143266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19732A-4CE2-B837-4E64-9EBABBA47433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2716978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169506B-86BC-2AC5-3F06-241D8A19D4AD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4292284" y="2838732"/>
            <a:ext cx="85699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205F67-1521-B72B-78F2-47DAFD1D80A2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>
            <a:off x="7376907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7C1BC4-42EB-C2BC-1FB0-779DD50618E6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8952213" y="2838732"/>
            <a:ext cx="90033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D5AF667-BD32-8EA6-64D9-301529C0DB18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10561439" y="2838732"/>
            <a:ext cx="747027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3582D0AD-9BFF-9862-68DA-0D2365DDD52E}"/>
              </a:ext>
            </a:extLst>
          </p:cNvPr>
          <p:cNvSpPr/>
          <p:nvPr/>
        </p:nvSpPr>
        <p:spPr>
          <a:xfrm>
            <a:off x="5959133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53EF6A-5B5F-C647-F388-D0CAD30968A6}"/>
              </a:ext>
            </a:extLst>
          </p:cNvPr>
          <p:cNvSpPr/>
          <p:nvPr/>
        </p:nvSpPr>
        <p:spPr>
          <a:xfrm>
            <a:off x="6198896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219F00-AA4D-6A6B-A178-E9E7D85A2A94}"/>
              </a:ext>
            </a:extLst>
          </p:cNvPr>
          <p:cNvSpPr/>
          <p:nvPr/>
        </p:nvSpPr>
        <p:spPr>
          <a:xfrm>
            <a:off x="6438659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B92E726-71A0-16B8-9326-607967C200C7}"/>
              </a:ext>
            </a:extLst>
          </p:cNvPr>
          <p:cNvSpPr/>
          <p:nvPr/>
        </p:nvSpPr>
        <p:spPr>
          <a:xfrm>
            <a:off x="575429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4DEC142-39E1-5FB6-F9BA-AE2896BD58BD}"/>
              </a:ext>
            </a:extLst>
          </p:cNvPr>
          <p:cNvSpPr/>
          <p:nvPr/>
        </p:nvSpPr>
        <p:spPr>
          <a:xfrm>
            <a:off x="6785820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20344D-8D25-759D-1BAD-52272A1AF561}"/>
              </a:ext>
            </a:extLst>
          </p:cNvPr>
          <p:cNvSpPr/>
          <p:nvPr/>
        </p:nvSpPr>
        <p:spPr>
          <a:xfrm>
            <a:off x="3704133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/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/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/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/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/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/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/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/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/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blipFill>
                <a:blip r:embed="rId10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/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/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blipFill>
                <a:blip r:embed="rId12"/>
                <a:stretch>
                  <a:fillRect l="-1176" t="-110000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/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blipFill>
                <a:blip r:embed="rId13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/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blipFill>
                <a:blip r:embed="rId14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/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blipFill>
                <a:blip r:embed="rId15"/>
                <a:stretch>
                  <a:fillRect l="-125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/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blipFill>
                <a:blip r:embed="rId16"/>
                <a:stretch>
                  <a:fillRect l="-250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/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blipFill>
                <a:blip r:embed="rId17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/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blipFill>
                <a:blip r:embed="rId18"/>
                <a:stretch>
                  <a:fillRect l="-1235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/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/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/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/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/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/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/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/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96A959AB-5C91-A329-68A1-CB482B450477}"/>
              </a:ext>
            </a:extLst>
          </p:cNvPr>
          <p:cNvSpPr txBox="1"/>
          <p:nvPr/>
        </p:nvSpPr>
        <p:spPr>
          <a:xfrm>
            <a:off x="4320516" y="4494121"/>
            <a:ext cx="3277244" cy="52322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memory sizes of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DADAB5-71B9-991C-2C1F-E772B5F47A98}"/>
              </a:ext>
            </a:extLst>
          </p:cNvPr>
          <p:cNvSpPr txBox="1"/>
          <p:nvPr/>
        </p:nvSpPr>
        <p:spPr>
          <a:xfrm>
            <a:off x="2948661" y="5373446"/>
            <a:ext cx="5987858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computation cost of forward operations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6A91B77-FBFC-B353-B369-BF38F5DE3B2D}"/>
                  </a:ext>
                </a:extLst>
              </p:cNvPr>
              <p:cNvSpPr txBox="1"/>
              <p:nvPr/>
            </p:nvSpPr>
            <p:spPr>
              <a:xfrm>
                <a:off x="2157014" y="2028601"/>
                <a:ext cx="615361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6A91B77-FBFC-B353-B369-BF38F5DE3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7014" y="2028601"/>
                <a:ext cx="615361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2A66C14-3722-FC55-4B10-96147D28D046}"/>
                  </a:ext>
                </a:extLst>
              </p:cNvPr>
              <p:cNvSpPr txBox="1"/>
              <p:nvPr/>
            </p:nvSpPr>
            <p:spPr>
              <a:xfrm>
                <a:off x="5241381" y="1954026"/>
                <a:ext cx="615361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2A66C14-3722-FC55-4B10-96147D28D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381" y="1954026"/>
                <a:ext cx="615361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A8C417F-2149-6412-C38A-8EB55D8AE33C}"/>
                  </a:ext>
                </a:extLst>
              </p:cNvPr>
              <p:cNvSpPr txBox="1"/>
              <p:nvPr/>
            </p:nvSpPr>
            <p:spPr>
              <a:xfrm>
                <a:off x="8318521" y="1950963"/>
                <a:ext cx="615361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A8C417F-2149-6412-C38A-8EB55D8AE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521" y="1950963"/>
                <a:ext cx="615361" cy="369332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07FD43F-33D5-7909-F48B-A88DE1E695DA}"/>
                  </a:ext>
                </a:extLst>
              </p:cNvPr>
              <p:cNvSpPr txBox="1"/>
              <p:nvPr/>
            </p:nvSpPr>
            <p:spPr>
              <a:xfrm>
                <a:off x="6363346" y="2135821"/>
                <a:ext cx="502958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07FD43F-33D5-7909-F48B-A88DE1E69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346" y="2135821"/>
                <a:ext cx="502958" cy="369332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88A316D-D8CB-DA93-122F-C4A008A0A2B7}"/>
                  </a:ext>
                </a:extLst>
              </p:cNvPr>
              <p:cNvSpPr txBox="1"/>
              <p:nvPr/>
            </p:nvSpPr>
            <p:spPr>
              <a:xfrm>
                <a:off x="3315928" y="2153611"/>
                <a:ext cx="502958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88A316D-D8CB-DA93-122F-C4A008A0A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5928" y="2153611"/>
                <a:ext cx="502958" cy="369332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BAE5CA0-56A4-865A-B0AE-FC36D2AB3452}"/>
                  </a:ext>
                </a:extLst>
              </p:cNvPr>
              <p:cNvSpPr txBox="1"/>
              <p:nvPr/>
            </p:nvSpPr>
            <p:spPr>
              <a:xfrm>
                <a:off x="9580870" y="2153611"/>
                <a:ext cx="502958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BAE5CA0-56A4-865A-B0AE-FC36D2AB3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0870" y="2153611"/>
                <a:ext cx="502958" cy="369332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9454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90BD-8ACE-938D-5FF3-659F73DC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time and memory use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B7B711F-E1F8-27A4-4F49-0868F6106222}"/>
              </a:ext>
            </a:extLst>
          </p:cNvPr>
          <p:cNvSpPr/>
          <p:nvPr/>
        </p:nvSpPr>
        <p:spPr>
          <a:xfrm>
            <a:off x="2008091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864CFC8-031A-7473-BDBD-4B411DB014DB}"/>
              </a:ext>
            </a:extLst>
          </p:cNvPr>
          <p:cNvSpPr/>
          <p:nvPr/>
        </p:nvSpPr>
        <p:spPr>
          <a:xfrm>
            <a:off x="3583397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CD57E6-AF70-9A77-4288-1924B0C024B5}"/>
              </a:ext>
            </a:extLst>
          </p:cNvPr>
          <p:cNvSpPr/>
          <p:nvPr/>
        </p:nvSpPr>
        <p:spPr>
          <a:xfrm>
            <a:off x="514927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CF5100-B63B-1A1C-0120-C7CD60E1B0C2}"/>
              </a:ext>
            </a:extLst>
          </p:cNvPr>
          <p:cNvSpPr/>
          <p:nvPr/>
        </p:nvSpPr>
        <p:spPr>
          <a:xfrm>
            <a:off x="6668020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5922BA-46E1-9B2C-7AA1-882E9205B2E4}"/>
              </a:ext>
            </a:extLst>
          </p:cNvPr>
          <p:cNvSpPr/>
          <p:nvPr/>
        </p:nvSpPr>
        <p:spPr>
          <a:xfrm>
            <a:off x="824332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A61692-C98E-5927-D67D-7E5F5479C13D}"/>
              </a:ext>
            </a:extLst>
          </p:cNvPr>
          <p:cNvSpPr/>
          <p:nvPr/>
        </p:nvSpPr>
        <p:spPr>
          <a:xfrm>
            <a:off x="9852552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i="1" dirty="0">
                <a:latin typeface="Times" pitchFamily="2" charset="0"/>
              </a:rPr>
              <a:t>f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69A8BF-2BF8-E209-1B25-E3BEDCB6E5D6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575429" y="2838732"/>
            <a:ext cx="143266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19732A-4CE2-B837-4E64-9EBABBA47433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2716978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169506B-86BC-2AC5-3F06-241D8A19D4AD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4292284" y="2838732"/>
            <a:ext cx="85699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205F67-1521-B72B-78F2-47DAFD1D80A2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>
            <a:off x="7376907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7C1BC4-42EB-C2BC-1FB0-779DD50618E6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8952213" y="2838732"/>
            <a:ext cx="90033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D5AF667-BD32-8EA6-64D9-301529C0DB18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10561439" y="2838732"/>
            <a:ext cx="747027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3582D0AD-9BFF-9862-68DA-0D2365DDD52E}"/>
              </a:ext>
            </a:extLst>
          </p:cNvPr>
          <p:cNvSpPr/>
          <p:nvPr/>
        </p:nvSpPr>
        <p:spPr>
          <a:xfrm>
            <a:off x="5959133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53EF6A-5B5F-C647-F388-D0CAD30968A6}"/>
              </a:ext>
            </a:extLst>
          </p:cNvPr>
          <p:cNvSpPr/>
          <p:nvPr/>
        </p:nvSpPr>
        <p:spPr>
          <a:xfrm>
            <a:off x="6198896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219F00-AA4D-6A6B-A178-E9E7D85A2A94}"/>
              </a:ext>
            </a:extLst>
          </p:cNvPr>
          <p:cNvSpPr/>
          <p:nvPr/>
        </p:nvSpPr>
        <p:spPr>
          <a:xfrm>
            <a:off x="6438659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B92E726-71A0-16B8-9326-607967C200C7}"/>
              </a:ext>
            </a:extLst>
          </p:cNvPr>
          <p:cNvSpPr/>
          <p:nvPr/>
        </p:nvSpPr>
        <p:spPr>
          <a:xfrm>
            <a:off x="575429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4DEC142-39E1-5FB6-F9BA-AE2896BD58BD}"/>
              </a:ext>
            </a:extLst>
          </p:cNvPr>
          <p:cNvSpPr/>
          <p:nvPr/>
        </p:nvSpPr>
        <p:spPr>
          <a:xfrm>
            <a:off x="6785820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20344D-8D25-759D-1BAD-52272A1AF561}"/>
              </a:ext>
            </a:extLst>
          </p:cNvPr>
          <p:cNvSpPr/>
          <p:nvPr/>
        </p:nvSpPr>
        <p:spPr>
          <a:xfrm>
            <a:off x="3704133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/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/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/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/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/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/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/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/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/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blipFill>
                <a:blip r:embed="rId10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/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/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blipFill>
                <a:blip r:embed="rId12"/>
                <a:stretch>
                  <a:fillRect l="-1176" t="-110000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/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blipFill>
                <a:blip r:embed="rId13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/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blipFill>
                <a:blip r:embed="rId14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/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blipFill>
                <a:blip r:embed="rId15"/>
                <a:stretch>
                  <a:fillRect l="-125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/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blipFill>
                <a:blip r:embed="rId16"/>
                <a:stretch>
                  <a:fillRect l="-250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/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blipFill>
                <a:blip r:embed="rId17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/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blipFill>
                <a:blip r:embed="rId18"/>
                <a:stretch>
                  <a:fillRect l="-1235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/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/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/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/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/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/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/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/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96A959AB-5C91-A329-68A1-CB482B450477}"/>
              </a:ext>
            </a:extLst>
          </p:cNvPr>
          <p:cNvSpPr txBox="1"/>
          <p:nvPr/>
        </p:nvSpPr>
        <p:spPr>
          <a:xfrm>
            <a:off x="4320516" y="4494121"/>
            <a:ext cx="3277244" cy="52322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memory sizes of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DADAB5-71B9-991C-2C1F-E772B5F47A98}"/>
              </a:ext>
            </a:extLst>
          </p:cNvPr>
          <p:cNvSpPr txBox="1"/>
          <p:nvPr/>
        </p:nvSpPr>
        <p:spPr>
          <a:xfrm>
            <a:off x="2948661" y="5373446"/>
            <a:ext cx="5987858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computation cost of forward operations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6A91B77-FBFC-B353-B369-BF38F5DE3B2D}"/>
                  </a:ext>
                </a:extLst>
              </p:cNvPr>
              <p:cNvSpPr txBox="1"/>
              <p:nvPr/>
            </p:nvSpPr>
            <p:spPr>
              <a:xfrm>
                <a:off x="2157014" y="2028601"/>
                <a:ext cx="615361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6A91B77-FBFC-B353-B369-BF38F5DE3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7014" y="2028601"/>
                <a:ext cx="615361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2A66C14-3722-FC55-4B10-96147D28D046}"/>
                  </a:ext>
                </a:extLst>
              </p:cNvPr>
              <p:cNvSpPr txBox="1"/>
              <p:nvPr/>
            </p:nvSpPr>
            <p:spPr>
              <a:xfrm>
                <a:off x="5241381" y="1954026"/>
                <a:ext cx="615361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2A66C14-3722-FC55-4B10-96147D28D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381" y="1954026"/>
                <a:ext cx="615361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A8C417F-2149-6412-C38A-8EB55D8AE33C}"/>
                  </a:ext>
                </a:extLst>
              </p:cNvPr>
              <p:cNvSpPr txBox="1"/>
              <p:nvPr/>
            </p:nvSpPr>
            <p:spPr>
              <a:xfrm>
                <a:off x="8318521" y="1950963"/>
                <a:ext cx="615361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A8C417F-2149-6412-C38A-8EB55D8AE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521" y="1950963"/>
                <a:ext cx="615361" cy="369332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07FD43F-33D5-7909-F48B-A88DE1E695DA}"/>
                  </a:ext>
                </a:extLst>
              </p:cNvPr>
              <p:cNvSpPr txBox="1"/>
              <p:nvPr/>
            </p:nvSpPr>
            <p:spPr>
              <a:xfrm>
                <a:off x="6363346" y="2135821"/>
                <a:ext cx="502958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07FD43F-33D5-7909-F48B-A88DE1E69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346" y="2135821"/>
                <a:ext cx="502958" cy="369332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88A316D-D8CB-DA93-122F-C4A008A0A2B7}"/>
                  </a:ext>
                </a:extLst>
              </p:cNvPr>
              <p:cNvSpPr txBox="1"/>
              <p:nvPr/>
            </p:nvSpPr>
            <p:spPr>
              <a:xfrm>
                <a:off x="3315928" y="2153611"/>
                <a:ext cx="502958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88A316D-D8CB-DA93-122F-C4A008A0A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5928" y="2153611"/>
                <a:ext cx="502958" cy="369332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BAE5CA0-56A4-865A-B0AE-FC36D2AB3452}"/>
                  </a:ext>
                </a:extLst>
              </p:cNvPr>
              <p:cNvSpPr txBox="1"/>
              <p:nvPr/>
            </p:nvSpPr>
            <p:spPr>
              <a:xfrm>
                <a:off x="9580870" y="2153611"/>
                <a:ext cx="502958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BAE5CA0-56A4-865A-B0AE-FC36D2AB3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0870" y="2153611"/>
                <a:ext cx="502958" cy="369332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1560082A-CBDE-B624-35B0-5ECB08B37C17}"/>
              </a:ext>
            </a:extLst>
          </p:cNvPr>
          <p:cNvSpPr txBox="1"/>
          <p:nvPr/>
        </p:nvSpPr>
        <p:spPr>
          <a:xfrm>
            <a:off x="2078742" y="5929942"/>
            <a:ext cx="771993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computation cost of backward operations is similar!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AF2B3DB-6A68-416F-4A3B-0AD168C45697}"/>
                  </a:ext>
                </a:extLst>
              </p:cNvPr>
              <p:cNvSpPr txBox="1"/>
              <p:nvPr/>
            </p:nvSpPr>
            <p:spPr>
              <a:xfrm>
                <a:off x="9402382" y="4642349"/>
                <a:ext cx="2562047" cy="954107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0" dirty="0"/>
                  <a:t>total time</a:t>
                </a:r>
                <a:r>
                  <a:rPr lang="en-US" sz="2800" dirty="0"/>
                  <a:t> </a:t>
                </a:r>
                <a:r>
                  <a:rPr lang="en-US" sz="2800" b="0" dirty="0"/>
                  <a:t>either</a:t>
                </a:r>
                <a:br>
                  <a:rPr lang="en-US" sz="2800" b="0" dirty="0"/>
                </a:br>
                <a:r>
                  <a:rPr lang="en-US" sz="2800" b="0" dirty="0"/>
                  <a:t>way: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AF2B3DB-6A68-416F-4A3B-0AD168C456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2382" y="4642349"/>
                <a:ext cx="2562047" cy="954107"/>
              </a:xfrm>
              <a:prstGeom prst="rect">
                <a:avLst/>
              </a:prstGeom>
              <a:blipFill>
                <a:blip r:embed="rId33"/>
                <a:stretch>
                  <a:fillRect l="-3922" t="-6494" r="-4412" b="-1558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644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90BD-8ACE-938D-5FF3-659F73DC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time and memory use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B7B711F-E1F8-27A4-4F49-0868F6106222}"/>
              </a:ext>
            </a:extLst>
          </p:cNvPr>
          <p:cNvSpPr/>
          <p:nvPr/>
        </p:nvSpPr>
        <p:spPr>
          <a:xfrm>
            <a:off x="2008091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864CFC8-031A-7473-BDBD-4B411DB014DB}"/>
              </a:ext>
            </a:extLst>
          </p:cNvPr>
          <p:cNvSpPr/>
          <p:nvPr/>
        </p:nvSpPr>
        <p:spPr>
          <a:xfrm>
            <a:off x="3583397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CD57E6-AF70-9A77-4288-1924B0C024B5}"/>
              </a:ext>
            </a:extLst>
          </p:cNvPr>
          <p:cNvSpPr/>
          <p:nvPr/>
        </p:nvSpPr>
        <p:spPr>
          <a:xfrm>
            <a:off x="514927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CF5100-B63B-1A1C-0120-C7CD60E1B0C2}"/>
              </a:ext>
            </a:extLst>
          </p:cNvPr>
          <p:cNvSpPr/>
          <p:nvPr/>
        </p:nvSpPr>
        <p:spPr>
          <a:xfrm>
            <a:off x="6668020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5922BA-46E1-9B2C-7AA1-882E9205B2E4}"/>
              </a:ext>
            </a:extLst>
          </p:cNvPr>
          <p:cNvSpPr/>
          <p:nvPr/>
        </p:nvSpPr>
        <p:spPr>
          <a:xfrm>
            <a:off x="824332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A61692-C98E-5927-D67D-7E5F5479C13D}"/>
              </a:ext>
            </a:extLst>
          </p:cNvPr>
          <p:cNvSpPr/>
          <p:nvPr/>
        </p:nvSpPr>
        <p:spPr>
          <a:xfrm>
            <a:off x="9852552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i="1" dirty="0">
                <a:latin typeface="Times" pitchFamily="2" charset="0"/>
              </a:rPr>
              <a:t>f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69A8BF-2BF8-E209-1B25-E3BEDCB6E5D6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575429" y="2838732"/>
            <a:ext cx="143266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19732A-4CE2-B837-4E64-9EBABBA47433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2716978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169506B-86BC-2AC5-3F06-241D8A19D4AD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4292284" y="2838732"/>
            <a:ext cx="85699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205F67-1521-B72B-78F2-47DAFD1D80A2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>
            <a:off x="7376907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7C1BC4-42EB-C2BC-1FB0-779DD50618E6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8952213" y="2838732"/>
            <a:ext cx="90033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D5AF667-BD32-8EA6-64D9-301529C0DB18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10561439" y="2838732"/>
            <a:ext cx="747027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3582D0AD-9BFF-9862-68DA-0D2365DDD52E}"/>
              </a:ext>
            </a:extLst>
          </p:cNvPr>
          <p:cNvSpPr/>
          <p:nvPr/>
        </p:nvSpPr>
        <p:spPr>
          <a:xfrm>
            <a:off x="5959133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53EF6A-5B5F-C647-F388-D0CAD30968A6}"/>
              </a:ext>
            </a:extLst>
          </p:cNvPr>
          <p:cNvSpPr/>
          <p:nvPr/>
        </p:nvSpPr>
        <p:spPr>
          <a:xfrm>
            <a:off x="6198896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219F00-AA4D-6A6B-A178-E9E7D85A2A94}"/>
              </a:ext>
            </a:extLst>
          </p:cNvPr>
          <p:cNvSpPr/>
          <p:nvPr/>
        </p:nvSpPr>
        <p:spPr>
          <a:xfrm>
            <a:off x="6438659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B92E726-71A0-16B8-9326-607967C200C7}"/>
              </a:ext>
            </a:extLst>
          </p:cNvPr>
          <p:cNvSpPr/>
          <p:nvPr/>
        </p:nvSpPr>
        <p:spPr>
          <a:xfrm>
            <a:off x="575429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4DEC142-39E1-5FB6-F9BA-AE2896BD58BD}"/>
              </a:ext>
            </a:extLst>
          </p:cNvPr>
          <p:cNvSpPr/>
          <p:nvPr/>
        </p:nvSpPr>
        <p:spPr>
          <a:xfrm>
            <a:off x="6785820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20344D-8D25-759D-1BAD-52272A1AF561}"/>
              </a:ext>
            </a:extLst>
          </p:cNvPr>
          <p:cNvSpPr/>
          <p:nvPr/>
        </p:nvSpPr>
        <p:spPr>
          <a:xfrm>
            <a:off x="3704133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/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/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/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/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/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/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/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/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/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blipFill>
                <a:blip r:embed="rId10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/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/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blipFill>
                <a:blip r:embed="rId12"/>
                <a:stretch>
                  <a:fillRect l="-1176" t="-110000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/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blipFill>
                <a:blip r:embed="rId13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/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blipFill>
                <a:blip r:embed="rId14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/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blipFill>
                <a:blip r:embed="rId15"/>
                <a:stretch>
                  <a:fillRect l="-125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/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blipFill>
                <a:blip r:embed="rId16"/>
                <a:stretch>
                  <a:fillRect l="-250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/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blipFill>
                <a:blip r:embed="rId17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/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blipFill>
                <a:blip r:embed="rId18"/>
                <a:stretch>
                  <a:fillRect l="-1235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/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/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/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/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/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/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/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/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96A959AB-5C91-A329-68A1-CB482B450477}"/>
              </a:ext>
            </a:extLst>
          </p:cNvPr>
          <p:cNvSpPr txBox="1"/>
          <p:nvPr/>
        </p:nvSpPr>
        <p:spPr>
          <a:xfrm>
            <a:off x="8685552" y="991547"/>
            <a:ext cx="3488519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fixed input parameters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0EB70A-B6CE-D6AB-1F3B-E42F3DAC7B8A}"/>
              </a:ext>
            </a:extLst>
          </p:cNvPr>
          <p:cNvSpPr txBox="1"/>
          <p:nvPr/>
        </p:nvSpPr>
        <p:spPr>
          <a:xfrm>
            <a:off x="715259" y="4120058"/>
            <a:ext cx="1680589" cy="52322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data input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A0B953-48B1-15E7-A455-7D9D35897383}"/>
              </a:ext>
            </a:extLst>
          </p:cNvPr>
          <p:cNvSpPr txBox="1"/>
          <p:nvPr/>
        </p:nvSpPr>
        <p:spPr>
          <a:xfrm>
            <a:off x="619689" y="4981307"/>
            <a:ext cx="9768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During ordinary calculation, intermediate results can be discarded</a:t>
            </a:r>
          </a:p>
        </p:txBody>
      </p:sp>
    </p:spTree>
    <p:extLst>
      <p:ext uri="{BB962C8B-B14F-4D97-AF65-F5344CB8AC3E}">
        <p14:creationId xmlns:p14="http://schemas.microsoft.com/office/powerpoint/2010/main" val="813998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90BD-8ACE-938D-5FF3-659F73DC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time and memory use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B7B711F-E1F8-27A4-4F49-0868F6106222}"/>
              </a:ext>
            </a:extLst>
          </p:cNvPr>
          <p:cNvSpPr/>
          <p:nvPr/>
        </p:nvSpPr>
        <p:spPr>
          <a:xfrm>
            <a:off x="2008091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864CFC8-031A-7473-BDBD-4B411DB014DB}"/>
              </a:ext>
            </a:extLst>
          </p:cNvPr>
          <p:cNvSpPr/>
          <p:nvPr/>
        </p:nvSpPr>
        <p:spPr>
          <a:xfrm>
            <a:off x="3583397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CD57E6-AF70-9A77-4288-1924B0C024B5}"/>
              </a:ext>
            </a:extLst>
          </p:cNvPr>
          <p:cNvSpPr/>
          <p:nvPr/>
        </p:nvSpPr>
        <p:spPr>
          <a:xfrm>
            <a:off x="514927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CF5100-B63B-1A1C-0120-C7CD60E1B0C2}"/>
              </a:ext>
            </a:extLst>
          </p:cNvPr>
          <p:cNvSpPr/>
          <p:nvPr/>
        </p:nvSpPr>
        <p:spPr>
          <a:xfrm>
            <a:off x="6668020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5922BA-46E1-9B2C-7AA1-882E9205B2E4}"/>
              </a:ext>
            </a:extLst>
          </p:cNvPr>
          <p:cNvSpPr/>
          <p:nvPr/>
        </p:nvSpPr>
        <p:spPr>
          <a:xfrm>
            <a:off x="824332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A61692-C98E-5927-D67D-7E5F5479C13D}"/>
              </a:ext>
            </a:extLst>
          </p:cNvPr>
          <p:cNvSpPr/>
          <p:nvPr/>
        </p:nvSpPr>
        <p:spPr>
          <a:xfrm>
            <a:off x="9852552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i="1" dirty="0">
                <a:latin typeface="Times" pitchFamily="2" charset="0"/>
              </a:rPr>
              <a:t>f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69A8BF-2BF8-E209-1B25-E3BEDCB6E5D6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575429" y="2838732"/>
            <a:ext cx="143266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19732A-4CE2-B837-4E64-9EBABBA47433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2716978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169506B-86BC-2AC5-3F06-241D8A19D4AD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4292284" y="2838732"/>
            <a:ext cx="85699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205F67-1521-B72B-78F2-47DAFD1D80A2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>
            <a:off x="7376907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7C1BC4-42EB-C2BC-1FB0-779DD50618E6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8952213" y="2838732"/>
            <a:ext cx="90033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D5AF667-BD32-8EA6-64D9-301529C0DB18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10561439" y="2838732"/>
            <a:ext cx="747027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3582D0AD-9BFF-9862-68DA-0D2365DDD52E}"/>
              </a:ext>
            </a:extLst>
          </p:cNvPr>
          <p:cNvSpPr/>
          <p:nvPr/>
        </p:nvSpPr>
        <p:spPr>
          <a:xfrm>
            <a:off x="5959133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53EF6A-5B5F-C647-F388-D0CAD30968A6}"/>
              </a:ext>
            </a:extLst>
          </p:cNvPr>
          <p:cNvSpPr/>
          <p:nvPr/>
        </p:nvSpPr>
        <p:spPr>
          <a:xfrm>
            <a:off x="6198896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219F00-AA4D-6A6B-A178-E9E7D85A2A94}"/>
              </a:ext>
            </a:extLst>
          </p:cNvPr>
          <p:cNvSpPr/>
          <p:nvPr/>
        </p:nvSpPr>
        <p:spPr>
          <a:xfrm>
            <a:off x="6438659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B92E726-71A0-16B8-9326-607967C200C7}"/>
              </a:ext>
            </a:extLst>
          </p:cNvPr>
          <p:cNvSpPr/>
          <p:nvPr/>
        </p:nvSpPr>
        <p:spPr>
          <a:xfrm>
            <a:off x="575429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4DEC142-39E1-5FB6-F9BA-AE2896BD58BD}"/>
              </a:ext>
            </a:extLst>
          </p:cNvPr>
          <p:cNvSpPr/>
          <p:nvPr/>
        </p:nvSpPr>
        <p:spPr>
          <a:xfrm>
            <a:off x="6785820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20344D-8D25-759D-1BAD-52272A1AF561}"/>
              </a:ext>
            </a:extLst>
          </p:cNvPr>
          <p:cNvSpPr/>
          <p:nvPr/>
        </p:nvSpPr>
        <p:spPr>
          <a:xfrm>
            <a:off x="3704133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/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/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/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/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/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/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/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/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/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blipFill>
                <a:blip r:embed="rId10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/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/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blipFill>
                <a:blip r:embed="rId12"/>
                <a:stretch>
                  <a:fillRect l="-1176" t="-110000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/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blipFill>
                <a:blip r:embed="rId13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/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blipFill>
                <a:blip r:embed="rId14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/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blipFill>
                <a:blip r:embed="rId15"/>
                <a:stretch>
                  <a:fillRect l="-125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/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blipFill>
                <a:blip r:embed="rId16"/>
                <a:stretch>
                  <a:fillRect l="-250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/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blipFill>
                <a:blip r:embed="rId17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/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blipFill>
                <a:blip r:embed="rId18"/>
                <a:stretch>
                  <a:fillRect l="-1235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/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/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/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/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/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solidFill>
                <a:schemeClr val="accent4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/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/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/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96A959AB-5C91-A329-68A1-CB482B450477}"/>
              </a:ext>
            </a:extLst>
          </p:cNvPr>
          <p:cNvSpPr txBox="1"/>
          <p:nvPr/>
        </p:nvSpPr>
        <p:spPr>
          <a:xfrm>
            <a:off x="8685552" y="991547"/>
            <a:ext cx="3488519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fixed input parameters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0EB70A-B6CE-D6AB-1F3B-E42F3DAC7B8A}"/>
              </a:ext>
            </a:extLst>
          </p:cNvPr>
          <p:cNvSpPr txBox="1"/>
          <p:nvPr/>
        </p:nvSpPr>
        <p:spPr>
          <a:xfrm>
            <a:off x="2735490" y="4120058"/>
            <a:ext cx="829394" cy="52322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data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A0B953-48B1-15E7-A455-7D9D35897383}"/>
              </a:ext>
            </a:extLst>
          </p:cNvPr>
          <p:cNvSpPr txBox="1"/>
          <p:nvPr/>
        </p:nvSpPr>
        <p:spPr>
          <a:xfrm>
            <a:off x="619689" y="4981307"/>
            <a:ext cx="9768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During ordinary calculation, intermediate results can be discarded</a:t>
            </a:r>
          </a:p>
        </p:txBody>
      </p:sp>
    </p:spTree>
    <p:extLst>
      <p:ext uri="{BB962C8B-B14F-4D97-AF65-F5344CB8AC3E}">
        <p14:creationId xmlns:p14="http://schemas.microsoft.com/office/powerpoint/2010/main" val="420238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90BD-8ACE-938D-5FF3-659F73DC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time and memory use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B7B711F-E1F8-27A4-4F49-0868F6106222}"/>
              </a:ext>
            </a:extLst>
          </p:cNvPr>
          <p:cNvSpPr/>
          <p:nvPr/>
        </p:nvSpPr>
        <p:spPr>
          <a:xfrm>
            <a:off x="2008091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864CFC8-031A-7473-BDBD-4B411DB014DB}"/>
              </a:ext>
            </a:extLst>
          </p:cNvPr>
          <p:cNvSpPr/>
          <p:nvPr/>
        </p:nvSpPr>
        <p:spPr>
          <a:xfrm>
            <a:off x="3583397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CD57E6-AF70-9A77-4288-1924B0C024B5}"/>
              </a:ext>
            </a:extLst>
          </p:cNvPr>
          <p:cNvSpPr/>
          <p:nvPr/>
        </p:nvSpPr>
        <p:spPr>
          <a:xfrm>
            <a:off x="514927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CF5100-B63B-1A1C-0120-C7CD60E1B0C2}"/>
              </a:ext>
            </a:extLst>
          </p:cNvPr>
          <p:cNvSpPr/>
          <p:nvPr/>
        </p:nvSpPr>
        <p:spPr>
          <a:xfrm>
            <a:off x="6668020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5922BA-46E1-9B2C-7AA1-882E9205B2E4}"/>
              </a:ext>
            </a:extLst>
          </p:cNvPr>
          <p:cNvSpPr/>
          <p:nvPr/>
        </p:nvSpPr>
        <p:spPr>
          <a:xfrm>
            <a:off x="824332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A61692-C98E-5927-D67D-7E5F5479C13D}"/>
              </a:ext>
            </a:extLst>
          </p:cNvPr>
          <p:cNvSpPr/>
          <p:nvPr/>
        </p:nvSpPr>
        <p:spPr>
          <a:xfrm>
            <a:off x="9852552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i="1" dirty="0">
                <a:latin typeface="Times" pitchFamily="2" charset="0"/>
              </a:rPr>
              <a:t>f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69A8BF-2BF8-E209-1B25-E3BEDCB6E5D6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575429" y="2838732"/>
            <a:ext cx="143266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19732A-4CE2-B837-4E64-9EBABBA47433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2716978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169506B-86BC-2AC5-3F06-241D8A19D4AD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4292284" y="2838732"/>
            <a:ext cx="85699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205F67-1521-B72B-78F2-47DAFD1D80A2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>
            <a:off x="7376907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7C1BC4-42EB-C2BC-1FB0-779DD50618E6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8952213" y="2838732"/>
            <a:ext cx="90033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D5AF667-BD32-8EA6-64D9-301529C0DB18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10561439" y="2838732"/>
            <a:ext cx="747027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3582D0AD-9BFF-9862-68DA-0D2365DDD52E}"/>
              </a:ext>
            </a:extLst>
          </p:cNvPr>
          <p:cNvSpPr/>
          <p:nvPr/>
        </p:nvSpPr>
        <p:spPr>
          <a:xfrm>
            <a:off x="5959133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53EF6A-5B5F-C647-F388-D0CAD30968A6}"/>
              </a:ext>
            </a:extLst>
          </p:cNvPr>
          <p:cNvSpPr/>
          <p:nvPr/>
        </p:nvSpPr>
        <p:spPr>
          <a:xfrm>
            <a:off x="6198896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219F00-AA4D-6A6B-A178-E9E7D85A2A94}"/>
              </a:ext>
            </a:extLst>
          </p:cNvPr>
          <p:cNvSpPr/>
          <p:nvPr/>
        </p:nvSpPr>
        <p:spPr>
          <a:xfrm>
            <a:off x="6438659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B92E726-71A0-16B8-9326-607967C200C7}"/>
              </a:ext>
            </a:extLst>
          </p:cNvPr>
          <p:cNvSpPr/>
          <p:nvPr/>
        </p:nvSpPr>
        <p:spPr>
          <a:xfrm>
            <a:off x="575429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4DEC142-39E1-5FB6-F9BA-AE2896BD58BD}"/>
              </a:ext>
            </a:extLst>
          </p:cNvPr>
          <p:cNvSpPr/>
          <p:nvPr/>
        </p:nvSpPr>
        <p:spPr>
          <a:xfrm>
            <a:off x="6785820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20344D-8D25-759D-1BAD-52272A1AF561}"/>
              </a:ext>
            </a:extLst>
          </p:cNvPr>
          <p:cNvSpPr/>
          <p:nvPr/>
        </p:nvSpPr>
        <p:spPr>
          <a:xfrm>
            <a:off x="3704133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/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/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/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/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/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/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/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/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/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blipFill>
                <a:blip r:embed="rId10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/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/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blipFill>
                <a:blip r:embed="rId12"/>
                <a:stretch>
                  <a:fillRect l="-1176" t="-110000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/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blipFill>
                <a:blip r:embed="rId13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/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blipFill>
                <a:blip r:embed="rId14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/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blipFill>
                <a:blip r:embed="rId15"/>
                <a:stretch>
                  <a:fillRect l="-125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/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blipFill>
                <a:blip r:embed="rId16"/>
                <a:stretch>
                  <a:fillRect l="-250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/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blipFill>
                <a:blip r:embed="rId17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/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blipFill>
                <a:blip r:embed="rId18"/>
                <a:stretch>
                  <a:fillRect l="-1235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/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/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/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/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/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/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/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/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96A959AB-5C91-A329-68A1-CB482B450477}"/>
              </a:ext>
            </a:extLst>
          </p:cNvPr>
          <p:cNvSpPr txBox="1"/>
          <p:nvPr/>
        </p:nvSpPr>
        <p:spPr>
          <a:xfrm>
            <a:off x="8685552" y="991547"/>
            <a:ext cx="3488519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fixed input parameters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0EB70A-B6CE-D6AB-1F3B-E42F3DAC7B8A}"/>
              </a:ext>
            </a:extLst>
          </p:cNvPr>
          <p:cNvSpPr txBox="1"/>
          <p:nvPr/>
        </p:nvSpPr>
        <p:spPr>
          <a:xfrm>
            <a:off x="4234040" y="4168459"/>
            <a:ext cx="829394" cy="52322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data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A0B953-48B1-15E7-A455-7D9D35897383}"/>
              </a:ext>
            </a:extLst>
          </p:cNvPr>
          <p:cNvSpPr txBox="1"/>
          <p:nvPr/>
        </p:nvSpPr>
        <p:spPr>
          <a:xfrm>
            <a:off x="619689" y="4981307"/>
            <a:ext cx="9768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During ordinary calculation, intermediate results can be discarded</a:t>
            </a:r>
          </a:p>
        </p:txBody>
      </p:sp>
    </p:spTree>
    <p:extLst>
      <p:ext uri="{BB962C8B-B14F-4D97-AF65-F5344CB8AC3E}">
        <p14:creationId xmlns:p14="http://schemas.microsoft.com/office/powerpoint/2010/main" val="3406148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CBB88E9F-66CA-53B0-A258-107C13A539FB}"/>
              </a:ext>
            </a:extLst>
          </p:cNvPr>
          <p:cNvSpPr txBox="1"/>
          <p:nvPr/>
        </p:nvSpPr>
        <p:spPr>
          <a:xfrm>
            <a:off x="11308466" y="5034604"/>
            <a:ext cx="618491" cy="45504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3190BD-8ACE-938D-5FF3-659F73DC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time and memory use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B7B711F-E1F8-27A4-4F49-0868F6106222}"/>
              </a:ext>
            </a:extLst>
          </p:cNvPr>
          <p:cNvSpPr/>
          <p:nvPr/>
        </p:nvSpPr>
        <p:spPr>
          <a:xfrm>
            <a:off x="2008091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864CFC8-031A-7473-BDBD-4B411DB014DB}"/>
              </a:ext>
            </a:extLst>
          </p:cNvPr>
          <p:cNvSpPr/>
          <p:nvPr/>
        </p:nvSpPr>
        <p:spPr>
          <a:xfrm>
            <a:off x="3583397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CD57E6-AF70-9A77-4288-1924B0C024B5}"/>
              </a:ext>
            </a:extLst>
          </p:cNvPr>
          <p:cNvSpPr/>
          <p:nvPr/>
        </p:nvSpPr>
        <p:spPr>
          <a:xfrm>
            <a:off x="514927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CF5100-B63B-1A1C-0120-C7CD60E1B0C2}"/>
              </a:ext>
            </a:extLst>
          </p:cNvPr>
          <p:cNvSpPr/>
          <p:nvPr/>
        </p:nvSpPr>
        <p:spPr>
          <a:xfrm>
            <a:off x="6668020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5922BA-46E1-9B2C-7AA1-882E9205B2E4}"/>
              </a:ext>
            </a:extLst>
          </p:cNvPr>
          <p:cNvSpPr/>
          <p:nvPr/>
        </p:nvSpPr>
        <p:spPr>
          <a:xfrm>
            <a:off x="824332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A61692-C98E-5927-D67D-7E5F5479C13D}"/>
              </a:ext>
            </a:extLst>
          </p:cNvPr>
          <p:cNvSpPr/>
          <p:nvPr/>
        </p:nvSpPr>
        <p:spPr>
          <a:xfrm>
            <a:off x="9852552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i="1" dirty="0">
                <a:latin typeface="Times" pitchFamily="2" charset="0"/>
              </a:rPr>
              <a:t>f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69A8BF-2BF8-E209-1B25-E3BEDCB6E5D6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575429" y="2838732"/>
            <a:ext cx="143266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19732A-4CE2-B837-4E64-9EBABBA47433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2716978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169506B-86BC-2AC5-3F06-241D8A19D4AD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4292284" y="2838732"/>
            <a:ext cx="85699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205F67-1521-B72B-78F2-47DAFD1D80A2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>
            <a:off x="7376907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7C1BC4-42EB-C2BC-1FB0-779DD50618E6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8952213" y="2838732"/>
            <a:ext cx="90033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D5AF667-BD32-8EA6-64D9-301529C0DB18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10561439" y="2838732"/>
            <a:ext cx="747027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3582D0AD-9BFF-9862-68DA-0D2365DDD52E}"/>
              </a:ext>
            </a:extLst>
          </p:cNvPr>
          <p:cNvSpPr/>
          <p:nvPr/>
        </p:nvSpPr>
        <p:spPr>
          <a:xfrm>
            <a:off x="5959133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53EF6A-5B5F-C647-F388-D0CAD30968A6}"/>
              </a:ext>
            </a:extLst>
          </p:cNvPr>
          <p:cNvSpPr/>
          <p:nvPr/>
        </p:nvSpPr>
        <p:spPr>
          <a:xfrm>
            <a:off x="6198896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219F00-AA4D-6A6B-A178-E9E7D85A2A94}"/>
              </a:ext>
            </a:extLst>
          </p:cNvPr>
          <p:cNvSpPr/>
          <p:nvPr/>
        </p:nvSpPr>
        <p:spPr>
          <a:xfrm>
            <a:off x="6438659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B92E726-71A0-16B8-9326-607967C200C7}"/>
              </a:ext>
            </a:extLst>
          </p:cNvPr>
          <p:cNvSpPr/>
          <p:nvPr/>
        </p:nvSpPr>
        <p:spPr>
          <a:xfrm>
            <a:off x="575429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4DEC142-39E1-5FB6-F9BA-AE2896BD58BD}"/>
              </a:ext>
            </a:extLst>
          </p:cNvPr>
          <p:cNvSpPr/>
          <p:nvPr/>
        </p:nvSpPr>
        <p:spPr>
          <a:xfrm>
            <a:off x="6785820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20344D-8D25-759D-1BAD-52272A1AF561}"/>
              </a:ext>
            </a:extLst>
          </p:cNvPr>
          <p:cNvSpPr/>
          <p:nvPr/>
        </p:nvSpPr>
        <p:spPr>
          <a:xfrm>
            <a:off x="3704133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/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/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/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/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/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/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/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/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/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blipFill>
                <a:blip r:embed="rId10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/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/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blipFill>
                <a:blip r:embed="rId12"/>
                <a:stretch>
                  <a:fillRect l="-1176" t="-110000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/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blipFill>
                <a:blip r:embed="rId13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/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blipFill>
                <a:blip r:embed="rId14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/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blipFill>
                <a:blip r:embed="rId15"/>
                <a:stretch>
                  <a:fillRect l="-125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/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blipFill>
                <a:blip r:embed="rId16"/>
                <a:stretch>
                  <a:fillRect l="-250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/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blipFill>
                <a:blip r:embed="rId17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/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blipFill>
                <a:blip r:embed="rId18"/>
                <a:stretch>
                  <a:fillRect l="-1235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/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/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/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/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/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/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/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/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E0EB70A-B6CE-D6AB-1F3B-E42F3DAC7B8A}"/>
              </a:ext>
            </a:extLst>
          </p:cNvPr>
          <p:cNvSpPr txBox="1"/>
          <p:nvPr/>
        </p:nvSpPr>
        <p:spPr>
          <a:xfrm>
            <a:off x="7413932" y="4245955"/>
            <a:ext cx="829394" cy="52322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data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6A0B953-48B1-15E7-A455-7D9D35897383}"/>
                  </a:ext>
                </a:extLst>
              </p:cNvPr>
              <p:cNvSpPr txBox="1"/>
              <p:nvPr/>
            </p:nvSpPr>
            <p:spPr>
              <a:xfrm>
                <a:off x="362312" y="4981307"/>
                <a:ext cx="117528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During ordinary calculation, intermediate results can be discarded: memory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6A0B953-48B1-15E7-A455-7D9D35897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312" y="4981307"/>
                <a:ext cx="11752897" cy="523220"/>
              </a:xfrm>
              <a:prstGeom prst="rect">
                <a:avLst/>
              </a:prstGeom>
              <a:blipFill>
                <a:blip r:embed="rId27"/>
                <a:stretch>
                  <a:fillRect l="-1080" t="-14286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39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FD879414-063D-DD62-17B1-C8E0343293D0}"/>
              </a:ext>
            </a:extLst>
          </p:cNvPr>
          <p:cNvSpPr txBox="1"/>
          <p:nvPr/>
        </p:nvSpPr>
        <p:spPr>
          <a:xfrm>
            <a:off x="11004525" y="5557824"/>
            <a:ext cx="781019" cy="47095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BB88E9F-66CA-53B0-A258-107C13A539FB}"/>
              </a:ext>
            </a:extLst>
          </p:cNvPr>
          <p:cNvSpPr txBox="1"/>
          <p:nvPr/>
        </p:nvSpPr>
        <p:spPr>
          <a:xfrm>
            <a:off x="11308466" y="5034604"/>
            <a:ext cx="618491" cy="45504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3190BD-8ACE-938D-5FF3-659F73DC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time and memory use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B7B711F-E1F8-27A4-4F49-0868F6106222}"/>
              </a:ext>
            </a:extLst>
          </p:cNvPr>
          <p:cNvSpPr/>
          <p:nvPr/>
        </p:nvSpPr>
        <p:spPr>
          <a:xfrm>
            <a:off x="2008091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864CFC8-031A-7473-BDBD-4B411DB014DB}"/>
              </a:ext>
            </a:extLst>
          </p:cNvPr>
          <p:cNvSpPr/>
          <p:nvPr/>
        </p:nvSpPr>
        <p:spPr>
          <a:xfrm>
            <a:off x="3583397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CD57E6-AF70-9A77-4288-1924B0C024B5}"/>
              </a:ext>
            </a:extLst>
          </p:cNvPr>
          <p:cNvSpPr/>
          <p:nvPr/>
        </p:nvSpPr>
        <p:spPr>
          <a:xfrm>
            <a:off x="514927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CF5100-B63B-1A1C-0120-C7CD60E1B0C2}"/>
              </a:ext>
            </a:extLst>
          </p:cNvPr>
          <p:cNvSpPr/>
          <p:nvPr/>
        </p:nvSpPr>
        <p:spPr>
          <a:xfrm>
            <a:off x="6668020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5922BA-46E1-9B2C-7AA1-882E9205B2E4}"/>
              </a:ext>
            </a:extLst>
          </p:cNvPr>
          <p:cNvSpPr/>
          <p:nvPr/>
        </p:nvSpPr>
        <p:spPr>
          <a:xfrm>
            <a:off x="824332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A61692-C98E-5927-D67D-7E5F5479C13D}"/>
              </a:ext>
            </a:extLst>
          </p:cNvPr>
          <p:cNvSpPr/>
          <p:nvPr/>
        </p:nvSpPr>
        <p:spPr>
          <a:xfrm>
            <a:off x="9852552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i="1" dirty="0">
                <a:latin typeface="Times" pitchFamily="2" charset="0"/>
              </a:rPr>
              <a:t>f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69A8BF-2BF8-E209-1B25-E3BEDCB6E5D6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575429" y="2838732"/>
            <a:ext cx="143266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19732A-4CE2-B837-4E64-9EBABBA47433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2716978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169506B-86BC-2AC5-3F06-241D8A19D4AD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4292284" y="2838732"/>
            <a:ext cx="85699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205F67-1521-B72B-78F2-47DAFD1D80A2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>
            <a:off x="7376907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7C1BC4-42EB-C2BC-1FB0-779DD50618E6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8952213" y="2838732"/>
            <a:ext cx="90033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D5AF667-BD32-8EA6-64D9-301529C0DB18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10561439" y="2838732"/>
            <a:ext cx="747027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3582D0AD-9BFF-9862-68DA-0D2365DDD52E}"/>
              </a:ext>
            </a:extLst>
          </p:cNvPr>
          <p:cNvSpPr/>
          <p:nvPr/>
        </p:nvSpPr>
        <p:spPr>
          <a:xfrm>
            <a:off x="5959133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53EF6A-5B5F-C647-F388-D0CAD30968A6}"/>
              </a:ext>
            </a:extLst>
          </p:cNvPr>
          <p:cNvSpPr/>
          <p:nvPr/>
        </p:nvSpPr>
        <p:spPr>
          <a:xfrm>
            <a:off x="6198896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219F00-AA4D-6A6B-A178-E9E7D85A2A94}"/>
              </a:ext>
            </a:extLst>
          </p:cNvPr>
          <p:cNvSpPr/>
          <p:nvPr/>
        </p:nvSpPr>
        <p:spPr>
          <a:xfrm>
            <a:off x="6438659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B92E726-71A0-16B8-9326-607967C200C7}"/>
              </a:ext>
            </a:extLst>
          </p:cNvPr>
          <p:cNvSpPr/>
          <p:nvPr/>
        </p:nvSpPr>
        <p:spPr>
          <a:xfrm>
            <a:off x="575429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4DEC142-39E1-5FB6-F9BA-AE2896BD58BD}"/>
              </a:ext>
            </a:extLst>
          </p:cNvPr>
          <p:cNvSpPr/>
          <p:nvPr/>
        </p:nvSpPr>
        <p:spPr>
          <a:xfrm>
            <a:off x="6785820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20344D-8D25-759D-1BAD-52272A1AF561}"/>
              </a:ext>
            </a:extLst>
          </p:cNvPr>
          <p:cNvSpPr/>
          <p:nvPr/>
        </p:nvSpPr>
        <p:spPr>
          <a:xfrm>
            <a:off x="3704133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/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/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/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/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/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/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/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/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/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blipFill>
                <a:blip r:embed="rId10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/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/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blipFill>
                <a:blip r:embed="rId12"/>
                <a:stretch>
                  <a:fillRect l="-1176" t="-110000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/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blipFill>
                <a:blip r:embed="rId13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/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blipFill>
                <a:blip r:embed="rId14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/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blipFill>
                <a:blip r:embed="rId15"/>
                <a:stretch>
                  <a:fillRect l="-125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/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blipFill>
                <a:blip r:embed="rId16"/>
                <a:stretch>
                  <a:fillRect l="-250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/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blipFill>
                <a:blip r:embed="rId17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/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blipFill>
                <a:blip r:embed="rId18"/>
                <a:stretch>
                  <a:fillRect l="-1235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/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/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/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/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/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/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/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/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6A0B953-48B1-15E7-A455-7D9D35897383}"/>
                  </a:ext>
                </a:extLst>
              </p:cNvPr>
              <p:cNvSpPr txBox="1"/>
              <p:nvPr/>
            </p:nvSpPr>
            <p:spPr>
              <a:xfrm>
                <a:off x="362312" y="4981307"/>
                <a:ext cx="117528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During ordinary calculation, intermediate results can be discarded: memory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6A0B953-48B1-15E7-A455-7D9D35897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312" y="4981307"/>
                <a:ext cx="11752897" cy="523220"/>
              </a:xfrm>
              <a:prstGeom prst="rect">
                <a:avLst/>
              </a:prstGeom>
              <a:blipFill>
                <a:blip r:embed="rId27"/>
                <a:stretch>
                  <a:fillRect l="-1080" t="-14286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88596CD-B0A0-23A7-7798-D889D9781AD7}"/>
                  </a:ext>
                </a:extLst>
              </p:cNvPr>
              <p:cNvSpPr txBox="1"/>
              <p:nvPr/>
            </p:nvSpPr>
            <p:spPr>
              <a:xfrm>
                <a:off x="362311" y="5529207"/>
                <a:ext cx="115498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During “forward pass” preparing for backprop, those results are retained: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𝑛𝑏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88596CD-B0A0-23A7-7798-D889D9781A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311" y="5529207"/>
                <a:ext cx="11549828" cy="523220"/>
              </a:xfrm>
              <a:prstGeom prst="rect">
                <a:avLst/>
              </a:prstGeom>
              <a:blipFill>
                <a:blip r:embed="rId28"/>
                <a:stretch>
                  <a:fillRect l="-1099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3593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id="{C6A82964-1F80-9701-03D8-126D77C7B5CA}"/>
              </a:ext>
            </a:extLst>
          </p:cNvPr>
          <p:cNvSpPr txBox="1"/>
          <p:nvPr/>
        </p:nvSpPr>
        <p:spPr>
          <a:xfrm>
            <a:off x="8690884" y="6120606"/>
            <a:ext cx="1745203" cy="51334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D879414-063D-DD62-17B1-C8E0343293D0}"/>
              </a:ext>
            </a:extLst>
          </p:cNvPr>
          <p:cNvSpPr txBox="1"/>
          <p:nvPr/>
        </p:nvSpPr>
        <p:spPr>
          <a:xfrm>
            <a:off x="11004525" y="5557824"/>
            <a:ext cx="781019" cy="47095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BB88E9F-66CA-53B0-A258-107C13A539FB}"/>
              </a:ext>
            </a:extLst>
          </p:cNvPr>
          <p:cNvSpPr txBox="1"/>
          <p:nvPr/>
        </p:nvSpPr>
        <p:spPr>
          <a:xfrm>
            <a:off x="11308466" y="5034604"/>
            <a:ext cx="618491" cy="45504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3190BD-8ACE-938D-5FF3-659F73DC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time and memory use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B7B711F-E1F8-27A4-4F49-0868F6106222}"/>
              </a:ext>
            </a:extLst>
          </p:cNvPr>
          <p:cNvSpPr/>
          <p:nvPr/>
        </p:nvSpPr>
        <p:spPr>
          <a:xfrm>
            <a:off x="2008091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864CFC8-031A-7473-BDBD-4B411DB014DB}"/>
              </a:ext>
            </a:extLst>
          </p:cNvPr>
          <p:cNvSpPr/>
          <p:nvPr/>
        </p:nvSpPr>
        <p:spPr>
          <a:xfrm>
            <a:off x="3583397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CD57E6-AF70-9A77-4288-1924B0C024B5}"/>
              </a:ext>
            </a:extLst>
          </p:cNvPr>
          <p:cNvSpPr/>
          <p:nvPr/>
        </p:nvSpPr>
        <p:spPr>
          <a:xfrm>
            <a:off x="514927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CF5100-B63B-1A1C-0120-C7CD60E1B0C2}"/>
              </a:ext>
            </a:extLst>
          </p:cNvPr>
          <p:cNvSpPr/>
          <p:nvPr/>
        </p:nvSpPr>
        <p:spPr>
          <a:xfrm>
            <a:off x="6668020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5922BA-46E1-9B2C-7AA1-882E9205B2E4}"/>
              </a:ext>
            </a:extLst>
          </p:cNvPr>
          <p:cNvSpPr/>
          <p:nvPr/>
        </p:nvSpPr>
        <p:spPr>
          <a:xfrm>
            <a:off x="824332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A61692-C98E-5927-D67D-7E5F5479C13D}"/>
              </a:ext>
            </a:extLst>
          </p:cNvPr>
          <p:cNvSpPr/>
          <p:nvPr/>
        </p:nvSpPr>
        <p:spPr>
          <a:xfrm>
            <a:off x="9852552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i="1" dirty="0">
                <a:latin typeface="Times" pitchFamily="2" charset="0"/>
              </a:rPr>
              <a:t>f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69A8BF-2BF8-E209-1B25-E3BEDCB6E5D6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575429" y="2838732"/>
            <a:ext cx="143266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19732A-4CE2-B837-4E64-9EBABBA47433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2716978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169506B-86BC-2AC5-3F06-241D8A19D4AD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4292284" y="2838732"/>
            <a:ext cx="85699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205F67-1521-B72B-78F2-47DAFD1D80A2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>
            <a:off x="7376907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7C1BC4-42EB-C2BC-1FB0-779DD50618E6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8952213" y="2838732"/>
            <a:ext cx="90033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D5AF667-BD32-8EA6-64D9-301529C0DB18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10561439" y="2838732"/>
            <a:ext cx="747027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3582D0AD-9BFF-9862-68DA-0D2365DDD52E}"/>
              </a:ext>
            </a:extLst>
          </p:cNvPr>
          <p:cNvSpPr/>
          <p:nvPr/>
        </p:nvSpPr>
        <p:spPr>
          <a:xfrm>
            <a:off x="5959133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53EF6A-5B5F-C647-F388-D0CAD30968A6}"/>
              </a:ext>
            </a:extLst>
          </p:cNvPr>
          <p:cNvSpPr/>
          <p:nvPr/>
        </p:nvSpPr>
        <p:spPr>
          <a:xfrm>
            <a:off x="6198896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219F00-AA4D-6A6B-A178-E9E7D85A2A94}"/>
              </a:ext>
            </a:extLst>
          </p:cNvPr>
          <p:cNvSpPr/>
          <p:nvPr/>
        </p:nvSpPr>
        <p:spPr>
          <a:xfrm>
            <a:off x="6438659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B92E726-71A0-16B8-9326-607967C200C7}"/>
              </a:ext>
            </a:extLst>
          </p:cNvPr>
          <p:cNvSpPr/>
          <p:nvPr/>
        </p:nvSpPr>
        <p:spPr>
          <a:xfrm>
            <a:off x="575429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4DEC142-39E1-5FB6-F9BA-AE2896BD58BD}"/>
              </a:ext>
            </a:extLst>
          </p:cNvPr>
          <p:cNvSpPr/>
          <p:nvPr/>
        </p:nvSpPr>
        <p:spPr>
          <a:xfrm>
            <a:off x="6785820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20344D-8D25-759D-1BAD-52272A1AF561}"/>
              </a:ext>
            </a:extLst>
          </p:cNvPr>
          <p:cNvSpPr/>
          <p:nvPr/>
        </p:nvSpPr>
        <p:spPr>
          <a:xfrm>
            <a:off x="3704133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/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7702E0-71AF-67D9-E9C4-F0654C53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/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7E0A46-6ECA-02DE-8C65-6B9C034E1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/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B74000-4CAF-142D-D3D8-228C40200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/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B9BAA3-70DA-06D3-4ABB-C47C37E75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/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11DAFE-9E5C-FB1D-D6FE-B57442186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/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553B4C-DAAD-1B2D-C1A2-2823F9686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/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D7F33-0F8A-540C-3C9F-B097D6FF2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/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D9A7DB-7CB8-FC05-21EC-E0E7F5464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/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BCFA3A-5FD7-0955-C939-0490300E9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blipFill>
                <a:blip r:embed="rId10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/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E84D9F-422B-EEA4-E10F-8719C4C6A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/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2190D5-1F4F-B339-CFE5-4C1D6F6F0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blipFill>
                <a:blip r:embed="rId12"/>
                <a:stretch>
                  <a:fillRect l="-1176" t="-110000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/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B57DA15-7B73-9F9D-BC00-CA3838FD1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blipFill>
                <a:blip r:embed="rId13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/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92E863-DFE5-5C07-444E-A7D8323DC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blipFill>
                <a:blip r:embed="rId14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/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D63E6F2-23A4-C22F-DCC7-CC9668A7D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blipFill>
                <a:blip r:embed="rId15"/>
                <a:stretch>
                  <a:fillRect l="-125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/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F59F0D-1FBA-FCF6-05A8-C58565944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blipFill>
                <a:blip r:embed="rId16"/>
                <a:stretch>
                  <a:fillRect l="-250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/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5F4495F-437A-F58D-0EB7-2CE4A8027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blipFill>
                <a:blip r:embed="rId17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/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073706-8BE5-612A-D963-D77228A13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blipFill>
                <a:blip r:embed="rId18"/>
                <a:stretch>
                  <a:fillRect l="-1235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/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5946DC-4699-EE13-27B2-716BDBFBF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50" y="1112497"/>
                <a:ext cx="683392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/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E37C67-045D-B341-D707-714398DAA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345" y="1074347"/>
                <a:ext cx="683392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/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B948F59-0942-2C60-BE4B-64CAC27EE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979" y="1068491"/>
                <a:ext cx="683392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/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C72798-6DF1-7FF0-6D98-D797FAA5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46" y="3330650"/>
                <a:ext cx="683392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/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43FA6-EB05-5599-A538-731F1980A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491" y="3330650"/>
                <a:ext cx="683392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/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4A41A5-65C4-CEC0-BEAA-BC9777939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041" y="3330650"/>
                <a:ext cx="683392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/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B74CEC8-4838-4A6B-41FE-D7BFBC13C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420" y="3330650"/>
                <a:ext cx="683392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/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474955-7E42-A86F-2C0D-C2B4B764C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686" y="3330650"/>
                <a:ext cx="683392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6A0B953-48B1-15E7-A455-7D9D35897383}"/>
                  </a:ext>
                </a:extLst>
              </p:cNvPr>
              <p:cNvSpPr txBox="1"/>
              <p:nvPr/>
            </p:nvSpPr>
            <p:spPr>
              <a:xfrm>
                <a:off x="362312" y="4981307"/>
                <a:ext cx="117528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During ordinary calculation, intermediate results can be discarded: memory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6A0B953-48B1-15E7-A455-7D9D35897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312" y="4981307"/>
                <a:ext cx="11752897" cy="523220"/>
              </a:xfrm>
              <a:prstGeom prst="rect">
                <a:avLst/>
              </a:prstGeom>
              <a:blipFill>
                <a:blip r:embed="rId27"/>
                <a:stretch>
                  <a:fillRect l="-1080" t="-14286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88596CD-B0A0-23A7-7798-D889D9781AD7}"/>
                  </a:ext>
                </a:extLst>
              </p:cNvPr>
              <p:cNvSpPr txBox="1"/>
              <p:nvPr/>
            </p:nvSpPr>
            <p:spPr>
              <a:xfrm>
                <a:off x="362311" y="5529207"/>
                <a:ext cx="115498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During “forward pass” preparing for backprop, those results are retained: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88596CD-B0A0-23A7-7798-D889D9781A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311" y="5529207"/>
                <a:ext cx="11549828" cy="523220"/>
              </a:xfrm>
              <a:prstGeom prst="rect">
                <a:avLst/>
              </a:prstGeom>
              <a:blipFill>
                <a:blip r:embed="rId28"/>
                <a:stretch>
                  <a:fillRect l="-1099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322EB8F-B855-DE15-D329-319CCA116CE6}"/>
                  </a:ext>
                </a:extLst>
              </p:cNvPr>
              <p:cNvSpPr txBox="1"/>
              <p:nvPr/>
            </p:nvSpPr>
            <p:spPr>
              <a:xfrm>
                <a:off x="321086" y="6110735"/>
                <a:ext cx="103311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During “backward pass” gradient results are also needed: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322EB8F-B855-DE15-D329-319CCA116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086" y="6110735"/>
                <a:ext cx="10331162" cy="523220"/>
              </a:xfrm>
              <a:prstGeom prst="rect">
                <a:avLst/>
              </a:prstGeom>
              <a:blipFill>
                <a:blip r:embed="rId29"/>
                <a:stretch>
                  <a:fillRect l="-1229" t="-9302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390BEDF-CB6C-8BA8-BB51-9DB467B0D8D6}"/>
                  </a:ext>
                </a:extLst>
              </p:cNvPr>
              <p:cNvSpPr txBox="1"/>
              <p:nvPr/>
            </p:nvSpPr>
            <p:spPr>
              <a:xfrm>
                <a:off x="3401135" y="1970535"/>
                <a:ext cx="485261" cy="369332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390BEDF-CB6C-8BA8-BB51-9DB467B0D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135" y="1970535"/>
                <a:ext cx="485261" cy="369332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842945E-7324-29AC-AF49-C4EF1F165A23}"/>
                  </a:ext>
                </a:extLst>
              </p:cNvPr>
              <p:cNvSpPr txBox="1"/>
              <p:nvPr/>
            </p:nvSpPr>
            <p:spPr>
              <a:xfrm>
                <a:off x="6522742" y="1991517"/>
                <a:ext cx="485261" cy="369332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842945E-7324-29AC-AF49-C4EF1F165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742" y="1991517"/>
                <a:ext cx="485261" cy="369332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C79A8BC-3F8A-C2F3-2920-100281001F67}"/>
                  </a:ext>
                </a:extLst>
              </p:cNvPr>
              <p:cNvSpPr txBox="1"/>
              <p:nvPr/>
            </p:nvSpPr>
            <p:spPr>
              <a:xfrm>
                <a:off x="242602" y="1995688"/>
                <a:ext cx="485261" cy="369332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C79A8BC-3F8A-C2F3-2920-100281001F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02" y="1995688"/>
                <a:ext cx="485261" cy="369332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37652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8F59A-55C4-AEA6-E70E-9C0FB72E4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in </a:t>
            </a:r>
            <a:r>
              <a:rPr lang="en-US" dirty="0" err="1"/>
              <a:t>pytorch</a:t>
            </a:r>
            <a:r>
              <a:rPr lang="en-US" dirty="0"/>
              <a:t>: </a:t>
            </a:r>
            <a:r>
              <a:rPr lang="en-US" dirty="0" err="1"/>
              <a:t>autograd</a:t>
            </a:r>
            <a:r>
              <a:rPr lang="en-US" dirty="0"/>
              <a:t> API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1C180D-9530-E6F3-51EA-AD3C2124EC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83342"/>
                <a:ext cx="10515600" cy="565640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In homework you implemented “</a:t>
                </a:r>
                <a:r>
                  <a:rPr lang="en-US" dirty="0" err="1">
                    <a:solidFill>
                      <a:srgbClr val="0070C0"/>
                    </a:solidFill>
                    <a:latin typeface="Courier" pitchFamily="2" charset="0"/>
                  </a:rPr>
                  <a:t>ComputationNode</a:t>
                </a:r>
                <a:r>
                  <a:rPr lang="en-US" dirty="0"/>
                  <a:t>”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In </a:t>
                </a:r>
                <a:r>
                  <a:rPr lang="en-US" dirty="0" err="1"/>
                  <a:t>pytorch</a:t>
                </a:r>
                <a:r>
                  <a:rPr lang="en-US" dirty="0"/>
                  <a:t>, </a:t>
                </a:r>
                <a:r>
                  <a:rPr lang="en-US" b="1" dirty="0"/>
                  <a:t>every tensor</a:t>
                </a:r>
                <a:r>
                  <a:rPr lang="en-US" dirty="0"/>
                  <a:t> can be a computation graph node if it sets:</a:t>
                </a:r>
              </a:p>
              <a:p>
                <a:pPr marL="0" indent="0">
                  <a:buNone/>
                </a:pPr>
                <a:r>
                  <a:rPr lang="en-US" dirty="0" err="1">
                    <a:latin typeface="Courier" pitchFamily="2" charset="0"/>
                  </a:rPr>
                  <a:t>torch.Tensor</a:t>
                </a:r>
                <a:r>
                  <a:rPr lang="en-US" dirty="0">
                    <a:latin typeface="Courier" pitchFamily="2" charset="0"/>
                  </a:rPr>
                  <a:t>(..., </a:t>
                </a:r>
                <a:r>
                  <a:rPr lang="en-US" dirty="0" err="1">
                    <a:solidFill>
                      <a:srgbClr val="0070C0"/>
                    </a:solidFill>
                    <a:latin typeface="Courier" pitchFamily="2" charset="0"/>
                  </a:rPr>
                  <a:t>requires_grad</a:t>
                </a:r>
                <a:r>
                  <a:rPr lang="en-US" dirty="0">
                    <a:solidFill>
                      <a:srgbClr val="0070C0"/>
                    </a:solidFill>
                    <a:latin typeface="Courier" pitchFamily="2" charset="0"/>
                  </a:rPr>
                  <a:t>=True</a:t>
                </a:r>
                <a:r>
                  <a:rPr lang="en-US" dirty="0">
                    <a:latin typeface="Courier" pitchFamily="2" charset="0"/>
                  </a:rPr>
                  <a:t>)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 err="1">
                    <a:solidFill>
                      <a:srgbClr val="0070C0"/>
                    </a:solidFill>
                    <a:latin typeface="Courier" pitchFamily="2" charset="0"/>
                  </a:rPr>
                  <a:t>loss.backward</a:t>
                </a:r>
                <a:r>
                  <a:rPr lang="en-US" dirty="0">
                    <a:solidFill>
                      <a:srgbClr val="0070C0"/>
                    </a:solidFill>
                    <a:latin typeface="Courier" pitchFamily="2" charset="0"/>
                  </a:rPr>
                  <a:t>()</a:t>
                </a:r>
                <a:br>
                  <a:rPr lang="en-US" dirty="0">
                    <a:solidFill>
                      <a:srgbClr val="0070C0"/>
                    </a:solidFill>
                    <a:latin typeface="Courier" pitchFamily="2" charset="0"/>
                  </a:rPr>
                </a:br>
                <a:r>
                  <a:rPr lang="en-US" dirty="0"/>
                  <a:t>adds up a </a:t>
                </a:r>
                <a:r>
                  <a:rPr lang="en-US" dirty="0" err="1">
                    <a:solidFill>
                      <a:srgbClr val="0070C0"/>
                    </a:solidFill>
                    <a:latin typeface="Courier" pitchFamily="2" charset="0"/>
                  </a:rPr>
                  <a:t>x.grad</a:t>
                </a:r>
                <a:r>
                  <a:rPr lang="en-US" dirty="0"/>
                  <a:t> property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𝑙𝑜𝑠𝑠</m:t>
                        </m:r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 on every leaf tensor x.</a:t>
                </a:r>
                <a:br>
                  <a:rPr lang="en-US" dirty="0"/>
                </a:br>
                <a:r>
                  <a:rPr lang="en-US" b="1" dirty="0"/>
                  <a:t>zero grad warning</a:t>
                </a:r>
                <a:r>
                  <a:rPr lang="en-US" dirty="0"/>
                  <a:t>: if there is </a:t>
                </a:r>
                <a:r>
                  <a:rPr lang="en-US" u="sng" dirty="0"/>
                  <a:t>already</a:t>
                </a:r>
                <a:r>
                  <a:rPr lang="en-US" dirty="0"/>
                  <a:t> </a:t>
                </a:r>
                <a:r>
                  <a:rPr lang="en-US" dirty="0" err="1">
                    <a:solidFill>
                      <a:srgbClr val="0070C0"/>
                    </a:solidFill>
                    <a:latin typeface="Courier" pitchFamily="2" charset="0"/>
                  </a:rPr>
                  <a:t>x.grad</a:t>
                </a:r>
                <a:r>
                  <a:rPr lang="en-US" dirty="0"/>
                  <a:t>, it will </a:t>
                </a:r>
                <a:r>
                  <a:rPr lang="en-US" b="1" dirty="0"/>
                  <a:t>accumulate</a:t>
                </a:r>
                <a:r>
                  <a:rPr lang="en-US" dirty="0"/>
                  <a:t>.</a:t>
                </a:r>
                <a:br>
                  <a:rPr lang="en-US" dirty="0"/>
                </a:br>
                <a:r>
                  <a:rPr lang="en-US" dirty="0"/>
                  <a:t>You need to zero </a:t>
                </a:r>
                <a:r>
                  <a:rPr lang="en-US" dirty="0" err="1">
                    <a:solidFill>
                      <a:srgbClr val="0070C0"/>
                    </a:solidFill>
                    <a:latin typeface="Courier" pitchFamily="2" charset="0"/>
                  </a:rPr>
                  <a:t>x.grad</a:t>
                </a:r>
                <a:r>
                  <a:rPr lang="en-US" dirty="0"/>
                  <a:t> (e.g., use </a:t>
                </a:r>
                <a:r>
                  <a:rPr lang="en-US" dirty="0" err="1">
                    <a:solidFill>
                      <a:srgbClr val="0070C0"/>
                    </a:solidFill>
                    <a:latin typeface="Courier" pitchFamily="2" charset="0"/>
                  </a:rPr>
                  <a:t>module.zero_grad</a:t>
                </a:r>
                <a:r>
                  <a:rPr lang="en-US" dirty="0">
                    <a:solidFill>
                      <a:srgbClr val="0070C0"/>
                    </a:solidFill>
                    <a:latin typeface="Courier" pitchFamily="2" charset="0"/>
                  </a:rPr>
                  <a:t>()</a:t>
                </a:r>
                <a:r>
                  <a:rPr lang="en-US" dirty="0"/>
                  <a:t>).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 err="1">
                    <a:solidFill>
                      <a:srgbClr val="0070C0"/>
                    </a:solidFill>
                    <a:latin typeface="Courier" pitchFamily="2" charset="0"/>
                  </a:rPr>
                  <a:t>torch.autograd.grad</a:t>
                </a:r>
                <a:r>
                  <a:rPr lang="en-US" dirty="0">
                    <a:solidFill>
                      <a:srgbClr val="0070C0"/>
                    </a:solidFill>
                    <a:latin typeface="Courier" pitchFamily="2" charset="0"/>
                  </a:rPr>
                  <a:t>([loss], [inputs])</a:t>
                </a:r>
                <a:br>
                  <a:rPr lang="en-US" dirty="0">
                    <a:solidFill>
                      <a:srgbClr val="0070C0"/>
                    </a:solidFill>
                    <a:latin typeface="Courier" pitchFamily="2" charset="0"/>
                  </a:rPr>
                </a:br>
                <a:r>
                  <a:rPr lang="en-US" dirty="0"/>
                  <a:t>returns grads without touching </a:t>
                </a:r>
                <a:r>
                  <a:rPr lang="en-US" dirty="0" err="1"/>
                  <a:t>x.grad</a:t>
                </a:r>
                <a:r>
                  <a:rPr lang="en-US" dirty="0"/>
                  <a:t> properties.</a:t>
                </a:r>
                <a:endParaRPr lang="en-US" dirty="0">
                  <a:latin typeface="Courier" pitchFamily="2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1C180D-9530-E6F3-51EA-AD3C2124EC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83342"/>
                <a:ext cx="10515600" cy="5656402"/>
              </a:xfrm>
              <a:blipFill>
                <a:blip r:embed="rId2"/>
                <a:stretch>
                  <a:fillRect l="-1206" t="-2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18148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8F59A-55C4-AEA6-E70E-9C0FB72E4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in </a:t>
            </a:r>
            <a:r>
              <a:rPr lang="en-US" dirty="0" err="1"/>
              <a:t>pytorch</a:t>
            </a:r>
            <a:r>
              <a:rPr lang="en-US" dirty="0"/>
              <a:t>: </a:t>
            </a:r>
            <a:r>
              <a:rPr lang="en-US" dirty="0" err="1"/>
              <a:t>autograd</a:t>
            </a:r>
            <a:r>
              <a:rPr lang="en-US" dirty="0"/>
              <a:t>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C180D-9530-E6F3-51EA-AD3C2124E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10515600" cy="56564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>
                <a:latin typeface="Courier" pitchFamily="2" charset="0"/>
              </a:rPr>
              <a:t>torch.Tensor</a:t>
            </a:r>
            <a:r>
              <a:rPr lang="en-US" dirty="0">
                <a:latin typeface="Courier" pitchFamily="2" charset="0"/>
              </a:rPr>
              <a:t>(..., </a:t>
            </a:r>
            <a:r>
              <a:rPr lang="en-US" dirty="0" err="1">
                <a:solidFill>
                  <a:srgbClr val="0070C0"/>
                </a:solidFill>
                <a:latin typeface="Courier" pitchFamily="2" charset="0"/>
              </a:rPr>
              <a:t>requires_grad</a:t>
            </a:r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=True</a:t>
            </a:r>
            <a:r>
              <a:rPr lang="en-US" dirty="0">
                <a:latin typeface="Courier" pitchFamily="2" charset="0"/>
              </a:rPr>
              <a:t>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Rules for the </a:t>
            </a:r>
            <a:r>
              <a:rPr lang="en-US" dirty="0" err="1">
                <a:solidFill>
                  <a:srgbClr val="0070C0"/>
                </a:solidFill>
                <a:latin typeface="Courier" pitchFamily="2" charset="0"/>
              </a:rPr>
              <a:t>requires_grad</a:t>
            </a:r>
            <a:r>
              <a:rPr lang="en-US" dirty="0"/>
              <a:t> flag: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Doing any math on a </a:t>
            </a:r>
            <a:r>
              <a:rPr lang="en-US" b="1" dirty="0" err="1"/>
              <a:t>requires_grad</a:t>
            </a:r>
            <a:r>
              <a:rPr lang="en-US" b="1" dirty="0"/>
              <a:t>  tensor will build a graph</a:t>
            </a:r>
            <a:r>
              <a:rPr lang="en-US" dirty="0"/>
              <a:t>, and result in another </a:t>
            </a:r>
            <a:r>
              <a:rPr lang="en-US" dirty="0" err="1"/>
              <a:t>requires_grad</a:t>
            </a:r>
            <a:r>
              <a:rPr lang="en-US" dirty="0"/>
              <a:t> tensor.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You cannot change a </a:t>
            </a:r>
            <a:r>
              <a:rPr lang="en-US" b="1" dirty="0" err="1"/>
              <a:t>requires_grad</a:t>
            </a:r>
            <a:r>
              <a:rPr lang="en-US" b="1" dirty="0"/>
              <a:t> tensor </a:t>
            </a:r>
            <a:r>
              <a:rPr lang="en-US" dirty="0"/>
              <a:t>in-place (because its memory of its results will be needed during backprop!)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All neural network parameters are set to </a:t>
            </a:r>
            <a:r>
              <a:rPr lang="en-US" b="1" dirty="0" err="1"/>
              <a:t>requires_grad</a:t>
            </a:r>
            <a:r>
              <a:rPr lang="en-US" b="1" dirty="0"/>
              <a:t>=True </a:t>
            </a:r>
            <a:r>
              <a:rPr lang="en-US" dirty="0"/>
              <a:t>by default.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You can disable graph-building </a:t>
            </a:r>
            <a:r>
              <a:rPr lang="en-US" dirty="0"/>
              <a:t>and ignore </a:t>
            </a:r>
            <a:r>
              <a:rPr lang="en-US" dirty="0" err="1"/>
              <a:t>requires_grad</a:t>
            </a:r>
            <a:r>
              <a:rPr lang="en-US" dirty="0"/>
              <a:t> by using 	</a:t>
            </a:r>
            <a:r>
              <a:rPr lang="en-US" dirty="0" err="1">
                <a:solidFill>
                  <a:srgbClr val="0070C0"/>
                </a:solidFill>
                <a:latin typeface="Courier" pitchFamily="2" charset="0"/>
              </a:rPr>
              <a:t>torch.set_grad_enabled</a:t>
            </a:r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(False)</a:t>
            </a:r>
            <a:br>
              <a:rPr lang="en-US" dirty="0"/>
            </a:br>
            <a:r>
              <a:rPr lang="en-US" dirty="0"/>
              <a:t>or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with </a:t>
            </a:r>
            <a:r>
              <a:rPr lang="en-US" dirty="0" err="1">
                <a:solidFill>
                  <a:srgbClr val="0070C0"/>
                </a:solidFill>
                <a:latin typeface="Courier" pitchFamily="2" charset="0"/>
              </a:rPr>
              <a:t>torch.no_grad</a:t>
            </a:r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():</a:t>
            </a:r>
          </a:p>
          <a:p>
            <a:pPr marL="0" indent="0">
              <a:buNone/>
            </a:pPr>
            <a:endParaRPr lang="en-US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098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338A0-F045-6E2E-1A67-82A193606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in </a:t>
            </a:r>
            <a:r>
              <a:rPr lang="en-US" dirty="0" err="1"/>
              <a:t>pytorch</a:t>
            </a:r>
            <a:r>
              <a:rPr lang="en-US" dirty="0"/>
              <a:t>: </a:t>
            </a:r>
            <a:r>
              <a:rPr lang="en-US" dirty="0" err="1"/>
              <a:t>autograd</a:t>
            </a:r>
            <a:r>
              <a:rPr lang="en-US" dirty="0"/>
              <a:t> API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934435-32E7-CA4B-B988-E3B2586A2E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538748" y="1183342"/>
            <a:ext cx="5557252" cy="32310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85F523-D369-FF03-6F53-CB5250B30B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688"/>
          <a:stretch/>
        </p:blipFill>
        <p:spPr>
          <a:xfrm>
            <a:off x="6374338" y="3727294"/>
            <a:ext cx="5557253" cy="292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580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A9CF4-A68D-CD45-9538-4A86BE74C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36F1D-EC8F-404E-951E-B0662E243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Supervised learning uses explicit labels/correct output in order to train a network.</a:t>
            </a:r>
          </a:p>
          <a:p>
            <a:pPr lvl="1"/>
            <a:r>
              <a:rPr lang="en-US" dirty="0"/>
              <a:t>E.g., classification of images.</a:t>
            </a:r>
          </a:p>
          <a:p>
            <a:endParaRPr lang="en-US" dirty="0"/>
          </a:p>
          <a:p>
            <a:r>
              <a:rPr lang="en-US" dirty="0"/>
              <a:t>Unsupervised learning relies on data only.</a:t>
            </a:r>
          </a:p>
          <a:p>
            <a:pPr lvl="1"/>
            <a:r>
              <a:rPr lang="en-US" dirty="0"/>
              <a:t>E.g., CBOW and skip-gram word embeddings:  the output is determined implicitly from word order in the input data.</a:t>
            </a:r>
          </a:p>
          <a:p>
            <a:pPr lvl="1"/>
            <a:r>
              <a:rPr lang="en-US" dirty="0"/>
              <a:t>Key point is to produce a useful embedding of words.</a:t>
            </a:r>
          </a:p>
          <a:p>
            <a:pPr lvl="1"/>
            <a:r>
              <a:rPr lang="en-US" dirty="0"/>
              <a:t>The embedding encodes structure such as word similarity and some relationships.</a:t>
            </a:r>
          </a:p>
          <a:p>
            <a:pPr lvl="1"/>
            <a:r>
              <a:rPr lang="en-US" b="1" dirty="0"/>
              <a:t>Still need to define a loss </a:t>
            </a:r>
            <a:r>
              <a:rPr lang="en-US" dirty="0"/>
              <a:t>– this is an implicit supervision.</a:t>
            </a:r>
          </a:p>
        </p:txBody>
      </p:sp>
    </p:spTree>
    <p:extLst>
      <p:ext uri="{BB962C8B-B14F-4D97-AF65-F5344CB8AC3E}">
        <p14:creationId xmlns:p14="http://schemas.microsoft.com/office/powerpoint/2010/main" val="1455271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45E3F-4179-6448-AA78-9B4499A57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217CA-7A8F-B745-A104-6C822D75F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825625"/>
            <a:ext cx="7886700" cy="4351338"/>
          </a:xfrm>
        </p:spPr>
        <p:txBody>
          <a:bodyPr/>
          <a:lstStyle/>
          <a:p>
            <a:r>
              <a:rPr lang="en-US" dirty="0"/>
              <a:t>Autoencoders are designed to reproduce their input, especially for images.  </a:t>
            </a:r>
          </a:p>
          <a:p>
            <a:pPr lvl="1"/>
            <a:r>
              <a:rPr lang="en-US" dirty="0"/>
              <a:t>Key point is to reproduce the input from a learned encoding.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4FE8DA-31EB-6040-88E6-E2FFE4941F7A}"/>
              </a:ext>
            </a:extLst>
          </p:cNvPr>
          <p:cNvSpPr txBox="1"/>
          <p:nvPr/>
        </p:nvSpPr>
        <p:spPr>
          <a:xfrm>
            <a:off x="2152651" y="6533148"/>
            <a:ext cx="3531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www.edureka.co</a:t>
            </a:r>
            <a:r>
              <a:rPr lang="en-US" sz="1200" dirty="0"/>
              <a:t>/blog/autoencoders-tutorial/</a:t>
            </a:r>
          </a:p>
        </p:txBody>
      </p:sp>
      <p:pic>
        <p:nvPicPr>
          <p:cNvPr id="2050" name="Picture 2" descr="Autoencoders Tutorial - Autoencoders">
            <a:extLst>
              <a:ext uri="{FF2B5EF4-FFF2-40B4-BE49-F238E27FC236}">
                <a16:creationId xmlns:a16="http://schemas.microsoft.com/office/drawing/2014/main" id="{D301272E-4057-3C4D-B6EF-536F915EA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683" y="3929063"/>
            <a:ext cx="67056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9560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B8AE7-61C7-6A42-8CFB-271042155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C83B5-6142-F546-8A20-86DC55C7A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Compare PCA/SVD</a:t>
            </a:r>
          </a:p>
          <a:p>
            <a:pPr lvl="1"/>
            <a:r>
              <a:rPr lang="en-US" dirty="0"/>
              <a:t>PCA takes a collection of vectors (images) and produces a usually smaller set of vectors that can be used to approximate the input vectors via linear combination.  </a:t>
            </a:r>
          </a:p>
          <a:p>
            <a:pPr lvl="1"/>
            <a:r>
              <a:rPr lang="en-US" dirty="0"/>
              <a:t>Very efficient for certain applications.</a:t>
            </a:r>
          </a:p>
          <a:p>
            <a:pPr lvl="1"/>
            <a:r>
              <a:rPr lang="en-US" dirty="0"/>
              <a:t>Fourier and wavelet compression is similar.</a:t>
            </a:r>
          </a:p>
          <a:p>
            <a:pPr lvl="1"/>
            <a:endParaRPr lang="en-US" dirty="0"/>
          </a:p>
          <a:p>
            <a:r>
              <a:rPr lang="en-US" dirty="0"/>
              <a:t>Neural network autoencoders</a:t>
            </a:r>
          </a:p>
          <a:p>
            <a:pPr lvl="1"/>
            <a:r>
              <a:rPr lang="en-US" dirty="0"/>
              <a:t>Can learn nonlinear dependencies</a:t>
            </a:r>
          </a:p>
          <a:p>
            <a:pPr lvl="1"/>
            <a:r>
              <a:rPr lang="en-US" dirty="0"/>
              <a:t>Can use convolutional layers</a:t>
            </a:r>
          </a:p>
          <a:p>
            <a:pPr lvl="1"/>
            <a:r>
              <a:rPr lang="en-US" dirty="0"/>
              <a:t>Can use transfer learning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709C67-4C6D-1C48-BD3A-43B64F17CD9A}"/>
              </a:ext>
            </a:extLst>
          </p:cNvPr>
          <p:cNvSpPr txBox="1"/>
          <p:nvPr/>
        </p:nvSpPr>
        <p:spPr>
          <a:xfrm>
            <a:off x="2152651" y="6533148"/>
            <a:ext cx="3531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www.edureka.co</a:t>
            </a:r>
            <a:r>
              <a:rPr lang="en-US" sz="1200" dirty="0"/>
              <a:t>/blog/autoencoders-tutorial/</a:t>
            </a:r>
          </a:p>
        </p:txBody>
      </p:sp>
    </p:spTree>
    <p:extLst>
      <p:ext uri="{BB962C8B-B14F-4D97-AF65-F5344CB8AC3E}">
        <p14:creationId xmlns:p14="http://schemas.microsoft.com/office/powerpoint/2010/main" val="16242375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283FD-35F4-BF45-A95F-60AE86861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Autoencoders: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523DF-3090-7C41-B7E6-11540945E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Encoder:  compress input into a latent-space of usually smaller dimension.  h = f(x)</a:t>
            </a:r>
          </a:p>
          <a:p>
            <a:r>
              <a:rPr lang="en-US" dirty="0"/>
              <a:t>Decoder: reconstruct input from the latent space.   r = g(f(x))</a:t>
            </a:r>
            <a:br>
              <a:rPr lang="en-US" dirty="0"/>
            </a:br>
            <a:r>
              <a:rPr lang="en-US" dirty="0"/>
              <a:t>with </a:t>
            </a:r>
            <a:r>
              <a:rPr lang="en-US" b="1" dirty="0"/>
              <a:t>r as close to x as 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5CBBEA-FDD9-ED41-8F23-D741B07C252C}"/>
              </a:ext>
            </a:extLst>
          </p:cNvPr>
          <p:cNvSpPr txBox="1"/>
          <p:nvPr/>
        </p:nvSpPr>
        <p:spPr>
          <a:xfrm>
            <a:off x="2152650" y="6533148"/>
            <a:ext cx="4830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towardsdatascience.com</a:t>
            </a:r>
            <a:r>
              <a:rPr lang="en-US" sz="1200" dirty="0"/>
              <a:t>/deep-inside-autoencoders-7e41f319999f</a:t>
            </a:r>
          </a:p>
        </p:txBody>
      </p:sp>
      <p:pic>
        <p:nvPicPr>
          <p:cNvPr id="4098" name="Picture 2" descr="https://cdn-images-1.medium.com/max/1600/1*V_YtxTFUqDrmmu2JqMZ-rA.png">
            <a:extLst>
              <a:ext uri="{FF2B5EF4-FFF2-40B4-BE49-F238E27FC236}">
                <a16:creationId xmlns:a16="http://schemas.microsoft.com/office/drawing/2014/main" id="{61CC0AA4-717F-6047-8CC4-75FDD643D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01295"/>
            <a:ext cx="9144000" cy="2249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ED90D1-76E4-2FD2-A191-04D543708C79}"/>
              </a:ext>
            </a:extLst>
          </p:cNvPr>
          <p:cNvSpPr txBox="1"/>
          <p:nvPr/>
        </p:nvSpPr>
        <p:spPr>
          <a:xfrm>
            <a:off x="5915727" y="3157142"/>
            <a:ext cx="5542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highlight>
                  <a:srgbClr val="FFFF00"/>
                </a:highlight>
              </a:rPr>
              <a:t>What is the loss for an autoencoder?</a:t>
            </a:r>
          </a:p>
        </p:txBody>
      </p:sp>
    </p:spTree>
    <p:extLst>
      <p:ext uri="{BB962C8B-B14F-4D97-AF65-F5344CB8AC3E}">
        <p14:creationId xmlns:p14="http://schemas.microsoft.com/office/powerpoint/2010/main" val="1204706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F3BE3-E229-314E-8028-260CA8872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Autoencoders: 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3BA82-16EF-2841-8144-CED975780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Denoising:  input clean image + noise and train to reproduce the clean image.</a:t>
            </a:r>
          </a:p>
        </p:txBody>
      </p:sp>
      <p:pic>
        <p:nvPicPr>
          <p:cNvPr id="5122" name="Picture 2" descr="Autoencoders Tutorial - Denoising image">
            <a:extLst>
              <a:ext uri="{FF2B5EF4-FFF2-40B4-BE49-F238E27FC236}">
                <a16:creationId xmlns:a16="http://schemas.microsoft.com/office/drawing/2014/main" id="{FDF52EE9-895D-AA44-8F3D-BBB0D4062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951163"/>
            <a:ext cx="67056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CC6CB0-8B50-5F4E-9043-EE1FB3626573}"/>
              </a:ext>
            </a:extLst>
          </p:cNvPr>
          <p:cNvSpPr txBox="1"/>
          <p:nvPr/>
        </p:nvSpPr>
        <p:spPr>
          <a:xfrm>
            <a:off x="2152651" y="6533148"/>
            <a:ext cx="3531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www.edureka.co</a:t>
            </a:r>
            <a:r>
              <a:rPr lang="en-US" sz="1200" dirty="0"/>
              <a:t>/blog/autoencoders-tutorial/</a:t>
            </a:r>
          </a:p>
        </p:txBody>
      </p:sp>
    </p:spTree>
    <p:extLst>
      <p:ext uri="{BB962C8B-B14F-4D97-AF65-F5344CB8AC3E}">
        <p14:creationId xmlns:p14="http://schemas.microsoft.com/office/powerpoint/2010/main" val="3425509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CF9E5-A8F1-4941-84AD-E078F30BF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Autoencoders: 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AD493-A890-6246-9F42-E3D11DDF4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Image colorization:  input black and white and train to produce color images</a:t>
            </a:r>
          </a:p>
        </p:txBody>
      </p:sp>
      <p:pic>
        <p:nvPicPr>
          <p:cNvPr id="6146" name="Picture 2" descr="Autoencoders Tutorial - Image Coloring">
            <a:extLst>
              <a:ext uri="{FF2B5EF4-FFF2-40B4-BE49-F238E27FC236}">
                <a16:creationId xmlns:a16="http://schemas.microsoft.com/office/drawing/2014/main" id="{F1558494-687B-A84B-965D-C6AB1F67D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266897"/>
            <a:ext cx="67056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1F0591-33D8-0143-A2A9-F7F4B2CF79D1}"/>
              </a:ext>
            </a:extLst>
          </p:cNvPr>
          <p:cNvSpPr txBox="1"/>
          <p:nvPr/>
        </p:nvSpPr>
        <p:spPr>
          <a:xfrm>
            <a:off x="2152651" y="6533148"/>
            <a:ext cx="3531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www.edureka.co</a:t>
            </a:r>
            <a:r>
              <a:rPr lang="en-US" sz="1200" dirty="0"/>
              <a:t>/blog/autoencoders-tutorial/</a:t>
            </a:r>
          </a:p>
        </p:txBody>
      </p:sp>
    </p:spTree>
    <p:extLst>
      <p:ext uri="{BB962C8B-B14F-4D97-AF65-F5344CB8AC3E}">
        <p14:creationId xmlns:p14="http://schemas.microsoft.com/office/powerpoint/2010/main" val="34852753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CF9E5-A8F1-4941-84AD-E078F30BF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Autoencoders: 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AD493-A890-6246-9F42-E3D11DDF4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Watermark removal</a:t>
            </a:r>
          </a:p>
        </p:txBody>
      </p:sp>
      <p:pic>
        <p:nvPicPr>
          <p:cNvPr id="1026" name="Picture 2" descr="Autoencoders Tutorial - Watermark Removal">
            <a:extLst>
              <a:ext uri="{FF2B5EF4-FFF2-40B4-BE49-F238E27FC236}">
                <a16:creationId xmlns:a16="http://schemas.microsoft.com/office/drawing/2014/main" id="{C06257E3-A908-D74F-9FF5-8D058306A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056" y="2954676"/>
            <a:ext cx="6705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485AE0-AF99-7A4E-86FB-71C48A1DD376}"/>
              </a:ext>
            </a:extLst>
          </p:cNvPr>
          <p:cNvSpPr txBox="1"/>
          <p:nvPr/>
        </p:nvSpPr>
        <p:spPr>
          <a:xfrm>
            <a:off x="2152651" y="6533148"/>
            <a:ext cx="3531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www.edureka.co</a:t>
            </a:r>
            <a:r>
              <a:rPr lang="en-US" sz="1200" dirty="0"/>
              <a:t>/blog/autoencoders-tutorial/</a:t>
            </a:r>
          </a:p>
        </p:txBody>
      </p:sp>
    </p:spTree>
    <p:extLst>
      <p:ext uri="{BB962C8B-B14F-4D97-AF65-F5344CB8AC3E}">
        <p14:creationId xmlns:p14="http://schemas.microsoft.com/office/powerpoint/2010/main" val="5374886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8732-DBA2-7743-BD1C-6F2FA9081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Autoencoders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37BDF-169E-F84E-961B-1D72BADBD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Data-specific</a:t>
            </a:r>
            <a:r>
              <a:rPr lang="en-US" dirty="0"/>
              <a:t>: Autoencoders are only able to compress data similar to what they have been trained on.</a:t>
            </a:r>
          </a:p>
          <a:p>
            <a:r>
              <a:rPr lang="en-US" b="1" dirty="0"/>
              <a:t>Lossy:</a:t>
            </a:r>
            <a:r>
              <a:rPr lang="en-US" dirty="0"/>
              <a:t> The decompressed outputs will be degraded compared to the original inputs.</a:t>
            </a:r>
          </a:p>
          <a:p>
            <a:r>
              <a:rPr lang="en-US" b="1" dirty="0"/>
              <a:t>Learned automatically from examples: </a:t>
            </a:r>
            <a:r>
              <a:rPr lang="en-US" dirty="0"/>
              <a:t>It is easy to train specialized instances of the algorithm that will perform well on a specific type of input.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6E6E27-4D89-3C48-86F2-B68ED95B771B}"/>
              </a:ext>
            </a:extLst>
          </p:cNvPr>
          <p:cNvSpPr txBox="1"/>
          <p:nvPr/>
        </p:nvSpPr>
        <p:spPr>
          <a:xfrm>
            <a:off x="2152651" y="6533148"/>
            <a:ext cx="3531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www.edureka.co</a:t>
            </a:r>
            <a:r>
              <a:rPr lang="en-US" sz="1200" dirty="0"/>
              <a:t>/blog/autoencoders-tutorial/</a:t>
            </a:r>
          </a:p>
        </p:txBody>
      </p:sp>
    </p:spTree>
    <p:extLst>
      <p:ext uri="{BB962C8B-B14F-4D97-AF65-F5344CB8AC3E}">
        <p14:creationId xmlns:p14="http://schemas.microsoft.com/office/powerpoint/2010/main" val="3886374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BBB90-FA66-9A40-9BF6-DAFD6C7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6C68F-736C-E445-80F3-0F11298E4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with other NNs, overfitting is a problem when capacity is too large for the data. </a:t>
            </a:r>
          </a:p>
          <a:p>
            <a:endParaRPr lang="en-US" dirty="0"/>
          </a:p>
          <a:p>
            <a:r>
              <a:rPr lang="en-US" dirty="0"/>
              <a:t>Autoencoders address this through some combination of:</a:t>
            </a:r>
          </a:p>
          <a:p>
            <a:pPr lvl="1"/>
            <a:r>
              <a:rPr lang="en-US" dirty="0"/>
              <a:t>Bottleneck layer – fewer degrees of freedom than in possible outputs.  </a:t>
            </a:r>
          </a:p>
          <a:p>
            <a:pPr lvl="1"/>
            <a:r>
              <a:rPr lang="en-US" dirty="0"/>
              <a:t>Training to denoise.</a:t>
            </a:r>
          </a:p>
          <a:p>
            <a:pPr lvl="1"/>
            <a:r>
              <a:rPr lang="en-US" dirty="0"/>
              <a:t>Sparsity through regularization.</a:t>
            </a:r>
          </a:p>
          <a:p>
            <a:pPr lvl="1"/>
            <a:r>
              <a:rPr lang="en-US" dirty="0"/>
              <a:t>Contractive penalty. </a:t>
            </a:r>
          </a:p>
        </p:txBody>
      </p:sp>
    </p:spTree>
    <p:extLst>
      <p:ext uri="{BB962C8B-B14F-4D97-AF65-F5344CB8AC3E}">
        <p14:creationId xmlns:p14="http://schemas.microsoft.com/office/powerpoint/2010/main" val="10373130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BB60F-E2D3-1442-94D2-037236245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Bottleneck layer (undercomplete)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5933A-AF8F-E848-A32F-2B095E841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input images are </a:t>
            </a:r>
            <a:r>
              <a:rPr lang="en-US" dirty="0" err="1"/>
              <a:t>nxn</a:t>
            </a:r>
            <a:r>
              <a:rPr lang="en-US" dirty="0"/>
              <a:t> and the latent space is m &lt; </a:t>
            </a:r>
            <a:r>
              <a:rPr lang="en-US" dirty="0" err="1"/>
              <a:t>nxn</a:t>
            </a:r>
            <a:r>
              <a:rPr lang="en-US" dirty="0"/>
              <a:t>.  </a:t>
            </a:r>
          </a:p>
          <a:p>
            <a:r>
              <a:rPr lang="en-US" dirty="0"/>
              <a:t>Then the latent space is not sufficient to reproduce all images.  </a:t>
            </a:r>
          </a:p>
          <a:p>
            <a:r>
              <a:rPr lang="en-US" dirty="0"/>
              <a:t>Needs to learn an encoding that captures the important features in training data, sufficient for approximate reconstruction.  </a:t>
            </a:r>
          </a:p>
        </p:txBody>
      </p:sp>
      <p:pic>
        <p:nvPicPr>
          <p:cNvPr id="4" name="Picture 2" descr="Autoencoders Tutorial - Autoencoders">
            <a:extLst>
              <a:ext uri="{FF2B5EF4-FFF2-40B4-BE49-F238E27FC236}">
                <a16:creationId xmlns:a16="http://schemas.microsoft.com/office/drawing/2014/main" id="{D25C6E49-B643-5345-9355-FBA4370DC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622" y="4904973"/>
            <a:ext cx="5572018" cy="1867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796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34C0D-661C-D340-A32E-A2268458A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bottleneck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781E2-2674-494A-B0BC-66EA5AD02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825625"/>
            <a:ext cx="8587269" cy="435133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encoder = Sequential(Flatten(), Linear(784, 32), </a:t>
            </a:r>
            <a:r>
              <a:rPr lang="en-US" dirty="0" err="1"/>
              <a:t>ReLU</a:t>
            </a:r>
            <a:r>
              <a:rPr lang="en-US" dirty="0"/>
              <a:t>())</a:t>
            </a:r>
          </a:p>
          <a:p>
            <a:pPr lvl="1"/>
            <a:r>
              <a:rPr lang="en-US" dirty="0"/>
              <a:t>decoder = Sequential(Linear(32, 784), Sigmoid())</a:t>
            </a:r>
          </a:p>
          <a:p>
            <a:pPr lvl="1"/>
            <a:r>
              <a:rPr lang="en-US" dirty="0"/>
              <a:t>autoencoder = Sequential(encoder, decoder)</a:t>
            </a:r>
            <a:endParaRPr lang="en-US" sz="2000" dirty="0"/>
          </a:p>
          <a:p>
            <a:r>
              <a:rPr lang="en-US" dirty="0"/>
              <a:t>Maps 28x28 images into a 32 dimensional vector.  </a:t>
            </a:r>
          </a:p>
          <a:p>
            <a:r>
              <a:rPr lang="en-US" dirty="0"/>
              <a:t>Can also use more layers and/or convolutions.  </a:t>
            </a:r>
          </a:p>
        </p:txBody>
      </p:sp>
      <p:pic>
        <p:nvPicPr>
          <p:cNvPr id="3074" name="Picture 2" descr="basic autoencoder">
            <a:extLst>
              <a:ext uri="{FF2B5EF4-FFF2-40B4-BE49-F238E27FC236}">
                <a16:creationId xmlns:a16="http://schemas.microsoft.com/office/drawing/2014/main" id="{E6ACDB49-6DB0-774F-8858-54DA57F0A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762499"/>
            <a:ext cx="7620000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5041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ECA0D-15F2-1C43-B0F0-0B95E0C47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Denoising autoencoders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F44D0-519A-F241-9BD2-E04676934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autoencoder trains to minimize the loss between x and the reconstruction g(f(x)).</a:t>
            </a:r>
          </a:p>
          <a:p>
            <a:r>
              <a:rPr lang="en-US" dirty="0"/>
              <a:t>Denoising autoencoders train to minimize the loss between x and g(f(</a:t>
            </a:r>
            <a:r>
              <a:rPr lang="en-US" dirty="0" err="1"/>
              <a:t>x+w</a:t>
            </a:r>
            <a:r>
              <a:rPr lang="en-US" dirty="0"/>
              <a:t>)), where w is random noise.  </a:t>
            </a:r>
          </a:p>
          <a:p>
            <a:r>
              <a:rPr lang="en-US" dirty="0"/>
              <a:t>Same possible architectures, different training data.  </a:t>
            </a:r>
          </a:p>
          <a:p>
            <a:r>
              <a:rPr lang="en-US" dirty="0">
                <a:hlinkClick r:id="rId2"/>
              </a:rPr>
              <a:t>Kaggle has a dataset on damaged documents. 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F88FA6-5F4F-0241-A5A0-EE67F8220AF8}"/>
              </a:ext>
            </a:extLst>
          </p:cNvPr>
          <p:cNvSpPr txBox="1"/>
          <p:nvPr/>
        </p:nvSpPr>
        <p:spPr>
          <a:xfrm>
            <a:off x="2152651" y="6533148"/>
            <a:ext cx="3778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blog.keras.io</a:t>
            </a:r>
            <a:r>
              <a:rPr lang="en-US" sz="1200" dirty="0"/>
              <a:t>/building-autoencoders-in-</a:t>
            </a:r>
            <a:r>
              <a:rPr lang="en-US" sz="1200" dirty="0" err="1"/>
              <a:t>keras.html</a:t>
            </a:r>
            <a:endParaRPr lang="en-US" sz="1200" dirty="0"/>
          </a:p>
        </p:txBody>
      </p:sp>
      <p:pic>
        <p:nvPicPr>
          <p:cNvPr id="4098" name="Picture 2" descr="denoised digits">
            <a:extLst>
              <a:ext uri="{FF2B5EF4-FFF2-40B4-BE49-F238E27FC236}">
                <a16:creationId xmlns:a16="http://schemas.microsoft.com/office/drawing/2014/main" id="{391AFEC3-2BFC-724E-B755-2303F6A35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537" y="4654359"/>
            <a:ext cx="6542926" cy="165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9288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EA9C9-37AD-DD48-AF95-0E58D2F88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Denoising autoencoders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E602B-BC3C-804B-B69F-41CDB42FC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Denoising autoencoders can’t simply memorize the input output relationship.   </a:t>
            </a:r>
          </a:p>
          <a:p>
            <a:r>
              <a:rPr lang="en-US" dirty="0"/>
              <a:t>Intuitively, a denoising autoencoder learns a projection from a neighborhood of our training data back onto the training data.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DEEC19-714C-0249-81F8-7A0C186AB4EB}"/>
              </a:ext>
            </a:extLst>
          </p:cNvPr>
          <p:cNvSpPr txBox="1"/>
          <p:nvPr/>
        </p:nvSpPr>
        <p:spPr>
          <a:xfrm>
            <a:off x="2152651" y="6533148"/>
            <a:ext cx="4617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https://ift6266h17.files.wordpress.com/2017/03/14_autoencoders.pdf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8F03DB-DF9B-DF48-8ED3-D441FA123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232" y="3919183"/>
            <a:ext cx="5389536" cy="261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395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5D7A4-8BAE-584F-9A8E-97291FF19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autoencoders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CE22F-1F1A-4F4F-9D65-B193F9BBA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Construct a loss function to penalize </a:t>
            </a:r>
            <a:r>
              <a:rPr lang="en-US" i="1" dirty="0"/>
              <a:t>activations</a:t>
            </a:r>
            <a:r>
              <a:rPr lang="en-US" dirty="0"/>
              <a:t> within a layer.</a:t>
            </a:r>
          </a:p>
          <a:p>
            <a:r>
              <a:rPr lang="en-US" dirty="0"/>
              <a:t>Usually regularize the </a:t>
            </a:r>
            <a:r>
              <a:rPr lang="en-US" i="1" dirty="0"/>
              <a:t>weights</a:t>
            </a:r>
            <a:r>
              <a:rPr lang="en-US" dirty="0"/>
              <a:t> of a network, not the activations. </a:t>
            </a:r>
          </a:p>
          <a:p>
            <a:r>
              <a:rPr lang="en-US" dirty="0"/>
              <a:t>Individual nodes of a trained model that activate are </a:t>
            </a:r>
            <a:r>
              <a:rPr lang="en-US" i="1" dirty="0"/>
              <a:t>data-dependent.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Different inputs will result in activations of different nodes through the network.</a:t>
            </a:r>
          </a:p>
          <a:p>
            <a:r>
              <a:rPr lang="en-US" dirty="0"/>
              <a:t>Selectively activate regions of the network depending on the input data.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0B3DB-AD58-F34A-84CD-686D595CF3D7}"/>
              </a:ext>
            </a:extLst>
          </p:cNvPr>
          <p:cNvSpPr txBox="1"/>
          <p:nvPr/>
        </p:nvSpPr>
        <p:spPr>
          <a:xfrm>
            <a:off x="2152651" y="6533148"/>
            <a:ext cx="3072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www.jeremyjordan.me</a:t>
            </a:r>
            <a:r>
              <a:rPr lang="en-US" sz="1200" dirty="0"/>
              <a:t>/autoencoders/</a:t>
            </a:r>
          </a:p>
        </p:txBody>
      </p:sp>
    </p:spTree>
    <p:extLst>
      <p:ext uri="{BB962C8B-B14F-4D97-AF65-F5344CB8AC3E}">
        <p14:creationId xmlns:p14="http://schemas.microsoft.com/office/powerpoint/2010/main" val="1084618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5D7A4-8BAE-584F-9A8E-97291FF19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autoencoders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CE22F-1F1A-4F4F-9D65-B193F9BBA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Construct a loss function to penalize </a:t>
            </a:r>
            <a:r>
              <a:rPr lang="en-US" i="1" dirty="0"/>
              <a:t>activations</a:t>
            </a:r>
            <a:r>
              <a:rPr lang="en-US" dirty="0"/>
              <a:t> the network.</a:t>
            </a:r>
          </a:p>
          <a:p>
            <a:pPr lvl="1"/>
            <a:r>
              <a:rPr lang="en-US" b="1" dirty="0"/>
              <a:t>L1 Regularization</a:t>
            </a:r>
            <a:r>
              <a:rPr lang="en-US" dirty="0"/>
              <a:t>: Penalize the absolute value of the vector of activations </a:t>
            </a:r>
            <a:r>
              <a:rPr lang="en-US" i="1" dirty="0"/>
              <a:t>a</a:t>
            </a:r>
            <a:r>
              <a:rPr lang="en-US" dirty="0"/>
              <a:t> in layer </a:t>
            </a:r>
            <a:r>
              <a:rPr lang="en-US" i="1" dirty="0"/>
              <a:t>h</a:t>
            </a:r>
            <a:r>
              <a:rPr lang="en-US" dirty="0"/>
              <a:t> for observation </a:t>
            </a:r>
            <a:r>
              <a:rPr lang="en-US" i="1" dirty="0"/>
              <a:t>I</a:t>
            </a:r>
          </a:p>
          <a:p>
            <a:pPr lvl="1"/>
            <a:endParaRPr lang="en-US" i="1" dirty="0"/>
          </a:p>
          <a:p>
            <a:pPr lvl="1"/>
            <a:endParaRPr lang="en-US" i="1" dirty="0"/>
          </a:p>
          <a:p>
            <a:pPr lvl="1"/>
            <a:r>
              <a:rPr lang="en-US" b="1" dirty="0"/>
              <a:t>KL divergence: </a:t>
            </a:r>
            <a:r>
              <a:rPr lang="en-US" dirty="0"/>
              <a:t> Use cross-entropy between average activation and desired activation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0B3DB-AD58-F34A-84CD-686D595CF3D7}"/>
              </a:ext>
            </a:extLst>
          </p:cNvPr>
          <p:cNvSpPr txBox="1"/>
          <p:nvPr/>
        </p:nvSpPr>
        <p:spPr>
          <a:xfrm>
            <a:off x="2152651" y="6533148"/>
            <a:ext cx="3072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www.jeremyjordan.me</a:t>
            </a:r>
            <a:r>
              <a:rPr lang="en-US" sz="1200" dirty="0"/>
              <a:t>/autoencoders/</a:t>
            </a:r>
          </a:p>
        </p:txBody>
      </p:sp>
      <p:pic>
        <p:nvPicPr>
          <p:cNvPr id="7170" name="Picture 2" descr="Screen-Shot-2018-03-07-at-1.50.55-PM">
            <a:extLst>
              <a:ext uri="{FF2B5EF4-FFF2-40B4-BE49-F238E27FC236}">
                <a16:creationId xmlns:a16="http://schemas.microsoft.com/office/drawing/2014/main" id="{1B942CE2-61ED-FF43-8D2D-7C7DDB5CE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124" y="4662223"/>
            <a:ext cx="3030876" cy="214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8F9463-5CD3-3A4B-9B9F-CFBDE690F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39" y="3526373"/>
            <a:ext cx="2344648" cy="7498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BB7105-DC41-A845-9F61-99A422E2F5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40" y="5147354"/>
            <a:ext cx="2717997" cy="75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6060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89DA9-F0F1-DA4E-90E2-1B7A479E9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Contractive autoencoders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64640-2C47-4E41-9F68-61AD8D371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Arrange for similar inputs to have similar activations.</a:t>
            </a:r>
          </a:p>
          <a:p>
            <a:pPr lvl="1"/>
            <a:r>
              <a:rPr lang="en-US" dirty="0"/>
              <a:t>I.e., the </a:t>
            </a:r>
            <a:r>
              <a:rPr lang="en-US" i="1" dirty="0"/>
              <a:t>derivative of the hidden layer activations are small</a:t>
            </a:r>
            <a:r>
              <a:rPr lang="en-US" dirty="0"/>
              <a:t> with respect to the input.</a:t>
            </a:r>
          </a:p>
          <a:p>
            <a:r>
              <a:rPr lang="en-US" sz="2400" dirty="0"/>
              <a:t>Denoising autoencoders make the </a:t>
            </a:r>
            <a:r>
              <a:rPr lang="en-US" sz="2400" i="1" dirty="0"/>
              <a:t>reconstruction function</a:t>
            </a:r>
            <a:r>
              <a:rPr lang="en-US" sz="2400" dirty="0"/>
              <a:t> (</a:t>
            </a:r>
            <a:r>
              <a:rPr lang="en-US" sz="2400" dirty="0" err="1"/>
              <a:t>encoder+decoder</a:t>
            </a:r>
            <a:r>
              <a:rPr lang="en-US" sz="2400" dirty="0"/>
              <a:t>) resist small perturbations of the input</a:t>
            </a:r>
          </a:p>
          <a:p>
            <a:r>
              <a:rPr lang="en-US" sz="2400" dirty="0"/>
              <a:t>Contractive autoencoders make the </a:t>
            </a:r>
            <a:r>
              <a:rPr lang="en-US" sz="2400" i="1" dirty="0"/>
              <a:t>feature extraction function</a:t>
            </a:r>
            <a:r>
              <a:rPr lang="en-US" sz="2400" dirty="0"/>
              <a:t> (</a:t>
            </a:r>
            <a:r>
              <a:rPr lang="en-US" sz="2400" dirty="0" err="1"/>
              <a:t>ie</a:t>
            </a:r>
            <a:r>
              <a:rPr lang="en-US" sz="2400" dirty="0"/>
              <a:t>. encoder) resist infinitesimal perturbations of the input.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0ECCCA-1784-3140-925D-09DD0A4708AC}"/>
              </a:ext>
            </a:extLst>
          </p:cNvPr>
          <p:cNvSpPr txBox="1"/>
          <p:nvPr/>
        </p:nvSpPr>
        <p:spPr>
          <a:xfrm>
            <a:off x="2152651" y="6533148"/>
            <a:ext cx="3072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www.jeremyjordan.me</a:t>
            </a:r>
            <a:r>
              <a:rPr lang="en-US" sz="1200" dirty="0"/>
              <a:t>/autoencoders/</a:t>
            </a:r>
          </a:p>
        </p:txBody>
      </p:sp>
      <p:pic>
        <p:nvPicPr>
          <p:cNvPr id="8194" name="Picture 2" descr="Screen-Shot-2018-03-10-at-12.25.43-PM">
            <a:extLst>
              <a:ext uri="{FF2B5EF4-FFF2-40B4-BE49-F238E27FC236}">
                <a16:creationId xmlns:a16="http://schemas.microsoft.com/office/drawing/2014/main" id="{C1008A65-EF67-1045-B9F1-A7F938816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28" y="4448544"/>
            <a:ext cx="5248004" cy="236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1ACDCE-3779-FA42-A02B-AAAD713CE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793" y="5239820"/>
            <a:ext cx="2516292" cy="6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846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7827D-7F36-BE4F-BB97-34A27B35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Contractive autoencoders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1831C-E884-1C45-B6A8-8565F5181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Contractive autoencoders make the </a:t>
            </a:r>
            <a:r>
              <a:rPr lang="en-US" i="1" dirty="0"/>
              <a:t>feature extraction function</a:t>
            </a:r>
            <a:r>
              <a:rPr lang="en-US" dirty="0"/>
              <a:t> (</a:t>
            </a:r>
            <a:r>
              <a:rPr lang="en-US" dirty="0" err="1"/>
              <a:t>ie</a:t>
            </a:r>
            <a:r>
              <a:rPr lang="en-US" dirty="0"/>
              <a:t>. encoder) resist infinitesimal perturbations of the input.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A9A653-C827-1242-B4DF-CF1B979E1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359" y="3073239"/>
            <a:ext cx="5487239" cy="34599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5D99BA-53A2-B741-A6AC-16A326BA5548}"/>
              </a:ext>
            </a:extLst>
          </p:cNvPr>
          <p:cNvSpPr txBox="1"/>
          <p:nvPr/>
        </p:nvSpPr>
        <p:spPr>
          <a:xfrm>
            <a:off x="2152651" y="6533148"/>
            <a:ext cx="4617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https://ift6266h17.files.wordpress.com/2017/03/14_autoencoders.pdf</a:t>
            </a:r>
          </a:p>
        </p:txBody>
      </p:sp>
    </p:spTree>
    <p:extLst>
      <p:ext uri="{BB962C8B-B14F-4D97-AF65-F5344CB8AC3E}">
        <p14:creationId xmlns:p14="http://schemas.microsoft.com/office/powerpoint/2010/main" val="372151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9CEA9-204B-554F-AF0B-8CA8FE16E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C30AC-27ED-1040-AE9B-74CE2C604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Both the denoising and contractive autoencoder can perform well</a:t>
            </a:r>
          </a:p>
          <a:p>
            <a:pPr lvl="1"/>
            <a:r>
              <a:rPr lang="en-US" dirty="0"/>
              <a:t>Advantage of denoising autoencoder : simpler to implement-requires adding one or two lines of code to regular autoencoder-no need to compute Jacobian of hidden layer</a:t>
            </a:r>
          </a:p>
          <a:p>
            <a:pPr lvl="1"/>
            <a:r>
              <a:rPr lang="en-US" dirty="0"/>
              <a:t>Advantage of contractive autoencoder : gradient is deterministic -can use second order optimizers (conjugate gradient, LBFGS, etc.)-might be more stable than denoising autoencoder, which uses a sampled gradient</a:t>
            </a:r>
          </a:p>
          <a:p>
            <a:r>
              <a:rPr lang="en-US" dirty="0"/>
              <a:t>To learn more on contractive autoencoders:</a:t>
            </a:r>
          </a:p>
          <a:p>
            <a:pPr lvl="1"/>
            <a:r>
              <a:rPr lang="en-US" dirty="0"/>
              <a:t>Contractive Auto-Encoders: Explicit Invariance During Feature Extraction. Salah Rifai, Pascal Vincent, Xavier Muller, Xavier </a:t>
            </a:r>
            <a:r>
              <a:rPr lang="en-US" dirty="0" err="1"/>
              <a:t>Glorot</a:t>
            </a:r>
            <a:r>
              <a:rPr lang="en-US" dirty="0"/>
              <a:t> et </a:t>
            </a:r>
            <a:r>
              <a:rPr lang="en-US" dirty="0" err="1"/>
              <a:t>Yoshua</a:t>
            </a:r>
            <a:r>
              <a:rPr lang="en-US" dirty="0"/>
              <a:t> </a:t>
            </a:r>
            <a:r>
              <a:rPr lang="en-US" dirty="0" err="1"/>
              <a:t>Bengio</a:t>
            </a:r>
            <a:r>
              <a:rPr lang="en-US" dirty="0"/>
              <a:t>, 2011.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65AF2B-EE1B-0441-B182-729AC885E7B4}"/>
              </a:ext>
            </a:extLst>
          </p:cNvPr>
          <p:cNvSpPr txBox="1"/>
          <p:nvPr/>
        </p:nvSpPr>
        <p:spPr>
          <a:xfrm>
            <a:off x="2152651" y="6533148"/>
            <a:ext cx="4617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https://ift6266h17.files.wordpress.com/2017/03/14_autoencoders.pdf</a:t>
            </a:r>
          </a:p>
        </p:txBody>
      </p:sp>
    </p:spTree>
    <p:extLst>
      <p:ext uri="{BB962C8B-B14F-4D97-AF65-F5344CB8AC3E}">
        <p14:creationId xmlns:p14="http://schemas.microsoft.com/office/powerpoint/2010/main" val="3897604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777D2607-77E0-384B-BDD7-F35D469D60DB}" vid="{4A1DB25B-D6FF-654D-85D6-1C898B3B9A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1060</TotalTime>
  <Words>2737</Words>
  <Application>Microsoft Macintosh PowerPoint</Application>
  <PresentationFormat>Widescreen</PresentationFormat>
  <Paragraphs>711</Paragraphs>
  <Slides>46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Calibri Light</vt:lpstr>
      <vt:lpstr>Cambria Math</vt:lpstr>
      <vt:lpstr>Courier</vt:lpstr>
      <vt:lpstr>Times</vt:lpstr>
      <vt:lpstr>Office Theme</vt:lpstr>
      <vt:lpstr>CS 7150</vt:lpstr>
      <vt:lpstr>Review</vt:lpstr>
      <vt:lpstr>Topics</vt:lpstr>
      <vt:lpstr>Syllabus topics</vt:lpstr>
      <vt:lpstr>1. Equivariance vs invariance</vt:lpstr>
      <vt:lpstr>Definition of invariance</vt:lpstr>
      <vt:lpstr>Definition of equivariance</vt:lpstr>
      <vt:lpstr>Are convolutions perfectly equivariant under translation?</vt:lpstr>
      <vt:lpstr>Proving translation equivariance</vt:lpstr>
      <vt:lpstr>Proving “Max pooling” is also equivariant</vt:lpstr>
      <vt:lpstr>Are convolutions perfectly equivariant under translation?</vt:lpstr>
      <vt:lpstr>Equivariance and convolutions</vt:lpstr>
      <vt:lpstr>Convolution receptive fields</vt:lpstr>
      <vt:lpstr>Composing convolutions to enlarge receptive field</vt:lpstr>
      <vt:lpstr>U-nets</vt:lpstr>
      <vt:lpstr>U-nets</vt:lpstr>
      <vt:lpstr>Backprop time and memory use</vt:lpstr>
      <vt:lpstr>Backprop time and memory use</vt:lpstr>
      <vt:lpstr>Backprop time and memory use</vt:lpstr>
      <vt:lpstr>Backprop time and memory use</vt:lpstr>
      <vt:lpstr>Backprop time and memory use</vt:lpstr>
      <vt:lpstr>Backprop time and memory use</vt:lpstr>
      <vt:lpstr>Backprop time and memory use</vt:lpstr>
      <vt:lpstr>Backprop time and memory use</vt:lpstr>
      <vt:lpstr>Backprop time and memory use</vt:lpstr>
      <vt:lpstr>Backprop in pytorch: autograd API</vt:lpstr>
      <vt:lpstr>Backprop in pytorch: autograd API</vt:lpstr>
      <vt:lpstr>Backprop in pytorch: autograd API</vt:lpstr>
      <vt:lpstr>Autoencoders</vt:lpstr>
      <vt:lpstr>Autoencoders</vt:lpstr>
      <vt:lpstr>Autoencoders</vt:lpstr>
      <vt:lpstr>Autoencoders: structure</vt:lpstr>
      <vt:lpstr>Autoencoders:  applications</vt:lpstr>
      <vt:lpstr>Autoencoders:  Applications</vt:lpstr>
      <vt:lpstr>Autoencoders:  Applications</vt:lpstr>
      <vt:lpstr>Properties of Autoencoders</vt:lpstr>
      <vt:lpstr>Capacity</vt:lpstr>
      <vt:lpstr>Bottleneck layer (undercomplete)</vt:lpstr>
      <vt:lpstr>Simple bottleneck layer</vt:lpstr>
      <vt:lpstr>Denoising autoencoders</vt:lpstr>
      <vt:lpstr>Denoising autoencoders</vt:lpstr>
      <vt:lpstr>Sparse autoencoders</vt:lpstr>
      <vt:lpstr>Sparse autoencoders</vt:lpstr>
      <vt:lpstr>Contractive autoencoders</vt:lpstr>
      <vt:lpstr>Contractive autoencoders</vt:lpstr>
      <vt:lpstr>Autoencoders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7150</dc:title>
  <dc:creator>David Bau</dc:creator>
  <cp:lastModifiedBy>David Bau</cp:lastModifiedBy>
  <cp:revision>8</cp:revision>
  <dcterms:created xsi:type="dcterms:W3CDTF">2022-10-23T22:08:55Z</dcterms:created>
  <dcterms:modified xsi:type="dcterms:W3CDTF">2022-10-24T15:49:22Z</dcterms:modified>
</cp:coreProperties>
</file>