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46" r:id="rId1"/>
  </p:sldMasterIdLst>
  <p:notesMasterIdLst>
    <p:notesMasterId r:id="rId99"/>
  </p:notesMasterIdLst>
  <p:sldIdLst>
    <p:sldId id="350" r:id="rId2"/>
    <p:sldId id="1030" r:id="rId3"/>
    <p:sldId id="1029" r:id="rId4"/>
    <p:sldId id="351" r:id="rId5"/>
    <p:sldId id="990" r:id="rId6"/>
    <p:sldId id="992" r:id="rId7"/>
    <p:sldId id="993" r:id="rId8"/>
    <p:sldId id="994" r:id="rId9"/>
    <p:sldId id="995" r:id="rId10"/>
    <p:sldId id="875" r:id="rId11"/>
    <p:sldId id="418" r:id="rId12"/>
    <p:sldId id="1028" r:id="rId13"/>
    <p:sldId id="419" r:id="rId14"/>
    <p:sldId id="420" r:id="rId15"/>
    <p:sldId id="421" r:id="rId16"/>
    <p:sldId id="422" r:id="rId17"/>
    <p:sldId id="424" r:id="rId18"/>
    <p:sldId id="425" r:id="rId19"/>
    <p:sldId id="1004" r:id="rId20"/>
    <p:sldId id="999" r:id="rId21"/>
    <p:sldId id="1001" r:id="rId22"/>
    <p:sldId id="1005" r:id="rId23"/>
    <p:sldId id="1003" r:id="rId24"/>
    <p:sldId id="1006" r:id="rId25"/>
    <p:sldId id="1007" r:id="rId26"/>
    <p:sldId id="1012" r:id="rId27"/>
    <p:sldId id="1013" r:id="rId28"/>
    <p:sldId id="1014" r:id="rId29"/>
    <p:sldId id="1018" r:id="rId30"/>
    <p:sldId id="976" r:id="rId31"/>
    <p:sldId id="1023" r:id="rId32"/>
    <p:sldId id="876" r:id="rId33"/>
    <p:sldId id="978" r:id="rId34"/>
    <p:sldId id="971" r:id="rId35"/>
    <p:sldId id="972" r:id="rId36"/>
    <p:sldId id="973" r:id="rId37"/>
    <p:sldId id="975" r:id="rId38"/>
    <p:sldId id="474" r:id="rId39"/>
    <p:sldId id="475" r:id="rId40"/>
    <p:sldId id="476" r:id="rId41"/>
    <p:sldId id="478" r:id="rId42"/>
    <p:sldId id="481" r:id="rId43"/>
    <p:sldId id="278" r:id="rId44"/>
    <p:sldId id="877" r:id="rId45"/>
    <p:sldId id="283" r:id="rId46"/>
    <p:sldId id="284" r:id="rId47"/>
    <p:sldId id="285" r:id="rId48"/>
    <p:sldId id="286" r:id="rId49"/>
    <p:sldId id="287" r:id="rId50"/>
    <p:sldId id="288" r:id="rId51"/>
    <p:sldId id="289" r:id="rId52"/>
    <p:sldId id="290" r:id="rId53"/>
    <p:sldId id="291" r:id="rId54"/>
    <p:sldId id="292" r:id="rId55"/>
    <p:sldId id="878" r:id="rId56"/>
    <p:sldId id="294" r:id="rId57"/>
    <p:sldId id="295" r:id="rId58"/>
    <p:sldId id="296" r:id="rId59"/>
    <p:sldId id="297" r:id="rId60"/>
    <p:sldId id="298" r:id="rId61"/>
    <p:sldId id="299" r:id="rId62"/>
    <p:sldId id="300" r:id="rId63"/>
    <p:sldId id="301" r:id="rId64"/>
    <p:sldId id="304" r:id="rId65"/>
    <p:sldId id="306" r:id="rId66"/>
    <p:sldId id="307" r:id="rId67"/>
    <p:sldId id="308" r:id="rId68"/>
    <p:sldId id="309" r:id="rId69"/>
    <p:sldId id="311" r:id="rId70"/>
    <p:sldId id="314" r:id="rId71"/>
    <p:sldId id="315" r:id="rId72"/>
    <p:sldId id="879" r:id="rId73"/>
    <p:sldId id="880" r:id="rId74"/>
    <p:sldId id="881" r:id="rId75"/>
    <p:sldId id="882" r:id="rId76"/>
    <p:sldId id="883" r:id="rId77"/>
    <p:sldId id="321" r:id="rId78"/>
    <p:sldId id="322" r:id="rId79"/>
    <p:sldId id="884" r:id="rId80"/>
    <p:sldId id="889" r:id="rId81"/>
    <p:sldId id="890" r:id="rId82"/>
    <p:sldId id="891" r:id="rId83"/>
    <p:sldId id="430" r:id="rId84"/>
    <p:sldId id="431" r:id="rId85"/>
    <p:sldId id="435" r:id="rId86"/>
    <p:sldId id="436" r:id="rId87"/>
    <p:sldId id="437" r:id="rId88"/>
    <p:sldId id="438" r:id="rId89"/>
    <p:sldId id="439" r:id="rId90"/>
    <p:sldId id="440" r:id="rId91"/>
    <p:sldId id="441" r:id="rId92"/>
    <p:sldId id="346" r:id="rId93"/>
    <p:sldId id="453" r:id="rId94"/>
    <p:sldId id="458" r:id="rId95"/>
    <p:sldId id="470" r:id="rId96"/>
    <p:sldId id="472" r:id="rId97"/>
    <p:sldId id="473" r:id="rId9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068"/>
    <p:restoredTop sz="96197"/>
  </p:normalViewPr>
  <p:slideViewPr>
    <p:cSldViewPr snapToGrid="0">
      <p:cViewPr varScale="1">
        <p:scale>
          <a:sx n="75" d="100"/>
          <a:sy n="75" d="100"/>
        </p:scale>
        <p:origin x="168" y="1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388E7B-8FF6-E84E-AEBE-FB79F22A90E9}" type="datetimeFigureOut">
              <a:rPr lang="en-US" smtClean="0"/>
              <a:t>10/31/22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2179B8-9666-C948-98B8-1AE9690BC7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56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02550-E544-C4C1-5FC5-6C8CE7749F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FE0960-93DB-4758-9AA2-91E78FB729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DF8DC-DA72-43DF-DECC-2134CB7A2E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10/31/22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B8AF1C-4E65-6530-4671-9E98F7140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21CD6-56C4-7121-FE51-EC50E1887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777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31127-9E15-A445-AD8D-C387316BA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116508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C2E2B-F9BF-62F4-7059-E250882AA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3342"/>
            <a:ext cx="10515600" cy="52940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837677-D3CE-55C2-2C83-26E0E98D6B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10/31/22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17F0FE-6A21-41A1-99DD-07CF5EEE4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6DE35-0251-72C1-B5A9-52CF0498C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07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BC184-1113-E3CB-6698-AE6B64AE4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5CE6A-B41E-1E3F-8247-E454D32D7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28E0A8-EE8C-5BB0-5609-DA4878640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04267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10/31/22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C42A6-A709-A5D1-160E-F932FF3A4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04267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55955-04DC-82E8-AAAE-EED31E449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04267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836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C3AAF-6391-7040-2263-BF68C96DC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1610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2517F-2220-509E-7312-10D5DC459B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16106"/>
            <a:ext cx="5181600" cy="5374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03871B-734E-1442-D40E-6522769673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16106"/>
            <a:ext cx="5181600" cy="5374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94864-78BB-A1C6-E916-CF91AB5012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0820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10/31/22</a:t>
            </a:fld>
            <a:endParaRPr lang="en-US" spc="5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84D58-6C3A-2F4B-C6B7-E5BAF2509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0820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518FBE-FB37-20F4-DA80-1FB5F055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0820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0640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008AF-F2BA-3E3D-6B58-FEE824818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56"/>
            <a:ext cx="12192000" cy="109710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FFB0BA-CE4D-4FDE-9F9E-171E0DF10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697405-D98E-D99F-6DE2-315D6F145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9CA83A-5ACB-F097-BB93-1E47D5FACE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7FAFDD-D093-24FB-61D7-F4FE269048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DC8139-FFDB-469D-90BA-E449847600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10/31/22</a:t>
            </a:fld>
            <a:endParaRPr lang="en-US" spc="5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486573-A6B0-1127-6838-2D25A9F78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F30504-5C68-A03D-7E11-BC775F162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051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62668-3D8C-2EE9-4AE9-54407704D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2955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84B263-9F32-7328-F41B-39B4379BCE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0820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10/31/22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1B3EF2-8FA0-4DDD-FD31-71860E55D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0820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EB27B7-A705-6709-3F35-77286BD23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0820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430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82A62D-9C23-A8CE-57F1-CB207298FE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10/31/22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D73FBA-0C0A-D13F-927A-A349671AD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ABE2E4-F4A2-F6AE-1C91-803AD0999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970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5E85A-9674-535B-0C2E-8B41B7E61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0853F-03D7-E335-16CB-4F04EF9DC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37758-B4C5-5EB0-8C65-266E3BD27B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F55628-FCF9-0648-6E6E-F5826FDD0E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0820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10/31/22</a:t>
            </a:fld>
            <a:endParaRPr lang="en-US" spc="5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D8F0B0-F0F1-150B-7C74-478CD1C76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0820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2CD0F4-37B4-1EA2-DEE6-BF7BE9651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0820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7343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2BD80-5E74-286D-A88A-B5001C289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C1A3AF-CA86-8237-DBD8-C630A8B219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05A9B-1015-6176-54B5-A587E13A5D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523F17-BA6A-5168-3B4B-3A442DEA32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10/31/22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8175C6-A770-589A-284B-886004CDD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8610A3-AD90-569D-B9E6-7033E619F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225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84C43-76A7-5239-5744-F854AFB1B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B9D718-E267-83B1-B7C8-E8665DCC85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438F8-0EF5-806D-946E-87B2DEC4A9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10/31/22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C77F8C-F396-A4A5-8B89-D83C69464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A5D31-1877-131B-D287-0DA35F86E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394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B4EFD-5F11-02A2-D17D-752AB34BF7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2E2DF1-ADCD-429E-881D-7C26DD67BF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9D2F3-D8AA-01FA-3F65-F819E19B64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10/31/22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76C3E-DC8E-C64A-308F-17C4ACCD4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3FD9E-8CAD-B1CF-7C1B-5C2D9FF04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2841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3A87F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70"/>
              </a:lnSpc>
            </a:pPr>
            <a:r>
              <a:rPr lang="en-US" spc="-10"/>
              <a:t>4</a:t>
            </a:r>
            <a:r>
              <a:rPr lang="en-US" spc="-45"/>
              <a:t>/</a:t>
            </a:r>
            <a:r>
              <a:rPr lang="en-US" spc="-10"/>
              <a:t>26</a:t>
            </a:r>
            <a:r>
              <a:rPr lang="en-US" spc="-45"/>
              <a:t>/</a:t>
            </a:r>
            <a:r>
              <a:rPr lang="en-US" spc="-10"/>
              <a:t>16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70"/>
              </a:lnSpc>
            </a:pPr>
            <a:r>
              <a:rPr lang="en-US"/>
              <a:t>Richard</a:t>
            </a:r>
            <a:r>
              <a:rPr lang="en-US" spc="-130"/>
              <a:t> </a:t>
            </a:r>
            <a:r>
              <a:rPr lang="en-US" spc="-20"/>
              <a:t>Socher</a:t>
            </a:r>
            <a:endParaRPr lang="en-US" spc="-20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470"/>
              </a:lnSpc>
            </a:pPr>
            <a:fld id="{81D60167-4931-47E6-BA6A-407CBD079E47}" type="slidenum">
              <a:rPr lang="en-US" smtClean="0"/>
              <a:pPr marL="25400">
                <a:lnSpc>
                  <a:spcPts val="1470"/>
                </a:lnSpc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68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43A4E1-0773-ADC5-080E-4F3900428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833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07F95F-8165-7ED2-8E01-2D73B745B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83341"/>
            <a:ext cx="10515600" cy="5320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52F3B3-0700-07AD-2545-BEBAEC3848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042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10/31/22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FE4B2-9AED-B741-9160-02E502A9CB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0426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D1CF50-2EC9-079F-9B5F-274765093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042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251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  <p:sldLayoutId id="2147484052" r:id="rId6"/>
    <p:sldLayoutId id="2147484053" r:id="rId7"/>
    <p:sldLayoutId id="2147484054" r:id="rId8"/>
    <p:sldLayoutId id="2147484055" r:id="rId9"/>
    <p:sldLayoutId id="2147484056" r:id="rId10"/>
    <p:sldLayoutId id="2147484057" r:id="rId11"/>
    <p:sldLayoutId id="2147484058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jp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g"/><Relationship Id="rId9" Type="http://schemas.openxmlformats.org/officeDocument/2006/relationships/image" Target="../media/image10.png"/><Relationship Id="rId1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arxiv.org/pdf/1611.01368.pd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hyperlink" Target="http://proceedings.mlr.press/v28/pascanu13.pdf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406.1078v3.pdf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37.jpg"/><Relationship Id="rId4" Type="http://schemas.openxmlformats.org/officeDocument/2006/relationships/image" Target="../media/image3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lah.github.io/posts/2015-08-Understanding-LSTMs/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mt.org/wmt18/pdf/WMT028.pdf" TargetMode="External"/><Relationship Id="rId2" Type="http://schemas.openxmlformats.org/officeDocument/2006/relationships/hyperlink" Target="http://www.statmt.org/wmt16/pdf/W16-2301.pdf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512.03385.pdf" TargetMode="External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608.06993.pdf" TargetMode="External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60.png"/><Relationship Id="rId18" Type="http://schemas.openxmlformats.org/officeDocument/2006/relationships/image" Target="../media/image65.png"/><Relationship Id="rId26" Type="http://schemas.openxmlformats.org/officeDocument/2006/relationships/image" Target="../media/image73.png"/><Relationship Id="rId3" Type="http://schemas.openxmlformats.org/officeDocument/2006/relationships/image" Target="../media/image53.png"/><Relationship Id="rId21" Type="http://schemas.openxmlformats.org/officeDocument/2006/relationships/image" Target="../media/image68.png"/><Relationship Id="rId7" Type="http://schemas.openxmlformats.org/officeDocument/2006/relationships/image" Target="../media/image57.png"/><Relationship Id="rId12" Type="http://schemas.openxmlformats.org/officeDocument/2006/relationships/image" Target="../media/image59.jpg"/><Relationship Id="rId17" Type="http://schemas.openxmlformats.org/officeDocument/2006/relationships/image" Target="../media/image64.png"/><Relationship Id="rId25" Type="http://schemas.openxmlformats.org/officeDocument/2006/relationships/image" Target="../media/image72.png"/><Relationship Id="rId2" Type="http://schemas.openxmlformats.org/officeDocument/2006/relationships/image" Target="../media/image52.png"/><Relationship Id="rId16" Type="http://schemas.openxmlformats.org/officeDocument/2006/relationships/image" Target="../media/image63.png"/><Relationship Id="rId20" Type="http://schemas.openxmlformats.org/officeDocument/2006/relationships/image" Target="../media/image67.jpg"/><Relationship Id="rId29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g"/><Relationship Id="rId11" Type="http://schemas.openxmlformats.org/officeDocument/2006/relationships/image" Target="../media/image58.png"/><Relationship Id="rId24" Type="http://schemas.openxmlformats.org/officeDocument/2006/relationships/image" Target="../media/image71.png"/><Relationship Id="rId5" Type="http://schemas.openxmlformats.org/officeDocument/2006/relationships/image" Target="../media/image55.png"/><Relationship Id="rId15" Type="http://schemas.openxmlformats.org/officeDocument/2006/relationships/image" Target="../media/image62.png"/><Relationship Id="rId23" Type="http://schemas.openxmlformats.org/officeDocument/2006/relationships/image" Target="../media/image70.png"/><Relationship Id="rId28" Type="http://schemas.openxmlformats.org/officeDocument/2006/relationships/image" Target="../media/image75.png"/><Relationship Id="rId10" Type="http://schemas.openxmlformats.org/officeDocument/2006/relationships/image" Target="../media/image12.png"/><Relationship Id="rId19" Type="http://schemas.openxmlformats.org/officeDocument/2006/relationships/image" Target="../media/image66.png"/><Relationship Id="rId4" Type="http://schemas.openxmlformats.org/officeDocument/2006/relationships/image" Target="../media/image54.png"/><Relationship Id="rId9" Type="http://schemas.openxmlformats.org/officeDocument/2006/relationships/image" Target="../media/image10.png"/><Relationship Id="rId14" Type="http://schemas.openxmlformats.org/officeDocument/2006/relationships/image" Target="../media/image61.png"/><Relationship Id="rId22" Type="http://schemas.openxmlformats.org/officeDocument/2006/relationships/image" Target="../media/image69.png"/><Relationship Id="rId27" Type="http://schemas.openxmlformats.org/officeDocument/2006/relationships/image" Target="../media/image74.png"/><Relationship Id="rId30" Type="http://schemas.openxmlformats.org/officeDocument/2006/relationships/image" Target="../media/image7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hyperlink" Target="https://medium.com/%40samim/obama-rnn-machine-generated-political-speeches-c8abd18a2ea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hyperlink" Target="https://medium.com/deep-writing/harry-potter-written-by-artificial-intelligence-8a9431803da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hyperlink" Target="http://aiweirdness.com/post/160776374467/new-paint-colors-invented-by-neural-networ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karpathy.github.io/2015/05/21/rnn-effectiveness/" TargetMode="External"/><Relationship Id="rId5" Type="http://schemas.openxmlformats.org/officeDocument/2006/relationships/image" Target="../media/image88.jpg"/><Relationship Id="rId4" Type="http://schemas.openxmlformats.org/officeDocument/2006/relationships/image" Target="../media/image87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7" Type="http://schemas.openxmlformats.org/officeDocument/2006/relationships/image" Target="../media/image100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5.png"/><Relationship Id="rId4" Type="http://schemas.openxmlformats.org/officeDocument/2006/relationships/image" Target="../media/image96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jp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e.com/articles/s41467-020-18073-9" TargetMode="External"/><Relationship Id="rId2" Type="http://schemas.openxmlformats.org/officeDocument/2006/relationships/hyperlink" Target="https://www.skynettoday.com/editorials/state_of_nmt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6.png"/><Relationship Id="rId4" Type="http://schemas.openxmlformats.org/officeDocument/2006/relationships/hyperlink" Target="https://arxiv.org/pdf/2005.05738.pdf" TargetMode="Externa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118.png"/><Relationship Id="rId4" Type="http://schemas.openxmlformats.org/officeDocument/2006/relationships/image" Target="../media/image11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119.png"/><Relationship Id="rId4" Type="http://schemas.openxmlformats.org/officeDocument/2006/relationships/image" Target="../media/image11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120.png"/><Relationship Id="rId4" Type="http://schemas.openxmlformats.org/officeDocument/2006/relationships/image" Target="../media/image11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120.png"/><Relationship Id="rId4" Type="http://schemas.openxmlformats.org/officeDocument/2006/relationships/image" Target="../media/image113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12.png"/><Relationship Id="rId7" Type="http://schemas.openxmlformats.org/officeDocument/2006/relationships/image" Target="../media/image121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3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12.png"/><Relationship Id="rId7" Type="http://schemas.openxmlformats.org/officeDocument/2006/relationships/image" Target="../media/image121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3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12.png"/><Relationship Id="rId7" Type="http://schemas.openxmlformats.org/officeDocument/2006/relationships/image" Target="../media/image95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123.png"/><Relationship Id="rId4" Type="http://schemas.openxmlformats.org/officeDocument/2006/relationships/image" Target="../media/image113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jpg"/><Relationship Id="rId13" Type="http://schemas.openxmlformats.org/officeDocument/2006/relationships/image" Target="../media/image136.jpg"/><Relationship Id="rId3" Type="http://schemas.openxmlformats.org/officeDocument/2006/relationships/image" Target="../media/image126.jpg"/><Relationship Id="rId7" Type="http://schemas.openxmlformats.org/officeDocument/2006/relationships/image" Target="../media/image130.jpg"/><Relationship Id="rId12" Type="http://schemas.openxmlformats.org/officeDocument/2006/relationships/image" Target="../media/image135.jpg"/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9.jpg"/><Relationship Id="rId11" Type="http://schemas.openxmlformats.org/officeDocument/2006/relationships/image" Target="../media/image134.jpg"/><Relationship Id="rId5" Type="http://schemas.openxmlformats.org/officeDocument/2006/relationships/image" Target="../media/image128.jpg"/><Relationship Id="rId10" Type="http://schemas.openxmlformats.org/officeDocument/2006/relationships/image" Target="../media/image133.jpg"/><Relationship Id="rId4" Type="http://schemas.openxmlformats.org/officeDocument/2006/relationships/image" Target="../media/image127.jpg"/><Relationship Id="rId9" Type="http://schemas.openxmlformats.org/officeDocument/2006/relationships/image" Target="../media/image132.jp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g"/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g"/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g"/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g"/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g"/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g"/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g"/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g"/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png"/><Relationship Id="rId5" Type="http://schemas.openxmlformats.org/officeDocument/2006/relationships/image" Target="../media/image146.jpg"/><Relationship Id="rId4" Type="http://schemas.openxmlformats.org/officeDocument/2006/relationships/image" Target="../media/image145.pn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jpg"/><Relationship Id="rId3" Type="http://schemas.openxmlformats.org/officeDocument/2006/relationships/image" Target="../media/image149.jpg"/><Relationship Id="rId7" Type="http://schemas.openxmlformats.org/officeDocument/2006/relationships/image" Target="../media/image153.jpg"/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2.jpg"/><Relationship Id="rId5" Type="http://schemas.openxmlformats.org/officeDocument/2006/relationships/image" Target="../media/image151.jpg"/><Relationship Id="rId4" Type="http://schemas.openxmlformats.org/officeDocument/2006/relationships/image" Target="../media/image150.jpg"/><Relationship Id="rId9" Type="http://schemas.openxmlformats.org/officeDocument/2006/relationships/image" Target="../media/image155.jp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7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g"/><Relationship Id="rId2" Type="http://schemas.openxmlformats.org/officeDocument/2006/relationships/image" Target="../media/image158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1.jpg"/><Relationship Id="rId4" Type="http://schemas.openxmlformats.org/officeDocument/2006/relationships/image" Target="../media/image16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901EDA5-7436-4F2F-B35F-B242CACC3BC2}"/>
              </a:ext>
            </a:extLst>
          </p:cNvPr>
          <p:cNvGrpSpPr/>
          <p:nvPr/>
        </p:nvGrpSpPr>
        <p:grpSpPr>
          <a:xfrm>
            <a:off x="3523488" y="0"/>
            <a:ext cx="8668513" cy="6858000"/>
            <a:chOff x="3523488" y="0"/>
            <a:chExt cx="8668513" cy="6858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28EA485-F7E3-771F-D2AA-7017D5F4B2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7697" r="23298" b="1394"/>
            <a:stretch/>
          </p:blipFill>
          <p:spPr>
            <a:xfrm>
              <a:off x="3523488" y="10"/>
              <a:ext cx="8668512" cy="6857990"/>
            </a:xfrm>
            <a:prstGeom prst="rect">
              <a:avLst/>
            </a:prstGeom>
            <a:gradFill>
              <a:gsLst>
                <a:gs pos="0">
                  <a:schemeClr val="accent1">
                    <a:lumMod val="0"/>
                    <a:lumOff val="100000"/>
                  </a:schemeClr>
                </a:gs>
                <a:gs pos="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45083"/>
                    <a:lumOff val="54917"/>
                  </a:schemeClr>
                </a:gs>
              </a:gsLst>
              <a:lin ang="10800000" scaled="1"/>
            </a:gradFill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EAFA9A4-FA8B-799A-0480-FAA0B384B866}"/>
                </a:ext>
              </a:extLst>
            </p:cNvPr>
            <p:cNvSpPr/>
            <p:nvPr/>
          </p:nvSpPr>
          <p:spPr>
            <a:xfrm>
              <a:off x="3523488" y="0"/>
              <a:ext cx="8668513" cy="6858000"/>
            </a:xfrm>
            <a:prstGeom prst="rect">
              <a:avLst/>
            </a:prstGeom>
            <a:gradFill>
              <a:gsLst>
                <a:gs pos="0">
                  <a:schemeClr val="accent1">
                    <a:lumMod val="0"/>
                    <a:lumOff val="100000"/>
                  </a:schemeClr>
                </a:gs>
                <a:gs pos="0">
                  <a:schemeClr val="accent1">
                    <a:lumMod val="0"/>
                    <a:lumOff val="100000"/>
                    <a:alpha val="0"/>
                  </a:schemeClr>
                </a:gs>
                <a:gs pos="100000">
                  <a:schemeClr val="bg1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0134F6-7F25-885D-06A7-B9426E014C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/>
              <a:t>CS 7150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EF45E0-C019-97D5-23A8-3C1D8C3AC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/>
              <a:t>Deep </a:t>
            </a:r>
            <a:r>
              <a:rPr lang="en-US" sz="2000" dirty="0"/>
              <a:t>Learning</a:t>
            </a:r>
          </a:p>
        </p:txBody>
      </p:sp>
    </p:spTree>
    <p:extLst>
      <p:ext uri="{BB962C8B-B14F-4D97-AF65-F5344CB8AC3E}">
        <p14:creationId xmlns:p14="http://schemas.microsoft.com/office/powerpoint/2010/main" val="1627938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49EF6-DB1E-2FA4-5512-224749DC9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Post-midterm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F6679-0C84-B53B-C919-E5A93281DB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3343"/>
            <a:ext cx="10515600" cy="52322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Any questions about the midterm?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681DBC-5296-0369-ADB8-5FEF8213115E}"/>
              </a:ext>
            </a:extLst>
          </p:cNvPr>
          <p:cNvSpPr txBox="1"/>
          <p:nvPr/>
        </p:nvSpPr>
        <p:spPr>
          <a:xfrm>
            <a:off x="3043767" y="2086818"/>
            <a:ext cx="61044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https://</a:t>
            </a:r>
            <a:r>
              <a:rPr lang="en-US" sz="2800" dirty="0" err="1"/>
              <a:t>bit.ly</a:t>
            </a:r>
            <a:r>
              <a:rPr lang="en-US" sz="2800" dirty="0"/>
              <a:t>/cs7150-midterm-post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00580CD-5921-DE4B-7591-1C2B9BB04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241" y="2906483"/>
            <a:ext cx="3951517" cy="3951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5388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2B666-90E9-CB17-23DD-9F29EF884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Second-half course logistics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CB4E3-AFA9-6F2F-D138-6BB018EEC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Homework 4 due date pushed back one week, to November 10.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Peer-review of milestone 2 projects – make sure your URLs are submitted via canvas.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 the 2</a:t>
            </a:r>
            <a:r>
              <a:rPr lang="en-US" baseline="30000" dirty="0"/>
              <a:t>nd</a:t>
            </a:r>
            <a:r>
              <a:rPr lang="en-US" dirty="0"/>
              <a:t> half of the course: read papers.</a:t>
            </a:r>
          </a:p>
          <a:p>
            <a:pPr marL="457200" lvl="1" indent="0">
              <a:buNone/>
            </a:pPr>
            <a:r>
              <a:rPr lang="en-US" dirty="0"/>
              <a:t>I will post paper links before each class.</a:t>
            </a:r>
          </a:p>
        </p:txBody>
      </p:sp>
    </p:spTree>
    <p:extLst>
      <p:ext uri="{BB962C8B-B14F-4D97-AF65-F5344CB8AC3E}">
        <p14:creationId xmlns:p14="http://schemas.microsoft.com/office/powerpoint/2010/main" val="282363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D13C7DF-62D6-B3F6-CB0C-F963B532C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74232"/>
            <a:ext cx="12192000" cy="1931068"/>
          </a:xfrm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6000" dirty="0"/>
              <a:t>Gated RNNs, Translation, Attention</a:t>
            </a:r>
          </a:p>
        </p:txBody>
      </p:sp>
    </p:spTree>
    <p:extLst>
      <p:ext uri="{BB962C8B-B14F-4D97-AF65-F5344CB8AC3E}">
        <p14:creationId xmlns:p14="http://schemas.microsoft.com/office/powerpoint/2010/main" val="391316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96554" y="2374724"/>
            <a:ext cx="368530" cy="2133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17299" y="2351533"/>
            <a:ext cx="382167" cy="2458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487947" y="2351533"/>
            <a:ext cx="383348" cy="2458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710941" y="813816"/>
            <a:ext cx="6695440" cy="2893060"/>
            <a:chOff x="1186941" y="813816"/>
            <a:chExt cx="6695440" cy="2893060"/>
          </a:xfrm>
        </p:grpSpPr>
        <p:sp>
          <p:nvSpPr>
            <p:cNvPr id="6" name="object 6"/>
            <p:cNvSpPr/>
            <p:nvPr/>
          </p:nvSpPr>
          <p:spPr>
            <a:xfrm>
              <a:off x="6963441" y="2379361"/>
              <a:ext cx="377507" cy="21799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5575554" y="1267205"/>
              <a:ext cx="1887855" cy="1948814"/>
            </a:xfrm>
            <a:custGeom>
              <a:avLst/>
              <a:gdLst/>
              <a:ahLst/>
              <a:cxnLst/>
              <a:rect l="l" t="t" r="r" b="b"/>
              <a:pathLst>
                <a:path w="1887854" h="1948814">
                  <a:moveTo>
                    <a:pt x="1641221" y="1892808"/>
                  </a:moveTo>
                  <a:lnTo>
                    <a:pt x="1624203" y="1882902"/>
                  </a:lnTo>
                  <a:lnTo>
                    <a:pt x="1550289" y="1839849"/>
                  </a:lnTo>
                  <a:lnTo>
                    <a:pt x="1545590" y="1837055"/>
                  </a:lnTo>
                  <a:lnTo>
                    <a:pt x="1539494" y="1838579"/>
                  </a:lnTo>
                  <a:lnTo>
                    <a:pt x="1536827" y="1843405"/>
                  </a:lnTo>
                  <a:lnTo>
                    <a:pt x="1534033" y="1848104"/>
                  </a:lnTo>
                  <a:lnTo>
                    <a:pt x="1535684" y="1854200"/>
                  </a:lnTo>
                  <a:lnTo>
                    <a:pt x="1540383" y="1856867"/>
                  </a:lnTo>
                  <a:lnTo>
                    <a:pt x="1584998" y="1882902"/>
                  </a:lnTo>
                  <a:lnTo>
                    <a:pt x="0" y="1882902"/>
                  </a:lnTo>
                  <a:lnTo>
                    <a:pt x="0" y="1902714"/>
                  </a:lnTo>
                  <a:lnTo>
                    <a:pt x="1584998" y="1902714"/>
                  </a:lnTo>
                  <a:lnTo>
                    <a:pt x="1540383" y="1928749"/>
                  </a:lnTo>
                  <a:lnTo>
                    <a:pt x="1535684" y="1931416"/>
                  </a:lnTo>
                  <a:lnTo>
                    <a:pt x="1534033" y="1937512"/>
                  </a:lnTo>
                  <a:lnTo>
                    <a:pt x="1536827" y="1942211"/>
                  </a:lnTo>
                  <a:lnTo>
                    <a:pt x="1539494" y="1947037"/>
                  </a:lnTo>
                  <a:lnTo>
                    <a:pt x="1545590" y="1948561"/>
                  </a:lnTo>
                  <a:lnTo>
                    <a:pt x="1550289" y="1945767"/>
                  </a:lnTo>
                  <a:lnTo>
                    <a:pt x="1624203" y="1902714"/>
                  </a:lnTo>
                  <a:lnTo>
                    <a:pt x="1641221" y="1892808"/>
                  </a:lnTo>
                  <a:close/>
                </a:path>
                <a:path w="1887854" h="1948814">
                  <a:moveTo>
                    <a:pt x="1887474" y="95885"/>
                  </a:moveTo>
                  <a:lnTo>
                    <a:pt x="1884807" y="91186"/>
                  </a:lnTo>
                  <a:lnTo>
                    <a:pt x="1843493" y="19558"/>
                  </a:lnTo>
                  <a:lnTo>
                    <a:pt x="1832229" y="0"/>
                  </a:lnTo>
                  <a:lnTo>
                    <a:pt x="1778762" y="90551"/>
                  </a:lnTo>
                  <a:lnTo>
                    <a:pt x="1775968" y="95250"/>
                  </a:lnTo>
                  <a:lnTo>
                    <a:pt x="1777492" y="101346"/>
                  </a:lnTo>
                  <a:lnTo>
                    <a:pt x="1782191" y="104013"/>
                  </a:lnTo>
                  <a:lnTo>
                    <a:pt x="1786890" y="106807"/>
                  </a:lnTo>
                  <a:lnTo>
                    <a:pt x="1792986" y="105283"/>
                  </a:lnTo>
                  <a:lnTo>
                    <a:pt x="1822094" y="56108"/>
                  </a:lnTo>
                  <a:lnTo>
                    <a:pt x="1814322" y="1355344"/>
                  </a:lnTo>
                  <a:lnTo>
                    <a:pt x="1834134" y="1355344"/>
                  </a:lnTo>
                  <a:lnTo>
                    <a:pt x="1841906" y="56400"/>
                  </a:lnTo>
                  <a:lnTo>
                    <a:pt x="1867535" y="100965"/>
                  </a:lnTo>
                  <a:lnTo>
                    <a:pt x="1870329" y="105791"/>
                  </a:lnTo>
                  <a:lnTo>
                    <a:pt x="1876425" y="107442"/>
                  </a:lnTo>
                  <a:lnTo>
                    <a:pt x="1881124" y="104648"/>
                  </a:lnTo>
                  <a:lnTo>
                    <a:pt x="1885823" y="101981"/>
                  </a:lnTo>
                  <a:lnTo>
                    <a:pt x="1887474" y="95885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322820" y="2715767"/>
              <a:ext cx="166115" cy="17525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322820" y="2948939"/>
              <a:ext cx="166115" cy="17373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322820" y="3180588"/>
              <a:ext cx="166115" cy="17525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7322820" y="3413760"/>
              <a:ext cx="166115" cy="17373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7216901" y="2623566"/>
              <a:ext cx="365760" cy="1073150"/>
            </a:xfrm>
            <a:custGeom>
              <a:avLst/>
              <a:gdLst/>
              <a:ahLst/>
              <a:cxnLst/>
              <a:rect l="l" t="t" r="r" b="b"/>
              <a:pathLst>
                <a:path w="365759" h="1073150">
                  <a:moveTo>
                    <a:pt x="304800" y="0"/>
                  </a:moveTo>
                  <a:lnTo>
                    <a:pt x="328523" y="4792"/>
                  </a:lnTo>
                  <a:lnTo>
                    <a:pt x="347900" y="17859"/>
                  </a:lnTo>
                  <a:lnTo>
                    <a:pt x="360967" y="37236"/>
                  </a:lnTo>
                  <a:lnTo>
                    <a:pt x="365759" y="60960"/>
                  </a:lnTo>
                  <a:lnTo>
                    <a:pt x="365759" y="1011936"/>
                  </a:lnTo>
                  <a:lnTo>
                    <a:pt x="360967" y="1035659"/>
                  </a:lnTo>
                  <a:lnTo>
                    <a:pt x="347900" y="1055036"/>
                  </a:lnTo>
                  <a:lnTo>
                    <a:pt x="328523" y="1068103"/>
                  </a:lnTo>
                  <a:lnTo>
                    <a:pt x="304800" y="1072896"/>
                  </a:lnTo>
                  <a:lnTo>
                    <a:pt x="60959" y="1072896"/>
                  </a:lnTo>
                  <a:lnTo>
                    <a:pt x="37236" y="1068103"/>
                  </a:lnTo>
                  <a:lnTo>
                    <a:pt x="17859" y="1055036"/>
                  </a:lnTo>
                  <a:lnTo>
                    <a:pt x="4792" y="1035659"/>
                  </a:lnTo>
                  <a:lnTo>
                    <a:pt x="0" y="1011936"/>
                  </a:lnTo>
                  <a:lnTo>
                    <a:pt x="0" y="60960"/>
                  </a:lnTo>
                  <a:lnTo>
                    <a:pt x="4792" y="37236"/>
                  </a:lnTo>
                  <a:lnTo>
                    <a:pt x="17859" y="17859"/>
                  </a:lnTo>
                  <a:lnTo>
                    <a:pt x="37236" y="4792"/>
                  </a:lnTo>
                  <a:lnTo>
                    <a:pt x="60959" y="0"/>
                  </a:lnTo>
                  <a:lnTo>
                    <a:pt x="304800" y="0"/>
                  </a:lnTo>
                  <a:close/>
                </a:path>
              </a:pathLst>
            </a:custGeom>
            <a:ln w="19812">
              <a:solidFill>
                <a:srgbClr val="A3001D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3569969" y="3104261"/>
              <a:ext cx="1641475" cy="111760"/>
            </a:xfrm>
            <a:custGeom>
              <a:avLst/>
              <a:gdLst/>
              <a:ahLst/>
              <a:cxnLst/>
              <a:rect l="l" t="t" r="r" b="b"/>
              <a:pathLst>
                <a:path w="1641475" h="111760">
                  <a:moveTo>
                    <a:pt x="1601996" y="55752"/>
                  </a:moveTo>
                  <a:lnTo>
                    <a:pt x="1540382" y="91693"/>
                  </a:lnTo>
                  <a:lnTo>
                    <a:pt x="1535683" y="94361"/>
                  </a:lnTo>
                  <a:lnTo>
                    <a:pt x="1534032" y="100456"/>
                  </a:lnTo>
                  <a:lnTo>
                    <a:pt x="1536827" y="105155"/>
                  </a:lnTo>
                  <a:lnTo>
                    <a:pt x="1539493" y="109981"/>
                  </a:lnTo>
                  <a:lnTo>
                    <a:pt x="1545589" y="111505"/>
                  </a:lnTo>
                  <a:lnTo>
                    <a:pt x="1550289" y="108712"/>
                  </a:lnTo>
                  <a:lnTo>
                    <a:pt x="1624212" y="65659"/>
                  </a:lnTo>
                  <a:lnTo>
                    <a:pt x="1621535" y="65659"/>
                  </a:lnTo>
                  <a:lnTo>
                    <a:pt x="1621535" y="64262"/>
                  </a:lnTo>
                  <a:lnTo>
                    <a:pt x="1616582" y="64262"/>
                  </a:lnTo>
                  <a:lnTo>
                    <a:pt x="1601996" y="55752"/>
                  </a:lnTo>
                  <a:close/>
                </a:path>
                <a:path w="1641475" h="111760">
                  <a:moveTo>
                    <a:pt x="1585014" y="45847"/>
                  </a:moveTo>
                  <a:lnTo>
                    <a:pt x="0" y="45847"/>
                  </a:lnTo>
                  <a:lnTo>
                    <a:pt x="0" y="65659"/>
                  </a:lnTo>
                  <a:lnTo>
                    <a:pt x="1585014" y="65659"/>
                  </a:lnTo>
                  <a:lnTo>
                    <a:pt x="1601996" y="55752"/>
                  </a:lnTo>
                  <a:lnTo>
                    <a:pt x="1585014" y="45847"/>
                  </a:lnTo>
                  <a:close/>
                </a:path>
                <a:path w="1641475" h="111760">
                  <a:moveTo>
                    <a:pt x="1624212" y="45847"/>
                  </a:moveTo>
                  <a:lnTo>
                    <a:pt x="1621535" y="45847"/>
                  </a:lnTo>
                  <a:lnTo>
                    <a:pt x="1621535" y="65659"/>
                  </a:lnTo>
                  <a:lnTo>
                    <a:pt x="1624212" y="65659"/>
                  </a:lnTo>
                  <a:lnTo>
                    <a:pt x="1641220" y="55752"/>
                  </a:lnTo>
                  <a:lnTo>
                    <a:pt x="1624212" y="45847"/>
                  </a:lnTo>
                  <a:close/>
                </a:path>
                <a:path w="1641475" h="111760">
                  <a:moveTo>
                    <a:pt x="1616582" y="47243"/>
                  </a:moveTo>
                  <a:lnTo>
                    <a:pt x="1601996" y="55752"/>
                  </a:lnTo>
                  <a:lnTo>
                    <a:pt x="1616582" y="64262"/>
                  </a:lnTo>
                  <a:lnTo>
                    <a:pt x="1616582" y="47243"/>
                  </a:lnTo>
                  <a:close/>
                </a:path>
                <a:path w="1641475" h="111760">
                  <a:moveTo>
                    <a:pt x="1621535" y="47243"/>
                  </a:moveTo>
                  <a:lnTo>
                    <a:pt x="1616582" y="47243"/>
                  </a:lnTo>
                  <a:lnTo>
                    <a:pt x="1616582" y="64262"/>
                  </a:lnTo>
                  <a:lnTo>
                    <a:pt x="1621535" y="64262"/>
                  </a:lnTo>
                  <a:lnTo>
                    <a:pt x="1621535" y="47243"/>
                  </a:lnTo>
                  <a:close/>
                </a:path>
                <a:path w="1641475" h="111760">
                  <a:moveTo>
                    <a:pt x="1545589" y="0"/>
                  </a:moveTo>
                  <a:lnTo>
                    <a:pt x="1539493" y="1524"/>
                  </a:lnTo>
                  <a:lnTo>
                    <a:pt x="1536827" y="6350"/>
                  </a:lnTo>
                  <a:lnTo>
                    <a:pt x="1534032" y="11049"/>
                  </a:lnTo>
                  <a:lnTo>
                    <a:pt x="1535683" y="17144"/>
                  </a:lnTo>
                  <a:lnTo>
                    <a:pt x="1540382" y="19812"/>
                  </a:lnTo>
                  <a:lnTo>
                    <a:pt x="1601996" y="55752"/>
                  </a:lnTo>
                  <a:lnTo>
                    <a:pt x="1616582" y="47243"/>
                  </a:lnTo>
                  <a:lnTo>
                    <a:pt x="1621535" y="47243"/>
                  </a:lnTo>
                  <a:lnTo>
                    <a:pt x="1621535" y="45847"/>
                  </a:lnTo>
                  <a:lnTo>
                    <a:pt x="1624212" y="45847"/>
                  </a:lnTo>
                  <a:lnTo>
                    <a:pt x="1550289" y="2793"/>
                  </a:lnTo>
                  <a:lnTo>
                    <a:pt x="154558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5315712" y="2715767"/>
              <a:ext cx="166115" cy="17525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5315712" y="2948939"/>
              <a:ext cx="166115" cy="17373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5315712" y="3180588"/>
              <a:ext cx="166115" cy="17525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5315712" y="3413760"/>
              <a:ext cx="166115" cy="17373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5209794" y="2623566"/>
              <a:ext cx="365760" cy="1073150"/>
            </a:xfrm>
            <a:custGeom>
              <a:avLst/>
              <a:gdLst/>
              <a:ahLst/>
              <a:cxnLst/>
              <a:rect l="l" t="t" r="r" b="b"/>
              <a:pathLst>
                <a:path w="365760" h="1073150">
                  <a:moveTo>
                    <a:pt x="304800" y="0"/>
                  </a:moveTo>
                  <a:lnTo>
                    <a:pt x="328523" y="4792"/>
                  </a:lnTo>
                  <a:lnTo>
                    <a:pt x="347900" y="17859"/>
                  </a:lnTo>
                  <a:lnTo>
                    <a:pt x="360967" y="37236"/>
                  </a:lnTo>
                  <a:lnTo>
                    <a:pt x="365759" y="60960"/>
                  </a:lnTo>
                  <a:lnTo>
                    <a:pt x="365759" y="1011936"/>
                  </a:lnTo>
                  <a:lnTo>
                    <a:pt x="360967" y="1035659"/>
                  </a:lnTo>
                  <a:lnTo>
                    <a:pt x="347900" y="1055036"/>
                  </a:lnTo>
                  <a:lnTo>
                    <a:pt x="328523" y="1068103"/>
                  </a:lnTo>
                  <a:lnTo>
                    <a:pt x="304800" y="1072896"/>
                  </a:lnTo>
                  <a:lnTo>
                    <a:pt x="60959" y="1072896"/>
                  </a:lnTo>
                  <a:lnTo>
                    <a:pt x="37236" y="1068103"/>
                  </a:lnTo>
                  <a:lnTo>
                    <a:pt x="17859" y="1055036"/>
                  </a:lnTo>
                  <a:lnTo>
                    <a:pt x="4792" y="1035659"/>
                  </a:lnTo>
                  <a:lnTo>
                    <a:pt x="0" y="1011936"/>
                  </a:lnTo>
                  <a:lnTo>
                    <a:pt x="0" y="60960"/>
                  </a:lnTo>
                  <a:lnTo>
                    <a:pt x="4792" y="37236"/>
                  </a:lnTo>
                  <a:lnTo>
                    <a:pt x="17859" y="17859"/>
                  </a:lnTo>
                  <a:lnTo>
                    <a:pt x="37236" y="4792"/>
                  </a:lnTo>
                  <a:lnTo>
                    <a:pt x="60959" y="0"/>
                  </a:lnTo>
                  <a:lnTo>
                    <a:pt x="304800" y="0"/>
                  </a:lnTo>
                  <a:close/>
                </a:path>
              </a:pathLst>
            </a:custGeom>
            <a:ln w="19812">
              <a:solidFill>
                <a:srgbClr val="A3001D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1301495" y="2715767"/>
              <a:ext cx="166115" cy="17525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1301495" y="2948939"/>
              <a:ext cx="166115" cy="17373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1301495" y="3180588"/>
              <a:ext cx="166115" cy="17525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1301495" y="3413760"/>
              <a:ext cx="166115" cy="17373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1197101" y="2623566"/>
              <a:ext cx="365760" cy="1073150"/>
            </a:xfrm>
            <a:custGeom>
              <a:avLst/>
              <a:gdLst/>
              <a:ahLst/>
              <a:cxnLst/>
              <a:rect l="l" t="t" r="r" b="b"/>
              <a:pathLst>
                <a:path w="365759" h="1073150">
                  <a:moveTo>
                    <a:pt x="304800" y="0"/>
                  </a:moveTo>
                  <a:lnTo>
                    <a:pt x="328523" y="4792"/>
                  </a:lnTo>
                  <a:lnTo>
                    <a:pt x="347900" y="17859"/>
                  </a:lnTo>
                  <a:lnTo>
                    <a:pt x="360967" y="37236"/>
                  </a:lnTo>
                  <a:lnTo>
                    <a:pt x="365759" y="60960"/>
                  </a:lnTo>
                  <a:lnTo>
                    <a:pt x="365759" y="1011936"/>
                  </a:lnTo>
                  <a:lnTo>
                    <a:pt x="360967" y="1035659"/>
                  </a:lnTo>
                  <a:lnTo>
                    <a:pt x="347900" y="1055036"/>
                  </a:lnTo>
                  <a:lnTo>
                    <a:pt x="328523" y="1068103"/>
                  </a:lnTo>
                  <a:lnTo>
                    <a:pt x="304800" y="1072896"/>
                  </a:lnTo>
                  <a:lnTo>
                    <a:pt x="60959" y="1072896"/>
                  </a:lnTo>
                  <a:lnTo>
                    <a:pt x="37231" y="1068103"/>
                  </a:lnTo>
                  <a:lnTo>
                    <a:pt x="17854" y="1055036"/>
                  </a:lnTo>
                  <a:lnTo>
                    <a:pt x="4790" y="1035659"/>
                  </a:lnTo>
                  <a:lnTo>
                    <a:pt x="0" y="1011936"/>
                  </a:lnTo>
                  <a:lnTo>
                    <a:pt x="0" y="60960"/>
                  </a:lnTo>
                  <a:lnTo>
                    <a:pt x="4790" y="37236"/>
                  </a:lnTo>
                  <a:lnTo>
                    <a:pt x="17854" y="17859"/>
                  </a:lnTo>
                  <a:lnTo>
                    <a:pt x="37231" y="4792"/>
                  </a:lnTo>
                  <a:lnTo>
                    <a:pt x="60959" y="0"/>
                  </a:lnTo>
                  <a:lnTo>
                    <a:pt x="304800" y="0"/>
                  </a:lnTo>
                  <a:close/>
                </a:path>
              </a:pathLst>
            </a:custGeom>
            <a:ln w="19812">
              <a:solidFill>
                <a:srgbClr val="A3001D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1562861" y="3104261"/>
              <a:ext cx="1641475" cy="111760"/>
            </a:xfrm>
            <a:custGeom>
              <a:avLst/>
              <a:gdLst/>
              <a:ahLst/>
              <a:cxnLst/>
              <a:rect l="l" t="t" r="r" b="b"/>
              <a:pathLst>
                <a:path w="1641475" h="111760">
                  <a:moveTo>
                    <a:pt x="1601996" y="55752"/>
                  </a:moveTo>
                  <a:lnTo>
                    <a:pt x="1540383" y="91693"/>
                  </a:lnTo>
                  <a:lnTo>
                    <a:pt x="1535683" y="94361"/>
                  </a:lnTo>
                  <a:lnTo>
                    <a:pt x="1534033" y="100456"/>
                  </a:lnTo>
                  <a:lnTo>
                    <a:pt x="1536827" y="105155"/>
                  </a:lnTo>
                  <a:lnTo>
                    <a:pt x="1539494" y="109981"/>
                  </a:lnTo>
                  <a:lnTo>
                    <a:pt x="1545589" y="111505"/>
                  </a:lnTo>
                  <a:lnTo>
                    <a:pt x="1550289" y="108712"/>
                  </a:lnTo>
                  <a:lnTo>
                    <a:pt x="1624212" y="65659"/>
                  </a:lnTo>
                  <a:lnTo>
                    <a:pt x="1621536" y="65659"/>
                  </a:lnTo>
                  <a:lnTo>
                    <a:pt x="1621536" y="64262"/>
                  </a:lnTo>
                  <a:lnTo>
                    <a:pt x="1616583" y="64262"/>
                  </a:lnTo>
                  <a:lnTo>
                    <a:pt x="1601996" y="55752"/>
                  </a:lnTo>
                  <a:close/>
                </a:path>
                <a:path w="1641475" h="111760">
                  <a:moveTo>
                    <a:pt x="1585014" y="45847"/>
                  </a:moveTo>
                  <a:lnTo>
                    <a:pt x="0" y="45847"/>
                  </a:lnTo>
                  <a:lnTo>
                    <a:pt x="0" y="65659"/>
                  </a:lnTo>
                  <a:lnTo>
                    <a:pt x="1585014" y="65659"/>
                  </a:lnTo>
                  <a:lnTo>
                    <a:pt x="1601996" y="55752"/>
                  </a:lnTo>
                  <a:lnTo>
                    <a:pt x="1585014" y="45847"/>
                  </a:lnTo>
                  <a:close/>
                </a:path>
                <a:path w="1641475" h="111760">
                  <a:moveTo>
                    <a:pt x="1624212" y="45847"/>
                  </a:moveTo>
                  <a:lnTo>
                    <a:pt x="1621536" y="45847"/>
                  </a:lnTo>
                  <a:lnTo>
                    <a:pt x="1621536" y="65659"/>
                  </a:lnTo>
                  <a:lnTo>
                    <a:pt x="1624212" y="65659"/>
                  </a:lnTo>
                  <a:lnTo>
                    <a:pt x="1641220" y="55752"/>
                  </a:lnTo>
                  <a:lnTo>
                    <a:pt x="1624212" y="45847"/>
                  </a:lnTo>
                  <a:close/>
                </a:path>
                <a:path w="1641475" h="111760">
                  <a:moveTo>
                    <a:pt x="1616583" y="47243"/>
                  </a:moveTo>
                  <a:lnTo>
                    <a:pt x="1601996" y="55752"/>
                  </a:lnTo>
                  <a:lnTo>
                    <a:pt x="1616583" y="64262"/>
                  </a:lnTo>
                  <a:lnTo>
                    <a:pt x="1616583" y="47243"/>
                  </a:lnTo>
                  <a:close/>
                </a:path>
                <a:path w="1641475" h="111760">
                  <a:moveTo>
                    <a:pt x="1621536" y="47243"/>
                  </a:moveTo>
                  <a:lnTo>
                    <a:pt x="1616583" y="47243"/>
                  </a:lnTo>
                  <a:lnTo>
                    <a:pt x="1616583" y="64262"/>
                  </a:lnTo>
                  <a:lnTo>
                    <a:pt x="1621536" y="64262"/>
                  </a:lnTo>
                  <a:lnTo>
                    <a:pt x="1621536" y="47243"/>
                  </a:lnTo>
                  <a:close/>
                </a:path>
                <a:path w="1641475" h="111760">
                  <a:moveTo>
                    <a:pt x="1545589" y="0"/>
                  </a:moveTo>
                  <a:lnTo>
                    <a:pt x="1539494" y="1524"/>
                  </a:lnTo>
                  <a:lnTo>
                    <a:pt x="1536827" y="6350"/>
                  </a:lnTo>
                  <a:lnTo>
                    <a:pt x="1534033" y="11049"/>
                  </a:lnTo>
                  <a:lnTo>
                    <a:pt x="1535683" y="17144"/>
                  </a:lnTo>
                  <a:lnTo>
                    <a:pt x="1540383" y="19812"/>
                  </a:lnTo>
                  <a:lnTo>
                    <a:pt x="1601996" y="55752"/>
                  </a:lnTo>
                  <a:lnTo>
                    <a:pt x="1616583" y="47243"/>
                  </a:lnTo>
                  <a:lnTo>
                    <a:pt x="1621536" y="47243"/>
                  </a:lnTo>
                  <a:lnTo>
                    <a:pt x="1621536" y="45847"/>
                  </a:lnTo>
                  <a:lnTo>
                    <a:pt x="1624212" y="45847"/>
                  </a:lnTo>
                  <a:lnTo>
                    <a:pt x="1550289" y="2793"/>
                  </a:lnTo>
                  <a:lnTo>
                    <a:pt x="154558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3308603" y="2715767"/>
              <a:ext cx="166115" cy="17525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3308603" y="2948939"/>
              <a:ext cx="166115" cy="17373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3308603" y="3180588"/>
              <a:ext cx="166115" cy="17525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3308603" y="3413760"/>
              <a:ext cx="166115" cy="17373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3204209" y="2623566"/>
              <a:ext cx="365760" cy="1073150"/>
            </a:xfrm>
            <a:custGeom>
              <a:avLst/>
              <a:gdLst/>
              <a:ahLst/>
              <a:cxnLst/>
              <a:rect l="l" t="t" r="r" b="b"/>
              <a:pathLst>
                <a:path w="365760" h="1073150">
                  <a:moveTo>
                    <a:pt x="304800" y="0"/>
                  </a:moveTo>
                  <a:lnTo>
                    <a:pt x="328523" y="4792"/>
                  </a:lnTo>
                  <a:lnTo>
                    <a:pt x="347900" y="17859"/>
                  </a:lnTo>
                  <a:lnTo>
                    <a:pt x="360967" y="37236"/>
                  </a:lnTo>
                  <a:lnTo>
                    <a:pt x="365760" y="60960"/>
                  </a:lnTo>
                  <a:lnTo>
                    <a:pt x="365760" y="1011936"/>
                  </a:lnTo>
                  <a:lnTo>
                    <a:pt x="360967" y="1035659"/>
                  </a:lnTo>
                  <a:lnTo>
                    <a:pt x="347900" y="1055036"/>
                  </a:lnTo>
                  <a:lnTo>
                    <a:pt x="328523" y="1068103"/>
                  </a:lnTo>
                  <a:lnTo>
                    <a:pt x="304800" y="1072896"/>
                  </a:lnTo>
                  <a:lnTo>
                    <a:pt x="60960" y="1072896"/>
                  </a:lnTo>
                  <a:lnTo>
                    <a:pt x="37236" y="1068103"/>
                  </a:lnTo>
                  <a:lnTo>
                    <a:pt x="17859" y="1055036"/>
                  </a:lnTo>
                  <a:lnTo>
                    <a:pt x="4792" y="1035659"/>
                  </a:lnTo>
                  <a:lnTo>
                    <a:pt x="0" y="1011936"/>
                  </a:lnTo>
                  <a:lnTo>
                    <a:pt x="0" y="60960"/>
                  </a:lnTo>
                  <a:lnTo>
                    <a:pt x="4792" y="37236"/>
                  </a:lnTo>
                  <a:lnTo>
                    <a:pt x="17859" y="17859"/>
                  </a:lnTo>
                  <a:lnTo>
                    <a:pt x="37236" y="4792"/>
                  </a:lnTo>
                  <a:lnTo>
                    <a:pt x="60960" y="0"/>
                  </a:lnTo>
                  <a:lnTo>
                    <a:pt x="304800" y="0"/>
                  </a:lnTo>
                  <a:close/>
                </a:path>
              </a:pathLst>
            </a:custGeom>
            <a:ln w="19812">
              <a:solidFill>
                <a:srgbClr val="A3001D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2228419" y="2873078"/>
              <a:ext cx="292210" cy="180509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4252291" y="2873078"/>
              <a:ext cx="292210" cy="180509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6259288" y="2873078"/>
              <a:ext cx="290818" cy="180509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7053145" y="916255"/>
              <a:ext cx="673425" cy="269019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6934200" y="821436"/>
              <a:ext cx="948055" cy="445134"/>
            </a:xfrm>
            <a:custGeom>
              <a:avLst/>
              <a:gdLst/>
              <a:ahLst/>
              <a:cxnLst/>
              <a:rect l="l" t="t" r="r" b="b"/>
              <a:pathLst>
                <a:path w="948054" h="445134">
                  <a:moveTo>
                    <a:pt x="947927" y="0"/>
                  </a:moveTo>
                  <a:lnTo>
                    <a:pt x="0" y="0"/>
                  </a:lnTo>
                  <a:lnTo>
                    <a:pt x="0" y="445008"/>
                  </a:lnTo>
                  <a:lnTo>
                    <a:pt x="947927" y="445008"/>
                  </a:lnTo>
                  <a:lnTo>
                    <a:pt x="947927" y="0"/>
                  </a:lnTo>
                  <a:close/>
                </a:path>
              </a:pathLst>
            </a:custGeom>
            <a:solidFill>
              <a:srgbClr val="4285F4">
                <a:alpha val="34901"/>
              </a:srgbClr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1562100" y="1267078"/>
              <a:ext cx="6130290" cy="2178685"/>
            </a:xfrm>
            <a:custGeom>
              <a:avLst/>
              <a:gdLst/>
              <a:ahLst/>
              <a:cxnLst/>
              <a:rect l="l" t="t" r="r" b="b"/>
              <a:pathLst>
                <a:path w="6130290" h="2178685">
                  <a:moveTo>
                    <a:pt x="1641221" y="1860169"/>
                  </a:moveTo>
                  <a:lnTo>
                    <a:pt x="192024" y="1860169"/>
                  </a:lnTo>
                  <a:lnTo>
                    <a:pt x="192024" y="1796161"/>
                  </a:lnTo>
                  <a:lnTo>
                    <a:pt x="0" y="1892173"/>
                  </a:lnTo>
                  <a:lnTo>
                    <a:pt x="192024" y="1988185"/>
                  </a:lnTo>
                  <a:lnTo>
                    <a:pt x="192024" y="1924177"/>
                  </a:lnTo>
                  <a:lnTo>
                    <a:pt x="1641221" y="1924177"/>
                  </a:lnTo>
                  <a:lnTo>
                    <a:pt x="1641221" y="1860169"/>
                  </a:lnTo>
                  <a:close/>
                </a:path>
                <a:path w="6130290" h="2178685">
                  <a:moveTo>
                    <a:pt x="3649091" y="1829689"/>
                  </a:moveTo>
                  <a:lnTo>
                    <a:pt x="2387346" y="1829689"/>
                  </a:lnTo>
                  <a:lnTo>
                    <a:pt x="2387346" y="1703197"/>
                  </a:lnTo>
                  <a:lnTo>
                    <a:pt x="2007870" y="1892935"/>
                  </a:lnTo>
                  <a:lnTo>
                    <a:pt x="2387346" y="2082673"/>
                  </a:lnTo>
                  <a:lnTo>
                    <a:pt x="2387346" y="1956181"/>
                  </a:lnTo>
                  <a:lnTo>
                    <a:pt x="3649091" y="1956181"/>
                  </a:lnTo>
                  <a:lnTo>
                    <a:pt x="3649091" y="1829689"/>
                  </a:lnTo>
                  <a:close/>
                </a:path>
                <a:path w="6130290" h="2178685">
                  <a:moveTo>
                    <a:pt x="5654675" y="1797685"/>
                  </a:moveTo>
                  <a:lnTo>
                    <a:pt x="4584954" y="1797685"/>
                  </a:lnTo>
                  <a:lnTo>
                    <a:pt x="4584954" y="1607185"/>
                  </a:lnTo>
                  <a:lnTo>
                    <a:pt x="4013454" y="1892935"/>
                  </a:lnTo>
                  <a:lnTo>
                    <a:pt x="4584954" y="2178685"/>
                  </a:lnTo>
                  <a:lnTo>
                    <a:pt x="4584954" y="1988185"/>
                  </a:lnTo>
                  <a:lnTo>
                    <a:pt x="5654675" y="1988185"/>
                  </a:lnTo>
                  <a:lnTo>
                    <a:pt x="5654675" y="1797685"/>
                  </a:lnTo>
                  <a:close/>
                </a:path>
                <a:path w="6130290" h="2178685">
                  <a:moveTo>
                    <a:pt x="6130290" y="1352296"/>
                  </a:moveTo>
                  <a:lnTo>
                    <a:pt x="5939777" y="1352003"/>
                  </a:lnTo>
                  <a:lnTo>
                    <a:pt x="5941568" y="254"/>
                  </a:lnTo>
                  <a:lnTo>
                    <a:pt x="5751068" y="0"/>
                  </a:lnTo>
                  <a:lnTo>
                    <a:pt x="5749277" y="1351711"/>
                  </a:lnTo>
                  <a:lnTo>
                    <a:pt x="5558790" y="1351407"/>
                  </a:lnTo>
                  <a:lnTo>
                    <a:pt x="5843778" y="1923288"/>
                  </a:lnTo>
                  <a:lnTo>
                    <a:pt x="6082677" y="1447165"/>
                  </a:lnTo>
                  <a:lnTo>
                    <a:pt x="6130290" y="1352296"/>
                  </a:lnTo>
                  <a:close/>
                </a:path>
              </a:pathLst>
            </a:custGeom>
            <a:solidFill>
              <a:srgbClr val="4285F4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3333749" y="1259586"/>
              <a:ext cx="111760" cy="1363345"/>
            </a:xfrm>
            <a:custGeom>
              <a:avLst/>
              <a:gdLst/>
              <a:ahLst/>
              <a:cxnLst/>
              <a:rect l="l" t="t" r="r" b="b"/>
              <a:pathLst>
                <a:path w="111760" h="1363345">
                  <a:moveTo>
                    <a:pt x="55910" y="39323"/>
                  </a:moveTo>
                  <a:lnTo>
                    <a:pt x="46028" y="56188"/>
                  </a:lnTo>
                  <a:lnTo>
                    <a:pt x="43434" y="1362710"/>
                  </a:lnTo>
                  <a:lnTo>
                    <a:pt x="63246" y="1362837"/>
                  </a:lnTo>
                  <a:lnTo>
                    <a:pt x="65739" y="107187"/>
                  </a:lnTo>
                  <a:lnTo>
                    <a:pt x="65717" y="56188"/>
                  </a:lnTo>
                  <a:lnTo>
                    <a:pt x="55910" y="39323"/>
                  </a:lnTo>
                  <a:close/>
                </a:path>
                <a:path w="111760" h="1363345">
                  <a:moveTo>
                    <a:pt x="67370" y="19558"/>
                  </a:moveTo>
                  <a:lnTo>
                    <a:pt x="46100" y="19558"/>
                  </a:lnTo>
                  <a:lnTo>
                    <a:pt x="65912" y="19685"/>
                  </a:lnTo>
                  <a:lnTo>
                    <a:pt x="65840" y="56398"/>
                  </a:lnTo>
                  <a:lnTo>
                    <a:pt x="94487" y="105663"/>
                  </a:lnTo>
                  <a:lnTo>
                    <a:pt x="100457" y="107187"/>
                  </a:lnTo>
                  <a:lnTo>
                    <a:pt x="105283" y="104521"/>
                  </a:lnTo>
                  <a:lnTo>
                    <a:pt x="109982" y="101726"/>
                  </a:lnTo>
                  <a:lnTo>
                    <a:pt x="111505" y="95630"/>
                  </a:lnTo>
                  <a:lnTo>
                    <a:pt x="108838" y="90931"/>
                  </a:lnTo>
                  <a:lnTo>
                    <a:pt x="67370" y="19558"/>
                  </a:lnTo>
                  <a:close/>
                </a:path>
                <a:path w="111760" h="1363345">
                  <a:moveTo>
                    <a:pt x="56007" y="0"/>
                  </a:moveTo>
                  <a:lnTo>
                    <a:pt x="2794" y="90677"/>
                  </a:lnTo>
                  <a:lnTo>
                    <a:pt x="0" y="95376"/>
                  </a:lnTo>
                  <a:lnTo>
                    <a:pt x="1650" y="101473"/>
                  </a:lnTo>
                  <a:lnTo>
                    <a:pt x="11049" y="107061"/>
                  </a:lnTo>
                  <a:lnTo>
                    <a:pt x="17145" y="105410"/>
                  </a:lnTo>
                  <a:lnTo>
                    <a:pt x="19938" y="100711"/>
                  </a:lnTo>
                  <a:lnTo>
                    <a:pt x="46028" y="56188"/>
                  </a:lnTo>
                  <a:lnTo>
                    <a:pt x="46100" y="19558"/>
                  </a:lnTo>
                  <a:lnTo>
                    <a:pt x="67370" y="19558"/>
                  </a:lnTo>
                  <a:lnTo>
                    <a:pt x="56007" y="0"/>
                  </a:lnTo>
                  <a:close/>
                </a:path>
                <a:path w="111760" h="1363345">
                  <a:moveTo>
                    <a:pt x="65903" y="24637"/>
                  </a:moveTo>
                  <a:lnTo>
                    <a:pt x="64515" y="24637"/>
                  </a:lnTo>
                  <a:lnTo>
                    <a:pt x="55910" y="39323"/>
                  </a:lnTo>
                  <a:lnTo>
                    <a:pt x="65840" y="56398"/>
                  </a:lnTo>
                  <a:lnTo>
                    <a:pt x="65903" y="24637"/>
                  </a:lnTo>
                  <a:close/>
                </a:path>
                <a:path w="111760" h="1363345">
                  <a:moveTo>
                    <a:pt x="46100" y="19558"/>
                  </a:moveTo>
                  <a:lnTo>
                    <a:pt x="46028" y="56188"/>
                  </a:lnTo>
                  <a:lnTo>
                    <a:pt x="55910" y="39323"/>
                  </a:lnTo>
                  <a:lnTo>
                    <a:pt x="47371" y="24637"/>
                  </a:lnTo>
                  <a:lnTo>
                    <a:pt x="65903" y="24637"/>
                  </a:lnTo>
                  <a:lnTo>
                    <a:pt x="65912" y="19685"/>
                  </a:lnTo>
                  <a:lnTo>
                    <a:pt x="46100" y="19558"/>
                  </a:lnTo>
                  <a:close/>
                </a:path>
                <a:path w="111760" h="1363345">
                  <a:moveTo>
                    <a:pt x="64515" y="24637"/>
                  </a:moveTo>
                  <a:lnTo>
                    <a:pt x="47371" y="24637"/>
                  </a:lnTo>
                  <a:lnTo>
                    <a:pt x="55910" y="39323"/>
                  </a:lnTo>
                  <a:lnTo>
                    <a:pt x="64515" y="24637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3026813" y="907101"/>
              <a:ext cx="688604" cy="278183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2913887" y="813816"/>
              <a:ext cx="948055" cy="445134"/>
            </a:xfrm>
            <a:custGeom>
              <a:avLst/>
              <a:gdLst/>
              <a:ahLst/>
              <a:cxnLst/>
              <a:rect l="l" t="t" r="r" b="b"/>
              <a:pathLst>
                <a:path w="948054" h="445134">
                  <a:moveTo>
                    <a:pt x="947927" y="0"/>
                  </a:moveTo>
                  <a:lnTo>
                    <a:pt x="0" y="0"/>
                  </a:lnTo>
                  <a:lnTo>
                    <a:pt x="0" y="445008"/>
                  </a:lnTo>
                  <a:lnTo>
                    <a:pt x="947927" y="445008"/>
                  </a:lnTo>
                  <a:lnTo>
                    <a:pt x="947927" y="0"/>
                  </a:lnTo>
                  <a:close/>
                </a:path>
              </a:pathLst>
            </a:custGeom>
            <a:solidFill>
              <a:srgbClr val="FF8600">
                <a:alpha val="34901"/>
              </a:srgbClr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1562862" y="1259331"/>
              <a:ext cx="2115185" cy="2186940"/>
            </a:xfrm>
            <a:custGeom>
              <a:avLst/>
              <a:gdLst/>
              <a:ahLst/>
              <a:cxnLst/>
              <a:rect l="l" t="t" r="r" b="b"/>
              <a:pathLst>
                <a:path w="2115185" h="2186940">
                  <a:moveTo>
                    <a:pt x="1641221" y="1805432"/>
                  </a:moveTo>
                  <a:lnTo>
                    <a:pt x="571500" y="1805432"/>
                  </a:lnTo>
                  <a:lnTo>
                    <a:pt x="571500" y="1614932"/>
                  </a:lnTo>
                  <a:lnTo>
                    <a:pt x="0" y="1900682"/>
                  </a:lnTo>
                  <a:lnTo>
                    <a:pt x="571500" y="2186432"/>
                  </a:lnTo>
                  <a:lnTo>
                    <a:pt x="571500" y="1995932"/>
                  </a:lnTo>
                  <a:lnTo>
                    <a:pt x="1641221" y="1995932"/>
                  </a:lnTo>
                  <a:lnTo>
                    <a:pt x="1641221" y="1805432"/>
                  </a:lnTo>
                  <a:close/>
                </a:path>
                <a:path w="2115185" h="2186940">
                  <a:moveTo>
                    <a:pt x="2115185" y="1356487"/>
                  </a:moveTo>
                  <a:lnTo>
                    <a:pt x="1924672" y="1357007"/>
                  </a:lnTo>
                  <a:lnTo>
                    <a:pt x="1921002" y="0"/>
                  </a:lnTo>
                  <a:lnTo>
                    <a:pt x="1730502" y="508"/>
                  </a:lnTo>
                  <a:lnTo>
                    <a:pt x="1734172" y="1357515"/>
                  </a:lnTo>
                  <a:lnTo>
                    <a:pt x="1543685" y="1358011"/>
                  </a:lnTo>
                  <a:lnTo>
                    <a:pt x="1831086" y="1928749"/>
                  </a:lnTo>
                  <a:lnTo>
                    <a:pt x="2067382" y="1452753"/>
                  </a:lnTo>
                  <a:lnTo>
                    <a:pt x="2114931" y="1357007"/>
                  </a:lnTo>
                  <a:lnTo>
                    <a:pt x="2115185" y="1356487"/>
                  </a:lnTo>
                  <a:close/>
                </a:path>
              </a:pathLst>
            </a:custGeom>
            <a:solidFill>
              <a:srgbClr val="FF860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1974341" y="4679441"/>
            <a:ext cx="5416550" cy="1408078"/>
          </a:xfrm>
          <a:prstGeom prst="rect">
            <a:avLst/>
          </a:prstGeom>
          <a:ln w="19811">
            <a:solidFill>
              <a:srgbClr val="7E7E7E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spcBef>
                <a:spcPts val="240"/>
              </a:spcBef>
              <a:defRPr/>
            </a:pPr>
            <a:r>
              <a:rPr spc="-10" dirty="0">
                <a:solidFill>
                  <a:srgbClr val="4285F4"/>
                </a:solidFill>
                <a:latin typeface="Carlito"/>
                <a:cs typeface="Carlito"/>
              </a:rPr>
              <a:t>Gradient </a:t>
            </a:r>
            <a:r>
              <a:rPr spc="-5" dirty="0">
                <a:solidFill>
                  <a:srgbClr val="4285F4"/>
                </a:solidFill>
                <a:latin typeface="Carlito"/>
                <a:cs typeface="Carlito"/>
              </a:rPr>
              <a:t>signal </a:t>
            </a:r>
            <a:r>
              <a:rPr spc="-10" dirty="0">
                <a:solidFill>
                  <a:srgbClr val="4285F4"/>
                </a:solidFill>
                <a:latin typeface="Carlito"/>
                <a:cs typeface="Carlito"/>
              </a:rPr>
              <a:t>from </a:t>
            </a:r>
            <a:r>
              <a:rPr spc="-25" dirty="0">
                <a:solidFill>
                  <a:srgbClr val="4285F4"/>
                </a:solidFill>
                <a:latin typeface="Carlito"/>
                <a:cs typeface="Carlito"/>
              </a:rPr>
              <a:t>faraway </a:t>
            </a:r>
            <a:r>
              <a:rPr spc="-5" dirty="0">
                <a:solidFill>
                  <a:srgbClr val="7E7E7E"/>
                </a:solidFill>
                <a:latin typeface="Carlito"/>
                <a:cs typeface="Carlito"/>
              </a:rPr>
              <a:t>is </a:t>
            </a:r>
            <a:r>
              <a:rPr spc="-10" dirty="0">
                <a:solidFill>
                  <a:srgbClr val="7E7E7E"/>
                </a:solidFill>
                <a:latin typeface="Carlito"/>
                <a:cs typeface="Carlito"/>
              </a:rPr>
              <a:t>lost </a:t>
            </a:r>
            <a:r>
              <a:rPr spc="-5" dirty="0">
                <a:solidFill>
                  <a:srgbClr val="7E7E7E"/>
                </a:solidFill>
                <a:latin typeface="Carlito"/>
                <a:cs typeface="Carlito"/>
              </a:rPr>
              <a:t>because </a:t>
            </a:r>
            <a:r>
              <a:rPr spc="-20" dirty="0">
                <a:solidFill>
                  <a:srgbClr val="7E7E7E"/>
                </a:solidFill>
                <a:latin typeface="Carlito"/>
                <a:cs typeface="Carlito"/>
              </a:rPr>
              <a:t>it’s</a:t>
            </a:r>
            <a:r>
              <a:rPr spc="90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dirty="0">
                <a:solidFill>
                  <a:srgbClr val="7E7E7E"/>
                </a:solidFill>
                <a:latin typeface="Carlito"/>
                <a:cs typeface="Carlito"/>
              </a:rPr>
              <a:t>much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  <a:p>
            <a:pPr algn="ctr">
              <a:defRPr/>
            </a:pPr>
            <a:r>
              <a:rPr spc="-5" dirty="0">
                <a:solidFill>
                  <a:srgbClr val="7E7E7E"/>
                </a:solidFill>
                <a:latin typeface="Carlito"/>
                <a:cs typeface="Carlito"/>
              </a:rPr>
              <a:t>smaller </a:t>
            </a:r>
            <a:r>
              <a:rPr dirty="0">
                <a:solidFill>
                  <a:srgbClr val="7E7E7E"/>
                </a:solidFill>
                <a:latin typeface="Carlito"/>
                <a:cs typeface="Carlito"/>
              </a:rPr>
              <a:t>than </a:t>
            </a:r>
            <a:r>
              <a:rPr spc="-10" dirty="0">
                <a:solidFill>
                  <a:srgbClr val="FF8600"/>
                </a:solidFill>
                <a:latin typeface="Carlito"/>
                <a:cs typeface="Carlito"/>
              </a:rPr>
              <a:t>gradient </a:t>
            </a:r>
            <a:r>
              <a:rPr spc="-5" dirty="0">
                <a:solidFill>
                  <a:srgbClr val="FF8600"/>
                </a:solidFill>
                <a:latin typeface="Carlito"/>
                <a:cs typeface="Carlito"/>
              </a:rPr>
              <a:t>signal </a:t>
            </a:r>
            <a:r>
              <a:rPr spc="-10" dirty="0">
                <a:solidFill>
                  <a:srgbClr val="FF8600"/>
                </a:solidFill>
                <a:latin typeface="Carlito"/>
                <a:cs typeface="Carlito"/>
              </a:rPr>
              <a:t>from</a:t>
            </a:r>
            <a:r>
              <a:rPr spc="25" dirty="0">
                <a:solidFill>
                  <a:srgbClr val="FF8600"/>
                </a:solidFill>
                <a:latin typeface="Carlito"/>
                <a:cs typeface="Carlito"/>
              </a:rPr>
              <a:t> </a:t>
            </a:r>
            <a:r>
              <a:rPr spc="-20" dirty="0">
                <a:solidFill>
                  <a:srgbClr val="FF8600"/>
                </a:solidFill>
                <a:latin typeface="Carlito"/>
                <a:cs typeface="Carlito"/>
              </a:rPr>
              <a:t>close-by</a:t>
            </a:r>
            <a:r>
              <a:rPr spc="-20" dirty="0">
                <a:solidFill>
                  <a:srgbClr val="7E7E7E"/>
                </a:solidFill>
                <a:latin typeface="Carlito"/>
                <a:cs typeface="Carlito"/>
              </a:rPr>
              <a:t>.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  <a:p>
            <a:pPr>
              <a:spcBef>
                <a:spcPts val="25"/>
              </a:spcBef>
              <a:defRPr/>
            </a:pPr>
            <a:endParaRPr sz="1750">
              <a:solidFill>
                <a:prstClr val="black"/>
              </a:solidFill>
              <a:latin typeface="Carlito"/>
              <a:cs typeface="Carlito"/>
            </a:endParaRPr>
          </a:p>
          <a:p>
            <a:pPr marL="119380" marR="116839" algn="ctr">
              <a:defRPr/>
            </a:pPr>
            <a:r>
              <a:rPr spc="-5" dirty="0">
                <a:solidFill>
                  <a:srgbClr val="7E7E7E"/>
                </a:solidFill>
                <a:latin typeface="Carlito"/>
                <a:cs typeface="Carlito"/>
              </a:rPr>
              <a:t>So </a:t>
            </a:r>
            <a:r>
              <a:rPr dirty="0">
                <a:solidFill>
                  <a:srgbClr val="7E7E7E"/>
                </a:solidFill>
                <a:latin typeface="Carlito"/>
                <a:cs typeface="Carlito"/>
              </a:rPr>
              <a:t>model </a:t>
            </a:r>
            <a:r>
              <a:rPr spc="-5" dirty="0">
                <a:solidFill>
                  <a:srgbClr val="7E7E7E"/>
                </a:solidFill>
                <a:latin typeface="Carlito"/>
                <a:cs typeface="Carlito"/>
              </a:rPr>
              <a:t>weights </a:t>
            </a:r>
            <a:r>
              <a:rPr spc="-10" dirty="0">
                <a:solidFill>
                  <a:srgbClr val="7E7E7E"/>
                </a:solidFill>
                <a:latin typeface="Carlito"/>
                <a:cs typeface="Carlito"/>
              </a:rPr>
              <a:t>are </a:t>
            </a:r>
            <a:r>
              <a:rPr spc="-5" dirty="0">
                <a:solidFill>
                  <a:srgbClr val="7E7E7E"/>
                </a:solidFill>
                <a:latin typeface="Carlito"/>
                <a:cs typeface="Carlito"/>
              </a:rPr>
              <a:t>only </a:t>
            </a:r>
            <a:r>
              <a:rPr spc="-10" dirty="0">
                <a:solidFill>
                  <a:srgbClr val="7E7E7E"/>
                </a:solidFill>
                <a:latin typeface="Carlito"/>
                <a:cs typeface="Carlito"/>
              </a:rPr>
              <a:t>updated </a:t>
            </a:r>
            <a:r>
              <a:rPr spc="-5" dirty="0">
                <a:solidFill>
                  <a:srgbClr val="7E7E7E"/>
                </a:solidFill>
                <a:latin typeface="Carlito"/>
                <a:cs typeface="Carlito"/>
              </a:rPr>
              <a:t>only with </a:t>
            </a:r>
            <a:r>
              <a:rPr spc="-10" dirty="0">
                <a:solidFill>
                  <a:srgbClr val="7E7E7E"/>
                </a:solidFill>
                <a:latin typeface="Carlito"/>
                <a:cs typeface="Carlito"/>
              </a:rPr>
              <a:t>respect to  </a:t>
            </a:r>
            <a:r>
              <a:rPr spc="-5" dirty="0">
                <a:solidFill>
                  <a:srgbClr val="FF8600"/>
                </a:solidFill>
                <a:latin typeface="Carlito"/>
                <a:cs typeface="Carlito"/>
              </a:rPr>
              <a:t>near </a:t>
            </a:r>
            <a:r>
              <a:rPr spc="-10" dirty="0">
                <a:solidFill>
                  <a:srgbClr val="FF8600"/>
                </a:solidFill>
                <a:latin typeface="Carlito"/>
                <a:cs typeface="Carlito"/>
              </a:rPr>
              <a:t>effects</a:t>
            </a:r>
            <a:r>
              <a:rPr spc="-10" dirty="0">
                <a:solidFill>
                  <a:srgbClr val="7E7E7E"/>
                </a:solidFill>
                <a:latin typeface="Carlito"/>
                <a:cs typeface="Carlito"/>
              </a:rPr>
              <a:t>, </a:t>
            </a:r>
            <a:r>
              <a:rPr spc="-5" dirty="0">
                <a:solidFill>
                  <a:srgbClr val="7E7E7E"/>
                </a:solidFill>
                <a:latin typeface="Carlito"/>
                <a:cs typeface="Carlito"/>
              </a:rPr>
              <a:t>not </a:t>
            </a:r>
            <a:r>
              <a:rPr spc="-5" dirty="0">
                <a:solidFill>
                  <a:srgbClr val="4285F4"/>
                </a:solidFill>
                <a:latin typeface="Carlito"/>
                <a:cs typeface="Carlito"/>
              </a:rPr>
              <a:t>long-term</a:t>
            </a:r>
            <a:r>
              <a:rPr spc="20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pc="-10" dirty="0">
                <a:solidFill>
                  <a:srgbClr val="4285F4"/>
                </a:solidFill>
                <a:latin typeface="Carlito"/>
                <a:cs typeface="Carlito"/>
              </a:rPr>
              <a:t>effects</a:t>
            </a:r>
            <a:r>
              <a:rPr spc="-10" dirty="0">
                <a:solidFill>
                  <a:srgbClr val="7E7E7E"/>
                </a:solidFill>
                <a:latin typeface="Carlito"/>
                <a:cs typeface="Carlito"/>
              </a:rPr>
              <a:t>.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4050029" y="3577590"/>
            <a:ext cx="641350" cy="1106170"/>
          </a:xfrm>
          <a:custGeom>
            <a:avLst/>
            <a:gdLst/>
            <a:ahLst/>
            <a:cxnLst/>
            <a:rect l="l" t="t" r="r" b="b"/>
            <a:pathLst>
              <a:path w="641350" h="1106170">
                <a:moveTo>
                  <a:pt x="71894" y="105178"/>
                </a:moveTo>
                <a:lnTo>
                  <a:pt x="54722" y="115041"/>
                </a:lnTo>
                <a:lnTo>
                  <a:pt x="624077" y="1106043"/>
                </a:lnTo>
                <a:lnTo>
                  <a:pt x="641350" y="1096137"/>
                </a:lnTo>
                <a:lnTo>
                  <a:pt x="71894" y="105178"/>
                </a:lnTo>
                <a:close/>
              </a:path>
              <a:path w="641350" h="1106170">
                <a:moveTo>
                  <a:pt x="0" y="0"/>
                </a:moveTo>
                <a:lnTo>
                  <a:pt x="8255" y="141732"/>
                </a:lnTo>
                <a:lnTo>
                  <a:pt x="54722" y="115041"/>
                </a:lnTo>
                <a:lnTo>
                  <a:pt x="48387" y="104012"/>
                </a:lnTo>
                <a:lnTo>
                  <a:pt x="65531" y="94107"/>
                </a:lnTo>
                <a:lnTo>
                  <a:pt x="91168" y="94107"/>
                </a:lnTo>
                <a:lnTo>
                  <a:pt x="118363" y="78486"/>
                </a:lnTo>
                <a:lnTo>
                  <a:pt x="0" y="0"/>
                </a:lnTo>
                <a:close/>
              </a:path>
              <a:path w="641350" h="1106170">
                <a:moveTo>
                  <a:pt x="65531" y="94107"/>
                </a:moveTo>
                <a:lnTo>
                  <a:pt x="48387" y="104012"/>
                </a:lnTo>
                <a:lnTo>
                  <a:pt x="54722" y="115041"/>
                </a:lnTo>
                <a:lnTo>
                  <a:pt x="71894" y="105178"/>
                </a:lnTo>
                <a:lnTo>
                  <a:pt x="65531" y="94107"/>
                </a:lnTo>
                <a:close/>
              </a:path>
              <a:path w="641350" h="1106170">
                <a:moveTo>
                  <a:pt x="91168" y="94107"/>
                </a:moveTo>
                <a:lnTo>
                  <a:pt x="65531" y="94107"/>
                </a:lnTo>
                <a:lnTo>
                  <a:pt x="71894" y="105178"/>
                </a:lnTo>
                <a:lnTo>
                  <a:pt x="91168" y="94107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4794001-4E12-4C5B-9592-CF7CD156CC07}"/>
              </a:ext>
            </a:extLst>
          </p:cNvPr>
          <p:cNvSpPr txBox="1"/>
          <p:nvPr/>
        </p:nvSpPr>
        <p:spPr>
          <a:xfrm>
            <a:off x="0" y="6581001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45" name="Title 44">
            <a:extLst>
              <a:ext uri="{FF2B5EF4-FFF2-40B4-BE49-F238E27FC236}">
                <a16:creationId xmlns:a16="http://schemas.microsoft.com/office/drawing/2014/main" id="{A74F9E75-7B8B-2DBC-ACF9-94B8FEDE3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714264"/>
          </a:xfrm>
        </p:spPr>
        <p:txBody>
          <a:bodyPr/>
          <a:lstStyle/>
          <a:p>
            <a:r>
              <a:rPr lang="en-US" dirty="0"/>
              <a:t>Why is vanishing gradient a problem?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894841" y="1105661"/>
            <a:ext cx="8354695" cy="478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300" marR="1778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67665" algn="l"/>
                <a:tab pos="368300" algn="l"/>
                <a:tab pos="5858510" algn="l"/>
              </a:tabLst>
              <a:defRPr/>
            </a:pPr>
            <a:r>
              <a:rPr sz="2400" b="1" dirty="0">
                <a:solidFill>
                  <a:prstClr val="black"/>
                </a:solidFill>
                <a:latin typeface="Carlito"/>
                <a:cs typeface="Carlito"/>
              </a:rPr>
              <a:t>LM task: </a:t>
            </a:r>
            <a:r>
              <a:rPr sz="2400" i="1" spc="-5" dirty="0">
                <a:solidFill>
                  <a:prstClr val="black"/>
                </a:solidFill>
                <a:latin typeface="Carlito"/>
                <a:cs typeface="Carlito"/>
              </a:rPr>
              <a:t>When she </a:t>
            </a:r>
            <a:r>
              <a:rPr sz="2400" i="1" dirty="0">
                <a:solidFill>
                  <a:prstClr val="black"/>
                </a:solidFill>
                <a:latin typeface="Carlito"/>
                <a:cs typeface="Carlito"/>
              </a:rPr>
              <a:t>tried to </a:t>
            </a:r>
            <a:r>
              <a:rPr sz="2400" i="1" spc="-5" dirty="0">
                <a:solidFill>
                  <a:prstClr val="black"/>
                </a:solidFill>
                <a:latin typeface="Carlito"/>
                <a:cs typeface="Carlito"/>
              </a:rPr>
              <a:t>print her </a:t>
            </a:r>
            <a:r>
              <a:rPr sz="2400" i="1" dirty="0">
                <a:solidFill>
                  <a:prstClr val="black"/>
                </a:solidFill>
                <a:latin typeface="Carlito"/>
                <a:cs typeface="Carlito"/>
              </a:rPr>
              <a:t>tickets, </a:t>
            </a:r>
            <a:r>
              <a:rPr sz="2400" i="1" spc="-5" dirty="0">
                <a:solidFill>
                  <a:prstClr val="black"/>
                </a:solidFill>
                <a:latin typeface="Carlito"/>
                <a:cs typeface="Carlito"/>
              </a:rPr>
              <a:t>she found </a:t>
            </a:r>
            <a:r>
              <a:rPr sz="2400" i="1" dirty="0">
                <a:solidFill>
                  <a:prstClr val="black"/>
                </a:solidFill>
                <a:latin typeface="Carlito"/>
                <a:cs typeface="Carlito"/>
              </a:rPr>
              <a:t>that the  printer was out </a:t>
            </a:r>
            <a:r>
              <a:rPr sz="2400" i="1" spc="-5" dirty="0">
                <a:solidFill>
                  <a:prstClr val="black"/>
                </a:solidFill>
                <a:latin typeface="Carlito"/>
                <a:cs typeface="Carlito"/>
              </a:rPr>
              <a:t>of </a:t>
            </a:r>
            <a:r>
              <a:rPr sz="2400" i="1" dirty="0">
                <a:solidFill>
                  <a:prstClr val="black"/>
                </a:solidFill>
                <a:latin typeface="Carlito"/>
                <a:cs typeface="Carlito"/>
              </a:rPr>
              <a:t>toner. </a:t>
            </a:r>
            <a:r>
              <a:rPr sz="2400" i="1" spc="-5" dirty="0">
                <a:solidFill>
                  <a:prstClr val="black"/>
                </a:solidFill>
                <a:latin typeface="Carlito"/>
                <a:cs typeface="Carlito"/>
              </a:rPr>
              <a:t>She </a:t>
            </a:r>
            <a:r>
              <a:rPr sz="2400" i="1" dirty="0">
                <a:solidFill>
                  <a:prstClr val="black"/>
                </a:solidFill>
                <a:latin typeface="Carlito"/>
                <a:cs typeface="Carlito"/>
              </a:rPr>
              <a:t>went to the </a:t>
            </a:r>
            <a:r>
              <a:rPr sz="2400" i="1" spc="-5" dirty="0">
                <a:solidFill>
                  <a:prstClr val="black"/>
                </a:solidFill>
                <a:latin typeface="Carlito"/>
                <a:cs typeface="Carlito"/>
              </a:rPr>
              <a:t>stationery store </a:t>
            </a:r>
            <a:r>
              <a:rPr sz="2400" i="1" dirty="0">
                <a:solidFill>
                  <a:prstClr val="black"/>
                </a:solidFill>
                <a:latin typeface="Carlito"/>
                <a:cs typeface="Carlito"/>
              </a:rPr>
              <a:t>to </a:t>
            </a:r>
            <a:r>
              <a:rPr sz="2400" i="1" spc="-5" dirty="0">
                <a:solidFill>
                  <a:prstClr val="black"/>
                </a:solidFill>
                <a:latin typeface="Carlito"/>
                <a:cs typeface="Carlito"/>
              </a:rPr>
              <a:t>buy  </a:t>
            </a:r>
            <a:r>
              <a:rPr sz="2400" i="1" dirty="0">
                <a:solidFill>
                  <a:prstClr val="black"/>
                </a:solidFill>
                <a:latin typeface="Carlito"/>
                <a:cs typeface="Carlito"/>
              </a:rPr>
              <a:t>more toner. It was very overpriced. After installing the toner</a:t>
            </a:r>
            <a:r>
              <a:rPr sz="2400" i="1" spc="-15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i="1" dirty="0">
                <a:solidFill>
                  <a:prstClr val="black"/>
                </a:solidFill>
                <a:latin typeface="Carlito"/>
                <a:cs typeface="Carlito"/>
              </a:rPr>
              <a:t>into  the printer, </a:t>
            </a:r>
            <a:r>
              <a:rPr sz="2400" i="1" spc="-5" dirty="0">
                <a:solidFill>
                  <a:prstClr val="black"/>
                </a:solidFill>
                <a:latin typeface="Carlito"/>
                <a:cs typeface="Carlito"/>
              </a:rPr>
              <a:t>she finally </a:t>
            </a:r>
            <a:r>
              <a:rPr sz="2400" i="1" dirty="0">
                <a:solidFill>
                  <a:prstClr val="black"/>
                </a:solidFill>
                <a:latin typeface="Carlito"/>
                <a:cs typeface="Carlito"/>
              </a:rPr>
              <a:t>printed</a:t>
            </a:r>
            <a:r>
              <a:rPr sz="2400" i="1" spc="-9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i="1" spc="-5" dirty="0">
                <a:solidFill>
                  <a:prstClr val="black"/>
                </a:solidFill>
                <a:latin typeface="Carlito"/>
                <a:cs typeface="Carlito"/>
              </a:rPr>
              <a:t>her </a:t>
            </a:r>
            <a:r>
              <a:rPr sz="2400" i="1" u="heavy" spc="-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	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  <a:p>
            <a:pPr>
              <a:spcBef>
                <a:spcPts val="5"/>
              </a:spcBef>
              <a:buClr>
                <a:srgbClr val="CC0000"/>
              </a:buClr>
              <a:buFont typeface="Times New Roman"/>
              <a:buChar char="•"/>
              <a:defRPr/>
            </a:pPr>
            <a:endParaRPr sz="3300">
              <a:solidFill>
                <a:prstClr val="black"/>
              </a:solidFill>
              <a:latin typeface="Carlito"/>
              <a:cs typeface="Carlito"/>
            </a:endParaRPr>
          </a:p>
          <a:p>
            <a:pPr marL="368300" marR="419734" indent="-342900">
              <a:buClr>
                <a:srgbClr val="CC0000"/>
              </a:buClr>
              <a:buFont typeface="Times New Roman"/>
              <a:buChar char="•"/>
              <a:tabLst>
                <a:tab pos="367665" algn="l"/>
                <a:tab pos="368300" algn="l"/>
              </a:tabLst>
              <a:defRPr/>
            </a:pP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To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learn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from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this training example, the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RNN-LM needs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to </a:t>
            </a:r>
            <a:r>
              <a:rPr sz="2400" dirty="0">
                <a:solidFill>
                  <a:srgbClr val="BA56BD"/>
                </a:solidFill>
                <a:latin typeface="Carlito"/>
                <a:cs typeface="Carlito"/>
              </a:rPr>
              <a:t> model the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dependency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between </a:t>
            </a:r>
            <a:r>
              <a:rPr sz="2400" i="1" spc="-5" dirty="0">
                <a:solidFill>
                  <a:prstClr val="black"/>
                </a:solidFill>
                <a:latin typeface="Carlito"/>
                <a:cs typeface="Carlito"/>
              </a:rPr>
              <a:t>“tickets”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on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the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7</a:t>
            </a:r>
            <a:r>
              <a:rPr sz="2400" spc="-7" baseline="24305" dirty="0">
                <a:solidFill>
                  <a:prstClr val="black"/>
                </a:solidFill>
                <a:latin typeface="Carlito"/>
                <a:cs typeface="Carlito"/>
              </a:rPr>
              <a:t>th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step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and  the target word </a:t>
            </a:r>
            <a:r>
              <a:rPr sz="2400" i="1" spc="-5" dirty="0">
                <a:solidFill>
                  <a:prstClr val="black"/>
                </a:solidFill>
                <a:latin typeface="Carlito"/>
                <a:cs typeface="Carlito"/>
              </a:rPr>
              <a:t>“tickets”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at the</a:t>
            </a:r>
            <a:r>
              <a:rPr sz="2400" spc="-7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end.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  <a:p>
            <a:pPr>
              <a:spcBef>
                <a:spcPts val="5"/>
              </a:spcBef>
              <a:buClr>
                <a:srgbClr val="CC0000"/>
              </a:buClr>
              <a:buFont typeface="Times New Roman"/>
              <a:buChar char="•"/>
              <a:defRPr/>
            </a:pPr>
            <a:endParaRPr sz="3300">
              <a:solidFill>
                <a:prstClr val="black"/>
              </a:solidFill>
              <a:latin typeface="Carlito"/>
              <a:cs typeface="Carlito"/>
            </a:endParaRPr>
          </a:p>
          <a:p>
            <a:pPr marL="368300" indent="-342900">
              <a:spcBef>
                <a:spcPts val="5"/>
              </a:spcBef>
              <a:buClr>
                <a:srgbClr val="CC0000"/>
              </a:buClr>
              <a:buFont typeface="Times New Roman"/>
              <a:buChar char="•"/>
              <a:tabLst>
                <a:tab pos="367665" algn="l"/>
                <a:tab pos="3683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But if gradient is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small,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the model </a:t>
            </a:r>
            <a:r>
              <a:rPr sz="2400" dirty="0">
                <a:solidFill>
                  <a:srgbClr val="BA56BD"/>
                </a:solidFill>
                <a:latin typeface="Carlito"/>
                <a:cs typeface="Carlito"/>
              </a:rPr>
              <a:t>can’t learn this</a:t>
            </a:r>
            <a:r>
              <a:rPr sz="2400" spc="-105" dirty="0">
                <a:solidFill>
                  <a:srgbClr val="BA56BD"/>
                </a:solidFill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dependency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  <a:p>
            <a:pPr marL="711200" marR="920750" lvl="1" indent="-229235">
              <a:spcBef>
                <a:spcPts val="575"/>
              </a:spcBef>
              <a:buClr>
                <a:srgbClr val="3986FF"/>
              </a:buClr>
              <a:buFont typeface="Times New Roman"/>
              <a:buChar char="•"/>
              <a:tabLst>
                <a:tab pos="711835" algn="l"/>
              </a:tabLst>
              <a:defRPr/>
            </a:pP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So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the model is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unable </a:t>
            </a:r>
            <a:r>
              <a:rPr sz="2400" dirty="0">
                <a:solidFill>
                  <a:srgbClr val="BA56BD"/>
                </a:solidFill>
                <a:latin typeface="Carlito"/>
                <a:cs typeface="Carlito"/>
              </a:rPr>
              <a:t>to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predict similar long-distance  dependencies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at test</a:t>
            </a:r>
            <a:r>
              <a:rPr sz="2400" spc="-1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time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5025EE-35FC-41B6-B156-EDE85C2F06EF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2F57599-A0E6-14E0-43C6-D7209E44B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775828"/>
          </a:xfrm>
        </p:spPr>
        <p:txBody>
          <a:bodyPr/>
          <a:lstStyle/>
          <a:p>
            <a:r>
              <a:rPr lang="en-US" dirty="0"/>
              <a:t>Why is vanishing gradient a problem?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7540" y="1105661"/>
            <a:ext cx="49542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  <a:tab pos="4940935" algn="l"/>
              </a:tabLst>
              <a:defRPr/>
            </a:pPr>
            <a:r>
              <a:rPr sz="2400" b="1" dirty="0">
                <a:solidFill>
                  <a:prstClr val="black"/>
                </a:solidFill>
                <a:latin typeface="Carlito"/>
                <a:cs typeface="Carlito"/>
              </a:rPr>
              <a:t>LM task: </a:t>
            </a:r>
            <a:r>
              <a:rPr sz="2400" i="1" spc="-5" dirty="0">
                <a:solidFill>
                  <a:prstClr val="black"/>
                </a:solidFill>
                <a:latin typeface="Carlito"/>
                <a:cs typeface="Carlito"/>
              </a:rPr>
              <a:t>The </a:t>
            </a:r>
            <a:r>
              <a:rPr sz="2400" i="1" dirty="0">
                <a:solidFill>
                  <a:prstClr val="black"/>
                </a:solidFill>
                <a:latin typeface="Carlito"/>
                <a:cs typeface="Carlito"/>
              </a:rPr>
              <a:t>writer </a:t>
            </a:r>
            <a:r>
              <a:rPr sz="2400" i="1" spc="-5" dirty="0">
                <a:solidFill>
                  <a:prstClr val="black"/>
                </a:solidFill>
                <a:latin typeface="Carlito"/>
                <a:cs typeface="Carlito"/>
              </a:rPr>
              <a:t>of </a:t>
            </a:r>
            <a:r>
              <a:rPr sz="2400" i="1" dirty="0">
                <a:solidFill>
                  <a:prstClr val="black"/>
                </a:solidFill>
                <a:latin typeface="Carlito"/>
                <a:cs typeface="Carlito"/>
              </a:rPr>
              <a:t>the</a:t>
            </a:r>
            <a:r>
              <a:rPr sz="2400" i="1" spc="-8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i="1" spc="-5" dirty="0">
                <a:solidFill>
                  <a:prstClr val="black"/>
                </a:solidFill>
                <a:latin typeface="Carlito"/>
                <a:cs typeface="Carlito"/>
              </a:rPr>
              <a:t>books </a:t>
            </a:r>
            <a:r>
              <a:rPr sz="2400" i="1" u="heavy" spc="-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	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07540" y="1983741"/>
            <a:ext cx="8370570" cy="3757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b="1" spc="-5" dirty="0">
                <a:solidFill>
                  <a:prstClr val="black"/>
                </a:solidFill>
                <a:latin typeface="Carlito"/>
                <a:cs typeface="Carlito"/>
              </a:rPr>
              <a:t>Correct </a:t>
            </a:r>
            <a:r>
              <a:rPr sz="2400" b="1" dirty="0">
                <a:solidFill>
                  <a:prstClr val="black"/>
                </a:solidFill>
                <a:latin typeface="Carlito"/>
                <a:cs typeface="Carlito"/>
              </a:rPr>
              <a:t>answer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: </a:t>
            </a:r>
            <a:r>
              <a:rPr sz="2400" i="1" spc="-5" dirty="0">
                <a:solidFill>
                  <a:prstClr val="black"/>
                </a:solidFill>
                <a:latin typeface="Carlito"/>
                <a:cs typeface="Carlito"/>
              </a:rPr>
              <a:t>The </a:t>
            </a:r>
            <a:r>
              <a:rPr sz="2400" i="1" dirty="0">
                <a:solidFill>
                  <a:prstClr val="black"/>
                </a:solidFill>
                <a:latin typeface="Carlito"/>
                <a:cs typeface="Carlito"/>
              </a:rPr>
              <a:t>writer </a:t>
            </a:r>
            <a:r>
              <a:rPr sz="2400" i="1" spc="-5" dirty="0">
                <a:solidFill>
                  <a:prstClr val="black"/>
                </a:solidFill>
                <a:latin typeface="Carlito"/>
                <a:cs typeface="Carlito"/>
              </a:rPr>
              <a:t>of </a:t>
            </a:r>
            <a:r>
              <a:rPr sz="2400" i="1" dirty="0">
                <a:solidFill>
                  <a:prstClr val="black"/>
                </a:solidFill>
                <a:latin typeface="Carlito"/>
                <a:cs typeface="Carlito"/>
              </a:rPr>
              <a:t>the </a:t>
            </a:r>
            <a:r>
              <a:rPr sz="2400" i="1" spc="-5" dirty="0">
                <a:solidFill>
                  <a:prstClr val="black"/>
                </a:solidFill>
                <a:latin typeface="Carlito"/>
                <a:cs typeface="Carlito"/>
              </a:rPr>
              <a:t>books </a:t>
            </a:r>
            <a:r>
              <a:rPr sz="2400" i="1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is</a:t>
            </a:r>
            <a:r>
              <a:rPr sz="2400" i="1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i="1" spc="-5" dirty="0">
                <a:solidFill>
                  <a:prstClr val="black"/>
                </a:solidFill>
                <a:latin typeface="Carlito"/>
                <a:cs typeface="Carlito"/>
              </a:rPr>
              <a:t>planning </a:t>
            </a:r>
            <a:r>
              <a:rPr sz="2400" i="1" dirty="0">
                <a:solidFill>
                  <a:prstClr val="black"/>
                </a:solidFill>
                <a:latin typeface="Carlito"/>
                <a:cs typeface="Carlito"/>
              </a:rPr>
              <a:t>a</a:t>
            </a:r>
            <a:r>
              <a:rPr sz="2400" i="1" spc="-5" dirty="0">
                <a:solidFill>
                  <a:prstClr val="black"/>
                </a:solidFill>
                <a:latin typeface="Carlito"/>
                <a:cs typeface="Carlito"/>
              </a:rPr>
              <a:t> sequel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  <a:p>
            <a:pPr>
              <a:buClr>
                <a:srgbClr val="CC0000"/>
              </a:buClr>
              <a:buFont typeface="Times New Roman"/>
              <a:buChar char="•"/>
              <a:defRPr/>
            </a:pPr>
            <a:endParaRPr sz="3300">
              <a:solidFill>
                <a:prstClr val="black"/>
              </a:solidFill>
              <a:latin typeface="Carlito"/>
              <a:cs typeface="Carlito"/>
            </a:endParaRPr>
          </a:p>
          <a:p>
            <a:pPr marL="355600" indent="-342900"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  <a:tab pos="7232650" algn="l"/>
              </a:tabLst>
              <a:defRPr/>
            </a:pPr>
            <a:r>
              <a:rPr sz="2400" b="1" spc="-5" dirty="0">
                <a:solidFill>
                  <a:srgbClr val="BA56BD"/>
                </a:solidFill>
                <a:latin typeface="Carlito"/>
                <a:cs typeface="Carlito"/>
              </a:rPr>
              <a:t>Syntactic </a:t>
            </a:r>
            <a:r>
              <a:rPr sz="2400" b="1" spc="-5" dirty="0">
                <a:solidFill>
                  <a:prstClr val="black"/>
                </a:solidFill>
                <a:latin typeface="Carlito"/>
                <a:cs typeface="Carlito"/>
              </a:rPr>
              <a:t>recency: </a:t>
            </a:r>
            <a:r>
              <a:rPr sz="2400" i="1" spc="-5" dirty="0">
                <a:solidFill>
                  <a:prstClr val="black"/>
                </a:solidFill>
                <a:latin typeface="Carlito"/>
                <a:cs typeface="Carlito"/>
              </a:rPr>
              <a:t>The </a:t>
            </a:r>
            <a:r>
              <a:rPr sz="2400" i="1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writer</a:t>
            </a:r>
            <a:r>
              <a:rPr sz="2400" i="1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i="1" spc="-5" dirty="0">
                <a:solidFill>
                  <a:prstClr val="black"/>
                </a:solidFill>
                <a:latin typeface="Carlito"/>
                <a:cs typeface="Carlito"/>
              </a:rPr>
              <a:t>of </a:t>
            </a:r>
            <a:r>
              <a:rPr sz="2400" i="1" dirty="0">
                <a:solidFill>
                  <a:prstClr val="black"/>
                </a:solidFill>
                <a:latin typeface="Carlito"/>
                <a:cs typeface="Carlito"/>
              </a:rPr>
              <a:t>the</a:t>
            </a:r>
            <a:r>
              <a:rPr sz="2400" i="1" spc="4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i="1" spc="-5" dirty="0">
                <a:solidFill>
                  <a:prstClr val="black"/>
                </a:solidFill>
                <a:latin typeface="Carlito"/>
                <a:cs typeface="Carlito"/>
              </a:rPr>
              <a:t>books</a:t>
            </a:r>
            <a:r>
              <a:rPr sz="2400" i="1" spc="1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i="1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is</a:t>
            </a:r>
            <a:r>
              <a:rPr sz="2400" i="1" dirty="0">
                <a:solidFill>
                  <a:prstClr val="black"/>
                </a:solidFill>
                <a:latin typeface="Carlito"/>
                <a:cs typeface="Carlito"/>
              </a:rPr>
              <a:t>	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(</a:t>
            </a:r>
            <a:r>
              <a:rPr sz="2400" dirty="0">
                <a:solidFill>
                  <a:srgbClr val="00AF50"/>
                </a:solidFill>
                <a:latin typeface="Carlito"/>
                <a:cs typeface="Carlito"/>
              </a:rPr>
              <a:t>correct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)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  <a:p>
            <a:pPr>
              <a:spcBef>
                <a:spcPts val="5"/>
              </a:spcBef>
              <a:buClr>
                <a:srgbClr val="CC0000"/>
              </a:buClr>
              <a:buFont typeface="Times New Roman"/>
              <a:buChar char="•"/>
              <a:defRPr/>
            </a:pPr>
            <a:endParaRPr sz="3300">
              <a:solidFill>
                <a:prstClr val="black"/>
              </a:solidFill>
              <a:latin typeface="Carlito"/>
              <a:cs typeface="Carlito"/>
            </a:endParaRPr>
          </a:p>
          <a:p>
            <a:pPr marL="355600" indent="-342900">
              <a:spcBef>
                <a:spcPts val="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  <a:tab pos="7054215" algn="l"/>
              </a:tabLst>
              <a:defRPr/>
            </a:pPr>
            <a:r>
              <a:rPr sz="2400" b="1" dirty="0">
                <a:solidFill>
                  <a:srgbClr val="BA56BD"/>
                </a:solidFill>
                <a:latin typeface="Carlito"/>
                <a:cs typeface="Carlito"/>
              </a:rPr>
              <a:t>S</a:t>
            </a:r>
            <a:r>
              <a:rPr sz="2400" b="1" spc="5" dirty="0">
                <a:solidFill>
                  <a:srgbClr val="BA56BD"/>
                </a:solidFill>
                <a:latin typeface="Carlito"/>
                <a:cs typeface="Carlito"/>
              </a:rPr>
              <a:t>e</a:t>
            </a:r>
            <a:r>
              <a:rPr sz="2400" b="1" dirty="0">
                <a:solidFill>
                  <a:srgbClr val="BA56BD"/>
                </a:solidFill>
                <a:latin typeface="Carlito"/>
                <a:cs typeface="Carlito"/>
              </a:rPr>
              <a:t>q</a:t>
            </a:r>
            <a:r>
              <a:rPr sz="2400" b="1" spc="-10" dirty="0">
                <a:solidFill>
                  <a:srgbClr val="BA56BD"/>
                </a:solidFill>
                <a:latin typeface="Carlito"/>
                <a:cs typeface="Carlito"/>
              </a:rPr>
              <a:t>u</a:t>
            </a:r>
            <a:r>
              <a:rPr sz="2400" b="1" spc="-5" dirty="0">
                <a:solidFill>
                  <a:srgbClr val="BA56BD"/>
                </a:solidFill>
                <a:latin typeface="Carlito"/>
                <a:cs typeface="Carlito"/>
              </a:rPr>
              <a:t>ent</a:t>
            </a:r>
            <a:r>
              <a:rPr sz="2400" b="1" spc="-10" dirty="0">
                <a:solidFill>
                  <a:srgbClr val="BA56BD"/>
                </a:solidFill>
                <a:latin typeface="Carlito"/>
                <a:cs typeface="Carlito"/>
              </a:rPr>
              <a:t>i</a:t>
            </a:r>
            <a:r>
              <a:rPr sz="2400" b="1" dirty="0">
                <a:solidFill>
                  <a:srgbClr val="BA56BD"/>
                </a:solidFill>
                <a:latin typeface="Carlito"/>
                <a:cs typeface="Carlito"/>
              </a:rPr>
              <a:t>al</a:t>
            </a:r>
            <a:r>
              <a:rPr sz="2400" b="1" spc="15" dirty="0">
                <a:solidFill>
                  <a:srgbClr val="BA56BD"/>
                </a:solidFill>
                <a:latin typeface="Carlito"/>
                <a:cs typeface="Carlito"/>
              </a:rPr>
              <a:t> </a:t>
            </a:r>
            <a:r>
              <a:rPr sz="2400" b="1" spc="-5" dirty="0">
                <a:solidFill>
                  <a:prstClr val="black"/>
                </a:solidFill>
                <a:latin typeface="Carlito"/>
                <a:cs typeface="Carlito"/>
              </a:rPr>
              <a:t>re</a:t>
            </a:r>
            <a:r>
              <a:rPr sz="2400" b="1" spc="5" dirty="0">
                <a:solidFill>
                  <a:prstClr val="black"/>
                </a:solidFill>
                <a:latin typeface="Carlito"/>
                <a:cs typeface="Carlito"/>
              </a:rPr>
              <a:t>c</a:t>
            </a:r>
            <a:r>
              <a:rPr sz="2400" b="1" spc="-5" dirty="0">
                <a:solidFill>
                  <a:prstClr val="black"/>
                </a:solidFill>
                <a:latin typeface="Carlito"/>
                <a:cs typeface="Carlito"/>
              </a:rPr>
              <a:t>enc</a:t>
            </a:r>
            <a:r>
              <a:rPr sz="2400" b="1" dirty="0">
                <a:solidFill>
                  <a:prstClr val="black"/>
                </a:solidFill>
                <a:latin typeface="Carlito"/>
                <a:cs typeface="Carlito"/>
              </a:rPr>
              <a:t>y:</a:t>
            </a:r>
            <a:r>
              <a:rPr sz="2400" b="1" spc="-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i="1" spc="-5" dirty="0">
                <a:solidFill>
                  <a:prstClr val="black"/>
                </a:solidFill>
                <a:latin typeface="Carlito"/>
                <a:cs typeface="Carlito"/>
              </a:rPr>
              <a:t>Th</a:t>
            </a:r>
            <a:r>
              <a:rPr sz="2400" i="1" dirty="0">
                <a:solidFill>
                  <a:prstClr val="black"/>
                </a:solidFill>
                <a:latin typeface="Carlito"/>
                <a:cs typeface="Carlito"/>
              </a:rPr>
              <a:t>e</a:t>
            </a:r>
            <a:r>
              <a:rPr sz="2400" i="1" spc="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i="1" dirty="0">
                <a:solidFill>
                  <a:prstClr val="black"/>
                </a:solidFill>
                <a:latin typeface="Carlito"/>
                <a:cs typeface="Carlito"/>
              </a:rPr>
              <a:t>writ</a:t>
            </a:r>
            <a:r>
              <a:rPr sz="2400" i="1" spc="5" dirty="0">
                <a:solidFill>
                  <a:prstClr val="black"/>
                </a:solidFill>
                <a:latin typeface="Carlito"/>
                <a:cs typeface="Carlito"/>
              </a:rPr>
              <a:t>e</a:t>
            </a:r>
            <a:r>
              <a:rPr sz="2400" i="1" dirty="0">
                <a:solidFill>
                  <a:prstClr val="black"/>
                </a:solidFill>
                <a:latin typeface="Carlito"/>
                <a:cs typeface="Carlito"/>
              </a:rPr>
              <a:t>r</a:t>
            </a:r>
            <a:r>
              <a:rPr sz="2400" i="1" spc="-2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i="1" spc="-5" dirty="0">
                <a:solidFill>
                  <a:prstClr val="black"/>
                </a:solidFill>
                <a:latin typeface="Carlito"/>
                <a:cs typeface="Carlito"/>
              </a:rPr>
              <a:t>o</a:t>
            </a:r>
            <a:r>
              <a:rPr sz="2400" i="1" dirty="0">
                <a:solidFill>
                  <a:prstClr val="black"/>
                </a:solidFill>
                <a:latin typeface="Carlito"/>
                <a:cs typeface="Carlito"/>
              </a:rPr>
              <a:t>f</a:t>
            </a:r>
            <a:r>
              <a:rPr sz="2400" i="1" spc="-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i="1" dirty="0">
                <a:solidFill>
                  <a:prstClr val="black"/>
                </a:solidFill>
                <a:latin typeface="Carlito"/>
                <a:cs typeface="Carlito"/>
              </a:rPr>
              <a:t>the</a:t>
            </a:r>
            <a:r>
              <a:rPr sz="2400" i="1" spc="2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i="1" u="heavy" spc="-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b</a:t>
            </a:r>
            <a:r>
              <a:rPr sz="2400" i="1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o</a:t>
            </a:r>
            <a:r>
              <a:rPr sz="2400" i="1" u="heavy" spc="-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ok</a:t>
            </a:r>
            <a:r>
              <a:rPr sz="2400" i="1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s</a:t>
            </a:r>
            <a:r>
              <a:rPr sz="2400" i="1" spc="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i="1" u="heavy" spc="-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a</a:t>
            </a:r>
            <a:r>
              <a:rPr sz="2400" i="1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re</a:t>
            </a:r>
            <a:r>
              <a:rPr sz="2400" i="1" dirty="0">
                <a:solidFill>
                  <a:prstClr val="black"/>
                </a:solidFill>
                <a:latin typeface="Carlito"/>
                <a:cs typeface="Carlito"/>
              </a:rPr>
              <a:t>	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(</a:t>
            </a:r>
            <a:r>
              <a:rPr sz="2400" dirty="0">
                <a:solidFill>
                  <a:srgbClr val="C00000"/>
                </a:solidFill>
                <a:latin typeface="Carlito"/>
                <a:cs typeface="Carlito"/>
              </a:rPr>
              <a:t>incorr</a:t>
            </a:r>
            <a:r>
              <a:rPr sz="2400" spc="5" dirty="0">
                <a:solidFill>
                  <a:srgbClr val="C00000"/>
                </a:solidFill>
                <a:latin typeface="Carlito"/>
                <a:cs typeface="Carlito"/>
              </a:rPr>
              <a:t>e</a:t>
            </a:r>
            <a:r>
              <a:rPr sz="2400" dirty="0">
                <a:solidFill>
                  <a:srgbClr val="C00000"/>
                </a:solidFill>
                <a:latin typeface="Carlito"/>
                <a:cs typeface="Carlito"/>
              </a:rPr>
              <a:t>ct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)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  <a:p>
            <a:pPr>
              <a:spcBef>
                <a:spcPts val="5"/>
              </a:spcBef>
              <a:buClr>
                <a:srgbClr val="CC0000"/>
              </a:buClr>
              <a:buFont typeface="Times New Roman"/>
              <a:buChar char="•"/>
              <a:defRPr/>
            </a:pPr>
            <a:endParaRPr sz="3300">
              <a:solidFill>
                <a:prstClr val="black"/>
              </a:solidFill>
              <a:latin typeface="Carlito"/>
              <a:cs typeface="Carlito"/>
            </a:endParaRPr>
          </a:p>
          <a:p>
            <a:pPr marL="355600" marR="149225" indent="-342900"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Due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to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vanishing gradient,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RNN-LMs are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better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at learning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from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 sequential </a:t>
            </a:r>
            <a:r>
              <a:rPr sz="2400" dirty="0">
                <a:solidFill>
                  <a:srgbClr val="BA56BD"/>
                </a:solidFill>
                <a:latin typeface="Carlito"/>
                <a:cs typeface="Carlito"/>
              </a:rPr>
              <a:t>recency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than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syntactic </a:t>
            </a:r>
            <a:r>
              <a:rPr sz="2400" dirty="0">
                <a:solidFill>
                  <a:srgbClr val="BA56BD"/>
                </a:solidFill>
                <a:latin typeface="Carlito"/>
                <a:cs typeface="Carlito"/>
              </a:rPr>
              <a:t>recency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,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so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they make</a:t>
            </a:r>
            <a:r>
              <a:rPr sz="2400" spc="-10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this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  <a:p>
            <a:pPr marL="355600">
              <a:defRPr/>
            </a:pP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type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of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error more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often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than we’d like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[Linzen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et al</a:t>
            </a:r>
            <a:r>
              <a:rPr sz="2400" spc="-7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2016]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581901" y="743712"/>
            <a:ext cx="845819" cy="464820"/>
          </a:xfrm>
          <a:custGeom>
            <a:avLst/>
            <a:gdLst/>
            <a:ahLst/>
            <a:cxnLst/>
            <a:rect l="l" t="t" r="r" b="b"/>
            <a:pathLst>
              <a:path w="845820" h="464819">
                <a:moveTo>
                  <a:pt x="422910" y="0"/>
                </a:moveTo>
                <a:lnTo>
                  <a:pt x="360418" y="2519"/>
                </a:lnTo>
                <a:lnTo>
                  <a:pt x="300773" y="9836"/>
                </a:lnTo>
                <a:lnTo>
                  <a:pt x="244627" y="21594"/>
                </a:lnTo>
                <a:lnTo>
                  <a:pt x="192637" y="37432"/>
                </a:lnTo>
                <a:lnTo>
                  <a:pt x="145455" y="56992"/>
                </a:lnTo>
                <a:lnTo>
                  <a:pt x="103737" y="79915"/>
                </a:lnTo>
                <a:lnTo>
                  <a:pt x="68136" y="105842"/>
                </a:lnTo>
                <a:lnTo>
                  <a:pt x="39308" y="134414"/>
                </a:lnTo>
                <a:lnTo>
                  <a:pt x="4585" y="198057"/>
                </a:lnTo>
                <a:lnTo>
                  <a:pt x="0" y="232410"/>
                </a:lnTo>
                <a:lnTo>
                  <a:pt x="4585" y="266762"/>
                </a:lnTo>
                <a:lnTo>
                  <a:pt x="39308" y="330405"/>
                </a:lnTo>
                <a:lnTo>
                  <a:pt x="68136" y="358977"/>
                </a:lnTo>
                <a:lnTo>
                  <a:pt x="103737" y="384904"/>
                </a:lnTo>
                <a:lnTo>
                  <a:pt x="145455" y="407827"/>
                </a:lnTo>
                <a:lnTo>
                  <a:pt x="192637" y="427387"/>
                </a:lnTo>
                <a:lnTo>
                  <a:pt x="244627" y="443225"/>
                </a:lnTo>
                <a:lnTo>
                  <a:pt x="300773" y="454983"/>
                </a:lnTo>
                <a:lnTo>
                  <a:pt x="360418" y="462300"/>
                </a:lnTo>
                <a:lnTo>
                  <a:pt x="422910" y="464820"/>
                </a:lnTo>
                <a:lnTo>
                  <a:pt x="485401" y="462300"/>
                </a:lnTo>
                <a:lnTo>
                  <a:pt x="545046" y="454983"/>
                </a:lnTo>
                <a:lnTo>
                  <a:pt x="601192" y="443225"/>
                </a:lnTo>
                <a:lnTo>
                  <a:pt x="653182" y="427387"/>
                </a:lnTo>
                <a:lnTo>
                  <a:pt x="700364" y="407827"/>
                </a:lnTo>
                <a:lnTo>
                  <a:pt x="742082" y="384904"/>
                </a:lnTo>
                <a:lnTo>
                  <a:pt x="777683" y="358977"/>
                </a:lnTo>
                <a:lnTo>
                  <a:pt x="806511" y="330405"/>
                </a:lnTo>
                <a:lnTo>
                  <a:pt x="841234" y="266762"/>
                </a:lnTo>
                <a:lnTo>
                  <a:pt x="845820" y="232410"/>
                </a:lnTo>
                <a:lnTo>
                  <a:pt x="841234" y="198057"/>
                </a:lnTo>
                <a:lnTo>
                  <a:pt x="806511" y="134414"/>
                </a:lnTo>
                <a:lnTo>
                  <a:pt x="777683" y="105842"/>
                </a:lnTo>
                <a:lnTo>
                  <a:pt x="742082" y="79915"/>
                </a:lnTo>
                <a:lnTo>
                  <a:pt x="700364" y="56992"/>
                </a:lnTo>
                <a:lnTo>
                  <a:pt x="653182" y="37432"/>
                </a:lnTo>
                <a:lnTo>
                  <a:pt x="601192" y="21594"/>
                </a:lnTo>
                <a:lnTo>
                  <a:pt x="545046" y="9836"/>
                </a:lnTo>
                <a:lnTo>
                  <a:pt x="485401" y="2519"/>
                </a:lnTo>
                <a:lnTo>
                  <a:pt x="422910" y="0"/>
                </a:lnTo>
                <a:close/>
              </a:path>
            </a:pathLst>
          </a:custGeom>
          <a:solidFill>
            <a:srgbClr val="BCD6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961885" y="966088"/>
            <a:ext cx="622300" cy="255904"/>
          </a:xfrm>
          <a:custGeom>
            <a:avLst/>
            <a:gdLst/>
            <a:ahLst/>
            <a:cxnLst/>
            <a:rect l="l" t="t" r="r" b="b"/>
            <a:pathLst>
              <a:path w="622300" h="255905">
                <a:moveTo>
                  <a:pt x="535341" y="27078"/>
                </a:moveTo>
                <a:lnTo>
                  <a:pt x="0" y="228853"/>
                </a:lnTo>
                <a:lnTo>
                  <a:pt x="10160" y="255905"/>
                </a:lnTo>
                <a:lnTo>
                  <a:pt x="545565" y="54229"/>
                </a:lnTo>
                <a:lnTo>
                  <a:pt x="535341" y="27078"/>
                </a:lnTo>
                <a:close/>
              </a:path>
              <a:path w="622300" h="255905">
                <a:moveTo>
                  <a:pt x="610726" y="21971"/>
                </a:moveTo>
                <a:lnTo>
                  <a:pt x="548893" y="21971"/>
                </a:lnTo>
                <a:lnTo>
                  <a:pt x="559053" y="49149"/>
                </a:lnTo>
                <a:lnTo>
                  <a:pt x="545565" y="54229"/>
                </a:lnTo>
                <a:lnTo>
                  <a:pt x="555751" y="81280"/>
                </a:lnTo>
                <a:lnTo>
                  <a:pt x="610726" y="21971"/>
                </a:lnTo>
                <a:close/>
              </a:path>
              <a:path w="622300" h="255905">
                <a:moveTo>
                  <a:pt x="548893" y="21971"/>
                </a:moveTo>
                <a:lnTo>
                  <a:pt x="535341" y="27078"/>
                </a:lnTo>
                <a:lnTo>
                  <a:pt x="545565" y="54229"/>
                </a:lnTo>
                <a:lnTo>
                  <a:pt x="559053" y="49149"/>
                </a:lnTo>
                <a:lnTo>
                  <a:pt x="548893" y="21971"/>
                </a:lnTo>
                <a:close/>
              </a:path>
              <a:path w="622300" h="255905">
                <a:moveTo>
                  <a:pt x="525144" y="0"/>
                </a:moveTo>
                <a:lnTo>
                  <a:pt x="535341" y="27078"/>
                </a:lnTo>
                <a:lnTo>
                  <a:pt x="548893" y="21971"/>
                </a:lnTo>
                <a:lnTo>
                  <a:pt x="610726" y="21971"/>
                </a:lnTo>
                <a:lnTo>
                  <a:pt x="621791" y="10033"/>
                </a:lnTo>
                <a:lnTo>
                  <a:pt x="525144" y="0"/>
                </a:lnTo>
                <a:close/>
              </a:path>
            </a:pathLst>
          </a:custGeom>
          <a:solidFill>
            <a:srgbClr val="3986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581901" y="1315211"/>
            <a:ext cx="845819" cy="464820"/>
          </a:xfrm>
          <a:custGeom>
            <a:avLst/>
            <a:gdLst/>
            <a:ahLst/>
            <a:cxnLst/>
            <a:rect l="l" t="t" r="r" b="b"/>
            <a:pathLst>
              <a:path w="845820" h="464819">
                <a:moveTo>
                  <a:pt x="422910" y="0"/>
                </a:moveTo>
                <a:lnTo>
                  <a:pt x="360418" y="2519"/>
                </a:lnTo>
                <a:lnTo>
                  <a:pt x="300773" y="9836"/>
                </a:lnTo>
                <a:lnTo>
                  <a:pt x="244627" y="21594"/>
                </a:lnTo>
                <a:lnTo>
                  <a:pt x="192637" y="37432"/>
                </a:lnTo>
                <a:lnTo>
                  <a:pt x="145455" y="56992"/>
                </a:lnTo>
                <a:lnTo>
                  <a:pt x="103737" y="79915"/>
                </a:lnTo>
                <a:lnTo>
                  <a:pt x="68136" y="105842"/>
                </a:lnTo>
                <a:lnTo>
                  <a:pt x="39308" y="134414"/>
                </a:lnTo>
                <a:lnTo>
                  <a:pt x="4585" y="198057"/>
                </a:lnTo>
                <a:lnTo>
                  <a:pt x="0" y="232410"/>
                </a:lnTo>
                <a:lnTo>
                  <a:pt x="4585" y="266762"/>
                </a:lnTo>
                <a:lnTo>
                  <a:pt x="39308" y="330405"/>
                </a:lnTo>
                <a:lnTo>
                  <a:pt x="68136" y="358977"/>
                </a:lnTo>
                <a:lnTo>
                  <a:pt x="103737" y="384904"/>
                </a:lnTo>
                <a:lnTo>
                  <a:pt x="145455" y="407827"/>
                </a:lnTo>
                <a:lnTo>
                  <a:pt x="192637" y="427387"/>
                </a:lnTo>
                <a:lnTo>
                  <a:pt x="244627" y="443225"/>
                </a:lnTo>
                <a:lnTo>
                  <a:pt x="300773" y="454983"/>
                </a:lnTo>
                <a:lnTo>
                  <a:pt x="360418" y="462300"/>
                </a:lnTo>
                <a:lnTo>
                  <a:pt x="422910" y="464820"/>
                </a:lnTo>
                <a:lnTo>
                  <a:pt x="485401" y="462300"/>
                </a:lnTo>
                <a:lnTo>
                  <a:pt x="545046" y="454983"/>
                </a:lnTo>
                <a:lnTo>
                  <a:pt x="601192" y="443225"/>
                </a:lnTo>
                <a:lnTo>
                  <a:pt x="653182" y="427387"/>
                </a:lnTo>
                <a:lnTo>
                  <a:pt x="700364" y="407827"/>
                </a:lnTo>
                <a:lnTo>
                  <a:pt x="742082" y="384904"/>
                </a:lnTo>
                <a:lnTo>
                  <a:pt x="777683" y="358977"/>
                </a:lnTo>
                <a:lnTo>
                  <a:pt x="806511" y="330405"/>
                </a:lnTo>
                <a:lnTo>
                  <a:pt x="841234" y="266762"/>
                </a:lnTo>
                <a:lnTo>
                  <a:pt x="845820" y="232410"/>
                </a:lnTo>
                <a:lnTo>
                  <a:pt x="841234" y="198057"/>
                </a:lnTo>
                <a:lnTo>
                  <a:pt x="806511" y="134414"/>
                </a:lnTo>
                <a:lnTo>
                  <a:pt x="777683" y="105842"/>
                </a:lnTo>
                <a:lnTo>
                  <a:pt x="742082" y="79915"/>
                </a:lnTo>
                <a:lnTo>
                  <a:pt x="700364" y="56992"/>
                </a:lnTo>
                <a:lnTo>
                  <a:pt x="653182" y="37432"/>
                </a:lnTo>
                <a:lnTo>
                  <a:pt x="601192" y="21594"/>
                </a:lnTo>
                <a:lnTo>
                  <a:pt x="545046" y="9836"/>
                </a:lnTo>
                <a:lnTo>
                  <a:pt x="485401" y="2519"/>
                </a:lnTo>
                <a:lnTo>
                  <a:pt x="422910" y="0"/>
                </a:lnTo>
                <a:close/>
              </a:path>
            </a:pathLst>
          </a:custGeom>
          <a:solidFill>
            <a:srgbClr val="BCD6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40218" y="1373885"/>
            <a:ext cx="329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i="1" spc="-5" dirty="0">
                <a:solidFill>
                  <a:prstClr val="black"/>
                </a:solidFill>
                <a:latin typeface="Carlito"/>
                <a:cs typeface="Carlito"/>
              </a:rPr>
              <a:t>a</a:t>
            </a:r>
            <a:r>
              <a:rPr i="1" spc="-10" dirty="0">
                <a:solidFill>
                  <a:prstClr val="black"/>
                </a:solidFill>
                <a:latin typeface="Carlito"/>
                <a:cs typeface="Carlito"/>
              </a:rPr>
              <a:t>r</a:t>
            </a: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e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964426" y="1426717"/>
            <a:ext cx="619760" cy="149860"/>
          </a:xfrm>
          <a:custGeom>
            <a:avLst/>
            <a:gdLst/>
            <a:ahLst/>
            <a:cxnLst/>
            <a:rect l="l" t="t" r="r" b="b"/>
            <a:pathLst>
              <a:path w="619760" h="149859">
                <a:moveTo>
                  <a:pt x="531156" y="121199"/>
                </a:moveTo>
                <a:lnTo>
                  <a:pt x="526161" y="149733"/>
                </a:lnTo>
                <a:lnTo>
                  <a:pt x="612904" y="123698"/>
                </a:lnTo>
                <a:lnTo>
                  <a:pt x="545464" y="123698"/>
                </a:lnTo>
                <a:lnTo>
                  <a:pt x="531156" y="121199"/>
                </a:lnTo>
                <a:close/>
              </a:path>
              <a:path w="619760" h="149859">
                <a:moveTo>
                  <a:pt x="536157" y="92635"/>
                </a:moveTo>
                <a:lnTo>
                  <a:pt x="531156" y="121199"/>
                </a:lnTo>
                <a:lnTo>
                  <a:pt x="545464" y="123698"/>
                </a:lnTo>
                <a:lnTo>
                  <a:pt x="550418" y="95123"/>
                </a:lnTo>
                <a:lnTo>
                  <a:pt x="536157" y="92635"/>
                </a:lnTo>
                <a:close/>
              </a:path>
              <a:path w="619760" h="149859">
                <a:moveTo>
                  <a:pt x="541147" y="64135"/>
                </a:moveTo>
                <a:lnTo>
                  <a:pt x="536157" y="92635"/>
                </a:lnTo>
                <a:lnTo>
                  <a:pt x="550418" y="95123"/>
                </a:lnTo>
                <a:lnTo>
                  <a:pt x="545464" y="123698"/>
                </a:lnTo>
                <a:lnTo>
                  <a:pt x="612904" y="123698"/>
                </a:lnTo>
                <a:lnTo>
                  <a:pt x="619251" y="121793"/>
                </a:lnTo>
                <a:lnTo>
                  <a:pt x="541147" y="64135"/>
                </a:lnTo>
                <a:close/>
              </a:path>
              <a:path w="619760" h="149859">
                <a:moveTo>
                  <a:pt x="5079" y="0"/>
                </a:moveTo>
                <a:lnTo>
                  <a:pt x="0" y="28448"/>
                </a:lnTo>
                <a:lnTo>
                  <a:pt x="531156" y="121199"/>
                </a:lnTo>
                <a:lnTo>
                  <a:pt x="536157" y="92635"/>
                </a:lnTo>
                <a:lnTo>
                  <a:pt x="5079" y="0"/>
                </a:lnTo>
                <a:close/>
              </a:path>
            </a:pathLst>
          </a:custGeom>
          <a:solidFill>
            <a:srgbClr val="3986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287005" y="3572384"/>
            <a:ext cx="622300" cy="206375"/>
          </a:xfrm>
          <a:custGeom>
            <a:avLst/>
            <a:gdLst/>
            <a:ahLst/>
            <a:cxnLst/>
            <a:rect l="l" t="t" r="r" b="b"/>
            <a:pathLst>
              <a:path w="622300" h="206375">
                <a:moveTo>
                  <a:pt x="380669" y="19812"/>
                </a:moveTo>
                <a:lnTo>
                  <a:pt x="292608" y="19812"/>
                </a:lnTo>
                <a:lnTo>
                  <a:pt x="310896" y="20827"/>
                </a:lnTo>
                <a:lnTo>
                  <a:pt x="329438" y="24002"/>
                </a:lnTo>
                <a:lnTo>
                  <a:pt x="367538" y="35686"/>
                </a:lnTo>
                <a:lnTo>
                  <a:pt x="406400" y="53847"/>
                </a:lnTo>
                <a:lnTo>
                  <a:pt x="446151" y="77723"/>
                </a:lnTo>
                <a:lnTo>
                  <a:pt x="486410" y="105917"/>
                </a:lnTo>
                <a:lnTo>
                  <a:pt x="527050" y="137413"/>
                </a:lnTo>
                <a:lnTo>
                  <a:pt x="568071" y="171195"/>
                </a:lnTo>
                <a:lnTo>
                  <a:pt x="609219" y="206247"/>
                </a:lnTo>
                <a:lnTo>
                  <a:pt x="622173" y="191261"/>
                </a:lnTo>
                <a:lnTo>
                  <a:pt x="580898" y="156209"/>
                </a:lnTo>
                <a:lnTo>
                  <a:pt x="539750" y="122173"/>
                </a:lnTo>
                <a:lnTo>
                  <a:pt x="498475" y="90042"/>
                </a:lnTo>
                <a:lnTo>
                  <a:pt x="457327" y="61340"/>
                </a:lnTo>
                <a:lnTo>
                  <a:pt x="416306" y="36702"/>
                </a:lnTo>
                <a:lnTo>
                  <a:pt x="395859" y="26415"/>
                </a:lnTo>
                <a:lnTo>
                  <a:pt x="380669" y="19812"/>
                </a:lnTo>
                <a:close/>
              </a:path>
              <a:path w="622300" h="206375">
                <a:moveTo>
                  <a:pt x="14732" y="93979"/>
                </a:moveTo>
                <a:lnTo>
                  <a:pt x="0" y="192023"/>
                </a:lnTo>
                <a:lnTo>
                  <a:pt x="99187" y="188848"/>
                </a:lnTo>
                <a:lnTo>
                  <a:pt x="71148" y="157352"/>
                </a:lnTo>
                <a:lnTo>
                  <a:pt x="53848" y="157352"/>
                </a:lnTo>
                <a:lnTo>
                  <a:pt x="41021" y="142366"/>
                </a:lnTo>
                <a:lnTo>
                  <a:pt x="50518" y="134179"/>
                </a:lnTo>
                <a:lnTo>
                  <a:pt x="14732" y="93979"/>
                </a:lnTo>
                <a:close/>
              </a:path>
              <a:path w="622300" h="206375">
                <a:moveTo>
                  <a:pt x="50518" y="134179"/>
                </a:moveTo>
                <a:lnTo>
                  <a:pt x="41021" y="142366"/>
                </a:lnTo>
                <a:lnTo>
                  <a:pt x="53848" y="157352"/>
                </a:lnTo>
                <a:lnTo>
                  <a:pt x="63680" y="148964"/>
                </a:lnTo>
                <a:lnTo>
                  <a:pt x="50518" y="134179"/>
                </a:lnTo>
                <a:close/>
              </a:path>
              <a:path w="622300" h="206375">
                <a:moveTo>
                  <a:pt x="63680" y="148964"/>
                </a:moveTo>
                <a:lnTo>
                  <a:pt x="53848" y="157352"/>
                </a:lnTo>
                <a:lnTo>
                  <a:pt x="71148" y="157352"/>
                </a:lnTo>
                <a:lnTo>
                  <a:pt x="63680" y="148964"/>
                </a:lnTo>
                <a:close/>
              </a:path>
              <a:path w="622300" h="206375">
                <a:moveTo>
                  <a:pt x="293878" y="0"/>
                </a:moveTo>
                <a:lnTo>
                  <a:pt x="248412" y="7874"/>
                </a:lnTo>
                <a:lnTo>
                  <a:pt x="212090" y="22732"/>
                </a:lnTo>
                <a:lnTo>
                  <a:pt x="174879" y="42925"/>
                </a:lnTo>
                <a:lnTo>
                  <a:pt x="125730" y="75310"/>
                </a:lnTo>
                <a:lnTo>
                  <a:pt x="80010" y="109727"/>
                </a:lnTo>
                <a:lnTo>
                  <a:pt x="50518" y="134179"/>
                </a:lnTo>
                <a:lnTo>
                  <a:pt x="63680" y="148964"/>
                </a:lnTo>
                <a:lnTo>
                  <a:pt x="72009" y="141858"/>
                </a:lnTo>
                <a:lnTo>
                  <a:pt x="92202" y="125475"/>
                </a:lnTo>
                <a:lnTo>
                  <a:pt x="136906" y="91693"/>
                </a:lnTo>
                <a:lnTo>
                  <a:pt x="184531" y="60197"/>
                </a:lnTo>
                <a:lnTo>
                  <a:pt x="220345" y="40766"/>
                </a:lnTo>
                <a:lnTo>
                  <a:pt x="264414" y="23875"/>
                </a:lnTo>
                <a:lnTo>
                  <a:pt x="292608" y="19812"/>
                </a:lnTo>
                <a:lnTo>
                  <a:pt x="380669" y="19812"/>
                </a:lnTo>
                <a:lnTo>
                  <a:pt x="375412" y="17525"/>
                </a:lnTo>
                <a:lnTo>
                  <a:pt x="354965" y="10287"/>
                </a:lnTo>
                <a:lnTo>
                  <a:pt x="334645" y="4825"/>
                </a:lnTo>
                <a:lnTo>
                  <a:pt x="314325" y="1396"/>
                </a:lnTo>
                <a:lnTo>
                  <a:pt x="293878" y="0"/>
                </a:lnTo>
                <a:close/>
              </a:path>
            </a:pathLst>
          </a:custGeom>
          <a:solidFill>
            <a:srgbClr val="BA56BD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549647" y="2565020"/>
            <a:ext cx="2049145" cy="337185"/>
          </a:xfrm>
          <a:custGeom>
            <a:avLst/>
            <a:gdLst/>
            <a:ahLst/>
            <a:cxnLst/>
            <a:rect l="l" t="t" r="r" b="b"/>
            <a:pathLst>
              <a:path w="2049145" h="337185">
                <a:moveTo>
                  <a:pt x="42799" y="221487"/>
                </a:moveTo>
                <a:lnTo>
                  <a:pt x="0" y="311022"/>
                </a:lnTo>
                <a:lnTo>
                  <a:pt x="95757" y="336930"/>
                </a:lnTo>
                <a:lnTo>
                  <a:pt x="75891" y="293623"/>
                </a:lnTo>
                <a:lnTo>
                  <a:pt x="61849" y="293623"/>
                </a:lnTo>
                <a:lnTo>
                  <a:pt x="53593" y="275589"/>
                </a:lnTo>
                <a:lnTo>
                  <a:pt x="65170" y="270255"/>
                </a:lnTo>
                <a:lnTo>
                  <a:pt x="42799" y="221487"/>
                </a:lnTo>
                <a:close/>
              </a:path>
              <a:path w="2049145" h="337185">
                <a:moveTo>
                  <a:pt x="1191171" y="19811"/>
                </a:moveTo>
                <a:lnTo>
                  <a:pt x="973708" y="19811"/>
                </a:lnTo>
                <a:lnTo>
                  <a:pt x="1005458" y="20319"/>
                </a:lnTo>
                <a:lnTo>
                  <a:pt x="1037463" y="21843"/>
                </a:lnTo>
                <a:lnTo>
                  <a:pt x="1101725" y="27177"/>
                </a:lnTo>
                <a:lnTo>
                  <a:pt x="1166494" y="35813"/>
                </a:lnTo>
                <a:lnTo>
                  <a:pt x="1231773" y="47243"/>
                </a:lnTo>
                <a:lnTo>
                  <a:pt x="1297558" y="61467"/>
                </a:lnTo>
                <a:lnTo>
                  <a:pt x="1363726" y="78104"/>
                </a:lnTo>
                <a:lnTo>
                  <a:pt x="1430401" y="96900"/>
                </a:lnTo>
                <a:lnTo>
                  <a:pt x="1497329" y="117855"/>
                </a:lnTo>
                <a:lnTo>
                  <a:pt x="1564513" y="140588"/>
                </a:lnTo>
                <a:lnTo>
                  <a:pt x="1632077" y="164845"/>
                </a:lnTo>
                <a:lnTo>
                  <a:pt x="1699894" y="190500"/>
                </a:lnTo>
                <a:lnTo>
                  <a:pt x="1767966" y="217423"/>
                </a:lnTo>
                <a:lnTo>
                  <a:pt x="1836165" y="245109"/>
                </a:lnTo>
                <a:lnTo>
                  <a:pt x="2041398" y="331342"/>
                </a:lnTo>
                <a:lnTo>
                  <a:pt x="2049017" y="313054"/>
                </a:lnTo>
                <a:lnTo>
                  <a:pt x="1843786" y="226694"/>
                </a:lnTo>
                <a:lnTo>
                  <a:pt x="1707133" y="172084"/>
                </a:lnTo>
                <a:lnTo>
                  <a:pt x="1639189" y="146303"/>
                </a:lnTo>
                <a:lnTo>
                  <a:pt x="1571243" y="122046"/>
                </a:lnTo>
                <a:lnTo>
                  <a:pt x="1503679" y="99059"/>
                </a:lnTo>
                <a:lnTo>
                  <a:pt x="1436242" y="78104"/>
                </a:lnTo>
                <a:lnTo>
                  <a:pt x="1369187" y="59054"/>
                </a:lnTo>
                <a:lnTo>
                  <a:pt x="1268983" y="34670"/>
                </a:lnTo>
                <a:lnTo>
                  <a:pt x="1202689" y="21716"/>
                </a:lnTo>
                <a:lnTo>
                  <a:pt x="1191171" y="19811"/>
                </a:lnTo>
                <a:close/>
              </a:path>
              <a:path w="2049145" h="337185">
                <a:moveTo>
                  <a:pt x="65170" y="270255"/>
                </a:moveTo>
                <a:lnTo>
                  <a:pt x="53593" y="275589"/>
                </a:lnTo>
                <a:lnTo>
                  <a:pt x="61849" y="293623"/>
                </a:lnTo>
                <a:lnTo>
                  <a:pt x="73420" y="288239"/>
                </a:lnTo>
                <a:lnTo>
                  <a:pt x="65170" y="270255"/>
                </a:lnTo>
                <a:close/>
              </a:path>
              <a:path w="2049145" h="337185">
                <a:moveTo>
                  <a:pt x="73420" y="288239"/>
                </a:moveTo>
                <a:lnTo>
                  <a:pt x="61849" y="293623"/>
                </a:lnTo>
                <a:lnTo>
                  <a:pt x="75891" y="293623"/>
                </a:lnTo>
                <a:lnTo>
                  <a:pt x="73420" y="288239"/>
                </a:lnTo>
                <a:close/>
              </a:path>
              <a:path w="2049145" h="337185">
                <a:moveTo>
                  <a:pt x="974089" y="0"/>
                </a:moveTo>
                <a:lnTo>
                  <a:pt x="906144" y="3047"/>
                </a:lnTo>
                <a:lnTo>
                  <a:pt x="832738" y="12445"/>
                </a:lnTo>
                <a:lnTo>
                  <a:pt x="794512" y="19303"/>
                </a:lnTo>
                <a:lnTo>
                  <a:pt x="755523" y="27177"/>
                </a:lnTo>
                <a:lnTo>
                  <a:pt x="715771" y="36448"/>
                </a:lnTo>
                <a:lnTo>
                  <a:pt x="675513" y="46608"/>
                </a:lnTo>
                <a:lnTo>
                  <a:pt x="635000" y="57530"/>
                </a:lnTo>
                <a:lnTo>
                  <a:pt x="594232" y="69468"/>
                </a:lnTo>
                <a:lnTo>
                  <a:pt x="553592" y="81787"/>
                </a:lnTo>
                <a:lnTo>
                  <a:pt x="472693" y="108457"/>
                </a:lnTo>
                <a:lnTo>
                  <a:pt x="432942" y="122300"/>
                </a:lnTo>
                <a:lnTo>
                  <a:pt x="393953" y="136270"/>
                </a:lnTo>
                <a:lnTo>
                  <a:pt x="355726" y="150367"/>
                </a:lnTo>
                <a:lnTo>
                  <a:pt x="282448" y="178688"/>
                </a:lnTo>
                <a:lnTo>
                  <a:pt x="214629" y="205993"/>
                </a:lnTo>
                <a:lnTo>
                  <a:pt x="125729" y="243585"/>
                </a:lnTo>
                <a:lnTo>
                  <a:pt x="77215" y="264794"/>
                </a:lnTo>
                <a:lnTo>
                  <a:pt x="65170" y="270255"/>
                </a:lnTo>
                <a:lnTo>
                  <a:pt x="73420" y="288239"/>
                </a:lnTo>
                <a:lnTo>
                  <a:pt x="74675" y="287654"/>
                </a:lnTo>
                <a:lnTo>
                  <a:pt x="133476" y="261746"/>
                </a:lnTo>
                <a:lnTo>
                  <a:pt x="221995" y="224408"/>
                </a:lnTo>
                <a:lnTo>
                  <a:pt x="289687" y="197103"/>
                </a:lnTo>
                <a:lnTo>
                  <a:pt x="362584" y="169036"/>
                </a:lnTo>
                <a:lnTo>
                  <a:pt x="400684" y="154939"/>
                </a:lnTo>
                <a:lnTo>
                  <a:pt x="479043" y="127126"/>
                </a:lnTo>
                <a:lnTo>
                  <a:pt x="519049" y="113791"/>
                </a:lnTo>
                <a:lnTo>
                  <a:pt x="559307" y="100837"/>
                </a:lnTo>
                <a:lnTo>
                  <a:pt x="599820" y="88391"/>
                </a:lnTo>
                <a:lnTo>
                  <a:pt x="640206" y="76707"/>
                </a:lnTo>
                <a:lnTo>
                  <a:pt x="680465" y="65785"/>
                </a:lnTo>
                <a:lnTo>
                  <a:pt x="720216" y="55752"/>
                </a:lnTo>
                <a:lnTo>
                  <a:pt x="759459" y="46608"/>
                </a:lnTo>
                <a:lnTo>
                  <a:pt x="798067" y="38734"/>
                </a:lnTo>
                <a:lnTo>
                  <a:pt x="835659" y="32003"/>
                </a:lnTo>
                <a:lnTo>
                  <a:pt x="907541" y="22859"/>
                </a:lnTo>
                <a:lnTo>
                  <a:pt x="973708" y="19811"/>
                </a:lnTo>
                <a:lnTo>
                  <a:pt x="1191171" y="19811"/>
                </a:lnTo>
                <a:lnTo>
                  <a:pt x="1169669" y="16255"/>
                </a:lnTo>
                <a:lnTo>
                  <a:pt x="1104138" y="7619"/>
                </a:lnTo>
                <a:lnTo>
                  <a:pt x="1038859" y="2031"/>
                </a:lnTo>
                <a:lnTo>
                  <a:pt x="1006348" y="507"/>
                </a:lnTo>
                <a:lnTo>
                  <a:pt x="974089" y="0"/>
                </a:lnTo>
                <a:close/>
              </a:path>
            </a:pathLst>
          </a:custGeom>
          <a:solidFill>
            <a:srgbClr val="BA56BD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70758" y="6444184"/>
            <a:ext cx="670750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000" spc="-10" dirty="0">
                <a:solidFill>
                  <a:prstClr val="black"/>
                </a:solidFill>
                <a:latin typeface="Carlito"/>
                <a:cs typeface="Carlito"/>
              </a:rPr>
              <a:t>“Assessing </a:t>
            </a:r>
            <a:r>
              <a:rPr sz="1000" spc="-5" dirty="0">
                <a:solidFill>
                  <a:prstClr val="black"/>
                </a:solidFill>
                <a:latin typeface="Carlito"/>
                <a:cs typeface="Carlito"/>
              </a:rPr>
              <a:t>the Ability of </a:t>
            </a:r>
            <a:r>
              <a:rPr sz="1000" spc="-10" dirty="0">
                <a:solidFill>
                  <a:prstClr val="black"/>
                </a:solidFill>
                <a:latin typeface="Carlito"/>
                <a:cs typeface="Carlito"/>
              </a:rPr>
              <a:t>LSTMs </a:t>
            </a:r>
            <a:r>
              <a:rPr sz="1000" spc="-5" dirty="0">
                <a:solidFill>
                  <a:prstClr val="black"/>
                </a:solidFill>
                <a:latin typeface="Carlito"/>
                <a:cs typeface="Carlito"/>
              </a:rPr>
              <a:t>to </a:t>
            </a:r>
            <a:r>
              <a:rPr sz="1000" spc="-10" dirty="0">
                <a:solidFill>
                  <a:prstClr val="black"/>
                </a:solidFill>
                <a:latin typeface="Carlito"/>
                <a:cs typeface="Carlito"/>
              </a:rPr>
              <a:t>Learn </a:t>
            </a:r>
            <a:r>
              <a:rPr sz="1000" spc="-5" dirty="0">
                <a:solidFill>
                  <a:prstClr val="black"/>
                </a:solidFill>
                <a:latin typeface="Carlito"/>
                <a:cs typeface="Carlito"/>
              </a:rPr>
              <a:t>Syntax-Sensitive Dependencies”, Linzen et al, 2016.</a:t>
            </a:r>
            <a:r>
              <a:rPr sz="1000" u="sng" spc="8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Carlito"/>
                <a:cs typeface="Carlito"/>
                <a:hlinkClick r:id="rId2"/>
              </a:rPr>
              <a:t> </a:t>
            </a:r>
            <a:r>
              <a:rPr sz="1000" u="sng" spc="-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Carlito"/>
                <a:cs typeface="Carlito"/>
                <a:hlinkClick r:id="rId2"/>
              </a:rPr>
              <a:t>https://arxiv.org/pdf/1611.01368.pdf</a:t>
            </a:r>
            <a:endParaRPr sz="10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7B6697-77B8-4173-801C-2A4CDC9A8AC2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16" name="Title 5">
            <a:extLst>
              <a:ext uri="{FF2B5EF4-FFF2-40B4-BE49-F238E27FC236}">
                <a16:creationId xmlns:a16="http://schemas.microsoft.com/office/drawing/2014/main" id="{A218FF2E-8917-5F3F-732C-17387EC28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775828"/>
          </a:xfrm>
        </p:spPr>
        <p:txBody>
          <a:bodyPr/>
          <a:lstStyle/>
          <a:p>
            <a:r>
              <a:rPr lang="en-US" dirty="0"/>
              <a:t>Effect of vanishing gradient on RNN LM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1" y="1105662"/>
            <a:ext cx="7578725" cy="992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If the gradient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becomes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too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big, then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the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SGD update</a:t>
            </a:r>
            <a:r>
              <a:rPr sz="2400" spc="-14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step  becomes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too</a:t>
            </a:r>
            <a:r>
              <a:rPr sz="2400" spc="-2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big: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  <a:p>
            <a:pPr marL="4053840">
              <a:lnSpc>
                <a:spcPts val="1760"/>
              </a:lnSpc>
              <a:defRPr/>
            </a:pPr>
            <a:r>
              <a:rPr sz="2000" dirty="0">
                <a:solidFill>
                  <a:srgbClr val="BA56BD"/>
                </a:solidFill>
                <a:latin typeface="Carlito"/>
                <a:cs typeface="Carlito"/>
              </a:rPr>
              <a:t>learning</a:t>
            </a:r>
            <a:r>
              <a:rPr sz="2000" spc="-5" dirty="0">
                <a:solidFill>
                  <a:srgbClr val="BA56BD"/>
                </a:solidFill>
                <a:latin typeface="Carlito"/>
                <a:cs typeface="Carlito"/>
              </a:rPr>
              <a:t> </a:t>
            </a:r>
            <a:r>
              <a:rPr sz="2000" spc="-25" dirty="0">
                <a:solidFill>
                  <a:srgbClr val="BA56BD"/>
                </a:solidFill>
                <a:latin typeface="Carlito"/>
                <a:cs typeface="Carlito"/>
              </a:rPr>
              <a:t>rate</a:t>
            </a:r>
            <a:endParaRPr sz="20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605785" y="2209913"/>
            <a:ext cx="4623812" cy="516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07541" y="2869184"/>
            <a:ext cx="8164195" cy="27984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214620">
              <a:spcBef>
                <a:spcPts val="105"/>
              </a:spcBef>
              <a:defRPr/>
            </a:pPr>
            <a:r>
              <a:rPr sz="2000" spc="-10" dirty="0">
                <a:solidFill>
                  <a:srgbClr val="00AF50"/>
                </a:solidFill>
                <a:latin typeface="Carlito"/>
                <a:cs typeface="Carlito"/>
              </a:rPr>
              <a:t>gradient</a:t>
            </a:r>
            <a:endParaRPr sz="2000">
              <a:solidFill>
                <a:prstClr val="black"/>
              </a:solidFill>
              <a:latin typeface="Carlito"/>
              <a:cs typeface="Carlito"/>
            </a:endParaRPr>
          </a:p>
          <a:p>
            <a:pPr>
              <a:defRPr/>
            </a:pPr>
            <a:endParaRPr sz="2000">
              <a:solidFill>
                <a:prstClr val="black"/>
              </a:solidFill>
              <a:latin typeface="Carlito"/>
              <a:cs typeface="Carlito"/>
            </a:endParaRPr>
          </a:p>
          <a:p>
            <a:pPr marL="355600" marR="5080" indent="-342900">
              <a:spcBef>
                <a:spcPts val="143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This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can cause </a:t>
            </a:r>
            <a:r>
              <a:rPr sz="2400" spc="-5" dirty="0">
                <a:solidFill>
                  <a:srgbClr val="C00000"/>
                </a:solidFill>
                <a:latin typeface="Carlito"/>
                <a:cs typeface="Carlito"/>
              </a:rPr>
              <a:t>bad updates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: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we take too large a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step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and</a:t>
            </a:r>
            <a:r>
              <a:rPr sz="2400" spc="-12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reach  a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bad parameter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configuration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(with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large</a:t>
            </a:r>
            <a:r>
              <a:rPr sz="2400" spc="-7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loss)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  <a:p>
            <a:pPr>
              <a:spcBef>
                <a:spcPts val="5"/>
              </a:spcBef>
              <a:buClr>
                <a:srgbClr val="CC0000"/>
              </a:buClr>
              <a:buFont typeface="Times New Roman"/>
              <a:buChar char="•"/>
              <a:defRPr/>
            </a:pPr>
            <a:endParaRPr sz="3300">
              <a:solidFill>
                <a:prstClr val="black"/>
              </a:solidFill>
              <a:latin typeface="Carlito"/>
              <a:cs typeface="Carlito"/>
            </a:endParaRPr>
          </a:p>
          <a:p>
            <a:pPr marL="355600" marR="146685" indent="-342900"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In the worst case, this will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result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in </a:t>
            </a:r>
            <a:r>
              <a:rPr sz="2400" dirty="0">
                <a:solidFill>
                  <a:srgbClr val="C00000"/>
                </a:solidFill>
                <a:latin typeface="Carlito"/>
                <a:cs typeface="Carlito"/>
              </a:rPr>
              <a:t>Inf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or </a:t>
            </a:r>
            <a:r>
              <a:rPr sz="2400" dirty="0">
                <a:solidFill>
                  <a:srgbClr val="C00000"/>
                </a:solidFill>
                <a:latin typeface="Carlito"/>
                <a:cs typeface="Carlito"/>
              </a:rPr>
              <a:t>NaN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in your</a:t>
            </a:r>
            <a:r>
              <a:rPr sz="2400" spc="-16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network  (then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you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have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to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restart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training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from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an earlier</a:t>
            </a:r>
            <a:r>
              <a:rPr sz="2400" spc="-114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checkpoint)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452616" y="2112264"/>
            <a:ext cx="1792605" cy="805180"/>
            <a:chOff x="4928615" y="2112264"/>
            <a:chExt cx="1792605" cy="805180"/>
          </a:xfrm>
        </p:grpSpPr>
        <p:sp>
          <p:nvSpPr>
            <p:cNvPr id="8" name="object 8"/>
            <p:cNvSpPr/>
            <p:nvPr/>
          </p:nvSpPr>
          <p:spPr>
            <a:xfrm>
              <a:off x="5350001" y="2757678"/>
              <a:ext cx="1361440" cy="149860"/>
            </a:xfrm>
            <a:custGeom>
              <a:avLst/>
              <a:gdLst/>
              <a:ahLst/>
              <a:cxnLst/>
              <a:rect l="l" t="t" r="r" b="b"/>
              <a:pathLst>
                <a:path w="1361440" h="149860">
                  <a:moveTo>
                    <a:pt x="1360931" y="0"/>
                  </a:moveTo>
                  <a:lnTo>
                    <a:pt x="1357901" y="29081"/>
                  </a:lnTo>
                  <a:lnTo>
                    <a:pt x="1349644" y="52816"/>
                  </a:lnTo>
                  <a:lnTo>
                    <a:pt x="1337411" y="68812"/>
                  </a:lnTo>
                  <a:lnTo>
                    <a:pt x="1322451" y="74675"/>
                  </a:lnTo>
                  <a:lnTo>
                    <a:pt x="718947" y="74675"/>
                  </a:lnTo>
                  <a:lnTo>
                    <a:pt x="703986" y="80539"/>
                  </a:lnTo>
                  <a:lnTo>
                    <a:pt x="691753" y="96535"/>
                  </a:lnTo>
                  <a:lnTo>
                    <a:pt x="683496" y="120270"/>
                  </a:lnTo>
                  <a:lnTo>
                    <a:pt x="680465" y="149351"/>
                  </a:lnTo>
                  <a:lnTo>
                    <a:pt x="677435" y="120270"/>
                  </a:lnTo>
                  <a:lnTo>
                    <a:pt x="669178" y="96535"/>
                  </a:lnTo>
                  <a:lnTo>
                    <a:pt x="656945" y="80539"/>
                  </a:lnTo>
                  <a:lnTo>
                    <a:pt x="641985" y="74675"/>
                  </a:lnTo>
                  <a:lnTo>
                    <a:pt x="38481" y="74675"/>
                  </a:lnTo>
                  <a:lnTo>
                    <a:pt x="23520" y="68812"/>
                  </a:lnTo>
                  <a:lnTo>
                    <a:pt x="11287" y="52816"/>
                  </a:lnTo>
                  <a:lnTo>
                    <a:pt x="3030" y="29081"/>
                  </a:lnTo>
                  <a:lnTo>
                    <a:pt x="0" y="0"/>
                  </a:lnTo>
                </a:path>
              </a:pathLst>
            </a:custGeom>
            <a:ln w="19812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4938521" y="2122170"/>
              <a:ext cx="309880" cy="151130"/>
            </a:xfrm>
            <a:custGeom>
              <a:avLst/>
              <a:gdLst/>
              <a:ahLst/>
              <a:cxnLst/>
              <a:rect l="l" t="t" r="r" b="b"/>
              <a:pathLst>
                <a:path w="309879" h="151130">
                  <a:moveTo>
                    <a:pt x="0" y="150875"/>
                  </a:moveTo>
                  <a:lnTo>
                    <a:pt x="3053" y="121515"/>
                  </a:lnTo>
                  <a:lnTo>
                    <a:pt x="11382" y="97536"/>
                  </a:lnTo>
                  <a:lnTo>
                    <a:pt x="23735" y="81367"/>
                  </a:lnTo>
                  <a:lnTo>
                    <a:pt x="38862" y="75437"/>
                  </a:lnTo>
                  <a:lnTo>
                    <a:pt x="115824" y="75437"/>
                  </a:lnTo>
                  <a:lnTo>
                    <a:pt x="130950" y="69508"/>
                  </a:lnTo>
                  <a:lnTo>
                    <a:pt x="143303" y="53339"/>
                  </a:lnTo>
                  <a:lnTo>
                    <a:pt x="151632" y="29360"/>
                  </a:lnTo>
                  <a:lnTo>
                    <a:pt x="154686" y="0"/>
                  </a:lnTo>
                  <a:lnTo>
                    <a:pt x="157739" y="29360"/>
                  </a:lnTo>
                  <a:lnTo>
                    <a:pt x="166068" y="53339"/>
                  </a:lnTo>
                  <a:lnTo>
                    <a:pt x="178421" y="69508"/>
                  </a:lnTo>
                  <a:lnTo>
                    <a:pt x="193548" y="75437"/>
                  </a:lnTo>
                  <a:lnTo>
                    <a:pt x="270510" y="75437"/>
                  </a:lnTo>
                  <a:lnTo>
                    <a:pt x="285636" y="81367"/>
                  </a:lnTo>
                  <a:lnTo>
                    <a:pt x="297989" y="97536"/>
                  </a:lnTo>
                  <a:lnTo>
                    <a:pt x="306318" y="121515"/>
                  </a:lnTo>
                  <a:lnTo>
                    <a:pt x="309372" y="150875"/>
                  </a:lnTo>
                </a:path>
              </a:pathLst>
            </a:custGeom>
            <a:ln w="19812">
              <a:solidFill>
                <a:srgbClr val="BA56BD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41B4461C-1622-47BD-BBA9-B8C7248B4096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275F0D43-53C6-11A1-44D6-48FD1F00690C}"/>
              </a:ext>
            </a:extLst>
          </p:cNvPr>
          <p:cNvSpPr txBox="1">
            <a:spLocks/>
          </p:cNvSpPr>
          <p:nvPr/>
        </p:nvSpPr>
        <p:spPr>
          <a:xfrm>
            <a:off x="17929" y="18256"/>
            <a:ext cx="12192000" cy="775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Why is exploding gradient a problem?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505580" y="6444184"/>
            <a:ext cx="697293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000" b="1" u="sng" spc="-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Source</a:t>
            </a:r>
            <a:r>
              <a:rPr sz="1000" spc="-5" dirty="0">
                <a:solidFill>
                  <a:prstClr val="black"/>
                </a:solidFill>
                <a:latin typeface="Carlito"/>
                <a:cs typeface="Carlito"/>
              </a:rPr>
              <a:t>: “On the difficulty of training recurrent neural networks”, Pascanu et al, 2013.</a:t>
            </a:r>
            <a:r>
              <a:rPr sz="1000" spc="20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00" u="sng" spc="-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Carlito"/>
                <a:cs typeface="Carlito"/>
                <a:hlinkClick r:id="rId2"/>
              </a:rPr>
              <a:t>http://proceedings.mlr.press/v28/pascanu13.pdf</a:t>
            </a:r>
            <a:endParaRPr sz="10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07540" y="1105662"/>
            <a:ext cx="780415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u="heavy" dirty="0">
                <a:solidFill>
                  <a:srgbClr val="BA56BD"/>
                </a:solidFill>
                <a:uFill>
                  <a:solidFill>
                    <a:srgbClr val="BA56BD"/>
                  </a:solidFill>
                </a:uFill>
                <a:latin typeface="Carlito"/>
                <a:cs typeface="Carlito"/>
              </a:rPr>
              <a:t>Gradient clipping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: if the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norm of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the gradient is greater</a:t>
            </a:r>
            <a:r>
              <a:rPr sz="2400" spc="-17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than 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some threshold, scale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it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down before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applying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SGD</a:t>
            </a:r>
            <a:r>
              <a:rPr sz="2400" spc="-7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update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07540" y="4544010"/>
            <a:ext cx="797433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u="heavy" spc="-5" dirty="0">
                <a:solidFill>
                  <a:srgbClr val="BA56BD"/>
                </a:solidFill>
                <a:uFill>
                  <a:solidFill>
                    <a:srgbClr val="BA56BD"/>
                  </a:solidFill>
                </a:uFill>
                <a:latin typeface="Carlito"/>
                <a:cs typeface="Carlito"/>
              </a:rPr>
              <a:t>Intuition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: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take a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step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in the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same direction, but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a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smaller</a:t>
            </a:r>
            <a:r>
              <a:rPr sz="2400" spc="-12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step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244565" y="2293570"/>
            <a:ext cx="5707439" cy="15804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DB99F5-208B-4617-9DDD-B35CCE3FBF01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77F865E9-1FE8-CB3C-51D1-D73DD09DFF6F}"/>
              </a:ext>
            </a:extLst>
          </p:cNvPr>
          <p:cNvSpPr txBox="1">
            <a:spLocks/>
          </p:cNvSpPr>
          <p:nvPr/>
        </p:nvSpPr>
        <p:spPr>
          <a:xfrm>
            <a:off x="17929" y="18256"/>
            <a:ext cx="12192000" cy="775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Gradient clipping: a solution for exploding gradient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83BBF-D211-4D3A-8EAF-22904973A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6858000"/>
          </a:xfrm>
        </p:spPr>
        <p:txBody>
          <a:bodyPr/>
          <a:lstStyle/>
          <a:p>
            <a:r>
              <a:rPr lang="en-US" dirty="0"/>
              <a:t>RNNs with Gates</a:t>
            </a:r>
          </a:p>
        </p:txBody>
      </p:sp>
    </p:spTree>
    <p:extLst>
      <p:ext uri="{BB962C8B-B14F-4D97-AF65-F5344CB8AC3E}">
        <p14:creationId xmlns:p14="http://schemas.microsoft.com/office/powerpoint/2010/main" val="3348052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29" y="6581001"/>
            <a:ext cx="11171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Richard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Socher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8515D55D-5D72-4957-837D-CF38B79B20BC}"/>
              </a:ext>
            </a:extLst>
          </p:cNvPr>
          <p:cNvSpPr txBox="1"/>
          <p:nvPr/>
        </p:nvSpPr>
        <p:spPr>
          <a:xfrm>
            <a:off x="1787224" y="1793875"/>
            <a:ext cx="8281670" cy="1635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5" dirty="0">
                <a:latin typeface="Carlito"/>
                <a:cs typeface="Carlito"/>
              </a:rPr>
              <a:t>The </a:t>
            </a:r>
            <a:r>
              <a:rPr sz="2400" dirty="0">
                <a:latin typeface="Carlito"/>
                <a:cs typeface="Carlito"/>
              </a:rPr>
              <a:t>main </a:t>
            </a:r>
            <a:r>
              <a:rPr sz="2400" spc="-5" dirty="0">
                <a:latin typeface="Carlito"/>
                <a:cs typeface="Carlito"/>
              </a:rPr>
              <a:t>problem </a:t>
            </a:r>
            <a:r>
              <a:rPr sz="2400" dirty="0">
                <a:latin typeface="Carlito"/>
                <a:cs typeface="Carlito"/>
              </a:rPr>
              <a:t>is that </a:t>
            </a:r>
            <a:r>
              <a:rPr sz="2400" i="1" dirty="0">
                <a:latin typeface="Carlito"/>
                <a:cs typeface="Carlito"/>
              </a:rPr>
              <a:t>it’s too </a:t>
            </a:r>
            <a:r>
              <a:rPr sz="2400" i="1" spc="-5" dirty="0">
                <a:latin typeface="Carlito"/>
                <a:cs typeface="Carlito"/>
              </a:rPr>
              <a:t>difficult for </a:t>
            </a:r>
            <a:r>
              <a:rPr sz="2400" i="1" dirty="0">
                <a:latin typeface="Carlito"/>
                <a:cs typeface="Carlito"/>
              </a:rPr>
              <a:t>the RNN to learn</a:t>
            </a:r>
            <a:r>
              <a:rPr sz="2400" i="1" spc="-105" dirty="0">
                <a:latin typeface="Carlito"/>
                <a:cs typeface="Carlito"/>
              </a:rPr>
              <a:t> </a:t>
            </a:r>
            <a:r>
              <a:rPr sz="2400" i="1" dirty="0">
                <a:latin typeface="Carlito"/>
                <a:cs typeface="Carlito"/>
              </a:rPr>
              <a:t>to</a:t>
            </a:r>
            <a:endParaRPr sz="2400" dirty="0">
              <a:latin typeface="Carlito"/>
              <a:cs typeface="Carlito"/>
            </a:endParaRPr>
          </a:p>
          <a:p>
            <a:pPr marL="355600">
              <a:defRPr/>
            </a:pPr>
            <a:r>
              <a:rPr sz="2400" i="1" dirty="0">
                <a:latin typeface="Carlito"/>
                <a:cs typeface="Carlito"/>
              </a:rPr>
              <a:t>preserve information </a:t>
            </a:r>
            <a:r>
              <a:rPr sz="2400" i="1" spc="-5" dirty="0">
                <a:latin typeface="Carlito"/>
                <a:cs typeface="Carlito"/>
              </a:rPr>
              <a:t>over many </a:t>
            </a:r>
            <a:r>
              <a:rPr sz="2400" i="1" dirty="0">
                <a:latin typeface="Carlito"/>
                <a:cs typeface="Carlito"/>
              </a:rPr>
              <a:t>timesteps.</a:t>
            </a:r>
            <a:endParaRPr sz="2400" dirty="0">
              <a:latin typeface="Carlito"/>
              <a:cs typeface="Carlito"/>
            </a:endParaRPr>
          </a:p>
          <a:p>
            <a:pPr>
              <a:spcBef>
                <a:spcPts val="5"/>
              </a:spcBef>
              <a:defRPr/>
            </a:pPr>
            <a:endParaRPr sz="3300" dirty="0">
              <a:latin typeface="Carlito"/>
              <a:cs typeface="Carlito"/>
            </a:endParaRPr>
          </a:p>
          <a:p>
            <a:pPr marL="355600" indent="-342900"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latin typeface="Carlito"/>
                <a:cs typeface="Carlito"/>
              </a:rPr>
              <a:t>In a </a:t>
            </a:r>
            <a:r>
              <a:rPr sz="2400" spc="-5" dirty="0">
                <a:latin typeface="Carlito"/>
                <a:cs typeface="Carlito"/>
              </a:rPr>
              <a:t>vanilla </a:t>
            </a:r>
            <a:r>
              <a:rPr sz="2400" dirty="0">
                <a:latin typeface="Carlito"/>
                <a:cs typeface="Carlito"/>
              </a:rPr>
              <a:t>RNN, the </a:t>
            </a:r>
            <a:r>
              <a:rPr sz="2400" spc="-5" dirty="0">
                <a:latin typeface="Carlito"/>
                <a:cs typeface="Carlito"/>
              </a:rPr>
              <a:t>hidden state </a:t>
            </a:r>
            <a:r>
              <a:rPr sz="2400" dirty="0">
                <a:latin typeface="Carlito"/>
                <a:cs typeface="Carlito"/>
              </a:rPr>
              <a:t>is </a:t>
            </a:r>
            <a:r>
              <a:rPr sz="2400" spc="-5" dirty="0">
                <a:latin typeface="Carlito"/>
                <a:cs typeface="Carlito"/>
              </a:rPr>
              <a:t>constantly being</a:t>
            </a:r>
            <a:r>
              <a:rPr sz="2400" spc="-2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rewritten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715D28CF-CFF2-4398-A4AB-1C07EFB3DBBE}"/>
              </a:ext>
            </a:extLst>
          </p:cNvPr>
          <p:cNvSpPr txBox="1"/>
          <p:nvPr/>
        </p:nvSpPr>
        <p:spPr>
          <a:xfrm>
            <a:off x="1787224" y="4647310"/>
            <a:ext cx="56007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5" dirty="0">
                <a:latin typeface="Carlito"/>
                <a:cs typeface="Carlito"/>
              </a:rPr>
              <a:t>How </a:t>
            </a:r>
            <a:r>
              <a:rPr sz="2400" dirty="0">
                <a:latin typeface="Carlito"/>
                <a:cs typeface="Carlito"/>
              </a:rPr>
              <a:t>about a RNN with </a:t>
            </a:r>
            <a:r>
              <a:rPr sz="2400" spc="-5" dirty="0">
                <a:latin typeface="Carlito"/>
                <a:cs typeface="Carlito"/>
              </a:rPr>
              <a:t>separate</a:t>
            </a:r>
            <a:r>
              <a:rPr sz="2400" spc="-12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memory?</a:t>
            </a: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E546684F-8028-4401-8582-D56AEE305CF6}"/>
              </a:ext>
            </a:extLst>
          </p:cNvPr>
          <p:cNvSpPr/>
          <p:nvPr/>
        </p:nvSpPr>
        <p:spPr>
          <a:xfrm>
            <a:off x="3764489" y="3592115"/>
            <a:ext cx="3853988" cy="4652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r>
              <a:rPr lang="en-US" dirty="0">
                <a:latin typeface="Calibri"/>
              </a:rPr>
              <a:t>  </a:t>
            </a:r>
            <a:endParaRPr dirty="0">
              <a:latin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794047-A012-4E20-9D6B-C0969357C16C}"/>
              </a:ext>
            </a:extLst>
          </p:cNvPr>
          <p:cNvSpPr/>
          <p:nvPr/>
        </p:nvSpPr>
        <p:spPr>
          <a:xfrm>
            <a:off x="7116226" y="3500239"/>
            <a:ext cx="383458" cy="6169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A57D08E-74E7-B9C5-7046-32F8668C4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fix the vanishing gradient problem</a:t>
            </a:r>
          </a:p>
        </p:txBody>
      </p:sp>
    </p:spTree>
    <p:extLst>
      <p:ext uri="{BB962C8B-B14F-4D97-AF65-F5344CB8AC3E}">
        <p14:creationId xmlns:p14="http://schemas.microsoft.com/office/powerpoint/2010/main" val="3995051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1252917"/>
            <a:ext cx="7205980" cy="40502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marR="608330" indent="-457200">
              <a:lnSpc>
                <a:spcPct val="101200"/>
              </a:lnSpc>
              <a:buClr>
                <a:srgbClr val="CC0000"/>
              </a:buClr>
              <a:buFont typeface="Arial"/>
              <a:buChar char="•"/>
              <a:tabLst>
                <a:tab pos="469265" algn="l"/>
                <a:tab pos="469900" algn="l"/>
              </a:tabLst>
              <a:defRPr/>
            </a:pPr>
            <a:r>
              <a:rPr sz="2800" spc="10" dirty="0">
                <a:solidFill>
                  <a:prstClr val="black"/>
                </a:solidFill>
                <a:latin typeface="Calibri"/>
                <a:cs typeface="Calibri"/>
              </a:rPr>
              <a:t>More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complex </a:t>
            </a:r>
            <a:r>
              <a:rPr sz="2800" spc="5" dirty="0">
                <a:solidFill>
                  <a:prstClr val="black"/>
                </a:solidFill>
                <a:latin typeface="Calibri"/>
                <a:cs typeface="Calibri"/>
              </a:rPr>
              <a:t>hidden 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unit </a:t>
            </a:r>
            <a:r>
              <a:rPr sz="2800" spc="-10" dirty="0">
                <a:solidFill>
                  <a:prstClr val="black"/>
                </a:solidFill>
                <a:latin typeface="Calibri"/>
                <a:cs typeface="Calibri"/>
              </a:rPr>
              <a:t>computation</a:t>
            </a:r>
            <a:r>
              <a:rPr sz="2800" spc="-9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prstClr val="black"/>
                </a:solidFill>
                <a:latin typeface="Calibri"/>
                <a:cs typeface="Calibri"/>
              </a:rPr>
              <a:t>in</a:t>
            </a:r>
            <a:r>
              <a:rPr lang="en-US" sz="2800" spc="-25" dirty="0">
                <a:solidFill>
                  <a:prstClr val="black"/>
                </a:solidFill>
                <a:latin typeface="Calibri"/>
                <a:cs typeface="Calibri"/>
              </a:rPr>
              <a:t>  </a:t>
            </a:r>
            <a:r>
              <a:rPr sz="2800" spc="10" dirty="0">
                <a:solidFill>
                  <a:prstClr val="black"/>
                </a:solidFill>
                <a:latin typeface="Calibri"/>
                <a:cs typeface="Calibri"/>
              </a:rPr>
              <a:t>recurrence!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469900" indent="-457200">
              <a:lnSpc>
                <a:spcPts val="3329"/>
              </a:lnSpc>
              <a:spcBef>
                <a:spcPts val="1840"/>
              </a:spcBef>
              <a:buClr>
                <a:srgbClr val="CC0000"/>
              </a:buClr>
              <a:buFont typeface="Arial"/>
              <a:buChar char="•"/>
              <a:tabLst>
                <a:tab pos="469265" algn="l"/>
                <a:tab pos="469900" algn="l"/>
              </a:tabLst>
              <a:defRPr/>
            </a:pPr>
            <a:r>
              <a:rPr lang="en-US" sz="2800" spc="-10" dirty="0">
                <a:solidFill>
                  <a:prstClr val="black"/>
                </a:solidFill>
                <a:latin typeface="Calibri"/>
                <a:cs typeface="Calibri"/>
              </a:rPr>
              <a:t>Introduced </a:t>
            </a:r>
            <a:r>
              <a:rPr sz="2800" spc="10" dirty="0">
                <a:solidFill>
                  <a:prstClr val="black"/>
                </a:solidFill>
                <a:latin typeface="Calibri"/>
                <a:cs typeface="Calibri"/>
              </a:rPr>
              <a:t>by Cho 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et </a:t>
            </a:r>
            <a:r>
              <a:rPr sz="2800" spc="-30" dirty="0">
                <a:solidFill>
                  <a:prstClr val="black"/>
                </a:solidFill>
                <a:latin typeface="Calibri"/>
                <a:cs typeface="Calibri"/>
              </a:rPr>
              <a:t>al. </a:t>
            </a:r>
            <a:r>
              <a:rPr sz="2800" spc="-15" dirty="0">
                <a:solidFill>
                  <a:prstClr val="black"/>
                </a:solidFill>
                <a:latin typeface="Calibri"/>
                <a:cs typeface="Calibri"/>
              </a:rPr>
              <a:t>2014 </a:t>
            </a:r>
            <a:endParaRPr lang="en-US" sz="28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469900" indent="-457200">
              <a:spcBef>
                <a:spcPts val="1840"/>
              </a:spcBef>
              <a:buClr>
                <a:srgbClr val="CC0000"/>
              </a:buClr>
              <a:buFont typeface="Arial"/>
              <a:buChar char="•"/>
              <a:tabLst>
                <a:tab pos="469265" algn="l"/>
                <a:tab pos="469900" algn="l"/>
              </a:tabLst>
              <a:defRPr/>
            </a:pPr>
            <a:r>
              <a:rPr lang="en-US" sz="2800" spc="-25" dirty="0">
                <a:solidFill>
                  <a:prstClr val="black"/>
                </a:solidFill>
                <a:latin typeface="Calibri"/>
                <a:cs typeface="Calibri"/>
              </a:rPr>
              <a:t>Main</a:t>
            </a:r>
            <a:r>
              <a:rPr lang="en-US" sz="2800" spc="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en-US" sz="2800" spc="-10" dirty="0">
                <a:solidFill>
                  <a:prstClr val="black"/>
                </a:solidFill>
                <a:latin typeface="Calibri"/>
                <a:cs typeface="Calibri"/>
              </a:rPr>
              <a:t>ideas:</a:t>
            </a:r>
            <a:endParaRPr lang="en-US" sz="28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927100" marR="328930" lvl="1" indent="-457200">
              <a:lnSpc>
                <a:spcPct val="100699"/>
              </a:lnSpc>
              <a:spcBef>
                <a:spcPts val="1420"/>
              </a:spcBef>
              <a:buClr>
                <a:srgbClr val="3A87FF"/>
              </a:buClr>
              <a:buFont typeface="Arial"/>
              <a:buChar char="•"/>
              <a:tabLst>
                <a:tab pos="926465" algn="l"/>
                <a:tab pos="9271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keep around memories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to </a:t>
            </a:r>
            <a:r>
              <a:rPr sz="2400" spc="-10" dirty="0">
                <a:solidFill>
                  <a:prstClr val="black"/>
                </a:solidFill>
                <a:latin typeface="Calibri"/>
                <a:cs typeface="Calibri"/>
              </a:rPr>
              <a:t>capture </a:t>
            </a:r>
            <a:r>
              <a:rPr sz="2400" spc="25" dirty="0">
                <a:solidFill>
                  <a:prstClr val="black"/>
                </a:solidFill>
                <a:latin typeface="Calibri"/>
                <a:cs typeface="Calibri"/>
              </a:rPr>
              <a:t>long</a:t>
            </a:r>
            <a:r>
              <a:rPr sz="2400" spc="-22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distance  </a:t>
            </a:r>
            <a:r>
              <a:rPr sz="2400" spc="15" dirty="0">
                <a:solidFill>
                  <a:prstClr val="black"/>
                </a:solidFill>
                <a:latin typeface="Calibri"/>
                <a:cs typeface="Calibri"/>
              </a:rPr>
              <a:t>dependencies</a:t>
            </a:r>
            <a:endParaRPr sz="24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927100" marR="5080" lvl="1" indent="-457200">
              <a:lnSpc>
                <a:spcPct val="100699"/>
              </a:lnSpc>
              <a:spcBef>
                <a:spcPts val="1500"/>
              </a:spcBef>
              <a:buClr>
                <a:srgbClr val="3A87FF"/>
              </a:buClr>
              <a:buFont typeface="Arial"/>
              <a:buChar char="•"/>
              <a:tabLst>
                <a:tab pos="926465" algn="l"/>
                <a:tab pos="927100" algn="l"/>
              </a:tabLst>
              <a:defRPr/>
            </a:pPr>
            <a:r>
              <a:rPr sz="2400" spc="15" dirty="0">
                <a:solidFill>
                  <a:prstClr val="black"/>
                </a:solidFill>
                <a:latin typeface="Calibri"/>
                <a:cs typeface="Calibri"/>
              </a:rPr>
              <a:t>allow </a:t>
            </a:r>
            <a:r>
              <a:rPr sz="2400" spc="-10" dirty="0">
                <a:solidFill>
                  <a:prstClr val="black"/>
                </a:solidFill>
                <a:latin typeface="Calibri"/>
                <a:cs typeface="Calibri"/>
              </a:rPr>
              <a:t>error </a:t>
            </a:r>
            <a:r>
              <a:rPr sz="2400" spc="-25" dirty="0">
                <a:solidFill>
                  <a:prstClr val="black"/>
                </a:solidFill>
                <a:latin typeface="Calibri"/>
                <a:cs typeface="Calibri"/>
              </a:rPr>
              <a:t>messages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to </a:t>
            </a:r>
            <a:r>
              <a:rPr sz="2400" spc="10" dirty="0">
                <a:solidFill>
                  <a:prstClr val="black"/>
                </a:solidFill>
                <a:latin typeface="Calibri"/>
                <a:cs typeface="Calibri"/>
              </a:rPr>
              <a:t>flow </a:t>
            </a:r>
            <a:r>
              <a:rPr sz="2400" spc="-25" dirty="0">
                <a:solidFill>
                  <a:prstClr val="black"/>
                </a:solidFill>
                <a:latin typeface="Calibri"/>
                <a:cs typeface="Calibri"/>
              </a:rPr>
              <a:t>at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different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strengths  </a:t>
            </a:r>
            <a:r>
              <a:rPr sz="2400" spc="45" dirty="0">
                <a:solidFill>
                  <a:prstClr val="black"/>
                </a:solidFill>
                <a:latin typeface="Calibri"/>
                <a:cs typeface="Calibri"/>
              </a:rPr>
              <a:t>depending</a:t>
            </a:r>
            <a:r>
              <a:rPr lang="en-US" sz="2400" spc="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45" dirty="0">
                <a:solidFill>
                  <a:prstClr val="black"/>
                </a:solidFill>
                <a:latin typeface="Calibri"/>
                <a:cs typeface="Calibri"/>
              </a:rPr>
              <a:t>on </a:t>
            </a:r>
            <a:r>
              <a:rPr sz="2400" spc="10" dirty="0">
                <a:solidFill>
                  <a:prstClr val="black"/>
                </a:solidFill>
                <a:latin typeface="Calibri"/>
                <a:cs typeface="Calibri"/>
              </a:rPr>
              <a:t>the</a:t>
            </a:r>
            <a:r>
              <a:rPr sz="2400" spc="-13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20" dirty="0">
                <a:solidFill>
                  <a:prstClr val="black"/>
                </a:solidFill>
                <a:latin typeface="Calibri"/>
                <a:cs typeface="Calibri"/>
              </a:rPr>
              <a:t>inputs</a:t>
            </a:r>
            <a:endParaRPr sz="24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581001"/>
            <a:ext cx="11171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Richard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Socher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5B4800F-5CDD-192D-87AD-F9A5F7D49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Gated Recurrent Units (GRU)</a:t>
            </a:r>
          </a:p>
        </p:txBody>
      </p:sp>
    </p:spTree>
    <p:extLst>
      <p:ext uri="{BB962C8B-B14F-4D97-AF65-F5344CB8AC3E}">
        <p14:creationId xmlns:p14="http://schemas.microsoft.com/office/powerpoint/2010/main" val="28971546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859597" y="1509314"/>
            <a:ext cx="8472805" cy="33129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marR="36195" indent="-457200">
              <a:lnSpc>
                <a:spcPct val="101200"/>
              </a:lnSpc>
              <a:buClr>
                <a:srgbClr val="CC0000"/>
              </a:buClr>
              <a:buFont typeface="Arial"/>
              <a:buChar char="•"/>
              <a:tabLst>
                <a:tab pos="469265" algn="l"/>
                <a:tab pos="469900" algn="l"/>
              </a:tabLst>
              <a:defRPr/>
            </a:pPr>
            <a:r>
              <a:rPr sz="2800" spc="-10" dirty="0">
                <a:solidFill>
                  <a:prstClr val="black"/>
                </a:solidFill>
                <a:latin typeface="Calibri"/>
                <a:cs typeface="Calibri"/>
              </a:rPr>
              <a:t>Standard </a:t>
            </a:r>
            <a:r>
              <a:rPr sz="2800" spc="-15" dirty="0">
                <a:solidFill>
                  <a:prstClr val="black"/>
                </a:solidFill>
                <a:latin typeface="Calibri"/>
                <a:cs typeface="Calibri"/>
              </a:rPr>
              <a:t>RNN 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computes </a:t>
            </a:r>
            <a:r>
              <a:rPr sz="2800" spc="5" dirty="0">
                <a:solidFill>
                  <a:prstClr val="black"/>
                </a:solidFill>
                <a:latin typeface="Calibri"/>
                <a:cs typeface="Calibri"/>
              </a:rPr>
              <a:t>hidden </a:t>
            </a:r>
            <a:r>
              <a:rPr sz="2800" spc="-15" dirty="0">
                <a:solidFill>
                  <a:prstClr val="black"/>
                </a:solidFill>
                <a:latin typeface="Calibri"/>
                <a:cs typeface="Calibri"/>
              </a:rPr>
              <a:t>layer </a:t>
            </a:r>
            <a:r>
              <a:rPr sz="2800" spc="-25" dirty="0">
                <a:solidFill>
                  <a:prstClr val="black"/>
                </a:solidFill>
                <a:latin typeface="Calibri"/>
                <a:cs typeface="Calibri"/>
              </a:rPr>
              <a:t>at 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next </a:t>
            </a:r>
            <a:r>
              <a:rPr sz="2800" spc="-35" dirty="0">
                <a:solidFill>
                  <a:prstClr val="black"/>
                </a:solidFill>
                <a:latin typeface="Calibri"/>
                <a:cs typeface="Calibri"/>
              </a:rPr>
              <a:t>time </a:t>
            </a:r>
            <a:r>
              <a:rPr sz="2800" spc="-10" dirty="0">
                <a:solidFill>
                  <a:prstClr val="black"/>
                </a:solidFill>
                <a:latin typeface="Calibri"/>
                <a:cs typeface="Calibri"/>
              </a:rPr>
              <a:t>step 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directly: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469900" marR="348615" indent="-457200">
              <a:lnSpc>
                <a:spcPct val="101200"/>
              </a:lnSpc>
              <a:spcBef>
                <a:spcPts val="1700"/>
              </a:spcBef>
              <a:buClr>
                <a:srgbClr val="CC0000"/>
              </a:buClr>
              <a:buFont typeface="Arial"/>
              <a:buChar char="•"/>
              <a:tabLst>
                <a:tab pos="469265" algn="l"/>
                <a:tab pos="469900" algn="l"/>
              </a:tabLst>
              <a:defRPr/>
            </a:pP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GRU </a:t>
            </a:r>
            <a:r>
              <a:rPr sz="2800" spc="5" dirty="0">
                <a:solidFill>
                  <a:prstClr val="black"/>
                </a:solidFill>
                <a:latin typeface="Calibri"/>
                <a:cs typeface="Calibri"/>
              </a:rPr>
              <a:t>first 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computes </a:t>
            </a:r>
            <a:r>
              <a:rPr sz="2800" spc="-25" dirty="0">
                <a:solidFill>
                  <a:prstClr val="black"/>
                </a:solidFill>
                <a:latin typeface="Calibri"/>
                <a:cs typeface="Calibri"/>
              </a:rPr>
              <a:t>an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update </a:t>
            </a:r>
            <a:r>
              <a:rPr sz="2800" b="1" dirty="0">
                <a:solidFill>
                  <a:prstClr val="black"/>
                </a:solidFill>
                <a:latin typeface="Calibri"/>
                <a:cs typeface="Calibri"/>
              </a:rPr>
              <a:t>gate </a:t>
            </a:r>
            <a:r>
              <a:rPr sz="2800" spc="-10" dirty="0">
                <a:solidFill>
                  <a:prstClr val="black"/>
                </a:solidFill>
                <a:latin typeface="Calibri"/>
                <a:cs typeface="Calibri"/>
              </a:rPr>
              <a:t>(another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layer)  based </a:t>
            </a:r>
            <a:r>
              <a:rPr sz="2800" spc="10" dirty="0">
                <a:solidFill>
                  <a:prstClr val="black"/>
                </a:solidFill>
                <a:latin typeface="Calibri"/>
                <a:cs typeface="Calibri"/>
              </a:rPr>
              <a:t>on </a:t>
            </a:r>
            <a:r>
              <a:rPr sz="2800" spc="15" dirty="0">
                <a:solidFill>
                  <a:prstClr val="black"/>
                </a:solidFill>
                <a:latin typeface="Calibri"/>
                <a:cs typeface="Calibri"/>
              </a:rPr>
              <a:t>current </a:t>
            </a:r>
            <a:r>
              <a:rPr sz="2800" spc="5" dirty="0">
                <a:solidFill>
                  <a:prstClr val="black"/>
                </a:solidFill>
                <a:latin typeface="Calibri"/>
                <a:cs typeface="Calibri"/>
              </a:rPr>
              <a:t>input word vector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and </a:t>
            </a:r>
            <a:r>
              <a:rPr sz="2800" spc="5" dirty="0">
                <a:solidFill>
                  <a:prstClr val="black"/>
                </a:solidFill>
                <a:latin typeface="Calibri"/>
                <a:cs typeface="Calibri"/>
              </a:rPr>
              <a:t>hidden</a:t>
            </a:r>
            <a:r>
              <a:rPr sz="2800" spc="-35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prstClr val="black"/>
                </a:solidFill>
                <a:latin typeface="Calibri"/>
                <a:cs typeface="Calibri"/>
              </a:rPr>
              <a:t>state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  <a:p>
            <a:pPr>
              <a:buClr>
                <a:srgbClr val="CC0000"/>
              </a:buClr>
              <a:buFont typeface="Arial"/>
              <a:buChar char="•"/>
              <a:defRPr/>
            </a:pPr>
            <a:endParaRPr sz="28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  <a:buClr>
                <a:srgbClr val="CC0000"/>
              </a:buClr>
              <a:buFont typeface="Arial"/>
              <a:buChar char="•"/>
              <a:defRPr/>
            </a:pPr>
            <a:endParaRPr sz="32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69900" indent="-457200">
              <a:buClr>
                <a:srgbClr val="CC0000"/>
              </a:buClr>
              <a:buFont typeface="Arial"/>
              <a:buChar char="•"/>
              <a:tabLst>
                <a:tab pos="469265" algn="l"/>
                <a:tab pos="469900" algn="l"/>
              </a:tabLst>
              <a:defRPr/>
            </a:pP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Compute </a:t>
            </a:r>
            <a:r>
              <a:rPr sz="2800" spc="5" dirty="0">
                <a:solidFill>
                  <a:prstClr val="black"/>
                </a:solidFill>
                <a:latin typeface="Calibri"/>
                <a:cs typeface="Calibri"/>
              </a:rPr>
              <a:t>reset </a:t>
            </a:r>
            <a:r>
              <a:rPr sz="2800" spc="-25" dirty="0">
                <a:solidFill>
                  <a:prstClr val="black"/>
                </a:solidFill>
                <a:latin typeface="Calibri"/>
                <a:cs typeface="Calibri"/>
              </a:rPr>
              <a:t>gate </a:t>
            </a:r>
            <a:r>
              <a:rPr sz="2800" spc="-30" dirty="0">
                <a:solidFill>
                  <a:prstClr val="black"/>
                </a:solidFill>
                <a:latin typeface="Calibri"/>
                <a:cs typeface="Calibri"/>
              </a:rPr>
              <a:t>similarly </a:t>
            </a:r>
            <a:r>
              <a:rPr sz="2800" spc="15" dirty="0">
                <a:solidFill>
                  <a:prstClr val="black"/>
                </a:solidFill>
                <a:latin typeface="Calibri"/>
                <a:cs typeface="Calibri"/>
              </a:rPr>
              <a:t>but </a:t>
            </a:r>
            <a:r>
              <a:rPr sz="2800" spc="-25" dirty="0">
                <a:solidFill>
                  <a:prstClr val="black"/>
                </a:solidFill>
                <a:latin typeface="Calibri"/>
                <a:cs typeface="Calibri"/>
              </a:rPr>
              <a:t>with </a:t>
            </a:r>
            <a:r>
              <a:rPr sz="2800" spc="10" dirty="0">
                <a:solidFill>
                  <a:prstClr val="black"/>
                </a:solidFill>
                <a:latin typeface="Calibri"/>
                <a:cs typeface="Calibri"/>
              </a:rPr>
              <a:t>different</a:t>
            </a:r>
            <a:r>
              <a:rPr sz="2800" spc="229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prstClr val="black"/>
                </a:solidFill>
                <a:latin typeface="Calibri"/>
                <a:cs typeface="Calibri"/>
              </a:rPr>
              <a:t>weights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485958" y="2015958"/>
            <a:ext cx="3454400" cy="482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130358" y="3705058"/>
            <a:ext cx="3073400" cy="482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143058" y="4924258"/>
            <a:ext cx="3048000" cy="482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6562745"/>
            <a:ext cx="11171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Richard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Socher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A2489CF-0B2D-F0C7-C849-F1CF47792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Gated Recurrent Units (GRU)</a:t>
            </a:r>
          </a:p>
        </p:txBody>
      </p:sp>
    </p:spTree>
    <p:extLst>
      <p:ext uri="{BB962C8B-B14F-4D97-AF65-F5344CB8AC3E}">
        <p14:creationId xmlns:p14="http://schemas.microsoft.com/office/powerpoint/2010/main" val="1544603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895507" y="1579880"/>
            <a:ext cx="7871459" cy="369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buClr>
                <a:srgbClr val="CC0000"/>
              </a:buClr>
              <a:buFont typeface="Arial"/>
              <a:buChar char="•"/>
              <a:tabLst>
                <a:tab pos="469265" algn="l"/>
                <a:tab pos="469900" algn="l"/>
              </a:tabLst>
              <a:defRPr/>
            </a:pPr>
            <a:r>
              <a:rPr sz="2800" spc="-10" dirty="0">
                <a:solidFill>
                  <a:prstClr val="black"/>
                </a:solidFill>
                <a:latin typeface="Calibri"/>
                <a:cs typeface="Calibri"/>
              </a:rPr>
              <a:t>Update</a:t>
            </a:r>
            <a:r>
              <a:rPr sz="2800" spc="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30" dirty="0">
                <a:solidFill>
                  <a:prstClr val="black"/>
                </a:solidFill>
                <a:latin typeface="Calibri"/>
                <a:cs typeface="Calibri"/>
              </a:rPr>
              <a:t>gate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469900" indent="-457200">
              <a:spcBef>
                <a:spcPts val="1840"/>
              </a:spcBef>
              <a:buClr>
                <a:srgbClr val="CC0000"/>
              </a:buClr>
              <a:buFont typeface="Arial"/>
              <a:buChar char="•"/>
              <a:tabLst>
                <a:tab pos="469265" algn="l"/>
                <a:tab pos="469900" algn="l"/>
              </a:tabLst>
              <a:defRPr/>
            </a:pP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Reset</a:t>
            </a:r>
            <a:r>
              <a:rPr sz="2800" spc="-6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prstClr val="black"/>
                </a:solidFill>
                <a:latin typeface="Calibri"/>
                <a:cs typeface="Calibri"/>
              </a:rPr>
              <a:t>gate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469900" indent="-457200">
              <a:lnSpc>
                <a:spcPts val="3329"/>
              </a:lnSpc>
              <a:spcBef>
                <a:spcPts val="1840"/>
              </a:spcBef>
              <a:buClr>
                <a:srgbClr val="CC0000"/>
              </a:buClr>
              <a:buFont typeface="Arial"/>
              <a:buChar char="•"/>
              <a:tabLst>
                <a:tab pos="469265" algn="l"/>
                <a:tab pos="469900" algn="l"/>
              </a:tabLst>
              <a:defRPr/>
            </a:pP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New </a:t>
            </a:r>
            <a:r>
              <a:rPr sz="2800" spc="-10" dirty="0">
                <a:solidFill>
                  <a:prstClr val="black"/>
                </a:solidFill>
                <a:latin typeface="Calibri"/>
                <a:cs typeface="Calibri"/>
              </a:rPr>
              <a:t>memory</a:t>
            </a:r>
            <a:r>
              <a:rPr sz="2800"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content:</a:t>
            </a:r>
          </a:p>
          <a:p>
            <a:pPr marL="469900" marR="5080">
              <a:lnSpc>
                <a:spcPts val="3400"/>
              </a:lnSpc>
              <a:spcBef>
                <a:spcPts val="50"/>
              </a:spcBef>
              <a:defRPr/>
            </a:pP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If </a:t>
            </a:r>
            <a:r>
              <a:rPr sz="2800" spc="5" dirty="0">
                <a:solidFill>
                  <a:prstClr val="black"/>
                </a:solidFill>
                <a:latin typeface="Calibri"/>
                <a:cs typeface="Calibri"/>
              </a:rPr>
              <a:t>reset </a:t>
            </a:r>
            <a:r>
              <a:rPr sz="2800" spc="-30" dirty="0">
                <a:solidFill>
                  <a:prstClr val="black"/>
                </a:solidFill>
                <a:latin typeface="Calibri"/>
                <a:cs typeface="Calibri"/>
              </a:rPr>
              <a:t>gate 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unit </a:t>
            </a:r>
            <a:r>
              <a:rPr sz="2800" spc="-25" dirty="0">
                <a:solidFill>
                  <a:prstClr val="black"/>
                </a:solidFill>
                <a:latin typeface="Calibri"/>
                <a:cs typeface="Calibri"/>
              </a:rPr>
              <a:t>is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~0, then </a:t>
            </a:r>
            <a:r>
              <a:rPr sz="2800" spc="-15" dirty="0">
                <a:solidFill>
                  <a:prstClr val="black"/>
                </a:solidFill>
                <a:latin typeface="Calibri"/>
                <a:cs typeface="Calibri"/>
              </a:rPr>
              <a:t>this 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ignores </a:t>
            </a:r>
            <a:r>
              <a:rPr sz="2800" spc="10" dirty="0">
                <a:solidFill>
                  <a:prstClr val="black"/>
                </a:solidFill>
                <a:latin typeface="Calibri"/>
                <a:cs typeface="Calibri"/>
              </a:rPr>
              <a:t>previous  </a:t>
            </a:r>
            <a:r>
              <a:rPr sz="2800" spc="-10" dirty="0">
                <a:solidFill>
                  <a:prstClr val="black"/>
                </a:solidFill>
                <a:latin typeface="Calibri"/>
                <a:cs typeface="Calibri"/>
              </a:rPr>
              <a:t>memory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and 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only stores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the </a:t>
            </a:r>
            <a:r>
              <a:rPr sz="2800" spc="10" dirty="0">
                <a:solidFill>
                  <a:prstClr val="black"/>
                </a:solidFill>
                <a:latin typeface="Calibri"/>
                <a:cs typeface="Calibri"/>
              </a:rPr>
              <a:t>new </a:t>
            </a:r>
            <a:r>
              <a:rPr sz="2800" spc="5" dirty="0">
                <a:solidFill>
                  <a:prstClr val="black"/>
                </a:solidFill>
                <a:latin typeface="Calibri"/>
                <a:cs typeface="Calibri"/>
              </a:rPr>
              <a:t>word</a:t>
            </a:r>
            <a:r>
              <a:rPr sz="2800" spc="-1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prstClr val="black"/>
                </a:solidFill>
                <a:latin typeface="Calibri"/>
                <a:cs typeface="Calibri"/>
              </a:rPr>
              <a:t>information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469900" marR="349885" indent="-457200">
              <a:lnSpc>
                <a:spcPct val="101200"/>
              </a:lnSpc>
              <a:spcBef>
                <a:spcPts val="1580"/>
              </a:spcBef>
              <a:buClr>
                <a:srgbClr val="CC0000"/>
              </a:buClr>
              <a:buFont typeface="Arial"/>
              <a:buChar char="•"/>
              <a:tabLst>
                <a:tab pos="469265" algn="l"/>
                <a:tab pos="469900" algn="l"/>
              </a:tabLst>
              <a:defRPr/>
            </a:pPr>
            <a:r>
              <a:rPr sz="2800" spc="-15" dirty="0">
                <a:solidFill>
                  <a:prstClr val="black"/>
                </a:solidFill>
                <a:latin typeface="Calibri"/>
                <a:cs typeface="Calibri"/>
              </a:rPr>
              <a:t>Final </a:t>
            </a:r>
            <a:r>
              <a:rPr sz="2800" spc="-10" dirty="0">
                <a:solidFill>
                  <a:prstClr val="black"/>
                </a:solidFill>
                <a:latin typeface="Calibri"/>
                <a:cs typeface="Calibri"/>
              </a:rPr>
              <a:t>memory </a:t>
            </a:r>
            <a:r>
              <a:rPr sz="2800" spc="-25" dirty="0">
                <a:solidFill>
                  <a:prstClr val="black"/>
                </a:solidFill>
                <a:latin typeface="Calibri"/>
                <a:cs typeface="Calibri"/>
              </a:rPr>
              <a:t>at </a:t>
            </a:r>
            <a:r>
              <a:rPr sz="2800" spc="-35" dirty="0">
                <a:solidFill>
                  <a:prstClr val="black"/>
                </a:solidFill>
                <a:latin typeface="Calibri"/>
                <a:cs typeface="Calibri"/>
              </a:rPr>
              <a:t>time </a:t>
            </a:r>
            <a:r>
              <a:rPr sz="2800" spc="-10" dirty="0">
                <a:solidFill>
                  <a:prstClr val="black"/>
                </a:solidFill>
                <a:latin typeface="Calibri"/>
                <a:cs typeface="Calibri"/>
              </a:rPr>
              <a:t>step 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combines </a:t>
            </a:r>
            <a:r>
              <a:rPr sz="2800" spc="15" dirty="0">
                <a:solidFill>
                  <a:prstClr val="black"/>
                </a:solidFill>
                <a:latin typeface="Calibri"/>
                <a:cs typeface="Calibri"/>
              </a:rPr>
              <a:t>current </a:t>
            </a:r>
            <a:r>
              <a:rPr sz="2800" spc="-10" dirty="0">
                <a:solidFill>
                  <a:prstClr val="black"/>
                </a:solidFill>
                <a:latin typeface="Calibri"/>
                <a:cs typeface="Calibri"/>
              </a:rPr>
              <a:t>and  </a:t>
            </a:r>
            <a:r>
              <a:rPr sz="2800" spc="10" dirty="0">
                <a:solidFill>
                  <a:prstClr val="black"/>
                </a:solidFill>
                <a:latin typeface="Calibri"/>
                <a:cs typeface="Calibri"/>
              </a:rPr>
              <a:t>previous </a:t>
            </a:r>
            <a:r>
              <a:rPr sz="2800" spc="-35" dirty="0">
                <a:solidFill>
                  <a:prstClr val="black"/>
                </a:solidFill>
                <a:latin typeface="Calibri"/>
                <a:cs typeface="Calibri"/>
              </a:rPr>
              <a:t>time</a:t>
            </a:r>
            <a:r>
              <a:rPr sz="2800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steps: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855368" y="1624203"/>
            <a:ext cx="3073400" cy="482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855368" y="2271903"/>
            <a:ext cx="3048000" cy="482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855368" y="2957703"/>
            <a:ext cx="3251200" cy="330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855368" y="4938903"/>
            <a:ext cx="3124200" cy="330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6581001"/>
            <a:ext cx="11171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Richard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Socher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11FC996-65D8-A079-0A5C-AC64DD8AD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Gated Recurrent Units (GRU)</a:t>
            </a:r>
          </a:p>
        </p:txBody>
      </p:sp>
    </p:spTree>
    <p:extLst>
      <p:ext uri="{BB962C8B-B14F-4D97-AF65-F5344CB8AC3E}">
        <p14:creationId xmlns:p14="http://schemas.microsoft.com/office/powerpoint/2010/main" val="24184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121400" y="2667000"/>
            <a:ext cx="241300" cy="241300"/>
          </a:xfrm>
          <a:custGeom>
            <a:avLst/>
            <a:gdLst/>
            <a:ahLst/>
            <a:cxnLst/>
            <a:rect l="l" t="t" r="r" b="b"/>
            <a:pathLst>
              <a:path w="241300" h="241300">
                <a:moveTo>
                  <a:pt x="120650" y="0"/>
                </a:moveTo>
                <a:lnTo>
                  <a:pt x="73685" y="9480"/>
                </a:lnTo>
                <a:lnTo>
                  <a:pt x="35336" y="35336"/>
                </a:lnTo>
                <a:lnTo>
                  <a:pt x="9480" y="73685"/>
                </a:lnTo>
                <a:lnTo>
                  <a:pt x="0" y="120650"/>
                </a:lnTo>
                <a:lnTo>
                  <a:pt x="9480" y="167614"/>
                </a:lnTo>
                <a:lnTo>
                  <a:pt x="35336" y="205963"/>
                </a:lnTo>
                <a:lnTo>
                  <a:pt x="73685" y="231819"/>
                </a:lnTo>
                <a:lnTo>
                  <a:pt x="120650" y="241300"/>
                </a:lnTo>
                <a:lnTo>
                  <a:pt x="167614" y="231819"/>
                </a:lnTo>
                <a:lnTo>
                  <a:pt x="205963" y="205963"/>
                </a:lnTo>
                <a:lnTo>
                  <a:pt x="231819" y="167614"/>
                </a:lnTo>
                <a:lnTo>
                  <a:pt x="241300" y="120650"/>
                </a:lnTo>
                <a:lnTo>
                  <a:pt x="231819" y="73685"/>
                </a:lnTo>
                <a:lnTo>
                  <a:pt x="205963" y="35336"/>
                </a:lnTo>
                <a:lnTo>
                  <a:pt x="167614" y="9480"/>
                </a:lnTo>
                <a:lnTo>
                  <a:pt x="120650" y="0"/>
                </a:lnTo>
                <a:close/>
              </a:path>
            </a:pathLst>
          </a:custGeom>
          <a:solidFill>
            <a:srgbClr val="BDD7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683000" y="3962400"/>
            <a:ext cx="241300" cy="241300"/>
          </a:xfrm>
          <a:custGeom>
            <a:avLst/>
            <a:gdLst/>
            <a:ahLst/>
            <a:cxnLst/>
            <a:rect l="l" t="t" r="r" b="b"/>
            <a:pathLst>
              <a:path w="241300" h="241300">
                <a:moveTo>
                  <a:pt x="120650" y="0"/>
                </a:moveTo>
                <a:lnTo>
                  <a:pt x="73685" y="9480"/>
                </a:lnTo>
                <a:lnTo>
                  <a:pt x="35336" y="35336"/>
                </a:lnTo>
                <a:lnTo>
                  <a:pt x="9480" y="73685"/>
                </a:lnTo>
                <a:lnTo>
                  <a:pt x="0" y="120650"/>
                </a:lnTo>
                <a:lnTo>
                  <a:pt x="9480" y="167614"/>
                </a:lnTo>
                <a:lnTo>
                  <a:pt x="35336" y="205963"/>
                </a:lnTo>
                <a:lnTo>
                  <a:pt x="73685" y="231819"/>
                </a:lnTo>
                <a:lnTo>
                  <a:pt x="120650" y="241300"/>
                </a:lnTo>
                <a:lnTo>
                  <a:pt x="167614" y="231819"/>
                </a:lnTo>
                <a:lnTo>
                  <a:pt x="205963" y="205963"/>
                </a:lnTo>
                <a:lnTo>
                  <a:pt x="231819" y="167614"/>
                </a:lnTo>
                <a:lnTo>
                  <a:pt x="241300" y="120650"/>
                </a:lnTo>
                <a:lnTo>
                  <a:pt x="231819" y="73685"/>
                </a:lnTo>
                <a:lnTo>
                  <a:pt x="205963" y="35336"/>
                </a:lnTo>
                <a:lnTo>
                  <a:pt x="167614" y="9480"/>
                </a:lnTo>
                <a:lnTo>
                  <a:pt x="120650" y="0"/>
                </a:lnTo>
                <a:close/>
              </a:path>
            </a:pathLst>
          </a:custGeom>
          <a:solidFill>
            <a:srgbClr val="BDD7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695700" y="2730500"/>
            <a:ext cx="241300" cy="254000"/>
          </a:xfrm>
          <a:custGeom>
            <a:avLst/>
            <a:gdLst/>
            <a:ahLst/>
            <a:cxnLst/>
            <a:rect l="l" t="t" r="r" b="b"/>
            <a:pathLst>
              <a:path w="241300" h="254000">
                <a:moveTo>
                  <a:pt x="120650" y="0"/>
                </a:moveTo>
                <a:lnTo>
                  <a:pt x="73685" y="9980"/>
                </a:lnTo>
                <a:lnTo>
                  <a:pt x="35336" y="37196"/>
                </a:lnTo>
                <a:lnTo>
                  <a:pt x="9480" y="77565"/>
                </a:lnTo>
                <a:lnTo>
                  <a:pt x="0" y="127000"/>
                </a:lnTo>
                <a:lnTo>
                  <a:pt x="9480" y="176434"/>
                </a:lnTo>
                <a:lnTo>
                  <a:pt x="35336" y="216803"/>
                </a:lnTo>
                <a:lnTo>
                  <a:pt x="73685" y="244019"/>
                </a:lnTo>
                <a:lnTo>
                  <a:pt x="120650" y="254000"/>
                </a:lnTo>
                <a:lnTo>
                  <a:pt x="167614" y="244019"/>
                </a:lnTo>
                <a:lnTo>
                  <a:pt x="205963" y="216803"/>
                </a:lnTo>
                <a:lnTo>
                  <a:pt x="231819" y="176434"/>
                </a:lnTo>
                <a:lnTo>
                  <a:pt x="241300" y="127000"/>
                </a:lnTo>
                <a:lnTo>
                  <a:pt x="231819" y="77565"/>
                </a:lnTo>
                <a:lnTo>
                  <a:pt x="205963" y="37196"/>
                </a:lnTo>
                <a:lnTo>
                  <a:pt x="167614" y="9980"/>
                </a:lnTo>
                <a:lnTo>
                  <a:pt x="120650" y="0"/>
                </a:lnTo>
                <a:close/>
              </a:path>
            </a:pathLst>
          </a:custGeom>
          <a:solidFill>
            <a:srgbClr val="BDD7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146800" y="3924300"/>
            <a:ext cx="241300" cy="241300"/>
          </a:xfrm>
          <a:custGeom>
            <a:avLst/>
            <a:gdLst/>
            <a:ahLst/>
            <a:cxnLst/>
            <a:rect l="l" t="t" r="r" b="b"/>
            <a:pathLst>
              <a:path w="241300" h="241300">
                <a:moveTo>
                  <a:pt x="120650" y="0"/>
                </a:moveTo>
                <a:lnTo>
                  <a:pt x="73685" y="9480"/>
                </a:lnTo>
                <a:lnTo>
                  <a:pt x="35336" y="35336"/>
                </a:lnTo>
                <a:lnTo>
                  <a:pt x="9480" y="73685"/>
                </a:lnTo>
                <a:lnTo>
                  <a:pt x="0" y="120650"/>
                </a:lnTo>
                <a:lnTo>
                  <a:pt x="9480" y="167614"/>
                </a:lnTo>
                <a:lnTo>
                  <a:pt x="35336" y="205963"/>
                </a:lnTo>
                <a:lnTo>
                  <a:pt x="73685" y="231819"/>
                </a:lnTo>
                <a:lnTo>
                  <a:pt x="120650" y="241300"/>
                </a:lnTo>
                <a:lnTo>
                  <a:pt x="167614" y="231819"/>
                </a:lnTo>
                <a:lnTo>
                  <a:pt x="205963" y="205963"/>
                </a:lnTo>
                <a:lnTo>
                  <a:pt x="231819" y="167614"/>
                </a:lnTo>
                <a:lnTo>
                  <a:pt x="241300" y="120650"/>
                </a:lnTo>
                <a:lnTo>
                  <a:pt x="231819" y="73685"/>
                </a:lnTo>
                <a:lnTo>
                  <a:pt x="205963" y="35336"/>
                </a:lnTo>
                <a:lnTo>
                  <a:pt x="167614" y="9480"/>
                </a:lnTo>
                <a:lnTo>
                  <a:pt x="120650" y="0"/>
                </a:lnTo>
                <a:close/>
              </a:path>
            </a:pathLst>
          </a:custGeom>
          <a:solidFill>
            <a:srgbClr val="BDD7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803900" y="4699000"/>
            <a:ext cx="241300" cy="241300"/>
          </a:xfrm>
          <a:custGeom>
            <a:avLst/>
            <a:gdLst/>
            <a:ahLst/>
            <a:cxnLst/>
            <a:rect l="l" t="t" r="r" b="b"/>
            <a:pathLst>
              <a:path w="241300" h="241300">
                <a:moveTo>
                  <a:pt x="120650" y="0"/>
                </a:moveTo>
                <a:lnTo>
                  <a:pt x="73685" y="9480"/>
                </a:lnTo>
                <a:lnTo>
                  <a:pt x="35336" y="35336"/>
                </a:lnTo>
                <a:lnTo>
                  <a:pt x="9480" y="73685"/>
                </a:lnTo>
                <a:lnTo>
                  <a:pt x="0" y="120650"/>
                </a:lnTo>
                <a:lnTo>
                  <a:pt x="9480" y="167614"/>
                </a:lnTo>
                <a:lnTo>
                  <a:pt x="35336" y="205963"/>
                </a:lnTo>
                <a:lnTo>
                  <a:pt x="73685" y="231819"/>
                </a:lnTo>
                <a:lnTo>
                  <a:pt x="120650" y="241300"/>
                </a:lnTo>
                <a:lnTo>
                  <a:pt x="167614" y="231819"/>
                </a:lnTo>
                <a:lnTo>
                  <a:pt x="205963" y="205963"/>
                </a:lnTo>
                <a:lnTo>
                  <a:pt x="231819" y="167614"/>
                </a:lnTo>
                <a:lnTo>
                  <a:pt x="241300" y="120650"/>
                </a:lnTo>
                <a:lnTo>
                  <a:pt x="231819" y="73685"/>
                </a:lnTo>
                <a:lnTo>
                  <a:pt x="205963" y="35336"/>
                </a:lnTo>
                <a:lnTo>
                  <a:pt x="167614" y="9480"/>
                </a:lnTo>
                <a:lnTo>
                  <a:pt x="120650" y="0"/>
                </a:lnTo>
                <a:close/>
              </a:path>
            </a:pathLst>
          </a:custGeom>
          <a:solidFill>
            <a:srgbClr val="BDD7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683000" y="4699000"/>
            <a:ext cx="241300" cy="254000"/>
          </a:xfrm>
          <a:custGeom>
            <a:avLst/>
            <a:gdLst/>
            <a:ahLst/>
            <a:cxnLst/>
            <a:rect l="l" t="t" r="r" b="b"/>
            <a:pathLst>
              <a:path w="241300" h="254000">
                <a:moveTo>
                  <a:pt x="120650" y="0"/>
                </a:moveTo>
                <a:lnTo>
                  <a:pt x="73685" y="9980"/>
                </a:lnTo>
                <a:lnTo>
                  <a:pt x="35336" y="37196"/>
                </a:lnTo>
                <a:lnTo>
                  <a:pt x="9480" y="77565"/>
                </a:lnTo>
                <a:lnTo>
                  <a:pt x="0" y="127000"/>
                </a:lnTo>
                <a:lnTo>
                  <a:pt x="9480" y="176434"/>
                </a:lnTo>
                <a:lnTo>
                  <a:pt x="35336" y="216803"/>
                </a:lnTo>
                <a:lnTo>
                  <a:pt x="73685" y="244019"/>
                </a:lnTo>
                <a:lnTo>
                  <a:pt x="120650" y="254000"/>
                </a:lnTo>
                <a:lnTo>
                  <a:pt x="167614" y="244019"/>
                </a:lnTo>
                <a:lnTo>
                  <a:pt x="205963" y="216803"/>
                </a:lnTo>
                <a:lnTo>
                  <a:pt x="231819" y="176434"/>
                </a:lnTo>
                <a:lnTo>
                  <a:pt x="241300" y="127000"/>
                </a:lnTo>
                <a:lnTo>
                  <a:pt x="231819" y="77565"/>
                </a:lnTo>
                <a:lnTo>
                  <a:pt x="205963" y="37196"/>
                </a:lnTo>
                <a:lnTo>
                  <a:pt x="167614" y="9980"/>
                </a:lnTo>
                <a:lnTo>
                  <a:pt x="120650" y="0"/>
                </a:lnTo>
                <a:close/>
              </a:path>
            </a:pathLst>
          </a:custGeom>
          <a:solidFill>
            <a:srgbClr val="BDD7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36501" y="4682516"/>
            <a:ext cx="15303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pc="-30" dirty="0">
                <a:solidFill>
                  <a:prstClr val="black"/>
                </a:solidFill>
                <a:latin typeface="Calibri"/>
                <a:cs typeface="Calibri"/>
              </a:rPr>
              <a:t>r</a:t>
            </a:r>
            <a:r>
              <a:rPr baseline="-13888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endParaRPr baseline="-13888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54741" y="4697692"/>
            <a:ext cx="280670" cy="274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2700" spc="-44" baseline="9259" dirty="0">
                <a:solidFill>
                  <a:prstClr val="black"/>
                </a:solidFill>
                <a:latin typeface="Calibri"/>
                <a:cs typeface="Calibri"/>
              </a:rPr>
              <a:t>r</a:t>
            </a:r>
            <a:r>
              <a:rPr sz="1200" spc="-5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1200" spc="30" dirty="0">
                <a:solidFill>
                  <a:prstClr val="black"/>
                </a:solidFill>
                <a:latin typeface="Calibri"/>
                <a:cs typeface="Calibri"/>
              </a:rPr>
              <a:t>-</a:t>
            </a:r>
            <a:r>
              <a:rPr sz="1200" dirty="0">
                <a:solidFill>
                  <a:prstClr val="black"/>
                </a:solidFill>
                <a:latin typeface="Calibri"/>
                <a:cs typeface="Calibri"/>
              </a:rPr>
              <a:t>1</a:t>
            </a:r>
            <a:endParaRPr sz="12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38637" y="3954399"/>
            <a:ext cx="293370" cy="274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2700" spc="-22" baseline="9259" dirty="0">
                <a:solidFill>
                  <a:prstClr val="black"/>
                </a:solidFill>
                <a:latin typeface="Calibri"/>
                <a:cs typeface="Calibri"/>
              </a:rPr>
              <a:t>z</a:t>
            </a:r>
            <a:r>
              <a:rPr sz="1200" spc="-5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1200" spc="30" dirty="0">
                <a:solidFill>
                  <a:prstClr val="black"/>
                </a:solidFill>
                <a:latin typeface="Calibri"/>
                <a:cs typeface="Calibri"/>
              </a:rPr>
              <a:t>-</a:t>
            </a:r>
            <a:r>
              <a:rPr sz="1200" dirty="0">
                <a:solidFill>
                  <a:prstClr val="black"/>
                </a:solidFill>
                <a:latin typeface="Calibri"/>
                <a:cs typeface="Calibri"/>
              </a:rPr>
              <a:t>1</a:t>
            </a:r>
            <a:endParaRPr sz="12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38125" y="2554948"/>
            <a:ext cx="19494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pc="-869" dirty="0">
                <a:solidFill>
                  <a:prstClr val="black"/>
                </a:solidFill>
                <a:latin typeface="Calibri"/>
                <a:cs typeface="Calibri"/>
              </a:rPr>
              <a:t>~</a:t>
            </a:r>
            <a:r>
              <a:rPr sz="2700" spc="-75" baseline="-21604" dirty="0">
                <a:solidFill>
                  <a:prstClr val="black"/>
                </a:solidFill>
                <a:latin typeface="Calibri"/>
                <a:cs typeface="Calibri"/>
              </a:rPr>
              <a:t>h</a:t>
            </a:r>
            <a:r>
              <a:rPr baseline="-46296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endParaRPr baseline="-46296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66032" y="2719248"/>
            <a:ext cx="322580" cy="274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2700" spc="-1305" baseline="30864" dirty="0">
                <a:solidFill>
                  <a:prstClr val="black"/>
                </a:solidFill>
                <a:latin typeface="Calibri"/>
                <a:cs typeface="Calibri"/>
              </a:rPr>
              <a:t>~</a:t>
            </a:r>
            <a:r>
              <a:rPr sz="2700" spc="-75" baseline="9259" dirty="0">
                <a:solidFill>
                  <a:prstClr val="black"/>
                </a:solidFill>
                <a:latin typeface="Calibri"/>
                <a:cs typeface="Calibri"/>
              </a:rPr>
              <a:t>h</a:t>
            </a:r>
            <a:r>
              <a:rPr sz="1200" spc="-5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1200" spc="30" dirty="0">
                <a:solidFill>
                  <a:prstClr val="black"/>
                </a:solidFill>
                <a:latin typeface="Calibri"/>
                <a:cs typeface="Calibri"/>
              </a:rPr>
              <a:t>-</a:t>
            </a:r>
            <a:r>
              <a:rPr sz="1200" dirty="0">
                <a:solidFill>
                  <a:prstClr val="black"/>
                </a:solidFill>
                <a:latin typeface="Calibri"/>
                <a:cs typeface="Calibri"/>
              </a:rPr>
              <a:t>1</a:t>
            </a:r>
            <a:endParaRPr sz="12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32042" y="3846183"/>
            <a:ext cx="16573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pc="-15" dirty="0">
                <a:solidFill>
                  <a:prstClr val="black"/>
                </a:solidFill>
                <a:latin typeface="Calibri"/>
                <a:cs typeface="Calibri"/>
              </a:rPr>
              <a:t>z</a:t>
            </a:r>
            <a:r>
              <a:rPr baseline="-13888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endParaRPr baseline="-13888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457700" y="1651000"/>
            <a:ext cx="241300" cy="241300"/>
          </a:xfrm>
          <a:custGeom>
            <a:avLst/>
            <a:gdLst/>
            <a:ahLst/>
            <a:cxnLst/>
            <a:rect l="l" t="t" r="r" b="b"/>
            <a:pathLst>
              <a:path w="241300" h="241300">
                <a:moveTo>
                  <a:pt x="120650" y="0"/>
                </a:moveTo>
                <a:lnTo>
                  <a:pt x="73685" y="9480"/>
                </a:lnTo>
                <a:lnTo>
                  <a:pt x="35336" y="35336"/>
                </a:lnTo>
                <a:lnTo>
                  <a:pt x="9480" y="73685"/>
                </a:lnTo>
                <a:lnTo>
                  <a:pt x="0" y="120650"/>
                </a:lnTo>
                <a:lnTo>
                  <a:pt x="9480" y="167614"/>
                </a:lnTo>
                <a:lnTo>
                  <a:pt x="35336" y="205963"/>
                </a:lnTo>
                <a:lnTo>
                  <a:pt x="73685" y="231819"/>
                </a:lnTo>
                <a:lnTo>
                  <a:pt x="120650" y="241300"/>
                </a:lnTo>
                <a:lnTo>
                  <a:pt x="167614" y="231819"/>
                </a:lnTo>
                <a:lnTo>
                  <a:pt x="205963" y="205963"/>
                </a:lnTo>
                <a:lnTo>
                  <a:pt x="231819" y="167614"/>
                </a:lnTo>
                <a:lnTo>
                  <a:pt x="241300" y="120650"/>
                </a:lnTo>
                <a:lnTo>
                  <a:pt x="231819" y="73685"/>
                </a:lnTo>
                <a:lnTo>
                  <a:pt x="205963" y="35336"/>
                </a:lnTo>
                <a:lnTo>
                  <a:pt x="167614" y="9480"/>
                </a:lnTo>
                <a:lnTo>
                  <a:pt x="120650" y="0"/>
                </a:lnTo>
                <a:close/>
              </a:path>
            </a:pathLst>
          </a:custGeom>
          <a:solidFill>
            <a:srgbClr val="BDD7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6846" y="1346924"/>
            <a:ext cx="318770" cy="274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2700" spc="-75" baseline="9259" dirty="0">
                <a:solidFill>
                  <a:prstClr val="black"/>
                </a:solidFill>
                <a:latin typeface="Calibri"/>
                <a:cs typeface="Calibri"/>
              </a:rPr>
              <a:t>h</a:t>
            </a:r>
            <a:r>
              <a:rPr sz="1200" spc="-5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1200" spc="30" dirty="0">
                <a:solidFill>
                  <a:prstClr val="black"/>
                </a:solidFill>
                <a:latin typeface="Calibri"/>
                <a:cs typeface="Calibri"/>
              </a:rPr>
              <a:t>-</a:t>
            </a:r>
            <a:r>
              <a:rPr sz="1200" dirty="0">
                <a:solidFill>
                  <a:prstClr val="black"/>
                </a:solidFill>
                <a:latin typeface="Calibri"/>
                <a:cs typeface="Calibri"/>
              </a:rPr>
              <a:t>1</a:t>
            </a:r>
            <a:endParaRPr sz="12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121400" y="1651000"/>
            <a:ext cx="241300" cy="241300"/>
          </a:xfrm>
          <a:custGeom>
            <a:avLst/>
            <a:gdLst/>
            <a:ahLst/>
            <a:cxnLst/>
            <a:rect l="l" t="t" r="r" b="b"/>
            <a:pathLst>
              <a:path w="241300" h="241300">
                <a:moveTo>
                  <a:pt x="120650" y="0"/>
                </a:moveTo>
                <a:lnTo>
                  <a:pt x="73685" y="9480"/>
                </a:lnTo>
                <a:lnTo>
                  <a:pt x="35336" y="35336"/>
                </a:lnTo>
                <a:lnTo>
                  <a:pt x="9480" y="73685"/>
                </a:lnTo>
                <a:lnTo>
                  <a:pt x="0" y="120650"/>
                </a:lnTo>
                <a:lnTo>
                  <a:pt x="9480" y="167614"/>
                </a:lnTo>
                <a:lnTo>
                  <a:pt x="35336" y="205963"/>
                </a:lnTo>
                <a:lnTo>
                  <a:pt x="73685" y="231819"/>
                </a:lnTo>
                <a:lnTo>
                  <a:pt x="120650" y="241300"/>
                </a:lnTo>
                <a:lnTo>
                  <a:pt x="167614" y="231819"/>
                </a:lnTo>
                <a:lnTo>
                  <a:pt x="205963" y="205963"/>
                </a:lnTo>
                <a:lnTo>
                  <a:pt x="231819" y="167614"/>
                </a:lnTo>
                <a:lnTo>
                  <a:pt x="241300" y="120650"/>
                </a:lnTo>
                <a:lnTo>
                  <a:pt x="231819" y="73685"/>
                </a:lnTo>
                <a:lnTo>
                  <a:pt x="205963" y="35336"/>
                </a:lnTo>
                <a:lnTo>
                  <a:pt x="167614" y="9480"/>
                </a:lnTo>
                <a:lnTo>
                  <a:pt x="120650" y="0"/>
                </a:lnTo>
                <a:close/>
              </a:path>
            </a:pathLst>
          </a:custGeom>
          <a:solidFill>
            <a:srgbClr val="BDD7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08675" y="1308824"/>
            <a:ext cx="19113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pc="-50" dirty="0">
                <a:solidFill>
                  <a:prstClr val="black"/>
                </a:solidFill>
                <a:latin typeface="Calibri"/>
                <a:cs typeface="Calibri"/>
              </a:rPr>
              <a:t>h</a:t>
            </a:r>
            <a:r>
              <a:rPr baseline="-13888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endParaRPr baseline="-13888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584701" y="1898371"/>
            <a:ext cx="1572895" cy="2201545"/>
          </a:xfrm>
          <a:custGeom>
            <a:avLst/>
            <a:gdLst/>
            <a:ahLst/>
            <a:cxnLst/>
            <a:rect l="l" t="t" r="r" b="b"/>
            <a:pathLst>
              <a:path w="1572895" h="2201545">
                <a:moveTo>
                  <a:pt x="12687" y="0"/>
                </a:moveTo>
                <a:lnTo>
                  <a:pt x="0" y="558"/>
                </a:lnTo>
                <a:lnTo>
                  <a:pt x="9004" y="202450"/>
                </a:lnTo>
                <a:lnTo>
                  <a:pt x="35267" y="403021"/>
                </a:lnTo>
                <a:lnTo>
                  <a:pt x="77622" y="600392"/>
                </a:lnTo>
                <a:lnTo>
                  <a:pt x="134924" y="793013"/>
                </a:lnTo>
                <a:lnTo>
                  <a:pt x="206019" y="979297"/>
                </a:lnTo>
                <a:lnTo>
                  <a:pt x="289763" y="1157693"/>
                </a:lnTo>
                <a:lnTo>
                  <a:pt x="385013" y="1326603"/>
                </a:lnTo>
                <a:lnTo>
                  <a:pt x="490626" y="1484464"/>
                </a:lnTo>
                <a:lnTo>
                  <a:pt x="605472" y="1629714"/>
                </a:lnTo>
                <a:lnTo>
                  <a:pt x="728395" y="1760766"/>
                </a:lnTo>
                <a:lnTo>
                  <a:pt x="858278" y="1876044"/>
                </a:lnTo>
                <a:lnTo>
                  <a:pt x="993914" y="1973910"/>
                </a:lnTo>
                <a:lnTo>
                  <a:pt x="1063675" y="2015909"/>
                </a:lnTo>
                <a:lnTo>
                  <a:pt x="1134402" y="2052916"/>
                </a:lnTo>
                <a:lnTo>
                  <a:pt x="1206017" y="2084793"/>
                </a:lnTo>
                <a:lnTo>
                  <a:pt x="1278394" y="2111336"/>
                </a:lnTo>
                <a:lnTo>
                  <a:pt x="1351368" y="2132329"/>
                </a:lnTo>
                <a:lnTo>
                  <a:pt x="1424813" y="2147570"/>
                </a:lnTo>
                <a:lnTo>
                  <a:pt x="1498561" y="2156866"/>
                </a:lnTo>
                <a:lnTo>
                  <a:pt x="1536191" y="2158466"/>
                </a:lnTo>
                <a:lnTo>
                  <a:pt x="1475841" y="2190318"/>
                </a:lnTo>
                <a:lnTo>
                  <a:pt x="1474647" y="2194153"/>
                </a:lnTo>
                <a:lnTo>
                  <a:pt x="1477924" y="2200363"/>
                </a:lnTo>
                <a:lnTo>
                  <a:pt x="1481772" y="2201545"/>
                </a:lnTo>
                <a:lnTo>
                  <a:pt x="1572514" y="2153666"/>
                </a:lnTo>
                <a:lnTo>
                  <a:pt x="1560226" y="2145779"/>
                </a:lnTo>
                <a:lnTo>
                  <a:pt x="1536725" y="2145779"/>
                </a:lnTo>
                <a:lnTo>
                  <a:pt x="1499628" y="2144204"/>
                </a:lnTo>
                <a:lnTo>
                  <a:pt x="1426895" y="2135035"/>
                </a:lnTo>
                <a:lnTo>
                  <a:pt x="1354416" y="2119985"/>
                </a:lnTo>
                <a:lnTo>
                  <a:pt x="1282331" y="2099246"/>
                </a:lnTo>
                <a:lnTo>
                  <a:pt x="1210792" y="2073020"/>
                </a:lnTo>
                <a:lnTo>
                  <a:pt x="1139939" y="2041474"/>
                </a:lnTo>
                <a:lnTo>
                  <a:pt x="1069911" y="2004821"/>
                </a:lnTo>
                <a:lnTo>
                  <a:pt x="1000925" y="1963293"/>
                </a:lnTo>
                <a:lnTo>
                  <a:pt x="866228" y="1866112"/>
                </a:lnTo>
                <a:lnTo>
                  <a:pt x="737260" y="1751647"/>
                </a:lnTo>
                <a:lnTo>
                  <a:pt x="615099" y="1621421"/>
                </a:lnTo>
                <a:lnTo>
                  <a:pt x="500900" y="1476984"/>
                </a:lnTo>
                <a:lnTo>
                  <a:pt x="395846" y="1319949"/>
                </a:lnTo>
                <a:lnTo>
                  <a:pt x="301053" y="1151864"/>
                </a:lnTo>
                <a:lnTo>
                  <a:pt x="217716" y="974331"/>
                </a:lnTo>
                <a:lnTo>
                  <a:pt x="146951" y="788936"/>
                </a:lnTo>
                <a:lnTo>
                  <a:pt x="89928" y="597242"/>
                </a:lnTo>
                <a:lnTo>
                  <a:pt x="47790" y="400850"/>
                </a:lnTo>
                <a:lnTo>
                  <a:pt x="21666" y="201345"/>
                </a:lnTo>
                <a:lnTo>
                  <a:pt x="12687" y="0"/>
                </a:lnTo>
                <a:close/>
              </a:path>
              <a:path w="1572895" h="2201545">
                <a:moveTo>
                  <a:pt x="1486166" y="2098243"/>
                </a:moveTo>
                <a:lnTo>
                  <a:pt x="1482229" y="2099094"/>
                </a:lnTo>
                <a:lnTo>
                  <a:pt x="1478445" y="2104999"/>
                </a:lnTo>
                <a:lnTo>
                  <a:pt x="1479296" y="2108923"/>
                </a:lnTo>
                <a:lnTo>
                  <a:pt x="1536725" y="2145779"/>
                </a:lnTo>
                <a:lnTo>
                  <a:pt x="1560226" y="2145779"/>
                </a:lnTo>
                <a:lnTo>
                  <a:pt x="1486166" y="20982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584701" y="1898484"/>
            <a:ext cx="1228725" cy="2974340"/>
          </a:xfrm>
          <a:custGeom>
            <a:avLst/>
            <a:gdLst/>
            <a:ahLst/>
            <a:cxnLst/>
            <a:rect l="l" t="t" r="r" b="b"/>
            <a:pathLst>
              <a:path w="1228725" h="2974340">
                <a:moveTo>
                  <a:pt x="12700" y="0"/>
                </a:moveTo>
                <a:lnTo>
                  <a:pt x="0" y="330"/>
                </a:lnTo>
                <a:lnTo>
                  <a:pt x="7010" y="274726"/>
                </a:lnTo>
                <a:lnTo>
                  <a:pt x="27470" y="547128"/>
                </a:lnTo>
                <a:lnTo>
                  <a:pt x="60477" y="815225"/>
                </a:lnTo>
                <a:lnTo>
                  <a:pt x="105117" y="1076883"/>
                </a:lnTo>
                <a:lnTo>
                  <a:pt x="160515" y="1329969"/>
                </a:lnTo>
                <a:lnTo>
                  <a:pt x="225780" y="1572323"/>
                </a:lnTo>
                <a:lnTo>
                  <a:pt x="300012" y="1801825"/>
                </a:lnTo>
                <a:lnTo>
                  <a:pt x="382308" y="2016290"/>
                </a:lnTo>
                <a:lnTo>
                  <a:pt x="426237" y="2117293"/>
                </a:lnTo>
                <a:lnTo>
                  <a:pt x="471830" y="2213698"/>
                </a:lnTo>
                <a:lnTo>
                  <a:pt x="519010" y="2305304"/>
                </a:lnTo>
                <a:lnTo>
                  <a:pt x="567664" y="2391816"/>
                </a:lnTo>
                <a:lnTo>
                  <a:pt x="617677" y="2472982"/>
                </a:lnTo>
                <a:lnTo>
                  <a:pt x="668947" y="2548534"/>
                </a:lnTo>
                <a:lnTo>
                  <a:pt x="721360" y="2618206"/>
                </a:lnTo>
                <a:lnTo>
                  <a:pt x="774826" y="2681731"/>
                </a:lnTo>
                <a:lnTo>
                  <a:pt x="829246" y="2738831"/>
                </a:lnTo>
                <a:lnTo>
                  <a:pt x="884504" y="2789262"/>
                </a:lnTo>
                <a:lnTo>
                  <a:pt x="940511" y="2832722"/>
                </a:lnTo>
                <a:lnTo>
                  <a:pt x="997165" y="2868942"/>
                </a:lnTo>
                <a:lnTo>
                  <a:pt x="1054379" y="2897644"/>
                </a:lnTo>
                <a:lnTo>
                  <a:pt x="1112050" y="2918510"/>
                </a:lnTo>
                <a:lnTo>
                  <a:pt x="1170038" y="2931261"/>
                </a:lnTo>
                <a:lnTo>
                  <a:pt x="1191780" y="2932874"/>
                </a:lnTo>
                <a:lnTo>
                  <a:pt x="1130465" y="2962795"/>
                </a:lnTo>
                <a:lnTo>
                  <a:pt x="1129157" y="2966605"/>
                </a:lnTo>
                <a:lnTo>
                  <a:pt x="1132230" y="2972904"/>
                </a:lnTo>
                <a:lnTo>
                  <a:pt x="1136040" y="2974212"/>
                </a:lnTo>
                <a:lnTo>
                  <a:pt x="1228242" y="2929204"/>
                </a:lnTo>
                <a:lnTo>
                  <a:pt x="1215141" y="2920199"/>
                </a:lnTo>
                <a:lnTo>
                  <a:pt x="1192720" y="2920199"/>
                </a:lnTo>
                <a:lnTo>
                  <a:pt x="1171879" y="2918663"/>
                </a:lnTo>
                <a:lnTo>
                  <a:pt x="1115580" y="2906293"/>
                </a:lnTo>
                <a:lnTo>
                  <a:pt x="1059408" y="2885947"/>
                </a:lnTo>
                <a:lnTo>
                  <a:pt x="1003452" y="2857880"/>
                </a:lnTo>
                <a:lnTo>
                  <a:pt x="947839" y="2822333"/>
                </a:lnTo>
                <a:lnTo>
                  <a:pt x="892683" y="2779534"/>
                </a:lnTo>
                <a:lnTo>
                  <a:pt x="838136" y="2729750"/>
                </a:lnTo>
                <a:lnTo>
                  <a:pt x="784301" y="2673248"/>
                </a:lnTo>
                <a:lnTo>
                  <a:pt x="731304" y="2610294"/>
                </a:lnTo>
                <a:lnTo>
                  <a:pt x="679272" y="2541142"/>
                </a:lnTo>
                <a:lnTo>
                  <a:pt x="628345" y="2466085"/>
                </a:lnTo>
                <a:lnTo>
                  <a:pt x="578612" y="2385364"/>
                </a:lnTo>
                <a:lnTo>
                  <a:pt x="530199" y="2299271"/>
                </a:lnTo>
                <a:lnTo>
                  <a:pt x="483222" y="2208072"/>
                </a:lnTo>
                <a:lnTo>
                  <a:pt x="437794" y="2112035"/>
                </a:lnTo>
                <a:lnTo>
                  <a:pt x="394068" y="2011476"/>
                </a:lnTo>
                <a:lnTo>
                  <a:pt x="311988" y="1797596"/>
                </a:lnTo>
                <a:lnTo>
                  <a:pt x="237959" y="1568716"/>
                </a:lnTo>
                <a:lnTo>
                  <a:pt x="172859" y="1326959"/>
                </a:lnTo>
                <a:lnTo>
                  <a:pt x="117589" y="1074458"/>
                </a:lnTo>
                <a:lnTo>
                  <a:pt x="73037" y="813384"/>
                </a:lnTo>
                <a:lnTo>
                  <a:pt x="40119" y="545871"/>
                </a:lnTo>
                <a:lnTo>
                  <a:pt x="19697" y="274091"/>
                </a:lnTo>
                <a:lnTo>
                  <a:pt x="12700" y="0"/>
                </a:lnTo>
                <a:close/>
              </a:path>
              <a:path w="1228725" h="2974340">
                <a:moveTo>
                  <a:pt x="1143685" y="2871088"/>
                </a:moveTo>
                <a:lnTo>
                  <a:pt x="1139723" y="2871825"/>
                </a:lnTo>
                <a:lnTo>
                  <a:pt x="1135761" y="2877604"/>
                </a:lnTo>
                <a:lnTo>
                  <a:pt x="1136484" y="2881553"/>
                </a:lnTo>
                <a:lnTo>
                  <a:pt x="1192720" y="2920199"/>
                </a:lnTo>
                <a:lnTo>
                  <a:pt x="1215141" y="2920199"/>
                </a:lnTo>
                <a:lnTo>
                  <a:pt x="1143685" y="28710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816600" y="5549900"/>
            <a:ext cx="241300" cy="254000"/>
          </a:xfrm>
          <a:custGeom>
            <a:avLst/>
            <a:gdLst/>
            <a:ahLst/>
            <a:cxnLst/>
            <a:rect l="l" t="t" r="r" b="b"/>
            <a:pathLst>
              <a:path w="241300" h="254000">
                <a:moveTo>
                  <a:pt x="120650" y="0"/>
                </a:moveTo>
                <a:lnTo>
                  <a:pt x="73685" y="9980"/>
                </a:lnTo>
                <a:lnTo>
                  <a:pt x="35336" y="37197"/>
                </a:lnTo>
                <a:lnTo>
                  <a:pt x="9480" y="77566"/>
                </a:lnTo>
                <a:lnTo>
                  <a:pt x="0" y="127000"/>
                </a:lnTo>
                <a:lnTo>
                  <a:pt x="9480" y="176433"/>
                </a:lnTo>
                <a:lnTo>
                  <a:pt x="35336" y="216802"/>
                </a:lnTo>
                <a:lnTo>
                  <a:pt x="73685" y="244019"/>
                </a:lnTo>
                <a:lnTo>
                  <a:pt x="120650" y="254000"/>
                </a:lnTo>
                <a:lnTo>
                  <a:pt x="167614" y="244019"/>
                </a:lnTo>
                <a:lnTo>
                  <a:pt x="205963" y="216802"/>
                </a:lnTo>
                <a:lnTo>
                  <a:pt x="231819" y="176433"/>
                </a:lnTo>
                <a:lnTo>
                  <a:pt x="241300" y="127000"/>
                </a:lnTo>
                <a:lnTo>
                  <a:pt x="231819" y="77566"/>
                </a:lnTo>
                <a:lnTo>
                  <a:pt x="205963" y="37197"/>
                </a:lnTo>
                <a:lnTo>
                  <a:pt x="167614" y="9980"/>
                </a:lnTo>
                <a:lnTo>
                  <a:pt x="120650" y="0"/>
                </a:lnTo>
                <a:close/>
              </a:path>
            </a:pathLst>
          </a:custGeom>
          <a:solidFill>
            <a:srgbClr val="BDD7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127852" y="5536991"/>
            <a:ext cx="17843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pc="20" dirty="0">
                <a:solidFill>
                  <a:prstClr val="black"/>
                </a:solidFill>
                <a:latin typeface="Calibri"/>
                <a:cs typeface="Calibri"/>
              </a:rPr>
              <a:t>x</a:t>
            </a:r>
            <a:r>
              <a:rPr baseline="-13888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endParaRPr baseline="-13888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683000" y="5524500"/>
            <a:ext cx="241300" cy="254000"/>
          </a:xfrm>
          <a:custGeom>
            <a:avLst/>
            <a:gdLst/>
            <a:ahLst/>
            <a:cxnLst/>
            <a:rect l="l" t="t" r="r" b="b"/>
            <a:pathLst>
              <a:path w="241300" h="254000">
                <a:moveTo>
                  <a:pt x="120650" y="0"/>
                </a:moveTo>
                <a:lnTo>
                  <a:pt x="73685" y="9980"/>
                </a:lnTo>
                <a:lnTo>
                  <a:pt x="35336" y="37196"/>
                </a:lnTo>
                <a:lnTo>
                  <a:pt x="9480" y="77565"/>
                </a:lnTo>
                <a:lnTo>
                  <a:pt x="0" y="127000"/>
                </a:lnTo>
                <a:lnTo>
                  <a:pt x="9480" y="176433"/>
                </a:lnTo>
                <a:lnTo>
                  <a:pt x="35336" y="216802"/>
                </a:lnTo>
                <a:lnTo>
                  <a:pt x="73685" y="244019"/>
                </a:lnTo>
                <a:lnTo>
                  <a:pt x="120650" y="254000"/>
                </a:lnTo>
                <a:lnTo>
                  <a:pt x="167614" y="244019"/>
                </a:lnTo>
                <a:lnTo>
                  <a:pt x="205963" y="216802"/>
                </a:lnTo>
                <a:lnTo>
                  <a:pt x="231819" y="176433"/>
                </a:lnTo>
                <a:lnTo>
                  <a:pt x="241300" y="127000"/>
                </a:lnTo>
                <a:lnTo>
                  <a:pt x="231819" y="77565"/>
                </a:lnTo>
                <a:lnTo>
                  <a:pt x="205963" y="37196"/>
                </a:lnTo>
                <a:lnTo>
                  <a:pt x="167614" y="9980"/>
                </a:lnTo>
                <a:lnTo>
                  <a:pt x="120650" y="0"/>
                </a:lnTo>
                <a:close/>
              </a:path>
            </a:pathLst>
          </a:custGeom>
          <a:solidFill>
            <a:srgbClr val="BDD7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022089" y="5552165"/>
            <a:ext cx="306070" cy="274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2700" spc="30" baseline="9259" dirty="0">
                <a:solidFill>
                  <a:prstClr val="black"/>
                </a:solidFill>
                <a:latin typeface="Calibri"/>
                <a:cs typeface="Calibri"/>
              </a:rPr>
              <a:t>x</a:t>
            </a:r>
            <a:r>
              <a:rPr sz="1200" spc="-5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1200" spc="30" dirty="0">
                <a:solidFill>
                  <a:prstClr val="black"/>
                </a:solidFill>
                <a:latin typeface="Calibri"/>
                <a:cs typeface="Calibri"/>
              </a:rPr>
              <a:t>-</a:t>
            </a:r>
            <a:r>
              <a:rPr sz="1200" dirty="0">
                <a:solidFill>
                  <a:prstClr val="black"/>
                </a:solidFill>
                <a:latin typeface="Calibri"/>
                <a:cs typeface="Calibri"/>
              </a:rPr>
              <a:t>1</a:t>
            </a:r>
            <a:endParaRPr sz="12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705337" y="1732547"/>
            <a:ext cx="1418590" cy="103505"/>
          </a:xfrm>
          <a:custGeom>
            <a:avLst/>
            <a:gdLst/>
            <a:ahLst/>
            <a:cxnLst/>
            <a:rect l="l" t="t" r="r" b="b"/>
            <a:pathLst>
              <a:path w="1418589" h="103505">
                <a:moveTo>
                  <a:pt x="12" y="32753"/>
                </a:moveTo>
                <a:lnTo>
                  <a:pt x="0" y="45453"/>
                </a:lnTo>
                <a:lnTo>
                  <a:pt x="693026" y="50609"/>
                </a:lnTo>
                <a:lnTo>
                  <a:pt x="704519" y="51181"/>
                </a:lnTo>
                <a:lnTo>
                  <a:pt x="744105" y="53568"/>
                </a:lnTo>
                <a:lnTo>
                  <a:pt x="802170" y="54686"/>
                </a:lnTo>
                <a:lnTo>
                  <a:pt x="1382331" y="58115"/>
                </a:lnTo>
                <a:lnTo>
                  <a:pt x="1323352" y="92430"/>
                </a:lnTo>
                <a:lnTo>
                  <a:pt x="1322324" y="96316"/>
                </a:lnTo>
                <a:lnTo>
                  <a:pt x="1325854" y="102387"/>
                </a:lnTo>
                <a:lnTo>
                  <a:pt x="1329740" y="103416"/>
                </a:lnTo>
                <a:lnTo>
                  <a:pt x="1418424" y="51803"/>
                </a:lnTo>
                <a:lnTo>
                  <a:pt x="1407500" y="45415"/>
                </a:lnTo>
                <a:lnTo>
                  <a:pt x="1382344" y="45415"/>
                </a:lnTo>
                <a:lnTo>
                  <a:pt x="802373" y="41986"/>
                </a:lnTo>
                <a:lnTo>
                  <a:pt x="744435" y="40868"/>
                </a:lnTo>
                <a:lnTo>
                  <a:pt x="725385" y="40297"/>
                </a:lnTo>
                <a:lnTo>
                  <a:pt x="713892" y="39725"/>
                </a:lnTo>
                <a:lnTo>
                  <a:pt x="705751" y="38531"/>
                </a:lnTo>
                <a:lnTo>
                  <a:pt x="693534" y="37922"/>
                </a:lnTo>
                <a:lnTo>
                  <a:pt x="12" y="32753"/>
                </a:lnTo>
                <a:close/>
              </a:path>
              <a:path w="1418589" h="103505">
                <a:moveTo>
                  <a:pt x="1329855" y="0"/>
                </a:moveTo>
                <a:lnTo>
                  <a:pt x="1325956" y="1028"/>
                </a:lnTo>
                <a:lnTo>
                  <a:pt x="1322425" y="7086"/>
                </a:lnTo>
                <a:lnTo>
                  <a:pt x="1323441" y="10972"/>
                </a:lnTo>
                <a:lnTo>
                  <a:pt x="1382344" y="45415"/>
                </a:lnTo>
                <a:lnTo>
                  <a:pt x="1407500" y="45415"/>
                </a:lnTo>
                <a:lnTo>
                  <a:pt x="13298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584738" y="1897976"/>
            <a:ext cx="1551940" cy="944244"/>
          </a:xfrm>
          <a:custGeom>
            <a:avLst/>
            <a:gdLst/>
            <a:ahLst/>
            <a:cxnLst/>
            <a:rect l="l" t="t" r="r" b="b"/>
            <a:pathLst>
              <a:path w="1551939" h="944244">
                <a:moveTo>
                  <a:pt x="12623" y="0"/>
                </a:moveTo>
                <a:lnTo>
                  <a:pt x="0" y="1346"/>
                </a:lnTo>
                <a:lnTo>
                  <a:pt x="8928" y="85737"/>
                </a:lnTo>
                <a:lnTo>
                  <a:pt x="35115" y="169964"/>
                </a:lnTo>
                <a:lnTo>
                  <a:pt x="77254" y="252653"/>
                </a:lnTo>
                <a:lnTo>
                  <a:pt x="134137" y="333171"/>
                </a:lnTo>
                <a:lnTo>
                  <a:pt x="204597" y="410921"/>
                </a:lnTo>
                <a:lnTo>
                  <a:pt x="287489" y="485266"/>
                </a:lnTo>
                <a:lnTo>
                  <a:pt x="381673" y="555599"/>
                </a:lnTo>
                <a:lnTo>
                  <a:pt x="486016" y="621284"/>
                </a:lnTo>
                <a:lnTo>
                  <a:pt x="599389" y="681672"/>
                </a:lnTo>
                <a:lnTo>
                  <a:pt x="720686" y="736117"/>
                </a:lnTo>
                <a:lnTo>
                  <a:pt x="848766" y="783983"/>
                </a:lnTo>
                <a:lnTo>
                  <a:pt x="982510" y="824623"/>
                </a:lnTo>
                <a:lnTo>
                  <a:pt x="1120787" y="857376"/>
                </a:lnTo>
                <a:lnTo>
                  <a:pt x="1262468" y="881583"/>
                </a:lnTo>
                <a:lnTo>
                  <a:pt x="1406436" y="896581"/>
                </a:lnTo>
                <a:lnTo>
                  <a:pt x="1515300" y="900442"/>
                </a:lnTo>
                <a:lnTo>
                  <a:pt x="1455178" y="932713"/>
                </a:lnTo>
                <a:lnTo>
                  <a:pt x="1454010" y="936561"/>
                </a:lnTo>
                <a:lnTo>
                  <a:pt x="1457337" y="942746"/>
                </a:lnTo>
                <a:lnTo>
                  <a:pt x="1461185" y="943902"/>
                </a:lnTo>
                <a:lnTo>
                  <a:pt x="1551584" y="895375"/>
                </a:lnTo>
                <a:lnTo>
                  <a:pt x="1539523" y="887755"/>
                </a:lnTo>
                <a:lnTo>
                  <a:pt x="1515745" y="887755"/>
                </a:lnTo>
                <a:lnTo>
                  <a:pt x="1407325" y="883907"/>
                </a:lnTo>
                <a:lnTo>
                  <a:pt x="1264196" y="868984"/>
                </a:lnTo>
                <a:lnTo>
                  <a:pt x="1123314" y="844918"/>
                </a:lnTo>
                <a:lnTo>
                  <a:pt x="985824" y="812355"/>
                </a:lnTo>
                <a:lnTo>
                  <a:pt x="852843" y="771956"/>
                </a:lnTo>
                <a:lnTo>
                  <a:pt x="725512" y="724369"/>
                </a:lnTo>
                <a:lnTo>
                  <a:pt x="604989" y="670255"/>
                </a:lnTo>
                <a:lnTo>
                  <a:pt x="492391" y="610285"/>
                </a:lnTo>
                <a:lnTo>
                  <a:pt x="388861" y="545122"/>
                </a:lnTo>
                <a:lnTo>
                  <a:pt x="295541" y="475437"/>
                </a:lnTo>
                <a:lnTo>
                  <a:pt x="213575" y="401904"/>
                </a:lnTo>
                <a:lnTo>
                  <a:pt x="144068" y="325221"/>
                </a:lnTo>
                <a:lnTo>
                  <a:pt x="88150" y="246075"/>
                </a:lnTo>
                <a:lnTo>
                  <a:pt x="46926" y="165150"/>
                </a:lnTo>
                <a:lnTo>
                  <a:pt x="21424" y="83159"/>
                </a:lnTo>
                <a:lnTo>
                  <a:pt x="12623" y="0"/>
                </a:lnTo>
                <a:close/>
              </a:path>
              <a:path w="1551939" h="944244">
                <a:moveTo>
                  <a:pt x="1464843" y="840574"/>
                </a:moveTo>
                <a:lnTo>
                  <a:pt x="1460931" y="841451"/>
                </a:lnTo>
                <a:lnTo>
                  <a:pt x="1457172" y="847382"/>
                </a:lnTo>
                <a:lnTo>
                  <a:pt x="1458061" y="851306"/>
                </a:lnTo>
                <a:lnTo>
                  <a:pt x="1515745" y="887755"/>
                </a:lnTo>
                <a:lnTo>
                  <a:pt x="1539523" y="887755"/>
                </a:lnTo>
                <a:lnTo>
                  <a:pt x="1464843" y="8405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289800" y="990600"/>
            <a:ext cx="3073400" cy="482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7315200" y="1473200"/>
            <a:ext cx="3048000" cy="482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7302500" y="2044700"/>
            <a:ext cx="3251200" cy="330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315200" y="2565400"/>
            <a:ext cx="3124200" cy="330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873179" y="4946624"/>
            <a:ext cx="103505" cy="608330"/>
          </a:xfrm>
          <a:custGeom>
            <a:avLst/>
            <a:gdLst/>
            <a:ahLst/>
            <a:cxnLst/>
            <a:rect l="l" t="t" r="r" b="b"/>
            <a:pathLst>
              <a:path w="103504" h="608329">
                <a:moveTo>
                  <a:pt x="57861" y="36106"/>
                </a:moveTo>
                <a:lnTo>
                  <a:pt x="45161" y="36106"/>
                </a:lnTo>
                <a:lnTo>
                  <a:pt x="45440" y="111671"/>
                </a:lnTo>
                <a:lnTo>
                  <a:pt x="45935" y="163042"/>
                </a:lnTo>
                <a:lnTo>
                  <a:pt x="46558" y="209080"/>
                </a:lnTo>
                <a:lnTo>
                  <a:pt x="47307" y="248018"/>
                </a:lnTo>
                <a:lnTo>
                  <a:pt x="49047" y="297700"/>
                </a:lnTo>
                <a:lnTo>
                  <a:pt x="50888" y="311353"/>
                </a:lnTo>
                <a:lnTo>
                  <a:pt x="51765" y="330314"/>
                </a:lnTo>
                <a:lnTo>
                  <a:pt x="53339" y="399046"/>
                </a:lnTo>
                <a:lnTo>
                  <a:pt x="53962" y="445020"/>
                </a:lnTo>
                <a:lnTo>
                  <a:pt x="54444" y="496341"/>
                </a:lnTo>
                <a:lnTo>
                  <a:pt x="54876" y="607923"/>
                </a:lnTo>
                <a:lnTo>
                  <a:pt x="67576" y="607872"/>
                </a:lnTo>
                <a:lnTo>
                  <a:pt x="67144" y="496252"/>
                </a:lnTo>
                <a:lnTo>
                  <a:pt x="66662" y="444868"/>
                </a:lnTo>
                <a:lnTo>
                  <a:pt x="66027" y="398830"/>
                </a:lnTo>
                <a:lnTo>
                  <a:pt x="65290" y="359905"/>
                </a:lnTo>
                <a:lnTo>
                  <a:pt x="63550" y="310210"/>
                </a:lnTo>
                <a:lnTo>
                  <a:pt x="61709" y="296557"/>
                </a:lnTo>
                <a:lnTo>
                  <a:pt x="60833" y="277609"/>
                </a:lnTo>
                <a:lnTo>
                  <a:pt x="60007" y="247713"/>
                </a:lnTo>
                <a:lnTo>
                  <a:pt x="59258" y="208876"/>
                </a:lnTo>
                <a:lnTo>
                  <a:pt x="58635" y="162902"/>
                </a:lnTo>
                <a:lnTo>
                  <a:pt x="58141" y="111671"/>
                </a:lnTo>
                <a:lnTo>
                  <a:pt x="57861" y="36106"/>
                </a:lnTo>
                <a:close/>
              </a:path>
              <a:path w="103504" h="608329">
                <a:moveTo>
                  <a:pt x="51371" y="0"/>
                </a:moveTo>
                <a:lnTo>
                  <a:pt x="0" y="88823"/>
                </a:lnTo>
                <a:lnTo>
                  <a:pt x="1041" y="92710"/>
                </a:lnTo>
                <a:lnTo>
                  <a:pt x="7112" y="96215"/>
                </a:lnTo>
                <a:lnTo>
                  <a:pt x="10998" y="95173"/>
                </a:lnTo>
                <a:lnTo>
                  <a:pt x="45161" y="36106"/>
                </a:lnTo>
                <a:lnTo>
                  <a:pt x="57861" y="36106"/>
                </a:lnTo>
                <a:lnTo>
                  <a:pt x="72593" y="36068"/>
                </a:lnTo>
                <a:lnTo>
                  <a:pt x="51371" y="0"/>
                </a:lnTo>
                <a:close/>
              </a:path>
              <a:path w="103504" h="608329">
                <a:moveTo>
                  <a:pt x="72593" y="36068"/>
                </a:moveTo>
                <a:lnTo>
                  <a:pt x="57861" y="36068"/>
                </a:lnTo>
                <a:lnTo>
                  <a:pt x="92468" y="94868"/>
                </a:lnTo>
                <a:lnTo>
                  <a:pt x="96354" y="95885"/>
                </a:lnTo>
                <a:lnTo>
                  <a:pt x="102400" y="92329"/>
                </a:lnTo>
                <a:lnTo>
                  <a:pt x="103403" y="88430"/>
                </a:lnTo>
                <a:lnTo>
                  <a:pt x="72593" y="360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6050826" y="4171924"/>
            <a:ext cx="327660" cy="1526540"/>
          </a:xfrm>
          <a:custGeom>
            <a:avLst/>
            <a:gdLst/>
            <a:ahLst/>
            <a:cxnLst/>
            <a:rect l="l" t="t" r="r" b="b"/>
            <a:pathLst>
              <a:path w="327660" h="1526539">
                <a:moveTo>
                  <a:pt x="226534" y="36296"/>
                </a:moveTo>
                <a:lnTo>
                  <a:pt x="213829" y="36296"/>
                </a:lnTo>
                <a:lnTo>
                  <a:pt x="216852" y="116598"/>
                </a:lnTo>
                <a:lnTo>
                  <a:pt x="221907" y="170357"/>
                </a:lnTo>
                <a:lnTo>
                  <a:pt x="228473" y="218541"/>
                </a:lnTo>
                <a:lnTo>
                  <a:pt x="236270" y="259435"/>
                </a:lnTo>
                <a:lnTo>
                  <a:pt x="255193" y="313397"/>
                </a:lnTo>
                <a:lnTo>
                  <a:pt x="269532" y="324015"/>
                </a:lnTo>
                <a:lnTo>
                  <a:pt x="273354" y="332143"/>
                </a:lnTo>
                <a:lnTo>
                  <a:pt x="282282" y="369252"/>
                </a:lnTo>
                <a:lnTo>
                  <a:pt x="290830" y="428205"/>
                </a:lnTo>
                <a:lnTo>
                  <a:pt x="298526" y="505028"/>
                </a:lnTo>
                <a:lnTo>
                  <a:pt x="305041" y="595972"/>
                </a:lnTo>
                <a:lnTo>
                  <a:pt x="310070" y="697534"/>
                </a:lnTo>
                <a:lnTo>
                  <a:pt x="313296" y="806157"/>
                </a:lnTo>
                <a:lnTo>
                  <a:pt x="314439" y="918133"/>
                </a:lnTo>
                <a:lnTo>
                  <a:pt x="307289" y="1029792"/>
                </a:lnTo>
                <a:lnTo>
                  <a:pt x="287108" y="1137793"/>
                </a:lnTo>
                <a:lnTo>
                  <a:pt x="255765" y="1238770"/>
                </a:lnTo>
                <a:lnTo>
                  <a:pt x="215163" y="1329118"/>
                </a:lnTo>
                <a:lnTo>
                  <a:pt x="167170" y="1405407"/>
                </a:lnTo>
                <a:lnTo>
                  <a:pt x="141173" y="1436954"/>
                </a:lnTo>
                <a:lnTo>
                  <a:pt x="86194" y="1485151"/>
                </a:lnTo>
                <a:lnTo>
                  <a:pt x="29298" y="1510548"/>
                </a:lnTo>
                <a:lnTo>
                  <a:pt x="0" y="1513923"/>
                </a:lnTo>
                <a:lnTo>
                  <a:pt x="1447" y="1526540"/>
                </a:lnTo>
                <a:lnTo>
                  <a:pt x="63004" y="1512543"/>
                </a:lnTo>
                <a:lnTo>
                  <a:pt x="122428" y="1473299"/>
                </a:lnTo>
                <a:lnTo>
                  <a:pt x="150571" y="1445534"/>
                </a:lnTo>
                <a:lnTo>
                  <a:pt x="177482" y="1412862"/>
                </a:lnTo>
                <a:lnTo>
                  <a:pt x="226377" y="1335138"/>
                </a:lnTo>
                <a:lnTo>
                  <a:pt x="267665" y="1243266"/>
                </a:lnTo>
                <a:lnTo>
                  <a:pt x="299466" y="1140853"/>
                </a:lnTo>
                <a:lnTo>
                  <a:pt x="319913" y="1031367"/>
                </a:lnTo>
                <a:lnTo>
                  <a:pt x="327151" y="918476"/>
                </a:lnTo>
                <a:lnTo>
                  <a:pt x="325996" y="805903"/>
                </a:lnTo>
                <a:lnTo>
                  <a:pt x="322757" y="697039"/>
                </a:lnTo>
                <a:lnTo>
                  <a:pt x="317715" y="595210"/>
                </a:lnTo>
                <a:lnTo>
                  <a:pt x="311188" y="503936"/>
                </a:lnTo>
                <a:lnTo>
                  <a:pt x="303453" y="426745"/>
                </a:lnTo>
                <a:lnTo>
                  <a:pt x="294767" y="366953"/>
                </a:lnTo>
                <a:lnTo>
                  <a:pt x="285280" y="327660"/>
                </a:lnTo>
                <a:lnTo>
                  <a:pt x="273558" y="311264"/>
                </a:lnTo>
                <a:lnTo>
                  <a:pt x="265391" y="305155"/>
                </a:lnTo>
                <a:lnTo>
                  <a:pt x="248653" y="256552"/>
                </a:lnTo>
                <a:lnTo>
                  <a:pt x="241020" y="216496"/>
                </a:lnTo>
                <a:lnTo>
                  <a:pt x="234530" y="168910"/>
                </a:lnTo>
                <a:lnTo>
                  <a:pt x="229527" y="115773"/>
                </a:lnTo>
                <a:lnTo>
                  <a:pt x="226534" y="36296"/>
                </a:lnTo>
                <a:close/>
              </a:path>
              <a:path w="327660" h="1526539">
                <a:moveTo>
                  <a:pt x="218808" y="0"/>
                </a:moveTo>
                <a:lnTo>
                  <a:pt x="170484" y="90512"/>
                </a:lnTo>
                <a:lnTo>
                  <a:pt x="171653" y="94361"/>
                </a:lnTo>
                <a:lnTo>
                  <a:pt x="177838" y="97662"/>
                </a:lnTo>
                <a:lnTo>
                  <a:pt x="181686" y="96494"/>
                </a:lnTo>
                <a:lnTo>
                  <a:pt x="213829" y="36296"/>
                </a:lnTo>
                <a:lnTo>
                  <a:pt x="226534" y="36296"/>
                </a:lnTo>
                <a:lnTo>
                  <a:pt x="226517" y="35826"/>
                </a:lnTo>
                <a:lnTo>
                  <a:pt x="241559" y="35826"/>
                </a:lnTo>
                <a:lnTo>
                  <a:pt x="218808" y="0"/>
                </a:lnTo>
                <a:close/>
              </a:path>
              <a:path w="327660" h="1526539">
                <a:moveTo>
                  <a:pt x="241559" y="35826"/>
                </a:moveTo>
                <a:lnTo>
                  <a:pt x="226517" y="35826"/>
                </a:lnTo>
                <a:lnTo>
                  <a:pt x="263093" y="93421"/>
                </a:lnTo>
                <a:lnTo>
                  <a:pt x="267017" y="94297"/>
                </a:lnTo>
                <a:lnTo>
                  <a:pt x="272935" y="90538"/>
                </a:lnTo>
                <a:lnTo>
                  <a:pt x="273812" y="86614"/>
                </a:lnTo>
                <a:lnTo>
                  <a:pt x="241559" y="358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063425" y="2758338"/>
            <a:ext cx="685165" cy="2924810"/>
          </a:xfrm>
          <a:custGeom>
            <a:avLst/>
            <a:gdLst/>
            <a:ahLst/>
            <a:cxnLst/>
            <a:rect l="l" t="t" r="r" b="b"/>
            <a:pathLst>
              <a:path w="685164" h="2924810">
                <a:moveTo>
                  <a:pt x="373781" y="47878"/>
                </a:moveTo>
                <a:lnTo>
                  <a:pt x="351929" y="47878"/>
                </a:lnTo>
                <a:lnTo>
                  <a:pt x="377964" y="66471"/>
                </a:lnTo>
                <a:lnTo>
                  <a:pt x="410451" y="104470"/>
                </a:lnTo>
                <a:lnTo>
                  <a:pt x="442518" y="156489"/>
                </a:lnTo>
                <a:lnTo>
                  <a:pt x="473697" y="221386"/>
                </a:lnTo>
                <a:lnTo>
                  <a:pt x="503643" y="298043"/>
                </a:lnTo>
                <a:lnTo>
                  <a:pt x="532041" y="385356"/>
                </a:lnTo>
                <a:lnTo>
                  <a:pt x="558609" y="482244"/>
                </a:lnTo>
                <a:lnTo>
                  <a:pt x="583044" y="587628"/>
                </a:lnTo>
                <a:lnTo>
                  <a:pt x="605104" y="700443"/>
                </a:lnTo>
                <a:lnTo>
                  <a:pt x="624497" y="819619"/>
                </a:lnTo>
                <a:lnTo>
                  <a:pt x="640968" y="944041"/>
                </a:lnTo>
                <a:lnTo>
                  <a:pt x="664057" y="1204683"/>
                </a:lnTo>
                <a:lnTo>
                  <a:pt x="672223" y="1473720"/>
                </a:lnTo>
                <a:lnTo>
                  <a:pt x="668350" y="1608594"/>
                </a:lnTo>
                <a:lnTo>
                  <a:pt x="657047" y="1742427"/>
                </a:lnTo>
                <a:lnTo>
                  <a:pt x="638810" y="1874164"/>
                </a:lnTo>
                <a:lnTo>
                  <a:pt x="614133" y="2002726"/>
                </a:lnTo>
                <a:lnTo>
                  <a:pt x="583514" y="2127059"/>
                </a:lnTo>
                <a:lnTo>
                  <a:pt x="547458" y="2246109"/>
                </a:lnTo>
                <a:lnTo>
                  <a:pt x="506463" y="2358783"/>
                </a:lnTo>
                <a:lnTo>
                  <a:pt x="461035" y="2464041"/>
                </a:lnTo>
                <a:lnTo>
                  <a:pt x="411670" y="2560802"/>
                </a:lnTo>
                <a:lnTo>
                  <a:pt x="358901" y="2648013"/>
                </a:lnTo>
                <a:lnTo>
                  <a:pt x="303237" y="2724581"/>
                </a:lnTo>
                <a:lnTo>
                  <a:pt x="245224" y="2789466"/>
                </a:lnTo>
                <a:lnTo>
                  <a:pt x="185407" y="2841600"/>
                </a:lnTo>
                <a:lnTo>
                  <a:pt x="124383" y="2879973"/>
                </a:lnTo>
                <a:lnTo>
                  <a:pt x="62712" y="2903636"/>
                </a:lnTo>
                <a:lnTo>
                  <a:pt x="0" y="2911825"/>
                </a:lnTo>
                <a:lnTo>
                  <a:pt x="1650" y="2924418"/>
                </a:lnTo>
                <a:lnTo>
                  <a:pt x="65849" y="2916034"/>
                </a:lnTo>
                <a:lnTo>
                  <a:pt x="130098" y="2891386"/>
                </a:lnTo>
                <a:lnTo>
                  <a:pt x="193014" y="2851825"/>
                </a:lnTo>
                <a:lnTo>
                  <a:pt x="254165" y="2798521"/>
                </a:lnTo>
                <a:lnTo>
                  <a:pt x="313131" y="2732570"/>
                </a:lnTo>
                <a:lnTo>
                  <a:pt x="369481" y="2655049"/>
                </a:lnTo>
                <a:lnTo>
                  <a:pt x="422783" y="2566987"/>
                </a:lnTo>
                <a:lnTo>
                  <a:pt x="472528" y="2469451"/>
                </a:lnTo>
                <a:lnTo>
                  <a:pt x="518274" y="2363482"/>
                </a:lnTo>
                <a:lnTo>
                  <a:pt x="559511" y="2250122"/>
                </a:lnTo>
                <a:lnTo>
                  <a:pt x="595769" y="2130425"/>
                </a:lnTo>
                <a:lnTo>
                  <a:pt x="626541" y="2005444"/>
                </a:lnTo>
                <a:lnTo>
                  <a:pt x="651344" y="1876234"/>
                </a:lnTo>
                <a:lnTo>
                  <a:pt x="669671" y="1743837"/>
                </a:lnTo>
                <a:lnTo>
                  <a:pt x="681037" y="1609318"/>
                </a:lnTo>
                <a:lnTo>
                  <a:pt x="684936" y="1473708"/>
                </a:lnTo>
                <a:lnTo>
                  <a:pt x="676744" y="1203921"/>
                </a:lnTo>
                <a:lnTo>
                  <a:pt x="653592" y="942657"/>
                </a:lnTo>
                <a:lnTo>
                  <a:pt x="637070" y="817765"/>
                </a:lnTo>
                <a:lnTo>
                  <a:pt x="617613" y="698207"/>
                </a:lnTo>
                <a:lnTo>
                  <a:pt x="595464" y="584974"/>
                </a:lnTo>
                <a:lnTo>
                  <a:pt x="570915" y="479132"/>
                </a:lnTo>
                <a:lnTo>
                  <a:pt x="544207" y="381711"/>
                </a:lnTo>
                <a:lnTo>
                  <a:pt x="515607" y="293763"/>
                </a:lnTo>
                <a:lnTo>
                  <a:pt x="485355" y="216319"/>
                </a:lnTo>
                <a:lnTo>
                  <a:pt x="453682" y="150393"/>
                </a:lnTo>
                <a:lnTo>
                  <a:pt x="420738" y="96964"/>
                </a:lnTo>
                <a:lnTo>
                  <a:pt x="386613" y="57035"/>
                </a:lnTo>
                <a:lnTo>
                  <a:pt x="373781" y="47878"/>
                </a:lnTo>
                <a:close/>
              </a:path>
              <a:path w="685164" h="2924810">
                <a:moveTo>
                  <a:pt x="412661" y="0"/>
                </a:moveTo>
                <a:lnTo>
                  <a:pt x="314325" y="29311"/>
                </a:lnTo>
                <a:lnTo>
                  <a:pt x="388238" y="100469"/>
                </a:lnTo>
                <a:lnTo>
                  <a:pt x="392264" y="100393"/>
                </a:lnTo>
                <a:lnTo>
                  <a:pt x="397128" y="95351"/>
                </a:lnTo>
                <a:lnTo>
                  <a:pt x="397052" y="91325"/>
                </a:lnTo>
                <a:lnTo>
                  <a:pt x="351929" y="47878"/>
                </a:lnTo>
                <a:lnTo>
                  <a:pt x="373781" y="47878"/>
                </a:lnTo>
                <a:lnTo>
                  <a:pt x="351142" y="31724"/>
                </a:lnTo>
                <a:lnTo>
                  <a:pt x="350900" y="31661"/>
                </a:lnTo>
                <a:lnTo>
                  <a:pt x="416293" y="12166"/>
                </a:lnTo>
                <a:lnTo>
                  <a:pt x="418198" y="8623"/>
                </a:lnTo>
                <a:lnTo>
                  <a:pt x="416191" y="1904"/>
                </a:lnTo>
                <a:lnTo>
                  <a:pt x="4126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6190527" y="1898625"/>
            <a:ext cx="103505" cy="771525"/>
          </a:xfrm>
          <a:custGeom>
            <a:avLst/>
            <a:gdLst/>
            <a:ahLst/>
            <a:cxnLst/>
            <a:rect l="l" t="t" r="r" b="b"/>
            <a:pathLst>
              <a:path w="103504" h="771525">
                <a:moveTo>
                  <a:pt x="57950" y="36093"/>
                </a:moveTo>
                <a:lnTo>
                  <a:pt x="45250" y="36093"/>
                </a:lnTo>
                <a:lnTo>
                  <a:pt x="45466" y="141681"/>
                </a:lnTo>
                <a:lnTo>
                  <a:pt x="45783" y="206857"/>
                </a:lnTo>
                <a:lnTo>
                  <a:pt x="46215" y="265264"/>
                </a:lnTo>
                <a:lnTo>
                  <a:pt x="46723" y="314617"/>
                </a:lnTo>
                <a:lnTo>
                  <a:pt x="47879" y="377367"/>
                </a:lnTo>
                <a:lnTo>
                  <a:pt x="49123" y="394690"/>
                </a:lnTo>
                <a:lnTo>
                  <a:pt x="49720" y="418998"/>
                </a:lnTo>
                <a:lnTo>
                  <a:pt x="50787" y="506298"/>
                </a:lnTo>
                <a:lnTo>
                  <a:pt x="51206" y="564667"/>
                </a:lnTo>
                <a:lnTo>
                  <a:pt x="51536" y="629818"/>
                </a:lnTo>
                <a:lnTo>
                  <a:pt x="51828" y="771436"/>
                </a:lnTo>
                <a:lnTo>
                  <a:pt x="64528" y="771410"/>
                </a:lnTo>
                <a:lnTo>
                  <a:pt x="64236" y="629793"/>
                </a:lnTo>
                <a:lnTo>
                  <a:pt x="63906" y="564603"/>
                </a:lnTo>
                <a:lnTo>
                  <a:pt x="63487" y="506209"/>
                </a:lnTo>
                <a:lnTo>
                  <a:pt x="62979" y="456831"/>
                </a:lnTo>
                <a:lnTo>
                  <a:pt x="61810" y="394081"/>
                </a:lnTo>
                <a:lnTo>
                  <a:pt x="60579" y="376758"/>
                </a:lnTo>
                <a:lnTo>
                  <a:pt x="59982" y="352450"/>
                </a:lnTo>
                <a:lnTo>
                  <a:pt x="59410" y="314464"/>
                </a:lnTo>
                <a:lnTo>
                  <a:pt x="58915" y="265125"/>
                </a:lnTo>
                <a:lnTo>
                  <a:pt x="58483" y="206768"/>
                </a:lnTo>
                <a:lnTo>
                  <a:pt x="58166" y="141681"/>
                </a:lnTo>
                <a:lnTo>
                  <a:pt x="57950" y="36093"/>
                </a:lnTo>
                <a:close/>
              </a:path>
              <a:path w="103504" h="771525">
                <a:moveTo>
                  <a:pt x="51523" y="0"/>
                </a:moveTo>
                <a:lnTo>
                  <a:pt x="0" y="88734"/>
                </a:lnTo>
                <a:lnTo>
                  <a:pt x="1028" y="92621"/>
                </a:lnTo>
                <a:lnTo>
                  <a:pt x="7099" y="96138"/>
                </a:lnTo>
                <a:lnTo>
                  <a:pt x="10985" y="95110"/>
                </a:lnTo>
                <a:lnTo>
                  <a:pt x="45250" y="36093"/>
                </a:lnTo>
                <a:lnTo>
                  <a:pt x="57950" y="36093"/>
                </a:lnTo>
                <a:lnTo>
                  <a:pt x="72660" y="36068"/>
                </a:lnTo>
                <a:lnTo>
                  <a:pt x="51523" y="0"/>
                </a:lnTo>
                <a:close/>
              </a:path>
              <a:path w="103504" h="771525">
                <a:moveTo>
                  <a:pt x="72660" y="36068"/>
                </a:moveTo>
                <a:lnTo>
                  <a:pt x="57950" y="36068"/>
                </a:lnTo>
                <a:lnTo>
                  <a:pt x="92443" y="94945"/>
                </a:lnTo>
                <a:lnTo>
                  <a:pt x="96342" y="95961"/>
                </a:lnTo>
                <a:lnTo>
                  <a:pt x="102387" y="92417"/>
                </a:lnTo>
                <a:lnTo>
                  <a:pt x="103403" y="88519"/>
                </a:lnTo>
                <a:lnTo>
                  <a:pt x="72660" y="360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593449" y="1784324"/>
            <a:ext cx="692785" cy="2141220"/>
          </a:xfrm>
          <a:custGeom>
            <a:avLst/>
            <a:gdLst/>
            <a:ahLst/>
            <a:cxnLst/>
            <a:rect l="l" t="t" r="r" b="b"/>
            <a:pathLst>
              <a:path w="692785" h="2141220">
                <a:moveTo>
                  <a:pt x="58051" y="57188"/>
                </a:moveTo>
                <a:lnTo>
                  <a:pt x="45351" y="57188"/>
                </a:lnTo>
                <a:lnTo>
                  <a:pt x="45351" y="107988"/>
                </a:lnTo>
                <a:lnTo>
                  <a:pt x="58051" y="107988"/>
                </a:lnTo>
                <a:lnTo>
                  <a:pt x="58051" y="57188"/>
                </a:lnTo>
                <a:close/>
              </a:path>
              <a:path w="692785" h="2141220">
                <a:moveTo>
                  <a:pt x="51701" y="0"/>
                </a:moveTo>
                <a:lnTo>
                  <a:pt x="0" y="88633"/>
                </a:lnTo>
                <a:lnTo>
                  <a:pt x="1028" y="92519"/>
                </a:lnTo>
                <a:lnTo>
                  <a:pt x="7086" y="96050"/>
                </a:lnTo>
                <a:lnTo>
                  <a:pt x="10972" y="95034"/>
                </a:lnTo>
                <a:lnTo>
                  <a:pt x="51701" y="25196"/>
                </a:lnTo>
                <a:lnTo>
                  <a:pt x="66401" y="25196"/>
                </a:lnTo>
                <a:lnTo>
                  <a:pt x="51701" y="0"/>
                </a:lnTo>
                <a:close/>
              </a:path>
              <a:path w="692785" h="2141220">
                <a:moveTo>
                  <a:pt x="66401" y="25196"/>
                </a:moveTo>
                <a:lnTo>
                  <a:pt x="51701" y="25196"/>
                </a:lnTo>
                <a:lnTo>
                  <a:pt x="92430" y="95034"/>
                </a:lnTo>
                <a:lnTo>
                  <a:pt x="96316" y="96050"/>
                </a:lnTo>
                <a:lnTo>
                  <a:pt x="102374" y="92519"/>
                </a:lnTo>
                <a:lnTo>
                  <a:pt x="103403" y="88633"/>
                </a:lnTo>
                <a:lnTo>
                  <a:pt x="66401" y="25196"/>
                </a:lnTo>
                <a:close/>
              </a:path>
              <a:path w="692785" h="2141220">
                <a:moveTo>
                  <a:pt x="58051" y="146088"/>
                </a:moveTo>
                <a:lnTo>
                  <a:pt x="45351" y="146088"/>
                </a:lnTo>
                <a:lnTo>
                  <a:pt x="45351" y="196888"/>
                </a:lnTo>
                <a:lnTo>
                  <a:pt x="58051" y="196888"/>
                </a:lnTo>
                <a:lnTo>
                  <a:pt x="58051" y="146088"/>
                </a:lnTo>
                <a:close/>
              </a:path>
              <a:path w="692785" h="2141220">
                <a:moveTo>
                  <a:pt x="58051" y="234988"/>
                </a:moveTo>
                <a:lnTo>
                  <a:pt x="45351" y="234988"/>
                </a:lnTo>
                <a:lnTo>
                  <a:pt x="45351" y="285788"/>
                </a:lnTo>
                <a:lnTo>
                  <a:pt x="58051" y="285788"/>
                </a:lnTo>
                <a:lnTo>
                  <a:pt x="58051" y="234988"/>
                </a:lnTo>
                <a:close/>
              </a:path>
              <a:path w="692785" h="2141220">
                <a:moveTo>
                  <a:pt x="58051" y="323888"/>
                </a:moveTo>
                <a:lnTo>
                  <a:pt x="45351" y="323888"/>
                </a:lnTo>
                <a:lnTo>
                  <a:pt x="45351" y="374688"/>
                </a:lnTo>
                <a:lnTo>
                  <a:pt x="58051" y="374688"/>
                </a:lnTo>
                <a:lnTo>
                  <a:pt x="58051" y="323888"/>
                </a:lnTo>
                <a:close/>
              </a:path>
              <a:path w="692785" h="2141220">
                <a:moveTo>
                  <a:pt x="58051" y="412788"/>
                </a:moveTo>
                <a:lnTo>
                  <a:pt x="45351" y="412788"/>
                </a:lnTo>
                <a:lnTo>
                  <a:pt x="45351" y="463588"/>
                </a:lnTo>
                <a:lnTo>
                  <a:pt x="58051" y="463588"/>
                </a:lnTo>
                <a:lnTo>
                  <a:pt x="58051" y="412788"/>
                </a:lnTo>
                <a:close/>
              </a:path>
              <a:path w="692785" h="2141220">
                <a:moveTo>
                  <a:pt x="58051" y="501688"/>
                </a:moveTo>
                <a:lnTo>
                  <a:pt x="45351" y="501688"/>
                </a:lnTo>
                <a:lnTo>
                  <a:pt x="45351" y="552488"/>
                </a:lnTo>
                <a:lnTo>
                  <a:pt x="58051" y="552488"/>
                </a:lnTo>
                <a:lnTo>
                  <a:pt x="58051" y="501688"/>
                </a:lnTo>
                <a:close/>
              </a:path>
              <a:path w="692785" h="2141220">
                <a:moveTo>
                  <a:pt x="58051" y="590588"/>
                </a:moveTo>
                <a:lnTo>
                  <a:pt x="45351" y="590588"/>
                </a:lnTo>
                <a:lnTo>
                  <a:pt x="45351" y="641388"/>
                </a:lnTo>
                <a:lnTo>
                  <a:pt x="58051" y="641388"/>
                </a:lnTo>
                <a:lnTo>
                  <a:pt x="58051" y="590588"/>
                </a:lnTo>
                <a:close/>
              </a:path>
              <a:path w="692785" h="2141220">
                <a:moveTo>
                  <a:pt x="58051" y="679488"/>
                </a:moveTo>
                <a:lnTo>
                  <a:pt x="45351" y="679488"/>
                </a:lnTo>
                <a:lnTo>
                  <a:pt x="45351" y="730288"/>
                </a:lnTo>
                <a:lnTo>
                  <a:pt x="58051" y="730288"/>
                </a:lnTo>
                <a:lnTo>
                  <a:pt x="58051" y="679488"/>
                </a:lnTo>
                <a:close/>
              </a:path>
              <a:path w="692785" h="2141220">
                <a:moveTo>
                  <a:pt x="58051" y="768388"/>
                </a:moveTo>
                <a:lnTo>
                  <a:pt x="45351" y="768388"/>
                </a:lnTo>
                <a:lnTo>
                  <a:pt x="45351" y="819188"/>
                </a:lnTo>
                <a:lnTo>
                  <a:pt x="58051" y="819188"/>
                </a:lnTo>
                <a:lnTo>
                  <a:pt x="58051" y="768388"/>
                </a:lnTo>
                <a:close/>
              </a:path>
              <a:path w="692785" h="2141220">
                <a:moveTo>
                  <a:pt x="58051" y="857288"/>
                </a:moveTo>
                <a:lnTo>
                  <a:pt x="45351" y="857288"/>
                </a:lnTo>
                <a:lnTo>
                  <a:pt x="45351" y="908088"/>
                </a:lnTo>
                <a:lnTo>
                  <a:pt x="58051" y="908088"/>
                </a:lnTo>
                <a:lnTo>
                  <a:pt x="58051" y="857288"/>
                </a:lnTo>
                <a:close/>
              </a:path>
              <a:path w="692785" h="2141220">
                <a:moveTo>
                  <a:pt x="58051" y="946188"/>
                </a:moveTo>
                <a:lnTo>
                  <a:pt x="45351" y="946188"/>
                </a:lnTo>
                <a:lnTo>
                  <a:pt x="45351" y="996988"/>
                </a:lnTo>
                <a:lnTo>
                  <a:pt x="58051" y="996988"/>
                </a:lnTo>
                <a:lnTo>
                  <a:pt x="58051" y="946188"/>
                </a:lnTo>
                <a:close/>
              </a:path>
              <a:path w="692785" h="2141220">
                <a:moveTo>
                  <a:pt x="58051" y="1035088"/>
                </a:moveTo>
                <a:lnTo>
                  <a:pt x="45351" y="1035088"/>
                </a:lnTo>
                <a:lnTo>
                  <a:pt x="45351" y="1085888"/>
                </a:lnTo>
                <a:lnTo>
                  <a:pt x="58051" y="1085888"/>
                </a:lnTo>
                <a:lnTo>
                  <a:pt x="58051" y="1035088"/>
                </a:lnTo>
                <a:close/>
              </a:path>
              <a:path w="692785" h="2141220">
                <a:moveTo>
                  <a:pt x="58051" y="1123988"/>
                </a:moveTo>
                <a:lnTo>
                  <a:pt x="45351" y="1123988"/>
                </a:lnTo>
                <a:lnTo>
                  <a:pt x="45351" y="1174788"/>
                </a:lnTo>
                <a:lnTo>
                  <a:pt x="58051" y="1174788"/>
                </a:lnTo>
                <a:lnTo>
                  <a:pt x="58051" y="1123988"/>
                </a:lnTo>
                <a:close/>
              </a:path>
              <a:path w="692785" h="2141220">
                <a:moveTo>
                  <a:pt x="58051" y="1212888"/>
                </a:moveTo>
                <a:lnTo>
                  <a:pt x="45351" y="1212888"/>
                </a:lnTo>
                <a:lnTo>
                  <a:pt x="45351" y="1263688"/>
                </a:lnTo>
                <a:lnTo>
                  <a:pt x="58051" y="1263688"/>
                </a:lnTo>
                <a:lnTo>
                  <a:pt x="58051" y="1212888"/>
                </a:lnTo>
                <a:close/>
              </a:path>
              <a:path w="692785" h="2141220">
                <a:moveTo>
                  <a:pt x="58051" y="1301788"/>
                </a:moveTo>
                <a:lnTo>
                  <a:pt x="45351" y="1301788"/>
                </a:lnTo>
                <a:lnTo>
                  <a:pt x="45351" y="1352588"/>
                </a:lnTo>
                <a:lnTo>
                  <a:pt x="58051" y="1352588"/>
                </a:lnTo>
                <a:lnTo>
                  <a:pt x="58051" y="1301788"/>
                </a:lnTo>
                <a:close/>
              </a:path>
              <a:path w="692785" h="2141220">
                <a:moveTo>
                  <a:pt x="58051" y="1390688"/>
                </a:moveTo>
                <a:lnTo>
                  <a:pt x="45351" y="1390688"/>
                </a:lnTo>
                <a:lnTo>
                  <a:pt x="45351" y="1441488"/>
                </a:lnTo>
                <a:lnTo>
                  <a:pt x="58051" y="1441488"/>
                </a:lnTo>
                <a:lnTo>
                  <a:pt x="58051" y="1390688"/>
                </a:lnTo>
                <a:close/>
              </a:path>
              <a:path w="692785" h="2141220">
                <a:moveTo>
                  <a:pt x="104825" y="1470914"/>
                </a:moveTo>
                <a:lnTo>
                  <a:pt x="54025" y="1470914"/>
                </a:lnTo>
                <a:lnTo>
                  <a:pt x="54025" y="1483614"/>
                </a:lnTo>
                <a:lnTo>
                  <a:pt x="104825" y="1483614"/>
                </a:lnTo>
                <a:lnTo>
                  <a:pt x="104825" y="1470914"/>
                </a:lnTo>
                <a:close/>
              </a:path>
              <a:path w="692785" h="2141220">
                <a:moveTo>
                  <a:pt x="193725" y="1470914"/>
                </a:moveTo>
                <a:lnTo>
                  <a:pt x="142925" y="1470914"/>
                </a:lnTo>
                <a:lnTo>
                  <a:pt x="142925" y="1483614"/>
                </a:lnTo>
                <a:lnTo>
                  <a:pt x="193725" y="1483614"/>
                </a:lnTo>
                <a:lnTo>
                  <a:pt x="193725" y="1470914"/>
                </a:lnTo>
                <a:close/>
              </a:path>
              <a:path w="692785" h="2141220">
                <a:moveTo>
                  <a:pt x="282625" y="1470914"/>
                </a:moveTo>
                <a:lnTo>
                  <a:pt x="231825" y="1470914"/>
                </a:lnTo>
                <a:lnTo>
                  <a:pt x="231825" y="1483614"/>
                </a:lnTo>
                <a:lnTo>
                  <a:pt x="282625" y="1483614"/>
                </a:lnTo>
                <a:lnTo>
                  <a:pt x="282625" y="1470914"/>
                </a:lnTo>
                <a:close/>
              </a:path>
              <a:path w="692785" h="2141220">
                <a:moveTo>
                  <a:pt x="371525" y="1470914"/>
                </a:moveTo>
                <a:lnTo>
                  <a:pt x="320725" y="1470914"/>
                </a:lnTo>
                <a:lnTo>
                  <a:pt x="320725" y="1483614"/>
                </a:lnTo>
                <a:lnTo>
                  <a:pt x="371525" y="1483614"/>
                </a:lnTo>
                <a:lnTo>
                  <a:pt x="371525" y="1470914"/>
                </a:lnTo>
                <a:close/>
              </a:path>
              <a:path w="692785" h="2141220">
                <a:moveTo>
                  <a:pt x="460425" y="1470914"/>
                </a:moveTo>
                <a:lnTo>
                  <a:pt x="409625" y="1470914"/>
                </a:lnTo>
                <a:lnTo>
                  <a:pt x="409625" y="1483614"/>
                </a:lnTo>
                <a:lnTo>
                  <a:pt x="460425" y="1483614"/>
                </a:lnTo>
                <a:lnTo>
                  <a:pt x="460425" y="1470914"/>
                </a:lnTo>
                <a:close/>
              </a:path>
              <a:path w="692785" h="2141220">
                <a:moveTo>
                  <a:pt x="549325" y="1470914"/>
                </a:moveTo>
                <a:lnTo>
                  <a:pt x="498525" y="1470914"/>
                </a:lnTo>
                <a:lnTo>
                  <a:pt x="498525" y="1483614"/>
                </a:lnTo>
                <a:lnTo>
                  <a:pt x="549325" y="1483614"/>
                </a:lnTo>
                <a:lnTo>
                  <a:pt x="549325" y="1470914"/>
                </a:lnTo>
                <a:close/>
              </a:path>
              <a:path w="692785" h="2141220">
                <a:moveTo>
                  <a:pt x="638225" y="1470914"/>
                </a:moveTo>
                <a:lnTo>
                  <a:pt x="587425" y="1470914"/>
                </a:lnTo>
                <a:lnTo>
                  <a:pt x="587425" y="1483614"/>
                </a:lnTo>
                <a:lnTo>
                  <a:pt x="638225" y="1483614"/>
                </a:lnTo>
                <a:lnTo>
                  <a:pt x="638225" y="1470914"/>
                </a:lnTo>
                <a:close/>
              </a:path>
              <a:path w="692785" h="2141220">
                <a:moveTo>
                  <a:pt x="692340" y="1470914"/>
                </a:moveTo>
                <a:lnTo>
                  <a:pt x="676325" y="1470914"/>
                </a:lnTo>
                <a:lnTo>
                  <a:pt x="676325" y="1483614"/>
                </a:lnTo>
                <a:lnTo>
                  <a:pt x="679640" y="1483614"/>
                </a:lnTo>
                <a:lnTo>
                  <a:pt x="679640" y="1518399"/>
                </a:lnTo>
                <a:lnTo>
                  <a:pt x="692340" y="1518399"/>
                </a:lnTo>
                <a:lnTo>
                  <a:pt x="692340" y="1470914"/>
                </a:lnTo>
                <a:close/>
              </a:path>
              <a:path w="692785" h="2141220">
                <a:moveTo>
                  <a:pt x="692340" y="1556499"/>
                </a:moveTo>
                <a:lnTo>
                  <a:pt x="679640" y="1556499"/>
                </a:lnTo>
                <a:lnTo>
                  <a:pt x="679640" y="1607299"/>
                </a:lnTo>
                <a:lnTo>
                  <a:pt x="692340" y="1607299"/>
                </a:lnTo>
                <a:lnTo>
                  <a:pt x="692340" y="1556499"/>
                </a:lnTo>
                <a:close/>
              </a:path>
              <a:path w="692785" h="2141220">
                <a:moveTo>
                  <a:pt x="692340" y="1645399"/>
                </a:moveTo>
                <a:lnTo>
                  <a:pt x="679640" y="1645399"/>
                </a:lnTo>
                <a:lnTo>
                  <a:pt x="679640" y="1696199"/>
                </a:lnTo>
                <a:lnTo>
                  <a:pt x="692340" y="1696199"/>
                </a:lnTo>
                <a:lnTo>
                  <a:pt x="692340" y="1645399"/>
                </a:lnTo>
                <a:close/>
              </a:path>
              <a:path w="692785" h="2141220">
                <a:moveTo>
                  <a:pt x="692340" y="1734299"/>
                </a:moveTo>
                <a:lnTo>
                  <a:pt x="679640" y="1734299"/>
                </a:lnTo>
                <a:lnTo>
                  <a:pt x="679640" y="1785099"/>
                </a:lnTo>
                <a:lnTo>
                  <a:pt x="692340" y="1785099"/>
                </a:lnTo>
                <a:lnTo>
                  <a:pt x="692340" y="1734299"/>
                </a:lnTo>
                <a:close/>
              </a:path>
              <a:path w="692785" h="2141220">
                <a:moveTo>
                  <a:pt x="692340" y="1823199"/>
                </a:moveTo>
                <a:lnTo>
                  <a:pt x="679640" y="1823199"/>
                </a:lnTo>
                <a:lnTo>
                  <a:pt x="679640" y="1873999"/>
                </a:lnTo>
                <a:lnTo>
                  <a:pt x="692340" y="1873999"/>
                </a:lnTo>
                <a:lnTo>
                  <a:pt x="692340" y="1823199"/>
                </a:lnTo>
                <a:close/>
              </a:path>
              <a:path w="692785" h="2141220">
                <a:moveTo>
                  <a:pt x="692340" y="1912099"/>
                </a:moveTo>
                <a:lnTo>
                  <a:pt x="679640" y="1912099"/>
                </a:lnTo>
                <a:lnTo>
                  <a:pt x="679640" y="1962899"/>
                </a:lnTo>
                <a:lnTo>
                  <a:pt x="692340" y="1962899"/>
                </a:lnTo>
                <a:lnTo>
                  <a:pt x="692340" y="1912099"/>
                </a:lnTo>
                <a:close/>
              </a:path>
              <a:path w="692785" h="2141220">
                <a:moveTo>
                  <a:pt x="692340" y="2000999"/>
                </a:moveTo>
                <a:lnTo>
                  <a:pt x="679640" y="2000999"/>
                </a:lnTo>
                <a:lnTo>
                  <a:pt x="679640" y="2051799"/>
                </a:lnTo>
                <a:lnTo>
                  <a:pt x="692340" y="2051799"/>
                </a:lnTo>
                <a:lnTo>
                  <a:pt x="692340" y="2000999"/>
                </a:lnTo>
                <a:close/>
              </a:path>
              <a:path w="692785" h="2141220">
                <a:moveTo>
                  <a:pt x="692340" y="2089899"/>
                </a:moveTo>
                <a:lnTo>
                  <a:pt x="679640" y="2089899"/>
                </a:lnTo>
                <a:lnTo>
                  <a:pt x="679640" y="2140699"/>
                </a:lnTo>
                <a:lnTo>
                  <a:pt x="692340" y="2140699"/>
                </a:lnTo>
                <a:lnTo>
                  <a:pt x="692340" y="20898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632451" y="2189849"/>
            <a:ext cx="634365" cy="103505"/>
          </a:xfrm>
          <a:custGeom>
            <a:avLst/>
            <a:gdLst/>
            <a:ahLst/>
            <a:cxnLst/>
            <a:rect l="l" t="t" r="r" b="b"/>
            <a:pathLst>
              <a:path w="634364" h="103505">
                <a:moveTo>
                  <a:pt x="545680" y="0"/>
                </a:moveTo>
                <a:lnTo>
                  <a:pt x="541794" y="1028"/>
                </a:lnTo>
                <a:lnTo>
                  <a:pt x="538264" y="7086"/>
                </a:lnTo>
                <a:lnTo>
                  <a:pt x="539292" y="10972"/>
                </a:lnTo>
                <a:lnTo>
                  <a:pt x="609117" y="51701"/>
                </a:lnTo>
                <a:lnTo>
                  <a:pt x="539292" y="92430"/>
                </a:lnTo>
                <a:lnTo>
                  <a:pt x="538264" y="96316"/>
                </a:lnTo>
                <a:lnTo>
                  <a:pt x="541794" y="102374"/>
                </a:lnTo>
                <a:lnTo>
                  <a:pt x="545680" y="103403"/>
                </a:lnTo>
                <a:lnTo>
                  <a:pt x="634314" y="51701"/>
                </a:lnTo>
                <a:lnTo>
                  <a:pt x="545680" y="0"/>
                </a:lnTo>
                <a:close/>
              </a:path>
              <a:path w="634364" h="103505">
                <a:moveTo>
                  <a:pt x="571500" y="45351"/>
                </a:moveTo>
                <a:lnTo>
                  <a:pt x="520700" y="45351"/>
                </a:lnTo>
                <a:lnTo>
                  <a:pt x="520700" y="58051"/>
                </a:lnTo>
                <a:lnTo>
                  <a:pt x="571500" y="58051"/>
                </a:lnTo>
                <a:lnTo>
                  <a:pt x="571500" y="45351"/>
                </a:lnTo>
                <a:close/>
              </a:path>
              <a:path w="634364" h="103505">
                <a:moveTo>
                  <a:pt x="482600" y="45351"/>
                </a:moveTo>
                <a:lnTo>
                  <a:pt x="431800" y="45351"/>
                </a:lnTo>
                <a:lnTo>
                  <a:pt x="431800" y="58051"/>
                </a:lnTo>
                <a:lnTo>
                  <a:pt x="482600" y="58051"/>
                </a:lnTo>
                <a:lnTo>
                  <a:pt x="482600" y="45351"/>
                </a:lnTo>
                <a:close/>
              </a:path>
              <a:path w="634364" h="103505">
                <a:moveTo>
                  <a:pt x="393700" y="45351"/>
                </a:moveTo>
                <a:lnTo>
                  <a:pt x="342900" y="45351"/>
                </a:lnTo>
                <a:lnTo>
                  <a:pt x="342900" y="58051"/>
                </a:lnTo>
                <a:lnTo>
                  <a:pt x="393700" y="58051"/>
                </a:lnTo>
                <a:lnTo>
                  <a:pt x="393700" y="45351"/>
                </a:lnTo>
                <a:close/>
              </a:path>
              <a:path w="634364" h="103505">
                <a:moveTo>
                  <a:pt x="323494" y="32651"/>
                </a:moveTo>
                <a:lnTo>
                  <a:pt x="266700" y="32651"/>
                </a:lnTo>
                <a:lnTo>
                  <a:pt x="266700" y="45351"/>
                </a:lnTo>
                <a:lnTo>
                  <a:pt x="317144" y="45351"/>
                </a:lnTo>
                <a:lnTo>
                  <a:pt x="311150" y="39357"/>
                </a:lnTo>
                <a:lnTo>
                  <a:pt x="323494" y="39357"/>
                </a:lnTo>
                <a:lnTo>
                  <a:pt x="323494" y="32651"/>
                </a:lnTo>
                <a:close/>
              </a:path>
              <a:path w="634364" h="103505">
                <a:moveTo>
                  <a:pt x="228600" y="32651"/>
                </a:moveTo>
                <a:lnTo>
                  <a:pt x="177800" y="32651"/>
                </a:lnTo>
                <a:lnTo>
                  <a:pt x="177800" y="45351"/>
                </a:lnTo>
                <a:lnTo>
                  <a:pt x="228600" y="45351"/>
                </a:lnTo>
                <a:lnTo>
                  <a:pt x="228600" y="32651"/>
                </a:lnTo>
                <a:close/>
              </a:path>
              <a:path w="634364" h="103505">
                <a:moveTo>
                  <a:pt x="139700" y="32651"/>
                </a:moveTo>
                <a:lnTo>
                  <a:pt x="88900" y="32651"/>
                </a:lnTo>
                <a:lnTo>
                  <a:pt x="88900" y="45351"/>
                </a:lnTo>
                <a:lnTo>
                  <a:pt x="139700" y="45351"/>
                </a:lnTo>
                <a:lnTo>
                  <a:pt x="139700" y="32651"/>
                </a:lnTo>
                <a:close/>
              </a:path>
              <a:path w="634364" h="103505">
                <a:moveTo>
                  <a:pt x="50800" y="32651"/>
                </a:moveTo>
                <a:lnTo>
                  <a:pt x="0" y="32651"/>
                </a:lnTo>
                <a:lnTo>
                  <a:pt x="0" y="45351"/>
                </a:lnTo>
                <a:lnTo>
                  <a:pt x="50800" y="45351"/>
                </a:lnTo>
                <a:lnTo>
                  <a:pt x="50800" y="326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263248" y="2660624"/>
            <a:ext cx="671830" cy="2049780"/>
          </a:xfrm>
          <a:custGeom>
            <a:avLst/>
            <a:gdLst/>
            <a:ahLst/>
            <a:cxnLst/>
            <a:rect l="l" t="t" r="r" b="b"/>
            <a:pathLst>
              <a:path w="671829" h="2049779">
                <a:moveTo>
                  <a:pt x="51701" y="0"/>
                </a:moveTo>
                <a:lnTo>
                  <a:pt x="0" y="88633"/>
                </a:lnTo>
                <a:lnTo>
                  <a:pt x="1028" y="92519"/>
                </a:lnTo>
                <a:lnTo>
                  <a:pt x="7086" y="96050"/>
                </a:lnTo>
                <a:lnTo>
                  <a:pt x="10972" y="95034"/>
                </a:lnTo>
                <a:lnTo>
                  <a:pt x="45351" y="36093"/>
                </a:lnTo>
                <a:lnTo>
                  <a:pt x="72757" y="36093"/>
                </a:lnTo>
                <a:lnTo>
                  <a:pt x="71661" y="34213"/>
                </a:lnTo>
                <a:lnTo>
                  <a:pt x="46443" y="34213"/>
                </a:lnTo>
                <a:lnTo>
                  <a:pt x="51701" y="25196"/>
                </a:lnTo>
                <a:lnTo>
                  <a:pt x="66401" y="25196"/>
                </a:lnTo>
                <a:lnTo>
                  <a:pt x="51701" y="0"/>
                </a:lnTo>
                <a:close/>
              </a:path>
              <a:path w="671829" h="2049779">
                <a:moveTo>
                  <a:pt x="72757" y="36093"/>
                </a:moveTo>
                <a:lnTo>
                  <a:pt x="58051" y="36093"/>
                </a:lnTo>
                <a:lnTo>
                  <a:pt x="92430" y="95034"/>
                </a:lnTo>
                <a:lnTo>
                  <a:pt x="96316" y="96050"/>
                </a:lnTo>
                <a:lnTo>
                  <a:pt x="102374" y="92519"/>
                </a:lnTo>
                <a:lnTo>
                  <a:pt x="103403" y="88633"/>
                </a:lnTo>
                <a:lnTo>
                  <a:pt x="72757" y="36093"/>
                </a:lnTo>
                <a:close/>
              </a:path>
              <a:path w="671829" h="2049779">
                <a:moveTo>
                  <a:pt x="58051" y="36093"/>
                </a:moveTo>
                <a:lnTo>
                  <a:pt x="45351" y="36093"/>
                </a:lnTo>
                <a:lnTo>
                  <a:pt x="45351" y="85013"/>
                </a:lnTo>
                <a:lnTo>
                  <a:pt x="58051" y="85013"/>
                </a:lnTo>
                <a:lnTo>
                  <a:pt x="58051" y="36093"/>
                </a:lnTo>
                <a:close/>
              </a:path>
              <a:path w="671829" h="2049779">
                <a:moveTo>
                  <a:pt x="66401" y="25196"/>
                </a:moveTo>
                <a:lnTo>
                  <a:pt x="51701" y="25196"/>
                </a:lnTo>
                <a:lnTo>
                  <a:pt x="56959" y="34213"/>
                </a:lnTo>
                <a:lnTo>
                  <a:pt x="71661" y="34213"/>
                </a:lnTo>
                <a:lnTo>
                  <a:pt x="66401" y="25196"/>
                </a:lnTo>
                <a:close/>
              </a:path>
              <a:path w="671829" h="2049779">
                <a:moveTo>
                  <a:pt x="58051" y="123113"/>
                </a:moveTo>
                <a:lnTo>
                  <a:pt x="45351" y="123113"/>
                </a:lnTo>
                <a:lnTo>
                  <a:pt x="45351" y="173913"/>
                </a:lnTo>
                <a:lnTo>
                  <a:pt x="58051" y="173913"/>
                </a:lnTo>
                <a:lnTo>
                  <a:pt x="58051" y="123113"/>
                </a:lnTo>
                <a:close/>
              </a:path>
              <a:path w="671829" h="2049779">
                <a:moveTo>
                  <a:pt x="58051" y="212013"/>
                </a:moveTo>
                <a:lnTo>
                  <a:pt x="45351" y="212013"/>
                </a:lnTo>
                <a:lnTo>
                  <a:pt x="45351" y="262813"/>
                </a:lnTo>
                <a:lnTo>
                  <a:pt x="58051" y="262813"/>
                </a:lnTo>
                <a:lnTo>
                  <a:pt x="58051" y="212013"/>
                </a:lnTo>
                <a:close/>
              </a:path>
              <a:path w="671829" h="2049779">
                <a:moveTo>
                  <a:pt x="58051" y="300913"/>
                </a:moveTo>
                <a:lnTo>
                  <a:pt x="45351" y="300913"/>
                </a:lnTo>
                <a:lnTo>
                  <a:pt x="45351" y="351713"/>
                </a:lnTo>
                <a:lnTo>
                  <a:pt x="58051" y="351713"/>
                </a:lnTo>
                <a:lnTo>
                  <a:pt x="58051" y="300913"/>
                </a:lnTo>
                <a:close/>
              </a:path>
              <a:path w="671829" h="2049779">
                <a:moveTo>
                  <a:pt x="58051" y="389813"/>
                </a:moveTo>
                <a:lnTo>
                  <a:pt x="45351" y="389813"/>
                </a:lnTo>
                <a:lnTo>
                  <a:pt x="45351" y="440613"/>
                </a:lnTo>
                <a:lnTo>
                  <a:pt x="58051" y="440613"/>
                </a:lnTo>
                <a:lnTo>
                  <a:pt x="58051" y="389813"/>
                </a:lnTo>
                <a:close/>
              </a:path>
              <a:path w="671829" h="2049779">
                <a:moveTo>
                  <a:pt x="58051" y="478713"/>
                </a:moveTo>
                <a:lnTo>
                  <a:pt x="45351" y="478713"/>
                </a:lnTo>
                <a:lnTo>
                  <a:pt x="45351" y="529513"/>
                </a:lnTo>
                <a:lnTo>
                  <a:pt x="58051" y="529513"/>
                </a:lnTo>
                <a:lnTo>
                  <a:pt x="58051" y="478713"/>
                </a:lnTo>
                <a:close/>
              </a:path>
              <a:path w="671829" h="2049779">
                <a:moveTo>
                  <a:pt x="58051" y="567613"/>
                </a:moveTo>
                <a:lnTo>
                  <a:pt x="45351" y="567613"/>
                </a:lnTo>
                <a:lnTo>
                  <a:pt x="45351" y="618413"/>
                </a:lnTo>
                <a:lnTo>
                  <a:pt x="58051" y="618413"/>
                </a:lnTo>
                <a:lnTo>
                  <a:pt x="58051" y="567613"/>
                </a:lnTo>
                <a:close/>
              </a:path>
              <a:path w="671829" h="2049779">
                <a:moveTo>
                  <a:pt x="58051" y="656513"/>
                </a:moveTo>
                <a:lnTo>
                  <a:pt x="45351" y="656513"/>
                </a:lnTo>
                <a:lnTo>
                  <a:pt x="45351" y="707313"/>
                </a:lnTo>
                <a:lnTo>
                  <a:pt x="58051" y="707313"/>
                </a:lnTo>
                <a:lnTo>
                  <a:pt x="58051" y="656513"/>
                </a:lnTo>
                <a:close/>
              </a:path>
              <a:path w="671829" h="2049779">
                <a:moveTo>
                  <a:pt x="58051" y="745413"/>
                </a:moveTo>
                <a:lnTo>
                  <a:pt x="45351" y="745413"/>
                </a:lnTo>
                <a:lnTo>
                  <a:pt x="45351" y="796213"/>
                </a:lnTo>
                <a:lnTo>
                  <a:pt x="58051" y="796213"/>
                </a:lnTo>
                <a:lnTo>
                  <a:pt x="58051" y="745413"/>
                </a:lnTo>
                <a:close/>
              </a:path>
              <a:path w="671829" h="2049779">
                <a:moveTo>
                  <a:pt x="58051" y="834313"/>
                </a:moveTo>
                <a:lnTo>
                  <a:pt x="45351" y="834313"/>
                </a:lnTo>
                <a:lnTo>
                  <a:pt x="45351" y="885113"/>
                </a:lnTo>
                <a:lnTo>
                  <a:pt x="58051" y="885113"/>
                </a:lnTo>
                <a:lnTo>
                  <a:pt x="58051" y="834313"/>
                </a:lnTo>
                <a:close/>
              </a:path>
              <a:path w="671829" h="2049779">
                <a:moveTo>
                  <a:pt x="136639" y="882726"/>
                </a:moveTo>
                <a:lnTo>
                  <a:pt x="85839" y="882726"/>
                </a:lnTo>
                <a:lnTo>
                  <a:pt x="85839" y="895426"/>
                </a:lnTo>
                <a:lnTo>
                  <a:pt x="136639" y="895426"/>
                </a:lnTo>
                <a:lnTo>
                  <a:pt x="136639" y="882726"/>
                </a:lnTo>
                <a:close/>
              </a:path>
              <a:path w="671829" h="2049779">
                <a:moveTo>
                  <a:pt x="225539" y="882726"/>
                </a:moveTo>
                <a:lnTo>
                  <a:pt x="174739" y="882726"/>
                </a:lnTo>
                <a:lnTo>
                  <a:pt x="174739" y="895426"/>
                </a:lnTo>
                <a:lnTo>
                  <a:pt x="225539" y="895426"/>
                </a:lnTo>
                <a:lnTo>
                  <a:pt x="225539" y="882726"/>
                </a:lnTo>
                <a:close/>
              </a:path>
              <a:path w="671829" h="2049779">
                <a:moveTo>
                  <a:pt x="314439" y="882726"/>
                </a:moveTo>
                <a:lnTo>
                  <a:pt x="263639" y="882726"/>
                </a:lnTo>
                <a:lnTo>
                  <a:pt x="263639" y="895426"/>
                </a:lnTo>
                <a:lnTo>
                  <a:pt x="314439" y="895426"/>
                </a:lnTo>
                <a:lnTo>
                  <a:pt x="314439" y="882726"/>
                </a:lnTo>
                <a:close/>
              </a:path>
              <a:path w="671829" h="2049779">
                <a:moveTo>
                  <a:pt x="403339" y="882726"/>
                </a:moveTo>
                <a:lnTo>
                  <a:pt x="352539" y="882726"/>
                </a:lnTo>
                <a:lnTo>
                  <a:pt x="352539" y="895426"/>
                </a:lnTo>
                <a:lnTo>
                  <a:pt x="403339" y="895426"/>
                </a:lnTo>
                <a:lnTo>
                  <a:pt x="403339" y="882726"/>
                </a:lnTo>
                <a:close/>
              </a:path>
              <a:path w="671829" h="2049779">
                <a:moveTo>
                  <a:pt x="492239" y="882726"/>
                </a:moveTo>
                <a:lnTo>
                  <a:pt x="441439" y="882726"/>
                </a:lnTo>
                <a:lnTo>
                  <a:pt x="441439" y="895426"/>
                </a:lnTo>
                <a:lnTo>
                  <a:pt x="492239" y="895426"/>
                </a:lnTo>
                <a:lnTo>
                  <a:pt x="492239" y="882726"/>
                </a:lnTo>
                <a:close/>
              </a:path>
              <a:path w="671829" h="2049779">
                <a:moveTo>
                  <a:pt x="581139" y="882726"/>
                </a:moveTo>
                <a:lnTo>
                  <a:pt x="530339" y="882726"/>
                </a:lnTo>
                <a:lnTo>
                  <a:pt x="530339" y="895426"/>
                </a:lnTo>
                <a:lnTo>
                  <a:pt x="581139" y="895426"/>
                </a:lnTo>
                <a:lnTo>
                  <a:pt x="581139" y="882726"/>
                </a:lnTo>
                <a:close/>
              </a:path>
              <a:path w="671829" h="2049779">
                <a:moveTo>
                  <a:pt x="671779" y="882726"/>
                </a:moveTo>
                <a:lnTo>
                  <a:pt x="619239" y="882726"/>
                </a:lnTo>
                <a:lnTo>
                  <a:pt x="619239" y="895426"/>
                </a:lnTo>
                <a:lnTo>
                  <a:pt x="665429" y="895426"/>
                </a:lnTo>
                <a:lnTo>
                  <a:pt x="663689" y="893686"/>
                </a:lnTo>
                <a:lnTo>
                  <a:pt x="671779" y="893686"/>
                </a:lnTo>
                <a:lnTo>
                  <a:pt x="671779" y="882726"/>
                </a:lnTo>
                <a:close/>
              </a:path>
              <a:path w="671829" h="2049779">
                <a:moveTo>
                  <a:pt x="671779" y="931786"/>
                </a:moveTo>
                <a:lnTo>
                  <a:pt x="659079" y="931786"/>
                </a:lnTo>
                <a:lnTo>
                  <a:pt x="659079" y="982586"/>
                </a:lnTo>
                <a:lnTo>
                  <a:pt x="671779" y="982586"/>
                </a:lnTo>
                <a:lnTo>
                  <a:pt x="671779" y="931786"/>
                </a:lnTo>
                <a:close/>
              </a:path>
              <a:path w="671829" h="2049779">
                <a:moveTo>
                  <a:pt x="671779" y="1020686"/>
                </a:moveTo>
                <a:lnTo>
                  <a:pt x="659079" y="1020686"/>
                </a:lnTo>
                <a:lnTo>
                  <a:pt x="659079" y="1071486"/>
                </a:lnTo>
                <a:lnTo>
                  <a:pt x="671779" y="1071486"/>
                </a:lnTo>
                <a:lnTo>
                  <a:pt x="671779" y="1020686"/>
                </a:lnTo>
                <a:close/>
              </a:path>
              <a:path w="671829" h="2049779">
                <a:moveTo>
                  <a:pt x="671779" y="1109586"/>
                </a:moveTo>
                <a:lnTo>
                  <a:pt x="659079" y="1109586"/>
                </a:lnTo>
                <a:lnTo>
                  <a:pt x="659079" y="1160386"/>
                </a:lnTo>
                <a:lnTo>
                  <a:pt x="671779" y="1160386"/>
                </a:lnTo>
                <a:lnTo>
                  <a:pt x="671779" y="1109586"/>
                </a:lnTo>
                <a:close/>
              </a:path>
              <a:path w="671829" h="2049779">
                <a:moveTo>
                  <a:pt x="671779" y="1198486"/>
                </a:moveTo>
                <a:lnTo>
                  <a:pt x="659079" y="1198486"/>
                </a:lnTo>
                <a:lnTo>
                  <a:pt x="659079" y="1249286"/>
                </a:lnTo>
                <a:lnTo>
                  <a:pt x="671779" y="1249286"/>
                </a:lnTo>
                <a:lnTo>
                  <a:pt x="671779" y="1198486"/>
                </a:lnTo>
                <a:close/>
              </a:path>
              <a:path w="671829" h="2049779">
                <a:moveTo>
                  <a:pt x="671779" y="1287386"/>
                </a:moveTo>
                <a:lnTo>
                  <a:pt x="659079" y="1287386"/>
                </a:lnTo>
                <a:lnTo>
                  <a:pt x="659079" y="1338186"/>
                </a:lnTo>
                <a:lnTo>
                  <a:pt x="671779" y="1338186"/>
                </a:lnTo>
                <a:lnTo>
                  <a:pt x="671779" y="1287386"/>
                </a:lnTo>
                <a:close/>
              </a:path>
              <a:path w="671829" h="2049779">
                <a:moveTo>
                  <a:pt x="671779" y="1376286"/>
                </a:moveTo>
                <a:lnTo>
                  <a:pt x="659079" y="1376286"/>
                </a:lnTo>
                <a:lnTo>
                  <a:pt x="659079" y="1427086"/>
                </a:lnTo>
                <a:lnTo>
                  <a:pt x="671779" y="1427086"/>
                </a:lnTo>
                <a:lnTo>
                  <a:pt x="671779" y="1376286"/>
                </a:lnTo>
                <a:close/>
              </a:path>
              <a:path w="671829" h="2049779">
                <a:moveTo>
                  <a:pt x="671779" y="1465186"/>
                </a:moveTo>
                <a:lnTo>
                  <a:pt x="659079" y="1465186"/>
                </a:lnTo>
                <a:lnTo>
                  <a:pt x="659079" y="1515986"/>
                </a:lnTo>
                <a:lnTo>
                  <a:pt x="671779" y="1515986"/>
                </a:lnTo>
                <a:lnTo>
                  <a:pt x="671779" y="1465186"/>
                </a:lnTo>
                <a:close/>
              </a:path>
              <a:path w="671829" h="2049779">
                <a:moveTo>
                  <a:pt x="671779" y="1554086"/>
                </a:moveTo>
                <a:lnTo>
                  <a:pt x="659079" y="1554086"/>
                </a:lnTo>
                <a:lnTo>
                  <a:pt x="659079" y="1604886"/>
                </a:lnTo>
                <a:lnTo>
                  <a:pt x="671779" y="1604886"/>
                </a:lnTo>
                <a:lnTo>
                  <a:pt x="671779" y="1554086"/>
                </a:lnTo>
                <a:close/>
              </a:path>
              <a:path w="671829" h="2049779">
                <a:moveTo>
                  <a:pt x="671779" y="1642986"/>
                </a:moveTo>
                <a:lnTo>
                  <a:pt x="659079" y="1642986"/>
                </a:lnTo>
                <a:lnTo>
                  <a:pt x="659079" y="1693786"/>
                </a:lnTo>
                <a:lnTo>
                  <a:pt x="671779" y="1693786"/>
                </a:lnTo>
                <a:lnTo>
                  <a:pt x="671779" y="1642986"/>
                </a:lnTo>
                <a:close/>
              </a:path>
              <a:path w="671829" h="2049779">
                <a:moveTo>
                  <a:pt x="671779" y="1731886"/>
                </a:moveTo>
                <a:lnTo>
                  <a:pt x="659079" y="1731886"/>
                </a:lnTo>
                <a:lnTo>
                  <a:pt x="659079" y="1782686"/>
                </a:lnTo>
                <a:lnTo>
                  <a:pt x="671779" y="1782686"/>
                </a:lnTo>
                <a:lnTo>
                  <a:pt x="671779" y="1731886"/>
                </a:lnTo>
                <a:close/>
              </a:path>
              <a:path w="671829" h="2049779">
                <a:moveTo>
                  <a:pt x="671779" y="1820786"/>
                </a:moveTo>
                <a:lnTo>
                  <a:pt x="659079" y="1820786"/>
                </a:lnTo>
                <a:lnTo>
                  <a:pt x="659079" y="1871586"/>
                </a:lnTo>
                <a:lnTo>
                  <a:pt x="671779" y="1871586"/>
                </a:lnTo>
                <a:lnTo>
                  <a:pt x="671779" y="1820786"/>
                </a:lnTo>
                <a:close/>
              </a:path>
              <a:path w="671829" h="2049779">
                <a:moveTo>
                  <a:pt x="671779" y="1909686"/>
                </a:moveTo>
                <a:lnTo>
                  <a:pt x="659079" y="1909686"/>
                </a:lnTo>
                <a:lnTo>
                  <a:pt x="659079" y="1960486"/>
                </a:lnTo>
                <a:lnTo>
                  <a:pt x="671779" y="1960486"/>
                </a:lnTo>
                <a:lnTo>
                  <a:pt x="671779" y="1909686"/>
                </a:lnTo>
                <a:close/>
              </a:path>
              <a:path w="671829" h="2049779">
                <a:moveTo>
                  <a:pt x="671779" y="1998586"/>
                </a:moveTo>
                <a:lnTo>
                  <a:pt x="659079" y="1998586"/>
                </a:lnTo>
                <a:lnTo>
                  <a:pt x="659079" y="2049386"/>
                </a:lnTo>
                <a:lnTo>
                  <a:pt x="671779" y="2049386"/>
                </a:lnTo>
                <a:lnTo>
                  <a:pt x="671779" y="19985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046608" y="5514065"/>
            <a:ext cx="56896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pc="45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r>
              <a:rPr spc="-50" dirty="0">
                <a:solidFill>
                  <a:prstClr val="black"/>
                </a:solidFill>
                <a:latin typeface="Calibri"/>
                <a:cs typeface="Calibri"/>
              </a:rPr>
              <a:t>npu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: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028114" y="4691698"/>
            <a:ext cx="98996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Reset</a:t>
            </a:r>
            <a:r>
              <a:rPr spc="-19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gate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003452" y="3922764"/>
            <a:ext cx="116776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Update</a:t>
            </a:r>
            <a:r>
              <a:rPr spc="-1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gate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003451" y="2745791"/>
            <a:ext cx="147955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pc="-30" dirty="0">
                <a:solidFill>
                  <a:prstClr val="black"/>
                </a:solidFill>
                <a:latin typeface="Calibri"/>
                <a:cs typeface="Calibri"/>
              </a:rPr>
              <a:t>Memory</a:t>
            </a:r>
            <a:r>
              <a:rPr spc="1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prstClr val="black"/>
                </a:solidFill>
                <a:latin typeface="Calibri"/>
                <a:cs typeface="Calibri"/>
              </a:rPr>
              <a:t>(reset)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085300" y="1615822"/>
            <a:ext cx="12852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pc="-15" dirty="0">
                <a:solidFill>
                  <a:prstClr val="black"/>
                </a:solidFill>
                <a:latin typeface="Calibri"/>
                <a:cs typeface="Calibri"/>
              </a:rPr>
              <a:t>Final</a:t>
            </a:r>
            <a:r>
              <a:rPr spc="2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30" dirty="0">
                <a:solidFill>
                  <a:prstClr val="black"/>
                </a:solidFill>
                <a:latin typeface="Calibri"/>
                <a:cs typeface="Calibri"/>
              </a:rPr>
              <a:t>memory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7929" y="6581001"/>
            <a:ext cx="11171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Richard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Socher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" name="Title 8">
            <a:extLst>
              <a:ext uri="{FF2B5EF4-FFF2-40B4-BE49-F238E27FC236}">
                <a16:creationId xmlns:a16="http://schemas.microsoft.com/office/drawing/2014/main" id="{8DFBA61D-7D0D-A881-20AE-18C67C0EA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1165086"/>
          </a:xfrm>
        </p:spPr>
        <p:txBody>
          <a:bodyPr>
            <a:normAutofit/>
          </a:bodyPr>
          <a:lstStyle/>
          <a:p>
            <a:r>
              <a:rPr lang="en-US" sz="4400" b="0" dirty="0">
                <a:solidFill>
                  <a:schemeClr val="tx1"/>
                </a:solidFill>
                <a:latin typeface="+mj-lt"/>
              </a:rPr>
              <a:t>Gated Recurrent Units (GRU)</a:t>
            </a:r>
          </a:p>
        </p:txBody>
      </p:sp>
    </p:spTree>
    <p:extLst>
      <p:ext uri="{BB962C8B-B14F-4D97-AF65-F5344CB8AC3E}">
        <p14:creationId xmlns:p14="http://schemas.microsoft.com/office/powerpoint/2010/main" val="3387875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1007263"/>
            <a:ext cx="8275320" cy="47566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buClr>
                <a:srgbClr val="CC0000"/>
              </a:buClr>
              <a:buFont typeface="Arial"/>
              <a:buChar char="•"/>
              <a:tabLst>
                <a:tab pos="469265" algn="l"/>
                <a:tab pos="469900" algn="l"/>
              </a:tabLst>
              <a:defRPr/>
            </a:pP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If </a:t>
            </a:r>
            <a:r>
              <a:rPr lang="en-US" sz="2800" spc="5" dirty="0">
                <a:solidFill>
                  <a:prstClr val="black"/>
                </a:solidFill>
                <a:latin typeface="Calibri"/>
                <a:cs typeface="Calibri"/>
              </a:rPr>
              <a:t>reset </a:t>
            </a:r>
            <a:r>
              <a:rPr lang="en-US" sz="2800" b="1" i="1" spc="5" dirty="0">
                <a:solidFill>
                  <a:prstClr val="black"/>
                </a:solidFill>
                <a:latin typeface="Calibri"/>
                <a:cs typeface="Calibri"/>
              </a:rPr>
              <a:t>r</a:t>
            </a:r>
            <a:r>
              <a:rPr sz="2800"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prstClr val="black"/>
                </a:solidFill>
                <a:latin typeface="Calibri"/>
                <a:cs typeface="Calibri"/>
              </a:rPr>
              <a:t>is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close </a:t>
            </a:r>
            <a:r>
              <a:rPr sz="2800" spc="-20" dirty="0">
                <a:solidFill>
                  <a:prstClr val="black"/>
                </a:solidFill>
                <a:latin typeface="Calibri"/>
                <a:cs typeface="Calibri"/>
              </a:rPr>
              <a:t>to</a:t>
            </a:r>
            <a:r>
              <a:rPr sz="2800" spc="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prstClr val="black"/>
                </a:solidFill>
                <a:latin typeface="Calibri"/>
                <a:cs typeface="Calibri"/>
              </a:rPr>
              <a:t>0,</a:t>
            </a:r>
            <a:r>
              <a:rPr lang="en-US" sz="2800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ignore </a:t>
            </a:r>
            <a:r>
              <a:rPr lang="en-US" sz="2800" dirty="0">
                <a:solidFill>
                  <a:prstClr val="black"/>
                </a:solidFill>
                <a:latin typeface="Calibri"/>
                <a:cs typeface="Calibri"/>
              </a:rPr>
              <a:t>			        </a:t>
            </a:r>
            <a:r>
              <a:rPr sz="2800" spc="10" dirty="0">
                <a:solidFill>
                  <a:prstClr val="black"/>
                </a:solidFill>
                <a:latin typeface="Calibri"/>
                <a:cs typeface="Calibri"/>
              </a:rPr>
              <a:t>previous </a:t>
            </a:r>
            <a:r>
              <a:rPr sz="2800" spc="5" dirty="0">
                <a:solidFill>
                  <a:prstClr val="black"/>
                </a:solidFill>
                <a:latin typeface="Calibri"/>
                <a:cs typeface="Calibri"/>
              </a:rPr>
              <a:t>hidden </a:t>
            </a:r>
            <a:r>
              <a:rPr sz="2800" spc="-25" dirty="0">
                <a:solidFill>
                  <a:prstClr val="black"/>
                </a:solidFill>
                <a:latin typeface="Calibri"/>
                <a:cs typeface="Calibri"/>
              </a:rPr>
              <a:t>state</a:t>
            </a:r>
            <a:r>
              <a:rPr lang="en-US" sz="2800" spc="-25" dirty="0">
                <a:solidFill>
                  <a:prstClr val="black"/>
                </a:solidFill>
                <a:latin typeface="Calibri"/>
                <a:cs typeface="Calibri"/>
              </a:rPr>
              <a:t>:</a:t>
            </a:r>
            <a:r>
              <a:rPr sz="2800" spc="-25" dirty="0">
                <a:solidFill>
                  <a:prstClr val="black"/>
                </a:solidFill>
                <a:latin typeface="Calibri"/>
                <a:cs typeface="Calibri"/>
              </a:rPr>
              <a:t>  </a:t>
            </a:r>
            <a:r>
              <a:rPr sz="2800" spc="-20" dirty="0">
                <a:solidFill>
                  <a:prstClr val="black"/>
                </a:solidFill>
                <a:latin typeface="Calibri"/>
                <a:cs typeface="Calibri"/>
              </a:rPr>
              <a:t>Allows </a:t>
            </a:r>
            <a:r>
              <a:rPr lang="en-US" sz="2800" spc="-20" dirty="0">
                <a:solidFill>
                  <a:prstClr val="black"/>
                </a:solidFill>
                <a:latin typeface="Calibri"/>
                <a:cs typeface="Calibri"/>
              </a:rPr>
              <a:t>			  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model </a:t>
            </a:r>
            <a:r>
              <a:rPr sz="2800" spc="-20" dirty="0">
                <a:solidFill>
                  <a:prstClr val="black"/>
                </a:solidFill>
                <a:latin typeface="Calibri"/>
                <a:cs typeface="Calibri"/>
              </a:rPr>
              <a:t>to </a:t>
            </a:r>
            <a:r>
              <a:rPr sz="2800" spc="15" dirty="0">
                <a:solidFill>
                  <a:prstClr val="black"/>
                </a:solidFill>
                <a:latin typeface="Calibri"/>
                <a:cs typeface="Calibri"/>
              </a:rPr>
              <a:t>drop </a:t>
            </a:r>
            <a:r>
              <a:rPr sz="2800" spc="-10" dirty="0">
                <a:solidFill>
                  <a:prstClr val="black"/>
                </a:solidFill>
                <a:latin typeface="Calibri"/>
                <a:cs typeface="Calibri"/>
              </a:rPr>
              <a:t>information </a:t>
            </a:r>
            <a:r>
              <a:rPr sz="2800" spc="-15" dirty="0">
                <a:solidFill>
                  <a:prstClr val="black"/>
                </a:solidFill>
                <a:latin typeface="Calibri"/>
                <a:cs typeface="Calibri"/>
              </a:rPr>
              <a:t>that </a:t>
            </a:r>
            <a:r>
              <a:rPr lang="en-US" sz="2800" spc="-15" dirty="0">
                <a:solidFill>
                  <a:prstClr val="black"/>
                </a:solidFill>
                <a:latin typeface="Calibri"/>
                <a:cs typeface="Calibri"/>
              </a:rPr>
              <a:t>			          </a:t>
            </a:r>
            <a:r>
              <a:rPr sz="2800" spc="-25" dirty="0">
                <a:solidFill>
                  <a:prstClr val="black"/>
                </a:solidFill>
                <a:latin typeface="Calibri"/>
                <a:cs typeface="Calibri"/>
              </a:rPr>
              <a:t>is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irrelevant </a:t>
            </a:r>
            <a:r>
              <a:rPr sz="2800" spc="-25" dirty="0">
                <a:solidFill>
                  <a:prstClr val="black"/>
                </a:solidFill>
                <a:latin typeface="Calibri"/>
                <a:cs typeface="Calibri"/>
              </a:rPr>
              <a:t>in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the</a:t>
            </a:r>
            <a:r>
              <a:rPr sz="2800" spc="10" dirty="0">
                <a:solidFill>
                  <a:prstClr val="black"/>
                </a:solidFill>
                <a:latin typeface="Calibri"/>
                <a:cs typeface="Calibri"/>
              </a:rPr>
              <a:t> future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469900" marR="5080" indent="-457200">
              <a:lnSpc>
                <a:spcPct val="101200"/>
              </a:lnSpc>
              <a:spcBef>
                <a:spcPts val="1700"/>
              </a:spcBef>
              <a:buClr>
                <a:srgbClr val="CC0000"/>
              </a:buClr>
              <a:buFont typeface="Arial"/>
              <a:buChar char="•"/>
              <a:tabLst>
                <a:tab pos="469265" algn="l"/>
                <a:tab pos="469900" algn="l"/>
              </a:tabLst>
              <a:defRPr/>
            </a:pPr>
            <a:r>
              <a:rPr lang="en-US" sz="2800" spc="-10" dirty="0">
                <a:solidFill>
                  <a:prstClr val="black"/>
                </a:solidFill>
                <a:latin typeface="Calibri"/>
                <a:cs typeface="Calibri"/>
              </a:rPr>
              <a:t>If update </a:t>
            </a:r>
            <a:r>
              <a:rPr lang="en-US" sz="2800" b="1" i="1" spc="-10" dirty="0">
                <a:solidFill>
                  <a:prstClr val="black"/>
                </a:solidFill>
                <a:latin typeface="Calibri"/>
                <a:cs typeface="Calibri"/>
              </a:rPr>
              <a:t>z</a:t>
            </a:r>
            <a:r>
              <a:rPr lang="en-US" sz="2800" spc="-10" dirty="0">
                <a:solidFill>
                  <a:prstClr val="black"/>
                </a:solidFill>
                <a:latin typeface="Calibri"/>
                <a:cs typeface="Calibri"/>
              </a:rPr>
              <a:t> is close to 1, can copy information through many time steps, i.e. copy-paste state: 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Less </a:t>
            </a:r>
            <a:r>
              <a:rPr sz="2800" spc="5" dirty="0">
                <a:solidFill>
                  <a:prstClr val="black"/>
                </a:solidFill>
                <a:latin typeface="Calibri"/>
                <a:cs typeface="Calibri"/>
              </a:rPr>
              <a:t>vanishing</a:t>
            </a:r>
            <a:r>
              <a:rPr sz="2800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gradient!</a:t>
            </a:r>
            <a:endParaRPr sz="24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469900" marR="120650" indent="-457200">
              <a:lnSpc>
                <a:spcPct val="101200"/>
              </a:lnSpc>
              <a:spcBef>
                <a:spcPts val="1700"/>
              </a:spcBef>
              <a:buClr>
                <a:srgbClr val="CC0000"/>
              </a:buClr>
              <a:buFont typeface="Arial"/>
              <a:buChar char="•"/>
              <a:tabLst>
                <a:tab pos="469265" algn="l"/>
                <a:tab pos="469900" algn="l"/>
              </a:tabLst>
              <a:defRPr/>
            </a:pPr>
            <a:r>
              <a:rPr sz="2800" spc="-15" dirty="0">
                <a:solidFill>
                  <a:prstClr val="black"/>
                </a:solidFill>
                <a:latin typeface="Calibri"/>
                <a:cs typeface="Calibri"/>
              </a:rPr>
              <a:t>Units </a:t>
            </a:r>
            <a:r>
              <a:rPr sz="2800" spc="-25" dirty="0">
                <a:solidFill>
                  <a:prstClr val="black"/>
                </a:solidFill>
                <a:latin typeface="Calibri"/>
                <a:cs typeface="Calibri"/>
              </a:rPr>
              <a:t>with </a:t>
            </a:r>
            <a:r>
              <a:rPr sz="2800" spc="5" dirty="0">
                <a:solidFill>
                  <a:prstClr val="black"/>
                </a:solidFill>
                <a:latin typeface="Calibri"/>
                <a:cs typeface="Calibri"/>
              </a:rPr>
              <a:t>short-term dependencies often 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have</a:t>
            </a:r>
            <a:r>
              <a:rPr sz="2800" spc="-13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5" dirty="0">
                <a:solidFill>
                  <a:prstClr val="black"/>
                </a:solidFill>
                <a:latin typeface="Calibri"/>
                <a:cs typeface="Calibri"/>
              </a:rPr>
              <a:t>reset  </a:t>
            </a:r>
            <a:r>
              <a:rPr sz="2800" spc="-20" dirty="0">
                <a:solidFill>
                  <a:prstClr val="black"/>
                </a:solidFill>
                <a:latin typeface="Calibri"/>
                <a:cs typeface="Calibri"/>
              </a:rPr>
              <a:t>gates </a:t>
            </a:r>
            <a:r>
              <a:rPr lang="en-US" sz="2800" spc="-20" dirty="0">
                <a:solidFill>
                  <a:prstClr val="black"/>
                </a:solidFill>
                <a:latin typeface="Calibri"/>
                <a:cs typeface="Calibri"/>
              </a:rPr>
              <a:t>(r) </a:t>
            </a:r>
            <a:r>
              <a:rPr sz="2800" spc="15" dirty="0">
                <a:solidFill>
                  <a:prstClr val="black"/>
                </a:solidFill>
                <a:latin typeface="Calibri"/>
                <a:cs typeface="Calibri"/>
              </a:rPr>
              <a:t>very</a:t>
            </a:r>
            <a:r>
              <a:rPr sz="2800" spc="-10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prstClr val="black"/>
                </a:solidFill>
                <a:latin typeface="Calibri"/>
                <a:cs typeface="Calibri"/>
              </a:rPr>
              <a:t>active</a:t>
            </a:r>
            <a:r>
              <a:rPr lang="en-US" sz="2800" spc="-15" dirty="0">
                <a:solidFill>
                  <a:prstClr val="black"/>
                </a:solidFill>
                <a:latin typeface="Calibri"/>
                <a:cs typeface="Calibri"/>
              </a:rPr>
              <a:t>; ones with</a:t>
            </a:r>
            <a:r>
              <a:rPr lang="en-US" sz="2800" spc="-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Calibri"/>
                <a:cs typeface="Calibri"/>
              </a:rPr>
              <a:t>long-</a:t>
            </a:r>
            <a:r>
              <a:rPr lang="en-US" sz="2800" spc="-5" dirty="0">
                <a:solidFill>
                  <a:prstClr val="black"/>
                </a:solidFill>
                <a:latin typeface="Calibri"/>
                <a:cs typeface="Calibri"/>
              </a:rPr>
              <a:t>term </a:t>
            </a:r>
            <a:r>
              <a:rPr lang="en-US" sz="2800" spc="5" dirty="0">
                <a:solidFill>
                  <a:prstClr val="black"/>
                </a:solidFill>
                <a:latin typeface="Calibri"/>
                <a:cs typeface="Calibri"/>
              </a:rPr>
              <a:t>dependencies have</a:t>
            </a:r>
            <a:r>
              <a:rPr lang="en-US" sz="2800" spc="-19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en-US" sz="2800" spc="-15" dirty="0">
                <a:solidFill>
                  <a:prstClr val="black"/>
                </a:solidFill>
                <a:latin typeface="Calibri"/>
                <a:cs typeface="Calibri"/>
              </a:rPr>
              <a:t>active </a:t>
            </a:r>
            <a:r>
              <a:rPr lang="en-US" sz="2800" spc="-5" dirty="0">
                <a:solidFill>
                  <a:prstClr val="black"/>
                </a:solidFill>
                <a:latin typeface="Calibri"/>
                <a:cs typeface="Calibri"/>
              </a:rPr>
              <a:t>update </a:t>
            </a:r>
            <a:r>
              <a:rPr lang="en-US" sz="2800" spc="-20" dirty="0">
                <a:solidFill>
                  <a:prstClr val="black"/>
                </a:solidFill>
                <a:latin typeface="Calibri"/>
                <a:cs typeface="Calibri"/>
              </a:rPr>
              <a:t>gates (z)</a:t>
            </a:r>
            <a:r>
              <a:rPr lang="en-US" sz="2800" spc="-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endParaRPr lang="en-US" sz="28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289800" y="990600"/>
            <a:ext cx="3073400" cy="482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315200" y="1473200"/>
            <a:ext cx="3048000" cy="482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302500" y="2044700"/>
            <a:ext cx="3251200" cy="330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315200" y="2565400"/>
            <a:ext cx="3124200" cy="330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1" y="6581002"/>
            <a:ext cx="20195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Adapted from Richard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Socher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Title 8">
            <a:extLst>
              <a:ext uri="{FF2B5EF4-FFF2-40B4-BE49-F238E27FC236}">
                <a16:creationId xmlns:a16="http://schemas.microsoft.com/office/drawing/2014/main" id="{F60C123B-2A4C-2F63-3A38-A926C5748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1165086"/>
          </a:xfrm>
        </p:spPr>
        <p:txBody>
          <a:bodyPr/>
          <a:lstStyle/>
          <a:p>
            <a:r>
              <a:rPr lang="en-US" dirty="0"/>
              <a:t>Gated Recurrent Units (GRU)</a:t>
            </a:r>
          </a:p>
        </p:txBody>
      </p:sp>
    </p:spTree>
    <p:extLst>
      <p:ext uri="{BB962C8B-B14F-4D97-AF65-F5344CB8AC3E}">
        <p14:creationId xmlns:p14="http://schemas.microsoft.com/office/powerpoint/2010/main" val="414452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706804" y="1183342"/>
            <a:ext cx="8542096" cy="5206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buClr>
                <a:srgbClr val="CC0000"/>
              </a:buClr>
              <a:buFont typeface="Arial"/>
              <a:buChar char="•"/>
              <a:tabLst>
                <a:tab pos="469265" algn="l"/>
                <a:tab pos="469900" algn="l"/>
              </a:tabLst>
              <a:defRPr/>
            </a:pPr>
            <a:r>
              <a:rPr lang="en-US" sz="2800" dirty="0">
                <a:solidFill>
                  <a:prstClr val="black"/>
                </a:solidFill>
                <a:latin typeface="Calibri"/>
                <a:cs typeface="Calibri"/>
              </a:rPr>
              <a:t>Proposed by </a:t>
            </a:r>
            <a:r>
              <a:rPr lang="en-US" sz="2800" dirty="0" err="1">
                <a:solidFill>
                  <a:prstClr val="black"/>
                </a:solidFill>
                <a:latin typeface="Calibri"/>
                <a:cs typeface="Calibri"/>
              </a:rPr>
              <a:t>Hochreiter</a:t>
            </a:r>
            <a:r>
              <a:rPr lang="en-US" sz="2800" dirty="0">
                <a:solidFill>
                  <a:prstClr val="black"/>
                </a:solidFill>
                <a:latin typeface="Calibri"/>
                <a:cs typeface="Calibri"/>
              </a:rPr>
              <a:t> and </a:t>
            </a:r>
            <a:r>
              <a:rPr lang="en-US" sz="2800" dirty="0" err="1">
                <a:solidFill>
                  <a:prstClr val="black"/>
                </a:solidFill>
                <a:latin typeface="Calibri"/>
                <a:cs typeface="Calibri"/>
              </a:rPr>
              <a:t>Schmidhuber</a:t>
            </a:r>
            <a:r>
              <a:rPr lang="en-US" sz="2800" dirty="0">
                <a:solidFill>
                  <a:prstClr val="black"/>
                </a:solidFill>
                <a:latin typeface="Calibri"/>
                <a:cs typeface="Calibri"/>
              </a:rPr>
              <a:t> in 1997</a:t>
            </a:r>
          </a:p>
          <a:p>
            <a:pPr marL="12700">
              <a:buClr>
                <a:srgbClr val="CC0000"/>
              </a:buClr>
              <a:tabLst>
                <a:tab pos="469265" algn="l"/>
                <a:tab pos="469900" algn="l"/>
              </a:tabLst>
              <a:defRPr/>
            </a:pPr>
            <a:endParaRPr lang="en-US" sz="9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469900" indent="-457200">
              <a:buClr>
                <a:srgbClr val="CC0000"/>
              </a:buClr>
              <a:buFont typeface="Arial"/>
              <a:buChar char="•"/>
              <a:tabLst>
                <a:tab pos="469265" algn="l"/>
                <a:tab pos="469900" algn="l"/>
              </a:tabLst>
              <a:defRPr/>
            </a:pP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We </a:t>
            </a:r>
            <a:r>
              <a:rPr sz="2800" spc="-10" dirty="0">
                <a:solidFill>
                  <a:prstClr val="black"/>
                </a:solidFill>
                <a:latin typeface="Calibri"/>
                <a:cs typeface="Calibri"/>
              </a:rPr>
              <a:t>can </a:t>
            </a:r>
            <a:r>
              <a:rPr sz="2800" spc="-15" dirty="0">
                <a:solidFill>
                  <a:prstClr val="black"/>
                </a:solidFill>
                <a:latin typeface="Calibri"/>
                <a:cs typeface="Calibri"/>
              </a:rPr>
              <a:t>make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the </a:t>
            </a:r>
            <a:r>
              <a:rPr sz="2800" spc="-10" dirty="0">
                <a:solidFill>
                  <a:prstClr val="black"/>
                </a:solidFill>
                <a:latin typeface="Calibri"/>
                <a:cs typeface="Calibri"/>
              </a:rPr>
              <a:t>units </a:t>
            </a:r>
            <a:r>
              <a:rPr sz="2800" spc="10" dirty="0">
                <a:solidFill>
                  <a:prstClr val="black"/>
                </a:solidFill>
                <a:latin typeface="Calibri"/>
                <a:cs typeface="Calibri"/>
              </a:rPr>
              <a:t>even 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more</a:t>
            </a:r>
            <a:r>
              <a:rPr sz="28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complex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469900" indent="-457200">
              <a:spcBef>
                <a:spcPts val="1840"/>
              </a:spcBef>
              <a:buClr>
                <a:srgbClr val="CC0000"/>
              </a:buClr>
              <a:buFont typeface="Arial"/>
              <a:buChar char="•"/>
              <a:tabLst>
                <a:tab pos="469265" algn="l"/>
                <a:tab pos="469900" algn="l"/>
              </a:tabLst>
              <a:defRPr/>
            </a:pPr>
            <a:r>
              <a:rPr sz="2800" spc="-20" dirty="0">
                <a:solidFill>
                  <a:prstClr val="black"/>
                </a:solidFill>
                <a:latin typeface="Calibri"/>
                <a:cs typeface="Calibri"/>
              </a:rPr>
              <a:t>Allow </a:t>
            </a:r>
            <a:r>
              <a:rPr sz="2800" spc="-10" dirty="0">
                <a:solidFill>
                  <a:prstClr val="black"/>
                </a:solidFill>
                <a:latin typeface="Calibri"/>
                <a:cs typeface="Calibri"/>
              </a:rPr>
              <a:t>each </a:t>
            </a:r>
            <a:r>
              <a:rPr sz="2800" spc="-35" dirty="0">
                <a:solidFill>
                  <a:prstClr val="black"/>
                </a:solidFill>
                <a:latin typeface="Calibri"/>
                <a:cs typeface="Calibri"/>
              </a:rPr>
              <a:t>time </a:t>
            </a:r>
            <a:r>
              <a:rPr sz="2800" spc="-10" dirty="0">
                <a:solidFill>
                  <a:prstClr val="black"/>
                </a:solidFill>
                <a:latin typeface="Calibri"/>
                <a:cs typeface="Calibri"/>
              </a:rPr>
              <a:t>step </a:t>
            </a:r>
            <a:r>
              <a:rPr sz="2800" spc="-20" dirty="0">
                <a:solidFill>
                  <a:prstClr val="black"/>
                </a:solidFill>
                <a:latin typeface="Calibri"/>
                <a:cs typeface="Calibri"/>
              </a:rPr>
              <a:t>to</a:t>
            </a:r>
            <a:r>
              <a:rPr sz="2800" spc="34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modify</a:t>
            </a:r>
          </a:p>
          <a:p>
            <a:pPr marL="927100" lvl="1" indent="-457200">
              <a:spcBef>
                <a:spcPts val="1540"/>
              </a:spcBef>
              <a:buClr>
                <a:srgbClr val="3A87FF"/>
              </a:buClr>
              <a:buFont typeface="Arial"/>
              <a:buChar char="•"/>
              <a:tabLst>
                <a:tab pos="926465" algn="l"/>
                <a:tab pos="927100" algn="l"/>
              </a:tabLst>
              <a:defRPr/>
            </a:pPr>
            <a:r>
              <a:rPr sz="2400" spc="20" dirty="0">
                <a:solidFill>
                  <a:prstClr val="black"/>
                </a:solidFill>
                <a:latin typeface="Calibri"/>
                <a:cs typeface="Calibri"/>
              </a:rPr>
              <a:t>Input </a:t>
            </a:r>
            <a:r>
              <a:rPr sz="2400" spc="-25" dirty="0">
                <a:solidFill>
                  <a:prstClr val="black"/>
                </a:solidFill>
                <a:latin typeface="Calibri"/>
                <a:cs typeface="Calibri"/>
              </a:rPr>
              <a:t>gate </a:t>
            </a:r>
            <a:r>
              <a:rPr sz="2400" spc="-10" dirty="0">
                <a:solidFill>
                  <a:prstClr val="black"/>
                </a:solidFill>
                <a:latin typeface="Calibri"/>
                <a:cs typeface="Calibri"/>
              </a:rPr>
              <a:t>(current </a:t>
            </a:r>
            <a:r>
              <a:rPr sz="2400" spc="5" dirty="0">
                <a:solidFill>
                  <a:prstClr val="black"/>
                </a:solidFill>
                <a:latin typeface="Calibri"/>
                <a:cs typeface="Calibri"/>
              </a:rPr>
              <a:t>cell</a:t>
            </a:r>
            <a:r>
              <a:rPr sz="2400" spc="-7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prstClr val="black"/>
                </a:solidFill>
                <a:latin typeface="Calibri"/>
                <a:cs typeface="Calibri"/>
              </a:rPr>
              <a:t>matters)</a:t>
            </a:r>
            <a:endParaRPr sz="24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927100" lvl="1" indent="-457200">
              <a:spcBef>
                <a:spcPts val="1420"/>
              </a:spcBef>
              <a:buClr>
                <a:srgbClr val="3A87FF"/>
              </a:buClr>
              <a:buFont typeface="Arial"/>
              <a:buChar char="•"/>
              <a:tabLst>
                <a:tab pos="926465" algn="l"/>
                <a:tab pos="927100" algn="l"/>
              </a:tabLst>
              <a:defRPr/>
            </a:pPr>
            <a:r>
              <a:rPr sz="2400" spc="-10" dirty="0">
                <a:solidFill>
                  <a:prstClr val="black"/>
                </a:solidFill>
                <a:latin typeface="Calibri"/>
                <a:cs typeface="Calibri"/>
              </a:rPr>
              <a:t>Forget </a:t>
            </a:r>
            <a:r>
              <a:rPr sz="2400" spc="-25" dirty="0">
                <a:solidFill>
                  <a:prstClr val="black"/>
                </a:solidFill>
                <a:latin typeface="Calibri"/>
                <a:cs typeface="Calibri"/>
              </a:rPr>
              <a:t>(gate </a:t>
            </a:r>
            <a:r>
              <a:rPr sz="2400" spc="-10" dirty="0">
                <a:solidFill>
                  <a:prstClr val="black"/>
                </a:solidFill>
                <a:latin typeface="Calibri"/>
                <a:cs typeface="Calibri"/>
              </a:rPr>
              <a:t>0,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forget</a:t>
            </a:r>
            <a:r>
              <a:rPr sz="2400" spc="2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past)</a:t>
            </a:r>
            <a:endParaRPr sz="24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927100" lvl="1" indent="-457200">
              <a:spcBef>
                <a:spcPts val="1520"/>
              </a:spcBef>
              <a:buClr>
                <a:srgbClr val="3A87FF"/>
              </a:buClr>
              <a:buFont typeface="Arial"/>
              <a:buChar char="•"/>
              <a:tabLst>
                <a:tab pos="926465" algn="l"/>
                <a:tab pos="927100" algn="l"/>
              </a:tabLst>
              <a:defRPr/>
            </a:pPr>
            <a:r>
              <a:rPr sz="2400" spc="15" dirty="0">
                <a:solidFill>
                  <a:prstClr val="black"/>
                </a:solidFill>
                <a:latin typeface="Calibri"/>
                <a:cs typeface="Calibri"/>
              </a:rPr>
              <a:t>Output </a:t>
            </a:r>
            <a:r>
              <a:rPr sz="2400" spc="5" dirty="0">
                <a:solidFill>
                  <a:prstClr val="black"/>
                </a:solidFill>
                <a:latin typeface="Calibri"/>
                <a:cs typeface="Calibri"/>
              </a:rPr>
              <a:t>(how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much </a:t>
            </a:r>
            <a:r>
              <a:rPr sz="2400" spc="5" dirty="0">
                <a:solidFill>
                  <a:prstClr val="black"/>
                </a:solidFill>
                <a:latin typeface="Calibri"/>
                <a:cs typeface="Calibri"/>
              </a:rPr>
              <a:t>cell</a:t>
            </a:r>
            <a:r>
              <a:rPr lang="en-US" sz="2400"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20" dirty="0">
                <a:solidFill>
                  <a:prstClr val="black"/>
                </a:solidFill>
                <a:latin typeface="Calibri"/>
                <a:cs typeface="Calibri"/>
              </a:rPr>
              <a:t>is</a:t>
            </a:r>
            <a:r>
              <a:rPr lang="en-US" sz="2400" spc="2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exposed)</a:t>
            </a:r>
          </a:p>
          <a:p>
            <a:pPr marL="927100" lvl="1" indent="-457200">
              <a:spcBef>
                <a:spcPts val="1520"/>
              </a:spcBef>
              <a:buClr>
                <a:srgbClr val="3A87FF"/>
              </a:buClr>
              <a:buFont typeface="Arial"/>
              <a:buChar char="•"/>
              <a:tabLst>
                <a:tab pos="926465" algn="l"/>
                <a:tab pos="927100" algn="l"/>
              </a:tabLst>
              <a:defRPr/>
            </a:pP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New </a:t>
            </a:r>
            <a:r>
              <a:rPr sz="2400" spc="-10" dirty="0">
                <a:solidFill>
                  <a:prstClr val="black"/>
                </a:solidFill>
                <a:latin typeface="Calibri"/>
                <a:cs typeface="Calibri"/>
              </a:rPr>
              <a:t>memory</a:t>
            </a:r>
            <a:r>
              <a:rPr sz="2400" spc="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5" dirty="0">
                <a:solidFill>
                  <a:prstClr val="black"/>
                </a:solidFill>
                <a:latin typeface="Calibri"/>
                <a:cs typeface="Calibri"/>
              </a:rPr>
              <a:t>cell</a:t>
            </a:r>
            <a:endParaRPr sz="24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469900" indent="-457200">
              <a:spcBef>
                <a:spcPts val="1820"/>
              </a:spcBef>
              <a:buClr>
                <a:srgbClr val="CC0000"/>
              </a:buClr>
              <a:buFont typeface="Arial"/>
              <a:buChar char="•"/>
              <a:tabLst>
                <a:tab pos="469265" algn="l"/>
                <a:tab pos="469900" algn="l"/>
              </a:tabLst>
              <a:defRPr/>
            </a:pPr>
            <a:r>
              <a:rPr sz="2800" spc="-15" dirty="0">
                <a:solidFill>
                  <a:prstClr val="black"/>
                </a:solidFill>
                <a:latin typeface="Calibri"/>
                <a:cs typeface="Calibri"/>
              </a:rPr>
              <a:t>Final </a:t>
            </a:r>
            <a:r>
              <a:rPr sz="2800" spc="-10" dirty="0">
                <a:solidFill>
                  <a:prstClr val="black"/>
                </a:solidFill>
                <a:latin typeface="Calibri"/>
                <a:cs typeface="Calibri"/>
              </a:rPr>
              <a:t>memory</a:t>
            </a:r>
            <a:r>
              <a:rPr sz="2800" spc="-15" dirty="0">
                <a:solidFill>
                  <a:prstClr val="black"/>
                </a:solidFill>
                <a:latin typeface="Calibri"/>
                <a:cs typeface="Calibri"/>
              </a:rPr>
              <a:t> cell: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469900" indent="-457200">
              <a:spcBef>
                <a:spcPts val="1740"/>
              </a:spcBef>
              <a:buClr>
                <a:srgbClr val="CC0000"/>
              </a:buClr>
              <a:buFont typeface="Arial"/>
              <a:buChar char="•"/>
              <a:tabLst>
                <a:tab pos="469265" algn="l"/>
                <a:tab pos="469900" algn="l"/>
              </a:tabLst>
              <a:defRPr/>
            </a:pPr>
            <a:r>
              <a:rPr sz="2800" spc="-15" dirty="0">
                <a:solidFill>
                  <a:prstClr val="black"/>
                </a:solidFill>
                <a:latin typeface="Calibri"/>
                <a:cs typeface="Calibri"/>
              </a:rPr>
              <a:t>Final </a:t>
            </a:r>
            <a:r>
              <a:rPr sz="2800" spc="5" dirty="0">
                <a:solidFill>
                  <a:prstClr val="black"/>
                </a:solidFill>
                <a:latin typeface="Calibri"/>
                <a:cs typeface="Calibri"/>
              </a:rPr>
              <a:t>hidden</a:t>
            </a:r>
            <a:r>
              <a:rPr sz="2800" spc="-4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prstClr val="black"/>
                </a:solidFill>
                <a:latin typeface="Calibri"/>
                <a:cs typeface="Calibri"/>
              </a:rPr>
              <a:t>state: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251700" y="2885557"/>
            <a:ext cx="2997200" cy="482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200900" y="3431657"/>
            <a:ext cx="3098800" cy="482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226300" y="3990457"/>
            <a:ext cx="3073400" cy="482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251700" y="4523857"/>
            <a:ext cx="3403600" cy="482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251700" y="5285857"/>
            <a:ext cx="2362200" cy="254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251700" y="5984357"/>
            <a:ext cx="1905000" cy="279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929" y="6604793"/>
            <a:ext cx="20195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Adapted from Richard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Socher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B87BA2D1-A6AA-24DB-7FFD-9E7612BB6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Long-Short-Term-Memory (LSTM)</a:t>
            </a:r>
          </a:p>
        </p:txBody>
      </p:sp>
    </p:spTree>
    <p:extLst>
      <p:ext uri="{BB962C8B-B14F-4D97-AF65-F5344CB8AC3E}">
        <p14:creationId xmlns:p14="http://schemas.microsoft.com/office/powerpoint/2010/main" val="1392597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2193835" y="5255907"/>
            <a:ext cx="7291705" cy="1077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2100"/>
              </a:lnSpc>
              <a:defRPr/>
            </a:pPr>
            <a:r>
              <a:rPr spc="-20" dirty="0">
                <a:solidFill>
                  <a:prstClr val="black"/>
                </a:solidFill>
                <a:latin typeface="Calibri"/>
                <a:cs typeface="Calibri"/>
              </a:rPr>
              <a:t>Intuition: </a:t>
            </a:r>
            <a:r>
              <a:rPr spc="-30" dirty="0">
                <a:solidFill>
                  <a:prstClr val="black"/>
                </a:solidFill>
                <a:latin typeface="Calibri"/>
                <a:cs typeface="Calibri"/>
              </a:rPr>
              <a:t>memory 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cells </a:t>
            </a:r>
            <a:r>
              <a:rPr spc="20" dirty="0">
                <a:solidFill>
                  <a:prstClr val="black"/>
                </a:solidFill>
                <a:latin typeface="Calibri"/>
                <a:cs typeface="Calibri"/>
              </a:rPr>
              <a:t>can </a:t>
            </a:r>
            <a:r>
              <a:rPr spc="-30" dirty="0">
                <a:solidFill>
                  <a:prstClr val="black"/>
                </a:solidFill>
                <a:latin typeface="Calibri"/>
                <a:cs typeface="Calibri"/>
              </a:rPr>
              <a:t>keep </a:t>
            </a:r>
            <a:r>
              <a:rPr spc="-25" dirty="0">
                <a:solidFill>
                  <a:prstClr val="black"/>
                </a:solidFill>
                <a:latin typeface="Calibri"/>
                <a:cs typeface="Calibri"/>
              </a:rPr>
              <a:t>information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intact, </a:t>
            </a:r>
            <a:r>
              <a:rPr spc="-20" dirty="0">
                <a:solidFill>
                  <a:prstClr val="black"/>
                </a:solidFill>
                <a:latin typeface="Calibri"/>
                <a:cs typeface="Calibri"/>
              </a:rPr>
              <a:t>unless </a:t>
            </a:r>
            <a:r>
              <a:rPr spc="-30" dirty="0">
                <a:solidFill>
                  <a:prstClr val="black"/>
                </a:solidFill>
                <a:latin typeface="Calibri"/>
                <a:cs typeface="Calibri"/>
              </a:rPr>
              <a:t>inputs </a:t>
            </a:r>
            <a:r>
              <a:rPr spc="-25" dirty="0">
                <a:solidFill>
                  <a:prstClr val="black"/>
                </a:solidFill>
                <a:latin typeface="Calibri"/>
                <a:cs typeface="Calibri"/>
              </a:rPr>
              <a:t>makes </a:t>
            </a:r>
            <a:r>
              <a:rPr spc="-15" dirty="0">
                <a:solidFill>
                  <a:prstClr val="black"/>
                </a:solidFill>
                <a:latin typeface="Calibri"/>
                <a:cs typeface="Calibri"/>
              </a:rPr>
              <a:t>them  </a:t>
            </a:r>
            <a:r>
              <a:rPr spc="-30" dirty="0">
                <a:solidFill>
                  <a:prstClr val="black"/>
                </a:solidFill>
                <a:latin typeface="Calibri"/>
                <a:cs typeface="Calibri"/>
              </a:rPr>
              <a:t>forget </a:t>
            </a:r>
            <a:r>
              <a:rPr spc="-10" dirty="0">
                <a:solidFill>
                  <a:prstClr val="black"/>
                </a:solidFill>
                <a:latin typeface="Calibri"/>
                <a:cs typeface="Calibri"/>
              </a:rPr>
              <a:t>it </a:t>
            </a:r>
            <a:r>
              <a:rPr spc="-25" dirty="0">
                <a:solidFill>
                  <a:prstClr val="black"/>
                </a:solidFill>
                <a:latin typeface="Calibri"/>
                <a:cs typeface="Calibri"/>
              </a:rPr>
              <a:t>or </a:t>
            </a:r>
            <a:r>
              <a:rPr spc="-15" dirty="0">
                <a:solidFill>
                  <a:prstClr val="black"/>
                </a:solidFill>
                <a:latin typeface="Calibri"/>
                <a:cs typeface="Calibri"/>
              </a:rPr>
              <a:t>overwrite </a:t>
            </a:r>
            <a:r>
              <a:rPr spc="-10" dirty="0">
                <a:solidFill>
                  <a:prstClr val="black"/>
                </a:solidFill>
                <a:latin typeface="Calibri"/>
                <a:cs typeface="Calibri"/>
              </a:rPr>
              <a:t>it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with </a:t>
            </a:r>
            <a:r>
              <a:rPr spc="-20" dirty="0">
                <a:solidFill>
                  <a:prstClr val="black"/>
                </a:solidFill>
                <a:latin typeface="Calibri"/>
                <a:cs typeface="Calibri"/>
              </a:rPr>
              <a:t>new</a:t>
            </a:r>
            <a:r>
              <a:rPr spc="3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30" dirty="0">
                <a:solidFill>
                  <a:prstClr val="black"/>
                </a:solidFill>
                <a:latin typeface="Calibri"/>
                <a:cs typeface="Calibri"/>
              </a:rPr>
              <a:t>input</a:t>
            </a:r>
            <a:endParaRPr lang="en-US" spc="-3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12700" marR="5080">
              <a:lnSpc>
                <a:spcPts val="2100"/>
              </a:lnSpc>
              <a:defRPr/>
            </a:pPr>
            <a:endParaRPr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12700">
              <a:lnSpc>
                <a:spcPts val="2140"/>
              </a:lnSpc>
              <a:defRPr/>
            </a:pPr>
            <a:r>
              <a:rPr spc="5" dirty="0">
                <a:solidFill>
                  <a:prstClr val="black"/>
                </a:solidFill>
                <a:latin typeface="Calibri"/>
                <a:cs typeface="Calibri"/>
              </a:rPr>
              <a:t>Cell </a:t>
            </a:r>
            <a:r>
              <a:rPr spc="20" dirty="0">
                <a:solidFill>
                  <a:prstClr val="black"/>
                </a:solidFill>
                <a:latin typeface="Calibri"/>
                <a:cs typeface="Calibri"/>
              </a:rPr>
              <a:t>can </a:t>
            </a:r>
            <a:r>
              <a:rPr spc="-15" dirty="0">
                <a:solidFill>
                  <a:prstClr val="black"/>
                </a:solidFill>
                <a:latin typeface="Calibri"/>
                <a:cs typeface="Calibri"/>
              </a:rPr>
              <a:t>decide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to </a:t>
            </a:r>
            <a:r>
              <a:rPr spc="-35" dirty="0">
                <a:solidFill>
                  <a:prstClr val="black"/>
                </a:solidFill>
                <a:latin typeface="Calibri"/>
                <a:cs typeface="Calibri"/>
              </a:rPr>
              <a:t>output  </a:t>
            </a:r>
            <a:r>
              <a:rPr spc="-20" dirty="0">
                <a:solidFill>
                  <a:prstClr val="black"/>
                </a:solidFill>
                <a:latin typeface="Calibri"/>
                <a:cs typeface="Calibri"/>
              </a:rPr>
              <a:t>this </a:t>
            </a:r>
            <a:r>
              <a:rPr spc="-25" dirty="0">
                <a:solidFill>
                  <a:prstClr val="black"/>
                </a:solidFill>
                <a:latin typeface="Calibri"/>
                <a:cs typeface="Calibri"/>
              </a:rPr>
              <a:t>information or just </a:t>
            </a:r>
            <a:r>
              <a:rPr spc="-20" dirty="0">
                <a:solidFill>
                  <a:prstClr val="black"/>
                </a:solidFill>
                <a:latin typeface="Calibri"/>
                <a:cs typeface="Calibri"/>
              </a:rPr>
              <a:t>store</a:t>
            </a:r>
            <a:r>
              <a:rPr spc="2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prstClr val="black"/>
                </a:solidFill>
                <a:latin typeface="Calibri"/>
                <a:cs typeface="Calibri"/>
              </a:rPr>
              <a:t>it</a:t>
            </a:r>
            <a:endParaRPr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93" name="Picture 9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977" y="1337430"/>
            <a:ext cx="4242018" cy="3568883"/>
          </a:xfrm>
          <a:prstGeom prst="rect">
            <a:avLst/>
          </a:prstGeom>
        </p:spPr>
      </p:pic>
      <p:sp>
        <p:nvSpPr>
          <p:cNvPr id="94" name="TextBox 93"/>
          <p:cNvSpPr txBox="1"/>
          <p:nvPr/>
        </p:nvSpPr>
        <p:spPr>
          <a:xfrm>
            <a:off x="1524000" y="6581002"/>
            <a:ext cx="2640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Richard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Socher</a:t>
            </a:r>
            <a:r>
              <a:rPr lang="en-US" sz="1200" dirty="0">
                <a:solidFill>
                  <a:prstClr val="black"/>
                </a:solidFill>
                <a:latin typeface="Calibri"/>
              </a:rPr>
              <a:t>, figure from wildml.com</a:t>
            </a: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EAFA7BE9-A804-451F-B461-4332EC7CCCFF}"/>
              </a:ext>
            </a:extLst>
          </p:cNvPr>
          <p:cNvSpPr/>
          <p:nvPr/>
        </p:nvSpPr>
        <p:spPr>
          <a:xfrm>
            <a:off x="6880859" y="1504562"/>
            <a:ext cx="2997200" cy="482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242B12AC-F369-4769-A11B-57F306FC42F8}"/>
              </a:ext>
            </a:extLst>
          </p:cNvPr>
          <p:cNvSpPr/>
          <p:nvPr/>
        </p:nvSpPr>
        <p:spPr>
          <a:xfrm>
            <a:off x="6830059" y="2050662"/>
            <a:ext cx="3098800" cy="482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0D5E864C-DE99-44EC-8654-BF083FF1701B}"/>
              </a:ext>
            </a:extLst>
          </p:cNvPr>
          <p:cNvSpPr/>
          <p:nvPr/>
        </p:nvSpPr>
        <p:spPr>
          <a:xfrm>
            <a:off x="6855459" y="2609462"/>
            <a:ext cx="3073400" cy="482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7">
            <a:extLst>
              <a:ext uri="{FF2B5EF4-FFF2-40B4-BE49-F238E27FC236}">
                <a16:creationId xmlns:a16="http://schemas.microsoft.com/office/drawing/2014/main" id="{8F17BFD4-32EF-404D-9CCD-312C4A04281F}"/>
              </a:ext>
            </a:extLst>
          </p:cNvPr>
          <p:cNvSpPr/>
          <p:nvPr/>
        </p:nvSpPr>
        <p:spPr>
          <a:xfrm>
            <a:off x="6880859" y="3142862"/>
            <a:ext cx="3403600" cy="482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8E22299C-8945-4429-8EA0-BD7A1D1C6E34}"/>
              </a:ext>
            </a:extLst>
          </p:cNvPr>
          <p:cNvSpPr/>
          <p:nvPr/>
        </p:nvSpPr>
        <p:spPr>
          <a:xfrm>
            <a:off x="6880859" y="3904862"/>
            <a:ext cx="2362200" cy="254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bject 9">
            <a:extLst>
              <a:ext uri="{FF2B5EF4-FFF2-40B4-BE49-F238E27FC236}">
                <a16:creationId xmlns:a16="http://schemas.microsoft.com/office/drawing/2014/main" id="{B152FB13-D1E1-438E-A2ED-8FD3CF0F73F8}"/>
              </a:ext>
            </a:extLst>
          </p:cNvPr>
          <p:cNvSpPr/>
          <p:nvPr/>
        </p:nvSpPr>
        <p:spPr>
          <a:xfrm>
            <a:off x="6880859" y="4603362"/>
            <a:ext cx="1905000" cy="279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846A24-FA1F-C03A-405B-47214ACC6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Long-Short-Term-Memory</a:t>
            </a:r>
          </a:p>
        </p:txBody>
      </p:sp>
    </p:spTree>
    <p:extLst>
      <p:ext uri="{BB962C8B-B14F-4D97-AF65-F5344CB8AC3E}">
        <p14:creationId xmlns:p14="http://schemas.microsoft.com/office/powerpoint/2010/main" val="34202106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47828" y="3901870"/>
            <a:ext cx="4503501" cy="7657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07541" y="1048735"/>
            <a:ext cx="8101965" cy="75692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355600" indent="-342900">
              <a:spcBef>
                <a:spcPts val="57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Proposed by Cho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et al. in 2014 as a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simpler alternative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to the</a:t>
            </a:r>
            <a:r>
              <a:rPr sz="2000" spc="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LSTM.</a:t>
            </a:r>
            <a:endParaRPr sz="2000">
              <a:solidFill>
                <a:prstClr val="black"/>
              </a:solidFill>
              <a:latin typeface="Carlito"/>
              <a:cs typeface="Carlito"/>
            </a:endParaRPr>
          </a:p>
          <a:p>
            <a:pPr marL="355600" indent="-342900">
              <a:spcBef>
                <a:spcPts val="48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  <a:tab pos="4361815" algn="l"/>
                <a:tab pos="6617970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On each timestep </a:t>
            </a:r>
            <a:r>
              <a:rPr sz="2000" i="1" dirty="0">
                <a:solidFill>
                  <a:prstClr val="black"/>
                </a:solidFill>
                <a:latin typeface="Carlito"/>
                <a:cs typeface="Carlito"/>
              </a:rPr>
              <a:t>t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we</a:t>
            </a:r>
            <a:r>
              <a:rPr sz="2000" spc="2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have</a:t>
            </a:r>
            <a:r>
              <a:rPr sz="2000" spc="-1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input	and</a:t>
            </a:r>
            <a:r>
              <a:rPr sz="2000" spc="1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hidden</a:t>
            </a:r>
            <a:r>
              <a:rPr sz="2000" spc="-1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state	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(no cell</a:t>
            </a:r>
            <a:r>
              <a:rPr sz="2000" spc="-8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state).</a:t>
            </a:r>
            <a:endParaRPr sz="20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72030" y="6444184"/>
            <a:ext cx="800544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000" spc="-5" dirty="0">
                <a:solidFill>
                  <a:prstClr val="black"/>
                </a:solidFill>
                <a:latin typeface="Carlito"/>
                <a:cs typeface="Carlito"/>
              </a:rPr>
              <a:t>"Learning Phrase Representations using RNN Encoder–Decoder for Statistical Machine Translation", </a:t>
            </a:r>
            <a:r>
              <a:rPr sz="1000" spc="-10" dirty="0">
                <a:solidFill>
                  <a:prstClr val="black"/>
                </a:solidFill>
                <a:latin typeface="Carlito"/>
                <a:cs typeface="Carlito"/>
              </a:rPr>
              <a:t>Cho </a:t>
            </a:r>
            <a:r>
              <a:rPr sz="1000" spc="-5" dirty="0">
                <a:solidFill>
                  <a:prstClr val="black"/>
                </a:solidFill>
                <a:latin typeface="Carlito"/>
                <a:cs typeface="Carlito"/>
              </a:rPr>
              <a:t>et al. 2014,</a:t>
            </a:r>
            <a:r>
              <a:rPr sz="1000" spc="5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00" u="sng" spc="-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Carlito"/>
                <a:cs typeface="Carlito"/>
                <a:hlinkClick r:id="rId3"/>
              </a:rPr>
              <a:t>https://arxiv.org/pdf/1406.1078v3.pdf</a:t>
            </a:r>
            <a:endParaRPr sz="10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943610" y="2490166"/>
            <a:ext cx="3470394" cy="9002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73175" y="1948434"/>
            <a:ext cx="3427729" cy="524503"/>
          </a:xfrm>
          <a:prstGeom prst="rect">
            <a:avLst/>
          </a:prstGeom>
          <a:ln w="19811">
            <a:solidFill>
              <a:srgbClr val="4285F4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90805" marR="171450">
              <a:spcBef>
                <a:spcPts val="250"/>
              </a:spcBef>
              <a:defRPr/>
            </a:pPr>
            <a:r>
              <a:rPr sz="1600" b="1" u="heavy" spc="-10" dirty="0">
                <a:solidFill>
                  <a:srgbClr val="4285F4"/>
                </a:solidFill>
                <a:uFill>
                  <a:solidFill>
                    <a:srgbClr val="4285F4"/>
                  </a:solidFill>
                </a:uFill>
                <a:latin typeface="Carlito"/>
                <a:cs typeface="Carlito"/>
              </a:rPr>
              <a:t>Update </a:t>
            </a:r>
            <a:r>
              <a:rPr sz="1600" b="1" u="heavy" spc="-15" dirty="0">
                <a:solidFill>
                  <a:srgbClr val="4285F4"/>
                </a:solidFill>
                <a:uFill>
                  <a:solidFill>
                    <a:srgbClr val="4285F4"/>
                  </a:solidFill>
                </a:uFill>
                <a:latin typeface="Carlito"/>
                <a:cs typeface="Carlito"/>
              </a:rPr>
              <a:t>gate:</a:t>
            </a:r>
            <a:r>
              <a:rPr sz="1600" b="1" spc="-15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controls 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what parts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of  hidden </a:t>
            </a: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state are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updated vs</a:t>
            </a:r>
            <a:r>
              <a:rPr sz="1600" spc="25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preserved</a:t>
            </a:r>
            <a:endParaRPr sz="16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195190" y="2231263"/>
            <a:ext cx="711835" cy="476250"/>
          </a:xfrm>
          <a:custGeom>
            <a:avLst/>
            <a:gdLst/>
            <a:ahLst/>
            <a:cxnLst/>
            <a:rect l="l" t="t" r="r" b="b"/>
            <a:pathLst>
              <a:path w="711835" h="476250">
                <a:moveTo>
                  <a:pt x="642801" y="441920"/>
                </a:moveTo>
                <a:lnTo>
                  <a:pt x="627252" y="465454"/>
                </a:lnTo>
                <a:lnTo>
                  <a:pt x="711835" y="475741"/>
                </a:lnTo>
                <a:lnTo>
                  <a:pt x="696410" y="448945"/>
                </a:lnTo>
                <a:lnTo>
                  <a:pt x="653414" y="448945"/>
                </a:lnTo>
                <a:lnTo>
                  <a:pt x="642801" y="441920"/>
                </a:lnTo>
                <a:close/>
              </a:path>
              <a:path w="711835" h="476250">
                <a:moveTo>
                  <a:pt x="653713" y="425404"/>
                </a:moveTo>
                <a:lnTo>
                  <a:pt x="642801" y="441920"/>
                </a:lnTo>
                <a:lnTo>
                  <a:pt x="653414" y="448945"/>
                </a:lnTo>
                <a:lnTo>
                  <a:pt x="664337" y="432435"/>
                </a:lnTo>
                <a:lnTo>
                  <a:pt x="653713" y="425404"/>
                </a:lnTo>
                <a:close/>
              </a:path>
              <a:path w="711835" h="476250">
                <a:moveTo>
                  <a:pt x="669289" y="401827"/>
                </a:moveTo>
                <a:lnTo>
                  <a:pt x="653713" y="425404"/>
                </a:lnTo>
                <a:lnTo>
                  <a:pt x="664337" y="432435"/>
                </a:lnTo>
                <a:lnTo>
                  <a:pt x="653414" y="448945"/>
                </a:lnTo>
                <a:lnTo>
                  <a:pt x="696410" y="448945"/>
                </a:lnTo>
                <a:lnTo>
                  <a:pt x="669289" y="401827"/>
                </a:lnTo>
                <a:close/>
              </a:path>
              <a:path w="711835" h="476250">
                <a:moveTo>
                  <a:pt x="10922" y="0"/>
                </a:moveTo>
                <a:lnTo>
                  <a:pt x="0" y="16510"/>
                </a:lnTo>
                <a:lnTo>
                  <a:pt x="642801" y="441920"/>
                </a:lnTo>
                <a:lnTo>
                  <a:pt x="653713" y="425404"/>
                </a:lnTo>
                <a:lnTo>
                  <a:pt x="10922" y="0"/>
                </a:lnTo>
                <a:close/>
              </a:path>
            </a:pathLst>
          </a:custGeom>
          <a:solidFill>
            <a:srgbClr val="4285F4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835612" y="1513768"/>
            <a:ext cx="356185" cy="2310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085814" y="1520799"/>
            <a:ext cx="338872" cy="2209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68603" y="2718054"/>
            <a:ext cx="3427729" cy="771364"/>
          </a:xfrm>
          <a:prstGeom prst="rect">
            <a:avLst/>
          </a:prstGeom>
          <a:ln w="19811">
            <a:solidFill>
              <a:srgbClr val="4285F4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90170" marR="548005" algn="just">
              <a:spcBef>
                <a:spcPts val="254"/>
              </a:spcBef>
              <a:defRPr/>
            </a:pPr>
            <a:r>
              <a:rPr sz="1600" b="1" u="heavy" spc="-15" dirty="0">
                <a:solidFill>
                  <a:srgbClr val="4285F4"/>
                </a:solidFill>
                <a:uFill>
                  <a:solidFill>
                    <a:srgbClr val="4285F4"/>
                  </a:solidFill>
                </a:uFill>
                <a:latin typeface="Carlito"/>
                <a:cs typeface="Carlito"/>
              </a:rPr>
              <a:t>Reset </a:t>
            </a:r>
            <a:r>
              <a:rPr sz="1600" b="1" u="heavy" spc="-20" dirty="0">
                <a:solidFill>
                  <a:srgbClr val="4285F4"/>
                </a:solidFill>
                <a:uFill>
                  <a:solidFill>
                    <a:srgbClr val="4285F4"/>
                  </a:solidFill>
                </a:uFill>
                <a:latin typeface="Carlito"/>
                <a:cs typeface="Carlito"/>
              </a:rPr>
              <a:t>gate:</a:t>
            </a:r>
            <a:r>
              <a:rPr sz="1600" b="1" spc="-20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controls 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what parts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of  previous hidden </a:t>
            </a: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state are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used to  compute new</a:t>
            </a:r>
            <a:r>
              <a:rPr sz="1600" spc="30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content</a:t>
            </a:r>
            <a:endParaRPr sz="16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195442" y="3124200"/>
            <a:ext cx="712470" cy="86360"/>
          </a:xfrm>
          <a:custGeom>
            <a:avLst/>
            <a:gdLst/>
            <a:ahLst/>
            <a:cxnLst/>
            <a:rect l="l" t="t" r="r" b="b"/>
            <a:pathLst>
              <a:path w="712470" h="86360">
                <a:moveTo>
                  <a:pt x="638429" y="10033"/>
                </a:moveTo>
                <a:lnTo>
                  <a:pt x="636742" y="38098"/>
                </a:lnTo>
                <a:lnTo>
                  <a:pt x="649478" y="38862"/>
                </a:lnTo>
                <a:lnTo>
                  <a:pt x="648208" y="58674"/>
                </a:lnTo>
                <a:lnTo>
                  <a:pt x="635505" y="58674"/>
                </a:lnTo>
                <a:lnTo>
                  <a:pt x="633857" y="86105"/>
                </a:lnTo>
                <a:lnTo>
                  <a:pt x="697968" y="58674"/>
                </a:lnTo>
                <a:lnTo>
                  <a:pt x="648208" y="58674"/>
                </a:lnTo>
                <a:lnTo>
                  <a:pt x="635551" y="57915"/>
                </a:lnTo>
                <a:lnTo>
                  <a:pt x="699742" y="57915"/>
                </a:lnTo>
                <a:lnTo>
                  <a:pt x="712216" y="52577"/>
                </a:lnTo>
                <a:lnTo>
                  <a:pt x="638429" y="10033"/>
                </a:lnTo>
                <a:close/>
              </a:path>
              <a:path w="712470" h="86360">
                <a:moveTo>
                  <a:pt x="636742" y="38098"/>
                </a:moveTo>
                <a:lnTo>
                  <a:pt x="635551" y="57915"/>
                </a:lnTo>
                <a:lnTo>
                  <a:pt x="648208" y="58674"/>
                </a:lnTo>
                <a:lnTo>
                  <a:pt x="649478" y="38862"/>
                </a:lnTo>
                <a:lnTo>
                  <a:pt x="636742" y="38098"/>
                </a:lnTo>
                <a:close/>
              </a:path>
              <a:path w="712470" h="86360">
                <a:moveTo>
                  <a:pt x="1270" y="0"/>
                </a:moveTo>
                <a:lnTo>
                  <a:pt x="0" y="19812"/>
                </a:lnTo>
                <a:lnTo>
                  <a:pt x="635551" y="57915"/>
                </a:lnTo>
                <a:lnTo>
                  <a:pt x="636742" y="38098"/>
                </a:lnTo>
                <a:lnTo>
                  <a:pt x="1270" y="0"/>
                </a:lnTo>
                <a:close/>
              </a:path>
            </a:pathLst>
          </a:custGeom>
          <a:solidFill>
            <a:srgbClr val="4285F4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68603" y="5040630"/>
            <a:ext cx="3427729" cy="1018869"/>
          </a:xfrm>
          <a:prstGeom prst="rect">
            <a:avLst/>
          </a:prstGeom>
          <a:ln w="19811">
            <a:solidFill>
              <a:srgbClr val="BA56BD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0170" marR="98425">
              <a:spcBef>
                <a:spcPts val="265"/>
              </a:spcBef>
              <a:defRPr/>
            </a:pPr>
            <a:r>
              <a:rPr sz="1600" b="1" u="heavy" spc="-5" dirty="0">
                <a:solidFill>
                  <a:srgbClr val="BA56BD"/>
                </a:solidFill>
                <a:uFill>
                  <a:solidFill>
                    <a:srgbClr val="BA56BD"/>
                  </a:solidFill>
                </a:uFill>
                <a:latin typeface="Carlito"/>
                <a:cs typeface="Carlito"/>
              </a:rPr>
              <a:t>Hidden </a:t>
            </a:r>
            <a:r>
              <a:rPr sz="1600" b="1" u="heavy" spc="-15" dirty="0">
                <a:solidFill>
                  <a:srgbClr val="BA56BD"/>
                </a:solidFill>
                <a:uFill>
                  <a:solidFill>
                    <a:srgbClr val="BA56BD"/>
                  </a:solidFill>
                </a:uFill>
                <a:latin typeface="Carlito"/>
                <a:cs typeface="Carlito"/>
              </a:rPr>
              <a:t>state:</a:t>
            </a:r>
            <a:r>
              <a:rPr sz="1600" b="1" spc="-15" dirty="0">
                <a:solidFill>
                  <a:srgbClr val="BA56BD"/>
                </a:solidFill>
                <a:latin typeface="Carlito"/>
                <a:cs typeface="Carlito"/>
              </a:rPr>
              <a:t>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update </a:t>
            </a: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gate  </a:t>
            </a:r>
            <a:r>
              <a:rPr sz="1600" spc="-5" dirty="0">
                <a:solidFill>
                  <a:srgbClr val="BA56BD"/>
                </a:solidFill>
                <a:latin typeface="Carlito"/>
                <a:cs typeface="Carlito"/>
              </a:rPr>
              <a:t>simultaneously </a:t>
            </a:r>
            <a:r>
              <a:rPr sz="1600" spc="-15" dirty="0">
                <a:solidFill>
                  <a:srgbClr val="BA56BD"/>
                </a:solidFill>
                <a:latin typeface="Carlito"/>
                <a:cs typeface="Carlito"/>
              </a:rPr>
              <a:t>controls </a:t>
            </a:r>
            <a:r>
              <a:rPr sz="1600" spc="-5" dirty="0">
                <a:solidFill>
                  <a:srgbClr val="BA56BD"/>
                </a:solidFill>
                <a:latin typeface="Carlito"/>
                <a:cs typeface="Carlito"/>
              </a:rPr>
              <a:t>what is </a:t>
            </a:r>
            <a:r>
              <a:rPr sz="1600" spc="-20" dirty="0">
                <a:solidFill>
                  <a:srgbClr val="BA56BD"/>
                </a:solidFill>
                <a:latin typeface="Carlito"/>
                <a:cs typeface="Carlito"/>
              </a:rPr>
              <a:t>kept  </a:t>
            </a:r>
            <a:r>
              <a:rPr sz="1600" spc="-15" dirty="0">
                <a:solidFill>
                  <a:srgbClr val="BA56BD"/>
                </a:solidFill>
                <a:latin typeface="Carlito"/>
                <a:cs typeface="Carlito"/>
              </a:rPr>
              <a:t>from </a:t>
            </a:r>
            <a:r>
              <a:rPr sz="1600" spc="-10" dirty="0">
                <a:solidFill>
                  <a:srgbClr val="BA56BD"/>
                </a:solidFill>
                <a:latin typeface="Carlito"/>
                <a:cs typeface="Carlito"/>
              </a:rPr>
              <a:t>previous hidden </a:t>
            </a:r>
            <a:r>
              <a:rPr sz="1600" spc="-15" dirty="0">
                <a:solidFill>
                  <a:srgbClr val="BA56BD"/>
                </a:solidFill>
                <a:latin typeface="Carlito"/>
                <a:cs typeface="Carlito"/>
              </a:rPr>
              <a:t>state, </a:t>
            </a:r>
            <a:r>
              <a:rPr sz="1600" spc="-5" dirty="0">
                <a:solidFill>
                  <a:srgbClr val="BA56BD"/>
                </a:solidFill>
                <a:latin typeface="Carlito"/>
                <a:cs typeface="Carlito"/>
              </a:rPr>
              <a:t>and what  is </a:t>
            </a:r>
            <a:r>
              <a:rPr sz="1600" spc="-10" dirty="0">
                <a:solidFill>
                  <a:srgbClr val="BA56BD"/>
                </a:solidFill>
                <a:latin typeface="Carlito"/>
                <a:cs typeface="Carlito"/>
              </a:rPr>
              <a:t>updated to new hidden </a:t>
            </a:r>
            <a:r>
              <a:rPr sz="1600" spc="-15" dirty="0">
                <a:solidFill>
                  <a:srgbClr val="BA56BD"/>
                </a:solidFill>
                <a:latin typeface="Carlito"/>
                <a:cs typeface="Carlito"/>
              </a:rPr>
              <a:t>state</a:t>
            </a:r>
            <a:r>
              <a:rPr sz="1600" spc="20" dirty="0">
                <a:solidFill>
                  <a:srgbClr val="BA56BD"/>
                </a:solidFill>
                <a:latin typeface="Carlito"/>
                <a:cs typeface="Carlito"/>
              </a:rPr>
              <a:t> </a:t>
            </a:r>
            <a:r>
              <a:rPr sz="1600" spc="-15" dirty="0">
                <a:solidFill>
                  <a:srgbClr val="BA56BD"/>
                </a:solidFill>
                <a:latin typeface="Carlito"/>
                <a:cs typeface="Carlito"/>
              </a:rPr>
              <a:t>content</a:t>
            </a:r>
            <a:endParaRPr sz="16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187950" y="4575810"/>
            <a:ext cx="720090" cy="1010285"/>
          </a:xfrm>
          <a:custGeom>
            <a:avLst/>
            <a:gdLst/>
            <a:ahLst/>
            <a:cxnLst/>
            <a:rect l="l" t="t" r="r" b="b"/>
            <a:pathLst>
              <a:path w="720089" h="1010285">
                <a:moveTo>
                  <a:pt x="667663" y="56461"/>
                </a:moveTo>
                <a:lnTo>
                  <a:pt x="0" y="998727"/>
                </a:lnTo>
                <a:lnTo>
                  <a:pt x="16255" y="1010157"/>
                </a:lnTo>
                <a:lnTo>
                  <a:pt x="683786" y="67902"/>
                </a:lnTo>
                <a:lnTo>
                  <a:pt x="667663" y="56461"/>
                </a:lnTo>
                <a:close/>
              </a:path>
              <a:path w="720089" h="1010285">
                <a:moveTo>
                  <a:pt x="712616" y="46100"/>
                </a:moveTo>
                <a:lnTo>
                  <a:pt x="675004" y="46100"/>
                </a:lnTo>
                <a:lnTo>
                  <a:pt x="691134" y="57531"/>
                </a:lnTo>
                <a:lnTo>
                  <a:pt x="683786" y="67902"/>
                </a:lnTo>
                <a:lnTo>
                  <a:pt x="706754" y="84200"/>
                </a:lnTo>
                <a:lnTo>
                  <a:pt x="712616" y="46100"/>
                </a:lnTo>
                <a:close/>
              </a:path>
              <a:path w="720089" h="1010285">
                <a:moveTo>
                  <a:pt x="675004" y="46100"/>
                </a:moveTo>
                <a:lnTo>
                  <a:pt x="667663" y="56461"/>
                </a:lnTo>
                <a:lnTo>
                  <a:pt x="683786" y="67902"/>
                </a:lnTo>
                <a:lnTo>
                  <a:pt x="691134" y="57531"/>
                </a:lnTo>
                <a:lnTo>
                  <a:pt x="675004" y="46100"/>
                </a:lnTo>
                <a:close/>
              </a:path>
              <a:path w="720089" h="1010285">
                <a:moveTo>
                  <a:pt x="719709" y="0"/>
                </a:moveTo>
                <a:lnTo>
                  <a:pt x="644651" y="40131"/>
                </a:lnTo>
                <a:lnTo>
                  <a:pt x="667663" y="56461"/>
                </a:lnTo>
                <a:lnTo>
                  <a:pt x="675004" y="46100"/>
                </a:lnTo>
                <a:lnTo>
                  <a:pt x="712616" y="46100"/>
                </a:lnTo>
                <a:lnTo>
                  <a:pt x="719709" y="0"/>
                </a:lnTo>
                <a:close/>
              </a:path>
            </a:pathLst>
          </a:custGeom>
          <a:solidFill>
            <a:srgbClr val="BA56BD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68603" y="3774186"/>
            <a:ext cx="3427729" cy="1017585"/>
          </a:xfrm>
          <a:prstGeom prst="rect">
            <a:avLst/>
          </a:prstGeom>
          <a:ln w="19811">
            <a:solidFill>
              <a:srgbClr val="BA56BD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90170" marR="231775">
              <a:spcBef>
                <a:spcPts val="254"/>
              </a:spcBef>
              <a:defRPr/>
            </a:pPr>
            <a:r>
              <a:rPr sz="1600" b="1" u="heavy" spc="-10" dirty="0">
                <a:solidFill>
                  <a:srgbClr val="BA56BD"/>
                </a:solidFill>
                <a:uFill>
                  <a:solidFill>
                    <a:srgbClr val="BA56BD"/>
                  </a:solidFill>
                </a:uFill>
                <a:latin typeface="Carlito"/>
                <a:cs typeface="Carlito"/>
              </a:rPr>
              <a:t>New hidden </a:t>
            </a:r>
            <a:r>
              <a:rPr sz="1600" b="1" u="heavy" spc="-15" dirty="0">
                <a:solidFill>
                  <a:srgbClr val="BA56BD"/>
                </a:solidFill>
                <a:uFill>
                  <a:solidFill>
                    <a:srgbClr val="BA56BD"/>
                  </a:solidFill>
                </a:uFill>
                <a:latin typeface="Carlito"/>
                <a:cs typeface="Carlito"/>
              </a:rPr>
              <a:t>state content:</a:t>
            </a:r>
            <a:r>
              <a:rPr sz="1600" b="1" spc="-15" dirty="0">
                <a:solidFill>
                  <a:srgbClr val="BA56BD"/>
                </a:solidFill>
                <a:latin typeface="Carlito"/>
                <a:cs typeface="Carlito"/>
              </a:rPr>
              <a:t> </a:t>
            </a: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reset gate  </a:t>
            </a:r>
            <a:r>
              <a:rPr sz="1600" spc="-5" dirty="0">
                <a:solidFill>
                  <a:srgbClr val="BA56BD"/>
                </a:solidFill>
                <a:latin typeface="Carlito"/>
                <a:cs typeface="Carlito"/>
              </a:rPr>
              <a:t>selects </a:t>
            </a:r>
            <a:r>
              <a:rPr sz="1600" spc="-10" dirty="0">
                <a:solidFill>
                  <a:srgbClr val="BA56BD"/>
                </a:solidFill>
                <a:latin typeface="Carlito"/>
                <a:cs typeface="Carlito"/>
              </a:rPr>
              <a:t>useful </a:t>
            </a:r>
            <a:r>
              <a:rPr sz="1600" spc="-5" dirty="0">
                <a:solidFill>
                  <a:srgbClr val="BA56BD"/>
                </a:solidFill>
                <a:latin typeface="Carlito"/>
                <a:cs typeface="Carlito"/>
              </a:rPr>
              <a:t>parts of </a:t>
            </a:r>
            <a:r>
              <a:rPr sz="1600" spc="-15" dirty="0">
                <a:solidFill>
                  <a:srgbClr val="BA56BD"/>
                </a:solidFill>
                <a:latin typeface="Carlito"/>
                <a:cs typeface="Carlito"/>
              </a:rPr>
              <a:t>prev </a:t>
            </a:r>
            <a:r>
              <a:rPr sz="1600" spc="-5" dirty="0">
                <a:solidFill>
                  <a:srgbClr val="BA56BD"/>
                </a:solidFill>
                <a:latin typeface="Carlito"/>
                <a:cs typeface="Carlito"/>
              </a:rPr>
              <a:t>hidden  </a:t>
            </a:r>
            <a:r>
              <a:rPr sz="1600" spc="-15" dirty="0">
                <a:solidFill>
                  <a:srgbClr val="BA56BD"/>
                </a:solidFill>
                <a:latin typeface="Carlito"/>
                <a:cs typeface="Carlito"/>
              </a:rPr>
              <a:t>state. </a:t>
            </a:r>
            <a:r>
              <a:rPr sz="1600" spc="-5" dirty="0">
                <a:solidFill>
                  <a:srgbClr val="BA56BD"/>
                </a:solidFill>
                <a:latin typeface="Carlito"/>
                <a:cs typeface="Carlito"/>
              </a:rPr>
              <a:t>Use this and </a:t>
            </a:r>
            <a:r>
              <a:rPr sz="1600" spc="-10" dirty="0">
                <a:solidFill>
                  <a:srgbClr val="BA56BD"/>
                </a:solidFill>
                <a:latin typeface="Carlito"/>
                <a:cs typeface="Carlito"/>
              </a:rPr>
              <a:t>current </a:t>
            </a:r>
            <a:r>
              <a:rPr sz="1600" spc="-5" dirty="0">
                <a:solidFill>
                  <a:srgbClr val="BA56BD"/>
                </a:solidFill>
                <a:latin typeface="Carlito"/>
                <a:cs typeface="Carlito"/>
              </a:rPr>
              <a:t>input </a:t>
            </a:r>
            <a:r>
              <a:rPr sz="1600" spc="-10" dirty="0">
                <a:solidFill>
                  <a:srgbClr val="BA56BD"/>
                </a:solidFill>
                <a:latin typeface="Carlito"/>
                <a:cs typeface="Carlito"/>
              </a:rPr>
              <a:t>to  compute new hidden</a:t>
            </a:r>
            <a:r>
              <a:rPr sz="1600" spc="20" dirty="0">
                <a:solidFill>
                  <a:srgbClr val="BA56BD"/>
                </a:solidFill>
                <a:latin typeface="Carlito"/>
                <a:cs typeface="Carlito"/>
              </a:rPr>
              <a:t> </a:t>
            </a:r>
            <a:r>
              <a:rPr sz="1600" spc="-10" dirty="0">
                <a:solidFill>
                  <a:srgbClr val="BA56BD"/>
                </a:solidFill>
                <a:latin typeface="Carlito"/>
                <a:cs typeface="Carlito"/>
              </a:rPr>
              <a:t>content.</a:t>
            </a:r>
            <a:endParaRPr sz="16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193285" y="4090923"/>
            <a:ext cx="714375" cy="231140"/>
          </a:xfrm>
          <a:custGeom>
            <a:avLst/>
            <a:gdLst/>
            <a:ahLst/>
            <a:cxnLst/>
            <a:rect l="l" t="t" r="r" b="b"/>
            <a:pathLst>
              <a:path w="714375" h="231139">
                <a:moveTo>
                  <a:pt x="638412" y="27148"/>
                </a:moveTo>
                <a:lnTo>
                  <a:pt x="0" y="211581"/>
                </a:lnTo>
                <a:lnTo>
                  <a:pt x="5587" y="230631"/>
                </a:lnTo>
                <a:lnTo>
                  <a:pt x="643932" y="46218"/>
                </a:lnTo>
                <a:lnTo>
                  <a:pt x="638412" y="27148"/>
                </a:lnTo>
                <a:close/>
              </a:path>
              <a:path w="714375" h="231139">
                <a:moveTo>
                  <a:pt x="705568" y="23621"/>
                </a:moveTo>
                <a:lnTo>
                  <a:pt x="650620" y="23621"/>
                </a:lnTo>
                <a:lnTo>
                  <a:pt x="656208" y="42671"/>
                </a:lnTo>
                <a:lnTo>
                  <a:pt x="643932" y="46218"/>
                </a:lnTo>
                <a:lnTo>
                  <a:pt x="651763" y="73278"/>
                </a:lnTo>
                <a:lnTo>
                  <a:pt x="705568" y="23621"/>
                </a:lnTo>
                <a:close/>
              </a:path>
              <a:path w="714375" h="231139">
                <a:moveTo>
                  <a:pt x="650620" y="23621"/>
                </a:moveTo>
                <a:lnTo>
                  <a:pt x="638412" y="27148"/>
                </a:lnTo>
                <a:lnTo>
                  <a:pt x="643932" y="46218"/>
                </a:lnTo>
                <a:lnTo>
                  <a:pt x="656208" y="42671"/>
                </a:lnTo>
                <a:lnTo>
                  <a:pt x="650620" y="23621"/>
                </a:lnTo>
                <a:close/>
              </a:path>
              <a:path w="714375" h="231139">
                <a:moveTo>
                  <a:pt x="630554" y="0"/>
                </a:moveTo>
                <a:lnTo>
                  <a:pt x="638412" y="27148"/>
                </a:lnTo>
                <a:lnTo>
                  <a:pt x="650620" y="23621"/>
                </a:lnTo>
                <a:lnTo>
                  <a:pt x="705568" y="23621"/>
                </a:lnTo>
                <a:lnTo>
                  <a:pt x="714375" y="15493"/>
                </a:lnTo>
                <a:lnTo>
                  <a:pt x="630554" y="0"/>
                </a:lnTo>
                <a:close/>
              </a:path>
            </a:pathLst>
          </a:custGeom>
          <a:solidFill>
            <a:srgbClr val="BA56BD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60770" y="5162550"/>
            <a:ext cx="3968750" cy="772006"/>
          </a:xfrm>
          <a:prstGeom prst="rect">
            <a:avLst/>
          </a:prstGeom>
          <a:ln w="19811">
            <a:solidFill>
              <a:srgbClr val="00AF5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90805" marR="202565">
              <a:spcBef>
                <a:spcPts val="260"/>
              </a:spcBef>
              <a:defRPr/>
            </a:pPr>
            <a:r>
              <a:rPr sz="1600" b="1" u="heavy" spc="-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Carlito"/>
                <a:cs typeface="Carlito"/>
              </a:rPr>
              <a:t>How </a:t>
            </a:r>
            <a:r>
              <a:rPr sz="1600" b="1" u="heavy" spc="-10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Carlito"/>
                <a:cs typeface="Carlito"/>
              </a:rPr>
              <a:t>does </a:t>
            </a:r>
            <a:r>
              <a:rPr sz="1600" b="1" u="heavy" spc="-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Carlito"/>
                <a:cs typeface="Carlito"/>
              </a:rPr>
              <a:t>this solve </a:t>
            </a:r>
            <a:r>
              <a:rPr sz="1600" b="1" u="heavy" spc="-10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Carlito"/>
                <a:cs typeface="Carlito"/>
              </a:rPr>
              <a:t>vanishing gradient? </a:t>
            </a:r>
            <a:r>
              <a:rPr sz="1600" spc="-5" dirty="0">
                <a:solidFill>
                  <a:srgbClr val="00AF50"/>
                </a:solidFill>
                <a:latin typeface="Carlito"/>
                <a:cs typeface="Carlito"/>
              </a:rPr>
              <a:t>GRU </a:t>
            </a:r>
            <a:r>
              <a:rPr sz="1600" spc="-15" dirty="0">
                <a:solidFill>
                  <a:srgbClr val="00AF50"/>
                </a:solidFill>
                <a:latin typeface="Carlito"/>
                <a:cs typeface="Carlito"/>
              </a:rPr>
              <a:t>makes </a:t>
            </a:r>
            <a:r>
              <a:rPr sz="1600" spc="-5" dirty="0">
                <a:solidFill>
                  <a:srgbClr val="00AF50"/>
                </a:solidFill>
                <a:latin typeface="Carlito"/>
                <a:cs typeface="Carlito"/>
              </a:rPr>
              <a:t>it easier </a:t>
            </a:r>
            <a:r>
              <a:rPr sz="1600" spc="-10" dirty="0">
                <a:solidFill>
                  <a:srgbClr val="00AF50"/>
                </a:solidFill>
                <a:latin typeface="Carlito"/>
                <a:cs typeface="Carlito"/>
              </a:rPr>
              <a:t>to </a:t>
            </a:r>
            <a:r>
              <a:rPr sz="1600" spc="-15" dirty="0">
                <a:solidFill>
                  <a:srgbClr val="00AF50"/>
                </a:solidFill>
                <a:latin typeface="Carlito"/>
                <a:cs typeface="Carlito"/>
              </a:rPr>
              <a:t>retain info  </a:t>
            </a:r>
            <a:r>
              <a:rPr sz="1600" spc="-5" dirty="0">
                <a:solidFill>
                  <a:srgbClr val="00AF50"/>
                </a:solidFill>
                <a:latin typeface="Carlito"/>
                <a:cs typeface="Carlito"/>
              </a:rPr>
              <a:t>long-term (e.g. </a:t>
            </a:r>
            <a:r>
              <a:rPr sz="1600" spc="-10" dirty="0">
                <a:solidFill>
                  <a:srgbClr val="00AF50"/>
                </a:solidFill>
                <a:latin typeface="Carlito"/>
                <a:cs typeface="Carlito"/>
              </a:rPr>
              <a:t>by setting update </a:t>
            </a:r>
            <a:r>
              <a:rPr sz="1600" spc="-15" dirty="0">
                <a:solidFill>
                  <a:srgbClr val="00AF50"/>
                </a:solidFill>
                <a:latin typeface="Carlito"/>
                <a:cs typeface="Carlito"/>
              </a:rPr>
              <a:t>gate </a:t>
            </a:r>
            <a:r>
              <a:rPr sz="1600" spc="-10" dirty="0">
                <a:solidFill>
                  <a:srgbClr val="00AF50"/>
                </a:solidFill>
                <a:latin typeface="Carlito"/>
                <a:cs typeface="Carlito"/>
              </a:rPr>
              <a:t>to</a:t>
            </a:r>
            <a:r>
              <a:rPr sz="1600" spc="20" dirty="0">
                <a:solidFill>
                  <a:srgbClr val="00AF50"/>
                </a:solidFill>
                <a:latin typeface="Carlito"/>
                <a:cs typeface="Carlito"/>
              </a:rPr>
              <a:t> </a:t>
            </a:r>
            <a:r>
              <a:rPr sz="1600" spc="-10" dirty="0">
                <a:solidFill>
                  <a:srgbClr val="00AF50"/>
                </a:solidFill>
                <a:latin typeface="Carlito"/>
                <a:cs typeface="Carlito"/>
              </a:rPr>
              <a:t>0)</a:t>
            </a:r>
            <a:endParaRPr sz="1600" dirty="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F8A1835-CAEB-4D23-A0BF-0C9195F00E3C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44DC7558-175F-750E-E72E-C8CE3D2CD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know: Gated Recurrent Units (GRU)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13503" y="2360806"/>
            <a:ext cx="3828155" cy="15451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640324" y="2285745"/>
            <a:ext cx="4565015" cy="3926840"/>
            <a:chOff x="4116323" y="2285745"/>
            <a:chExt cx="4565015" cy="3926840"/>
          </a:xfrm>
        </p:grpSpPr>
        <p:sp>
          <p:nvSpPr>
            <p:cNvPr id="4" name="object 4"/>
            <p:cNvSpPr/>
            <p:nvPr/>
          </p:nvSpPr>
          <p:spPr>
            <a:xfrm>
              <a:off x="4116323" y="4892066"/>
              <a:ext cx="4194048" cy="130908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8286750" y="2295905"/>
              <a:ext cx="384175" cy="3906520"/>
            </a:xfrm>
            <a:custGeom>
              <a:avLst/>
              <a:gdLst/>
              <a:ahLst/>
              <a:cxnLst/>
              <a:rect l="l" t="t" r="r" b="b"/>
              <a:pathLst>
                <a:path w="384175" h="3906520">
                  <a:moveTo>
                    <a:pt x="0" y="0"/>
                  </a:moveTo>
                  <a:lnTo>
                    <a:pt x="60691" y="5046"/>
                  </a:lnTo>
                  <a:lnTo>
                    <a:pt x="113403" y="19096"/>
                  </a:lnTo>
                  <a:lnTo>
                    <a:pt x="154972" y="40517"/>
                  </a:lnTo>
                  <a:lnTo>
                    <a:pt x="182233" y="67673"/>
                  </a:lnTo>
                  <a:lnTo>
                    <a:pt x="192024" y="98933"/>
                  </a:lnTo>
                  <a:lnTo>
                    <a:pt x="192024" y="1854073"/>
                  </a:lnTo>
                  <a:lnTo>
                    <a:pt x="201814" y="1885332"/>
                  </a:lnTo>
                  <a:lnTo>
                    <a:pt x="229075" y="1912488"/>
                  </a:lnTo>
                  <a:lnTo>
                    <a:pt x="270644" y="1933909"/>
                  </a:lnTo>
                  <a:lnTo>
                    <a:pt x="323356" y="1947959"/>
                  </a:lnTo>
                  <a:lnTo>
                    <a:pt x="384048" y="1953006"/>
                  </a:lnTo>
                  <a:lnTo>
                    <a:pt x="323356" y="1958052"/>
                  </a:lnTo>
                  <a:lnTo>
                    <a:pt x="270644" y="1972102"/>
                  </a:lnTo>
                  <a:lnTo>
                    <a:pt x="229075" y="1993523"/>
                  </a:lnTo>
                  <a:lnTo>
                    <a:pt x="201814" y="2020679"/>
                  </a:lnTo>
                  <a:lnTo>
                    <a:pt x="192024" y="2051939"/>
                  </a:lnTo>
                  <a:lnTo>
                    <a:pt x="192024" y="3807117"/>
                  </a:lnTo>
                  <a:lnTo>
                    <a:pt x="182233" y="3838377"/>
                  </a:lnTo>
                  <a:lnTo>
                    <a:pt x="154972" y="3865525"/>
                  </a:lnTo>
                  <a:lnTo>
                    <a:pt x="113403" y="3886932"/>
                  </a:lnTo>
                  <a:lnTo>
                    <a:pt x="60691" y="3900970"/>
                  </a:lnTo>
                  <a:lnTo>
                    <a:pt x="0" y="3906012"/>
                  </a:lnTo>
                </a:path>
              </a:pathLst>
            </a:custGeom>
            <a:ln w="19812">
              <a:solidFill>
                <a:srgbClr val="FF8600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907541" y="969009"/>
            <a:ext cx="790955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  <a:tabLst>
                <a:tab pos="1692910" algn="l"/>
                <a:tab pos="3211195" algn="l"/>
              </a:tabLst>
              <a:defRPr/>
            </a:pPr>
            <a:r>
              <a:rPr spc="-35" dirty="0">
                <a:solidFill>
                  <a:prstClr val="black"/>
                </a:solidFill>
                <a:latin typeface="Carlito"/>
                <a:cs typeface="Carlito"/>
              </a:rPr>
              <a:t>We </a:t>
            </a:r>
            <a:r>
              <a:rPr spc="-10" dirty="0">
                <a:solidFill>
                  <a:prstClr val="black"/>
                </a:solidFill>
                <a:latin typeface="Carlito"/>
                <a:cs typeface="Carlito"/>
              </a:rPr>
              <a:t>have </a:t>
            </a:r>
            <a:r>
              <a:rPr dirty="0">
                <a:solidFill>
                  <a:prstClr val="black"/>
                </a:solidFill>
                <a:latin typeface="Carlito"/>
                <a:cs typeface="Carlito"/>
              </a:rPr>
              <a:t>a </a:t>
            </a:r>
            <a:r>
              <a:rPr spc="-5" dirty="0">
                <a:solidFill>
                  <a:prstClr val="black"/>
                </a:solidFill>
                <a:latin typeface="Carlito"/>
                <a:cs typeface="Carlito"/>
              </a:rPr>
              <a:t>sequence</a:t>
            </a:r>
            <a:r>
              <a:rPr spc="7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pc="-5" dirty="0">
                <a:solidFill>
                  <a:prstClr val="black"/>
                </a:solidFill>
                <a:latin typeface="Carlito"/>
                <a:cs typeface="Carlito"/>
              </a:rPr>
              <a:t>of</a:t>
            </a:r>
            <a:r>
              <a:rPr spc="2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pc="-5" dirty="0">
                <a:solidFill>
                  <a:prstClr val="black"/>
                </a:solidFill>
                <a:latin typeface="Carlito"/>
                <a:cs typeface="Carlito"/>
              </a:rPr>
              <a:t>inputs	</a:t>
            </a:r>
            <a:r>
              <a:rPr dirty="0">
                <a:solidFill>
                  <a:prstClr val="black"/>
                </a:solidFill>
                <a:latin typeface="Carlito"/>
                <a:cs typeface="Carlito"/>
              </a:rPr>
              <a:t>, and </a:t>
            </a:r>
            <a:r>
              <a:rPr spc="-10" dirty="0">
                <a:solidFill>
                  <a:prstClr val="black"/>
                </a:solidFill>
                <a:latin typeface="Carlito"/>
                <a:cs typeface="Carlito"/>
              </a:rPr>
              <a:t>we </a:t>
            </a:r>
            <a:r>
              <a:rPr spc="-5" dirty="0">
                <a:solidFill>
                  <a:prstClr val="black"/>
                </a:solidFill>
                <a:latin typeface="Carlito"/>
                <a:cs typeface="Carlito"/>
              </a:rPr>
              <a:t>will </a:t>
            </a:r>
            <a:r>
              <a:rPr spc="-10" dirty="0">
                <a:solidFill>
                  <a:prstClr val="black"/>
                </a:solidFill>
                <a:latin typeface="Carlito"/>
                <a:cs typeface="Carlito"/>
              </a:rPr>
              <a:t>compute </a:t>
            </a:r>
            <a:r>
              <a:rPr dirty="0">
                <a:solidFill>
                  <a:prstClr val="black"/>
                </a:solidFill>
                <a:latin typeface="Carlito"/>
                <a:cs typeface="Carlito"/>
              </a:rPr>
              <a:t>a </a:t>
            </a:r>
            <a:r>
              <a:rPr spc="-5" dirty="0">
                <a:solidFill>
                  <a:prstClr val="black"/>
                </a:solidFill>
                <a:latin typeface="Carlito"/>
                <a:cs typeface="Carlito"/>
              </a:rPr>
              <a:t>sequence of hidden </a:t>
            </a:r>
            <a:r>
              <a:rPr spc="-20" dirty="0">
                <a:solidFill>
                  <a:prstClr val="black"/>
                </a:solidFill>
                <a:latin typeface="Carlito"/>
                <a:cs typeface="Carlito"/>
              </a:rPr>
              <a:t>states  </a:t>
            </a:r>
            <a:r>
              <a:rPr dirty="0">
                <a:solidFill>
                  <a:prstClr val="black"/>
                </a:solidFill>
                <a:latin typeface="Carlito"/>
                <a:cs typeface="Carlito"/>
              </a:rPr>
              <a:t>and</a:t>
            </a:r>
            <a:r>
              <a:rPr spc="2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pc="-5" dirty="0">
                <a:solidFill>
                  <a:prstClr val="black"/>
                </a:solidFill>
                <a:latin typeface="Carlito"/>
                <a:cs typeface="Carlito"/>
              </a:rPr>
              <a:t>cell</a:t>
            </a:r>
            <a:r>
              <a:rPr spc="1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pc="-20" dirty="0">
                <a:solidFill>
                  <a:prstClr val="black"/>
                </a:solidFill>
                <a:latin typeface="Carlito"/>
                <a:cs typeface="Carlito"/>
              </a:rPr>
              <a:t>states	</a:t>
            </a:r>
            <a:r>
              <a:rPr dirty="0">
                <a:solidFill>
                  <a:prstClr val="black"/>
                </a:solidFill>
                <a:latin typeface="Carlito"/>
                <a:cs typeface="Carlito"/>
              </a:rPr>
              <a:t>. </a:t>
            </a:r>
            <a:r>
              <a:rPr spc="-5" dirty="0">
                <a:solidFill>
                  <a:prstClr val="black"/>
                </a:solidFill>
                <a:latin typeface="Carlito"/>
                <a:cs typeface="Carlito"/>
              </a:rPr>
              <a:t>On </a:t>
            </a:r>
            <a:r>
              <a:rPr spc="-10" dirty="0">
                <a:solidFill>
                  <a:prstClr val="black"/>
                </a:solidFill>
                <a:latin typeface="Carlito"/>
                <a:cs typeface="Carlito"/>
              </a:rPr>
              <a:t>timestep</a:t>
            </a:r>
            <a:r>
              <a:rPr spc="4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i="1" spc="-5" dirty="0">
                <a:solidFill>
                  <a:prstClr val="black"/>
                </a:solidFill>
                <a:latin typeface="Carlito"/>
                <a:cs typeface="Carlito"/>
              </a:rPr>
              <a:t>t</a:t>
            </a:r>
            <a:r>
              <a:rPr spc="-5" dirty="0">
                <a:solidFill>
                  <a:prstClr val="black"/>
                </a:solidFill>
                <a:latin typeface="Carlito"/>
                <a:cs typeface="Carlito"/>
              </a:rPr>
              <a:t>: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756421" y="1003881"/>
            <a:ext cx="323052" cy="2092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276600" y="1246632"/>
            <a:ext cx="344424" cy="2712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902890" y="997763"/>
            <a:ext cx="312528" cy="2057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216515" y="2691562"/>
            <a:ext cx="208070" cy="311594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614"/>
              </a:lnSpc>
              <a:defRPr/>
            </a:pPr>
            <a:r>
              <a:rPr sz="1600" spc="-5" dirty="0">
                <a:solidFill>
                  <a:srgbClr val="FF8600"/>
                </a:solidFill>
                <a:latin typeface="Carlito"/>
                <a:cs typeface="Carlito"/>
              </a:rPr>
              <a:t>All these </a:t>
            </a:r>
            <a:r>
              <a:rPr sz="1600" spc="-15" dirty="0">
                <a:solidFill>
                  <a:srgbClr val="FF8600"/>
                </a:solidFill>
                <a:latin typeface="Carlito"/>
                <a:cs typeface="Carlito"/>
              </a:rPr>
              <a:t>are vectors </a:t>
            </a:r>
            <a:r>
              <a:rPr sz="1600" spc="-5" dirty="0">
                <a:solidFill>
                  <a:srgbClr val="FF8600"/>
                </a:solidFill>
                <a:latin typeface="Carlito"/>
                <a:cs typeface="Carlito"/>
              </a:rPr>
              <a:t>of same </a:t>
            </a:r>
            <a:r>
              <a:rPr sz="1600" spc="-10" dirty="0">
                <a:solidFill>
                  <a:srgbClr val="FF8600"/>
                </a:solidFill>
                <a:latin typeface="Carlito"/>
                <a:cs typeface="Carlito"/>
              </a:rPr>
              <a:t>length</a:t>
            </a:r>
            <a:r>
              <a:rPr sz="1600" spc="65" dirty="0">
                <a:solidFill>
                  <a:srgbClr val="FF8600"/>
                </a:solidFill>
                <a:latin typeface="Carlito"/>
                <a:cs typeface="Carlito"/>
              </a:rPr>
              <a:t> </a:t>
            </a:r>
            <a:r>
              <a:rPr sz="1600" i="1" spc="-5" dirty="0">
                <a:solidFill>
                  <a:srgbClr val="FF8600"/>
                </a:solidFill>
                <a:latin typeface="Carlito"/>
                <a:cs typeface="Carlito"/>
              </a:rPr>
              <a:t>n</a:t>
            </a:r>
            <a:endParaRPr sz="16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63673" y="1712215"/>
            <a:ext cx="3343910" cy="524503"/>
          </a:xfrm>
          <a:prstGeom prst="rect">
            <a:avLst/>
          </a:prstGeom>
          <a:ln w="19811">
            <a:solidFill>
              <a:srgbClr val="4285F4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90170" marR="280035">
              <a:spcBef>
                <a:spcPts val="250"/>
              </a:spcBef>
              <a:defRPr/>
            </a:pPr>
            <a:r>
              <a:rPr sz="1600" b="1" u="heavy" spc="-20" dirty="0">
                <a:solidFill>
                  <a:srgbClr val="4285F4"/>
                </a:solidFill>
                <a:uFill>
                  <a:solidFill>
                    <a:srgbClr val="4285F4"/>
                  </a:solidFill>
                </a:uFill>
                <a:latin typeface="Carlito"/>
                <a:cs typeface="Carlito"/>
              </a:rPr>
              <a:t>Forget </a:t>
            </a:r>
            <a:r>
              <a:rPr sz="1600" b="1" u="heavy" spc="-15" dirty="0">
                <a:solidFill>
                  <a:srgbClr val="4285F4"/>
                </a:solidFill>
                <a:uFill>
                  <a:solidFill>
                    <a:srgbClr val="4285F4"/>
                  </a:solidFill>
                </a:uFill>
                <a:latin typeface="Carlito"/>
                <a:cs typeface="Carlito"/>
              </a:rPr>
              <a:t>gate:</a:t>
            </a:r>
            <a:r>
              <a:rPr sz="1600" b="1" spc="-15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controls 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what is </a:t>
            </a:r>
            <a:r>
              <a:rPr sz="1600" spc="-20" dirty="0">
                <a:solidFill>
                  <a:srgbClr val="4285F4"/>
                </a:solidFill>
                <a:latin typeface="Carlito"/>
                <a:cs typeface="Carlito"/>
              </a:rPr>
              <a:t>kept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vs  </a:t>
            </a: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forgotten, from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previous 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cell</a:t>
            </a:r>
            <a:r>
              <a:rPr sz="1600" spc="75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state</a:t>
            </a:r>
            <a:endParaRPr sz="16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299455" y="1998727"/>
            <a:ext cx="374650" cy="478155"/>
          </a:xfrm>
          <a:custGeom>
            <a:avLst/>
            <a:gdLst/>
            <a:ahLst/>
            <a:cxnLst/>
            <a:rect l="l" t="t" r="r" b="b"/>
            <a:pathLst>
              <a:path w="374650" h="478155">
                <a:moveTo>
                  <a:pt x="319905" y="423977"/>
                </a:moveTo>
                <a:lnTo>
                  <a:pt x="297561" y="441325"/>
                </a:lnTo>
                <a:lnTo>
                  <a:pt x="374396" y="478154"/>
                </a:lnTo>
                <a:lnTo>
                  <a:pt x="365597" y="433959"/>
                </a:lnTo>
                <a:lnTo>
                  <a:pt x="327660" y="433959"/>
                </a:lnTo>
                <a:lnTo>
                  <a:pt x="319905" y="423977"/>
                </a:lnTo>
                <a:close/>
              </a:path>
              <a:path w="374650" h="478155">
                <a:moveTo>
                  <a:pt x="335499" y="411870"/>
                </a:moveTo>
                <a:lnTo>
                  <a:pt x="319905" y="423977"/>
                </a:lnTo>
                <a:lnTo>
                  <a:pt x="327660" y="433959"/>
                </a:lnTo>
                <a:lnTo>
                  <a:pt x="343281" y="421894"/>
                </a:lnTo>
                <a:lnTo>
                  <a:pt x="335499" y="411870"/>
                </a:lnTo>
                <a:close/>
              </a:path>
              <a:path w="374650" h="478155">
                <a:moveTo>
                  <a:pt x="357759" y="394588"/>
                </a:moveTo>
                <a:lnTo>
                  <a:pt x="335499" y="411870"/>
                </a:lnTo>
                <a:lnTo>
                  <a:pt x="343281" y="421894"/>
                </a:lnTo>
                <a:lnTo>
                  <a:pt x="327660" y="433959"/>
                </a:lnTo>
                <a:lnTo>
                  <a:pt x="365597" y="433959"/>
                </a:lnTo>
                <a:lnTo>
                  <a:pt x="357759" y="394588"/>
                </a:lnTo>
                <a:close/>
              </a:path>
              <a:path w="374650" h="478155">
                <a:moveTo>
                  <a:pt x="15748" y="0"/>
                </a:moveTo>
                <a:lnTo>
                  <a:pt x="0" y="12191"/>
                </a:lnTo>
                <a:lnTo>
                  <a:pt x="319905" y="423977"/>
                </a:lnTo>
                <a:lnTo>
                  <a:pt x="335499" y="411870"/>
                </a:lnTo>
                <a:lnTo>
                  <a:pt x="15748" y="0"/>
                </a:lnTo>
                <a:close/>
              </a:path>
            </a:pathLst>
          </a:custGeom>
          <a:solidFill>
            <a:srgbClr val="4285F4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63673" y="2478786"/>
            <a:ext cx="3343910" cy="525785"/>
          </a:xfrm>
          <a:prstGeom prst="rect">
            <a:avLst/>
          </a:prstGeom>
          <a:ln w="19811">
            <a:solidFill>
              <a:srgbClr val="4285F4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90170" marR="153670">
              <a:spcBef>
                <a:spcPts val="260"/>
              </a:spcBef>
              <a:defRPr/>
            </a:pPr>
            <a:r>
              <a:rPr sz="1600" b="1" u="heavy" spc="-10" dirty="0">
                <a:solidFill>
                  <a:srgbClr val="4285F4"/>
                </a:solidFill>
                <a:uFill>
                  <a:solidFill>
                    <a:srgbClr val="4285F4"/>
                  </a:solidFill>
                </a:uFill>
                <a:latin typeface="Carlito"/>
                <a:cs typeface="Carlito"/>
              </a:rPr>
              <a:t>Input </a:t>
            </a:r>
            <a:r>
              <a:rPr sz="1600" b="1" u="heavy" spc="-15" dirty="0">
                <a:solidFill>
                  <a:srgbClr val="4285F4"/>
                </a:solidFill>
                <a:uFill>
                  <a:solidFill>
                    <a:srgbClr val="4285F4"/>
                  </a:solidFill>
                </a:uFill>
                <a:latin typeface="Carlito"/>
                <a:cs typeface="Carlito"/>
              </a:rPr>
              <a:t>gate:</a:t>
            </a:r>
            <a:r>
              <a:rPr sz="1600" b="1" spc="-15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controls 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what parts of the 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new 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cell </a:t>
            </a: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content are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written to</a:t>
            </a:r>
            <a:r>
              <a:rPr sz="1600" spc="75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cell</a:t>
            </a:r>
            <a:endParaRPr sz="16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300090" y="2764536"/>
            <a:ext cx="341630" cy="358775"/>
          </a:xfrm>
          <a:custGeom>
            <a:avLst/>
            <a:gdLst/>
            <a:ahLst/>
            <a:cxnLst/>
            <a:rect l="l" t="t" r="r" b="b"/>
            <a:pathLst>
              <a:path w="341629" h="358775">
                <a:moveTo>
                  <a:pt x="281421" y="310162"/>
                </a:moveTo>
                <a:lnTo>
                  <a:pt x="260985" y="329564"/>
                </a:lnTo>
                <a:lnTo>
                  <a:pt x="341122" y="358648"/>
                </a:lnTo>
                <a:lnTo>
                  <a:pt x="329141" y="319404"/>
                </a:lnTo>
                <a:lnTo>
                  <a:pt x="290195" y="319404"/>
                </a:lnTo>
                <a:lnTo>
                  <a:pt x="281421" y="310162"/>
                </a:lnTo>
                <a:close/>
              </a:path>
              <a:path w="341629" h="358775">
                <a:moveTo>
                  <a:pt x="295757" y="296550"/>
                </a:moveTo>
                <a:lnTo>
                  <a:pt x="281421" y="310162"/>
                </a:lnTo>
                <a:lnTo>
                  <a:pt x="290195" y="319404"/>
                </a:lnTo>
                <a:lnTo>
                  <a:pt x="304546" y="305815"/>
                </a:lnTo>
                <a:lnTo>
                  <a:pt x="295757" y="296550"/>
                </a:lnTo>
                <a:close/>
              </a:path>
              <a:path w="341629" h="358775">
                <a:moveTo>
                  <a:pt x="316230" y="277113"/>
                </a:moveTo>
                <a:lnTo>
                  <a:pt x="295757" y="296550"/>
                </a:lnTo>
                <a:lnTo>
                  <a:pt x="304546" y="305815"/>
                </a:lnTo>
                <a:lnTo>
                  <a:pt x="290195" y="319404"/>
                </a:lnTo>
                <a:lnTo>
                  <a:pt x="329141" y="319404"/>
                </a:lnTo>
                <a:lnTo>
                  <a:pt x="316230" y="277113"/>
                </a:lnTo>
                <a:close/>
              </a:path>
              <a:path w="341629" h="358775">
                <a:moveTo>
                  <a:pt x="14478" y="0"/>
                </a:moveTo>
                <a:lnTo>
                  <a:pt x="0" y="13715"/>
                </a:lnTo>
                <a:lnTo>
                  <a:pt x="281421" y="310162"/>
                </a:lnTo>
                <a:lnTo>
                  <a:pt x="295757" y="296550"/>
                </a:lnTo>
                <a:lnTo>
                  <a:pt x="14478" y="0"/>
                </a:lnTo>
                <a:close/>
              </a:path>
            </a:pathLst>
          </a:custGeom>
          <a:solidFill>
            <a:srgbClr val="4285F4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63673" y="3246883"/>
            <a:ext cx="3343910" cy="525143"/>
          </a:xfrm>
          <a:prstGeom prst="rect">
            <a:avLst/>
          </a:prstGeom>
          <a:ln w="19811">
            <a:solidFill>
              <a:srgbClr val="4285F4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90170" marR="321310">
              <a:spcBef>
                <a:spcPts val="254"/>
              </a:spcBef>
              <a:defRPr/>
            </a:pPr>
            <a:r>
              <a:rPr sz="1600" b="1" u="heavy" spc="-10" dirty="0">
                <a:solidFill>
                  <a:srgbClr val="4285F4"/>
                </a:solidFill>
                <a:uFill>
                  <a:solidFill>
                    <a:srgbClr val="4285F4"/>
                  </a:solidFill>
                </a:uFill>
                <a:latin typeface="Carlito"/>
                <a:cs typeface="Carlito"/>
              </a:rPr>
              <a:t>Output </a:t>
            </a:r>
            <a:r>
              <a:rPr sz="1600" b="1" u="heavy" spc="-15" dirty="0">
                <a:solidFill>
                  <a:srgbClr val="4285F4"/>
                </a:solidFill>
                <a:uFill>
                  <a:solidFill>
                    <a:srgbClr val="4285F4"/>
                  </a:solidFill>
                </a:uFill>
                <a:latin typeface="Carlito"/>
                <a:cs typeface="Carlito"/>
              </a:rPr>
              <a:t>gate:</a:t>
            </a:r>
            <a:r>
              <a:rPr sz="1600" b="1" spc="-15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controls 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what parts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of  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cell </a:t>
            </a: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are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output to hidden</a:t>
            </a:r>
            <a:r>
              <a:rPr sz="1600" spc="35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state</a:t>
            </a:r>
            <a:endParaRPr sz="16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303520" y="3530346"/>
            <a:ext cx="337820" cy="153670"/>
          </a:xfrm>
          <a:custGeom>
            <a:avLst/>
            <a:gdLst/>
            <a:ahLst/>
            <a:cxnLst/>
            <a:rect l="l" t="t" r="r" b="b"/>
            <a:pathLst>
              <a:path w="337820" h="153670">
                <a:moveTo>
                  <a:pt x="263479" y="127108"/>
                </a:moveTo>
                <a:lnTo>
                  <a:pt x="252729" y="153161"/>
                </a:lnTo>
                <a:lnTo>
                  <a:pt x="337692" y="146938"/>
                </a:lnTo>
                <a:lnTo>
                  <a:pt x="324661" y="131952"/>
                </a:lnTo>
                <a:lnTo>
                  <a:pt x="275208" y="131952"/>
                </a:lnTo>
                <a:lnTo>
                  <a:pt x="263479" y="127108"/>
                </a:lnTo>
                <a:close/>
              </a:path>
              <a:path w="337820" h="153670">
                <a:moveTo>
                  <a:pt x="271018" y="108837"/>
                </a:moveTo>
                <a:lnTo>
                  <a:pt x="263479" y="127108"/>
                </a:lnTo>
                <a:lnTo>
                  <a:pt x="275208" y="131952"/>
                </a:lnTo>
                <a:lnTo>
                  <a:pt x="282701" y="113664"/>
                </a:lnTo>
                <a:lnTo>
                  <a:pt x="271018" y="108837"/>
                </a:lnTo>
                <a:close/>
              </a:path>
              <a:path w="337820" h="153670">
                <a:moveTo>
                  <a:pt x="281813" y="82676"/>
                </a:moveTo>
                <a:lnTo>
                  <a:pt x="271018" y="108837"/>
                </a:lnTo>
                <a:lnTo>
                  <a:pt x="282701" y="113664"/>
                </a:lnTo>
                <a:lnTo>
                  <a:pt x="275208" y="131952"/>
                </a:lnTo>
                <a:lnTo>
                  <a:pt x="324661" y="131952"/>
                </a:lnTo>
                <a:lnTo>
                  <a:pt x="281813" y="82676"/>
                </a:lnTo>
                <a:close/>
              </a:path>
              <a:path w="337820" h="153670">
                <a:moveTo>
                  <a:pt x="7619" y="0"/>
                </a:moveTo>
                <a:lnTo>
                  <a:pt x="0" y="18287"/>
                </a:lnTo>
                <a:lnTo>
                  <a:pt x="263479" y="127108"/>
                </a:lnTo>
                <a:lnTo>
                  <a:pt x="271018" y="108837"/>
                </a:lnTo>
                <a:lnTo>
                  <a:pt x="7619" y="0"/>
                </a:lnTo>
                <a:close/>
              </a:path>
            </a:pathLst>
          </a:custGeom>
          <a:solidFill>
            <a:srgbClr val="4285F4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63673" y="4013453"/>
            <a:ext cx="3343910" cy="526426"/>
          </a:xfrm>
          <a:prstGeom prst="rect">
            <a:avLst/>
          </a:prstGeom>
          <a:ln w="19811">
            <a:solidFill>
              <a:srgbClr val="BA56BD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0170" marR="542925">
              <a:spcBef>
                <a:spcPts val="265"/>
              </a:spcBef>
              <a:defRPr/>
            </a:pPr>
            <a:r>
              <a:rPr sz="1600" b="1" u="heavy" spc="-10" dirty="0">
                <a:solidFill>
                  <a:srgbClr val="BA56BD"/>
                </a:solidFill>
                <a:uFill>
                  <a:solidFill>
                    <a:srgbClr val="BA56BD"/>
                  </a:solidFill>
                </a:uFill>
                <a:latin typeface="Carlito"/>
                <a:cs typeface="Carlito"/>
              </a:rPr>
              <a:t>New </a:t>
            </a:r>
            <a:r>
              <a:rPr sz="1600" b="1" u="heavy" spc="-5" dirty="0">
                <a:solidFill>
                  <a:srgbClr val="BA56BD"/>
                </a:solidFill>
                <a:uFill>
                  <a:solidFill>
                    <a:srgbClr val="BA56BD"/>
                  </a:solidFill>
                </a:uFill>
                <a:latin typeface="Carlito"/>
                <a:cs typeface="Carlito"/>
              </a:rPr>
              <a:t>cell </a:t>
            </a:r>
            <a:r>
              <a:rPr sz="1600" b="1" u="heavy" spc="-15" dirty="0">
                <a:solidFill>
                  <a:srgbClr val="BA56BD"/>
                </a:solidFill>
                <a:uFill>
                  <a:solidFill>
                    <a:srgbClr val="BA56BD"/>
                  </a:solidFill>
                </a:uFill>
                <a:latin typeface="Carlito"/>
                <a:cs typeface="Carlito"/>
              </a:rPr>
              <a:t>content:</a:t>
            </a:r>
            <a:r>
              <a:rPr sz="1600" b="1" spc="-15" dirty="0">
                <a:solidFill>
                  <a:srgbClr val="BA56BD"/>
                </a:solidFill>
                <a:latin typeface="Carlito"/>
                <a:cs typeface="Carlito"/>
              </a:rPr>
              <a:t> </a:t>
            </a:r>
            <a:r>
              <a:rPr sz="1600" spc="-5" dirty="0">
                <a:solidFill>
                  <a:srgbClr val="BA56BD"/>
                </a:solidFill>
                <a:latin typeface="Carlito"/>
                <a:cs typeface="Carlito"/>
              </a:rPr>
              <a:t>this is the </a:t>
            </a:r>
            <a:r>
              <a:rPr sz="1600" spc="-10" dirty="0">
                <a:solidFill>
                  <a:srgbClr val="BA56BD"/>
                </a:solidFill>
                <a:latin typeface="Carlito"/>
                <a:cs typeface="Carlito"/>
              </a:rPr>
              <a:t>new  </a:t>
            </a:r>
            <a:r>
              <a:rPr sz="1600" spc="-15" dirty="0">
                <a:solidFill>
                  <a:srgbClr val="BA56BD"/>
                </a:solidFill>
                <a:latin typeface="Carlito"/>
                <a:cs typeface="Carlito"/>
              </a:rPr>
              <a:t>content </a:t>
            </a:r>
            <a:r>
              <a:rPr sz="1600" spc="-10" dirty="0">
                <a:solidFill>
                  <a:srgbClr val="BA56BD"/>
                </a:solidFill>
                <a:latin typeface="Carlito"/>
                <a:cs typeface="Carlito"/>
              </a:rPr>
              <a:t>to </a:t>
            </a:r>
            <a:r>
              <a:rPr sz="1600" spc="-5" dirty="0">
                <a:solidFill>
                  <a:srgbClr val="BA56BD"/>
                </a:solidFill>
                <a:latin typeface="Carlito"/>
                <a:cs typeface="Carlito"/>
              </a:rPr>
              <a:t>be </a:t>
            </a:r>
            <a:r>
              <a:rPr sz="1600" spc="-10" dirty="0">
                <a:solidFill>
                  <a:srgbClr val="BA56BD"/>
                </a:solidFill>
                <a:latin typeface="Carlito"/>
                <a:cs typeface="Carlito"/>
              </a:rPr>
              <a:t>written to </a:t>
            </a:r>
            <a:r>
              <a:rPr sz="1600" spc="-5" dirty="0">
                <a:solidFill>
                  <a:srgbClr val="BA56BD"/>
                </a:solidFill>
                <a:latin typeface="Carlito"/>
                <a:cs typeface="Carlito"/>
              </a:rPr>
              <a:t>the</a:t>
            </a:r>
            <a:r>
              <a:rPr sz="1600" spc="35" dirty="0">
                <a:solidFill>
                  <a:srgbClr val="BA56BD"/>
                </a:solidFill>
                <a:latin typeface="Carlito"/>
                <a:cs typeface="Carlito"/>
              </a:rPr>
              <a:t> </a:t>
            </a:r>
            <a:r>
              <a:rPr sz="1600" spc="-5" dirty="0">
                <a:solidFill>
                  <a:srgbClr val="BA56BD"/>
                </a:solidFill>
                <a:latin typeface="Carlito"/>
                <a:cs typeface="Carlito"/>
              </a:rPr>
              <a:t>cell</a:t>
            </a:r>
            <a:endParaRPr sz="16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298567" y="4301363"/>
            <a:ext cx="375285" cy="688340"/>
          </a:xfrm>
          <a:custGeom>
            <a:avLst/>
            <a:gdLst/>
            <a:ahLst/>
            <a:cxnLst/>
            <a:rect l="l" t="t" r="r" b="b"/>
            <a:pathLst>
              <a:path w="375285" h="688339">
                <a:moveTo>
                  <a:pt x="330515" y="625528"/>
                </a:moveTo>
                <a:lnTo>
                  <a:pt x="305688" y="638810"/>
                </a:lnTo>
                <a:lnTo>
                  <a:pt x="375285" y="687959"/>
                </a:lnTo>
                <a:lnTo>
                  <a:pt x="373833" y="636778"/>
                </a:lnTo>
                <a:lnTo>
                  <a:pt x="336550" y="636778"/>
                </a:lnTo>
                <a:lnTo>
                  <a:pt x="330515" y="625528"/>
                </a:lnTo>
                <a:close/>
              </a:path>
              <a:path w="375285" h="688339">
                <a:moveTo>
                  <a:pt x="348050" y="616147"/>
                </a:moveTo>
                <a:lnTo>
                  <a:pt x="330515" y="625528"/>
                </a:lnTo>
                <a:lnTo>
                  <a:pt x="336550" y="636778"/>
                </a:lnTo>
                <a:lnTo>
                  <a:pt x="354075" y="627380"/>
                </a:lnTo>
                <a:lnTo>
                  <a:pt x="348050" y="616147"/>
                </a:lnTo>
                <a:close/>
              </a:path>
              <a:path w="375285" h="688339">
                <a:moveTo>
                  <a:pt x="372872" y="602869"/>
                </a:moveTo>
                <a:lnTo>
                  <a:pt x="348050" y="616147"/>
                </a:lnTo>
                <a:lnTo>
                  <a:pt x="354075" y="627380"/>
                </a:lnTo>
                <a:lnTo>
                  <a:pt x="336550" y="636778"/>
                </a:lnTo>
                <a:lnTo>
                  <a:pt x="373833" y="636778"/>
                </a:lnTo>
                <a:lnTo>
                  <a:pt x="372872" y="602869"/>
                </a:lnTo>
                <a:close/>
              </a:path>
              <a:path w="375285" h="688339">
                <a:moveTo>
                  <a:pt x="17525" y="0"/>
                </a:moveTo>
                <a:lnTo>
                  <a:pt x="0" y="9398"/>
                </a:lnTo>
                <a:lnTo>
                  <a:pt x="330515" y="625528"/>
                </a:lnTo>
                <a:lnTo>
                  <a:pt x="348050" y="616147"/>
                </a:lnTo>
                <a:lnTo>
                  <a:pt x="17525" y="0"/>
                </a:lnTo>
                <a:close/>
              </a:path>
            </a:pathLst>
          </a:custGeom>
          <a:solidFill>
            <a:srgbClr val="BA56BD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963673" y="4781550"/>
            <a:ext cx="3343910" cy="771364"/>
          </a:xfrm>
          <a:prstGeom prst="rect">
            <a:avLst/>
          </a:prstGeom>
          <a:ln w="19811">
            <a:solidFill>
              <a:srgbClr val="BA56BD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90170" marR="169545">
              <a:spcBef>
                <a:spcPts val="254"/>
              </a:spcBef>
              <a:defRPr/>
            </a:pPr>
            <a:r>
              <a:rPr sz="1600" b="1" u="heavy" spc="-10" dirty="0">
                <a:solidFill>
                  <a:srgbClr val="BA56BD"/>
                </a:solidFill>
                <a:uFill>
                  <a:solidFill>
                    <a:srgbClr val="BA56BD"/>
                  </a:solidFill>
                </a:uFill>
                <a:latin typeface="Carlito"/>
                <a:cs typeface="Carlito"/>
              </a:rPr>
              <a:t>Cell </a:t>
            </a:r>
            <a:r>
              <a:rPr sz="1600" b="1" u="heavy" spc="-15" dirty="0">
                <a:solidFill>
                  <a:srgbClr val="BA56BD"/>
                </a:solidFill>
                <a:uFill>
                  <a:solidFill>
                    <a:srgbClr val="BA56BD"/>
                  </a:solidFill>
                </a:uFill>
                <a:latin typeface="Carlito"/>
                <a:cs typeface="Carlito"/>
              </a:rPr>
              <a:t>state</a:t>
            </a:r>
            <a:r>
              <a:rPr sz="1600" spc="-15" dirty="0">
                <a:solidFill>
                  <a:srgbClr val="BA56BD"/>
                </a:solidFill>
                <a:latin typeface="Carlito"/>
                <a:cs typeface="Carlito"/>
              </a:rPr>
              <a:t>: erase </a:t>
            </a:r>
            <a:r>
              <a:rPr sz="1600" spc="-10" dirty="0">
                <a:solidFill>
                  <a:srgbClr val="BA56BD"/>
                </a:solidFill>
                <a:latin typeface="Carlito"/>
                <a:cs typeface="Carlito"/>
              </a:rPr>
              <a:t>(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“forget”</a:t>
            </a:r>
            <a:r>
              <a:rPr sz="1600" spc="-10" dirty="0">
                <a:solidFill>
                  <a:srgbClr val="BA56BD"/>
                </a:solidFill>
                <a:latin typeface="Carlito"/>
                <a:cs typeface="Carlito"/>
              </a:rPr>
              <a:t>) some  </a:t>
            </a:r>
            <a:r>
              <a:rPr sz="1600" spc="-15" dirty="0">
                <a:solidFill>
                  <a:srgbClr val="BA56BD"/>
                </a:solidFill>
                <a:latin typeface="Carlito"/>
                <a:cs typeface="Carlito"/>
              </a:rPr>
              <a:t>content from </a:t>
            </a:r>
            <a:r>
              <a:rPr sz="1600" spc="-5" dirty="0">
                <a:solidFill>
                  <a:srgbClr val="BA56BD"/>
                </a:solidFill>
                <a:latin typeface="Carlito"/>
                <a:cs typeface="Carlito"/>
              </a:rPr>
              <a:t>last cell </a:t>
            </a:r>
            <a:r>
              <a:rPr sz="1600" spc="-15" dirty="0">
                <a:solidFill>
                  <a:srgbClr val="BA56BD"/>
                </a:solidFill>
                <a:latin typeface="Carlito"/>
                <a:cs typeface="Carlito"/>
              </a:rPr>
              <a:t>state, </a:t>
            </a:r>
            <a:r>
              <a:rPr sz="1600" spc="-5" dirty="0">
                <a:solidFill>
                  <a:srgbClr val="BA56BD"/>
                </a:solidFill>
                <a:latin typeface="Carlito"/>
                <a:cs typeface="Carlito"/>
              </a:rPr>
              <a:t>and write  </a:t>
            </a:r>
            <a:r>
              <a:rPr sz="1600" dirty="0">
                <a:solidFill>
                  <a:srgbClr val="BA56BD"/>
                </a:solidFill>
                <a:latin typeface="Carlito"/>
                <a:cs typeface="Carlito"/>
              </a:rPr>
              <a:t>(</a:t>
            </a:r>
            <a:r>
              <a:rPr sz="1600" dirty="0">
                <a:solidFill>
                  <a:srgbClr val="4285F4"/>
                </a:solidFill>
                <a:latin typeface="Carlito"/>
                <a:cs typeface="Carlito"/>
              </a:rPr>
              <a:t>“input”</a:t>
            </a:r>
            <a:r>
              <a:rPr sz="1600" dirty="0">
                <a:solidFill>
                  <a:srgbClr val="BA56BD"/>
                </a:solidFill>
                <a:latin typeface="Carlito"/>
                <a:cs typeface="Carlito"/>
              </a:rPr>
              <a:t>) </a:t>
            </a:r>
            <a:r>
              <a:rPr sz="1600" spc="-5" dirty="0">
                <a:solidFill>
                  <a:srgbClr val="BA56BD"/>
                </a:solidFill>
                <a:latin typeface="Carlito"/>
                <a:cs typeface="Carlito"/>
              </a:rPr>
              <a:t>some </a:t>
            </a:r>
            <a:r>
              <a:rPr sz="1600" spc="-10" dirty="0">
                <a:solidFill>
                  <a:srgbClr val="BA56BD"/>
                </a:solidFill>
                <a:latin typeface="Carlito"/>
                <a:cs typeface="Carlito"/>
              </a:rPr>
              <a:t>new </a:t>
            </a:r>
            <a:r>
              <a:rPr sz="1600" spc="-5" dirty="0">
                <a:solidFill>
                  <a:srgbClr val="BA56BD"/>
                </a:solidFill>
                <a:latin typeface="Carlito"/>
                <a:cs typeface="Carlito"/>
              </a:rPr>
              <a:t>cell</a:t>
            </a:r>
            <a:r>
              <a:rPr sz="1600" spc="25" dirty="0">
                <a:solidFill>
                  <a:srgbClr val="BA56BD"/>
                </a:solidFill>
                <a:latin typeface="Carlito"/>
                <a:cs typeface="Carlito"/>
              </a:rPr>
              <a:t> </a:t>
            </a:r>
            <a:r>
              <a:rPr sz="1600" spc="-15" dirty="0">
                <a:solidFill>
                  <a:srgbClr val="BA56BD"/>
                </a:solidFill>
                <a:latin typeface="Carlito"/>
                <a:cs typeface="Carlito"/>
              </a:rPr>
              <a:t>content</a:t>
            </a:r>
            <a:endParaRPr sz="16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300218" y="5189092"/>
            <a:ext cx="340995" cy="346710"/>
          </a:xfrm>
          <a:custGeom>
            <a:avLst/>
            <a:gdLst/>
            <a:ahLst/>
            <a:cxnLst/>
            <a:rect l="l" t="t" r="r" b="b"/>
            <a:pathLst>
              <a:path w="340995" h="346710">
                <a:moveTo>
                  <a:pt x="280463" y="299112"/>
                </a:moveTo>
                <a:lnTo>
                  <a:pt x="260350" y="318896"/>
                </a:lnTo>
                <a:lnTo>
                  <a:pt x="340995" y="346455"/>
                </a:lnTo>
                <a:lnTo>
                  <a:pt x="328550" y="308101"/>
                </a:lnTo>
                <a:lnTo>
                  <a:pt x="289306" y="308101"/>
                </a:lnTo>
                <a:lnTo>
                  <a:pt x="280463" y="299112"/>
                </a:lnTo>
                <a:close/>
              </a:path>
              <a:path w="340995" h="346710">
                <a:moveTo>
                  <a:pt x="294615" y="285191"/>
                </a:moveTo>
                <a:lnTo>
                  <a:pt x="280463" y="299112"/>
                </a:lnTo>
                <a:lnTo>
                  <a:pt x="289306" y="308101"/>
                </a:lnTo>
                <a:lnTo>
                  <a:pt x="303530" y="294258"/>
                </a:lnTo>
                <a:lnTo>
                  <a:pt x="294615" y="285191"/>
                </a:lnTo>
                <a:close/>
              </a:path>
              <a:path w="340995" h="346710">
                <a:moveTo>
                  <a:pt x="314706" y="265429"/>
                </a:moveTo>
                <a:lnTo>
                  <a:pt x="294615" y="285191"/>
                </a:lnTo>
                <a:lnTo>
                  <a:pt x="303530" y="294258"/>
                </a:lnTo>
                <a:lnTo>
                  <a:pt x="289306" y="308101"/>
                </a:lnTo>
                <a:lnTo>
                  <a:pt x="328550" y="308101"/>
                </a:lnTo>
                <a:lnTo>
                  <a:pt x="314706" y="265429"/>
                </a:lnTo>
                <a:close/>
              </a:path>
              <a:path w="340995" h="346710">
                <a:moveTo>
                  <a:pt x="14224" y="0"/>
                </a:moveTo>
                <a:lnTo>
                  <a:pt x="0" y="13969"/>
                </a:lnTo>
                <a:lnTo>
                  <a:pt x="280463" y="299112"/>
                </a:lnTo>
                <a:lnTo>
                  <a:pt x="294615" y="285191"/>
                </a:lnTo>
                <a:lnTo>
                  <a:pt x="14224" y="0"/>
                </a:lnTo>
                <a:close/>
              </a:path>
            </a:pathLst>
          </a:custGeom>
          <a:solidFill>
            <a:srgbClr val="BA56BD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63673" y="5795010"/>
            <a:ext cx="3343910" cy="525785"/>
          </a:xfrm>
          <a:prstGeom prst="rect">
            <a:avLst/>
          </a:prstGeom>
          <a:ln w="19811">
            <a:solidFill>
              <a:srgbClr val="BA56BD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90170" marR="304800">
              <a:spcBef>
                <a:spcPts val="260"/>
              </a:spcBef>
              <a:defRPr/>
            </a:pPr>
            <a:r>
              <a:rPr sz="1600" b="1" u="heavy" spc="-5" dirty="0">
                <a:solidFill>
                  <a:srgbClr val="BA56BD"/>
                </a:solidFill>
                <a:uFill>
                  <a:solidFill>
                    <a:srgbClr val="BA56BD"/>
                  </a:solidFill>
                </a:uFill>
                <a:latin typeface="Carlito"/>
                <a:cs typeface="Carlito"/>
              </a:rPr>
              <a:t>Hidden </a:t>
            </a:r>
            <a:r>
              <a:rPr sz="1600" b="1" u="heavy" spc="-15" dirty="0">
                <a:solidFill>
                  <a:srgbClr val="BA56BD"/>
                </a:solidFill>
                <a:uFill>
                  <a:solidFill>
                    <a:srgbClr val="BA56BD"/>
                  </a:solidFill>
                </a:uFill>
                <a:latin typeface="Carlito"/>
                <a:cs typeface="Carlito"/>
              </a:rPr>
              <a:t>state</a:t>
            </a:r>
            <a:r>
              <a:rPr sz="1600" spc="-15" dirty="0">
                <a:solidFill>
                  <a:srgbClr val="BA56BD"/>
                </a:solidFill>
                <a:latin typeface="Carlito"/>
                <a:cs typeface="Carlito"/>
              </a:rPr>
              <a:t>: </a:t>
            </a:r>
            <a:r>
              <a:rPr sz="1600" spc="-10" dirty="0">
                <a:solidFill>
                  <a:srgbClr val="BA56BD"/>
                </a:solidFill>
                <a:latin typeface="Carlito"/>
                <a:cs typeface="Carlito"/>
              </a:rPr>
              <a:t>read </a:t>
            </a:r>
            <a:r>
              <a:rPr sz="1600" spc="-5" dirty="0">
                <a:solidFill>
                  <a:srgbClr val="BA56BD"/>
                </a:solidFill>
                <a:latin typeface="Carlito"/>
                <a:cs typeface="Carlito"/>
              </a:rPr>
              <a:t>(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“output”</a:t>
            </a:r>
            <a:r>
              <a:rPr sz="1600" spc="-5" dirty="0">
                <a:solidFill>
                  <a:srgbClr val="BA56BD"/>
                </a:solidFill>
                <a:latin typeface="Carlito"/>
                <a:cs typeface="Carlito"/>
              </a:rPr>
              <a:t>) </a:t>
            </a:r>
            <a:r>
              <a:rPr sz="1600" spc="-10" dirty="0">
                <a:solidFill>
                  <a:srgbClr val="BA56BD"/>
                </a:solidFill>
                <a:latin typeface="Carlito"/>
                <a:cs typeface="Carlito"/>
              </a:rPr>
              <a:t>some  </a:t>
            </a:r>
            <a:r>
              <a:rPr sz="1600" spc="-15" dirty="0">
                <a:solidFill>
                  <a:srgbClr val="BA56BD"/>
                </a:solidFill>
                <a:latin typeface="Carlito"/>
                <a:cs typeface="Carlito"/>
              </a:rPr>
              <a:t>content from </a:t>
            </a:r>
            <a:r>
              <a:rPr sz="1600" spc="-5" dirty="0">
                <a:solidFill>
                  <a:srgbClr val="BA56BD"/>
                </a:solidFill>
                <a:latin typeface="Carlito"/>
                <a:cs typeface="Carlito"/>
              </a:rPr>
              <a:t>the</a:t>
            </a:r>
            <a:r>
              <a:rPr sz="1600" spc="35" dirty="0">
                <a:solidFill>
                  <a:srgbClr val="BA56BD"/>
                </a:solidFill>
                <a:latin typeface="Carlito"/>
                <a:cs typeface="Carlito"/>
              </a:rPr>
              <a:t> </a:t>
            </a:r>
            <a:r>
              <a:rPr sz="1600" spc="-5" dirty="0">
                <a:solidFill>
                  <a:srgbClr val="BA56BD"/>
                </a:solidFill>
                <a:latin typeface="Carlito"/>
                <a:cs typeface="Carlito"/>
              </a:rPr>
              <a:t>cell</a:t>
            </a:r>
            <a:endParaRPr sz="16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305933" y="6011976"/>
            <a:ext cx="335280" cy="85090"/>
          </a:xfrm>
          <a:custGeom>
            <a:avLst/>
            <a:gdLst/>
            <a:ahLst/>
            <a:cxnLst/>
            <a:rect l="l" t="t" r="r" b="b"/>
            <a:pathLst>
              <a:path w="335279" h="85089">
                <a:moveTo>
                  <a:pt x="258376" y="27914"/>
                </a:moveTo>
                <a:lnTo>
                  <a:pt x="0" y="65036"/>
                </a:lnTo>
                <a:lnTo>
                  <a:pt x="2793" y="84645"/>
                </a:lnTo>
                <a:lnTo>
                  <a:pt x="261182" y="47521"/>
                </a:lnTo>
                <a:lnTo>
                  <a:pt x="258376" y="27914"/>
                </a:lnTo>
                <a:close/>
              </a:path>
              <a:path w="335279" h="85089">
                <a:moveTo>
                  <a:pt x="332947" y="26098"/>
                </a:moveTo>
                <a:lnTo>
                  <a:pt x="271017" y="26098"/>
                </a:lnTo>
                <a:lnTo>
                  <a:pt x="273812" y="45707"/>
                </a:lnTo>
                <a:lnTo>
                  <a:pt x="261182" y="47521"/>
                </a:lnTo>
                <a:lnTo>
                  <a:pt x="265175" y="75425"/>
                </a:lnTo>
                <a:lnTo>
                  <a:pt x="335279" y="26873"/>
                </a:lnTo>
                <a:lnTo>
                  <a:pt x="332947" y="26098"/>
                </a:lnTo>
                <a:close/>
              </a:path>
              <a:path w="335279" h="85089">
                <a:moveTo>
                  <a:pt x="271017" y="26098"/>
                </a:moveTo>
                <a:lnTo>
                  <a:pt x="258376" y="27914"/>
                </a:lnTo>
                <a:lnTo>
                  <a:pt x="261182" y="47521"/>
                </a:lnTo>
                <a:lnTo>
                  <a:pt x="273812" y="45707"/>
                </a:lnTo>
                <a:lnTo>
                  <a:pt x="271017" y="26098"/>
                </a:lnTo>
                <a:close/>
              </a:path>
              <a:path w="335279" h="85089">
                <a:moveTo>
                  <a:pt x="254380" y="0"/>
                </a:moveTo>
                <a:lnTo>
                  <a:pt x="258376" y="27914"/>
                </a:lnTo>
                <a:lnTo>
                  <a:pt x="271017" y="26098"/>
                </a:lnTo>
                <a:lnTo>
                  <a:pt x="332947" y="26098"/>
                </a:lnTo>
                <a:lnTo>
                  <a:pt x="254380" y="0"/>
                </a:lnTo>
                <a:close/>
              </a:path>
            </a:pathLst>
          </a:custGeom>
          <a:solidFill>
            <a:srgbClr val="BA56BD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018782" y="1507997"/>
            <a:ext cx="2552700" cy="526426"/>
          </a:xfrm>
          <a:prstGeom prst="rect">
            <a:avLst/>
          </a:prstGeom>
          <a:ln w="19811">
            <a:solidFill>
              <a:srgbClr val="4285F4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0805" marR="195580">
              <a:spcBef>
                <a:spcPts val="265"/>
              </a:spcBef>
              <a:defRPr/>
            </a:pPr>
            <a:r>
              <a:rPr sz="1600" b="1" u="heavy" spc="-5" dirty="0">
                <a:solidFill>
                  <a:srgbClr val="4285F4"/>
                </a:solidFill>
                <a:uFill>
                  <a:solidFill>
                    <a:srgbClr val="4285F4"/>
                  </a:solidFill>
                </a:uFill>
                <a:latin typeface="Carlito"/>
                <a:cs typeface="Carlito"/>
              </a:rPr>
              <a:t>Sigmoid function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: all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gate  values </a:t>
            </a: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are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between 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0 and</a:t>
            </a:r>
            <a:r>
              <a:rPr sz="1600" spc="10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1</a:t>
            </a:r>
            <a:endParaRPr sz="1600">
              <a:solidFill>
                <a:prstClr val="black"/>
              </a:solidFill>
              <a:latin typeface="Carlito"/>
              <a:cs typeface="Carlito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6391402" y="1794383"/>
            <a:ext cx="635000" cy="2061845"/>
            <a:chOff x="4867402" y="1794382"/>
            <a:chExt cx="635000" cy="2061845"/>
          </a:xfrm>
        </p:grpSpPr>
        <p:sp>
          <p:nvSpPr>
            <p:cNvPr id="26" name="object 26"/>
            <p:cNvSpPr/>
            <p:nvPr/>
          </p:nvSpPr>
          <p:spPr>
            <a:xfrm>
              <a:off x="4996434" y="1794382"/>
              <a:ext cx="506095" cy="629920"/>
            </a:xfrm>
            <a:custGeom>
              <a:avLst/>
              <a:gdLst/>
              <a:ahLst/>
              <a:cxnLst/>
              <a:rect l="l" t="t" r="r" b="b"/>
              <a:pathLst>
                <a:path w="506095" h="629919">
                  <a:moveTo>
                    <a:pt x="17779" y="546226"/>
                  </a:moveTo>
                  <a:lnTo>
                    <a:pt x="0" y="629538"/>
                  </a:lnTo>
                  <a:lnTo>
                    <a:pt x="77342" y="593725"/>
                  </a:lnTo>
                  <a:lnTo>
                    <a:pt x="67787" y="586104"/>
                  </a:lnTo>
                  <a:lnTo>
                    <a:pt x="47370" y="586104"/>
                  </a:lnTo>
                  <a:lnTo>
                    <a:pt x="31876" y="573658"/>
                  </a:lnTo>
                  <a:lnTo>
                    <a:pt x="39777" y="563768"/>
                  </a:lnTo>
                  <a:lnTo>
                    <a:pt x="17779" y="546226"/>
                  </a:lnTo>
                  <a:close/>
                </a:path>
                <a:path w="506095" h="629919">
                  <a:moveTo>
                    <a:pt x="39777" y="563768"/>
                  </a:moveTo>
                  <a:lnTo>
                    <a:pt x="31876" y="573658"/>
                  </a:lnTo>
                  <a:lnTo>
                    <a:pt x="47370" y="586104"/>
                  </a:lnTo>
                  <a:lnTo>
                    <a:pt x="55315" y="576159"/>
                  </a:lnTo>
                  <a:lnTo>
                    <a:pt x="39777" y="563768"/>
                  </a:lnTo>
                  <a:close/>
                </a:path>
                <a:path w="506095" h="629919">
                  <a:moveTo>
                    <a:pt x="55315" y="576159"/>
                  </a:moveTo>
                  <a:lnTo>
                    <a:pt x="47370" y="586104"/>
                  </a:lnTo>
                  <a:lnTo>
                    <a:pt x="67787" y="586104"/>
                  </a:lnTo>
                  <a:lnTo>
                    <a:pt x="55315" y="576159"/>
                  </a:lnTo>
                  <a:close/>
                </a:path>
                <a:path w="506095" h="629919">
                  <a:moveTo>
                    <a:pt x="490092" y="0"/>
                  </a:moveTo>
                  <a:lnTo>
                    <a:pt x="39777" y="563768"/>
                  </a:lnTo>
                  <a:lnTo>
                    <a:pt x="55315" y="576159"/>
                  </a:lnTo>
                  <a:lnTo>
                    <a:pt x="505587" y="12445"/>
                  </a:lnTo>
                  <a:lnTo>
                    <a:pt x="490092" y="0"/>
                  </a:lnTo>
                  <a:close/>
                </a:path>
              </a:pathLst>
            </a:custGeom>
            <a:solidFill>
              <a:srgbClr val="4285F4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4877562" y="2423921"/>
              <a:ext cx="238125" cy="1422400"/>
            </a:xfrm>
            <a:custGeom>
              <a:avLst/>
              <a:gdLst/>
              <a:ahLst/>
              <a:cxnLst/>
              <a:rect l="l" t="t" r="r" b="b"/>
              <a:pathLst>
                <a:path w="238125" h="1422400">
                  <a:moveTo>
                    <a:pt x="0" y="1421891"/>
                  </a:moveTo>
                  <a:lnTo>
                    <a:pt x="237743" y="1421891"/>
                  </a:lnTo>
                  <a:lnTo>
                    <a:pt x="237743" y="0"/>
                  </a:lnTo>
                  <a:lnTo>
                    <a:pt x="0" y="0"/>
                  </a:lnTo>
                  <a:lnTo>
                    <a:pt x="0" y="1421891"/>
                  </a:lnTo>
                  <a:close/>
                </a:path>
              </a:pathLst>
            </a:custGeom>
            <a:ln w="19812">
              <a:solidFill>
                <a:srgbClr val="4285F4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7288529" y="6212584"/>
            <a:ext cx="2209800" cy="526426"/>
          </a:xfrm>
          <a:prstGeom prst="rect">
            <a:avLst/>
          </a:prstGeom>
          <a:ln w="19811">
            <a:solidFill>
              <a:srgbClr val="BA56BD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197485" marR="139065" indent="-55244">
              <a:spcBef>
                <a:spcPts val="265"/>
              </a:spcBef>
              <a:defRPr/>
            </a:pPr>
            <a:r>
              <a:rPr sz="1600" spc="-10" dirty="0">
                <a:solidFill>
                  <a:srgbClr val="BA56BD"/>
                </a:solidFill>
                <a:latin typeface="Carlito"/>
                <a:cs typeface="Carlito"/>
              </a:rPr>
              <a:t>Gates </a:t>
            </a:r>
            <a:r>
              <a:rPr sz="1600" spc="-15" dirty="0">
                <a:solidFill>
                  <a:srgbClr val="BA56BD"/>
                </a:solidFill>
                <a:latin typeface="Carlito"/>
                <a:cs typeface="Carlito"/>
              </a:rPr>
              <a:t>are </a:t>
            </a:r>
            <a:r>
              <a:rPr sz="1600" spc="-5" dirty="0">
                <a:solidFill>
                  <a:srgbClr val="BA56BD"/>
                </a:solidFill>
                <a:latin typeface="Carlito"/>
                <a:cs typeface="Carlito"/>
              </a:rPr>
              <a:t>applied </a:t>
            </a:r>
            <a:r>
              <a:rPr sz="1600" spc="-10" dirty="0">
                <a:solidFill>
                  <a:srgbClr val="BA56BD"/>
                </a:solidFill>
                <a:latin typeface="Carlito"/>
                <a:cs typeface="Carlito"/>
              </a:rPr>
              <a:t>using  </a:t>
            </a:r>
            <a:r>
              <a:rPr sz="1600" spc="-5" dirty="0">
                <a:solidFill>
                  <a:srgbClr val="BA56BD"/>
                </a:solidFill>
                <a:latin typeface="Carlito"/>
                <a:cs typeface="Carlito"/>
              </a:rPr>
              <a:t>element-wise</a:t>
            </a:r>
            <a:r>
              <a:rPr sz="1600" spc="-15" dirty="0">
                <a:solidFill>
                  <a:srgbClr val="BA56BD"/>
                </a:solidFill>
                <a:latin typeface="Carlito"/>
                <a:cs typeface="Carlito"/>
              </a:rPr>
              <a:t> product</a:t>
            </a:r>
            <a:endParaRPr sz="16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963919" y="5795009"/>
            <a:ext cx="1534795" cy="717550"/>
          </a:xfrm>
          <a:custGeom>
            <a:avLst/>
            <a:gdLst/>
            <a:ahLst/>
            <a:cxnLst/>
            <a:rect l="l" t="t" r="r" b="b"/>
            <a:pathLst>
              <a:path w="1534795" h="717550">
                <a:moveTo>
                  <a:pt x="330581" y="702538"/>
                </a:moveTo>
                <a:lnTo>
                  <a:pt x="62369" y="451751"/>
                </a:lnTo>
                <a:lnTo>
                  <a:pt x="70510" y="443052"/>
                </a:lnTo>
                <a:lnTo>
                  <a:pt x="81661" y="431139"/>
                </a:lnTo>
                <a:lnTo>
                  <a:pt x="0" y="406908"/>
                </a:lnTo>
                <a:lnTo>
                  <a:pt x="29591" y="486791"/>
                </a:lnTo>
                <a:lnTo>
                  <a:pt x="48869" y="466178"/>
                </a:lnTo>
                <a:lnTo>
                  <a:pt x="316992" y="717003"/>
                </a:lnTo>
                <a:lnTo>
                  <a:pt x="330581" y="702538"/>
                </a:lnTo>
                <a:close/>
              </a:path>
              <a:path w="1534795" h="717550">
                <a:moveTo>
                  <a:pt x="1534668" y="76200"/>
                </a:moveTo>
                <a:lnTo>
                  <a:pt x="1528318" y="63500"/>
                </a:lnTo>
                <a:lnTo>
                  <a:pt x="1496568" y="0"/>
                </a:lnTo>
                <a:lnTo>
                  <a:pt x="1458468" y="76200"/>
                </a:lnTo>
                <a:lnTo>
                  <a:pt x="1486662" y="76200"/>
                </a:lnTo>
                <a:lnTo>
                  <a:pt x="1486662" y="418490"/>
                </a:lnTo>
                <a:lnTo>
                  <a:pt x="1506474" y="418490"/>
                </a:lnTo>
                <a:lnTo>
                  <a:pt x="1506474" y="76200"/>
                </a:lnTo>
                <a:lnTo>
                  <a:pt x="1534668" y="76200"/>
                </a:lnTo>
                <a:close/>
              </a:path>
            </a:pathLst>
          </a:custGeom>
          <a:solidFill>
            <a:srgbClr val="BA56BD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7FF192C-E8A7-4B7E-9B90-E05C8206FFCC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32" name="Title 31">
            <a:extLst>
              <a:ext uri="{FF2B5EF4-FFF2-40B4-BE49-F238E27FC236}">
                <a16:creationId xmlns:a16="http://schemas.microsoft.com/office/drawing/2014/main" id="{C8DDAB79-99C8-39D5-40DE-4ADC61F1E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know: Long Short Term Memory (LSTM)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25468" y="1478854"/>
            <a:ext cx="3403091" cy="35253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65551" y="2693034"/>
            <a:ext cx="3486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defRPr/>
            </a:pPr>
            <a:r>
              <a:rPr sz="2700" spc="-7" baseline="13888" dirty="0">
                <a:solidFill>
                  <a:prstClr val="black"/>
                </a:solidFill>
                <a:latin typeface="Carlito"/>
                <a:cs typeface="Carlito"/>
              </a:rPr>
              <a:t>c</a:t>
            </a:r>
            <a:r>
              <a:rPr sz="1200" spc="-5" dirty="0">
                <a:solidFill>
                  <a:prstClr val="black"/>
                </a:solidFill>
                <a:latin typeface="Carlito"/>
                <a:cs typeface="Carlito"/>
              </a:rPr>
              <a:t>t-1</a:t>
            </a:r>
            <a:endParaRPr sz="12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54248" y="3698875"/>
            <a:ext cx="3714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defRPr/>
            </a:pPr>
            <a:r>
              <a:rPr sz="2700" spc="-7" baseline="13888" dirty="0">
                <a:solidFill>
                  <a:prstClr val="black"/>
                </a:solidFill>
                <a:latin typeface="Carlito"/>
                <a:cs typeface="Carlito"/>
              </a:rPr>
              <a:t>h</a:t>
            </a:r>
            <a:r>
              <a:rPr sz="1200" spc="-5" dirty="0">
                <a:solidFill>
                  <a:prstClr val="black"/>
                </a:solidFill>
                <a:latin typeface="Carlito"/>
                <a:cs typeface="Carlito"/>
              </a:rPr>
              <a:t>t-1</a:t>
            </a:r>
            <a:endParaRPr sz="12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24241" y="2577846"/>
            <a:ext cx="2235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defRPr/>
            </a:pPr>
            <a:r>
              <a:rPr spc="-5" dirty="0">
                <a:solidFill>
                  <a:prstClr val="black"/>
                </a:solidFill>
                <a:latin typeface="Carlito"/>
                <a:cs typeface="Carlito"/>
              </a:rPr>
              <a:t>c</a:t>
            </a:r>
            <a:r>
              <a:rPr spc="-7" baseline="-20833" dirty="0">
                <a:solidFill>
                  <a:prstClr val="black"/>
                </a:solidFill>
                <a:latin typeface="Carlito"/>
                <a:cs typeface="Carlito"/>
              </a:rPr>
              <a:t>t</a:t>
            </a:r>
            <a:endParaRPr baseline="-20833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524242" y="3675379"/>
            <a:ext cx="24637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defRPr/>
            </a:pPr>
            <a:r>
              <a:rPr spc="-5" dirty="0">
                <a:solidFill>
                  <a:prstClr val="black"/>
                </a:solidFill>
                <a:latin typeface="Carlito"/>
                <a:cs typeface="Carlito"/>
              </a:rPr>
              <a:t>h</a:t>
            </a:r>
            <a:r>
              <a:rPr spc="-7" baseline="-20833" dirty="0">
                <a:solidFill>
                  <a:prstClr val="black"/>
                </a:solidFill>
                <a:latin typeface="Carlito"/>
                <a:cs typeface="Carlito"/>
              </a:rPr>
              <a:t>t</a:t>
            </a:r>
            <a:endParaRPr baseline="-20833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19015" y="3177921"/>
            <a:ext cx="8001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1400" dirty="0">
                <a:solidFill>
                  <a:prstClr val="black"/>
                </a:solidFill>
                <a:latin typeface="Carlito"/>
                <a:cs typeface="Carlito"/>
              </a:rPr>
              <a:t>f</a:t>
            </a:r>
            <a:endParaRPr sz="14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73879" y="3280029"/>
            <a:ext cx="65405" cy="15581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defRPr/>
            </a:pPr>
            <a:r>
              <a:rPr sz="900" spc="10" dirty="0">
                <a:solidFill>
                  <a:prstClr val="black"/>
                </a:solidFill>
                <a:latin typeface="Carlito"/>
                <a:cs typeface="Carlito"/>
              </a:rPr>
              <a:t>t</a:t>
            </a:r>
            <a:endParaRPr sz="9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55386" y="3056890"/>
            <a:ext cx="15748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defRPr/>
            </a:pPr>
            <a:r>
              <a:rPr sz="1400" spc="5" dirty="0">
                <a:solidFill>
                  <a:prstClr val="black"/>
                </a:solidFill>
                <a:latin typeface="Carlito"/>
                <a:cs typeface="Carlito"/>
              </a:rPr>
              <a:t>i</a:t>
            </a:r>
            <a:r>
              <a:rPr sz="1350" spc="7" baseline="-21604" dirty="0">
                <a:solidFill>
                  <a:prstClr val="black"/>
                </a:solidFill>
                <a:latin typeface="Carlito"/>
                <a:cs typeface="Carlito"/>
              </a:rPr>
              <a:t>t</a:t>
            </a:r>
            <a:endParaRPr sz="1350" baseline="-21604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67373" y="3058414"/>
            <a:ext cx="21082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defRPr/>
            </a:pPr>
            <a:r>
              <a:rPr sz="1400" spc="5" dirty="0">
                <a:solidFill>
                  <a:prstClr val="black"/>
                </a:solidFill>
                <a:latin typeface="Carlito"/>
                <a:cs typeface="Carlito"/>
              </a:rPr>
              <a:t>o</a:t>
            </a:r>
            <a:r>
              <a:rPr sz="1350" spc="7" baseline="-21604" dirty="0">
                <a:solidFill>
                  <a:prstClr val="black"/>
                </a:solidFill>
                <a:latin typeface="Carlito"/>
                <a:cs typeface="Carlito"/>
              </a:rPr>
              <a:t>t</a:t>
            </a:r>
            <a:endParaRPr sz="1350" baseline="-21604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98795" y="2517395"/>
            <a:ext cx="19113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defRPr/>
            </a:pPr>
            <a:r>
              <a:rPr sz="1400" dirty="0">
                <a:solidFill>
                  <a:prstClr val="black"/>
                </a:solidFill>
                <a:latin typeface="Carlito"/>
                <a:cs typeface="Carlito"/>
              </a:rPr>
              <a:t>c</a:t>
            </a:r>
            <a:r>
              <a:rPr sz="1350" baseline="-21604" dirty="0">
                <a:solidFill>
                  <a:prstClr val="black"/>
                </a:solidFill>
                <a:latin typeface="Carlito"/>
                <a:cs typeface="Carlito"/>
              </a:rPr>
              <a:t>t</a:t>
            </a:r>
            <a:endParaRPr sz="1350" baseline="-21604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61431" y="3375152"/>
            <a:ext cx="65405" cy="15581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defRPr/>
            </a:pPr>
            <a:r>
              <a:rPr sz="900" spc="10" dirty="0">
                <a:solidFill>
                  <a:prstClr val="black"/>
                </a:solidFill>
                <a:latin typeface="Carlito"/>
                <a:cs typeface="Carlito"/>
              </a:rPr>
              <a:t>t</a:t>
            </a:r>
            <a:endParaRPr sz="9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61355" y="3222499"/>
            <a:ext cx="15176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defRPr/>
            </a:pPr>
            <a:r>
              <a:rPr sz="1400" spc="-350" dirty="0">
                <a:solidFill>
                  <a:prstClr val="black"/>
                </a:solidFill>
                <a:latin typeface="Carlito"/>
                <a:cs typeface="Carlito"/>
              </a:rPr>
              <a:t>~</a:t>
            </a:r>
            <a:r>
              <a:rPr sz="2100" spc="-525" baseline="-15873" dirty="0">
                <a:solidFill>
                  <a:prstClr val="black"/>
                </a:solidFill>
                <a:latin typeface="Carlito"/>
                <a:cs typeface="Carlito"/>
              </a:rPr>
              <a:t>c</a:t>
            </a:r>
            <a:endParaRPr sz="2100" baseline="-15873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07540" y="969009"/>
            <a:ext cx="49542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prstClr val="black"/>
                </a:solidFill>
                <a:latin typeface="Carlito"/>
                <a:cs typeface="Carlito"/>
              </a:rPr>
              <a:t>You </a:t>
            </a:r>
            <a:r>
              <a:rPr spc="-5" dirty="0">
                <a:solidFill>
                  <a:prstClr val="black"/>
                </a:solidFill>
                <a:latin typeface="Carlito"/>
                <a:cs typeface="Carlito"/>
              </a:rPr>
              <a:t>can think of </a:t>
            </a:r>
            <a:r>
              <a:rPr dirty="0">
                <a:solidFill>
                  <a:prstClr val="black"/>
                </a:solidFill>
                <a:latin typeface="Carlito"/>
                <a:cs typeface="Carlito"/>
              </a:rPr>
              <a:t>the </a:t>
            </a:r>
            <a:r>
              <a:rPr spc="-10" dirty="0">
                <a:solidFill>
                  <a:prstClr val="black"/>
                </a:solidFill>
                <a:latin typeface="Carlito"/>
                <a:cs typeface="Carlito"/>
              </a:rPr>
              <a:t>LSTM </a:t>
            </a:r>
            <a:r>
              <a:rPr spc="-5" dirty="0">
                <a:solidFill>
                  <a:prstClr val="black"/>
                </a:solidFill>
                <a:latin typeface="Carlito"/>
                <a:cs typeface="Carlito"/>
              </a:rPr>
              <a:t>equations visually </a:t>
            </a:r>
            <a:r>
              <a:rPr spc="-20" dirty="0">
                <a:solidFill>
                  <a:prstClr val="black"/>
                </a:solidFill>
                <a:latin typeface="Carlito"/>
                <a:cs typeface="Carlito"/>
              </a:rPr>
              <a:t>like</a:t>
            </a:r>
            <a:r>
              <a:rPr spc="13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pc="-5" dirty="0">
                <a:solidFill>
                  <a:prstClr val="black"/>
                </a:solidFill>
                <a:latin typeface="Carlito"/>
                <a:cs typeface="Carlito"/>
              </a:rPr>
              <a:t>this: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626108" y="5573268"/>
            <a:ext cx="4764405" cy="856615"/>
            <a:chOff x="102107" y="5573267"/>
            <a:chExt cx="4764405" cy="856615"/>
          </a:xfrm>
        </p:grpSpPr>
        <p:sp>
          <p:nvSpPr>
            <p:cNvPr id="17" name="object 17"/>
            <p:cNvSpPr/>
            <p:nvPr/>
          </p:nvSpPr>
          <p:spPr>
            <a:xfrm>
              <a:off x="175321" y="5664857"/>
              <a:ext cx="4594714" cy="67330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106679" y="5577839"/>
              <a:ext cx="4754880" cy="847725"/>
            </a:xfrm>
            <a:custGeom>
              <a:avLst/>
              <a:gdLst/>
              <a:ahLst/>
              <a:cxnLst/>
              <a:rect l="l" t="t" r="r" b="b"/>
              <a:pathLst>
                <a:path w="4754880" h="847725">
                  <a:moveTo>
                    <a:pt x="0" y="847344"/>
                  </a:moveTo>
                  <a:lnTo>
                    <a:pt x="4754880" y="847344"/>
                  </a:lnTo>
                  <a:lnTo>
                    <a:pt x="4754880" y="0"/>
                  </a:lnTo>
                  <a:lnTo>
                    <a:pt x="0" y="0"/>
                  </a:lnTo>
                  <a:lnTo>
                    <a:pt x="0" y="847344"/>
                  </a:lnTo>
                  <a:close/>
                </a:path>
              </a:pathLst>
            </a:custGeom>
            <a:ln w="9143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735074" y="3246883"/>
            <a:ext cx="1423670" cy="525785"/>
          </a:xfrm>
          <a:prstGeom prst="rect">
            <a:avLst/>
          </a:prstGeom>
          <a:ln w="19812">
            <a:solidFill>
              <a:srgbClr val="4285F4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261620" marR="165100" indent="-91440">
              <a:spcBef>
                <a:spcPts val="260"/>
              </a:spcBef>
              <a:defRPr/>
            </a:pP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Compute</a:t>
            </a:r>
            <a:r>
              <a:rPr sz="1600" spc="-55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the  </a:t>
            </a:r>
            <a:r>
              <a:rPr sz="1600" spc="-20" dirty="0">
                <a:solidFill>
                  <a:srgbClr val="4285F4"/>
                </a:solidFill>
                <a:latin typeface="Carlito"/>
                <a:cs typeface="Carlito"/>
              </a:rPr>
              <a:t>forget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gate</a:t>
            </a:r>
            <a:endParaRPr sz="16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157727" y="3529584"/>
            <a:ext cx="1465580" cy="152400"/>
          </a:xfrm>
          <a:custGeom>
            <a:avLst/>
            <a:gdLst/>
            <a:ahLst/>
            <a:cxnLst/>
            <a:rect l="l" t="t" r="r" b="b"/>
            <a:pathLst>
              <a:path w="1465580" h="152400">
                <a:moveTo>
                  <a:pt x="1392301" y="76326"/>
                </a:moveTo>
                <a:lnTo>
                  <a:pt x="1390187" y="104458"/>
                </a:lnTo>
                <a:lnTo>
                  <a:pt x="1402842" y="105409"/>
                </a:lnTo>
                <a:lnTo>
                  <a:pt x="1401318" y="125221"/>
                </a:lnTo>
                <a:lnTo>
                  <a:pt x="1388627" y="125221"/>
                </a:lnTo>
                <a:lnTo>
                  <a:pt x="1386586" y="152399"/>
                </a:lnTo>
                <a:lnTo>
                  <a:pt x="1452772" y="125221"/>
                </a:lnTo>
                <a:lnTo>
                  <a:pt x="1401318" y="125221"/>
                </a:lnTo>
                <a:lnTo>
                  <a:pt x="1388699" y="124272"/>
                </a:lnTo>
                <a:lnTo>
                  <a:pt x="1455084" y="124272"/>
                </a:lnTo>
                <a:lnTo>
                  <a:pt x="1465453" y="120014"/>
                </a:lnTo>
                <a:lnTo>
                  <a:pt x="1392301" y="76326"/>
                </a:lnTo>
                <a:close/>
              </a:path>
              <a:path w="1465580" h="152400">
                <a:moveTo>
                  <a:pt x="1390187" y="104458"/>
                </a:moveTo>
                <a:lnTo>
                  <a:pt x="1388699" y="124272"/>
                </a:lnTo>
                <a:lnTo>
                  <a:pt x="1401318" y="125221"/>
                </a:lnTo>
                <a:lnTo>
                  <a:pt x="1402842" y="105409"/>
                </a:lnTo>
                <a:lnTo>
                  <a:pt x="1390187" y="104458"/>
                </a:lnTo>
                <a:close/>
              </a:path>
              <a:path w="1465580" h="152400">
                <a:moveTo>
                  <a:pt x="1524" y="0"/>
                </a:moveTo>
                <a:lnTo>
                  <a:pt x="0" y="19812"/>
                </a:lnTo>
                <a:lnTo>
                  <a:pt x="1388699" y="124272"/>
                </a:lnTo>
                <a:lnTo>
                  <a:pt x="1390187" y="104458"/>
                </a:lnTo>
                <a:lnTo>
                  <a:pt x="1524" y="0"/>
                </a:lnTo>
                <a:close/>
              </a:path>
            </a:pathLst>
          </a:custGeom>
          <a:solidFill>
            <a:srgbClr val="4285F4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735074" y="2160271"/>
            <a:ext cx="1423670" cy="525143"/>
          </a:xfrm>
          <a:prstGeom prst="rect">
            <a:avLst/>
          </a:prstGeom>
          <a:ln w="19812">
            <a:solidFill>
              <a:srgbClr val="4285F4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199390">
              <a:spcBef>
                <a:spcPts val="254"/>
              </a:spcBef>
              <a:defRPr/>
            </a:pPr>
            <a:r>
              <a:rPr sz="1600" spc="-20" dirty="0">
                <a:solidFill>
                  <a:srgbClr val="4285F4"/>
                </a:solidFill>
                <a:latin typeface="Carlito"/>
                <a:cs typeface="Carlito"/>
              </a:rPr>
              <a:t>Forget</a:t>
            </a:r>
            <a:r>
              <a:rPr sz="1600" spc="20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some</a:t>
            </a:r>
            <a:endParaRPr sz="1600">
              <a:solidFill>
                <a:prstClr val="black"/>
              </a:solidFill>
              <a:latin typeface="Carlito"/>
              <a:cs typeface="Carlito"/>
            </a:endParaRPr>
          </a:p>
          <a:p>
            <a:pPr marL="229870">
              <a:defRPr/>
            </a:pP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cell</a:t>
            </a: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content</a:t>
            </a:r>
            <a:endParaRPr sz="16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156711" y="2443099"/>
            <a:ext cx="1563370" cy="320675"/>
          </a:xfrm>
          <a:custGeom>
            <a:avLst/>
            <a:gdLst/>
            <a:ahLst/>
            <a:cxnLst/>
            <a:rect l="l" t="t" r="r" b="b"/>
            <a:pathLst>
              <a:path w="1563370" h="320675">
                <a:moveTo>
                  <a:pt x="1486192" y="292969"/>
                </a:moveTo>
                <a:lnTo>
                  <a:pt x="1481074" y="320675"/>
                </a:lnTo>
                <a:lnTo>
                  <a:pt x="1562989" y="296925"/>
                </a:lnTo>
                <a:lnTo>
                  <a:pt x="1560793" y="295275"/>
                </a:lnTo>
                <a:lnTo>
                  <a:pt x="1498727" y="295275"/>
                </a:lnTo>
                <a:lnTo>
                  <a:pt x="1486192" y="292969"/>
                </a:lnTo>
                <a:close/>
              </a:path>
              <a:path w="1563370" h="320675">
                <a:moveTo>
                  <a:pt x="1489803" y="273421"/>
                </a:moveTo>
                <a:lnTo>
                  <a:pt x="1486192" y="292969"/>
                </a:lnTo>
                <a:lnTo>
                  <a:pt x="1498727" y="295275"/>
                </a:lnTo>
                <a:lnTo>
                  <a:pt x="1502283" y="275716"/>
                </a:lnTo>
                <a:lnTo>
                  <a:pt x="1489803" y="273421"/>
                </a:lnTo>
                <a:close/>
              </a:path>
              <a:path w="1563370" h="320675">
                <a:moveTo>
                  <a:pt x="1494917" y="245745"/>
                </a:moveTo>
                <a:lnTo>
                  <a:pt x="1489803" y="273421"/>
                </a:lnTo>
                <a:lnTo>
                  <a:pt x="1502283" y="275716"/>
                </a:lnTo>
                <a:lnTo>
                  <a:pt x="1498727" y="295275"/>
                </a:lnTo>
                <a:lnTo>
                  <a:pt x="1560793" y="295275"/>
                </a:lnTo>
                <a:lnTo>
                  <a:pt x="1494917" y="245745"/>
                </a:lnTo>
                <a:close/>
              </a:path>
              <a:path w="1563370" h="320675">
                <a:moveTo>
                  <a:pt x="3556" y="0"/>
                </a:moveTo>
                <a:lnTo>
                  <a:pt x="0" y="19558"/>
                </a:lnTo>
                <a:lnTo>
                  <a:pt x="1486192" y="292969"/>
                </a:lnTo>
                <a:lnTo>
                  <a:pt x="1489803" y="273421"/>
                </a:lnTo>
                <a:lnTo>
                  <a:pt x="3556" y="0"/>
                </a:lnTo>
                <a:close/>
              </a:path>
            </a:pathLst>
          </a:custGeom>
          <a:solidFill>
            <a:srgbClr val="4285F4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103881" y="4557522"/>
            <a:ext cx="1423670" cy="525785"/>
          </a:xfrm>
          <a:prstGeom prst="rect">
            <a:avLst/>
          </a:prstGeom>
          <a:ln w="19812">
            <a:solidFill>
              <a:srgbClr val="4285F4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292100" marR="165100" indent="-121920">
              <a:spcBef>
                <a:spcPts val="260"/>
              </a:spcBef>
              <a:defRPr/>
            </a:pP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Compute</a:t>
            </a:r>
            <a:r>
              <a:rPr sz="1600" spc="-55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the  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input</a:t>
            </a:r>
            <a:r>
              <a:rPr sz="1600" spc="-40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gate</a:t>
            </a:r>
            <a:endParaRPr sz="16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521710" y="3757421"/>
            <a:ext cx="1583690" cy="1101090"/>
          </a:xfrm>
          <a:custGeom>
            <a:avLst/>
            <a:gdLst/>
            <a:ahLst/>
            <a:cxnLst/>
            <a:rect l="l" t="t" r="r" b="b"/>
            <a:pathLst>
              <a:path w="1583689" h="1101089">
                <a:moveTo>
                  <a:pt x="1514893" y="35253"/>
                </a:moveTo>
                <a:lnTo>
                  <a:pt x="0" y="1084452"/>
                </a:lnTo>
                <a:lnTo>
                  <a:pt x="11175" y="1100835"/>
                </a:lnTo>
                <a:lnTo>
                  <a:pt x="1526156" y="51537"/>
                </a:lnTo>
                <a:lnTo>
                  <a:pt x="1514893" y="35253"/>
                </a:lnTo>
                <a:close/>
              </a:path>
              <a:path w="1583689" h="1101089">
                <a:moveTo>
                  <a:pt x="1567764" y="28066"/>
                </a:moveTo>
                <a:lnTo>
                  <a:pt x="1525269" y="28066"/>
                </a:lnTo>
                <a:lnTo>
                  <a:pt x="1536573" y="44322"/>
                </a:lnTo>
                <a:lnTo>
                  <a:pt x="1526156" y="51537"/>
                </a:lnTo>
                <a:lnTo>
                  <a:pt x="1542161" y="74675"/>
                </a:lnTo>
                <a:lnTo>
                  <a:pt x="1567764" y="28066"/>
                </a:lnTo>
                <a:close/>
              </a:path>
              <a:path w="1583689" h="1101089">
                <a:moveTo>
                  <a:pt x="1525269" y="28066"/>
                </a:moveTo>
                <a:lnTo>
                  <a:pt x="1514893" y="35253"/>
                </a:lnTo>
                <a:lnTo>
                  <a:pt x="1526156" y="51537"/>
                </a:lnTo>
                <a:lnTo>
                  <a:pt x="1536573" y="44322"/>
                </a:lnTo>
                <a:lnTo>
                  <a:pt x="1525269" y="28066"/>
                </a:lnTo>
                <a:close/>
              </a:path>
              <a:path w="1583689" h="1101089">
                <a:moveTo>
                  <a:pt x="1583181" y="0"/>
                </a:moveTo>
                <a:lnTo>
                  <a:pt x="1498853" y="12064"/>
                </a:lnTo>
                <a:lnTo>
                  <a:pt x="1514893" y="35253"/>
                </a:lnTo>
                <a:lnTo>
                  <a:pt x="1525269" y="28066"/>
                </a:lnTo>
                <a:lnTo>
                  <a:pt x="1567764" y="28066"/>
                </a:lnTo>
                <a:lnTo>
                  <a:pt x="1583181" y="0"/>
                </a:lnTo>
                <a:close/>
              </a:path>
            </a:pathLst>
          </a:custGeom>
          <a:solidFill>
            <a:srgbClr val="4285F4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97603" y="4557522"/>
            <a:ext cx="1626235" cy="525785"/>
          </a:xfrm>
          <a:prstGeom prst="rect">
            <a:avLst/>
          </a:prstGeom>
          <a:ln w="19811">
            <a:solidFill>
              <a:srgbClr val="4285F4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131445" marR="127000" indent="139700">
              <a:spcBef>
                <a:spcPts val="260"/>
              </a:spcBef>
              <a:defRPr/>
            </a:pP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Compute the  new 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cell</a:t>
            </a:r>
            <a:r>
              <a:rPr sz="1600" spc="-40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content</a:t>
            </a:r>
            <a:endParaRPr sz="16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775071" y="3749803"/>
            <a:ext cx="245110" cy="810895"/>
          </a:xfrm>
          <a:custGeom>
            <a:avLst/>
            <a:gdLst/>
            <a:ahLst/>
            <a:cxnLst/>
            <a:rect l="l" t="t" r="r" b="b"/>
            <a:pathLst>
              <a:path w="245110" h="810895">
                <a:moveTo>
                  <a:pt x="46381" y="70989"/>
                </a:moveTo>
                <a:lnTo>
                  <a:pt x="27205" y="76189"/>
                </a:lnTo>
                <a:lnTo>
                  <a:pt x="225805" y="810387"/>
                </a:lnTo>
                <a:lnTo>
                  <a:pt x="244855" y="805307"/>
                </a:lnTo>
                <a:lnTo>
                  <a:pt x="46381" y="70989"/>
                </a:lnTo>
                <a:close/>
              </a:path>
              <a:path w="245110" h="810895">
                <a:moveTo>
                  <a:pt x="16890" y="0"/>
                </a:moveTo>
                <a:lnTo>
                  <a:pt x="0" y="83566"/>
                </a:lnTo>
                <a:lnTo>
                  <a:pt x="27205" y="76189"/>
                </a:lnTo>
                <a:lnTo>
                  <a:pt x="23875" y="63881"/>
                </a:lnTo>
                <a:lnTo>
                  <a:pt x="43052" y="58674"/>
                </a:lnTo>
                <a:lnTo>
                  <a:pt x="69123" y="58674"/>
                </a:lnTo>
                <a:lnTo>
                  <a:pt x="16890" y="0"/>
                </a:lnTo>
                <a:close/>
              </a:path>
              <a:path w="245110" h="810895">
                <a:moveTo>
                  <a:pt x="43052" y="58674"/>
                </a:moveTo>
                <a:lnTo>
                  <a:pt x="23875" y="63881"/>
                </a:lnTo>
                <a:lnTo>
                  <a:pt x="27205" y="76189"/>
                </a:lnTo>
                <a:lnTo>
                  <a:pt x="46381" y="70989"/>
                </a:lnTo>
                <a:lnTo>
                  <a:pt x="43052" y="58674"/>
                </a:lnTo>
                <a:close/>
              </a:path>
              <a:path w="245110" h="810895">
                <a:moveTo>
                  <a:pt x="69123" y="58674"/>
                </a:moveTo>
                <a:lnTo>
                  <a:pt x="43052" y="58674"/>
                </a:lnTo>
                <a:lnTo>
                  <a:pt x="46381" y="70989"/>
                </a:lnTo>
                <a:lnTo>
                  <a:pt x="73532" y="63627"/>
                </a:lnTo>
                <a:lnTo>
                  <a:pt x="69123" y="58674"/>
                </a:lnTo>
                <a:close/>
              </a:path>
            </a:pathLst>
          </a:custGeom>
          <a:solidFill>
            <a:srgbClr val="4285F4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418070" y="4557522"/>
            <a:ext cx="1402080" cy="525785"/>
          </a:xfrm>
          <a:prstGeom prst="rect">
            <a:avLst/>
          </a:prstGeom>
          <a:ln w="19811">
            <a:solidFill>
              <a:srgbClr val="4285F4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217170" marR="154940" indent="-58419">
              <a:spcBef>
                <a:spcPts val="260"/>
              </a:spcBef>
              <a:defRPr/>
            </a:pP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Compute</a:t>
            </a:r>
            <a:r>
              <a:rPr sz="1600" spc="-55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the  output</a:t>
            </a:r>
            <a:r>
              <a:rPr sz="1600" spc="-25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gate</a:t>
            </a:r>
            <a:endParaRPr sz="1600" dirty="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282691" y="3745611"/>
            <a:ext cx="1839595" cy="821055"/>
          </a:xfrm>
          <a:custGeom>
            <a:avLst/>
            <a:gdLst/>
            <a:ahLst/>
            <a:cxnLst/>
            <a:rect l="l" t="t" r="r" b="b"/>
            <a:pathLst>
              <a:path w="1839595" h="821054">
                <a:moveTo>
                  <a:pt x="73712" y="25810"/>
                </a:moveTo>
                <a:lnTo>
                  <a:pt x="65708" y="43969"/>
                </a:lnTo>
                <a:lnTo>
                  <a:pt x="1831593" y="821055"/>
                </a:lnTo>
                <a:lnTo>
                  <a:pt x="1839594" y="803020"/>
                </a:lnTo>
                <a:lnTo>
                  <a:pt x="73712" y="25810"/>
                </a:lnTo>
                <a:close/>
              </a:path>
              <a:path w="1839595" h="821054">
                <a:moveTo>
                  <a:pt x="85089" y="0"/>
                </a:moveTo>
                <a:lnTo>
                  <a:pt x="0" y="4190"/>
                </a:lnTo>
                <a:lnTo>
                  <a:pt x="54356" y="69722"/>
                </a:lnTo>
                <a:lnTo>
                  <a:pt x="65708" y="43969"/>
                </a:lnTo>
                <a:lnTo>
                  <a:pt x="54101" y="38862"/>
                </a:lnTo>
                <a:lnTo>
                  <a:pt x="62102" y="20700"/>
                </a:lnTo>
                <a:lnTo>
                  <a:pt x="75964" y="20700"/>
                </a:lnTo>
                <a:lnTo>
                  <a:pt x="85089" y="0"/>
                </a:lnTo>
                <a:close/>
              </a:path>
              <a:path w="1839595" h="821054">
                <a:moveTo>
                  <a:pt x="62102" y="20700"/>
                </a:moveTo>
                <a:lnTo>
                  <a:pt x="54101" y="38862"/>
                </a:lnTo>
                <a:lnTo>
                  <a:pt x="65708" y="43969"/>
                </a:lnTo>
                <a:lnTo>
                  <a:pt x="73712" y="25810"/>
                </a:lnTo>
                <a:lnTo>
                  <a:pt x="62102" y="20700"/>
                </a:lnTo>
                <a:close/>
              </a:path>
              <a:path w="1839595" h="821054">
                <a:moveTo>
                  <a:pt x="75964" y="20700"/>
                </a:moveTo>
                <a:lnTo>
                  <a:pt x="62102" y="20700"/>
                </a:lnTo>
                <a:lnTo>
                  <a:pt x="73712" y="25810"/>
                </a:lnTo>
                <a:lnTo>
                  <a:pt x="75964" y="20700"/>
                </a:lnTo>
                <a:close/>
              </a:path>
            </a:pathLst>
          </a:custGeom>
          <a:solidFill>
            <a:srgbClr val="4285F4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379470" y="1611630"/>
            <a:ext cx="2682240" cy="278922"/>
          </a:xfrm>
          <a:prstGeom prst="rect">
            <a:avLst/>
          </a:prstGeom>
          <a:ln w="19811">
            <a:solidFill>
              <a:srgbClr val="4285F4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157480">
              <a:spcBef>
                <a:spcPts val="254"/>
              </a:spcBef>
              <a:defRPr/>
            </a:pP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Write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some new 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cell</a:t>
            </a:r>
            <a:r>
              <a:rPr sz="1600" spc="65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content</a:t>
            </a:r>
            <a:endParaRPr sz="16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714495" y="1945258"/>
            <a:ext cx="3414395" cy="1438910"/>
          </a:xfrm>
          <a:custGeom>
            <a:avLst/>
            <a:gdLst/>
            <a:ahLst/>
            <a:cxnLst/>
            <a:rect l="l" t="t" r="r" b="b"/>
            <a:pathLst>
              <a:path w="3414395" h="1438910">
                <a:moveTo>
                  <a:pt x="966216" y="764286"/>
                </a:moveTo>
                <a:lnTo>
                  <a:pt x="951369" y="732790"/>
                </a:lnTo>
                <a:lnTo>
                  <a:pt x="929894" y="687197"/>
                </a:lnTo>
                <a:lnTo>
                  <a:pt x="912456" y="709371"/>
                </a:lnTo>
                <a:lnTo>
                  <a:pt x="12192" y="0"/>
                </a:lnTo>
                <a:lnTo>
                  <a:pt x="0" y="15494"/>
                </a:lnTo>
                <a:lnTo>
                  <a:pt x="900226" y="724941"/>
                </a:lnTo>
                <a:lnTo>
                  <a:pt x="882777" y="747141"/>
                </a:lnTo>
                <a:lnTo>
                  <a:pt x="966216" y="764286"/>
                </a:lnTo>
                <a:close/>
              </a:path>
              <a:path w="3414395" h="1438910">
                <a:moveTo>
                  <a:pt x="3414255" y="1418971"/>
                </a:moveTo>
                <a:lnTo>
                  <a:pt x="2099170" y="1256944"/>
                </a:lnTo>
                <a:lnTo>
                  <a:pt x="2099360" y="1255395"/>
                </a:lnTo>
                <a:lnTo>
                  <a:pt x="2102612" y="1228979"/>
                </a:lnTo>
                <a:lnTo>
                  <a:pt x="2022348" y="1257427"/>
                </a:lnTo>
                <a:lnTo>
                  <a:pt x="2093341" y="1304544"/>
                </a:lnTo>
                <a:lnTo>
                  <a:pt x="2096757" y="1276629"/>
                </a:lnTo>
                <a:lnTo>
                  <a:pt x="3411855" y="1438656"/>
                </a:lnTo>
                <a:lnTo>
                  <a:pt x="3414255" y="1418971"/>
                </a:lnTo>
                <a:close/>
              </a:path>
            </a:pathLst>
          </a:custGeom>
          <a:solidFill>
            <a:srgbClr val="4285F4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128255" y="3080767"/>
            <a:ext cx="2357755" cy="525785"/>
          </a:xfrm>
          <a:prstGeom prst="rect">
            <a:avLst/>
          </a:prstGeom>
          <a:ln w="19811">
            <a:solidFill>
              <a:srgbClr val="4285F4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394335" marR="125095" indent="-264160">
              <a:spcBef>
                <a:spcPts val="260"/>
              </a:spcBef>
              <a:defRPr/>
            </a:pP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Output some 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cell </a:t>
            </a: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content 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to 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the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hidden</a:t>
            </a:r>
            <a:r>
              <a:rPr sz="1600" spc="-20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state</a:t>
            </a:r>
            <a:endParaRPr sz="16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899909" y="6475806"/>
            <a:ext cx="3578860" cy="1300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  <a:defRPr/>
            </a:pPr>
            <a:r>
              <a:rPr sz="1000" b="1" u="sng" spc="-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Source:</a:t>
            </a:r>
            <a:r>
              <a:rPr sz="1000" b="1" spc="-3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00" u="sng" spc="-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Carlito"/>
                <a:cs typeface="Carlito"/>
                <a:hlinkClick r:id="rId4"/>
              </a:rPr>
              <a:t>http://colah.github.io/posts/2015-08-Understanding-LSTMs/</a:t>
            </a:r>
            <a:endParaRPr sz="10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C0CF6C1-65C2-401A-AEAA-A4F1F4C47A4F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37" name="Title 31">
            <a:extLst>
              <a:ext uri="{FF2B5EF4-FFF2-40B4-BE49-F238E27FC236}">
                <a16:creationId xmlns:a16="http://schemas.microsoft.com/office/drawing/2014/main" id="{C2AC38C0-4668-F58A-FDF8-0F862DDD6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know: Long Short Term Memory (LSTM)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1105661"/>
            <a:ext cx="8357870" cy="490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2069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Researchers have proposed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many gated RNN variants,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but LSTM 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and GRU are the most</a:t>
            </a:r>
            <a:r>
              <a:rPr sz="2400" spc="-4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widely-used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  <a:p>
            <a:pPr>
              <a:spcBef>
                <a:spcPts val="20"/>
              </a:spcBef>
              <a:buClr>
                <a:srgbClr val="CC0000"/>
              </a:buClr>
              <a:buFont typeface="Times New Roman"/>
              <a:buChar char="•"/>
              <a:defRPr/>
            </a:pPr>
            <a:endParaRPr sz="1950">
              <a:solidFill>
                <a:prstClr val="black"/>
              </a:solidFill>
              <a:latin typeface="Carlito"/>
              <a:cs typeface="Carlito"/>
            </a:endParaRPr>
          </a:p>
          <a:p>
            <a:pPr marL="355600" marR="5080" indent="-342900"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The biggest difference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is that </a:t>
            </a:r>
            <a:r>
              <a:rPr sz="2400" dirty="0">
                <a:solidFill>
                  <a:srgbClr val="BA56BD"/>
                </a:solidFill>
                <a:latin typeface="Carlito"/>
                <a:cs typeface="Carlito"/>
              </a:rPr>
              <a:t>GRU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is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quicker </a:t>
            </a:r>
            <a:r>
              <a:rPr sz="2400" dirty="0">
                <a:solidFill>
                  <a:srgbClr val="BA56BD"/>
                </a:solidFill>
                <a:latin typeface="Carlito"/>
                <a:cs typeface="Carlito"/>
              </a:rPr>
              <a:t>to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compute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and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has  fewer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parameters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  <a:p>
            <a:pPr>
              <a:spcBef>
                <a:spcPts val="20"/>
              </a:spcBef>
              <a:buClr>
                <a:srgbClr val="CC0000"/>
              </a:buClr>
              <a:buFont typeface="Times New Roman"/>
              <a:buChar char="•"/>
              <a:defRPr/>
            </a:pPr>
            <a:endParaRPr sz="1950">
              <a:solidFill>
                <a:prstClr val="black"/>
              </a:solidFill>
              <a:latin typeface="Carlito"/>
              <a:cs typeface="Carlito"/>
            </a:endParaRPr>
          </a:p>
          <a:p>
            <a:pPr marL="355600" marR="213360" indent="-342900"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There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is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no conclusive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evidence that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one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consistently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performs  better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than the</a:t>
            </a:r>
            <a:r>
              <a:rPr sz="2400" spc="-1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other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  <a:p>
            <a:pPr>
              <a:spcBef>
                <a:spcPts val="20"/>
              </a:spcBef>
              <a:buClr>
                <a:srgbClr val="CC0000"/>
              </a:buClr>
              <a:buFont typeface="Times New Roman"/>
              <a:buChar char="•"/>
              <a:defRPr/>
            </a:pPr>
            <a:endParaRPr sz="1950">
              <a:solidFill>
                <a:prstClr val="black"/>
              </a:solidFill>
              <a:latin typeface="Carlito"/>
              <a:cs typeface="Carlito"/>
            </a:endParaRPr>
          </a:p>
          <a:p>
            <a:pPr marL="355600" marR="11430" indent="-342900"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LSTM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is a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good default </a:t>
            </a:r>
            <a:r>
              <a:rPr sz="2400" dirty="0">
                <a:solidFill>
                  <a:srgbClr val="BA56BD"/>
                </a:solidFill>
                <a:latin typeface="Carlito"/>
                <a:cs typeface="Carlito"/>
              </a:rPr>
              <a:t>choice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(especially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if your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data has  particularly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long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dependencies, or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you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have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lots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of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training</a:t>
            </a:r>
            <a:r>
              <a:rPr sz="2400" spc="-10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data)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  <a:p>
            <a:pPr>
              <a:spcBef>
                <a:spcPts val="25"/>
              </a:spcBef>
              <a:buClr>
                <a:srgbClr val="CC0000"/>
              </a:buClr>
              <a:buFont typeface="Times New Roman"/>
              <a:buChar char="•"/>
              <a:defRPr/>
            </a:pPr>
            <a:endParaRPr sz="1950">
              <a:solidFill>
                <a:prstClr val="black"/>
              </a:solidFill>
              <a:latin typeface="Carlito"/>
              <a:cs typeface="Carlito"/>
            </a:endParaRPr>
          </a:p>
          <a:p>
            <a:pPr marL="355600" marR="307975" indent="-342900"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u="heavy" dirty="0">
                <a:solidFill>
                  <a:srgbClr val="BA56BD"/>
                </a:solidFill>
                <a:uFill>
                  <a:solidFill>
                    <a:srgbClr val="BA56BD"/>
                  </a:solidFill>
                </a:uFill>
                <a:latin typeface="Carlito"/>
                <a:cs typeface="Carlito"/>
              </a:rPr>
              <a:t>Rule </a:t>
            </a:r>
            <a:r>
              <a:rPr sz="2400" u="heavy" spc="-5" dirty="0">
                <a:solidFill>
                  <a:srgbClr val="BA56BD"/>
                </a:solidFill>
                <a:uFill>
                  <a:solidFill>
                    <a:srgbClr val="BA56BD"/>
                  </a:solidFill>
                </a:uFill>
                <a:latin typeface="Carlito"/>
                <a:cs typeface="Carlito"/>
              </a:rPr>
              <a:t>of </a:t>
            </a:r>
            <a:r>
              <a:rPr sz="2400" u="heavy" dirty="0">
                <a:solidFill>
                  <a:srgbClr val="BA56BD"/>
                </a:solidFill>
                <a:uFill>
                  <a:solidFill>
                    <a:srgbClr val="BA56BD"/>
                  </a:solidFill>
                </a:uFill>
                <a:latin typeface="Carlito"/>
                <a:cs typeface="Carlito"/>
              </a:rPr>
              <a:t>thumb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: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start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with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LSTM, but switch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to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GRU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if you</a:t>
            </a:r>
            <a:r>
              <a:rPr sz="2400" spc="-16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want 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something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more</a:t>
            </a:r>
            <a:r>
              <a:rPr sz="2400" spc="-3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efficient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61F36A-5F80-43AE-AA20-76EA3B62719C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7" name="Title 31">
            <a:extLst>
              <a:ext uri="{FF2B5EF4-FFF2-40B4-BE49-F238E27FC236}">
                <a16:creationId xmlns:a16="http://schemas.microsoft.com/office/drawing/2014/main" id="{8AF45B5F-903C-26DB-A7F7-CE7582270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between LSTM and GRU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1" y="1032256"/>
            <a:ext cx="8305165" cy="504176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spcBef>
                <a:spcPts val="67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In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2013-2015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, LSTMs started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achieving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state-of-the-art</a:t>
            </a:r>
            <a:r>
              <a:rPr sz="2400" spc="-3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results</a:t>
            </a:r>
            <a:r>
              <a:rPr lang="en-US" sz="2400" spc="-5" dirty="0">
                <a:solidFill>
                  <a:prstClr val="black"/>
                </a:solidFill>
                <a:latin typeface="Carlito"/>
                <a:cs typeface="Carlito"/>
              </a:rPr>
              <a:t> for sequence modeling</a:t>
            </a:r>
            <a:endParaRPr sz="2400" dirty="0">
              <a:solidFill>
                <a:prstClr val="black"/>
              </a:solidFill>
              <a:latin typeface="Carlito"/>
              <a:cs typeface="Carlito"/>
            </a:endParaRPr>
          </a:p>
          <a:p>
            <a:pPr marL="698500" marR="255904" lvl="1" indent="-229235">
              <a:spcBef>
                <a:spcPts val="580"/>
              </a:spcBef>
              <a:buClr>
                <a:srgbClr val="3986FF"/>
              </a:buClr>
              <a:buFont typeface="Times New Roman"/>
              <a:buChar char="•"/>
              <a:tabLst>
                <a:tab pos="699135" algn="l"/>
              </a:tabLst>
              <a:defRPr/>
            </a:pP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Successful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tasks include: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handwriting recognition, speech  recognition, machine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translation,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parsing,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image</a:t>
            </a:r>
            <a:r>
              <a:rPr sz="2400" spc="-8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captioning</a:t>
            </a:r>
          </a:p>
          <a:p>
            <a:pPr marL="698500" lvl="1" indent="-229235">
              <a:spcBef>
                <a:spcPts val="575"/>
              </a:spcBef>
              <a:buClr>
                <a:srgbClr val="3986FF"/>
              </a:buClr>
              <a:buFont typeface="Times New Roman"/>
              <a:buChar char="•"/>
              <a:tabLst>
                <a:tab pos="699135" algn="l"/>
              </a:tabLst>
              <a:defRPr/>
            </a:pP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LSTM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became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the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dominant</a:t>
            </a:r>
            <a:r>
              <a:rPr sz="2400" spc="-25" dirty="0">
                <a:solidFill>
                  <a:srgbClr val="BA56BD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srgbClr val="BA56BD"/>
                </a:solidFill>
                <a:latin typeface="Carlito"/>
                <a:cs typeface="Carlito"/>
              </a:rPr>
              <a:t>approach</a:t>
            </a:r>
            <a:endParaRPr sz="2400" dirty="0">
              <a:solidFill>
                <a:prstClr val="black"/>
              </a:solidFill>
              <a:latin typeface="Carlito"/>
              <a:cs typeface="Carlito"/>
            </a:endParaRPr>
          </a:p>
          <a:p>
            <a:pPr lvl="1">
              <a:spcBef>
                <a:spcPts val="5"/>
              </a:spcBef>
              <a:buClr>
                <a:srgbClr val="3986FF"/>
              </a:buClr>
              <a:buFont typeface="Times New Roman"/>
              <a:buChar char="•"/>
              <a:defRPr/>
            </a:pPr>
            <a:endParaRPr sz="3300" dirty="0">
              <a:solidFill>
                <a:prstClr val="black"/>
              </a:solidFill>
              <a:latin typeface="Carlito"/>
              <a:cs typeface="Carlito"/>
            </a:endParaRPr>
          </a:p>
          <a:p>
            <a:pPr marL="355600" marR="5080" indent="-342900"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lang="en-US" sz="2400" dirty="0">
                <a:solidFill>
                  <a:srgbClr val="BA56BD"/>
                </a:solidFill>
                <a:latin typeface="Carlito"/>
                <a:cs typeface="Carlito"/>
              </a:rPr>
              <a:t>Starting in</a:t>
            </a:r>
            <a:r>
              <a:rPr sz="2400" dirty="0">
                <a:solidFill>
                  <a:srgbClr val="BA56BD"/>
                </a:solidFill>
                <a:latin typeface="Carlito"/>
                <a:cs typeface="Carlito"/>
              </a:rPr>
              <a:t> </a:t>
            </a:r>
            <a:r>
              <a:rPr sz="2400" spc="-10" dirty="0">
                <a:solidFill>
                  <a:srgbClr val="BA56BD"/>
                </a:solidFill>
                <a:latin typeface="Carlito"/>
                <a:cs typeface="Carlito"/>
              </a:rPr>
              <a:t>2019</a:t>
            </a:r>
            <a:r>
              <a:rPr sz="2400" spc="-10" dirty="0">
                <a:solidFill>
                  <a:prstClr val="black"/>
                </a:solidFill>
                <a:latin typeface="Carlito"/>
                <a:cs typeface="Carlito"/>
              </a:rPr>
              <a:t>,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other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approaches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(e.g.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Transformers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) bec</a:t>
            </a:r>
            <a:r>
              <a:rPr lang="en-US" sz="2400" spc="-5" dirty="0">
                <a:solidFill>
                  <a:prstClr val="black"/>
                </a:solidFill>
                <a:latin typeface="Carlito"/>
                <a:cs typeface="Carlito"/>
              </a:rPr>
              <a:t>a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me 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more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dominant for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certain</a:t>
            </a:r>
            <a:r>
              <a:rPr lang="en-US" sz="2400" dirty="0">
                <a:solidFill>
                  <a:prstClr val="black"/>
                </a:solidFill>
                <a:latin typeface="Carlito"/>
                <a:cs typeface="Carlito"/>
              </a:rPr>
              <a:t> NLP</a:t>
            </a:r>
            <a:r>
              <a:rPr sz="2400" spc="-4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tasks</a:t>
            </a:r>
            <a:r>
              <a:rPr lang="en-US" sz="2400" dirty="0">
                <a:solidFill>
                  <a:prstClr val="black"/>
                </a:solidFill>
                <a:latin typeface="Carlito"/>
                <a:cs typeface="Carlito"/>
              </a:rPr>
              <a:t> (will discuss next lecture)</a:t>
            </a:r>
            <a:endParaRPr sz="2400" dirty="0">
              <a:solidFill>
                <a:prstClr val="black"/>
              </a:solidFill>
              <a:latin typeface="Carlito"/>
              <a:cs typeface="Carlito"/>
            </a:endParaRPr>
          </a:p>
          <a:p>
            <a:pPr marL="698500" lvl="1" indent="-229235">
              <a:spcBef>
                <a:spcPts val="575"/>
              </a:spcBef>
              <a:buClr>
                <a:srgbClr val="3986FF"/>
              </a:buClr>
              <a:buFont typeface="Times New Roman"/>
              <a:buChar char="•"/>
              <a:tabLst>
                <a:tab pos="699135" algn="l"/>
              </a:tabLst>
              <a:defRPr/>
            </a:pP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For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example in </a:t>
            </a:r>
            <a:r>
              <a:rPr sz="2400" b="1" spc="-5" dirty="0">
                <a:solidFill>
                  <a:prstClr val="black"/>
                </a:solidFill>
                <a:latin typeface="Carlito"/>
                <a:cs typeface="Carlito"/>
              </a:rPr>
              <a:t>WMT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(</a:t>
            </a:r>
            <a:r>
              <a:rPr lang="en-US" sz="2400" spc="-5" dirty="0">
                <a:solidFill>
                  <a:prstClr val="black"/>
                </a:solidFill>
                <a:latin typeface="Carlito"/>
                <a:cs typeface="Carlito"/>
              </a:rPr>
              <a:t>machine translation</a:t>
            </a:r>
            <a:r>
              <a:rPr sz="2400" spc="-4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competition):</a:t>
            </a:r>
          </a:p>
          <a:p>
            <a:pPr marL="698500" lvl="1" indent="-229235">
              <a:spcBef>
                <a:spcPts val="580"/>
              </a:spcBef>
              <a:buClr>
                <a:srgbClr val="3986FF"/>
              </a:buClr>
              <a:buFont typeface="Times New Roman"/>
              <a:buChar char="•"/>
              <a:tabLst>
                <a:tab pos="699135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In WMT </a:t>
            </a:r>
            <a:r>
              <a:rPr sz="2400" spc="-10" dirty="0">
                <a:solidFill>
                  <a:srgbClr val="BA56BD"/>
                </a:solidFill>
                <a:latin typeface="Carlito"/>
                <a:cs typeface="Carlito"/>
              </a:rPr>
              <a:t>2016</a:t>
            </a:r>
            <a:r>
              <a:rPr sz="2400" spc="-10" dirty="0">
                <a:solidFill>
                  <a:prstClr val="black"/>
                </a:solidFill>
                <a:latin typeface="Carlito"/>
                <a:cs typeface="Carlito"/>
              </a:rPr>
              <a:t>,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the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summary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report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contains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”RNN” </a:t>
            </a:r>
            <a:r>
              <a:rPr sz="2400" dirty="0">
                <a:solidFill>
                  <a:srgbClr val="BA56BD"/>
                </a:solidFill>
                <a:latin typeface="Carlito"/>
                <a:cs typeface="Carlito"/>
              </a:rPr>
              <a:t>44</a:t>
            </a:r>
            <a:r>
              <a:rPr sz="2400" spc="-95" dirty="0">
                <a:solidFill>
                  <a:srgbClr val="BA56BD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times</a:t>
            </a:r>
          </a:p>
          <a:p>
            <a:pPr marL="698500" lvl="1" indent="-229235">
              <a:spcBef>
                <a:spcPts val="575"/>
              </a:spcBef>
              <a:buClr>
                <a:srgbClr val="3986FF"/>
              </a:buClr>
              <a:buFont typeface="Times New Roman"/>
              <a:buChar char="•"/>
              <a:tabLst>
                <a:tab pos="699135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In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WMT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2018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,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the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report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contains </a:t>
            </a:r>
            <a:r>
              <a:rPr sz="2400" dirty="0">
                <a:solidFill>
                  <a:srgbClr val="BA56BD"/>
                </a:solidFill>
                <a:latin typeface="Carlito"/>
                <a:cs typeface="Carlito"/>
              </a:rPr>
              <a:t>“RNN” 9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times</a:t>
            </a:r>
            <a:r>
              <a:rPr sz="2400" spc="-9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and</a:t>
            </a:r>
          </a:p>
          <a:p>
            <a:pPr marL="698500">
              <a:defRPr/>
            </a:pP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“Transformer” </a:t>
            </a:r>
            <a:r>
              <a:rPr sz="2400" dirty="0">
                <a:solidFill>
                  <a:srgbClr val="BA56BD"/>
                </a:solidFill>
                <a:latin typeface="Carlito"/>
                <a:cs typeface="Carlito"/>
              </a:rPr>
              <a:t>63</a:t>
            </a:r>
            <a:r>
              <a:rPr sz="2400" spc="-10" dirty="0">
                <a:solidFill>
                  <a:srgbClr val="BA56BD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times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887725" y="6225032"/>
            <a:ext cx="756793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000" b="1" u="sng" spc="-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Source:</a:t>
            </a:r>
            <a:r>
              <a:rPr sz="1000" b="1" spc="-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Carlito"/>
                <a:cs typeface="Carlito"/>
              </a:rPr>
              <a:t>"Findings of the 2016 Conference on Machine Translation </a:t>
            </a:r>
            <a:r>
              <a:rPr sz="1000" spc="-10" dirty="0">
                <a:solidFill>
                  <a:prstClr val="black"/>
                </a:solidFill>
                <a:latin typeface="Carlito"/>
                <a:cs typeface="Carlito"/>
              </a:rPr>
              <a:t>(WMT16)",</a:t>
            </a:r>
            <a:r>
              <a:rPr sz="1000" spc="10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Carlito"/>
                <a:cs typeface="Carlito"/>
              </a:rPr>
              <a:t>Bojar et al. 2016, </a:t>
            </a:r>
            <a:r>
              <a:rPr sz="1000" u="sng" spc="-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Carlito"/>
                <a:cs typeface="Carlito"/>
                <a:hlinkClick r:id="rId2"/>
              </a:rPr>
              <a:t>http://www.statmt.org/wmt16/pdf/W16-2301.pdf</a:t>
            </a:r>
            <a:endParaRPr sz="1000">
              <a:solidFill>
                <a:prstClr val="black"/>
              </a:solidFill>
              <a:latin typeface="Carlito"/>
              <a:cs typeface="Carlito"/>
            </a:endParaRPr>
          </a:p>
          <a:p>
            <a:pPr marL="12700">
              <a:spcBef>
                <a:spcPts val="5"/>
              </a:spcBef>
              <a:defRPr/>
            </a:pPr>
            <a:r>
              <a:rPr sz="1000" b="1" u="sng" spc="-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Source:</a:t>
            </a:r>
            <a:r>
              <a:rPr sz="1000" b="1" spc="-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Carlito"/>
                <a:cs typeface="Carlito"/>
              </a:rPr>
              <a:t>"Findings of the 2018 Conference on Machine Translation </a:t>
            </a:r>
            <a:r>
              <a:rPr sz="1000" spc="-10" dirty="0">
                <a:solidFill>
                  <a:prstClr val="black"/>
                </a:solidFill>
                <a:latin typeface="Carlito"/>
                <a:cs typeface="Carlito"/>
              </a:rPr>
              <a:t>(WMT18)", </a:t>
            </a:r>
            <a:r>
              <a:rPr sz="1000" spc="-5" dirty="0">
                <a:solidFill>
                  <a:prstClr val="black"/>
                </a:solidFill>
                <a:latin typeface="Carlito"/>
                <a:cs typeface="Carlito"/>
              </a:rPr>
              <a:t>Bojar et al. 2018,</a:t>
            </a:r>
            <a:r>
              <a:rPr sz="1000" spc="3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00" u="sng" spc="-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Carlito"/>
                <a:cs typeface="Carlito"/>
                <a:hlinkClick r:id="rId3"/>
              </a:rPr>
              <a:t>http://www.statmt.org/wmt18/pdf/WMT028.pdf</a:t>
            </a:r>
            <a:endParaRPr sz="10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C70B28-ED69-4138-96D1-FF7FC44782E9}"/>
              </a:ext>
            </a:extLst>
          </p:cNvPr>
          <p:cNvSpPr txBox="1"/>
          <p:nvPr/>
        </p:nvSpPr>
        <p:spPr>
          <a:xfrm>
            <a:off x="1524001" y="6581002"/>
            <a:ext cx="17654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Adapted from Abigail See</a:t>
            </a:r>
          </a:p>
        </p:txBody>
      </p:sp>
      <p:sp>
        <p:nvSpPr>
          <p:cNvPr id="8" name="Title 31">
            <a:extLst>
              <a:ext uri="{FF2B5EF4-FFF2-40B4-BE49-F238E27FC236}">
                <a16:creationId xmlns:a16="http://schemas.microsoft.com/office/drawing/2014/main" id="{CE6B46FB-FD89-D9DD-7CAB-8F50D9090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LSTM in applications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7541" y="296621"/>
            <a:ext cx="8072755" cy="46863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dirty="0">
                <a:latin typeface="Carlito"/>
                <a:cs typeface="Carlito"/>
              </a:rPr>
              <a:t>Is </a:t>
            </a:r>
            <a:r>
              <a:rPr sz="2900" spc="-5" dirty="0">
                <a:latin typeface="Carlito"/>
                <a:cs typeface="Carlito"/>
              </a:rPr>
              <a:t>vanishing/exploding gradient just </a:t>
            </a:r>
            <a:r>
              <a:rPr sz="2900" dirty="0">
                <a:latin typeface="Carlito"/>
                <a:cs typeface="Carlito"/>
              </a:rPr>
              <a:t>a RNN</a:t>
            </a:r>
            <a:r>
              <a:rPr sz="2900" spc="-50" dirty="0">
                <a:latin typeface="Carlito"/>
                <a:cs typeface="Carlito"/>
              </a:rPr>
              <a:t> </a:t>
            </a:r>
            <a:r>
              <a:rPr sz="2900" spc="-5" dirty="0">
                <a:latin typeface="Carlito"/>
                <a:cs typeface="Carlito"/>
              </a:rPr>
              <a:t>problem?</a:t>
            </a:r>
            <a:endParaRPr sz="29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07541" y="1105661"/>
            <a:ext cx="8170545" cy="527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54635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No! It can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be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a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problem for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all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neural architectures (including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 feed-forward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and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convolutional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),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especially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deep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ones.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  <a:p>
            <a:pPr marL="698500" marR="22860" lvl="1" indent="-229235">
              <a:spcBef>
                <a:spcPts val="509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Due to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chain rule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/ choice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of nonlinearity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function, gradient can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become  vanishingly small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as it</a:t>
            </a:r>
            <a:r>
              <a:rPr sz="2000" spc="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backpropagates</a:t>
            </a:r>
            <a:endParaRPr sz="2000">
              <a:solidFill>
                <a:prstClr val="black"/>
              </a:solidFill>
              <a:latin typeface="Carlito"/>
              <a:cs typeface="Carlito"/>
            </a:endParaRPr>
          </a:p>
          <a:p>
            <a:pPr marL="698500" lvl="1" indent="-229235">
              <a:spcBef>
                <a:spcPts val="480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Thus lower layers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are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learnt very slowly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(hard to</a:t>
            </a:r>
            <a:r>
              <a:rPr sz="2000" spc="2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train)</a:t>
            </a:r>
            <a:endParaRPr sz="2000">
              <a:solidFill>
                <a:prstClr val="black"/>
              </a:solidFill>
              <a:latin typeface="Carlito"/>
              <a:cs typeface="Carlito"/>
            </a:endParaRPr>
          </a:p>
          <a:p>
            <a:pPr marL="698500" lvl="1" indent="-229235">
              <a:spcBef>
                <a:spcPts val="480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Solution: lots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of new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deep feedforward/convolutional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architectures</a:t>
            </a:r>
            <a:r>
              <a:rPr sz="2000" spc="1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that</a:t>
            </a:r>
            <a:endParaRPr sz="2000">
              <a:solidFill>
                <a:prstClr val="black"/>
              </a:solidFill>
              <a:latin typeface="Carlito"/>
              <a:cs typeface="Carlito"/>
            </a:endParaRPr>
          </a:p>
          <a:p>
            <a:pPr marL="698500">
              <a:defRPr/>
            </a:pPr>
            <a:r>
              <a:rPr sz="2000" dirty="0">
                <a:solidFill>
                  <a:srgbClr val="BA56BD"/>
                </a:solidFill>
                <a:latin typeface="Carlito"/>
                <a:cs typeface="Carlito"/>
              </a:rPr>
              <a:t>add </a:t>
            </a:r>
            <a:r>
              <a:rPr sz="2000" spc="-5" dirty="0">
                <a:solidFill>
                  <a:srgbClr val="BA56BD"/>
                </a:solidFill>
                <a:latin typeface="Carlito"/>
                <a:cs typeface="Carlito"/>
              </a:rPr>
              <a:t>more direct </a:t>
            </a:r>
            <a:r>
              <a:rPr sz="2000" dirty="0">
                <a:solidFill>
                  <a:srgbClr val="BA56BD"/>
                </a:solidFill>
                <a:latin typeface="Carlito"/>
                <a:cs typeface="Carlito"/>
              </a:rPr>
              <a:t>connections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(thus allowing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the gradient to</a:t>
            </a:r>
            <a:r>
              <a:rPr sz="2000" spc="-3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flow)</a:t>
            </a:r>
            <a:endParaRPr sz="2000">
              <a:solidFill>
                <a:prstClr val="black"/>
              </a:solidFill>
              <a:latin typeface="Carlito"/>
              <a:cs typeface="Carlito"/>
            </a:endParaRPr>
          </a:p>
          <a:p>
            <a:pPr>
              <a:spcBef>
                <a:spcPts val="5"/>
              </a:spcBef>
              <a:defRPr/>
            </a:pPr>
            <a:endParaRPr sz="2750">
              <a:solidFill>
                <a:prstClr val="black"/>
              </a:solidFill>
              <a:latin typeface="Carlito"/>
              <a:cs typeface="Carlito"/>
            </a:endParaRPr>
          </a:p>
          <a:p>
            <a:pPr marL="12700">
              <a:defRPr/>
            </a:pPr>
            <a:r>
              <a:rPr sz="2000" u="sng" spc="-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For</a:t>
            </a:r>
            <a:r>
              <a:rPr sz="2000" u="sng" spc="-1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u="sng" spc="-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example:</a:t>
            </a:r>
            <a:endParaRPr sz="2000">
              <a:solidFill>
                <a:prstClr val="black"/>
              </a:solidFill>
              <a:latin typeface="Carlito"/>
              <a:cs typeface="Carlito"/>
            </a:endParaRPr>
          </a:p>
          <a:p>
            <a:pPr marL="355600" indent="-342900">
              <a:spcBef>
                <a:spcPts val="48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000" spc="-5" dirty="0">
                <a:solidFill>
                  <a:srgbClr val="BA56BD"/>
                </a:solidFill>
                <a:latin typeface="Carlito"/>
                <a:cs typeface="Carlito"/>
              </a:rPr>
              <a:t>Residual </a:t>
            </a:r>
            <a:r>
              <a:rPr sz="2000" dirty="0">
                <a:solidFill>
                  <a:srgbClr val="BA56BD"/>
                </a:solidFill>
                <a:latin typeface="Carlito"/>
                <a:cs typeface="Carlito"/>
              </a:rPr>
              <a:t>connections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aka</a:t>
            </a:r>
            <a:r>
              <a:rPr sz="2000" spc="-1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“ResNet”</a:t>
            </a:r>
            <a:endParaRPr sz="2000">
              <a:solidFill>
                <a:prstClr val="black"/>
              </a:solidFill>
              <a:latin typeface="Carlito"/>
              <a:cs typeface="Carlito"/>
            </a:endParaRPr>
          </a:p>
          <a:p>
            <a:pPr marL="355600" indent="-342900">
              <a:spcBef>
                <a:spcPts val="48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Also known as</a:t>
            </a:r>
            <a:r>
              <a:rPr sz="2000" spc="-4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000" dirty="0">
                <a:solidFill>
                  <a:srgbClr val="BA56BD"/>
                </a:solidFill>
                <a:latin typeface="Carlito"/>
                <a:cs typeface="Carlito"/>
              </a:rPr>
              <a:t>skip-connections</a:t>
            </a:r>
            <a:endParaRPr sz="2000">
              <a:solidFill>
                <a:prstClr val="black"/>
              </a:solidFill>
              <a:latin typeface="Carlito"/>
              <a:cs typeface="Carlito"/>
            </a:endParaRPr>
          </a:p>
          <a:p>
            <a:pPr marL="355600" marR="4413885" indent="-342900">
              <a:spcBef>
                <a:spcPts val="48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The </a:t>
            </a:r>
            <a:r>
              <a:rPr sz="2000" dirty="0">
                <a:solidFill>
                  <a:srgbClr val="BA56BD"/>
                </a:solidFill>
                <a:latin typeface="Carlito"/>
                <a:cs typeface="Carlito"/>
              </a:rPr>
              <a:t>identity connection  </a:t>
            </a:r>
            <a:r>
              <a:rPr sz="2000" spc="-5" dirty="0">
                <a:solidFill>
                  <a:srgbClr val="BA56BD"/>
                </a:solidFill>
                <a:latin typeface="Carlito"/>
                <a:cs typeface="Carlito"/>
              </a:rPr>
              <a:t>preserves </a:t>
            </a:r>
            <a:r>
              <a:rPr sz="2000" dirty="0">
                <a:solidFill>
                  <a:srgbClr val="BA56BD"/>
                </a:solidFill>
                <a:latin typeface="Carlito"/>
                <a:cs typeface="Carlito"/>
              </a:rPr>
              <a:t>information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by</a:t>
            </a:r>
            <a:r>
              <a:rPr sz="2000" spc="-1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default</a:t>
            </a:r>
            <a:endParaRPr sz="2000">
              <a:solidFill>
                <a:prstClr val="black"/>
              </a:solidFill>
              <a:latin typeface="Carlito"/>
              <a:cs typeface="Carlito"/>
            </a:endParaRPr>
          </a:p>
          <a:p>
            <a:pPr marL="355600" indent="-342900">
              <a:spcBef>
                <a:spcPts val="48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This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makes </a:t>
            </a:r>
            <a:r>
              <a:rPr sz="2000" spc="-5" dirty="0">
                <a:solidFill>
                  <a:srgbClr val="BA56BD"/>
                </a:solidFill>
                <a:latin typeface="Carlito"/>
                <a:cs typeface="Carlito"/>
              </a:rPr>
              <a:t>deep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networks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much</a:t>
            </a:r>
            <a:endParaRPr sz="2000">
              <a:solidFill>
                <a:prstClr val="black"/>
              </a:solidFill>
              <a:latin typeface="Carlito"/>
              <a:cs typeface="Carlito"/>
            </a:endParaRPr>
          </a:p>
          <a:p>
            <a:pPr marL="355600">
              <a:defRPr/>
            </a:pPr>
            <a:r>
              <a:rPr sz="2000" spc="-5" dirty="0">
                <a:solidFill>
                  <a:srgbClr val="BA56BD"/>
                </a:solidFill>
                <a:latin typeface="Carlito"/>
                <a:cs typeface="Carlito"/>
              </a:rPr>
              <a:t>easier </a:t>
            </a:r>
            <a:r>
              <a:rPr sz="2000" dirty="0">
                <a:solidFill>
                  <a:srgbClr val="BA56BD"/>
                </a:solidFill>
                <a:latin typeface="Carlito"/>
                <a:cs typeface="Carlito"/>
              </a:rPr>
              <a:t>to</a:t>
            </a:r>
            <a:r>
              <a:rPr sz="2000" spc="10" dirty="0">
                <a:solidFill>
                  <a:srgbClr val="BA56BD"/>
                </a:solidFill>
                <a:latin typeface="Carlito"/>
                <a:cs typeface="Carlito"/>
              </a:rPr>
              <a:t> </a:t>
            </a:r>
            <a:r>
              <a:rPr sz="2000" dirty="0">
                <a:solidFill>
                  <a:srgbClr val="BA56BD"/>
                </a:solidFill>
                <a:latin typeface="Carlito"/>
                <a:cs typeface="Carlito"/>
              </a:rPr>
              <a:t>train</a:t>
            </a:r>
            <a:endParaRPr sz="2000">
              <a:solidFill>
                <a:prstClr val="black"/>
              </a:solidFill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420611" y="3912109"/>
            <a:ext cx="3729354" cy="2072639"/>
            <a:chOff x="4896611" y="3912108"/>
            <a:chExt cx="3729354" cy="2072639"/>
          </a:xfrm>
        </p:grpSpPr>
        <p:sp>
          <p:nvSpPr>
            <p:cNvPr id="6" name="object 6"/>
            <p:cNvSpPr/>
            <p:nvPr/>
          </p:nvSpPr>
          <p:spPr>
            <a:xfrm>
              <a:off x="4992695" y="4026486"/>
              <a:ext cx="3546212" cy="188963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901183" y="3916680"/>
              <a:ext cx="3720465" cy="2063750"/>
            </a:xfrm>
            <a:custGeom>
              <a:avLst/>
              <a:gdLst/>
              <a:ahLst/>
              <a:cxnLst/>
              <a:rect l="l" t="t" r="r" b="b"/>
              <a:pathLst>
                <a:path w="3720465" h="2063750">
                  <a:moveTo>
                    <a:pt x="0" y="2063496"/>
                  </a:moveTo>
                  <a:lnTo>
                    <a:pt x="3720084" y="2063496"/>
                  </a:lnTo>
                  <a:lnTo>
                    <a:pt x="3720084" y="0"/>
                  </a:lnTo>
                  <a:lnTo>
                    <a:pt x="0" y="0"/>
                  </a:lnTo>
                  <a:lnTo>
                    <a:pt x="0" y="2063496"/>
                  </a:lnTo>
                  <a:close/>
                </a:path>
              </a:pathLst>
            </a:custGeom>
            <a:ln w="914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211317" y="6444184"/>
            <a:ext cx="526669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000" spc="-10" dirty="0">
                <a:solidFill>
                  <a:prstClr val="black"/>
                </a:solidFill>
                <a:latin typeface="Carlito"/>
                <a:cs typeface="Carlito"/>
              </a:rPr>
              <a:t>"Deep </a:t>
            </a:r>
            <a:r>
              <a:rPr sz="1000" spc="-5" dirty="0">
                <a:solidFill>
                  <a:prstClr val="black"/>
                </a:solidFill>
                <a:latin typeface="Carlito"/>
                <a:cs typeface="Carlito"/>
              </a:rPr>
              <a:t>Residual Learning for Image Recognition", He et al, 2015.</a:t>
            </a:r>
            <a:r>
              <a:rPr sz="1000" spc="18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00" u="sng" spc="-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Carlito"/>
                <a:cs typeface="Carlito"/>
                <a:hlinkClick r:id="rId3"/>
              </a:rPr>
              <a:t>https://arxiv.org/pdf/1512.03385.pdf</a:t>
            </a:r>
            <a:endParaRPr sz="10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16671E-5CFC-4D2D-AE22-9AAB64A9E2E4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7541" y="296621"/>
            <a:ext cx="8072755" cy="46863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dirty="0">
                <a:latin typeface="Carlito"/>
                <a:cs typeface="Carlito"/>
              </a:rPr>
              <a:t>Is </a:t>
            </a:r>
            <a:r>
              <a:rPr sz="2900" spc="-5" dirty="0">
                <a:latin typeface="Carlito"/>
                <a:cs typeface="Carlito"/>
              </a:rPr>
              <a:t>vanishing/exploding gradient just </a:t>
            </a:r>
            <a:r>
              <a:rPr sz="2900" dirty="0">
                <a:latin typeface="Carlito"/>
                <a:cs typeface="Carlito"/>
              </a:rPr>
              <a:t>a RNN</a:t>
            </a:r>
            <a:r>
              <a:rPr sz="2900" spc="-50" dirty="0">
                <a:latin typeface="Carlito"/>
                <a:cs typeface="Carlito"/>
              </a:rPr>
              <a:t> </a:t>
            </a:r>
            <a:r>
              <a:rPr sz="2900" spc="-5" dirty="0">
                <a:latin typeface="Carlito"/>
                <a:cs typeface="Carlito"/>
              </a:rPr>
              <a:t>problem?</a:t>
            </a:r>
            <a:endParaRPr sz="29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07541" y="1105661"/>
            <a:ext cx="8170545" cy="3931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54635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No! It can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be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a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problem for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all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neural architectures (including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 feed-forward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and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convolutional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),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especially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deep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ones.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  <a:p>
            <a:pPr marL="698500" marR="22860" lvl="1" indent="-229235">
              <a:spcBef>
                <a:spcPts val="509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Due to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chain rule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/ choice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of nonlinearity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function, gradient can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become  vanishingly small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as it</a:t>
            </a:r>
            <a:r>
              <a:rPr sz="2000" spc="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backpropagates</a:t>
            </a:r>
            <a:endParaRPr sz="2000">
              <a:solidFill>
                <a:prstClr val="black"/>
              </a:solidFill>
              <a:latin typeface="Carlito"/>
              <a:cs typeface="Carlito"/>
            </a:endParaRPr>
          </a:p>
          <a:p>
            <a:pPr marL="698500" lvl="1" indent="-229235">
              <a:spcBef>
                <a:spcPts val="480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Thus lower layers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are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learnt very slowly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(hard to</a:t>
            </a:r>
            <a:r>
              <a:rPr sz="2000" spc="2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train)</a:t>
            </a:r>
            <a:endParaRPr sz="2000">
              <a:solidFill>
                <a:prstClr val="black"/>
              </a:solidFill>
              <a:latin typeface="Carlito"/>
              <a:cs typeface="Carlito"/>
            </a:endParaRPr>
          </a:p>
          <a:p>
            <a:pPr marL="698500" lvl="1" indent="-229235">
              <a:spcBef>
                <a:spcPts val="480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Solution: lots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of new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deep feedforward/convolutional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architectures</a:t>
            </a:r>
            <a:r>
              <a:rPr sz="2000" spc="1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that</a:t>
            </a:r>
            <a:endParaRPr sz="2000">
              <a:solidFill>
                <a:prstClr val="black"/>
              </a:solidFill>
              <a:latin typeface="Carlito"/>
              <a:cs typeface="Carlito"/>
            </a:endParaRPr>
          </a:p>
          <a:p>
            <a:pPr marL="698500">
              <a:defRPr/>
            </a:pPr>
            <a:r>
              <a:rPr sz="2000" dirty="0">
                <a:solidFill>
                  <a:srgbClr val="BA56BD"/>
                </a:solidFill>
                <a:latin typeface="Carlito"/>
                <a:cs typeface="Carlito"/>
              </a:rPr>
              <a:t>add </a:t>
            </a:r>
            <a:r>
              <a:rPr sz="2000" spc="-5" dirty="0">
                <a:solidFill>
                  <a:srgbClr val="BA56BD"/>
                </a:solidFill>
                <a:latin typeface="Carlito"/>
                <a:cs typeface="Carlito"/>
              </a:rPr>
              <a:t>more direct </a:t>
            </a:r>
            <a:r>
              <a:rPr sz="2000" dirty="0">
                <a:solidFill>
                  <a:srgbClr val="BA56BD"/>
                </a:solidFill>
                <a:latin typeface="Carlito"/>
                <a:cs typeface="Carlito"/>
              </a:rPr>
              <a:t>connections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(thus allowing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the gradient to</a:t>
            </a:r>
            <a:r>
              <a:rPr sz="2000" spc="-3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flow)</a:t>
            </a:r>
            <a:endParaRPr sz="2000">
              <a:solidFill>
                <a:prstClr val="black"/>
              </a:solidFill>
              <a:latin typeface="Carlito"/>
              <a:cs typeface="Carlito"/>
            </a:endParaRPr>
          </a:p>
          <a:p>
            <a:pPr>
              <a:spcBef>
                <a:spcPts val="5"/>
              </a:spcBef>
              <a:defRPr/>
            </a:pPr>
            <a:endParaRPr sz="2750">
              <a:solidFill>
                <a:prstClr val="black"/>
              </a:solidFill>
              <a:latin typeface="Carlito"/>
              <a:cs typeface="Carlito"/>
            </a:endParaRPr>
          </a:p>
          <a:p>
            <a:pPr marL="12700">
              <a:defRPr/>
            </a:pPr>
            <a:r>
              <a:rPr sz="2000" u="sng" spc="-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For</a:t>
            </a:r>
            <a:r>
              <a:rPr sz="2000" u="sng" spc="-1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u="sng" spc="-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example:</a:t>
            </a:r>
            <a:endParaRPr sz="2000">
              <a:solidFill>
                <a:prstClr val="black"/>
              </a:solidFill>
              <a:latin typeface="Carlito"/>
              <a:cs typeface="Carlito"/>
            </a:endParaRPr>
          </a:p>
          <a:p>
            <a:pPr marL="355600" indent="-342900">
              <a:spcBef>
                <a:spcPts val="48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000" spc="-5" dirty="0">
                <a:solidFill>
                  <a:srgbClr val="BA56BD"/>
                </a:solidFill>
                <a:latin typeface="Carlito"/>
                <a:cs typeface="Carlito"/>
              </a:rPr>
              <a:t>Dense </a:t>
            </a:r>
            <a:r>
              <a:rPr sz="2000" dirty="0">
                <a:solidFill>
                  <a:srgbClr val="BA56BD"/>
                </a:solidFill>
                <a:latin typeface="Carlito"/>
                <a:cs typeface="Carlito"/>
              </a:rPr>
              <a:t>connections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aka</a:t>
            </a:r>
            <a:r>
              <a:rPr sz="2000" spc="-3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“DenseNet”</a:t>
            </a:r>
            <a:endParaRPr sz="2000">
              <a:solidFill>
                <a:prstClr val="black"/>
              </a:solidFill>
              <a:latin typeface="Carlito"/>
              <a:cs typeface="Carlito"/>
            </a:endParaRPr>
          </a:p>
          <a:p>
            <a:pPr marL="355600" indent="-342900">
              <a:spcBef>
                <a:spcPts val="48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Directly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connect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everything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to</a:t>
            </a:r>
            <a:r>
              <a:rPr sz="2000" spc="-1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everything!</a:t>
            </a:r>
            <a:endParaRPr sz="2000">
              <a:solidFill>
                <a:prstClr val="black"/>
              </a:solidFill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800088" y="3701796"/>
            <a:ext cx="3053080" cy="2611120"/>
            <a:chOff x="5276088" y="3701796"/>
            <a:chExt cx="3053080" cy="2611120"/>
          </a:xfrm>
        </p:grpSpPr>
        <p:sp>
          <p:nvSpPr>
            <p:cNvPr id="6" name="object 6"/>
            <p:cNvSpPr/>
            <p:nvPr/>
          </p:nvSpPr>
          <p:spPr>
            <a:xfrm>
              <a:off x="5358457" y="3779641"/>
              <a:ext cx="2929022" cy="249614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5280660" y="3706368"/>
              <a:ext cx="3043555" cy="2601595"/>
            </a:xfrm>
            <a:custGeom>
              <a:avLst/>
              <a:gdLst/>
              <a:ahLst/>
              <a:cxnLst/>
              <a:rect l="l" t="t" r="r" b="b"/>
              <a:pathLst>
                <a:path w="3043554" h="2601595">
                  <a:moveTo>
                    <a:pt x="0" y="2601467"/>
                  </a:moveTo>
                  <a:lnTo>
                    <a:pt x="3043428" y="2601467"/>
                  </a:lnTo>
                  <a:lnTo>
                    <a:pt x="3043428" y="0"/>
                  </a:lnTo>
                  <a:lnTo>
                    <a:pt x="0" y="0"/>
                  </a:lnTo>
                  <a:lnTo>
                    <a:pt x="0" y="2601467"/>
                  </a:lnTo>
                  <a:close/>
                </a:path>
              </a:pathLst>
            </a:custGeom>
            <a:ln w="914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125593" y="6444184"/>
            <a:ext cx="5352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000" spc="-5" dirty="0">
                <a:solidFill>
                  <a:prstClr val="black"/>
                </a:solidFill>
                <a:latin typeface="Carlito"/>
                <a:cs typeface="Carlito"/>
              </a:rPr>
              <a:t>”Densely Connected Convolutional Networks", Huang et al, 2017.</a:t>
            </a:r>
            <a:r>
              <a:rPr sz="1000" spc="15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00" u="sng" spc="-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Carlito"/>
                <a:cs typeface="Carlito"/>
                <a:hlinkClick r:id="rId3"/>
              </a:rPr>
              <a:t>https://arxiv.org/pdf/1608.06993.pdf</a:t>
            </a:r>
            <a:endParaRPr sz="10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599B70-D385-4BDE-8398-DCF28477249D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312155" y="5822391"/>
            <a:ext cx="6870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i="1" spc="-30" dirty="0">
                <a:solidFill>
                  <a:prstClr val="black"/>
                </a:solidFill>
                <a:latin typeface="Carlito"/>
                <a:cs typeface="Carlito"/>
              </a:rPr>
              <a:t>t</a:t>
            </a: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er</a:t>
            </a:r>
            <a:r>
              <a:rPr i="1" spc="-10" dirty="0">
                <a:solidFill>
                  <a:prstClr val="black"/>
                </a:solidFill>
                <a:latin typeface="Carlito"/>
                <a:cs typeface="Carlito"/>
              </a:rPr>
              <a:t>r</a:t>
            </a:r>
            <a:r>
              <a:rPr i="1" spc="-5" dirty="0">
                <a:solidFill>
                  <a:prstClr val="black"/>
                </a:solidFill>
                <a:latin typeface="Carlito"/>
                <a:cs typeface="Carlito"/>
              </a:rPr>
              <a:t>ib</a:t>
            </a:r>
            <a:r>
              <a:rPr i="1" spc="-10" dirty="0">
                <a:solidFill>
                  <a:prstClr val="black"/>
                </a:solidFill>
                <a:latin typeface="Carlito"/>
                <a:cs typeface="Carlito"/>
              </a:rPr>
              <a:t>l</a:t>
            </a: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y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78702" y="5822391"/>
            <a:ext cx="734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i="1" spc="-35" dirty="0">
                <a:solidFill>
                  <a:prstClr val="black"/>
                </a:solidFill>
                <a:latin typeface="Carlito"/>
                <a:cs typeface="Carlito"/>
              </a:rPr>
              <a:t>e</a:t>
            </a:r>
            <a:r>
              <a:rPr i="1" spc="-40" dirty="0">
                <a:solidFill>
                  <a:prstClr val="black"/>
                </a:solidFill>
                <a:latin typeface="Carlito"/>
                <a:cs typeface="Carlito"/>
              </a:rPr>
              <a:t>x</a:t>
            </a: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c</a:t>
            </a:r>
            <a:r>
              <a:rPr i="1" spc="-15" dirty="0">
                <a:solidFill>
                  <a:prstClr val="black"/>
                </a:solidFill>
                <a:latin typeface="Carlito"/>
                <a:cs typeface="Carlito"/>
              </a:rPr>
              <a:t>i</a:t>
            </a: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t</a:t>
            </a:r>
            <a:r>
              <a:rPr i="1" spc="-10" dirty="0">
                <a:solidFill>
                  <a:prstClr val="black"/>
                </a:solidFill>
                <a:latin typeface="Carlito"/>
                <a:cs typeface="Carlito"/>
              </a:rPr>
              <a:t>i</a:t>
            </a:r>
            <a:r>
              <a:rPr i="1" spc="-5" dirty="0">
                <a:solidFill>
                  <a:prstClr val="black"/>
                </a:solidFill>
                <a:latin typeface="Carlito"/>
                <a:cs typeface="Carlito"/>
              </a:rPr>
              <a:t>ng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267713" y="1604011"/>
            <a:ext cx="5716905" cy="4219575"/>
            <a:chOff x="743712" y="1604010"/>
            <a:chExt cx="5716905" cy="4219575"/>
          </a:xfrm>
        </p:grpSpPr>
        <p:sp>
          <p:nvSpPr>
            <p:cNvPr id="6" name="object 6"/>
            <p:cNvSpPr/>
            <p:nvPr/>
          </p:nvSpPr>
          <p:spPr>
            <a:xfrm>
              <a:off x="743712" y="4191000"/>
              <a:ext cx="5716523" cy="163201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3544823" y="2232660"/>
              <a:ext cx="166115" cy="17525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3544823" y="2464308"/>
              <a:ext cx="166115" cy="17525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3544823" y="2697480"/>
              <a:ext cx="166115" cy="17525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3544823" y="2929127"/>
              <a:ext cx="166115" cy="17525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3445001" y="2138934"/>
              <a:ext cx="365760" cy="1073150"/>
            </a:xfrm>
            <a:custGeom>
              <a:avLst/>
              <a:gdLst/>
              <a:ahLst/>
              <a:cxnLst/>
              <a:rect l="l" t="t" r="r" b="b"/>
              <a:pathLst>
                <a:path w="365760" h="1073150">
                  <a:moveTo>
                    <a:pt x="304800" y="0"/>
                  </a:moveTo>
                  <a:lnTo>
                    <a:pt x="328523" y="4792"/>
                  </a:lnTo>
                  <a:lnTo>
                    <a:pt x="347900" y="17859"/>
                  </a:lnTo>
                  <a:lnTo>
                    <a:pt x="360967" y="37236"/>
                  </a:lnTo>
                  <a:lnTo>
                    <a:pt x="365760" y="60960"/>
                  </a:lnTo>
                  <a:lnTo>
                    <a:pt x="365760" y="1011936"/>
                  </a:lnTo>
                  <a:lnTo>
                    <a:pt x="360967" y="1035659"/>
                  </a:lnTo>
                  <a:lnTo>
                    <a:pt x="347900" y="1055036"/>
                  </a:lnTo>
                  <a:lnTo>
                    <a:pt x="328523" y="1068103"/>
                  </a:lnTo>
                  <a:lnTo>
                    <a:pt x="304800" y="1072895"/>
                  </a:lnTo>
                  <a:lnTo>
                    <a:pt x="60960" y="1072895"/>
                  </a:lnTo>
                  <a:lnTo>
                    <a:pt x="37236" y="1068103"/>
                  </a:lnTo>
                  <a:lnTo>
                    <a:pt x="17859" y="1055036"/>
                  </a:lnTo>
                  <a:lnTo>
                    <a:pt x="4792" y="1035659"/>
                  </a:lnTo>
                  <a:lnTo>
                    <a:pt x="0" y="1011936"/>
                  </a:lnTo>
                  <a:lnTo>
                    <a:pt x="0" y="60960"/>
                  </a:lnTo>
                  <a:lnTo>
                    <a:pt x="4792" y="37236"/>
                  </a:lnTo>
                  <a:lnTo>
                    <a:pt x="17859" y="17859"/>
                  </a:lnTo>
                  <a:lnTo>
                    <a:pt x="37236" y="4792"/>
                  </a:lnTo>
                  <a:lnTo>
                    <a:pt x="60960" y="0"/>
                  </a:lnTo>
                  <a:lnTo>
                    <a:pt x="304800" y="0"/>
                  </a:lnTo>
                  <a:close/>
                </a:path>
              </a:pathLst>
            </a:custGeom>
            <a:ln w="19812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933043" y="1604009"/>
              <a:ext cx="5338445" cy="2619375"/>
            </a:xfrm>
            <a:custGeom>
              <a:avLst/>
              <a:gdLst/>
              <a:ahLst/>
              <a:cxnLst/>
              <a:rect l="l" t="t" r="r" b="b"/>
              <a:pathLst>
                <a:path w="5338445" h="2619375">
                  <a:moveTo>
                    <a:pt x="2758211" y="95504"/>
                  </a:moveTo>
                  <a:lnTo>
                    <a:pt x="2755417" y="90805"/>
                  </a:lnTo>
                  <a:lnTo>
                    <a:pt x="2713863" y="19558"/>
                  </a:lnTo>
                  <a:lnTo>
                    <a:pt x="2702458" y="0"/>
                  </a:lnTo>
                  <a:lnTo>
                    <a:pt x="2649499" y="90805"/>
                  </a:lnTo>
                  <a:lnTo>
                    <a:pt x="2646705" y="95504"/>
                  </a:lnTo>
                  <a:lnTo>
                    <a:pt x="2648229" y="101600"/>
                  </a:lnTo>
                  <a:lnTo>
                    <a:pt x="2653055" y="104394"/>
                  </a:lnTo>
                  <a:lnTo>
                    <a:pt x="2657754" y="107188"/>
                  </a:lnTo>
                  <a:lnTo>
                    <a:pt x="2663850" y="105537"/>
                  </a:lnTo>
                  <a:lnTo>
                    <a:pt x="2666517" y="100838"/>
                  </a:lnTo>
                  <a:lnTo>
                    <a:pt x="2692539" y="56210"/>
                  </a:lnTo>
                  <a:lnTo>
                    <a:pt x="2692552" y="19558"/>
                  </a:lnTo>
                  <a:lnTo>
                    <a:pt x="2692552" y="56210"/>
                  </a:lnTo>
                  <a:lnTo>
                    <a:pt x="2692552" y="535432"/>
                  </a:lnTo>
                  <a:lnTo>
                    <a:pt x="2712364" y="535432"/>
                  </a:lnTo>
                  <a:lnTo>
                    <a:pt x="2712364" y="56210"/>
                  </a:lnTo>
                  <a:lnTo>
                    <a:pt x="2738399" y="100838"/>
                  </a:lnTo>
                  <a:lnTo>
                    <a:pt x="2741066" y="105537"/>
                  </a:lnTo>
                  <a:lnTo>
                    <a:pt x="2747162" y="107188"/>
                  </a:lnTo>
                  <a:lnTo>
                    <a:pt x="2751861" y="104394"/>
                  </a:lnTo>
                  <a:lnTo>
                    <a:pt x="2756687" y="101600"/>
                  </a:lnTo>
                  <a:lnTo>
                    <a:pt x="2758211" y="95504"/>
                  </a:lnTo>
                  <a:close/>
                </a:path>
                <a:path w="5338445" h="2619375">
                  <a:moveTo>
                    <a:pt x="5337962" y="2591943"/>
                  </a:moveTo>
                  <a:lnTo>
                    <a:pt x="2783141" y="1630426"/>
                  </a:lnTo>
                  <a:lnTo>
                    <a:pt x="2799359" y="1630934"/>
                  </a:lnTo>
                  <a:lnTo>
                    <a:pt x="2804820" y="1631188"/>
                  </a:lnTo>
                  <a:lnTo>
                    <a:pt x="2809392" y="1626870"/>
                  </a:lnTo>
                  <a:lnTo>
                    <a:pt x="2809646" y="1615948"/>
                  </a:lnTo>
                  <a:lnTo>
                    <a:pt x="2805455" y="1611376"/>
                  </a:lnTo>
                  <a:lnTo>
                    <a:pt x="2799994" y="1611122"/>
                  </a:lnTo>
                  <a:lnTo>
                    <a:pt x="2794685" y="1610956"/>
                  </a:lnTo>
                  <a:lnTo>
                    <a:pt x="2807233" y="1608836"/>
                  </a:lnTo>
                  <a:lnTo>
                    <a:pt x="2809633" y="1605407"/>
                  </a:lnTo>
                  <a:lnTo>
                    <a:pt x="2810789" y="1603756"/>
                  </a:lnTo>
                  <a:lnTo>
                    <a:pt x="2809011" y="1592961"/>
                  </a:lnTo>
                  <a:lnTo>
                    <a:pt x="2803931" y="1589278"/>
                  </a:lnTo>
                  <a:lnTo>
                    <a:pt x="2694838" y="1607820"/>
                  </a:lnTo>
                  <a:lnTo>
                    <a:pt x="2694292" y="1619059"/>
                  </a:lnTo>
                  <a:lnTo>
                    <a:pt x="2694089" y="1608950"/>
                  </a:lnTo>
                  <a:lnTo>
                    <a:pt x="2694711" y="1607820"/>
                  </a:lnTo>
                  <a:lnTo>
                    <a:pt x="2694305" y="1607845"/>
                  </a:lnTo>
                  <a:lnTo>
                    <a:pt x="2680436" y="1605407"/>
                  </a:lnTo>
                  <a:lnTo>
                    <a:pt x="2585237" y="1588897"/>
                  </a:lnTo>
                  <a:lnTo>
                    <a:pt x="2580157" y="1592453"/>
                  </a:lnTo>
                  <a:lnTo>
                    <a:pt x="2579141" y="1597914"/>
                  </a:lnTo>
                  <a:lnTo>
                    <a:pt x="2578252" y="1603248"/>
                  </a:lnTo>
                  <a:lnTo>
                    <a:pt x="2581808" y="1608455"/>
                  </a:lnTo>
                  <a:lnTo>
                    <a:pt x="2587269" y="1609344"/>
                  </a:lnTo>
                  <a:lnTo>
                    <a:pt x="2591435" y="1610080"/>
                  </a:lnTo>
                  <a:lnTo>
                    <a:pt x="2583967" y="1610233"/>
                  </a:lnTo>
                  <a:lnTo>
                    <a:pt x="2579649" y="1614805"/>
                  </a:lnTo>
                  <a:lnTo>
                    <a:pt x="2579903" y="1625727"/>
                  </a:lnTo>
                  <a:lnTo>
                    <a:pt x="2584475" y="1630045"/>
                  </a:lnTo>
                  <a:lnTo>
                    <a:pt x="2607513" y="1629549"/>
                  </a:lnTo>
                  <a:lnTo>
                    <a:pt x="0" y="2600198"/>
                  </a:lnTo>
                  <a:lnTo>
                    <a:pt x="6908" y="2618740"/>
                  </a:lnTo>
                  <a:lnTo>
                    <a:pt x="2603119" y="1652333"/>
                  </a:lnTo>
                  <a:lnTo>
                    <a:pt x="1055903" y="2601976"/>
                  </a:lnTo>
                  <a:lnTo>
                    <a:pt x="1066317" y="2618867"/>
                  </a:lnTo>
                  <a:lnTo>
                    <a:pt x="2601163" y="1676819"/>
                  </a:lnTo>
                  <a:lnTo>
                    <a:pt x="2602890" y="1679702"/>
                  </a:lnTo>
                  <a:lnTo>
                    <a:pt x="2608884" y="1681213"/>
                  </a:lnTo>
                  <a:lnTo>
                    <a:pt x="2609367" y="1687068"/>
                  </a:lnTo>
                  <a:lnTo>
                    <a:pt x="2617876" y="1694053"/>
                  </a:lnTo>
                  <a:lnTo>
                    <a:pt x="2624099" y="1693418"/>
                  </a:lnTo>
                  <a:lnTo>
                    <a:pt x="2627655" y="1689227"/>
                  </a:lnTo>
                  <a:lnTo>
                    <a:pt x="2630233" y="1686077"/>
                  </a:lnTo>
                  <a:lnTo>
                    <a:pt x="2627528" y="1691132"/>
                  </a:lnTo>
                  <a:lnTo>
                    <a:pt x="2624861" y="1695958"/>
                  </a:lnTo>
                  <a:lnTo>
                    <a:pt x="2626766" y="1701927"/>
                  </a:lnTo>
                  <a:lnTo>
                    <a:pt x="2629560" y="1703476"/>
                  </a:lnTo>
                  <a:lnTo>
                    <a:pt x="2128418" y="2604643"/>
                  </a:lnTo>
                  <a:lnTo>
                    <a:pt x="2145690" y="2614295"/>
                  </a:lnTo>
                  <a:lnTo>
                    <a:pt x="2675382" y="1661807"/>
                  </a:lnTo>
                  <a:lnTo>
                    <a:pt x="2676410" y="1712976"/>
                  </a:lnTo>
                  <a:lnTo>
                    <a:pt x="2676550" y="1718818"/>
                  </a:lnTo>
                  <a:lnTo>
                    <a:pt x="2681122" y="1723136"/>
                  </a:lnTo>
                  <a:lnTo>
                    <a:pt x="2686583" y="1723009"/>
                  </a:lnTo>
                  <a:lnTo>
                    <a:pt x="2692044" y="1723009"/>
                  </a:lnTo>
                  <a:lnTo>
                    <a:pt x="2692882" y="1722120"/>
                  </a:lnTo>
                  <a:lnTo>
                    <a:pt x="2693695" y="1723009"/>
                  </a:lnTo>
                  <a:lnTo>
                    <a:pt x="2704617" y="1723517"/>
                  </a:lnTo>
                  <a:lnTo>
                    <a:pt x="2709316" y="1719326"/>
                  </a:lnTo>
                  <a:lnTo>
                    <a:pt x="2712021" y="1662328"/>
                  </a:lnTo>
                  <a:lnTo>
                    <a:pt x="3200679" y="2601341"/>
                  </a:lnTo>
                  <a:lnTo>
                    <a:pt x="3218205" y="2592197"/>
                  </a:lnTo>
                  <a:lnTo>
                    <a:pt x="2756636" y="1705267"/>
                  </a:lnTo>
                  <a:lnTo>
                    <a:pt x="2756941" y="1705102"/>
                  </a:lnTo>
                  <a:lnTo>
                    <a:pt x="2761894" y="1702562"/>
                  </a:lnTo>
                  <a:lnTo>
                    <a:pt x="2763672" y="1696593"/>
                  </a:lnTo>
                  <a:lnTo>
                    <a:pt x="2757741" y="1685290"/>
                  </a:lnTo>
                  <a:lnTo>
                    <a:pt x="2764561" y="1693672"/>
                  </a:lnTo>
                  <a:lnTo>
                    <a:pt x="2770911" y="1694307"/>
                  </a:lnTo>
                  <a:lnTo>
                    <a:pt x="2779293" y="1687449"/>
                  </a:lnTo>
                  <a:lnTo>
                    <a:pt x="2779801" y="1683207"/>
                  </a:lnTo>
                  <a:lnTo>
                    <a:pt x="2783992" y="1682242"/>
                  </a:lnTo>
                  <a:lnTo>
                    <a:pt x="2786913" y="1677543"/>
                  </a:lnTo>
                  <a:lnTo>
                    <a:pt x="2787027" y="1677365"/>
                  </a:lnTo>
                  <a:lnTo>
                    <a:pt x="4271924" y="2608580"/>
                  </a:lnTo>
                  <a:lnTo>
                    <a:pt x="4282465" y="2591816"/>
                  </a:lnTo>
                  <a:lnTo>
                    <a:pt x="2783344" y="1651685"/>
                  </a:lnTo>
                  <a:lnTo>
                    <a:pt x="5330977" y="2610485"/>
                  </a:lnTo>
                  <a:lnTo>
                    <a:pt x="5337962" y="2591943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030997" y="3147313"/>
              <a:ext cx="2183753" cy="88646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061206" y="3127375"/>
              <a:ext cx="2182672" cy="90309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7780782" y="5822391"/>
            <a:ext cx="1003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!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07437" y="5831535"/>
            <a:ext cx="328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the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64789" y="5831535"/>
            <a:ext cx="5867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m</a:t>
            </a:r>
            <a:r>
              <a:rPr i="1" spc="-10" dirty="0">
                <a:solidFill>
                  <a:prstClr val="black"/>
                </a:solidFill>
                <a:latin typeface="Carlito"/>
                <a:cs typeface="Carlito"/>
              </a:rPr>
              <a:t>o</a:t>
            </a: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vie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96868" y="5831535"/>
            <a:ext cx="395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was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57673" y="1290573"/>
            <a:ext cx="7759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b="1" dirty="0">
                <a:solidFill>
                  <a:srgbClr val="00AF50"/>
                </a:solidFill>
                <a:latin typeface="Carlito"/>
                <a:cs typeface="Carlito"/>
              </a:rPr>
              <a:t>positi</a:t>
            </a:r>
            <a:r>
              <a:rPr b="1" spc="-25" dirty="0">
                <a:solidFill>
                  <a:srgbClr val="00AF50"/>
                </a:solidFill>
                <a:latin typeface="Carlito"/>
                <a:cs typeface="Carlito"/>
              </a:rPr>
              <a:t>v</a:t>
            </a:r>
            <a:r>
              <a:rPr b="1" dirty="0">
                <a:solidFill>
                  <a:srgbClr val="00AF50"/>
                </a:solidFill>
                <a:latin typeface="Carlito"/>
                <a:cs typeface="Carlito"/>
              </a:rPr>
              <a:t>e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74339" y="2450084"/>
            <a:ext cx="17843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10" dirty="0">
                <a:solidFill>
                  <a:srgbClr val="6F2F9F"/>
                </a:solidFill>
                <a:latin typeface="Carlito"/>
                <a:cs typeface="Carlito"/>
              </a:rPr>
              <a:t>Sentence</a:t>
            </a:r>
            <a:r>
              <a:rPr spc="-45" dirty="0">
                <a:solidFill>
                  <a:srgbClr val="6F2F9F"/>
                </a:solidFill>
                <a:latin typeface="Carlito"/>
                <a:cs typeface="Carlito"/>
              </a:rPr>
              <a:t> </a:t>
            </a:r>
            <a:r>
              <a:rPr spc="-5" dirty="0">
                <a:solidFill>
                  <a:srgbClr val="6F2F9F"/>
                </a:solidFill>
                <a:latin typeface="Carlito"/>
                <a:cs typeface="Carlito"/>
              </a:rPr>
              <a:t>encoding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371082" y="1140714"/>
            <a:ext cx="3807460" cy="1017585"/>
          </a:xfrm>
          <a:prstGeom prst="rect">
            <a:avLst/>
          </a:prstGeom>
          <a:ln w="19811">
            <a:solidFill>
              <a:srgbClr val="4285F4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91440">
              <a:spcBef>
                <a:spcPts val="254"/>
              </a:spcBef>
              <a:defRPr/>
            </a:pPr>
            <a:r>
              <a:rPr sz="1600" spc="-40" dirty="0">
                <a:solidFill>
                  <a:srgbClr val="4285F4"/>
                </a:solidFill>
                <a:latin typeface="Carlito"/>
                <a:cs typeface="Carlito"/>
              </a:rPr>
              <a:t>We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can </a:t>
            </a:r>
            <a:r>
              <a:rPr sz="1600" spc="-20" dirty="0">
                <a:solidFill>
                  <a:srgbClr val="4285F4"/>
                </a:solidFill>
                <a:latin typeface="Carlito"/>
                <a:cs typeface="Carlito"/>
              </a:rPr>
              <a:t>regard 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this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hidden </a:t>
            </a: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state 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as</a:t>
            </a:r>
            <a:r>
              <a:rPr sz="1600" spc="70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a</a:t>
            </a:r>
            <a:endParaRPr sz="1600">
              <a:solidFill>
                <a:prstClr val="black"/>
              </a:solidFill>
              <a:latin typeface="Carlito"/>
              <a:cs typeface="Carlito"/>
            </a:endParaRPr>
          </a:p>
          <a:p>
            <a:pPr marL="91440" marR="139700">
              <a:defRPr/>
            </a:pP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representation 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of the </a:t>
            </a:r>
            <a:r>
              <a:rPr sz="1600" spc="-20" dirty="0">
                <a:solidFill>
                  <a:srgbClr val="4285F4"/>
                </a:solidFill>
                <a:latin typeface="Carlito"/>
                <a:cs typeface="Carlito"/>
              </a:rPr>
              <a:t>word </a:t>
            </a:r>
            <a:r>
              <a:rPr sz="1600" dirty="0">
                <a:solidFill>
                  <a:srgbClr val="4285F4"/>
                </a:solidFill>
                <a:latin typeface="Carlito"/>
                <a:cs typeface="Carlito"/>
              </a:rPr>
              <a:t>“</a:t>
            </a:r>
            <a:r>
              <a:rPr sz="1600" i="1" dirty="0">
                <a:solidFill>
                  <a:srgbClr val="4285F4"/>
                </a:solidFill>
                <a:latin typeface="Carlito"/>
                <a:cs typeface="Carlito"/>
              </a:rPr>
              <a:t>terribly” 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in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the  </a:t>
            </a: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context 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of this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sentence. </a:t>
            </a:r>
            <a:r>
              <a:rPr sz="1600" spc="-40" dirty="0">
                <a:solidFill>
                  <a:srgbClr val="4285F4"/>
                </a:solidFill>
                <a:latin typeface="Carlito"/>
                <a:cs typeface="Carlito"/>
              </a:rPr>
              <a:t>We 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call this a  </a:t>
            </a:r>
            <a:r>
              <a:rPr sz="1600" i="1" spc="-15" dirty="0">
                <a:solidFill>
                  <a:srgbClr val="4285F4"/>
                </a:solidFill>
                <a:latin typeface="Carlito"/>
                <a:cs typeface="Carlito"/>
              </a:rPr>
              <a:t>contextual</a:t>
            </a:r>
            <a:r>
              <a:rPr sz="1600" i="1" spc="5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z="1600" i="1" spc="-10" dirty="0">
                <a:solidFill>
                  <a:srgbClr val="4285F4"/>
                </a:solidFill>
                <a:latin typeface="Carlito"/>
                <a:cs typeface="Carlito"/>
              </a:rPr>
              <a:t>representation.</a:t>
            </a:r>
            <a:endParaRPr sz="1600">
              <a:solidFill>
                <a:prstClr val="black"/>
              </a:solidFill>
              <a:latin typeface="Carlito"/>
              <a:cs typeface="Carlito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320285" y="2212339"/>
            <a:ext cx="1438275" cy="3265170"/>
            <a:chOff x="3796284" y="2212339"/>
            <a:chExt cx="1438275" cy="3265170"/>
          </a:xfrm>
        </p:grpSpPr>
        <p:sp>
          <p:nvSpPr>
            <p:cNvPr id="23" name="object 23"/>
            <p:cNvSpPr/>
            <p:nvPr/>
          </p:nvSpPr>
          <p:spPr>
            <a:xfrm>
              <a:off x="4147566" y="2212339"/>
              <a:ext cx="1087120" cy="1822450"/>
            </a:xfrm>
            <a:custGeom>
              <a:avLst/>
              <a:gdLst/>
              <a:ahLst/>
              <a:cxnLst/>
              <a:rect l="l" t="t" r="r" b="b"/>
              <a:pathLst>
                <a:path w="1087120" h="1822450">
                  <a:moveTo>
                    <a:pt x="6858" y="1725295"/>
                  </a:moveTo>
                  <a:lnTo>
                    <a:pt x="0" y="1822196"/>
                  </a:lnTo>
                  <a:lnTo>
                    <a:pt x="81661" y="1769491"/>
                  </a:lnTo>
                  <a:lnTo>
                    <a:pt x="77791" y="1767205"/>
                  </a:lnTo>
                  <a:lnTo>
                    <a:pt x="49275" y="1767205"/>
                  </a:lnTo>
                  <a:lnTo>
                    <a:pt x="24384" y="1752473"/>
                  </a:lnTo>
                  <a:lnTo>
                    <a:pt x="31761" y="1740008"/>
                  </a:lnTo>
                  <a:lnTo>
                    <a:pt x="6858" y="1725295"/>
                  </a:lnTo>
                  <a:close/>
                </a:path>
                <a:path w="1087120" h="1822450">
                  <a:moveTo>
                    <a:pt x="31761" y="1740008"/>
                  </a:moveTo>
                  <a:lnTo>
                    <a:pt x="24384" y="1752473"/>
                  </a:lnTo>
                  <a:lnTo>
                    <a:pt x="49275" y="1767205"/>
                  </a:lnTo>
                  <a:lnTo>
                    <a:pt x="56664" y="1754722"/>
                  </a:lnTo>
                  <a:lnTo>
                    <a:pt x="31761" y="1740008"/>
                  </a:lnTo>
                  <a:close/>
                </a:path>
                <a:path w="1087120" h="1822450">
                  <a:moveTo>
                    <a:pt x="56664" y="1754722"/>
                  </a:moveTo>
                  <a:lnTo>
                    <a:pt x="49275" y="1767205"/>
                  </a:lnTo>
                  <a:lnTo>
                    <a:pt x="77791" y="1767205"/>
                  </a:lnTo>
                  <a:lnTo>
                    <a:pt x="56664" y="1754722"/>
                  </a:lnTo>
                  <a:close/>
                </a:path>
                <a:path w="1087120" h="1822450">
                  <a:moveTo>
                    <a:pt x="1061720" y="0"/>
                  </a:moveTo>
                  <a:lnTo>
                    <a:pt x="31761" y="1740008"/>
                  </a:lnTo>
                  <a:lnTo>
                    <a:pt x="56664" y="1754722"/>
                  </a:lnTo>
                  <a:lnTo>
                    <a:pt x="1086612" y="14732"/>
                  </a:lnTo>
                  <a:lnTo>
                    <a:pt x="1061720" y="0"/>
                  </a:lnTo>
                  <a:close/>
                </a:path>
              </a:pathLst>
            </a:custGeom>
            <a:solidFill>
              <a:srgbClr val="4285F4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3810762" y="4034789"/>
              <a:ext cx="672465" cy="1428115"/>
            </a:xfrm>
            <a:custGeom>
              <a:avLst/>
              <a:gdLst/>
              <a:ahLst/>
              <a:cxnLst/>
              <a:rect l="l" t="t" r="r" b="b"/>
              <a:pathLst>
                <a:path w="672464" h="1428114">
                  <a:moveTo>
                    <a:pt x="0" y="1427988"/>
                  </a:moveTo>
                  <a:lnTo>
                    <a:pt x="672084" y="1427988"/>
                  </a:lnTo>
                  <a:lnTo>
                    <a:pt x="672084" y="0"/>
                  </a:lnTo>
                  <a:lnTo>
                    <a:pt x="0" y="0"/>
                  </a:lnTo>
                  <a:lnTo>
                    <a:pt x="0" y="1427988"/>
                  </a:lnTo>
                  <a:close/>
                </a:path>
              </a:pathLst>
            </a:custGeom>
            <a:ln w="28956">
              <a:solidFill>
                <a:srgbClr val="4285F4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8333993" y="2498599"/>
            <a:ext cx="2062480" cy="4032885"/>
          </a:xfrm>
          <a:prstGeom prst="rect">
            <a:avLst/>
          </a:prstGeom>
          <a:ln w="19811">
            <a:solidFill>
              <a:srgbClr val="4285F4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90805" marR="172720">
              <a:spcBef>
                <a:spcPts val="254"/>
              </a:spcBef>
              <a:defRPr/>
            </a:pP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These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contextual  </a:t>
            </a: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representations 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only 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contain information  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about the </a:t>
            </a:r>
            <a:r>
              <a:rPr sz="1600" i="1" dirty="0">
                <a:solidFill>
                  <a:srgbClr val="4285F4"/>
                </a:solidFill>
                <a:latin typeface="Carlito"/>
                <a:cs typeface="Carlito"/>
              </a:rPr>
              <a:t>left</a:t>
            </a:r>
            <a:r>
              <a:rPr sz="1600" i="1" spc="-65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context  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(e.g. </a:t>
            </a:r>
            <a:r>
              <a:rPr sz="1600" i="1" spc="-5" dirty="0">
                <a:solidFill>
                  <a:srgbClr val="4285F4"/>
                </a:solidFill>
                <a:latin typeface="Carlito"/>
                <a:cs typeface="Carlito"/>
              </a:rPr>
              <a:t>“the</a:t>
            </a:r>
            <a:r>
              <a:rPr sz="1600" i="1" spc="10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z="1600" i="1" spc="-10" dirty="0">
                <a:solidFill>
                  <a:srgbClr val="4285F4"/>
                </a:solidFill>
                <a:latin typeface="Carlito"/>
                <a:cs typeface="Carlito"/>
              </a:rPr>
              <a:t>movie</a:t>
            </a:r>
            <a:endParaRPr sz="1600">
              <a:solidFill>
                <a:prstClr val="black"/>
              </a:solidFill>
              <a:latin typeface="Carlito"/>
              <a:cs typeface="Carlito"/>
            </a:endParaRPr>
          </a:p>
          <a:p>
            <a:pPr marL="90805">
              <a:spcBef>
                <a:spcPts val="5"/>
              </a:spcBef>
              <a:defRPr/>
            </a:pPr>
            <a:r>
              <a:rPr sz="1600" i="1" spc="-5" dirty="0">
                <a:solidFill>
                  <a:srgbClr val="4285F4"/>
                </a:solidFill>
                <a:latin typeface="Carlito"/>
                <a:cs typeface="Carlito"/>
              </a:rPr>
              <a:t>was”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).</a:t>
            </a:r>
            <a:endParaRPr sz="1600">
              <a:solidFill>
                <a:prstClr val="black"/>
              </a:solidFill>
              <a:latin typeface="Carlito"/>
              <a:cs typeface="Carlito"/>
            </a:endParaRPr>
          </a:p>
          <a:p>
            <a:pPr>
              <a:spcBef>
                <a:spcPts val="25"/>
              </a:spcBef>
              <a:defRPr/>
            </a:pPr>
            <a:endParaRPr sz="1550">
              <a:solidFill>
                <a:prstClr val="black"/>
              </a:solidFill>
              <a:latin typeface="Carlito"/>
              <a:cs typeface="Carlito"/>
            </a:endParaRPr>
          </a:p>
          <a:p>
            <a:pPr marL="90805">
              <a:defRPr/>
            </a:pPr>
            <a:r>
              <a:rPr sz="1600" b="1" spc="-10" dirty="0">
                <a:solidFill>
                  <a:srgbClr val="4285F4"/>
                </a:solidFill>
                <a:latin typeface="Carlito"/>
                <a:cs typeface="Carlito"/>
              </a:rPr>
              <a:t>What </a:t>
            </a:r>
            <a:r>
              <a:rPr sz="1600" b="1" spc="-5" dirty="0">
                <a:solidFill>
                  <a:srgbClr val="4285F4"/>
                </a:solidFill>
                <a:latin typeface="Carlito"/>
                <a:cs typeface="Carlito"/>
              </a:rPr>
              <a:t>about</a:t>
            </a:r>
            <a:r>
              <a:rPr sz="1600" b="1" spc="5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z="1600" b="1" i="1" spc="-10" dirty="0">
                <a:solidFill>
                  <a:srgbClr val="4285F4"/>
                </a:solidFill>
                <a:latin typeface="Carlito"/>
                <a:cs typeface="Carlito"/>
              </a:rPr>
              <a:t>right</a:t>
            </a:r>
            <a:endParaRPr sz="1600">
              <a:solidFill>
                <a:prstClr val="black"/>
              </a:solidFill>
              <a:latin typeface="Carlito"/>
              <a:cs typeface="Carlito"/>
            </a:endParaRPr>
          </a:p>
          <a:p>
            <a:pPr marL="90805">
              <a:defRPr/>
            </a:pPr>
            <a:r>
              <a:rPr sz="1600" b="1" spc="-15" dirty="0">
                <a:solidFill>
                  <a:srgbClr val="4285F4"/>
                </a:solidFill>
                <a:latin typeface="Carlito"/>
                <a:cs typeface="Carlito"/>
              </a:rPr>
              <a:t>context?</a:t>
            </a:r>
            <a:endParaRPr sz="1600">
              <a:solidFill>
                <a:prstClr val="black"/>
              </a:solidFill>
              <a:latin typeface="Carlito"/>
              <a:cs typeface="Carlito"/>
            </a:endParaRPr>
          </a:p>
          <a:p>
            <a:pPr>
              <a:spcBef>
                <a:spcPts val="30"/>
              </a:spcBef>
              <a:defRPr/>
            </a:pPr>
            <a:endParaRPr sz="1550">
              <a:solidFill>
                <a:prstClr val="black"/>
              </a:solidFill>
              <a:latin typeface="Carlito"/>
              <a:cs typeface="Carlito"/>
            </a:endParaRPr>
          </a:p>
          <a:p>
            <a:pPr marL="90805" marR="168910">
              <a:spcBef>
                <a:spcPts val="5"/>
              </a:spcBef>
              <a:defRPr/>
            </a:pP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In this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example,  </a:t>
            </a:r>
            <a:r>
              <a:rPr sz="1600" i="1" spc="-15" dirty="0">
                <a:solidFill>
                  <a:srgbClr val="4285F4"/>
                </a:solidFill>
                <a:latin typeface="Carlito"/>
                <a:cs typeface="Carlito"/>
              </a:rPr>
              <a:t>“exciting” 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is in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the  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right </a:t>
            </a: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context 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and this  modifies the</a:t>
            </a:r>
            <a:r>
              <a:rPr sz="1600" spc="-55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meaning  of </a:t>
            </a:r>
            <a:r>
              <a:rPr sz="1600" i="1" dirty="0">
                <a:solidFill>
                  <a:srgbClr val="4285F4"/>
                </a:solidFill>
                <a:latin typeface="Carlito"/>
                <a:cs typeface="Carlito"/>
              </a:rPr>
              <a:t>“terribly” </a:t>
            </a: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(from 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negative to</a:t>
            </a:r>
            <a:r>
              <a:rPr sz="1600" spc="-45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positive)</a:t>
            </a:r>
            <a:endParaRPr sz="16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50C7A39-1387-424C-B091-356E65050BFD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28" name="Title 27">
            <a:extLst>
              <a:ext uri="{FF2B5EF4-FFF2-40B4-BE49-F238E27FC236}">
                <a16:creationId xmlns:a16="http://schemas.microsoft.com/office/drawing/2014/main" id="{502B3752-031C-B284-5D2A-83BB60ECA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Bidirectional RNNs: motivation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875779" y="6249415"/>
            <a:ext cx="6870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i="1" spc="-30" dirty="0">
                <a:solidFill>
                  <a:prstClr val="black"/>
                </a:solidFill>
                <a:latin typeface="Carlito"/>
                <a:cs typeface="Carlito"/>
              </a:rPr>
              <a:t>t</a:t>
            </a: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er</a:t>
            </a:r>
            <a:r>
              <a:rPr i="1" spc="-10" dirty="0">
                <a:solidFill>
                  <a:prstClr val="black"/>
                </a:solidFill>
                <a:latin typeface="Carlito"/>
                <a:cs typeface="Carlito"/>
              </a:rPr>
              <a:t>r</a:t>
            </a:r>
            <a:r>
              <a:rPr i="1" spc="-5" dirty="0">
                <a:solidFill>
                  <a:prstClr val="black"/>
                </a:solidFill>
                <a:latin typeface="Carlito"/>
                <a:cs typeface="Carlito"/>
              </a:rPr>
              <a:t>ib</a:t>
            </a:r>
            <a:r>
              <a:rPr i="1" spc="-10" dirty="0">
                <a:solidFill>
                  <a:prstClr val="black"/>
                </a:solidFill>
                <a:latin typeface="Carlito"/>
                <a:cs typeface="Carlito"/>
              </a:rPr>
              <a:t>l</a:t>
            </a: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y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19084" y="6249415"/>
            <a:ext cx="734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i="1" spc="-35" dirty="0">
                <a:solidFill>
                  <a:prstClr val="black"/>
                </a:solidFill>
                <a:latin typeface="Carlito"/>
                <a:cs typeface="Carlito"/>
              </a:rPr>
              <a:t>e</a:t>
            </a:r>
            <a:r>
              <a:rPr i="1" spc="-40" dirty="0">
                <a:solidFill>
                  <a:prstClr val="black"/>
                </a:solidFill>
                <a:latin typeface="Carlito"/>
                <a:cs typeface="Carlito"/>
              </a:rPr>
              <a:t>x</a:t>
            </a: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c</a:t>
            </a:r>
            <a:r>
              <a:rPr i="1" spc="-15" dirty="0">
                <a:solidFill>
                  <a:prstClr val="black"/>
                </a:solidFill>
                <a:latin typeface="Carlito"/>
                <a:cs typeface="Carlito"/>
              </a:rPr>
              <a:t>i</a:t>
            </a: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t</a:t>
            </a:r>
            <a:r>
              <a:rPr i="1" spc="-10" dirty="0">
                <a:solidFill>
                  <a:prstClr val="black"/>
                </a:solidFill>
                <a:latin typeface="Carlito"/>
                <a:cs typeface="Carlito"/>
              </a:rPr>
              <a:t>i</a:t>
            </a:r>
            <a:r>
              <a:rPr i="1" spc="-5" dirty="0">
                <a:solidFill>
                  <a:prstClr val="black"/>
                </a:solidFill>
                <a:latin typeface="Carlito"/>
                <a:cs typeface="Carlito"/>
              </a:rPr>
              <a:t>ng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14433" y="6249415"/>
            <a:ext cx="1003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!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47845" y="6258256"/>
            <a:ext cx="3289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t</a:t>
            </a:r>
            <a:r>
              <a:rPr i="1" spc="-10" dirty="0">
                <a:solidFill>
                  <a:prstClr val="black"/>
                </a:solidFill>
                <a:latin typeface="Carlito"/>
                <a:cs typeface="Carlito"/>
              </a:rPr>
              <a:t>h</a:t>
            </a: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e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93742" y="6258256"/>
            <a:ext cx="5861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m</a:t>
            </a:r>
            <a:r>
              <a:rPr i="1" spc="-15" dirty="0">
                <a:solidFill>
                  <a:prstClr val="black"/>
                </a:solidFill>
                <a:latin typeface="Carlito"/>
                <a:cs typeface="Carlito"/>
              </a:rPr>
              <a:t>o</a:t>
            </a: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v</a:t>
            </a:r>
            <a:r>
              <a:rPr i="1" spc="-10" dirty="0">
                <a:solidFill>
                  <a:prstClr val="black"/>
                </a:solidFill>
                <a:latin typeface="Carlito"/>
                <a:cs typeface="Carlito"/>
              </a:rPr>
              <a:t>i</a:t>
            </a: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e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37630" y="6258256"/>
            <a:ext cx="3949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w</a:t>
            </a:r>
            <a:r>
              <a:rPr i="1" spc="-10" dirty="0">
                <a:solidFill>
                  <a:prstClr val="black"/>
                </a:solidFill>
                <a:latin typeface="Carlito"/>
                <a:cs typeface="Carlito"/>
              </a:rPr>
              <a:t>a</a:t>
            </a: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s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800855" y="1101853"/>
            <a:ext cx="6297168" cy="51478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48739" y="4978400"/>
            <a:ext cx="1267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15" dirty="0">
                <a:solidFill>
                  <a:srgbClr val="C00000"/>
                </a:solidFill>
                <a:latin typeface="Carlito"/>
                <a:cs typeface="Carlito"/>
              </a:rPr>
              <a:t>Forward</a:t>
            </a:r>
            <a:r>
              <a:rPr spc="-60" dirty="0">
                <a:solidFill>
                  <a:srgbClr val="C00000"/>
                </a:solidFill>
                <a:latin typeface="Carlito"/>
                <a:cs typeface="Carlito"/>
              </a:rPr>
              <a:t> </a:t>
            </a:r>
            <a:r>
              <a:rPr dirty="0">
                <a:solidFill>
                  <a:srgbClr val="C00000"/>
                </a:solidFill>
                <a:latin typeface="Carlito"/>
                <a:cs typeface="Carlito"/>
              </a:rPr>
              <a:t>RNN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48740" y="3908552"/>
            <a:ext cx="1396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10" dirty="0">
                <a:solidFill>
                  <a:srgbClr val="177145"/>
                </a:solidFill>
                <a:latin typeface="Carlito"/>
                <a:cs typeface="Carlito"/>
              </a:rPr>
              <a:t>Backward</a:t>
            </a:r>
            <a:r>
              <a:rPr spc="-75" dirty="0">
                <a:solidFill>
                  <a:srgbClr val="177145"/>
                </a:solidFill>
                <a:latin typeface="Carlito"/>
                <a:cs typeface="Carlito"/>
              </a:rPr>
              <a:t> </a:t>
            </a:r>
            <a:r>
              <a:rPr dirty="0">
                <a:solidFill>
                  <a:srgbClr val="177145"/>
                </a:solidFill>
                <a:latin typeface="Carlito"/>
                <a:cs typeface="Carlito"/>
              </a:rPr>
              <a:t>RNN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48739" y="1843279"/>
            <a:ext cx="13144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  <a:defRPr/>
            </a:pPr>
            <a:r>
              <a:rPr spc="-5" dirty="0">
                <a:solidFill>
                  <a:srgbClr val="7E7E7E"/>
                </a:solidFill>
                <a:latin typeface="Carlito"/>
                <a:cs typeface="Carlito"/>
              </a:rPr>
              <a:t>Con</a:t>
            </a:r>
            <a:r>
              <a:rPr spc="-15" dirty="0">
                <a:solidFill>
                  <a:srgbClr val="7E7E7E"/>
                </a:solidFill>
                <a:latin typeface="Carlito"/>
                <a:cs typeface="Carlito"/>
              </a:rPr>
              <a:t>ca</a:t>
            </a:r>
            <a:r>
              <a:rPr spc="-30" dirty="0">
                <a:solidFill>
                  <a:srgbClr val="7E7E7E"/>
                </a:solidFill>
                <a:latin typeface="Carlito"/>
                <a:cs typeface="Carlito"/>
              </a:rPr>
              <a:t>t</a:t>
            </a:r>
            <a:r>
              <a:rPr dirty="0">
                <a:solidFill>
                  <a:srgbClr val="7E7E7E"/>
                </a:solidFill>
                <a:latin typeface="Carlito"/>
                <a:cs typeface="Carlito"/>
              </a:rPr>
              <a:t>e</a:t>
            </a:r>
            <a:r>
              <a:rPr spc="5" dirty="0">
                <a:solidFill>
                  <a:srgbClr val="7E7E7E"/>
                </a:solidFill>
                <a:latin typeface="Carlito"/>
                <a:cs typeface="Carlito"/>
              </a:rPr>
              <a:t>n</a:t>
            </a:r>
            <a:r>
              <a:rPr spc="-15" dirty="0">
                <a:solidFill>
                  <a:srgbClr val="7E7E7E"/>
                </a:solidFill>
                <a:latin typeface="Carlito"/>
                <a:cs typeface="Carlito"/>
              </a:rPr>
              <a:t>a</a:t>
            </a:r>
            <a:r>
              <a:rPr spc="-30" dirty="0">
                <a:solidFill>
                  <a:srgbClr val="7E7E7E"/>
                </a:solidFill>
                <a:latin typeface="Carlito"/>
                <a:cs typeface="Carlito"/>
              </a:rPr>
              <a:t>t</a:t>
            </a:r>
            <a:r>
              <a:rPr dirty="0">
                <a:solidFill>
                  <a:srgbClr val="7E7E7E"/>
                </a:solidFill>
                <a:latin typeface="Carlito"/>
                <a:cs typeface="Carlito"/>
              </a:rPr>
              <a:t>ed  </a:t>
            </a:r>
            <a:r>
              <a:rPr spc="-5" dirty="0">
                <a:solidFill>
                  <a:srgbClr val="7E7E7E"/>
                </a:solidFill>
                <a:latin typeface="Carlito"/>
                <a:cs typeface="Carlito"/>
              </a:rPr>
              <a:t>hidden</a:t>
            </a:r>
            <a:r>
              <a:rPr spc="-25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pc="-20" dirty="0">
                <a:solidFill>
                  <a:srgbClr val="7E7E7E"/>
                </a:solidFill>
                <a:latin typeface="Carlito"/>
                <a:cs typeface="Carlito"/>
              </a:rPr>
              <a:t>states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96761" y="124206"/>
            <a:ext cx="3807460" cy="525143"/>
          </a:xfrm>
          <a:prstGeom prst="rect">
            <a:avLst/>
          </a:prstGeom>
          <a:ln w="19811">
            <a:solidFill>
              <a:srgbClr val="4285F4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90805">
              <a:spcBef>
                <a:spcPts val="254"/>
              </a:spcBef>
              <a:defRPr/>
            </a:pP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This </a:t>
            </a:r>
            <a:r>
              <a:rPr sz="1600" spc="-10" dirty="0">
                <a:solidFill>
                  <a:srgbClr val="4285F4"/>
                </a:solidFill>
                <a:latin typeface="Carlito"/>
                <a:cs typeface="Carlito"/>
              </a:rPr>
              <a:t>contextual </a:t>
            </a: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representation </a:t>
            </a: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of</a:t>
            </a:r>
            <a:r>
              <a:rPr sz="1600" spc="15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z="1600" dirty="0">
                <a:solidFill>
                  <a:srgbClr val="4285F4"/>
                </a:solidFill>
                <a:latin typeface="Carlito"/>
                <a:cs typeface="Carlito"/>
              </a:rPr>
              <a:t>“terribly”</a:t>
            </a:r>
            <a:endParaRPr sz="1600">
              <a:solidFill>
                <a:prstClr val="black"/>
              </a:solidFill>
              <a:latin typeface="Carlito"/>
              <a:cs typeface="Carlito"/>
            </a:endParaRPr>
          </a:p>
          <a:p>
            <a:pPr marL="90805">
              <a:spcBef>
                <a:spcPts val="5"/>
              </a:spcBef>
              <a:defRPr/>
            </a:pPr>
            <a:r>
              <a:rPr sz="1600" spc="-5" dirty="0">
                <a:solidFill>
                  <a:srgbClr val="4285F4"/>
                </a:solidFill>
                <a:latin typeface="Carlito"/>
                <a:cs typeface="Carlito"/>
              </a:rPr>
              <a:t>has both left and right</a:t>
            </a:r>
            <a:r>
              <a:rPr sz="1600" spc="-35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z="1600" spc="-15" dirty="0">
                <a:solidFill>
                  <a:srgbClr val="4285F4"/>
                </a:solidFill>
                <a:latin typeface="Carlito"/>
                <a:cs typeface="Carlito"/>
              </a:rPr>
              <a:t>context!</a:t>
            </a:r>
            <a:endParaRPr sz="1600">
              <a:solidFill>
                <a:prstClr val="black"/>
              </a:solidFill>
              <a:latin typeface="Carlito"/>
              <a:cs typeface="Carlito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850379" y="695451"/>
            <a:ext cx="1153160" cy="2639060"/>
            <a:chOff x="5326379" y="695451"/>
            <a:chExt cx="1153160" cy="2639060"/>
          </a:xfrm>
        </p:grpSpPr>
        <p:sp>
          <p:nvSpPr>
            <p:cNvPr id="15" name="object 15"/>
            <p:cNvSpPr/>
            <p:nvPr/>
          </p:nvSpPr>
          <p:spPr>
            <a:xfrm>
              <a:off x="5676137" y="695451"/>
              <a:ext cx="803910" cy="262890"/>
            </a:xfrm>
            <a:custGeom>
              <a:avLst/>
              <a:gdLst/>
              <a:ahLst/>
              <a:cxnLst/>
              <a:rect l="l" t="t" r="r" b="b"/>
              <a:pathLst>
                <a:path w="803910" h="262890">
                  <a:moveTo>
                    <a:pt x="71374" y="179450"/>
                  </a:moveTo>
                  <a:lnTo>
                    <a:pt x="0" y="245363"/>
                  </a:lnTo>
                  <a:lnTo>
                    <a:pt x="95503" y="262889"/>
                  </a:lnTo>
                  <a:lnTo>
                    <a:pt x="88635" y="239140"/>
                  </a:lnTo>
                  <a:lnTo>
                    <a:pt x="73533" y="239140"/>
                  </a:lnTo>
                  <a:lnTo>
                    <a:pt x="65532" y="211327"/>
                  </a:lnTo>
                  <a:lnTo>
                    <a:pt x="79428" y="207304"/>
                  </a:lnTo>
                  <a:lnTo>
                    <a:pt x="71374" y="179450"/>
                  </a:lnTo>
                  <a:close/>
                </a:path>
                <a:path w="803910" h="262890">
                  <a:moveTo>
                    <a:pt x="79428" y="207304"/>
                  </a:moveTo>
                  <a:lnTo>
                    <a:pt x="65532" y="211327"/>
                  </a:lnTo>
                  <a:lnTo>
                    <a:pt x="73533" y="239140"/>
                  </a:lnTo>
                  <a:lnTo>
                    <a:pt x="87469" y="235108"/>
                  </a:lnTo>
                  <a:lnTo>
                    <a:pt x="79428" y="207304"/>
                  </a:lnTo>
                  <a:close/>
                </a:path>
                <a:path w="803910" h="262890">
                  <a:moveTo>
                    <a:pt x="87469" y="235108"/>
                  </a:moveTo>
                  <a:lnTo>
                    <a:pt x="73533" y="239140"/>
                  </a:lnTo>
                  <a:lnTo>
                    <a:pt x="88635" y="239140"/>
                  </a:lnTo>
                  <a:lnTo>
                    <a:pt x="87469" y="235108"/>
                  </a:lnTo>
                  <a:close/>
                </a:path>
                <a:path w="803910" h="262890">
                  <a:moveTo>
                    <a:pt x="795401" y="0"/>
                  </a:moveTo>
                  <a:lnTo>
                    <a:pt x="79428" y="207304"/>
                  </a:lnTo>
                  <a:lnTo>
                    <a:pt x="87469" y="235108"/>
                  </a:lnTo>
                  <a:lnTo>
                    <a:pt x="803401" y="27939"/>
                  </a:lnTo>
                  <a:lnTo>
                    <a:pt x="795401" y="0"/>
                  </a:lnTo>
                  <a:close/>
                </a:path>
              </a:pathLst>
            </a:custGeom>
            <a:solidFill>
              <a:srgbClr val="4285F4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5340857" y="941069"/>
              <a:ext cx="672465" cy="2379345"/>
            </a:xfrm>
            <a:custGeom>
              <a:avLst/>
              <a:gdLst/>
              <a:ahLst/>
              <a:cxnLst/>
              <a:rect l="l" t="t" r="r" b="b"/>
              <a:pathLst>
                <a:path w="672464" h="2379345">
                  <a:moveTo>
                    <a:pt x="0" y="2378964"/>
                  </a:moveTo>
                  <a:lnTo>
                    <a:pt x="672084" y="2378964"/>
                  </a:lnTo>
                  <a:lnTo>
                    <a:pt x="672084" y="0"/>
                  </a:lnTo>
                  <a:lnTo>
                    <a:pt x="0" y="0"/>
                  </a:lnTo>
                  <a:lnTo>
                    <a:pt x="0" y="2378964"/>
                  </a:lnTo>
                  <a:close/>
                </a:path>
              </a:pathLst>
            </a:custGeom>
            <a:ln w="28956">
              <a:solidFill>
                <a:srgbClr val="4285F4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D71925E-9498-4D14-B031-5AA32767A9BC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05BDC8B3-54C2-1F65-2889-81BEC8886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6077311" cy="1165086"/>
          </a:xfrm>
        </p:spPr>
        <p:txBody>
          <a:bodyPr/>
          <a:lstStyle/>
          <a:p>
            <a:r>
              <a:rPr lang="en-US" dirty="0"/>
              <a:t>Bidirectional RNNs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677428" y="2765113"/>
            <a:ext cx="3555605" cy="14345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49295" y="2834132"/>
            <a:ext cx="1267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15" dirty="0">
                <a:solidFill>
                  <a:srgbClr val="C00000"/>
                </a:solidFill>
                <a:latin typeface="Carlito"/>
                <a:cs typeface="Carlito"/>
              </a:rPr>
              <a:t>Forward</a:t>
            </a:r>
            <a:r>
              <a:rPr spc="-60" dirty="0">
                <a:solidFill>
                  <a:srgbClr val="C00000"/>
                </a:solidFill>
                <a:latin typeface="Carlito"/>
                <a:cs typeface="Carlito"/>
              </a:rPr>
              <a:t> </a:t>
            </a:r>
            <a:r>
              <a:rPr dirty="0">
                <a:solidFill>
                  <a:srgbClr val="C00000"/>
                </a:solidFill>
                <a:latin typeface="Carlito"/>
                <a:cs typeface="Carlito"/>
              </a:rPr>
              <a:t>RNN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19120" y="3343783"/>
            <a:ext cx="1396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10" dirty="0">
                <a:solidFill>
                  <a:srgbClr val="177145"/>
                </a:solidFill>
                <a:latin typeface="Carlito"/>
                <a:cs typeface="Carlito"/>
              </a:rPr>
              <a:t>Backward</a:t>
            </a:r>
            <a:r>
              <a:rPr spc="-75" dirty="0">
                <a:solidFill>
                  <a:srgbClr val="177145"/>
                </a:solidFill>
                <a:latin typeface="Carlito"/>
                <a:cs typeface="Carlito"/>
              </a:rPr>
              <a:t> </a:t>
            </a:r>
            <a:r>
              <a:rPr dirty="0">
                <a:solidFill>
                  <a:srgbClr val="177145"/>
                </a:solidFill>
                <a:latin typeface="Carlito"/>
                <a:cs typeface="Carlito"/>
              </a:rPr>
              <a:t>RNN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99616" y="3853433"/>
            <a:ext cx="26142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10" dirty="0">
                <a:solidFill>
                  <a:srgbClr val="7E7E7E"/>
                </a:solidFill>
                <a:latin typeface="Carlito"/>
                <a:cs typeface="Carlito"/>
              </a:rPr>
              <a:t>Concatenated </a:t>
            </a:r>
            <a:r>
              <a:rPr spc="-5" dirty="0">
                <a:solidFill>
                  <a:srgbClr val="7E7E7E"/>
                </a:solidFill>
                <a:latin typeface="Carlito"/>
                <a:cs typeface="Carlito"/>
              </a:rPr>
              <a:t>hidden </a:t>
            </a:r>
            <a:r>
              <a:rPr spc="-20" dirty="0">
                <a:solidFill>
                  <a:srgbClr val="7E7E7E"/>
                </a:solidFill>
                <a:latin typeface="Carlito"/>
                <a:cs typeface="Carlito"/>
              </a:rPr>
              <a:t>states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52011" y="1126998"/>
            <a:ext cx="4581525" cy="861133"/>
          </a:xfrm>
          <a:prstGeom prst="rect">
            <a:avLst/>
          </a:prstGeom>
          <a:ln w="19811">
            <a:solidFill>
              <a:srgbClr val="4285F4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91440" marR="361315" algn="just">
              <a:spcBef>
                <a:spcPts val="235"/>
              </a:spcBef>
              <a:defRPr/>
            </a:pPr>
            <a:r>
              <a:rPr spc="-5" dirty="0">
                <a:solidFill>
                  <a:srgbClr val="4285F4"/>
                </a:solidFill>
                <a:latin typeface="Carlito"/>
                <a:cs typeface="Carlito"/>
              </a:rPr>
              <a:t>This </a:t>
            </a:r>
            <a:r>
              <a:rPr dirty="0">
                <a:solidFill>
                  <a:srgbClr val="4285F4"/>
                </a:solidFill>
                <a:latin typeface="Carlito"/>
                <a:cs typeface="Carlito"/>
              </a:rPr>
              <a:t>is a </a:t>
            </a:r>
            <a:r>
              <a:rPr spc="-5" dirty="0">
                <a:solidFill>
                  <a:srgbClr val="4285F4"/>
                </a:solidFill>
                <a:latin typeface="Carlito"/>
                <a:cs typeface="Carlito"/>
              </a:rPr>
              <a:t>general </a:t>
            </a:r>
            <a:r>
              <a:rPr spc="-10" dirty="0">
                <a:solidFill>
                  <a:srgbClr val="4285F4"/>
                </a:solidFill>
                <a:latin typeface="Carlito"/>
                <a:cs typeface="Carlito"/>
              </a:rPr>
              <a:t>notation to </a:t>
            </a:r>
            <a:r>
              <a:rPr dirty="0">
                <a:solidFill>
                  <a:srgbClr val="4285F4"/>
                </a:solidFill>
                <a:latin typeface="Carlito"/>
                <a:cs typeface="Carlito"/>
              </a:rPr>
              <a:t>mean </a:t>
            </a:r>
            <a:r>
              <a:rPr spc="-20" dirty="0">
                <a:solidFill>
                  <a:srgbClr val="4285F4"/>
                </a:solidFill>
                <a:latin typeface="Carlito"/>
                <a:cs typeface="Carlito"/>
              </a:rPr>
              <a:t>“compute  </a:t>
            </a:r>
            <a:r>
              <a:rPr spc="-5" dirty="0">
                <a:solidFill>
                  <a:srgbClr val="4285F4"/>
                </a:solidFill>
                <a:latin typeface="Carlito"/>
                <a:cs typeface="Carlito"/>
              </a:rPr>
              <a:t>one </a:t>
            </a:r>
            <a:r>
              <a:rPr spc="-15" dirty="0">
                <a:solidFill>
                  <a:srgbClr val="4285F4"/>
                </a:solidFill>
                <a:latin typeface="Carlito"/>
                <a:cs typeface="Carlito"/>
              </a:rPr>
              <a:t>forward step </a:t>
            </a:r>
            <a:r>
              <a:rPr spc="-5" dirty="0">
                <a:solidFill>
                  <a:srgbClr val="4285F4"/>
                </a:solidFill>
                <a:latin typeface="Carlito"/>
                <a:cs typeface="Carlito"/>
              </a:rPr>
              <a:t>of </a:t>
            </a:r>
            <a:r>
              <a:rPr dirty="0">
                <a:solidFill>
                  <a:srgbClr val="4285F4"/>
                </a:solidFill>
                <a:latin typeface="Carlito"/>
                <a:cs typeface="Carlito"/>
              </a:rPr>
              <a:t>the RNN” – </a:t>
            </a:r>
            <a:r>
              <a:rPr spc="-5" dirty="0">
                <a:solidFill>
                  <a:srgbClr val="4285F4"/>
                </a:solidFill>
                <a:latin typeface="Carlito"/>
                <a:cs typeface="Carlito"/>
              </a:rPr>
              <a:t>it </a:t>
            </a:r>
            <a:r>
              <a:rPr spc="-10" dirty="0">
                <a:solidFill>
                  <a:srgbClr val="4285F4"/>
                </a:solidFill>
                <a:latin typeface="Carlito"/>
                <a:cs typeface="Carlito"/>
              </a:rPr>
              <a:t>could </a:t>
            </a:r>
            <a:r>
              <a:rPr spc="-5" dirty="0">
                <a:solidFill>
                  <a:srgbClr val="4285F4"/>
                </a:solidFill>
                <a:latin typeface="Carlito"/>
                <a:cs typeface="Carlito"/>
              </a:rPr>
              <a:t>be </a:t>
            </a:r>
            <a:r>
              <a:rPr dirty="0">
                <a:solidFill>
                  <a:srgbClr val="4285F4"/>
                </a:solidFill>
                <a:latin typeface="Carlito"/>
                <a:cs typeface="Carlito"/>
              </a:rPr>
              <a:t>a  </a:t>
            </a:r>
            <a:r>
              <a:rPr spc="-10" dirty="0">
                <a:solidFill>
                  <a:srgbClr val="4285F4"/>
                </a:solidFill>
                <a:latin typeface="Carlito"/>
                <a:cs typeface="Carlito"/>
              </a:rPr>
              <a:t>vanilla, </a:t>
            </a:r>
            <a:r>
              <a:rPr spc="-5" dirty="0">
                <a:solidFill>
                  <a:srgbClr val="4285F4"/>
                </a:solidFill>
                <a:latin typeface="Carlito"/>
                <a:cs typeface="Carlito"/>
              </a:rPr>
              <a:t>LSTM or </a:t>
            </a:r>
            <a:r>
              <a:rPr dirty="0">
                <a:solidFill>
                  <a:srgbClr val="4285F4"/>
                </a:solidFill>
                <a:latin typeface="Carlito"/>
                <a:cs typeface="Carlito"/>
              </a:rPr>
              <a:t>GRU</a:t>
            </a:r>
            <a:r>
              <a:rPr spc="10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pc="-10" dirty="0">
                <a:solidFill>
                  <a:srgbClr val="4285F4"/>
                </a:solidFill>
                <a:latin typeface="Carlito"/>
                <a:cs typeface="Carlito"/>
              </a:rPr>
              <a:t>computation.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538090" y="2039747"/>
            <a:ext cx="1415415" cy="1196340"/>
            <a:chOff x="4014089" y="2039747"/>
            <a:chExt cx="1415415" cy="1196340"/>
          </a:xfrm>
        </p:grpSpPr>
        <p:sp>
          <p:nvSpPr>
            <p:cNvPr id="9" name="object 9"/>
            <p:cNvSpPr/>
            <p:nvPr/>
          </p:nvSpPr>
          <p:spPr>
            <a:xfrm>
              <a:off x="4549902" y="2039747"/>
              <a:ext cx="879475" cy="784225"/>
            </a:xfrm>
            <a:custGeom>
              <a:avLst/>
              <a:gdLst/>
              <a:ahLst/>
              <a:cxnLst/>
              <a:rect l="l" t="t" r="r" b="b"/>
              <a:pathLst>
                <a:path w="879475" h="784225">
                  <a:moveTo>
                    <a:pt x="36068" y="694054"/>
                  </a:moveTo>
                  <a:lnTo>
                    <a:pt x="0" y="784225"/>
                  </a:lnTo>
                  <a:lnTo>
                    <a:pt x="93725" y="758951"/>
                  </a:lnTo>
                  <a:lnTo>
                    <a:pt x="83006" y="746887"/>
                  </a:lnTo>
                  <a:lnTo>
                    <a:pt x="63753" y="746887"/>
                  </a:lnTo>
                  <a:lnTo>
                    <a:pt x="44450" y="725297"/>
                  </a:lnTo>
                  <a:lnTo>
                    <a:pt x="55272" y="715670"/>
                  </a:lnTo>
                  <a:lnTo>
                    <a:pt x="36068" y="694054"/>
                  </a:lnTo>
                  <a:close/>
                </a:path>
                <a:path w="879475" h="784225">
                  <a:moveTo>
                    <a:pt x="55272" y="715670"/>
                  </a:moveTo>
                  <a:lnTo>
                    <a:pt x="44450" y="725297"/>
                  </a:lnTo>
                  <a:lnTo>
                    <a:pt x="63753" y="746887"/>
                  </a:lnTo>
                  <a:lnTo>
                    <a:pt x="74507" y="737320"/>
                  </a:lnTo>
                  <a:lnTo>
                    <a:pt x="55272" y="715670"/>
                  </a:lnTo>
                  <a:close/>
                </a:path>
                <a:path w="879475" h="784225">
                  <a:moveTo>
                    <a:pt x="74507" y="737320"/>
                  </a:moveTo>
                  <a:lnTo>
                    <a:pt x="63753" y="746887"/>
                  </a:lnTo>
                  <a:lnTo>
                    <a:pt x="83006" y="746887"/>
                  </a:lnTo>
                  <a:lnTo>
                    <a:pt x="74507" y="737320"/>
                  </a:lnTo>
                  <a:close/>
                </a:path>
                <a:path w="879475" h="784225">
                  <a:moveTo>
                    <a:pt x="859789" y="0"/>
                  </a:moveTo>
                  <a:lnTo>
                    <a:pt x="55272" y="715670"/>
                  </a:lnTo>
                  <a:lnTo>
                    <a:pt x="74507" y="737320"/>
                  </a:lnTo>
                  <a:lnTo>
                    <a:pt x="879094" y="21589"/>
                  </a:lnTo>
                  <a:lnTo>
                    <a:pt x="859789" y="0"/>
                  </a:lnTo>
                  <a:close/>
                </a:path>
              </a:pathLst>
            </a:custGeom>
            <a:solidFill>
              <a:srgbClr val="4285F4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028694" y="2823209"/>
              <a:ext cx="1042669" cy="398145"/>
            </a:xfrm>
            <a:custGeom>
              <a:avLst/>
              <a:gdLst/>
              <a:ahLst/>
              <a:cxnLst/>
              <a:rect l="l" t="t" r="r" b="b"/>
              <a:pathLst>
                <a:path w="1042670" h="398144">
                  <a:moveTo>
                    <a:pt x="0" y="397763"/>
                  </a:moveTo>
                  <a:lnTo>
                    <a:pt x="1042415" y="397763"/>
                  </a:lnTo>
                  <a:lnTo>
                    <a:pt x="1042415" y="0"/>
                  </a:lnTo>
                  <a:lnTo>
                    <a:pt x="0" y="0"/>
                  </a:lnTo>
                  <a:lnTo>
                    <a:pt x="0" y="397763"/>
                  </a:lnTo>
                  <a:close/>
                </a:path>
              </a:pathLst>
            </a:custGeom>
            <a:ln w="28956">
              <a:solidFill>
                <a:srgbClr val="4285F4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207258" y="5080254"/>
            <a:ext cx="3179445" cy="1138773"/>
          </a:xfrm>
          <a:prstGeom prst="rect">
            <a:avLst/>
          </a:prstGeom>
          <a:ln w="19811">
            <a:solidFill>
              <a:srgbClr val="4285F4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0170" marR="302260" algn="just">
              <a:spcBef>
                <a:spcPts val="240"/>
              </a:spcBef>
              <a:defRPr/>
            </a:pPr>
            <a:r>
              <a:rPr spc="-35" dirty="0">
                <a:solidFill>
                  <a:srgbClr val="4285F4"/>
                </a:solidFill>
                <a:latin typeface="Carlito"/>
                <a:cs typeface="Carlito"/>
              </a:rPr>
              <a:t>We </a:t>
            </a:r>
            <a:r>
              <a:rPr spc="-15" dirty="0">
                <a:solidFill>
                  <a:srgbClr val="4285F4"/>
                </a:solidFill>
                <a:latin typeface="Carlito"/>
                <a:cs typeface="Carlito"/>
              </a:rPr>
              <a:t>regard </a:t>
            </a:r>
            <a:r>
              <a:rPr spc="-5" dirty="0">
                <a:solidFill>
                  <a:srgbClr val="4285F4"/>
                </a:solidFill>
                <a:latin typeface="Carlito"/>
                <a:cs typeface="Carlito"/>
              </a:rPr>
              <a:t>this </a:t>
            </a:r>
            <a:r>
              <a:rPr dirty="0">
                <a:solidFill>
                  <a:srgbClr val="4285F4"/>
                </a:solidFill>
                <a:latin typeface="Carlito"/>
                <a:cs typeface="Carlito"/>
              </a:rPr>
              <a:t>as </a:t>
            </a:r>
            <a:r>
              <a:rPr spc="-5" dirty="0">
                <a:solidFill>
                  <a:srgbClr val="4285F4"/>
                </a:solidFill>
                <a:latin typeface="Carlito"/>
                <a:cs typeface="Carlito"/>
              </a:rPr>
              <a:t>“the hidden  </a:t>
            </a:r>
            <a:r>
              <a:rPr spc="-20" dirty="0">
                <a:solidFill>
                  <a:srgbClr val="4285F4"/>
                </a:solidFill>
                <a:latin typeface="Carlito"/>
                <a:cs typeface="Carlito"/>
              </a:rPr>
              <a:t>state” </a:t>
            </a:r>
            <a:r>
              <a:rPr spc="-5" dirty="0">
                <a:solidFill>
                  <a:srgbClr val="4285F4"/>
                </a:solidFill>
                <a:latin typeface="Carlito"/>
                <a:cs typeface="Carlito"/>
              </a:rPr>
              <a:t>of </a:t>
            </a:r>
            <a:r>
              <a:rPr dirty="0">
                <a:solidFill>
                  <a:srgbClr val="4285F4"/>
                </a:solidFill>
                <a:latin typeface="Carlito"/>
                <a:cs typeface="Carlito"/>
              </a:rPr>
              <a:t>a </a:t>
            </a:r>
            <a:r>
              <a:rPr spc="-10" dirty="0">
                <a:solidFill>
                  <a:srgbClr val="4285F4"/>
                </a:solidFill>
                <a:latin typeface="Carlito"/>
                <a:cs typeface="Carlito"/>
              </a:rPr>
              <a:t>bidirectional </a:t>
            </a:r>
            <a:r>
              <a:rPr dirty="0">
                <a:solidFill>
                  <a:srgbClr val="4285F4"/>
                </a:solidFill>
                <a:latin typeface="Carlito"/>
                <a:cs typeface="Carlito"/>
              </a:rPr>
              <a:t>RNN.  </a:t>
            </a:r>
            <a:r>
              <a:rPr spc="-5" dirty="0">
                <a:solidFill>
                  <a:srgbClr val="4285F4"/>
                </a:solidFill>
                <a:latin typeface="Carlito"/>
                <a:cs typeface="Carlito"/>
              </a:rPr>
              <a:t>This </a:t>
            </a:r>
            <a:r>
              <a:rPr dirty="0">
                <a:solidFill>
                  <a:srgbClr val="4285F4"/>
                </a:solidFill>
                <a:latin typeface="Carlito"/>
                <a:cs typeface="Carlito"/>
              </a:rPr>
              <a:t>is </a:t>
            </a:r>
            <a:r>
              <a:rPr spc="-5" dirty="0">
                <a:solidFill>
                  <a:srgbClr val="4285F4"/>
                </a:solidFill>
                <a:latin typeface="Carlito"/>
                <a:cs typeface="Carlito"/>
              </a:rPr>
              <a:t>what </a:t>
            </a:r>
            <a:r>
              <a:rPr spc="-10" dirty="0">
                <a:solidFill>
                  <a:srgbClr val="4285F4"/>
                </a:solidFill>
                <a:latin typeface="Carlito"/>
                <a:cs typeface="Carlito"/>
              </a:rPr>
              <a:t>we </a:t>
            </a:r>
            <a:r>
              <a:rPr dirty="0">
                <a:solidFill>
                  <a:srgbClr val="4285F4"/>
                </a:solidFill>
                <a:latin typeface="Carlito"/>
                <a:cs typeface="Carlito"/>
              </a:rPr>
              <a:t>pass </a:t>
            </a:r>
            <a:r>
              <a:rPr spc="-5" dirty="0">
                <a:solidFill>
                  <a:srgbClr val="4285F4"/>
                </a:solidFill>
                <a:latin typeface="Carlito"/>
                <a:cs typeface="Carlito"/>
              </a:rPr>
              <a:t>on </a:t>
            </a:r>
            <a:r>
              <a:rPr spc="-10" dirty="0">
                <a:solidFill>
                  <a:srgbClr val="4285F4"/>
                </a:solidFill>
                <a:latin typeface="Carlito"/>
                <a:cs typeface="Carlito"/>
              </a:rPr>
              <a:t>to </a:t>
            </a:r>
            <a:r>
              <a:rPr dirty="0">
                <a:solidFill>
                  <a:srgbClr val="4285F4"/>
                </a:solidFill>
                <a:latin typeface="Carlito"/>
                <a:cs typeface="Carlito"/>
              </a:rPr>
              <a:t>the  </a:t>
            </a:r>
            <a:r>
              <a:rPr spc="-10" dirty="0">
                <a:solidFill>
                  <a:srgbClr val="4285F4"/>
                </a:solidFill>
                <a:latin typeface="Carlito"/>
                <a:cs typeface="Carlito"/>
              </a:rPr>
              <a:t>next </a:t>
            </a:r>
            <a:r>
              <a:rPr spc="-5" dirty="0">
                <a:solidFill>
                  <a:srgbClr val="4285F4"/>
                </a:solidFill>
                <a:latin typeface="Carlito"/>
                <a:cs typeface="Carlito"/>
              </a:rPr>
              <a:t>parts of </a:t>
            </a:r>
            <a:r>
              <a:rPr dirty="0">
                <a:solidFill>
                  <a:srgbClr val="4285F4"/>
                </a:solidFill>
                <a:latin typeface="Carlito"/>
                <a:cs typeface="Carlito"/>
              </a:rPr>
              <a:t>the </a:t>
            </a:r>
            <a:r>
              <a:rPr spc="-10" dirty="0">
                <a:solidFill>
                  <a:srgbClr val="4285F4"/>
                </a:solidFill>
                <a:latin typeface="Carlito"/>
                <a:cs typeface="Carlito"/>
              </a:rPr>
              <a:t>network.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637532" y="3782567"/>
            <a:ext cx="654050" cy="1300480"/>
            <a:chOff x="3113532" y="3782567"/>
            <a:chExt cx="654050" cy="1300480"/>
          </a:xfrm>
        </p:grpSpPr>
        <p:sp>
          <p:nvSpPr>
            <p:cNvPr id="13" name="object 13"/>
            <p:cNvSpPr/>
            <p:nvPr/>
          </p:nvSpPr>
          <p:spPr>
            <a:xfrm>
              <a:off x="3258566" y="4260341"/>
              <a:ext cx="208279" cy="822960"/>
            </a:xfrm>
            <a:custGeom>
              <a:avLst/>
              <a:gdLst/>
              <a:ahLst/>
              <a:cxnLst/>
              <a:rect l="l" t="t" r="r" b="b"/>
              <a:pathLst>
                <a:path w="208279" h="822960">
                  <a:moveTo>
                    <a:pt x="151001" y="82160"/>
                  </a:moveTo>
                  <a:lnTo>
                    <a:pt x="0" y="816736"/>
                  </a:lnTo>
                  <a:lnTo>
                    <a:pt x="28448" y="822578"/>
                  </a:lnTo>
                  <a:lnTo>
                    <a:pt x="179326" y="87994"/>
                  </a:lnTo>
                  <a:lnTo>
                    <a:pt x="151001" y="82160"/>
                  </a:lnTo>
                  <a:close/>
                </a:path>
                <a:path w="208279" h="822960">
                  <a:moveTo>
                    <a:pt x="200830" y="67944"/>
                  </a:moveTo>
                  <a:lnTo>
                    <a:pt x="153924" y="67944"/>
                  </a:lnTo>
                  <a:lnTo>
                    <a:pt x="182245" y="73786"/>
                  </a:lnTo>
                  <a:lnTo>
                    <a:pt x="179326" y="87994"/>
                  </a:lnTo>
                  <a:lnTo>
                    <a:pt x="207772" y="93852"/>
                  </a:lnTo>
                  <a:lnTo>
                    <a:pt x="200830" y="67944"/>
                  </a:lnTo>
                  <a:close/>
                </a:path>
                <a:path w="208279" h="822960">
                  <a:moveTo>
                    <a:pt x="153924" y="67944"/>
                  </a:moveTo>
                  <a:lnTo>
                    <a:pt x="151001" y="82160"/>
                  </a:lnTo>
                  <a:lnTo>
                    <a:pt x="179326" y="87994"/>
                  </a:lnTo>
                  <a:lnTo>
                    <a:pt x="182245" y="73786"/>
                  </a:lnTo>
                  <a:lnTo>
                    <a:pt x="153924" y="67944"/>
                  </a:lnTo>
                  <a:close/>
                </a:path>
                <a:path w="208279" h="822960">
                  <a:moveTo>
                    <a:pt x="182625" y="0"/>
                  </a:moveTo>
                  <a:lnTo>
                    <a:pt x="122682" y="76326"/>
                  </a:lnTo>
                  <a:lnTo>
                    <a:pt x="151001" y="82160"/>
                  </a:lnTo>
                  <a:lnTo>
                    <a:pt x="153924" y="67944"/>
                  </a:lnTo>
                  <a:lnTo>
                    <a:pt x="200830" y="67944"/>
                  </a:lnTo>
                  <a:lnTo>
                    <a:pt x="182625" y="0"/>
                  </a:lnTo>
                  <a:close/>
                </a:path>
              </a:pathLst>
            </a:custGeom>
            <a:solidFill>
              <a:srgbClr val="4285F4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3128010" y="3797045"/>
              <a:ext cx="624840" cy="463550"/>
            </a:xfrm>
            <a:custGeom>
              <a:avLst/>
              <a:gdLst/>
              <a:ahLst/>
              <a:cxnLst/>
              <a:rect l="l" t="t" r="r" b="b"/>
              <a:pathLst>
                <a:path w="624839" h="463550">
                  <a:moveTo>
                    <a:pt x="0" y="463295"/>
                  </a:moveTo>
                  <a:lnTo>
                    <a:pt x="624839" y="463295"/>
                  </a:lnTo>
                  <a:lnTo>
                    <a:pt x="624839" y="0"/>
                  </a:lnTo>
                  <a:lnTo>
                    <a:pt x="0" y="0"/>
                  </a:lnTo>
                  <a:lnTo>
                    <a:pt x="0" y="463295"/>
                  </a:lnTo>
                  <a:close/>
                </a:path>
              </a:pathLst>
            </a:custGeom>
            <a:ln w="28956">
              <a:solidFill>
                <a:srgbClr val="4285F4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/>
          <p:nvPr/>
        </p:nvSpPr>
        <p:spPr>
          <a:xfrm>
            <a:off x="8477251" y="2839974"/>
            <a:ext cx="277495" cy="878205"/>
          </a:xfrm>
          <a:custGeom>
            <a:avLst/>
            <a:gdLst/>
            <a:ahLst/>
            <a:cxnLst/>
            <a:rect l="l" t="t" r="r" b="b"/>
            <a:pathLst>
              <a:path w="277495" h="878204">
                <a:moveTo>
                  <a:pt x="0" y="0"/>
                </a:moveTo>
                <a:lnTo>
                  <a:pt x="53976" y="6353"/>
                </a:lnTo>
                <a:lnTo>
                  <a:pt x="98059" y="23685"/>
                </a:lnTo>
                <a:lnTo>
                  <a:pt x="127783" y="49399"/>
                </a:lnTo>
                <a:lnTo>
                  <a:pt x="138683" y="80899"/>
                </a:lnTo>
                <a:lnTo>
                  <a:pt x="138683" y="358013"/>
                </a:lnTo>
                <a:lnTo>
                  <a:pt x="149584" y="389512"/>
                </a:lnTo>
                <a:lnTo>
                  <a:pt x="179308" y="415226"/>
                </a:lnTo>
                <a:lnTo>
                  <a:pt x="223391" y="432558"/>
                </a:lnTo>
                <a:lnTo>
                  <a:pt x="277368" y="438912"/>
                </a:lnTo>
                <a:lnTo>
                  <a:pt x="223391" y="445265"/>
                </a:lnTo>
                <a:lnTo>
                  <a:pt x="179308" y="462597"/>
                </a:lnTo>
                <a:lnTo>
                  <a:pt x="149584" y="488311"/>
                </a:lnTo>
                <a:lnTo>
                  <a:pt x="138683" y="519811"/>
                </a:lnTo>
                <a:lnTo>
                  <a:pt x="138683" y="796925"/>
                </a:lnTo>
                <a:lnTo>
                  <a:pt x="127783" y="828424"/>
                </a:lnTo>
                <a:lnTo>
                  <a:pt x="98059" y="854138"/>
                </a:lnTo>
                <a:lnTo>
                  <a:pt x="53976" y="871470"/>
                </a:lnTo>
                <a:lnTo>
                  <a:pt x="0" y="877824"/>
                </a:lnTo>
              </a:path>
            </a:pathLst>
          </a:custGeom>
          <a:ln w="19812">
            <a:solidFill>
              <a:srgbClr val="4285F4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833485" y="2838703"/>
            <a:ext cx="160210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  <a:defRPr/>
            </a:pPr>
            <a:r>
              <a:rPr spc="-20" dirty="0">
                <a:solidFill>
                  <a:srgbClr val="4285F4"/>
                </a:solidFill>
                <a:latin typeface="Carlito"/>
                <a:cs typeface="Carlito"/>
              </a:rPr>
              <a:t>Generally, </a:t>
            </a:r>
            <a:r>
              <a:rPr dirty="0">
                <a:solidFill>
                  <a:srgbClr val="4285F4"/>
                </a:solidFill>
                <a:latin typeface="Carlito"/>
                <a:cs typeface="Carlito"/>
              </a:rPr>
              <a:t>these  </a:t>
            </a:r>
            <a:r>
              <a:rPr spc="-10" dirty="0">
                <a:solidFill>
                  <a:srgbClr val="4285F4"/>
                </a:solidFill>
                <a:latin typeface="Carlito"/>
                <a:cs typeface="Carlito"/>
              </a:rPr>
              <a:t>two </a:t>
            </a:r>
            <a:r>
              <a:rPr dirty="0">
                <a:solidFill>
                  <a:srgbClr val="4285F4"/>
                </a:solidFill>
                <a:latin typeface="Carlito"/>
                <a:cs typeface="Carlito"/>
              </a:rPr>
              <a:t>RNNs </a:t>
            </a:r>
            <a:r>
              <a:rPr spc="-10" dirty="0">
                <a:solidFill>
                  <a:srgbClr val="4285F4"/>
                </a:solidFill>
                <a:latin typeface="Carlito"/>
                <a:cs typeface="Carlito"/>
              </a:rPr>
              <a:t>have  </a:t>
            </a:r>
            <a:r>
              <a:rPr spc="-15" dirty="0">
                <a:solidFill>
                  <a:srgbClr val="4285F4"/>
                </a:solidFill>
                <a:latin typeface="Carlito"/>
                <a:cs typeface="Carlito"/>
              </a:rPr>
              <a:t>separate</a:t>
            </a:r>
            <a:r>
              <a:rPr spc="-60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spc="-5" dirty="0">
                <a:solidFill>
                  <a:srgbClr val="4285F4"/>
                </a:solidFill>
                <a:latin typeface="Carlito"/>
                <a:cs typeface="Carlito"/>
              </a:rPr>
              <a:t>weights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907541" y="1212596"/>
            <a:ext cx="1359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" dirty="0">
                <a:solidFill>
                  <a:prstClr val="black"/>
                </a:solidFill>
                <a:latin typeface="Carlito"/>
                <a:cs typeface="Carlito"/>
              </a:rPr>
              <a:t>On </a:t>
            </a:r>
            <a:r>
              <a:rPr spc="-10" dirty="0">
                <a:solidFill>
                  <a:prstClr val="black"/>
                </a:solidFill>
                <a:latin typeface="Carlito"/>
                <a:cs typeface="Carlito"/>
              </a:rPr>
              <a:t>timestep</a:t>
            </a:r>
            <a:r>
              <a:rPr spc="-4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i="1" spc="-5" dirty="0">
                <a:solidFill>
                  <a:prstClr val="black"/>
                </a:solidFill>
                <a:latin typeface="Carlito"/>
                <a:cs typeface="Carlito"/>
              </a:rPr>
              <a:t>t</a:t>
            </a:r>
            <a:r>
              <a:rPr spc="-5" dirty="0">
                <a:solidFill>
                  <a:prstClr val="black"/>
                </a:solidFill>
                <a:latin typeface="Carlito"/>
                <a:cs typeface="Carlito"/>
              </a:rPr>
              <a:t>: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9FD95DB-3143-41E3-908C-58ECA4B9B1F5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FCC09B33-C207-3D84-B42F-0E2352466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Bidirectional RNNs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875779" y="6249415"/>
            <a:ext cx="6870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i="1" spc="-30" dirty="0">
                <a:solidFill>
                  <a:prstClr val="black"/>
                </a:solidFill>
                <a:latin typeface="Carlito"/>
                <a:cs typeface="Carlito"/>
              </a:rPr>
              <a:t>t</a:t>
            </a: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er</a:t>
            </a:r>
            <a:r>
              <a:rPr i="1" spc="-10" dirty="0">
                <a:solidFill>
                  <a:prstClr val="black"/>
                </a:solidFill>
                <a:latin typeface="Carlito"/>
                <a:cs typeface="Carlito"/>
              </a:rPr>
              <a:t>r</a:t>
            </a:r>
            <a:r>
              <a:rPr i="1" spc="-5" dirty="0">
                <a:solidFill>
                  <a:prstClr val="black"/>
                </a:solidFill>
                <a:latin typeface="Carlito"/>
                <a:cs typeface="Carlito"/>
              </a:rPr>
              <a:t>ib</a:t>
            </a:r>
            <a:r>
              <a:rPr i="1" spc="-10" dirty="0">
                <a:solidFill>
                  <a:prstClr val="black"/>
                </a:solidFill>
                <a:latin typeface="Carlito"/>
                <a:cs typeface="Carlito"/>
              </a:rPr>
              <a:t>l</a:t>
            </a: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y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19084" y="6249415"/>
            <a:ext cx="734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i="1" spc="-35" dirty="0">
                <a:solidFill>
                  <a:prstClr val="black"/>
                </a:solidFill>
                <a:latin typeface="Carlito"/>
                <a:cs typeface="Carlito"/>
              </a:rPr>
              <a:t>e</a:t>
            </a:r>
            <a:r>
              <a:rPr i="1" spc="-40" dirty="0">
                <a:solidFill>
                  <a:prstClr val="black"/>
                </a:solidFill>
                <a:latin typeface="Carlito"/>
                <a:cs typeface="Carlito"/>
              </a:rPr>
              <a:t>x</a:t>
            </a: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c</a:t>
            </a:r>
            <a:r>
              <a:rPr i="1" spc="-15" dirty="0">
                <a:solidFill>
                  <a:prstClr val="black"/>
                </a:solidFill>
                <a:latin typeface="Carlito"/>
                <a:cs typeface="Carlito"/>
              </a:rPr>
              <a:t>i</a:t>
            </a: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t</a:t>
            </a:r>
            <a:r>
              <a:rPr i="1" spc="-10" dirty="0">
                <a:solidFill>
                  <a:prstClr val="black"/>
                </a:solidFill>
                <a:latin typeface="Carlito"/>
                <a:cs typeface="Carlito"/>
              </a:rPr>
              <a:t>i</a:t>
            </a:r>
            <a:r>
              <a:rPr i="1" spc="-5" dirty="0">
                <a:solidFill>
                  <a:prstClr val="black"/>
                </a:solidFill>
                <a:latin typeface="Carlito"/>
                <a:cs typeface="Carlito"/>
              </a:rPr>
              <a:t>ng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14433" y="6249415"/>
            <a:ext cx="1003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!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47845" y="6258256"/>
            <a:ext cx="3289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t</a:t>
            </a:r>
            <a:r>
              <a:rPr i="1" spc="-10" dirty="0">
                <a:solidFill>
                  <a:prstClr val="black"/>
                </a:solidFill>
                <a:latin typeface="Carlito"/>
                <a:cs typeface="Carlito"/>
              </a:rPr>
              <a:t>h</a:t>
            </a: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e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93742" y="6258256"/>
            <a:ext cx="5861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m</a:t>
            </a:r>
            <a:r>
              <a:rPr i="1" spc="-15" dirty="0">
                <a:solidFill>
                  <a:prstClr val="black"/>
                </a:solidFill>
                <a:latin typeface="Carlito"/>
                <a:cs typeface="Carlito"/>
              </a:rPr>
              <a:t>o</a:t>
            </a: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v</a:t>
            </a:r>
            <a:r>
              <a:rPr i="1" spc="-10" dirty="0">
                <a:solidFill>
                  <a:prstClr val="black"/>
                </a:solidFill>
                <a:latin typeface="Carlito"/>
                <a:cs typeface="Carlito"/>
              </a:rPr>
              <a:t>i</a:t>
            </a: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e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37630" y="6258256"/>
            <a:ext cx="3949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w</a:t>
            </a:r>
            <a:r>
              <a:rPr i="1" spc="-10" dirty="0">
                <a:solidFill>
                  <a:prstClr val="black"/>
                </a:solidFill>
                <a:latin typeface="Carlito"/>
                <a:cs typeface="Carlito"/>
              </a:rPr>
              <a:t>a</a:t>
            </a:r>
            <a:r>
              <a:rPr i="1" dirty="0">
                <a:solidFill>
                  <a:prstClr val="black"/>
                </a:solidFill>
                <a:latin typeface="Carlito"/>
                <a:cs typeface="Carlito"/>
              </a:rPr>
              <a:t>s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69110" y="5001005"/>
            <a:ext cx="11169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dirty="0">
                <a:solidFill>
                  <a:srgbClr val="C00000"/>
                </a:solidFill>
                <a:latin typeface="Carlito"/>
                <a:cs typeface="Carlito"/>
              </a:rPr>
              <a:t>RNN </a:t>
            </a:r>
            <a:r>
              <a:rPr spc="-15" dirty="0">
                <a:solidFill>
                  <a:srgbClr val="C00000"/>
                </a:solidFill>
                <a:latin typeface="Carlito"/>
                <a:cs typeface="Carlito"/>
              </a:rPr>
              <a:t>layer</a:t>
            </a:r>
            <a:r>
              <a:rPr spc="-75" dirty="0">
                <a:solidFill>
                  <a:srgbClr val="C00000"/>
                </a:solidFill>
                <a:latin typeface="Carlito"/>
                <a:cs typeface="Carlito"/>
              </a:rPr>
              <a:t> </a:t>
            </a:r>
            <a:r>
              <a:rPr dirty="0">
                <a:solidFill>
                  <a:srgbClr val="C00000"/>
                </a:solidFill>
                <a:latin typeface="Carlito"/>
                <a:cs typeface="Carlito"/>
              </a:rPr>
              <a:t>1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794760" y="1380745"/>
            <a:ext cx="5730240" cy="48689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69110" y="3394075"/>
            <a:ext cx="11169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dirty="0">
                <a:solidFill>
                  <a:srgbClr val="C00000"/>
                </a:solidFill>
                <a:latin typeface="Carlito"/>
                <a:cs typeface="Carlito"/>
              </a:rPr>
              <a:t>RNN </a:t>
            </a:r>
            <a:r>
              <a:rPr spc="-15" dirty="0">
                <a:solidFill>
                  <a:srgbClr val="C00000"/>
                </a:solidFill>
                <a:latin typeface="Carlito"/>
                <a:cs typeface="Carlito"/>
              </a:rPr>
              <a:t>layer</a:t>
            </a:r>
            <a:r>
              <a:rPr spc="-75" dirty="0">
                <a:solidFill>
                  <a:srgbClr val="C00000"/>
                </a:solidFill>
                <a:latin typeface="Carlito"/>
                <a:cs typeface="Carlito"/>
              </a:rPr>
              <a:t> </a:t>
            </a:r>
            <a:r>
              <a:rPr dirty="0">
                <a:solidFill>
                  <a:srgbClr val="C00000"/>
                </a:solidFill>
                <a:latin typeface="Carlito"/>
                <a:cs typeface="Carlito"/>
              </a:rPr>
              <a:t>2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69110" y="1749933"/>
            <a:ext cx="11169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dirty="0">
                <a:solidFill>
                  <a:srgbClr val="C00000"/>
                </a:solidFill>
                <a:latin typeface="Carlito"/>
                <a:cs typeface="Carlito"/>
              </a:rPr>
              <a:t>RNN </a:t>
            </a:r>
            <a:r>
              <a:rPr spc="-15" dirty="0">
                <a:solidFill>
                  <a:srgbClr val="C00000"/>
                </a:solidFill>
                <a:latin typeface="Carlito"/>
                <a:cs typeface="Carlito"/>
              </a:rPr>
              <a:t>layer</a:t>
            </a:r>
            <a:r>
              <a:rPr spc="-75" dirty="0">
                <a:solidFill>
                  <a:srgbClr val="C00000"/>
                </a:solidFill>
                <a:latin typeface="Carlito"/>
                <a:cs typeface="Carlito"/>
              </a:rPr>
              <a:t> </a:t>
            </a:r>
            <a:r>
              <a:rPr dirty="0">
                <a:solidFill>
                  <a:srgbClr val="C00000"/>
                </a:solidFill>
                <a:latin typeface="Carlito"/>
                <a:cs typeface="Carlito"/>
              </a:rPr>
              <a:t>3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34861" y="293370"/>
            <a:ext cx="3566160" cy="584134"/>
          </a:xfrm>
          <a:prstGeom prst="rect">
            <a:avLst/>
          </a:prstGeom>
          <a:ln w="19811">
            <a:solidFill>
              <a:srgbClr val="4285F4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91440">
              <a:spcBef>
                <a:spcPts val="235"/>
              </a:spcBef>
              <a:defRPr/>
            </a:pPr>
            <a:r>
              <a:rPr spc="-5" dirty="0">
                <a:solidFill>
                  <a:srgbClr val="4285F4"/>
                </a:solidFill>
                <a:latin typeface="Carlito"/>
                <a:cs typeface="Carlito"/>
              </a:rPr>
              <a:t>The hidden </a:t>
            </a:r>
            <a:r>
              <a:rPr spc="-20" dirty="0">
                <a:solidFill>
                  <a:srgbClr val="4285F4"/>
                </a:solidFill>
                <a:latin typeface="Carlito"/>
                <a:cs typeface="Carlito"/>
              </a:rPr>
              <a:t>states </a:t>
            </a:r>
            <a:r>
              <a:rPr spc="-10" dirty="0">
                <a:solidFill>
                  <a:srgbClr val="4285F4"/>
                </a:solidFill>
                <a:latin typeface="Carlito"/>
                <a:cs typeface="Carlito"/>
              </a:rPr>
              <a:t>from </a:t>
            </a:r>
            <a:r>
              <a:rPr dirty="0">
                <a:solidFill>
                  <a:srgbClr val="4285F4"/>
                </a:solidFill>
                <a:latin typeface="Carlito"/>
                <a:cs typeface="Carlito"/>
              </a:rPr>
              <a:t>RNN </a:t>
            </a:r>
            <a:r>
              <a:rPr spc="-15" dirty="0">
                <a:solidFill>
                  <a:srgbClr val="4285F4"/>
                </a:solidFill>
                <a:latin typeface="Carlito"/>
                <a:cs typeface="Carlito"/>
              </a:rPr>
              <a:t>layer</a:t>
            </a:r>
            <a:r>
              <a:rPr spc="55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i="1" dirty="0">
                <a:solidFill>
                  <a:srgbClr val="4285F4"/>
                </a:solidFill>
                <a:latin typeface="Carlito"/>
                <a:cs typeface="Carlito"/>
              </a:rPr>
              <a:t>i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  <a:p>
            <a:pPr marL="91440">
              <a:defRPr/>
            </a:pPr>
            <a:r>
              <a:rPr spc="-10" dirty="0">
                <a:solidFill>
                  <a:srgbClr val="4285F4"/>
                </a:solidFill>
                <a:latin typeface="Carlito"/>
                <a:cs typeface="Carlito"/>
              </a:rPr>
              <a:t>are </a:t>
            </a:r>
            <a:r>
              <a:rPr dirty="0">
                <a:solidFill>
                  <a:srgbClr val="4285F4"/>
                </a:solidFill>
                <a:latin typeface="Carlito"/>
                <a:cs typeface="Carlito"/>
              </a:rPr>
              <a:t>the </a:t>
            </a:r>
            <a:r>
              <a:rPr spc="-5" dirty="0">
                <a:solidFill>
                  <a:srgbClr val="4285F4"/>
                </a:solidFill>
                <a:latin typeface="Carlito"/>
                <a:cs typeface="Carlito"/>
              </a:rPr>
              <a:t>inputs </a:t>
            </a:r>
            <a:r>
              <a:rPr spc="-10" dirty="0">
                <a:solidFill>
                  <a:srgbClr val="4285F4"/>
                </a:solidFill>
                <a:latin typeface="Carlito"/>
                <a:cs typeface="Carlito"/>
              </a:rPr>
              <a:t>to </a:t>
            </a:r>
            <a:r>
              <a:rPr dirty="0">
                <a:solidFill>
                  <a:srgbClr val="4285F4"/>
                </a:solidFill>
                <a:latin typeface="Carlito"/>
                <a:cs typeface="Carlito"/>
              </a:rPr>
              <a:t>RNN </a:t>
            </a:r>
            <a:r>
              <a:rPr spc="-15" dirty="0">
                <a:solidFill>
                  <a:srgbClr val="4285F4"/>
                </a:solidFill>
                <a:latin typeface="Carlito"/>
                <a:cs typeface="Carlito"/>
              </a:rPr>
              <a:t>layer</a:t>
            </a:r>
            <a:r>
              <a:rPr spc="45" dirty="0">
                <a:solidFill>
                  <a:srgbClr val="4285F4"/>
                </a:solidFill>
                <a:latin typeface="Carlito"/>
                <a:cs typeface="Carlito"/>
              </a:rPr>
              <a:t> </a:t>
            </a:r>
            <a:r>
              <a:rPr i="1" spc="-5" dirty="0">
                <a:solidFill>
                  <a:srgbClr val="4285F4"/>
                </a:solidFill>
                <a:latin typeface="Carlito"/>
                <a:cs typeface="Carlito"/>
              </a:rPr>
              <a:t>i+1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04633E-6E4E-4460-B868-43B400829842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220C2ADE-60A2-2437-99A2-62CADDDAD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6039211" cy="1165086"/>
          </a:xfrm>
        </p:spPr>
        <p:txBody>
          <a:bodyPr/>
          <a:lstStyle/>
          <a:p>
            <a:r>
              <a:rPr lang="en-US" dirty="0"/>
              <a:t>Multi-layer RNNs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433956" y="4121404"/>
            <a:ext cx="73450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This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is equal to the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exponential of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the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cross-entropy</a:t>
            </a:r>
            <a:r>
              <a:rPr sz="2400" spc="-6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loss</a:t>
            </a:r>
            <a:endParaRPr sz="2400" dirty="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09807" y="3885945"/>
            <a:ext cx="10731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: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07715" y="2942082"/>
            <a:ext cx="3828415" cy="288290"/>
          </a:xfrm>
          <a:custGeom>
            <a:avLst/>
            <a:gdLst/>
            <a:ahLst/>
            <a:cxnLst/>
            <a:rect l="l" t="t" r="r" b="b"/>
            <a:pathLst>
              <a:path w="3828415" h="288289">
                <a:moveTo>
                  <a:pt x="3828288" y="0"/>
                </a:moveTo>
                <a:lnTo>
                  <a:pt x="3821909" y="45506"/>
                </a:lnTo>
                <a:lnTo>
                  <a:pt x="3804143" y="85039"/>
                </a:lnTo>
                <a:lnTo>
                  <a:pt x="3777045" y="116220"/>
                </a:lnTo>
                <a:lnTo>
                  <a:pt x="3742667" y="136672"/>
                </a:lnTo>
                <a:lnTo>
                  <a:pt x="3703066" y="144017"/>
                </a:lnTo>
                <a:lnTo>
                  <a:pt x="2039365" y="144017"/>
                </a:lnTo>
                <a:lnTo>
                  <a:pt x="1999764" y="151363"/>
                </a:lnTo>
                <a:lnTo>
                  <a:pt x="1965386" y="171815"/>
                </a:lnTo>
                <a:lnTo>
                  <a:pt x="1938288" y="202996"/>
                </a:lnTo>
                <a:lnTo>
                  <a:pt x="1920522" y="242529"/>
                </a:lnTo>
                <a:lnTo>
                  <a:pt x="1914144" y="288035"/>
                </a:lnTo>
                <a:lnTo>
                  <a:pt x="1907765" y="242529"/>
                </a:lnTo>
                <a:lnTo>
                  <a:pt x="1889999" y="202996"/>
                </a:lnTo>
                <a:lnTo>
                  <a:pt x="1862901" y="171815"/>
                </a:lnTo>
                <a:lnTo>
                  <a:pt x="1828523" y="151363"/>
                </a:lnTo>
                <a:lnTo>
                  <a:pt x="1788922" y="144017"/>
                </a:lnTo>
                <a:lnTo>
                  <a:pt x="125222" y="144017"/>
                </a:lnTo>
                <a:lnTo>
                  <a:pt x="85620" y="136672"/>
                </a:lnTo>
                <a:lnTo>
                  <a:pt x="51242" y="116220"/>
                </a:lnTo>
                <a:lnTo>
                  <a:pt x="24144" y="85039"/>
                </a:lnTo>
                <a:lnTo>
                  <a:pt x="6378" y="45506"/>
                </a:lnTo>
                <a:lnTo>
                  <a:pt x="0" y="0"/>
                </a:lnTo>
              </a:path>
            </a:pathLst>
          </a:custGeom>
          <a:ln w="19811">
            <a:solidFill>
              <a:srgbClr val="BA56BD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1122948" y="1044141"/>
            <a:ext cx="10515600" cy="28418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2615" indent="-342900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601980" algn="l"/>
                <a:tab pos="602615" algn="l"/>
              </a:tabLst>
            </a:pPr>
            <a:r>
              <a:rPr spc="-5" dirty="0"/>
              <a:t>The standard </a:t>
            </a:r>
            <a:r>
              <a:rPr dirty="0">
                <a:solidFill>
                  <a:srgbClr val="BA56BD"/>
                </a:solidFill>
              </a:rPr>
              <a:t>evaluation metric </a:t>
            </a:r>
            <a:r>
              <a:rPr spc="-5" dirty="0"/>
              <a:t>for Language </a:t>
            </a:r>
            <a:r>
              <a:rPr dirty="0"/>
              <a:t>Models is</a:t>
            </a:r>
            <a:r>
              <a:rPr spc="-50" dirty="0"/>
              <a:t> </a:t>
            </a:r>
            <a:r>
              <a:rPr spc="-5" dirty="0">
                <a:solidFill>
                  <a:srgbClr val="BA56BD"/>
                </a:solidFill>
              </a:rPr>
              <a:t>perplexity</a:t>
            </a:r>
            <a:r>
              <a:rPr spc="-5" dirty="0"/>
              <a:t>.</a:t>
            </a:r>
          </a:p>
          <a:p>
            <a:pPr marL="247015">
              <a:lnSpc>
                <a:spcPct val="100000"/>
              </a:lnSpc>
            </a:pPr>
            <a:endParaRPr sz="2700" dirty="0"/>
          </a:p>
          <a:p>
            <a:pPr marL="247015">
              <a:lnSpc>
                <a:spcPct val="100000"/>
              </a:lnSpc>
              <a:spcBef>
                <a:spcPts val="50"/>
              </a:spcBef>
            </a:pPr>
            <a:endParaRPr sz="2100" dirty="0"/>
          </a:p>
          <a:p>
            <a:pPr marL="7082155" marR="5080" indent="142875">
              <a:lnSpc>
                <a:spcPct val="100000"/>
              </a:lnSpc>
            </a:pPr>
            <a:r>
              <a:rPr sz="2000" spc="-10" dirty="0">
                <a:solidFill>
                  <a:srgbClr val="BA56BD"/>
                </a:solidFill>
              </a:rPr>
              <a:t>Normalized </a:t>
            </a:r>
            <a:r>
              <a:rPr sz="2000" spc="-5" dirty="0">
                <a:solidFill>
                  <a:srgbClr val="BA56BD"/>
                </a:solidFill>
              </a:rPr>
              <a:t>by  </a:t>
            </a:r>
            <a:r>
              <a:rPr sz="2000" dirty="0">
                <a:solidFill>
                  <a:srgbClr val="BA56BD"/>
                </a:solidFill>
              </a:rPr>
              <a:t>number </a:t>
            </a:r>
            <a:r>
              <a:rPr sz="2000" spc="-5" dirty="0">
                <a:solidFill>
                  <a:srgbClr val="BA56BD"/>
                </a:solidFill>
              </a:rPr>
              <a:t>of</a:t>
            </a:r>
            <a:r>
              <a:rPr sz="2000" spc="-95" dirty="0">
                <a:solidFill>
                  <a:srgbClr val="BA56BD"/>
                </a:solidFill>
              </a:rPr>
              <a:t> </a:t>
            </a:r>
            <a:r>
              <a:rPr sz="2000" spc="-15" dirty="0">
                <a:solidFill>
                  <a:srgbClr val="BA56BD"/>
                </a:solidFill>
              </a:rPr>
              <a:t>words</a:t>
            </a:r>
            <a:endParaRPr sz="2000" dirty="0"/>
          </a:p>
          <a:p>
            <a:pPr marL="247015">
              <a:lnSpc>
                <a:spcPct val="100000"/>
              </a:lnSpc>
              <a:spcBef>
                <a:spcPts val="20"/>
              </a:spcBef>
            </a:pPr>
            <a:endParaRPr sz="2200" dirty="0"/>
          </a:p>
          <a:p>
            <a:pPr marL="1012190">
              <a:lnSpc>
                <a:spcPct val="100000"/>
              </a:lnSpc>
            </a:pPr>
            <a:r>
              <a:rPr sz="2000" spc="-15" dirty="0">
                <a:solidFill>
                  <a:srgbClr val="BA56BD"/>
                </a:solidFill>
              </a:rPr>
              <a:t>Inverse </a:t>
            </a:r>
            <a:r>
              <a:rPr sz="2000" spc="-5" dirty="0">
                <a:solidFill>
                  <a:srgbClr val="BA56BD"/>
                </a:solidFill>
              </a:rPr>
              <a:t>probability of corpus, according </a:t>
            </a:r>
            <a:r>
              <a:rPr sz="2000" spc="-15" dirty="0">
                <a:solidFill>
                  <a:srgbClr val="BA56BD"/>
                </a:solidFill>
              </a:rPr>
              <a:t>to </a:t>
            </a:r>
            <a:r>
              <a:rPr sz="2000" spc="-5" dirty="0">
                <a:solidFill>
                  <a:srgbClr val="BA56BD"/>
                </a:solidFill>
              </a:rPr>
              <a:t>Language</a:t>
            </a:r>
            <a:r>
              <a:rPr sz="2000" spc="-60" dirty="0">
                <a:solidFill>
                  <a:srgbClr val="BA56BD"/>
                </a:solidFill>
              </a:rPr>
              <a:t> </a:t>
            </a:r>
            <a:r>
              <a:rPr sz="2000" dirty="0">
                <a:solidFill>
                  <a:srgbClr val="BA56BD"/>
                </a:solidFill>
              </a:rPr>
              <a:t>Model</a:t>
            </a:r>
            <a:endParaRPr sz="2000" dirty="0"/>
          </a:p>
        </p:txBody>
      </p:sp>
      <p:sp>
        <p:nvSpPr>
          <p:cNvPr id="7" name="object 7"/>
          <p:cNvSpPr/>
          <p:nvPr/>
        </p:nvSpPr>
        <p:spPr>
          <a:xfrm>
            <a:off x="8192261" y="2172080"/>
            <a:ext cx="586740" cy="243840"/>
          </a:xfrm>
          <a:custGeom>
            <a:avLst/>
            <a:gdLst/>
            <a:ahLst/>
            <a:cxnLst/>
            <a:rect l="l" t="t" r="r" b="b"/>
            <a:pathLst>
              <a:path w="586740" h="243839">
                <a:moveTo>
                  <a:pt x="74632" y="26332"/>
                </a:moveTo>
                <a:lnTo>
                  <a:pt x="67456" y="44851"/>
                </a:lnTo>
                <a:lnTo>
                  <a:pt x="579120" y="243459"/>
                </a:lnTo>
                <a:lnTo>
                  <a:pt x="586359" y="224917"/>
                </a:lnTo>
                <a:lnTo>
                  <a:pt x="74632" y="26332"/>
                </a:lnTo>
                <a:close/>
              </a:path>
              <a:path w="586740" h="243839">
                <a:moveTo>
                  <a:pt x="84836" y="0"/>
                </a:moveTo>
                <a:lnTo>
                  <a:pt x="0" y="8001"/>
                </a:lnTo>
                <a:lnTo>
                  <a:pt x="57277" y="71120"/>
                </a:lnTo>
                <a:lnTo>
                  <a:pt x="67456" y="44851"/>
                </a:lnTo>
                <a:lnTo>
                  <a:pt x="55626" y="40259"/>
                </a:lnTo>
                <a:lnTo>
                  <a:pt x="62738" y="21717"/>
                </a:lnTo>
                <a:lnTo>
                  <a:pt x="76420" y="21717"/>
                </a:lnTo>
                <a:lnTo>
                  <a:pt x="84836" y="0"/>
                </a:lnTo>
                <a:close/>
              </a:path>
              <a:path w="586740" h="243839">
                <a:moveTo>
                  <a:pt x="62738" y="21717"/>
                </a:moveTo>
                <a:lnTo>
                  <a:pt x="55626" y="40259"/>
                </a:lnTo>
                <a:lnTo>
                  <a:pt x="67456" y="44851"/>
                </a:lnTo>
                <a:lnTo>
                  <a:pt x="74632" y="26332"/>
                </a:lnTo>
                <a:lnTo>
                  <a:pt x="62738" y="21717"/>
                </a:lnTo>
                <a:close/>
              </a:path>
              <a:path w="586740" h="243839">
                <a:moveTo>
                  <a:pt x="76420" y="21717"/>
                </a:moveTo>
                <a:lnTo>
                  <a:pt x="62738" y="21717"/>
                </a:lnTo>
                <a:lnTo>
                  <a:pt x="74632" y="26332"/>
                </a:lnTo>
                <a:lnTo>
                  <a:pt x="76420" y="21717"/>
                </a:lnTo>
                <a:close/>
              </a:path>
            </a:pathLst>
          </a:custGeom>
          <a:solidFill>
            <a:srgbClr val="BA56BD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255535" y="1966074"/>
            <a:ext cx="5829271" cy="7937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864068" y="4211845"/>
            <a:ext cx="517960" cy="2982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506657" y="4750482"/>
            <a:ext cx="6510464" cy="8409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03014" y="5938265"/>
            <a:ext cx="3587750" cy="395620"/>
          </a:xfrm>
          <a:prstGeom prst="rect">
            <a:avLst/>
          </a:prstGeom>
          <a:ln w="19811">
            <a:solidFill>
              <a:srgbClr val="00AF50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marL="154940">
              <a:spcBef>
                <a:spcPts val="204"/>
              </a:spcBef>
              <a:defRPr/>
            </a:pPr>
            <a:r>
              <a:rPr sz="2400" b="1" spc="-5" dirty="0">
                <a:solidFill>
                  <a:srgbClr val="00AF50"/>
                </a:solidFill>
                <a:latin typeface="Carlito"/>
                <a:cs typeface="Carlito"/>
              </a:rPr>
              <a:t>Lower </a:t>
            </a:r>
            <a:r>
              <a:rPr sz="2400" spc="-10" dirty="0">
                <a:solidFill>
                  <a:srgbClr val="00AF50"/>
                </a:solidFill>
                <a:latin typeface="Carlito"/>
                <a:cs typeface="Carlito"/>
              </a:rPr>
              <a:t>perplexity </a:t>
            </a:r>
            <a:r>
              <a:rPr sz="2400" dirty="0">
                <a:solidFill>
                  <a:srgbClr val="00AF50"/>
                </a:solidFill>
                <a:latin typeface="Carlito"/>
                <a:cs typeface="Carlito"/>
              </a:rPr>
              <a:t>is</a:t>
            </a:r>
            <a:r>
              <a:rPr sz="2400" spc="-55" dirty="0">
                <a:solidFill>
                  <a:srgbClr val="00AF50"/>
                </a:solidFill>
                <a:latin typeface="Carlito"/>
                <a:cs typeface="Carlito"/>
              </a:rPr>
              <a:t> </a:t>
            </a:r>
            <a:r>
              <a:rPr sz="2400" spc="-15" dirty="0">
                <a:solidFill>
                  <a:srgbClr val="00AF50"/>
                </a:solidFill>
                <a:latin typeface="Carlito"/>
                <a:cs typeface="Carlito"/>
              </a:rPr>
              <a:t>better!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714A53-CEB6-413D-A23D-F7CFABAB9559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1506899D-FCC6-BDAD-2049-08901541E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Model Evaluation</a:t>
            </a:r>
          </a:p>
        </p:txBody>
      </p:sp>
    </p:spTree>
    <p:extLst>
      <p:ext uri="{BB962C8B-B14F-4D97-AF65-F5344CB8AC3E}">
        <p14:creationId xmlns:p14="http://schemas.microsoft.com/office/powerpoint/2010/main" val="41955094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1" y="1105662"/>
            <a:ext cx="8065135" cy="48295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b="1" u="heavy" dirty="0">
                <a:solidFill>
                  <a:srgbClr val="3986FF"/>
                </a:solidFill>
                <a:uFill>
                  <a:solidFill>
                    <a:srgbClr val="3986FF"/>
                  </a:solidFill>
                </a:uFill>
                <a:latin typeface="Carlito"/>
                <a:cs typeface="Carlito"/>
              </a:rPr>
              <a:t>Language Model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: A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system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that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predicts </a:t>
            </a:r>
            <a:r>
              <a:rPr sz="2400" dirty="0">
                <a:solidFill>
                  <a:srgbClr val="BA56BD"/>
                </a:solidFill>
                <a:latin typeface="Carlito"/>
                <a:cs typeface="Carlito"/>
              </a:rPr>
              <a:t>the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next</a:t>
            </a:r>
            <a:r>
              <a:rPr sz="2400" spc="-110" dirty="0">
                <a:solidFill>
                  <a:srgbClr val="BA56BD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srgbClr val="BA56BD"/>
                </a:solidFill>
                <a:latin typeface="Carlito"/>
                <a:cs typeface="Carlito"/>
              </a:rPr>
              <a:t>word</a:t>
            </a:r>
            <a:endParaRPr sz="2400" dirty="0">
              <a:solidFill>
                <a:prstClr val="black"/>
              </a:solidFill>
              <a:latin typeface="Carlito"/>
              <a:cs typeface="Carlito"/>
            </a:endParaRPr>
          </a:p>
          <a:p>
            <a:pPr>
              <a:spcBef>
                <a:spcPts val="40"/>
              </a:spcBef>
              <a:buClr>
                <a:srgbClr val="CC0000"/>
              </a:buClr>
              <a:buFont typeface="Times New Roman"/>
              <a:buChar char="•"/>
              <a:defRPr/>
            </a:pPr>
            <a:endParaRPr sz="2400" dirty="0">
              <a:solidFill>
                <a:prstClr val="black"/>
              </a:solidFill>
              <a:latin typeface="Carlito"/>
              <a:cs typeface="Carlito"/>
            </a:endParaRPr>
          </a:p>
          <a:p>
            <a:pPr marL="355600" indent="-342900"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b="1" u="heavy" spc="-5" dirty="0">
                <a:solidFill>
                  <a:srgbClr val="3986FF"/>
                </a:solidFill>
                <a:uFill>
                  <a:solidFill>
                    <a:srgbClr val="3986FF"/>
                  </a:solidFill>
                </a:uFill>
                <a:latin typeface="Carlito"/>
                <a:cs typeface="Carlito"/>
              </a:rPr>
              <a:t>Recurrent </a:t>
            </a:r>
            <a:r>
              <a:rPr sz="2400" b="1" u="heavy" dirty="0">
                <a:solidFill>
                  <a:srgbClr val="3986FF"/>
                </a:solidFill>
                <a:uFill>
                  <a:solidFill>
                    <a:srgbClr val="3986FF"/>
                  </a:solidFill>
                </a:uFill>
                <a:latin typeface="Carlito"/>
                <a:cs typeface="Carlito"/>
              </a:rPr>
              <a:t>Neural Network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: A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family of neural networks</a:t>
            </a:r>
            <a:r>
              <a:rPr sz="2400" spc="-12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that:</a:t>
            </a:r>
          </a:p>
          <a:p>
            <a:pPr marL="698500" lvl="1" indent="-229235">
              <a:spcBef>
                <a:spcPts val="575"/>
              </a:spcBef>
              <a:buClr>
                <a:srgbClr val="3986FF"/>
              </a:buClr>
              <a:buFont typeface="Times New Roman"/>
              <a:buChar char="•"/>
              <a:tabLst>
                <a:tab pos="699135" algn="l"/>
              </a:tabLst>
              <a:defRPr/>
            </a:pP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Take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sequential </a:t>
            </a:r>
            <a:r>
              <a:rPr sz="2400" dirty="0">
                <a:solidFill>
                  <a:srgbClr val="BA56BD"/>
                </a:solidFill>
                <a:latin typeface="Carlito"/>
                <a:cs typeface="Carlito"/>
              </a:rPr>
              <a:t>input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of </a:t>
            </a:r>
            <a:r>
              <a:rPr sz="2400" dirty="0">
                <a:solidFill>
                  <a:srgbClr val="BA56BD"/>
                </a:solidFill>
                <a:latin typeface="Carlito"/>
                <a:cs typeface="Carlito"/>
              </a:rPr>
              <a:t>any</a:t>
            </a:r>
            <a:r>
              <a:rPr sz="2400" spc="-10" dirty="0">
                <a:solidFill>
                  <a:srgbClr val="BA56BD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srgbClr val="BA56BD"/>
                </a:solidFill>
                <a:latin typeface="Carlito"/>
                <a:cs typeface="Carlito"/>
              </a:rPr>
              <a:t>length</a:t>
            </a:r>
            <a:endParaRPr sz="2400" dirty="0">
              <a:solidFill>
                <a:prstClr val="black"/>
              </a:solidFill>
              <a:latin typeface="Carlito"/>
              <a:cs typeface="Carlito"/>
            </a:endParaRPr>
          </a:p>
          <a:p>
            <a:pPr marL="698500" lvl="1" indent="-229235">
              <a:spcBef>
                <a:spcPts val="575"/>
              </a:spcBef>
              <a:buClr>
                <a:srgbClr val="3986FF"/>
              </a:buClr>
              <a:buFont typeface="Times New Roman"/>
              <a:buChar char="•"/>
              <a:tabLst>
                <a:tab pos="699135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Apply the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same </a:t>
            </a:r>
            <a:r>
              <a:rPr sz="2400" dirty="0">
                <a:solidFill>
                  <a:srgbClr val="BA56BD"/>
                </a:solidFill>
                <a:latin typeface="Carlito"/>
                <a:cs typeface="Carlito"/>
              </a:rPr>
              <a:t>weights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on </a:t>
            </a:r>
            <a:r>
              <a:rPr sz="2400" dirty="0">
                <a:solidFill>
                  <a:srgbClr val="BA56BD"/>
                </a:solidFill>
                <a:latin typeface="Carlito"/>
                <a:cs typeface="Carlito"/>
              </a:rPr>
              <a:t>each</a:t>
            </a:r>
            <a:r>
              <a:rPr sz="2400" spc="-75" dirty="0">
                <a:solidFill>
                  <a:srgbClr val="BA56BD"/>
                </a:solidFill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step</a:t>
            </a:r>
            <a:endParaRPr sz="2400" dirty="0">
              <a:solidFill>
                <a:prstClr val="black"/>
              </a:solidFill>
              <a:latin typeface="Carlito"/>
              <a:cs typeface="Carlito"/>
            </a:endParaRPr>
          </a:p>
          <a:p>
            <a:pPr marL="698500" lvl="1" indent="-229235">
              <a:spcBef>
                <a:spcPts val="580"/>
              </a:spcBef>
              <a:buClr>
                <a:srgbClr val="3986FF"/>
              </a:buClr>
              <a:buFont typeface="Times New Roman"/>
              <a:buChar char="•"/>
              <a:tabLst>
                <a:tab pos="699135" algn="l"/>
              </a:tabLst>
              <a:defRPr/>
            </a:pP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Can </a:t>
            </a:r>
            <a:r>
              <a:rPr sz="2400" spc="-10" dirty="0">
                <a:solidFill>
                  <a:prstClr val="black"/>
                </a:solidFill>
                <a:latin typeface="Carlito"/>
                <a:cs typeface="Carlito"/>
              </a:rPr>
              <a:t>optionally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produce output on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each</a:t>
            </a:r>
            <a:r>
              <a:rPr sz="2400" spc="-3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step</a:t>
            </a:r>
            <a:endParaRPr sz="2400" dirty="0">
              <a:solidFill>
                <a:prstClr val="black"/>
              </a:solidFill>
              <a:latin typeface="Carlito"/>
              <a:cs typeface="Carlito"/>
            </a:endParaRPr>
          </a:p>
          <a:p>
            <a:pPr lvl="1">
              <a:spcBef>
                <a:spcPts val="15"/>
              </a:spcBef>
              <a:buClr>
                <a:srgbClr val="3986FF"/>
              </a:buClr>
              <a:buFont typeface="Times New Roman"/>
              <a:buChar char="•"/>
              <a:defRPr/>
            </a:pPr>
            <a:endParaRPr sz="2400" dirty="0">
              <a:solidFill>
                <a:prstClr val="black"/>
              </a:solidFill>
              <a:latin typeface="Carlito"/>
              <a:cs typeface="Carlito"/>
            </a:endParaRPr>
          </a:p>
          <a:p>
            <a:pPr marL="241300" indent="-229235">
              <a:spcBef>
                <a:spcPts val="580"/>
              </a:spcBef>
              <a:buClr>
                <a:srgbClr val="3986FF"/>
              </a:buClr>
              <a:buFont typeface="Times New Roman"/>
              <a:buChar char="•"/>
              <a:tabLst>
                <a:tab pos="699135" algn="l"/>
              </a:tabLst>
            </a:pPr>
            <a:r>
              <a:rPr lang="en-US" sz="2400" spc="-5" dirty="0">
                <a:solidFill>
                  <a:srgbClr val="4285F4"/>
                </a:solidFill>
                <a:latin typeface="Carlito"/>
                <a:cs typeface="Carlito"/>
              </a:rPr>
              <a:t>Vanishing </a:t>
            </a:r>
            <a:r>
              <a:rPr lang="en-US" sz="2400" dirty="0">
                <a:solidFill>
                  <a:srgbClr val="4285F4"/>
                </a:solidFill>
                <a:latin typeface="Carlito"/>
                <a:cs typeface="Carlito"/>
              </a:rPr>
              <a:t>gradient problem</a:t>
            </a:r>
            <a:r>
              <a:rPr lang="en-US" sz="2400" dirty="0">
                <a:latin typeface="Carlito"/>
                <a:cs typeface="Carlito"/>
              </a:rPr>
              <a:t>: what it is, why it </a:t>
            </a:r>
            <a:r>
              <a:rPr lang="en-US" sz="2400" spc="-5" dirty="0">
                <a:latin typeface="Carlito"/>
                <a:cs typeface="Carlito"/>
              </a:rPr>
              <a:t>happens,</a:t>
            </a:r>
            <a:r>
              <a:rPr lang="en-US" sz="2400" spc="-150" dirty="0">
                <a:latin typeface="Carlito"/>
                <a:cs typeface="Carlito"/>
              </a:rPr>
              <a:t> </a:t>
            </a:r>
            <a:r>
              <a:rPr lang="en-US" sz="2400" dirty="0">
                <a:latin typeface="Carlito"/>
                <a:cs typeface="Carlito"/>
              </a:rPr>
              <a:t>and</a:t>
            </a:r>
          </a:p>
          <a:p>
            <a:pPr marL="698500"/>
            <a:r>
              <a:rPr lang="en-US" sz="2400" dirty="0"/>
              <a:t>why it’s </a:t>
            </a:r>
            <a:r>
              <a:rPr lang="en-US" sz="2400" spc="-5" dirty="0"/>
              <a:t>bad for</a:t>
            </a:r>
            <a:r>
              <a:rPr lang="en-US" sz="2400" spc="-15" dirty="0"/>
              <a:t> </a:t>
            </a:r>
            <a:r>
              <a:rPr lang="en-US" sz="2400" dirty="0"/>
              <a:t>RNNs</a:t>
            </a:r>
          </a:p>
          <a:p>
            <a:pPr marL="698500"/>
            <a:endParaRPr lang="en-US" sz="2400" dirty="0"/>
          </a:p>
          <a:p>
            <a:pPr marL="241300" marR="5080" indent="-229235">
              <a:spcBef>
                <a:spcPts val="575"/>
              </a:spcBef>
              <a:buClr>
                <a:srgbClr val="3986FF"/>
              </a:buClr>
              <a:buFont typeface="Times New Roman"/>
              <a:buChar char="•"/>
              <a:tabLst>
                <a:tab pos="699135" algn="l"/>
              </a:tabLst>
            </a:pPr>
            <a:r>
              <a:rPr lang="en-US" sz="2400" spc="-5" dirty="0">
                <a:solidFill>
                  <a:srgbClr val="4285F4"/>
                </a:solidFill>
                <a:latin typeface="Carlito"/>
                <a:cs typeface="Carlito"/>
              </a:rPr>
              <a:t>LSTMs and </a:t>
            </a:r>
            <a:r>
              <a:rPr lang="en-US" sz="2400" dirty="0">
                <a:solidFill>
                  <a:srgbClr val="4285F4"/>
                </a:solidFill>
                <a:latin typeface="Carlito"/>
                <a:cs typeface="Carlito"/>
              </a:rPr>
              <a:t>GRUs</a:t>
            </a:r>
            <a:r>
              <a:rPr lang="en-US" sz="2400" dirty="0">
                <a:latin typeface="Carlito"/>
                <a:cs typeface="Carlito"/>
              </a:rPr>
              <a:t>: more complicated RNNs that </a:t>
            </a:r>
            <a:r>
              <a:rPr lang="en-US" sz="2400" spc="-5" dirty="0">
                <a:latin typeface="Carlito"/>
                <a:cs typeface="Carlito"/>
              </a:rPr>
              <a:t>use </a:t>
            </a:r>
            <a:r>
              <a:rPr lang="en-US" sz="2400" dirty="0">
                <a:latin typeface="Carlito"/>
                <a:cs typeface="Carlito"/>
              </a:rPr>
              <a:t>gates to  </a:t>
            </a:r>
            <a:r>
              <a:rPr lang="en-US" sz="2400" spc="-5" dirty="0">
                <a:latin typeface="Carlito"/>
                <a:cs typeface="Carlito"/>
              </a:rPr>
              <a:t>control </a:t>
            </a:r>
            <a:r>
              <a:rPr lang="en-US" sz="2400" dirty="0">
                <a:latin typeface="Carlito"/>
                <a:cs typeface="Carlito"/>
              </a:rPr>
              <a:t>information </a:t>
            </a:r>
            <a:r>
              <a:rPr lang="en-US" sz="2400" spc="-5" dirty="0">
                <a:latin typeface="Carlito"/>
                <a:cs typeface="Carlito"/>
              </a:rPr>
              <a:t>flow; </a:t>
            </a:r>
            <a:r>
              <a:rPr lang="en-US" sz="2400" dirty="0">
                <a:latin typeface="Carlito"/>
                <a:cs typeface="Carlito"/>
              </a:rPr>
              <a:t>more resilient to</a:t>
            </a:r>
            <a:r>
              <a:rPr lang="en-US" sz="2400" spc="-100" dirty="0">
                <a:latin typeface="Carlito"/>
                <a:cs typeface="Carlito"/>
              </a:rPr>
              <a:t> </a:t>
            </a:r>
            <a:r>
              <a:rPr lang="en-US" sz="2400" spc="-5" dirty="0">
                <a:latin typeface="Carlito"/>
                <a:cs typeface="Carlito"/>
              </a:rPr>
              <a:t>vanishing gradients</a:t>
            </a:r>
            <a:endParaRPr lang="en-US" sz="2400" dirty="0">
              <a:latin typeface="Carlito"/>
              <a:cs typeface="Carlito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3596C4-4C0B-4E21-BB4D-4EE6DD76B9D5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51DE12A-7F2B-38E6-62D8-F99B31C20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of RNNs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83BBF-D211-4D3A-8EAF-22904973A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6858000"/>
          </a:xfrm>
        </p:spPr>
        <p:txBody>
          <a:bodyPr/>
          <a:lstStyle/>
          <a:p>
            <a:r>
              <a:rPr lang="en-US" dirty="0"/>
              <a:t>Applications</a:t>
            </a:r>
          </a:p>
        </p:txBody>
      </p:sp>
    </p:spTree>
    <p:extLst>
      <p:ext uri="{BB962C8B-B14F-4D97-AF65-F5344CB8AC3E}">
        <p14:creationId xmlns:p14="http://schemas.microsoft.com/office/powerpoint/2010/main" val="18066059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1" y="1105661"/>
            <a:ext cx="7598409" cy="529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647065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Language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Modeling is a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benchmark </a:t>
            </a:r>
            <a:r>
              <a:rPr sz="2400" dirty="0">
                <a:solidFill>
                  <a:srgbClr val="BA56BD"/>
                </a:solidFill>
                <a:latin typeface="Carlito"/>
                <a:cs typeface="Carlito"/>
              </a:rPr>
              <a:t>task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that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helps</a:t>
            </a:r>
            <a:r>
              <a:rPr sz="2400" spc="-114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us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srgbClr val="BA56BD"/>
                </a:solidFill>
                <a:latin typeface="Carlito"/>
                <a:cs typeface="Carlito"/>
              </a:rPr>
              <a:t>measure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our progress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on understanding</a:t>
            </a:r>
            <a:r>
              <a:rPr sz="2400" spc="-4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language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  <a:p>
            <a:pPr>
              <a:spcBef>
                <a:spcPts val="5"/>
              </a:spcBef>
              <a:buClr>
                <a:srgbClr val="CC0000"/>
              </a:buClr>
              <a:buFont typeface="Times New Roman"/>
              <a:buChar char="•"/>
              <a:defRPr/>
            </a:pPr>
            <a:endParaRPr sz="3300">
              <a:solidFill>
                <a:prstClr val="black"/>
              </a:solidFill>
              <a:latin typeface="Carlito"/>
              <a:cs typeface="Carlito"/>
            </a:endParaRPr>
          </a:p>
          <a:p>
            <a:pPr marL="355600" marR="5080" indent="-342900"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Language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Modeling is a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subcomponent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of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many NLP</a:t>
            </a:r>
            <a:r>
              <a:rPr sz="2400" spc="-12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tasks,  especially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those involving </a:t>
            </a:r>
            <a:r>
              <a:rPr sz="2400" dirty="0">
                <a:solidFill>
                  <a:srgbClr val="00AF50"/>
                </a:solidFill>
                <a:latin typeface="Carlito"/>
                <a:cs typeface="Carlito"/>
              </a:rPr>
              <a:t>generating text</a:t>
            </a:r>
            <a:r>
              <a:rPr sz="2400" spc="-60" dirty="0">
                <a:solidFill>
                  <a:srgbClr val="00AF50"/>
                </a:solidFill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or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  <a:p>
            <a:pPr marL="355600">
              <a:defRPr/>
            </a:pPr>
            <a:r>
              <a:rPr sz="2400" dirty="0">
                <a:solidFill>
                  <a:srgbClr val="00AF50"/>
                </a:solidFill>
                <a:latin typeface="Carlito"/>
                <a:cs typeface="Carlito"/>
              </a:rPr>
              <a:t>estimating the </a:t>
            </a:r>
            <a:r>
              <a:rPr sz="2400" spc="-5" dirty="0">
                <a:solidFill>
                  <a:srgbClr val="00AF50"/>
                </a:solidFill>
                <a:latin typeface="Carlito"/>
                <a:cs typeface="Carlito"/>
              </a:rPr>
              <a:t>probability of</a:t>
            </a:r>
            <a:r>
              <a:rPr sz="2400" spc="-60" dirty="0">
                <a:solidFill>
                  <a:srgbClr val="00AF50"/>
                </a:solidFill>
                <a:latin typeface="Carlito"/>
                <a:cs typeface="Carlito"/>
              </a:rPr>
              <a:t> </a:t>
            </a:r>
            <a:r>
              <a:rPr sz="2400" spc="5" dirty="0">
                <a:solidFill>
                  <a:srgbClr val="00AF50"/>
                </a:solidFill>
                <a:latin typeface="Carlito"/>
                <a:cs typeface="Carlito"/>
              </a:rPr>
              <a:t>text</a:t>
            </a:r>
            <a:r>
              <a:rPr sz="2400" spc="5" dirty="0">
                <a:solidFill>
                  <a:prstClr val="black"/>
                </a:solidFill>
                <a:latin typeface="Carlito"/>
                <a:cs typeface="Carlito"/>
              </a:rPr>
              <a:t>: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  <a:p>
            <a:pPr marL="1192530" lvl="1" indent="-287020">
              <a:spcBef>
                <a:spcPts val="1415"/>
              </a:spcBef>
              <a:buFont typeface="Arial"/>
              <a:buChar char="•"/>
              <a:tabLst>
                <a:tab pos="1191895" algn="l"/>
                <a:tab pos="1192530" algn="l"/>
              </a:tabLst>
              <a:defRPr/>
            </a:pPr>
            <a:r>
              <a:rPr sz="2000" spc="-10" dirty="0">
                <a:solidFill>
                  <a:prstClr val="black"/>
                </a:solidFill>
                <a:latin typeface="Carlito"/>
                <a:cs typeface="Carlito"/>
              </a:rPr>
              <a:t>Predictive</a:t>
            </a:r>
            <a:r>
              <a:rPr sz="2000" spc="2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typing</a:t>
            </a:r>
            <a:endParaRPr sz="2000">
              <a:solidFill>
                <a:prstClr val="black"/>
              </a:solidFill>
              <a:latin typeface="Carlito"/>
              <a:cs typeface="Carlito"/>
            </a:endParaRPr>
          </a:p>
          <a:p>
            <a:pPr marL="1192530" lvl="1" indent="-287020">
              <a:buFont typeface="Arial"/>
              <a:buChar char="•"/>
              <a:tabLst>
                <a:tab pos="1191895" algn="l"/>
                <a:tab pos="1192530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Speech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 recognition</a:t>
            </a:r>
            <a:endParaRPr sz="2000">
              <a:solidFill>
                <a:prstClr val="black"/>
              </a:solidFill>
              <a:latin typeface="Carlito"/>
              <a:cs typeface="Carlito"/>
            </a:endParaRPr>
          </a:p>
          <a:p>
            <a:pPr marL="1192530" lvl="1" indent="-287020">
              <a:buFont typeface="Arial"/>
              <a:buChar char="•"/>
              <a:tabLst>
                <a:tab pos="1191895" algn="l"/>
                <a:tab pos="1192530" algn="l"/>
              </a:tabLst>
              <a:defRPr/>
            </a:pP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Handwriting</a:t>
            </a:r>
            <a:r>
              <a:rPr sz="2000" spc="-10" dirty="0">
                <a:solidFill>
                  <a:prstClr val="black"/>
                </a:solidFill>
                <a:latin typeface="Carlito"/>
                <a:cs typeface="Carlito"/>
              </a:rPr>
              <a:t> recognition</a:t>
            </a:r>
            <a:endParaRPr sz="2000">
              <a:solidFill>
                <a:prstClr val="black"/>
              </a:solidFill>
              <a:latin typeface="Carlito"/>
              <a:cs typeface="Carlito"/>
            </a:endParaRPr>
          </a:p>
          <a:p>
            <a:pPr marL="1192530" lvl="1" indent="-287020">
              <a:spcBef>
                <a:spcPts val="5"/>
              </a:spcBef>
              <a:buFont typeface="Arial"/>
              <a:buChar char="•"/>
              <a:tabLst>
                <a:tab pos="1191895" algn="l"/>
                <a:tab pos="1192530" algn="l"/>
              </a:tabLst>
              <a:defRPr/>
            </a:pP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Spelling/grammar correction</a:t>
            </a:r>
            <a:endParaRPr sz="2000">
              <a:solidFill>
                <a:prstClr val="black"/>
              </a:solidFill>
              <a:latin typeface="Carlito"/>
              <a:cs typeface="Carlito"/>
            </a:endParaRPr>
          </a:p>
          <a:p>
            <a:pPr marL="1192530" lvl="1" indent="-287020">
              <a:buFont typeface="Arial"/>
              <a:buChar char="•"/>
              <a:tabLst>
                <a:tab pos="1191895" algn="l"/>
                <a:tab pos="1192530" algn="l"/>
              </a:tabLst>
              <a:defRPr/>
            </a:pP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Authorship</a:t>
            </a:r>
            <a:r>
              <a:rPr sz="2000" spc="-1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identification</a:t>
            </a:r>
            <a:endParaRPr sz="2000">
              <a:solidFill>
                <a:prstClr val="black"/>
              </a:solidFill>
              <a:latin typeface="Carlito"/>
              <a:cs typeface="Carlito"/>
            </a:endParaRPr>
          </a:p>
          <a:p>
            <a:pPr marL="1192530" lvl="1" indent="-287020">
              <a:buFont typeface="Arial"/>
              <a:buChar char="•"/>
              <a:tabLst>
                <a:tab pos="1191895" algn="l"/>
                <a:tab pos="1192530" algn="l"/>
              </a:tabLst>
              <a:defRPr/>
            </a:pP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Machine</a:t>
            </a:r>
            <a:r>
              <a:rPr sz="2000" spc="-1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translation</a:t>
            </a:r>
            <a:endParaRPr sz="2000">
              <a:solidFill>
                <a:prstClr val="black"/>
              </a:solidFill>
              <a:latin typeface="Carlito"/>
              <a:cs typeface="Carlito"/>
            </a:endParaRPr>
          </a:p>
          <a:p>
            <a:pPr marL="1192530" lvl="1" indent="-287020">
              <a:buFont typeface="Arial"/>
              <a:buChar char="•"/>
              <a:tabLst>
                <a:tab pos="1191895" algn="l"/>
                <a:tab pos="1192530" algn="l"/>
              </a:tabLst>
              <a:defRPr/>
            </a:pP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Summarization</a:t>
            </a:r>
            <a:endParaRPr sz="2000">
              <a:solidFill>
                <a:prstClr val="black"/>
              </a:solidFill>
              <a:latin typeface="Carlito"/>
              <a:cs typeface="Carlito"/>
            </a:endParaRPr>
          </a:p>
          <a:p>
            <a:pPr marL="1192530" lvl="1" indent="-287020">
              <a:buFont typeface="Arial"/>
              <a:buChar char="•"/>
              <a:tabLst>
                <a:tab pos="1191895" algn="l"/>
                <a:tab pos="1192530" algn="l"/>
              </a:tabLst>
              <a:defRPr/>
            </a:pP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Dialogue</a:t>
            </a:r>
            <a:endParaRPr sz="2000">
              <a:solidFill>
                <a:prstClr val="black"/>
              </a:solidFill>
              <a:latin typeface="Carlito"/>
              <a:cs typeface="Carlito"/>
            </a:endParaRPr>
          </a:p>
          <a:p>
            <a:pPr marL="1192530" lvl="1" indent="-287020">
              <a:buFont typeface="Arial"/>
              <a:buChar char="•"/>
              <a:tabLst>
                <a:tab pos="1191895" algn="l"/>
                <a:tab pos="1192530" algn="l"/>
              </a:tabLst>
              <a:defRPr/>
            </a:pPr>
            <a:r>
              <a:rPr sz="2000" spc="-10" dirty="0">
                <a:solidFill>
                  <a:prstClr val="black"/>
                </a:solidFill>
                <a:latin typeface="Carlito"/>
                <a:cs typeface="Carlito"/>
              </a:rPr>
              <a:t>etc.</a:t>
            </a:r>
            <a:endParaRPr sz="20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254305-0948-4C57-892A-8402C9EF5698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E211557-4979-286B-93E0-A5C815BBF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care about Language Modeling?</a:t>
            </a:r>
          </a:p>
        </p:txBody>
      </p:sp>
    </p:spTree>
    <p:extLst>
      <p:ext uri="{BB962C8B-B14F-4D97-AF65-F5344CB8AC3E}">
        <p14:creationId xmlns:p14="http://schemas.microsoft.com/office/powerpoint/2010/main" val="29290846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773484" y="1059807"/>
            <a:ext cx="7895221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lang="en-US" sz="2000" dirty="0">
                <a:solidFill>
                  <a:prstClr val="black"/>
                </a:solidFill>
                <a:latin typeface="Carlito"/>
                <a:cs typeface="Carlito"/>
              </a:rPr>
              <a:t>You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can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use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a RNN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Language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Model</a:t>
            </a:r>
            <a:r>
              <a:rPr sz="2000" spc="-5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to</a:t>
            </a:r>
            <a:r>
              <a:rPr lang="en-US" sz="200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000" dirty="0">
                <a:solidFill>
                  <a:srgbClr val="BA56BD"/>
                </a:solidFill>
                <a:latin typeface="Carlito"/>
                <a:cs typeface="Carlito"/>
              </a:rPr>
              <a:t>generate text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by </a:t>
            </a:r>
            <a:r>
              <a:rPr sz="2000" dirty="0">
                <a:solidFill>
                  <a:srgbClr val="BA56BD"/>
                </a:solidFill>
                <a:latin typeface="Carlito"/>
                <a:cs typeface="Carlito"/>
              </a:rPr>
              <a:t>repeated </a:t>
            </a:r>
            <a:r>
              <a:rPr sz="2000" spc="-5" dirty="0">
                <a:solidFill>
                  <a:srgbClr val="BA56BD"/>
                </a:solidFill>
                <a:latin typeface="Carlito"/>
                <a:cs typeface="Carlito"/>
              </a:rPr>
              <a:t>sampling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.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Sampled output is </a:t>
            </a:r>
            <a:r>
              <a:rPr sz="2000" spc="-5" dirty="0">
                <a:solidFill>
                  <a:prstClr val="black"/>
                </a:solidFill>
                <a:latin typeface="Carlito"/>
                <a:cs typeface="Carlito"/>
              </a:rPr>
              <a:t>next step’s</a:t>
            </a:r>
            <a:r>
              <a:rPr sz="2000" spc="-2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000" dirty="0">
                <a:solidFill>
                  <a:prstClr val="black"/>
                </a:solidFill>
                <a:latin typeface="Carlito"/>
                <a:cs typeface="Carlito"/>
              </a:rPr>
              <a:t>input.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2007385" y="3007614"/>
            <a:ext cx="5082540" cy="3483610"/>
            <a:chOff x="483385" y="3007614"/>
            <a:chExt cx="5082540" cy="3483610"/>
          </a:xfrm>
        </p:grpSpPr>
        <p:sp>
          <p:nvSpPr>
            <p:cNvPr id="5" name="object 5"/>
            <p:cNvSpPr/>
            <p:nvPr/>
          </p:nvSpPr>
          <p:spPr>
            <a:xfrm>
              <a:off x="1921763" y="6012891"/>
              <a:ext cx="111760" cy="438784"/>
            </a:xfrm>
            <a:custGeom>
              <a:avLst/>
              <a:gdLst/>
              <a:ahLst/>
              <a:cxnLst/>
              <a:rect l="l" t="t" r="r" b="b"/>
              <a:pathLst>
                <a:path w="111760" h="438785">
                  <a:moveTo>
                    <a:pt x="54792" y="39351"/>
                  </a:moveTo>
                  <a:lnTo>
                    <a:pt x="45199" y="56448"/>
                  </a:lnTo>
                  <a:lnTo>
                    <a:pt x="51688" y="438276"/>
                  </a:lnTo>
                  <a:lnTo>
                    <a:pt x="71500" y="437946"/>
                  </a:lnTo>
                  <a:lnTo>
                    <a:pt x="65013" y="56212"/>
                  </a:lnTo>
                  <a:lnTo>
                    <a:pt x="54792" y="39351"/>
                  </a:lnTo>
                  <a:close/>
                </a:path>
                <a:path w="111760" h="438785">
                  <a:moveTo>
                    <a:pt x="54102" y="0"/>
                  </a:moveTo>
                  <a:lnTo>
                    <a:pt x="0" y="96532"/>
                  </a:lnTo>
                  <a:lnTo>
                    <a:pt x="1650" y="102577"/>
                  </a:lnTo>
                  <a:lnTo>
                    <a:pt x="6477" y="105244"/>
                  </a:lnTo>
                  <a:lnTo>
                    <a:pt x="11175" y="107924"/>
                  </a:lnTo>
                  <a:lnTo>
                    <a:pt x="17272" y="106222"/>
                  </a:lnTo>
                  <a:lnTo>
                    <a:pt x="45199" y="56448"/>
                  </a:lnTo>
                  <a:lnTo>
                    <a:pt x="44577" y="19824"/>
                  </a:lnTo>
                  <a:lnTo>
                    <a:pt x="64388" y="19494"/>
                  </a:lnTo>
                  <a:lnTo>
                    <a:pt x="65909" y="19494"/>
                  </a:lnTo>
                  <a:lnTo>
                    <a:pt x="54102" y="0"/>
                  </a:lnTo>
                  <a:close/>
                </a:path>
                <a:path w="111760" h="438785">
                  <a:moveTo>
                    <a:pt x="65909" y="19494"/>
                  </a:moveTo>
                  <a:lnTo>
                    <a:pt x="64388" y="19494"/>
                  </a:lnTo>
                  <a:lnTo>
                    <a:pt x="65013" y="56212"/>
                  </a:lnTo>
                  <a:lnTo>
                    <a:pt x="91693" y="100228"/>
                  </a:lnTo>
                  <a:lnTo>
                    <a:pt x="94487" y="104901"/>
                  </a:lnTo>
                  <a:lnTo>
                    <a:pt x="100584" y="106400"/>
                  </a:lnTo>
                  <a:lnTo>
                    <a:pt x="109981" y="100723"/>
                  </a:lnTo>
                  <a:lnTo>
                    <a:pt x="111506" y="94640"/>
                  </a:lnTo>
                  <a:lnTo>
                    <a:pt x="108585" y="89954"/>
                  </a:lnTo>
                  <a:lnTo>
                    <a:pt x="65909" y="19494"/>
                  </a:lnTo>
                  <a:close/>
                </a:path>
                <a:path w="111760" h="438785">
                  <a:moveTo>
                    <a:pt x="64388" y="19494"/>
                  </a:moveTo>
                  <a:lnTo>
                    <a:pt x="44577" y="19824"/>
                  </a:lnTo>
                  <a:lnTo>
                    <a:pt x="45199" y="56448"/>
                  </a:lnTo>
                  <a:lnTo>
                    <a:pt x="54792" y="39351"/>
                  </a:lnTo>
                  <a:lnTo>
                    <a:pt x="45974" y="24803"/>
                  </a:lnTo>
                  <a:lnTo>
                    <a:pt x="63118" y="24510"/>
                  </a:lnTo>
                  <a:lnTo>
                    <a:pt x="64474" y="24510"/>
                  </a:lnTo>
                  <a:lnTo>
                    <a:pt x="64388" y="19494"/>
                  </a:lnTo>
                  <a:close/>
                </a:path>
                <a:path w="111760" h="438785">
                  <a:moveTo>
                    <a:pt x="64474" y="24510"/>
                  </a:moveTo>
                  <a:lnTo>
                    <a:pt x="63118" y="24510"/>
                  </a:lnTo>
                  <a:lnTo>
                    <a:pt x="54792" y="39351"/>
                  </a:lnTo>
                  <a:lnTo>
                    <a:pt x="65013" y="56212"/>
                  </a:lnTo>
                  <a:lnTo>
                    <a:pt x="64474" y="24510"/>
                  </a:lnTo>
                  <a:close/>
                </a:path>
                <a:path w="111760" h="438785">
                  <a:moveTo>
                    <a:pt x="63118" y="24510"/>
                  </a:moveTo>
                  <a:lnTo>
                    <a:pt x="45974" y="24803"/>
                  </a:lnTo>
                  <a:lnTo>
                    <a:pt x="54792" y="39351"/>
                  </a:lnTo>
                  <a:lnTo>
                    <a:pt x="63118" y="2451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2016251" y="6156960"/>
              <a:ext cx="234695" cy="27889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898904" y="5138928"/>
              <a:ext cx="166115" cy="15697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898904" y="5346192"/>
              <a:ext cx="166115" cy="15697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898904" y="5551932"/>
              <a:ext cx="166115" cy="15849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898904" y="5759196"/>
              <a:ext cx="166115" cy="15849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792985" y="5055870"/>
              <a:ext cx="365760" cy="957580"/>
            </a:xfrm>
            <a:custGeom>
              <a:avLst/>
              <a:gdLst/>
              <a:ahLst/>
              <a:cxnLst/>
              <a:rect l="l" t="t" r="r" b="b"/>
              <a:pathLst>
                <a:path w="365760" h="957579">
                  <a:moveTo>
                    <a:pt x="304800" y="0"/>
                  </a:moveTo>
                  <a:lnTo>
                    <a:pt x="328523" y="4792"/>
                  </a:lnTo>
                  <a:lnTo>
                    <a:pt x="347900" y="17859"/>
                  </a:lnTo>
                  <a:lnTo>
                    <a:pt x="360967" y="37236"/>
                  </a:lnTo>
                  <a:lnTo>
                    <a:pt x="365759" y="60959"/>
                  </a:lnTo>
                  <a:lnTo>
                    <a:pt x="365759" y="896111"/>
                  </a:lnTo>
                  <a:lnTo>
                    <a:pt x="360967" y="919840"/>
                  </a:lnTo>
                  <a:lnTo>
                    <a:pt x="347900" y="939217"/>
                  </a:lnTo>
                  <a:lnTo>
                    <a:pt x="328523" y="952281"/>
                  </a:lnTo>
                  <a:lnTo>
                    <a:pt x="304800" y="957071"/>
                  </a:lnTo>
                  <a:lnTo>
                    <a:pt x="60959" y="957071"/>
                  </a:lnTo>
                  <a:lnTo>
                    <a:pt x="37236" y="952281"/>
                  </a:lnTo>
                  <a:lnTo>
                    <a:pt x="17859" y="939217"/>
                  </a:lnTo>
                  <a:lnTo>
                    <a:pt x="4792" y="919840"/>
                  </a:lnTo>
                  <a:lnTo>
                    <a:pt x="0" y="896111"/>
                  </a:lnTo>
                  <a:lnTo>
                    <a:pt x="0" y="60959"/>
                  </a:lnTo>
                  <a:lnTo>
                    <a:pt x="4792" y="37236"/>
                  </a:lnTo>
                  <a:lnTo>
                    <a:pt x="17859" y="17859"/>
                  </a:lnTo>
                  <a:lnTo>
                    <a:pt x="37236" y="4792"/>
                  </a:lnTo>
                  <a:lnTo>
                    <a:pt x="60959" y="0"/>
                  </a:lnTo>
                  <a:lnTo>
                    <a:pt x="304800" y="0"/>
                  </a:lnTo>
                  <a:close/>
                </a:path>
              </a:pathLst>
            </a:custGeom>
            <a:ln w="19812">
              <a:solidFill>
                <a:srgbClr val="0046B6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034980" y="4805421"/>
              <a:ext cx="328522" cy="20238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630923" y="3369874"/>
              <a:ext cx="318272" cy="18597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1906523" y="3649980"/>
              <a:ext cx="166115" cy="1737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1906523" y="3881628"/>
              <a:ext cx="166115" cy="17526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1906523" y="4114800"/>
              <a:ext cx="166115" cy="17373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1906523" y="4346448"/>
              <a:ext cx="166115" cy="175259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1800606" y="3556254"/>
              <a:ext cx="365760" cy="1073150"/>
            </a:xfrm>
            <a:custGeom>
              <a:avLst/>
              <a:gdLst/>
              <a:ahLst/>
              <a:cxnLst/>
              <a:rect l="l" t="t" r="r" b="b"/>
              <a:pathLst>
                <a:path w="365760" h="1073150">
                  <a:moveTo>
                    <a:pt x="304800" y="0"/>
                  </a:moveTo>
                  <a:lnTo>
                    <a:pt x="328523" y="4792"/>
                  </a:lnTo>
                  <a:lnTo>
                    <a:pt x="347900" y="17859"/>
                  </a:lnTo>
                  <a:lnTo>
                    <a:pt x="360967" y="37236"/>
                  </a:lnTo>
                  <a:lnTo>
                    <a:pt x="365760" y="60960"/>
                  </a:lnTo>
                  <a:lnTo>
                    <a:pt x="365760" y="1011936"/>
                  </a:lnTo>
                  <a:lnTo>
                    <a:pt x="360967" y="1035659"/>
                  </a:lnTo>
                  <a:lnTo>
                    <a:pt x="347900" y="1055036"/>
                  </a:lnTo>
                  <a:lnTo>
                    <a:pt x="328523" y="1068103"/>
                  </a:lnTo>
                  <a:lnTo>
                    <a:pt x="304800" y="1072896"/>
                  </a:lnTo>
                  <a:lnTo>
                    <a:pt x="60960" y="1072896"/>
                  </a:lnTo>
                  <a:lnTo>
                    <a:pt x="37236" y="1068103"/>
                  </a:lnTo>
                  <a:lnTo>
                    <a:pt x="17859" y="1055036"/>
                  </a:lnTo>
                  <a:lnTo>
                    <a:pt x="4792" y="1035659"/>
                  </a:lnTo>
                  <a:lnTo>
                    <a:pt x="0" y="1011936"/>
                  </a:lnTo>
                  <a:lnTo>
                    <a:pt x="0" y="60960"/>
                  </a:lnTo>
                  <a:lnTo>
                    <a:pt x="4792" y="37236"/>
                  </a:lnTo>
                  <a:lnTo>
                    <a:pt x="17859" y="17859"/>
                  </a:lnTo>
                  <a:lnTo>
                    <a:pt x="37236" y="4792"/>
                  </a:lnTo>
                  <a:lnTo>
                    <a:pt x="60960" y="0"/>
                  </a:lnTo>
                  <a:lnTo>
                    <a:pt x="304800" y="0"/>
                  </a:lnTo>
                  <a:close/>
                </a:path>
              </a:pathLst>
            </a:custGeom>
            <a:ln w="19812">
              <a:solidFill>
                <a:srgbClr val="A3001D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1102614" y="4070476"/>
              <a:ext cx="937260" cy="986155"/>
            </a:xfrm>
            <a:custGeom>
              <a:avLst/>
              <a:gdLst/>
              <a:ahLst/>
              <a:cxnLst/>
              <a:rect l="l" t="t" r="r" b="b"/>
              <a:pathLst>
                <a:path w="937260" h="986154">
                  <a:moveTo>
                    <a:pt x="699262" y="55753"/>
                  </a:moveTo>
                  <a:lnTo>
                    <a:pt x="682269" y="45847"/>
                  </a:lnTo>
                  <a:lnTo>
                    <a:pt x="608457" y="2794"/>
                  </a:lnTo>
                  <a:lnTo>
                    <a:pt x="603758" y="0"/>
                  </a:lnTo>
                  <a:lnTo>
                    <a:pt x="597662" y="1524"/>
                  </a:lnTo>
                  <a:lnTo>
                    <a:pt x="594868" y="6350"/>
                  </a:lnTo>
                  <a:lnTo>
                    <a:pt x="592074" y="11049"/>
                  </a:lnTo>
                  <a:lnTo>
                    <a:pt x="593725" y="17145"/>
                  </a:lnTo>
                  <a:lnTo>
                    <a:pt x="598424" y="19812"/>
                  </a:lnTo>
                  <a:lnTo>
                    <a:pt x="643039" y="45847"/>
                  </a:lnTo>
                  <a:lnTo>
                    <a:pt x="0" y="45847"/>
                  </a:lnTo>
                  <a:lnTo>
                    <a:pt x="0" y="65659"/>
                  </a:lnTo>
                  <a:lnTo>
                    <a:pt x="643039" y="65659"/>
                  </a:lnTo>
                  <a:lnTo>
                    <a:pt x="598424" y="91694"/>
                  </a:lnTo>
                  <a:lnTo>
                    <a:pt x="593725" y="94361"/>
                  </a:lnTo>
                  <a:lnTo>
                    <a:pt x="592074" y="100457"/>
                  </a:lnTo>
                  <a:lnTo>
                    <a:pt x="594868" y="105156"/>
                  </a:lnTo>
                  <a:lnTo>
                    <a:pt x="597662" y="109982"/>
                  </a:lnTo>
                  <a:lnTo>
                    <a:pt x="603758" y="111506"/>
                  </a:lnTo>
                  <a:lnTo>
                    <a:pt x="608457" y="108712"/>
                  </a:lnTo>
                  <a:lnTo>
                    <a:pt x="682269" y="65659"/>
                  </a:lnTo>
                  <a:lnTo>
                    <a:pt x="699262" y="55753"/>
                  </a:lnTo>
                  <a:close/>
                </a:path>
                <a:path w="937260" h="986154">
                  <a:moveTo>
                    <a:pt x="937006" y="654050"/>
                  </a:moveTo>
                  <a:lnTo>
                    <a:pt x="934212" y="649224"/>
                  </a:lnTo>
                  <a:lnTo>
                    <a:pt x="892390" y="578231"/>
                  </a:lnTo>
                  <a:lnTo>
                    <a:pt x="880872" y="558673"/>
                  </a:lnTo>
                  <a:lnTo>
                    <a:pt x="828167" y="649732"/>
                  </a:lnTo>
                  <a:lnTo>
                    <a:pt x="825500" y="654431"/>
                  </a:lnTo>
                  <a:lnTo>
                    <a:pt x="827151" y="660527"/>
                  </a:lnTo>
                  <a:lnTo>
                    <a:pt x="831850" y="663194"/>
                  </a:lnTo>
                  <a:lnTo>
                    <a:pt x="836549" y="665988"/>
                  </a:lnTo>
                  <a:lnTo>
                    <a:pt x="842645" y="664337"/>
                  </a:lnTo>
                  <a:lnTo>
                    <a:pt x="845312" y="659638"/>
                  </a:lnTo>
                  <a:lnTo>
                    <a:pt x="871105" y="615010"/>
                  </a:lnTo>
                  <a:lnTo>
                    <a:pt x="871093" y="578358"/>
                  </a:lnTo>
                  <a:lnTo>
                    <a:pt x="871220" y="614807"/>
                  </a:lnTo>
                  <a:lnTo>
                    <a:pt x="872617" y="985647"/>
                  </a:lnTo>
                  <a:lnTo>
                    <a:pt x="892429" y="985520"/>
                  </a:lnTo>
                  <a:lnTo>
                    <a:pt x="891032" y="615010"/>
                  </a:lnTo>
                  <a:lnTo>
                    <a:pt x="917194" y="659384"/>
                  </a:lnTo>
                  <a:lnTo>
                    <a:pt x="919988" y="664083"/>
                  </a:lnTo>
                  <a:lnTo>
                    <a:pt x="925957" y="665607"/>
                  </a:lnTo>
                  <a:lnTo>
                    <a:pt x="930783" y="662813"/>
                  </a:lnTo>
                  <a:lnTo>
                    <a:pt x="935482" y="660019"/>
                  </a:lnTo>
                  <a:lnTo>
                    <a:pt x="937006" y="65405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1216151" y="3799332"/>
              <a:ext cx="426720" cy="29260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1933448" y="3007614"/>
              <a:ext cx="111760" cy="548640"/>
            </a:xfrm>
            <a:custGeom>
              <a:avLst/>
              <a:gdLst/>
              <a:ahLst/>
              <a:cxnLst/>
              <a:rect l="l" t="t" r="r" b="b"/>
              <a:pathLst>
                <a:path w="111760" h="548639">
                  <a:moveTo>
                    <a:pt x="56519" y="39321"/>
                  </a:moveTo>
                  <a:lnTo>
                    <a:pt x="46395" y="56147"/>
                  </a:lnTo>
                  <a:lnTo>
                    <a:pt x="40131" y="548259"/>
                  </a:lnTo>
                  <a:lnTo>
                    <a:pt x="59943" y="548513"/>
                  </a:lnTo>
                  <a:lnTo>
                    <a:pt x="66207" y="56431"/>
                  </a:lnTo>
                  <a:lnTo>
                    <a:pt x="56519" y="39321"/>
                  </a:lnTo>
                  <a:close/>
                </a:path>
                <a:path w="111760" h="548639">
                  <a:moveTo>
                    <a:pt x="68033" y="19431"/>
                  </a:moveTo>
                  <a:lnTo>
                    <a:pt x="46862" y="19431"/>
                  </a:lnTo>
                  <a:lnTo>
                    <a:pt x="66675" y="19685"/>
                  </a:lnTo>
                  <a:lnTo>
                    <a:pt x="66207" y="56431"/>
                  </a:lnTo>
                  <a:lnTo>
                    <a:pt x="91566" y="101219"/>
                  </a:lnTo>
                  <a:lnTo>
                    <a:pt x="94233" y="106045"/>
                  </a:lnTo>
                  <a:lnTo>
                    <a:pt x="100329" y="107696"/>
                  </a:lnTo>
                  <a:lnTo>
                    <a:pt x="105156" y="105028"/>
                  </a:lnTo>
                  <a:lnTo>
                    <a:pt x="109854" y="102235"/>
                  </a:lnTo>
                  <a:lnTo>
                    <a:pt x="111506" y="96265"/>
                  </a:lnTo>
                  <a:lnTo>
                    <a:pt x="108838" y="91439"/>
                  </a:lnTo>
                  <a:lnTo>
                    <a:pt x="68033" y="19431"/>
                  </a:lnTo>
                  <a:close/>
                </a:path>
                <a:path w="111760" h="548639">
                  <a:moveTo>
                    <a:pt x="57022" y="0"/>
                  </a:moveTo>
                  <a:lnTo>
                    <a:pt x="2793" y="90170"/>
                  </a:lnTo>
                  <a:lnTo>
                    <a:pt x="0" y="94869"/>
                  </a:lnTo>
                  <a:lnTo>
                    <a:pt x="1524" y="100964"/>
                  </a:lnTo>
                  <a:lnTo>
                    <a:pt x="10921" y="106552"/>
                  </a:lnTo>
                  <a:lnTo>
                    <a:pt x="17018" y="105028"/>
                  </a:lnTo>
                  <a:lnTo>
                    <a:pt x="19812" y="100330"/>
                  </a:lnTo>
                  <a:lnTo>
                    <a:pt x="46395" y="56147"/>
                  </a:lnTo>
                  <a:lnTo>
                    <a:pt x="46862" y="19431"/>
                  </a:lnTo>
                  <a:lnTo>
                    <a:pt x="68033" y="19431"/>
                  </a:lnTo>
                  <a:lnTo>
                    <a:pt x="57022" y="0"/>
                  </a:lnTo>
                  <a:close/>
                </a:path>
                <a:path w="111760" h="548639">
                  <a:moveTo>
                    <a:pt x="66613" y="24511"/>
                  </a:moveTo>
                  <a:lnTo>
                    <a:pt x="48132" y="24511"/>
                  </a:lnTo>
                  <a:lnTo>
                    <a:pt x="65277" y="24764"/>
                  </a:lnTo>
                  <a:lnTo>
                    <a:pt x="56519" y="39321"/>
                  </a:lnTo>
                  <a:lnTo>
                    <a:pt x="66207" y="56431"/>
                  </a:lnTo>
                  <a:lnTo>
                    <a:pt x="66613" y="24511"/>
                  </a:lnTo>
                  <a:close/>
                </a:path>
                <a:path w="111760" h="548639">
                  <a:moveTo>
                    <a:pt x="46862" y="19431"/>
                  </a:moveTo>
                  <a:lnTo>
                    <a:pt x="46395" y="56147"/>
                  </a:lnTo>
                  <a:lnTo>
                    <a:pt x="56519" y="39321"/>
                  </a:lnTo>
                  <a:lnTo>
                    <a:pt x="48132" y="24511"/>
                  </a:lnTo>
                  <a:lnTo>
                    <a:pt x="66613" y="24511"/>
                  </a:lnTo>
                  <a:lnTo>
                    <a:pt x="66675" y="19685"/>
                  </a:lnTo>
                  <a:lnTo>
                    <a:pt x="46862" y="19431"/>
                  </a:lnTo>
                  <a:close/>
                </a:path>
                <a:path w="111760" h="548639">
                  <a:moveTo>
                    <a:pt x="48132" y="24511"/>
                  </a:moveTo>
                  <a:lnTo>
                    <a:pt x="56519" y="39321"/>
                  </a:lnTo>
                  <a:lnTo>
                    <a:pt x="65277" y="24764"/>
                  </a:lnTo>
                  <a:lnTo>
                    <a:pt x="48132" y="24511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090927" y="3122910"/>
              <a:ext cx="205739" cy="17945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4642378" y="5398163"/>
              <a:ext cx="331649" cy="20457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5100828" y="5169408"/>
              <a:ext cx="166115" cy="15697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5100828" y="5376672"/>
              <a:ext cx="166115" cy="15697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5100828" y="5583936"/>
              <a:ext cx="166115" cy="156972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5100828" y="5791200"/>
              <a:ext cx="166115" cy="156972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4994910" y="5087874"/>
              <a:ext cx="365760" cy="955675"/>
            </a:xfrm>
            <a:custGeom>
              <a:avLst/>
              <a:gdLst/>
              <a:ahLst/>
              <a:cxnLst/>
              <a:rect l="l" t="t" r="r" b="b"/>
              <a:pathLst>
                <a:path w="365760" h="955675">
                  <a:moveTo>
                    <a:pt x="304800" y="0"/>
                  </a:moveTo>
                  <a:lnTo>
                    <a:pt x="328523" y="4792"/>
                  </a:lnTo>
                  <a:lnTo>
                    <a:pt x="347900" y="17859"/>
                  </a:lnTo>
                  <a:lnTo>
                    <a:pt x="360967" y="37236"/>
                  </a:lnTo>
                  <a:lnTo>
                    <a:pt x="365760" y="60959"/>
                  </a:lnTo>
                  <a:lnTo>
                    <a:pt x="365760" y="894588"/>
                  </a:lnTo>
                  <a:lnTo>
                    <a:pt x="360967" y="918316"/>
                  </a:lnTo>
                  <a:lnTo>
                    <a:pt x="347900" y="937693"/>
                  </a:lnTo>
                  <a:lnTo>
                    <a:pt x="328523" y="950757"/>
                  </a:lnTo>
                  <a:lnTo>
                    <a:pt x="304800" y="955547"/>
                  </a:lnTo>
                  <a:lnTo>
                    <a:pt x="60960" y="955547"/>
                  </a:lnTo>
                  <a:lnTo>
                    <a:pt x="37236" y="950757"/>
                  </a:lnTo>
                  <a:lnTo>
                    <a:pt x="17859" y="937693"/>
                  </a:lnTo>
                  <a:lnTo>
                    <a:pt x="4792" y="918316"/>
                  </a:lnTo>
                  <a:lnTo>
                    <a:pt x="0" y="894588"/>
                  </a:lnTo>
                  <a:lnTo>
                    <a:pt x="0" y="60959"/>
                  </a:lnTo>
                  <a:lnTo>
                    <a:pt x="4792" y="37236"/>
                  </a:lnTo>
                  <a:lnTo>
                    <a:pt x="17859" y="17859"/>
                  </a:lnTo>
                  <a:lnTo>
                    <a:pt x="37236" y="4792"/>
                  </a:lnTo>
                  <a:lnTo>
                    <a:pt x="60960" y="0"/>
                  </a:lnTo>
                  <a:lnTo>
                    <a:pt x="304800" y="0"/>
                  </a:lnTo>
                  <a:close/>
                </a:path>
              </a:pathLst>
            </a:custGeom>
            <a:ln w="19812">
              <a:solidFill>
                <a:srgbClr val="0046B6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5122036" y="6043371"/>
              <a:ext cx="111760" cy="438150"/>
            </a:xfrm>
            <a:custGeom>
              <a:avLst/>
              <a:gdLst/>
              <a:ahLst/>
              <a:cxnLst/>
              <a:rect l="l" t="t" r="r" b="b"/>
              <a:pathLst>
                <a:path w="111760" h="438150">
                  <a:moveTo>
                    <a:pt x="55752" y="39237"/>
                  </a:moveTo>
                  <a:lnTo>
                    <a:pt x="45847" y="56219"/>
                  </a:lnTo>
                  <a:lnTo>
                    <a:pt x="45847" y="438111"/>
                  </a:lnTo>
                  <a:lnTo>
                    <a:pt x="65659" y="438111"/>
                  </a:lnTo>
                  <a:lnTo>
                    <a:pt x="65659" y="56219"/>
                  </a:lnTo>
                  <a:lnTo>
                    <a:pt x="55752" y="39237"/>
                  </a:lnTo>
                  <a:close/>
                </a:path>
                <a:path w="111760" h="438150">
                  <a:moveTo>
                    <a:pt x="55752" y="0"/>
                  </a:moveTo>
                  <a:lnTo>
                    <a:pt x="2793" y="90868"/>
                  </a:lnTo>
                  <a:lnTo>
                    <a:pt x="0" y="95592"/>
                  </a:lnTo>
                  <a:lnTo>
                    <a:pt x="1524" y="101663"/>
                  </a:lnTo>
                  <a:lnTo>
                    <a:pt x="6350" y="104419"/>
                  </a:lnTo>
                  <a:lnTo>
                    <a:pt x="11049" y="107175"/>
                  </a:lnTo>
                  <a:lnTo>
                    <a:pt x="17145" y="105575"/>
                  </a:lnTo>
                  <a:lnTo>
                    <a:pt x="19812" y="100850"/>
                  </a:lnTo>
                  <a:lnTo>
                    <a:pt x="45846" y="56219"/>
                  </a:lnTo>
                  <a:lnTo>
                    <a:pt x="45847" y="19659"/>
                  </a:lnTo>
                  <a:lnTo>
                    <a:pt x="67210" y="19659"/>
                  </a:lnTo>
                  <a:lnTo>
                    <a:pt x="55752" y="0"/>
                  </a:lnTo>
                  <a:close/>
                </a:path>
                <a:path w="111760" h="438150">
                  <a:moveTo>
                    <a:pt x="67210" y="19659"/>
                  </a:moveTo>
                  <a:lnTo>
                    <a:pt x="65659" y="19659"/>
                  </a:lnTo>
                  <a:lnTo>
                    <a:pt x="65659" y="56219"/>
                  </a:lnTo>
                  <a:lnTo>
                    <a:pt x="91693" y="100850"/>
                  </a:lnTo>
                  <a:lnTo>
                    <a:pt x="94361" y="105575"/>
                  </a:lnTo>
                  <a:lnTo>
                    <a:pt x="100457" y="107175"/>
                  </a:lnTo>
                  <a:lnTo>
                    <a:pt x="105155" y="104419"/>
                  </a:lnTo>
                  <a:lnTo>
                    <a:pt x="109982" y="101663"/>
                  </a:lnTo>
                  <a:lnTo>
                    <a:pt x="111505" y="95592"/>
                  </a:lnTo>
                  <a:lnTo>
                    <a:pt x="108712" y="90868"/>
                  </a:lnTo>
                  <a:lnTo>
                    <a:pt x="67210" y="19659"/>
                  </a:lnTo>
                  <a:close/>
                </a:path>
                <a:path w="111760" h="438150">
                  <a:moveTo>
                    <a:pt x="65659" y="19659"/>
                  </a:moveTo>
                  <a:lnTo>
                    <a:pt x="45847" y="19659"/>
                  </a:lnTo>
                  <a:lnTo>
                    <a:pt x="45847" y="56219"/>
                  </a:lnTo>
                  <a:lnTo>
                    <a:pt x="55752" y="39237"/>
                  </a:lnTo>
                  <a:lnTo>
                    <a:pt x="47243" y="24650"/>
                  </a:lnTo>
                  <a:lnTo>
                    <a:pt x="65659" y="24650"/>
                  </a:lnTo>
                  <a:lnTo>
                    <a:pt x="65659" y="19659"/>
                  </a:lnTo>
                  <a:close/>
                </a:path>
                <a:path w="111760" h="438150">
                  <a:moveTo>
                    <a:pt x="65659" y="24650"/>
                  </a:moveTo>
                  <a:lnTo>
                    <a:pt x="64262" y="24650"/>
                  </a:lnTo>
                  <a:lnTo>
                    <a:pt x="55752" y="39237"/>
                  </a:lnTo>
                  <a:lnTo>
                    <a:pt x="65659" y="56219"/>
                  </a:lnTo>
                  <a:lnTo>
                    <a:pt x="65659" y="24650"/>
                  </a:lnTo>
                  <a:close/>
                </a:path>
                <a:path w="111760" h="438150">
                  <a:moveTo>
                    <a:pt x="64262" y="24650"/>
                  </a:moveTo>
                  <a:lnTo>
                    <a:pt x="47243" y="24650"/>
                  </a:lnTo>
                  <a:lnTo>
                    <a:pt x="55752" y="39237"/>
                  </a:lnTo>
                  <a:lnTo>
                    <a:pt x="64262" y="2465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5201411" y="6156960"/>
              <a:ext cx="236220" cy="27889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5236904" y="4805421"/>
              <a:ext cx="328522" cy="20238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4303014" y="4067428"/>
              <a:ext cx="938530" cy="1019175"/>
            </a:xfrm>
            <a:custGeom>
              <a:avLst/>
              <a:gdLst/>
              <a:ahLst/>
              <a:cxnLst/>
              <a:rect l="l" t="t" r="r" b="b"/>
              <a:pathLst>
                <a:path w="938529" h="1019175">
                  <a:moveTo>
                    <a:pt x="699249" y="55765"/>
                  </a:moveTo>
                  <a:lnTo>
                    <a:pt x="682269" y="45847"/>
                  </a:lnTo>
                  <a:lnTo>
                    <a:pt x="608457" y="2794"/>
                  </a:lnTo>
                  <a:lnTo>
                    <a:pt x="603758" y="0"/>
                  </a:lnTo>
                  <a:lnTo>
                    <a:pt x="597662" y="1524"/>
                  </a:lnTo>
                  <a:lnTo>
                    <a:pt x="594868" y="6350"/>
                  </a:lnTo>
                  <a:lnTo>
                    <a:pt x="592074" y="11049"/>
                  </a:lnTo>
                  <a:lnTo>
                    <a:pt x="593725" y="17145"/>
                  </a:lnTo>
                  <a:lnTo>
                    <a:pt x="598424" y="19812"/>
                  </a:lnTo>
                  <a:lnTo>
                    <a:pt x="643026" y="45847"/>
                  </a:lnTo>
                  <a:lnTo>
                    <a:pt x="0" y="45847"/>
                  </a:lnTo>
                  <a:lnTo>
                    <a:pt x="0" y="65659"/>
                  </a:lnTo>
                  <a:lnTo>
                    <a:pt x="643051" y="65659"/>
                  </a:lnTo>
                  <a:lnTo>
                    <a:pt x="660031" y="55765"/>
                  </a:lnTo>
                  <a:lnTo>
                    <a:pt x="598424" y="91694"/>
                  </a:lnTo>
                  <a:lnTo>
                    <a:pt x="593725" y="94361"/>
                  </a:lnTo>
                  <a:lnTo>
                    <a:pt x="592074" y="100457"/>
                  </a:lnTo>
                  <a:lnTo>
                    <a:pt x="594868" y="105156"/>
                  </a:lnTo>
                  <a:lnTo>
                    <a:pt x="597662" y="109982"/>
                  </a:lnTo>
                  <a:lnTo>
                    <a:pt x="603758" y="111506"/>
                  </a:lnTo>
                  <a:lnTo>
                    <a:pt x="608457" y="108712"/>
                  </a:lnTo>
                  <a:lnTo>
                    <a:pt x="682269" y="65659"/>
                  </a:lnTo>
                  <a:lnTo>
                    <a:pt x="699249" y="55765"/>
                  </a:lnTo>
                  <a:close/>
                </a:path>
                <a:path w="938529" h="1019175">
                  <a:moveTo>
                    <a:pt x="938149" y="687705"/>
                  </a:moveTo>
                  <a:lnTo>
                    <a:pt x="935355" y="683006"/>
                  </a:lnTo>
                  <a:lnTo>
                    <a:pt x="893800" y="611759"/>
                  </a:lnTo>
                  <a:lnTo>
                    <a:pt x="882396" y="592201"/>
                  </a:lnTo>
                  <a:lnTo>
                    <a:pt x="829437" y="683006"/>
                  </a:lnTo>
                  <a:lnTo>
                    <a:pt x="826643" y="687705"/>
                  </a:lnTo>
                  <a:lnTo>
                    <a:pt x="828167" y="693801"/>
                  </a:lnTo>
                  <a:lnTo>
                    <a:pt x="832993" y="696595"/>
                  </a:lnTo>
                  <a:lnTo>
                    <a:pt x="837692" y="699389"/>
                  </a:lnTo>
                  <a:lnTo>
                    <a:pt x="843788" y="697738"/>
                  </a:lnTo>
                  <a:lnTo>
                    <a:pt x="846455" y="693039"/>
                  </a:lnTo>
                  <a:lnTo>
                    <a:pt x="872490" y="648411"/>
                  </a:lnTo>
                  <a:lnTo>
                    <a:pt x="872490" y="1019175"/>
                  </a:lnTo>
                  <a:lnTo>
                    <a:pt x="892302" y="1019175"/>
                  </a:lnTo>
                  <a:lnTo>
                    <a:pt x="892302" y="648411"/>
                  </a:lnTo>
                  <a:lnTo>
                    <a:pt x="918337" y="693039"/>
                  </a:lnTo>
                  <a:lnTo>
                    <a:pt x="921004" y="697738"/>
                  </a:lnTo>
                  <a:lnTo>
                    <a:pt x="927100" y="699389"/>
                  </a:lnTo>
                  <a:lnTo>
                    <a:pt x="931799" y="696595"/>
                  </a:lnTo>
                  <a:lnTo>
                    <a:pt x="936625" y="693801"/>
                  </a:lnTo>
                  <a:lnTo>
                    <a:pt x="938149" y="687705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4416551" y="3799332"/>
              <a:ext cx="426720" cy="29260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4783984" y="3374523"/>
              <a:ext cx="321340" cy="19062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5108448" y="3680460"/>
              <a:ext cx="166115" cy="17525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5108448" y="3912108"/>
              <a:ext cx="166115" cy="17526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5108448" y="4145280"/>
              <a:ext cx="166115" cy="17525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5108448" y="4378452"/>
              <a:ext cx="166115" cy="1737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5002530" y="3586734"/>
              <a:ext cx="365760" cy="1073150"/>
            </a:xfrm>
            <a:custGeom>
              <a:avLst/>
              <a:gdLst/>
              <a:ahLst/>
              <a:cxnLst/>
              <a:rect l="l" t="t" r="r" b="b"/>
              <a:pathLst>
                <a:path w="365760" h="1073150">
                  <a:moveTo>
                    <a:pt x="304800" y="0"/>
                  </a:moveTo>
                  <a:lnTo>
                    <a:pt x="328523" y="4792"/>
                  </a:lnTo>
                  <a:lnTo>
                    <a:pt x="347900" y="17859"/>
                  </a:lnTo>
                  <a:lnTo>
                    <a:pt x="360967" y="37236"/>
                  </a:lnTo>
                  <a:lnTo>
                    <a:pt x="365760" y="60959"/>
                  </a:lnTo>
                  <a:lnTo>
                    <a:pt x="365760" y="1011935"/>
                  </a:lnTo>
                  <a:lnTo>
                    <a:pt x="360967" y="1035659"/>
                  </a:lnTo>
                  <a:lnTo>
                    <a:pt x="347900" y="1055036"/>
                  </a:lnTo>
                  <a:lnTo>
                    <a:pt x="328523" y="1068103"/>
                  </a:lnTo>
                  <a:lnTo>
                    <a:pt x="304800" y="1072895"/>
                  </a:lnTo>
                  <a:lnTo>
                    <a:pt x="60960" y="1072895"/>
                  </a:lnTo>
                  <a:lnTo>
                    <a:pt x="37236" y="1068103"/>
                  </a:lnTo>
                  <a:lnTo>
                    <a:pt x="17859" y="1055036"/>
                  </a:lnTo>
                  <a:lnTo>
                    <a:pt x="4792" y="1035659"/>
                  </a:lnTo>
                  <a:lnTo>
                    <a:pt x="0" y="1011935"/>
                  </a:lnTo>
                  <a:lnTo>
                    <a:pt x="0" y="60959"/>
                  </a:lnTo>
                  <a:lnTo>
                    <a:pt x="4792" y="37236"/>
                  </a:lnTo>
                  <a:lnTo>
                    <a:pt x="17859" y="17859"/>
                  </a:lnTo>
                  <a:lnTo>
                    <a:pt x="37236" y="4792"/>
                  </a:lnTo>
                  <a:lnTo>
                    <a:pt x="60960" y="0"/>
                  </a:lnTo>
                  <a:lnTo>
                    <a:pt x="304800" y="0"/>
                  </a:lnTo>
                  <a:close/>
                </a:path>
              </a:pathLst>
            </a:custGeom>
            <a:ln w="19812">
              <a:solidFill>
                <a:srgbClr val="A3001D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5129656" y="3007614"/>
              <a:ext cx="111760" cy="579755"/>
            </a:xfrm>
            <a:custGeom>
              <a:avLst/>
              <a:gdLst/>
              <a:ahLst/>
              <a:cxnLst/>
              <a:rect l="l" t="t" r="r" b="b"/>
              <a:pathLst>
                <a:path w="111760" h="579754">
                  <a:moveTo>
                    <a:pt x="55752" y="39224"/>
                  </a:moveTo>
                  <a:lnTo>
                    <a:pt x="45846" y="56206"/>
                  </a:lnTo>
                  <a:lnTo>
                    <a:pt x="45846" y="579247"/>
                  </a:lnTo>
                  <a:lnTo>
                    <a:pt x="65658" y="579247"/>
                  </a:lnTo>
                  <a:lnTo>
                    <a:pt x="65658" y="56206"/>
                  </a:lnTo>
                  <a:lnTo>
                    <a:pt x="55752" y="39224"/>
                  </a:lnTo>
                  <a:close/>
                </a:path>
                <a:path w="111760" h="579754">
                  <a:moveTo>
                    <a:pt x="55752" y="0"/>
                  </a:moveTo>
                  <a:lnTo>
                    <a:pt x="2793" y="90805"/>
                  </a:lnTo>
                  <a:lnTo>
                    <a:pt x="0" y="95503"/>
                  </a:lnTo>
                  <a:lnTo>
                    <a:pt x="1523" y="101600"/>
                  </a:lnTo>
                  <a:lnTo>
                    <a:pt x="6350" y="104394"/>
                  </a:lnTo>
                  <a:lnTo>
                    <a:pt x="11048" y="107187"/>
                  </a:lnTo>
                  <a:lnTo>
                    <a:pt x="17144" y="105537"/>
                  </a:lnTo>
                  <a:lnTo>
                    <a:pt x="19812" y="100837"/>
                  </a:lnTo>
                  <a:lnTo>
                    <a:pt x="45846" y="56206"/>
                  </a:lnTo>
                  <a:lnTo>
                    <a:pt x="45846" y="19558"/>
                  </a:lnTo>
                  <a:lnTo>
                    <a:pt x="67159" y="19558"/>
                  </a:lnTo>
                  <a:lnTo>
                    <a:pt x="55752" y="0"/>
                  </a:lnTo>
                  <a:close/>
                </a:path>
                <a:path w="111760" h="579754">
                  <a:moveTo>
                    <a:pt x="67159" y="19558"/>
                  </a:moveTo>
                  <a:lnTo>
                    <a:pt x="65658" y="19558"/>
                  </a:lnTo>
                  <a:lnTo>
                    <a:pt x="65659" y="56206"/>
                  </a:lnTo>
                  <a:lnTo>
                    <a:pt x="91693" y="100837"/>
                  </a:lnTo>
                  <a:lnTo>
                    <a:pt x="94360" y="105537"/>
                  </a:lnTo>
                  <a:lnTo>
                    <a:pt x="100456" y="107187"/>
                  </a:lnTo>
                  <a:lnTo>
                    <a:pt x="105155" y="104394"/>
                  </a:lnTo>
                  <a:lnTo>
                    <a:pt x="109981" y="101600"/>
                  </a:lnTo>
                  <a:lnTo>
                    <a:pt x="111505" y="95503"/>
                  </a:lnTo>
                  <a:lnTo>
                    <a:pt x="108712" y="90805"/>
                  </a:lnTo>
                  <a:lnTo>
                    <a:pt x="67159" y="19558"/>
                  </a:lnTo>
                  <a:close/>
                </a:path>
                <a:path w="111760" h="579754">
                  <a:moveTo>
                    <a:pt x="65658" y="19558"/>
                  </a:moveTo>
                  <a:lnTo>
                    <a:pt x="45846" y="19558"/>
                  </a:lnTo>
                  <a:lnTo>
                    <a:pt x="45846" y="56206"/>
                  </a:lnTo>
                  <a:lnTo>
                    <a:pt x="55752" y="39224"/>
                  </a:lnTo>
                  <a:lnTo>
                    <a:pt x="47243" y="24637"/>
                  </a:lnTo>
                  <a:lnTo>
                    <a:pt x="65658" y="24637"/>
                  </a:lnTo>
                  <a:lnTo>
                    <a:pt x="65658" y="19558"/>
                  </a:lnTo>
                  <a:close/>
                </a:path>
                <a:path w="111760" h="579754">
                  <a:moveTo>
                    <a:pt x="65658" y="24637"/>
                  </a:moveTo>
                  <a:lnTo>
                    <a:pt x="64262" y="24637"/>
                  </a:lnTo>
                  <a:lnTo>
                    <a:pt x="55752" y="39224"/>
                  </a:lnTo>
                  <a:lnTo>
                    <a:pt x="65659" y="56206"/>
                  </a:lnTo>
                  <a:lnTo>
                    <a:pt x="65658" y="24637"/>
                  </a:lnTo>
                  <a:close/>
                </a:path>
                <a:path w="111760" h="579754">
                  <a:moveTo>
                    <a:pt x="64262" y="24637"/>
                  </a:moveTo>
                  <a:lnTo>
                    <a:pt x="47243" y="24637"/>
                  </a:lnTo>
                  <a:lnTo>
                    <a:pt x="55752" y="39224"/>
                  </a:lnTo>
                  <a:lnTo>
                    <a:pt x="64262" y="24637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5285231" y="3125724"/>
              <a:ext cx="205739" cy="17830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3564635" y="5398163"/>
              <a:ext cx="329184" cy="204577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4023360" y="5178552"/>
              <a:ext cx="166115" cy="158496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4023360" y="5385816"/>
              <a:ext cx="166115" cy="158496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4023360" y="5593080"/>
              <a:ext cx="166115" cy="156972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4023360" y="5800344"/>
              <a:ext cx="166115" cy="156972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3918966" y="5097018"/>
              <a:ext cx="365760" cy="955675"/>
            </a:xfrm>
            <a:custGeom>
              <a:avLst/>
              <a:gdLst/>
              <a:ahLst/>
              <a:cxnLst/>
              <a:rect l="l" t="t" r="r" b="b"/>
              <a:pathLst>
                <a:path w="365760" h="955675">
                  <a:moveTo>
                    <a:pt x="304800" y="0"/>
                  </a:moveTo>
                  <a:lnTo>
                    <a:pt x="328523" y="4792"/>
                  </a:lnTo>
                  <a:lnTo>
                    <a:pt x="347900" y="17859"/>
                  </a:lnTo>
                  <a:lnTo>
                    <a:pt x="360967" y="37236"/>
                  </a:lnTo>
                  <a:lnTo>
                    <a:pt x="365760" y="60959"/>
                  </a:lnTo>
                  <a:lnTo>
                    <a:pt x="365760" y="894587"/>
                  </a:lnTo>
                  <a:lnTo>
                    <a:pt x="360967" y="918316"/>
                  </a:lnTo>
                  <a:lnTo>
                    <a:pt x="347900" y="937693"/>
                  </a:lnTo>
                  <a:lnTo>
                    <a:pt x="328523" y="950757"/>
                  </a:lnTo>
                  <a:lnTo>
                    <a:pt x="304800" y="955547"/>
                  </a:lnTo>
                  <a:lnTo>
                    <a:pt x="60960" y="955547"/>
                  </a:lnTo>
                  <a:lnTo>
                    <a:pt x="37236" y="950757"/>
                  </a:lnTo>
                  <a:lnTo>
                    <a:pt x="17859" y="937693"/>
                  </a:lnTo>
                  <a:lnTo>
                    <a:pt x="4792" y="918316"/>
                  </a:lnTo>
                  <a:lnTo>
                    <a:pt x="0" y="894587"/>
                  </a:lnTo>
                  <a:lnTo>
                    <a:pt x="0" y="60959"/>
                  </a:lnTo>
                  <a:lnTo>
                    <a:pt x="4792" y="37236"/>
                  </a:lnTo>
                  <a:lnTo>
                    <a:pt x="17859" y="17859"/>
                  </a:lnTo>
                  <a:lnTo>
                    <a:pt x="37236" y="4792"/>
                  </a:lnTo>
                  <a:lnTo>
                    <a:pt x="60960" y="0"/>
                  </a:lnTo>
                  <a:lnTo>
                    <a:pt x="304800" y="0"/>
                  </a:lnTo>
                  <a:close/>
                </a:path>
              </a:pathLst>
            </a:custGeom>
            <a:ln w="19812">
              <a:solidFill>
                <a:srgbClr val="0046B6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4046092" y="6052515"/>
              <a:ext cx="111760" cy="438150"/>
            </a:xfrm>
            <a:custGeom>
              <a:avLst/>
              <a:gdLst/>
              <a:ahLst/>
              <a:cxnLst/>
              <a:rect l="l" t="t" r="r" b="b"/>
              <a:pathLst>
                <a:path w="111760" h="438150">
                  <a:moveTo>
                    <a:pt x="55753" y="39237"/>
                  </a:moveTo>
                  <a:lnTo>
                    <a:pt x="45847" y="56219"/>
                  </a:lnTo>
                  <a:lnTo>
                    <a:pt x="45847" y="438111"/>
                  </a:lnTo>
                  <a:lnTo>
                    <a:pt x="65659" y="438111"/>
                  </a:lnTo>
                  <a:lnTo>
                    <a:pt x="65659" y="56219"/>
                  </a:lnTo>
                  <a:lnTo>
                    <a:pt x="55753" y="39237"/>
                  </a:lnTo>
                  <a:close/>
                </a:path>
                <a:path w="111760" h="438150">
                  <a:moveTo>
                    <a:pt x="55753" y="0"/>
                  </a:moveTo>
                  <a:lnTo>
                    <a:pt x="2794" y="90868"/>
                  </a:lnTo>
                  <a:lnTo>
                    <a:pt x="0" y="95592"/>
                  </a:lnTo>
                  <a:lnTo>
                    <a:pt x="1524" y="101663"/>
                  </a:lnTo>
                  <a:lnTo>
                    <a:pt x="6350" y="104419"/>
                  </a:lnTo>
                  <a:lnTo>
                    <a:pt x="11049" y="107175"/>
                  </a:lnTo>
                  <a:lnTo>
                    <a:pt x="17145" y="105575"/>
                  </a:lnTo>
                  <a:lnTo>
                    <a:pt x="19812" y="100850"/>
                  </a:lnTo>
                  <a:lnTo>
                    <a:pt x="45847" y="56219"/>
                  </a:lnTo>
                  <a:lnTo>
                    <a:pt x="45847" y="19659"/>
                  </a:lnTo>
                  <a:lnTo>
                    <a:pt x="67210" y="19659"/>
                  </a:lnTo>
                  <a:lnTo>
                    <a:pt x="55753" y="0"/>
                  </a:lnTo>
                  <a:close/>
                </a:path>
                <a:path w="111760" h="438150">
                  <a:moveTo>
                    <a:pt x="67210" y="19659"/>
                  </a:moveTo>
                  <a:lnTo>
                    <a:pt x="65659" y="19659"/>
                  </a:lnTo>
                  <a:lnTo>
                    <a:pt x="65659" y="56219"/>
                  </a:lnTo>
                  <a:lnTo>
                    <a:pt x="91694" y="100850"/>
                  </a:lnTo>
                  <a:lnTo>
                    <a:pt x="94361" y="105587"/>
                  </a:lnTo>
                  <a:lnTo>
                    <a:pt x="100457" y="107175"/>
                  </a:lnTo>
                  <a:lnTo>
                    <a:pt x="105156" y="104419"/>
                  </a:lnTo>
                  <a:lnTo>
                    <a:pt x="109982" y="101663"/>
                  </a:lnTo>
                  <a:lnTo>
                    <a:pt x="111506" y="95592"/>
                  </a:lnTo>
                  <a:lnTo>
                    <a:pt x="108712" y="90868"/>
                  </a:lnTo>
                  <a:lnTo>
                    <a:pt x="67210" y="19659"/>
                  </a:lnTo>
                  <a:close/>
                </a:path>
                <a:path w="111760" h="438150">
                  <a:moveTo>
                    <a:pt x="65659" y="19659"/>
                  </a:moveTo>
                  <a:lnTo>
                    <a:pt x="45847" y="19659"/>
                  </a:lnTo>
                  <a:lnTo>
                    <a:pt x="45847" y="56219"/>
                  </a:lnTo>
                  <a:lnTo>
                    <a:pt x="55753" y="39237"/>
                  </a:lnTo>
                  <a:lnTo>
                    <a:pt x="47244" y="24650"/>
                  </a:lnTo>
                  <a:lnTo>
                    <a:pt x="65659" y="24650"/>
                  </a:lnTo>
                  <a:lnTo>
                    <a:pt x="65659" y="19659"/>
                  </a:lnTo>
                  <a:close/>
                </a:path>
                <a:path w="111760" h="438150">
                  <a:moveTo>
                    <a:pt x="65659" y="24650"/>
                  </a:moveTo>
                  <a:lnTo>
                    <a:pt x="64262" y="24650"/>
                  </a:lnTo>
                  <a:lnTo>
                    <a:pt x="55753" y="39237"/>
                  </a:lnTo>
                  <a:lnTo>
                    <a:pt x="65659" y="56219"/>
                  </a:lnTo>
                  <a:lnTo>
                    <a:pt x="65659" y="24650"/>
                  </a:lnTo>
                  <a:close/>
                </a:path>
                <a:path w="111760" h="438150">
                  <a:moveTo>
                    <a:pt x="64262" y="24650"/>
                  </a:moveTo>
                  <a:lnTo>
                    <a:pt x="47244" y="24650"/>
                  </a:lnTo>
                  <a:lnTo>
                    <a:pt x="55753" y="39237"/>
                  </a:lnTo>
                  <a:lnTo>
                    <a:pt x="64262" y="2465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4125467" y="6156960"/>
              <a:ext cx="236220" cy="27889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4160813" y="4805421"/>
              <a:ext cx="327219" cy="20238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3703410" y="3351276"/>
              <a:ext cx="330490" cy="213876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3926586" y="3595878"/>
              <a:ext cx="365760" cy="1073150"/>
            </a:xfrm>
            <a:custGeom>
              <a:avLst/>
              <a:gdLst/>
              <a:ahLst/>
              <a:cxnLst/>
              <a:rect l="l" t="t" r="r" b="b"/>
              <a:pathLst>
                <a:path w="365760" h="1073150">
                  <a:moveTo>
                    <a:pt x="304800" y="0"/>
                  </a:moveTo>
                  <a:lnTo>
                    <a:pt x="328523" y="4792"/>
                  </a:lnTo>
                  <a:lnTo>
                    <a:pt x="347900" y="17859"/>
                  </a:lnTo>
                  <a:lnTo>
                    <a:pt x="360967" y="37236"/>
                  </a:lnTo>
                  <a:lnTo>
                    <a:pt x="365760" y="60960"/>
                  </a:lnTo>
                  <a:lnTo>
                    <a:pt x="365760" y="1011936"/>
                  </a:lnTo>
                  <a:lnTo>
                    <a:pt x="360967" y="1035659"/>
                  </a:lnTo>
                  <a:lnTo>
                    <a:pt x="347900" y="1055036"/>
                  </a:lnTo>
                  <a:lnTo>
                    <a:pt x="328523" y="1068103"/>
                  </a:lnTo>
                  <a:lnTo>
                    <a:pt x="304800" y="1072896"/>
                  </a:lnTo>
                  <a:lnTo>
                    <a:pt x="60960" y="1072896"/>
                  </a:lnTo>
                  <a:lnTo>
                    <a:pt x="37236" y="1068103"/>
                  </a:lnTo>
                  <a:lnTo>
                    <a:pt x="17859" y="1055036"/>
                  </a:lnTo>
                  <a:lnTo>
                    <a:pt x="4792" y="1035659"/>
                  </a:lnTo>
                  <a:lnTo>
                    <a:pt x="0" y="1011936"/>
                  </a:lnTo>
                  <a:lnTo>
                    <a:pt x="0" y="60960"/>
                  </a:lnTo>
                  <a:lnTo>
                    <a:pt x="4792" y="37236"/>
                  </a:lnTo>
                  <a:lnTo>
                    <a:pt x="17859" y="17859"/>
                  </a:lnTo>
                  <a:lnTo>
                    <a:pt x="37236" y="4792"/>
                  </a:lnTo>
                  <a:lnTo>
                    <a:pt x="60960" y="0"/>
                  </a:lnTo>
                  <a:lnTo>
                    <a:pt x="304800" y="0"/>
                  </a:lnTo>
                  <a:close/>
                </a:path>
              </a:pathLst>
            </a:custGeom>
            <a:ln w="19812">
              <a:solidFill>
                <a:srgbClr val="A3001D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3227069" y="4076573"/>
              <a:ext cx="699770" cy="111760"/>
            </a:xfrm>
            <a:custGeom>
              <a:avLst/>
              <a:gdLst/>
              <a:ahLst/>
              <a:cxnLst/>
              <a:rect l="l" t="t" r="r" b="b"/>
              <a:pathLst>
                <a:path w="699770" h="111760">
                  <a:moveTo>
                    <a:pt x="660037" y="55752"/>
                  </a:moveTo>
                  <a:lnTo>
                    <a:pt x="598424" y="91693"/>
                  </a:lnTo>
                  <a:lnTo>
                    <a:pt x="593725" y="94360"/>
                  </a:lnTo>
                  <a:lnTo>
                    <a:pt x="592074" y="100456"/>
                  </a:lnTo>
                  <a:lnTo>
                    <a:pt x="594868" y="105156"/>
                  </a:lnTo>
                  <a:lnTo>
                    <a:pt x="597662" y="109981"/>
                  </a:lnTo>
                  <a:lnTo>
                    <a:pt x="603757" y="111506"/>
                  </a:lnTo>
                  <a:lnTo>
                    <a:pt x="608457" y="108712"/>
                  </a:lnTo>
                  <a:lnTo>
                    <a:pt x="682276" y="65658"/>
                  </a:lnTo>
                  <a:lnTo>
                    <a:pt x="679704" y="65658"/>
                  </a:lnTo>
                  <a:lnTo>
                    <a:pt x="679704" y="64262"/>
                  </a:lnTo>
                  <a:lnTo>
                    <a:pt x="674624" y="64262"/>
                  </a:lnTo>
                  <a:lnTo>
                    <a:pt x="660037" y="55752"/>
                  </a:lnTo>
                  <a:close/>
                </a:path>
                <a:path w="699770" h="111760">
                  <a:moveTo>
                    <a:pt x="643055" y="45846"/>
                  </a:moveTo>
                  <a:lnTo>
                    <a:pt x="0" y="45846"/>
                  </a:lnTo>
                  <a:lnTo>
                    <a:pt x="0" y="65658"/>
                  </a:lnTo>
                  <a:lnTo>
                    <a:pt x="643055" y="65658"/>
                  </a:lnTo>
                  <a:lnTo>
                    <a:pt x="660037" y="55752"/>
                  </a:lnTo>
                  <a:lnTo>
                    <a:pt x="643055" y="45846"/>
                  </a:lnTo>
                  <a:close/>
                </a:path>
                <a:path w="699770" h="111760">
                  <a:moveTo>
                    <a:pt x="682276" y="45846"/>
                  </a:moveTo>
                  <a:lnTo>
                    <a:pt x="679704" y="45846"/>
                  </a:lnTo>
                  <a:lnTo>
                    <a:pt x="679704" y="65658"/>
                  </a:lnTo>
                  <a:lnTo>
                    <a:pt x="682276" y="65658"/>
                  </a:lnTo>
                  <a:lnTo>
                    <a:pt x="699262" y="55752"/>
                  </a:lnTo>
                  <a:lnTo>
                    <a:pt x="682276" y="45846"/>
                  </a:lnTo>
                  <a:close/>
                </a:path>
                <a:path w="699770" h="111760">
                  <a:moveTo>
                    <a:pt x="674624" y="47243"/>
                  </a:moveTo>
                  <a:lnTo>
                    <a:pt x="660037" y="55752"/>
                  </a:lnTo>
                  <a:lnTo>
                    <a:pt x="674624" y="64262"/>
                  </a:lnTo>
                  <a:lnTo>
                    <a:pt x="674624" y="47243"/>
                  </a:lnTo>
                  <a:close/>
                </a:path>
                <a:path w="699770" h="111760">
                  <a:moveTo>
                    <a:pt x="679704" y="47243"/>
                  </a:moveTo>
                  <a:lnTo>
                    <a:pt x="674624" y="47243"/>
                  </a:lnTo>
                  <a:lnTo>
                    <a:pt x="674624" y="64262"/>
                  </a:lnTo>
                  <a:lnTo>
                    <a:pt x="679704" y="64262"/>
                  </a:lnTo>
                  <a:lnTo>
                    <a:pt x="679704" y="47243"/>
                  </a:lnTo>
                  <a:close/>
                </a:path>
                <a:path w="699770" h="111760">
                  <a:moveTo>
                    <a:pt x="603757" y="0"/>
                  </a:moveTo>
                  <a:lnTo>
                    <a:pt x="597662" y="1524"/>
                  </a:lnTo>
                  <a:lnTo>
                    <a:pt x="594868" y="6350"/>
                  </a:lnTo>
                  <a:lnTo>
                    <a:pt x="592074" y="11049"/>
                  </a:lnTo>
                  <a:lnTo>
                    <a:pt x="593725" y="17144"/>
                  </a:lnTo>
                  <a:lnTo>
                    <a:pt x="598424" y="19812"/>
                  </a:lnTo>
                  <a:lnTo>
                    <a:pt x="660037" y="55752"/>
                  </a:lnTo>
                  <a:lnTo>
                    <a:pt x="674624" y="47243"/>
                  </a:lnTo>
                  <a:lnTo>
                    <a:pt x="679704" y="47243"/>
                  </a:lnTo>
                  <a:lnTo>
                    <a:pt x="679704" y="45846"/>
                  </a:lnTo>
                  <a:lnTo>
                    <a:pt x="682276" y="45846"/>
                  </a:lnTo>
                  <a:lnTo>
                    <a:pt x="608457" y="2793"/>
                  </a:lnTo>
                  <a:lnTo>
                    <a:pt x="603757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3339084" y="3799332"/>
              <a:ext cx="428243" cy="29260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4053712" y="4668774"/>
              <a:ext cx="111760" cy="427355"/>
            </a:xfrm>
            <a:custGeom>
              <a:avLst/>
              <a:gdLst/>
              <a:ahLst/>
              <a:cxnLst/>
              <a:rect l="l" t="t" r="r" b="b"/>
              <a:pathLst>
                <a:path w="111760" h="427354">
                  <a:moveTo>
                    <a:pt x="55753" y="39224"/>
                  </a:moveTo>
                  <a:lnTo>
                    <a:pt x="45847" y="56206"/>
                  </a:lnTo>
                  <a:lnTo>
                    <a:pt x="45847" y="426974"/>
                  </a:lnTo>
                  <a:lnTo>
                    <a:pt x="65659" y="426974"/>
                  </a:lnTo>
                  <a:lnTo>
                    <a:pt x="65659" y="56206"/>
                  </a:lnTo>
                  <a:lnTo>
                    <a:pt x="55753" y="39224"/>
                  </a:lnTo>
                  <a:close/>
                </a:path>
                <a:path w="111760" h="427354">
                  <a:moveTo>
                    <a:pt x="55752" y="0"/>
                  </a:moveTo>
                  <a:lnTo>
                    <a:pt x="2794" y="90805"/>
                  </a:lnTo>
                  <a:lnTo>
                    <a:pt x="0" y="95503"/>
                  </a:lnTo>
                  <a:lnTo>
                    <a:pt x="1524" y="101600"/>
                  </a:lnTo>
                  <a:lnTo>
                    <a:pt x="6350" y="104393"/>
                  </a:lnTo>
                  <a:lnTo>
                    <a:pt x="11049" y="107187"/>
                  </a:lnTo>
                  <a:lnTo>
                    <a:pt x="17145" y="105537"/>
                  </a:lnTo>
                  <a:lnTo>
                    <a:pt x="19812" y="100837"/>
                  </a:lnTo>
                  <a:lnTo>
                    <a:pt x="45847" y="56206"/>
                  </a:lnTo>
                  <a:lnTo>
                    <a:pt x="45847" y="19557"/>
                  </a:lnTo>
                  <a:lnTo>
                    <a:pt x="67159" y="19557"/>
                  </a:lnTo>
                  <a:lnTo>
                    <a:pt x="55752" y="0"/>
                  </a:lnTo>
                  <a:close/>
                </a:path>
                <a:path w="111760" h="427354">
                  <a:moveTo>
                    <a:pt x="67159" y="19557"/>
                  </a:moveTo>
                  <a:lnTo>
                    <a:pt x="65659" y="19557"/>
                  </a:lnTo>
                  <a:lnTo>
                    <a:pt x="65659" y="56206"/>
                  </a:lnTo>
                  <a:lnTo>
                    <a:pt x="91694" y="100837"/>
                  </a:lnTo>
                  <a:lnTo>
                    <a:pt x="94361" y="105537"/>
                  </a:lnTo>
                  <a:lnTo>
                    <a:pt x="100457" y="107187"/>
                  </a:lnTo>
                  <a:lnTo>
                    <a:pt x="105156" y="104393"/>
                  </a:lnTo>
                  <a:lnTo>
                    <a:pt x="109982" y="101600"/>
                  </a:lnTo>
                  <a:lnTo>
                    <a:pt x="111506" y="95503"/>
                  </a:lnTo>
                  <a:lnTo>
                    <a:pt x="108712" y="90805"/>
                  </a:lnTo>
                  <a:lnTo>
                    <a:pt x="67159" y="19557"/>
                  </a:lnTo>
                  <a:close/>
                </a:path>
                <a:path w="111760" h="427354">
                  <a:moveTo>
                    <a:pt x="65659" y="19557"/>
                  </a:moveTo>
                  <a:lnTo>
                    <a:pt x="45847" y="19557"/>
                  </a:lnTo>
                  <a:lnTo>
                    <a:pt x="45847" y="56206"/>
                  </a:lnTo>
                  <a:lnTo>
                    <a:pt x="55753" y="39224"/>
                  </a:lnTo>
                  <a:lnTo>
                    <a:pt x="47244" y="24637"/>
                  </a:lnTo>
                  <a:lnTo>
                    <a:pt x="65659" y="24637"/>
                  </a:lnTo>
                  <a:lnTo>
                    <a:pt x="65659" y="19557"/>
                  </a:lnTo>
                  <a:close/>
                </a:path>
                <a:path w="111760" h="427354">
                  <a:moveTo>
                    <a:pt x="65659" y="24637"/>
                  </a:moveTo>
                  <a:lnTo>
                    <a:pt x="64262" y="24637"/>
                  </a:lnTo>
                  <a:lnTo>
                    <a:pt x="55753" y="39224"/>
                  </a:lnTo>
                  <a:lnTo>
                    <a:pt x="65659" y="56206"/>
                  </a:lnTo>
                  <a:lnTo>
                    <a:pt x="65659" y="24637"/>
                  </a:lnTo>
                  <a:close/>
                </a:path>
                <a:path w="111760" h="427354">
                  <a:moveTo>
                    <a:pt x="64262" y="24637"/>
                  </a:moveTo>
                  <a:lnTo>
                    <a:pt x="47244" y="24637"/>
                  </a:lnTo>
                  <a:lnTo>
                    <a:pt x="55753" y="39224"/>
                  </a:lnTo>
                  <a:lnTo>
                    <a:pt x="64262" y="24637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4030980" y="3689604"/>
              <a:ext cx="166115" cy="17525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object 57"/>
            <p:cNvSpPr/>
            <p:nvPr/>
          </p:nvSpPr>
          <p:spPr>
            <a:xfrm>
              <a:off x="4030980" y="3922776"/>
              <a:ext cx="166115" cy="17373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4030980" y="4154424"/>
              <a:ext cx="166115" cy="17525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4030980" y="4387596"/>
              <a:ext cx="166115" cy="1737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object 60"/>
            <p:cNvSpPr/>
            <p:nvPr/>
          </p:nvSpPr>
          <p:spPr>
            <a:xfrm>
              <a:off x="4053712" y="3007614"/>
              <a:ext cx="111760" cy="588645"/>
            </a:xfrm>
            <a:custGeom>
              <a:avLst/>
              <a:gdLst/>
              <a:ahLst/>
              <a:cxnLst/>
              <a:rect l="l" t="t" r="r" b="b"/>
              <a:pathLst>
                <a:path w="111760" h="588645">
                  <a:moveTo>
                    <a:pt x="55753" y="39224"/>
                  </a:moveTo>
                  <a:lnTo>
                    <a:pt x="45847" y="56206"/>
                  </a:lnTo>
                  <a:lnTo>
                    <a:pt x="45847" y="588518"/>
                  </a:lnTo>
                  <a:lnTo>
                    <a:pt x="65659" y="588518"/>
                  </a:lnTo>
                  <a:lnTo>
                    <a:pt x="65659" y="56206"/>
                  </a:lnTo>
                  <a:lnTo>
                    <a:pt x="55753" y="39224"/>
                  </a:lnTo>
                  <a:close/>
                </a:path>
                <a:path w="111760" h="588645">
                  <a:moveTo>
                    <a:pt x="55752" y="0"/>
                  </a:moveTo>
                  <a:lnTo>
                    <a:pt x="2794" y="90805"/>
                  </a:lnTo>
                  <a:lnTo>
                    <a:pt x="0" y="95503"/>
                  </a:lnTo>
                  <a:lnTo>
                    <a:pt x="1524" y="101600"/>
                  </a:lnTo>
                  <a:lnTo>
                    <a:pt x="6350" y="104394"/>
                  </a:lnTo>
                  <a:lnTo>
                    <a:pt x="11049" y="107187"/>
                  </a:lnTo>
                  <a:lnTo>
                    <a:pt x="17145" y="105537"/>
                  </a:lnTo>
                  <a:lnTo>
                    <a:pt x="19812" y="100837"/>
                  </a:lnTo>
                  <a:lnTo>
                    <a:pt x="45847" y="56206"/>
                  </a:lnTo>
                  <a:lnTo>
                    <a:pt x="45847" y="19558"/>
                  </a:lnTo>
                  <a:lnTo>
                    <a:pt x="67159" y="19558"/>
                  </a:lnTo>
                  <a:lnTo>
                    <a:pt x="55752" y="0"/>
                  </a:lnTo>
                  <a:close/>
                </a:path>
                <a:path w="111760" h="588645">
                  <a:moveTo>
                    <a:pt x="67159" y="19558"/>
                  </a:moveTo>
                  <a:lnTo>
                    <a:pt x="65659" y="19558"/>
                  </a:lnTo>
                  <a:lnTo>
                    <a:pt x="65659" y="56206"/>
                  </a:lnTo>
                  <a:lnTo>
                    <a:pt x="91694" y="100837"/>
                  </a:lnTo>
                  <a:lnTo>
                    <a:pt x="94361" y="105537"/>
                  </a:lnTo>
                  <a:lnTo>
                    <a:pt x="100457" y="107187"/>
                  </a:lnTo>
                  <a:lnTo>
                    <a:pt x="105156" y="104394"/>
                  </a:lnTo>
                  <a:lnTo>
                    <a:pt x="109982" y="101600"/>
                  </a:lnTo>
                  <a:lnTo>
                    <a:pt x="111506" y="95503"/>
                  </a:lnTo>
                  <a:lnTo>
                    <a:pt x="108712" y="90805"/>
                  </a:lnTo>
                  <a:lnTo>
                    <a:pt x="67159" y="19558"/>
                  </a:lnTo>
                  <a:close/>
                </a:path>
                <a:path w="111760" h="588645">
                  <a:moveTo>
                    <a:pt x="65659" y="19558"/>
                  </a:moveTo>
                  <a:lnTo>
                    <a:pt x="45847" y="19558"/>
                  </a:lnTo>
                  <a:lnTo>
                    <a:pt x="45847" y="56206"/>
                  </a:lnTo>
                  <a:lnTo>
                    <a:pt x="55753" y="39224"/>
                  </a:lnTo>
                  <a:lnTo>
                    <a:pt x="47244" y="24637"/>
                  </a:lnTo>
                  <a:lnTo>
                    <a:pt x="65659" y="24637"/>
                  </a:lnTo>
                  <a:lnTo>
                    <a:pt x="65659" y="19558"/>
                  </a:lnTo>
                  <a:close/>
                </a:path>
                <a:path w="111760" h="588645">
                  <a:moveTo>
                    <a:pt x="65659" y="24637"/>
                  </a:moveTo>
                  <a:lnTo>
                    <a:pt x="64262" y="24637"/>
                  </a:lnTo>
                  <a:lnTo>
                    <a:pt x="55753" y="39224"/>
                  </a:lnTo>
                  <a:lnTo>
                    <a:pt x="65659" y="56206"/>
                  </a:lnTo>
                  <a:lnTo>
                    <a:pt x="65659" y="24637"/>
                  </a:lnTo>
                  <a:close/>
                </a:path>
                <a:path w="111760" h="588645">
                  <a:moveTo>
                    <a:pt x="64262" y="24637"/>
                  </a:moveTo>
                  <a:lnTo>
                    <a:pt x="47244" y="24637"/>
                  </a:lnTo>
                  <a:lnTo>
                    <a:pt x="55753" y="39224"/>
                  </a:lnTo>
                  <a:lnTo>
                    <a:pt x="64262" y="24637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" name="object 61"/>
            <p:cNvSpPr/>
            <p:nvPr/>
          </p:nvSpPr>
          <p:spPr>
            <a:xfrm>
              <a:off x="4218431" y="3133578"/>
              <a:ext cx="205739" cy="17945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object 62"/>
            <p:cNvSpPr/>
            <p:nvPr/>
          </p:nvSpPr>
          <p:spPr>
            <a:xfrm>
              <a:off x="2495126" y="5398163"/>
              <a:ext cx="328619" cy="204577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object 63"/>
            <p:cNvSpPr/>
            <p:nvPr/>
          </p:nvSpPr>
          <p:spPr>
            <a:xfrm>
              <a:off x="2967228" y="5169408"/>
              <a:ext cx="166116" cy="15697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object 64"/>
            <p:cNvSpPr/>
            <p:nvPr/>
          </p:nvSpPr>
          <p:spPr>
            <a:xfrm>
              <a:off x="2967228" y="5376672"/>
              <a:ext cx="166116" cy="15697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" name="object 65"/>
            <p:cNvSpPr/>
            <p:nvPr/>
          </p:nvSpPr>
          <p:spPr>
            <a:xfrm>
              <a:off x="2967228" y="5583936"/>
              <a:ext cx="166116" cy="156972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object 66"/>
            <p:cNvSpPr/>
            <p:nvPr/>
          </p:nvSpPr>
          <p:spPr>
            <a:xfrm>
              <a:off x="2967228" y="5791200"/>
              <a:ext cx="166116" cy="156972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object 67"/>
            <p:cNvSpPr/>
            <p:nvPr/>
          </p:nvSpPr>
          <p:spPr>
            <a:xfrm>
              <a:off x="2861309" y="5087874"/>
              <a:ext cx="365760" cy="955675"/>
            </a:xfrm>
            <a:custGeom>
              <a:avLst/>
              <a:gdLst/>
              <a:ahLst/>
              <a:cxnLst/>
              <a:rect l="l" t="t" r="r" b="b"/>
              <a:pathLst>
                <a:path w="365760" h="955675">
                  <a:moveTo>
                    <a:pt x="304800" y="0"/>
                  </a:moveTo>
                  <a:lnTo>
                    <a:pt x="328523" y="4792"/>
                  </a:lnTo>
                  <a:lnTo>
                    <a:pt x="347900" y="17859"/>
                  </a:lnTo>
                  <a:lnTo>
                    <a:pt x="360967" y="37236"/>
                  </a:lnTo>
                  <a:lnTo>
                    <a:pt x="365759" y="60959"/>
                  </a:lnTo>
                  <a:lnTo>
                    <a:pt x="365759" y="894588"/>
                  </a:lnTo>
                  <a:lnTo>
                    <a:pt x="360967" y="918316"/>
                  </a:lnTo>
                  <a:lnTo>
                    <a:pt x="347900" y="937693"/>
                  </a:lnTo>
                  <a:lnTo>
                    <a:pt x="328523" y="950757"/>
                  </a:lnTo>
                  <a:lnTo>
                    <a:pt x="304800" y="955547"/>
                  </a:lnTo>
                  <a:lnTo>
                    <a:pt x="60959" y="955547"/>
                  </a:lnTo>
                  <a:lnTo>
                    <a:pt x="37236" y="950757"/>
                  </a:lnTo>
                  <a:lnTo>
                    <a:pt x="17859" y="937693"/>
                  </a:lnTo>
                  <a:lnTo>
                    <a:pt x="4792" y="918316"/>
                  </a:lnTo>
                  <a:lnTo>
                    <a:pt x="0" y="894588"/>
                  </a:lnTo>
                  <a:lnTo>
                    <a:pt x="0" y="60959"/>
                  </a:lnTo>
                  <a:lnTo>
                    <a:pt x="4792" y="37236"/>
                  </a:lnTo>
                  <a:lnTo>
                    <a:pt x="17859" y="17859"/>
                  </a:lnTo>
                  <a:lnTo>
                    <a:pt x="37236" y="4792"/>
                  </a:lnTo>
                  <a:lnTo>
                    <a:pt x="60959" y="0"/>
                  </a:lnTo>
                  <a:lnTo>
                    <a:pt x="304800" y="0"/>
                  </a:lnTo>
                  <a:close/>
                </a:path>
              </a:pathLst>
            </a:custGeom>
            <a:ln w="19812">
              <a:solidFill>
                <a:srgbClr val="0046B6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" name="object 68"/>
            <p:cNvSpPr/>
            <p:nvPr/>
          </p:nvSpPr>
          <p:spPr>
            <a:xfrm>
              <a:off x="2988437" y="6043371"/>
              <a:ext cx="111760" cy="438150"/>
            </a:xfrm>
            <a:custGeom>
              <a:avLst/>
              <a:gdLst/>
              <a:ahLst/>
              <a:cxnLst/>
              <a:rect l="l" t="t" r="r" b="b"/>
              <a:pathLst>
                <a:path w="111760" h="438150">
                  <a:moveTo>
                    <a:pt x="55752" y="39237"/>
                  </a:moveTo>
                  <a:lnTo>
                    <a:pt x="45846" y="56219"/>
                  </a:lnTo>
                  <a:lnTo>
                    <a:pt x="45846" y="438111"/>
                  </a:lnTo>
                  <a:lnTo>
                    <a:pt x="65658" y="438111"/>
                  </a:lnTo>
                  <a:lnTo>
                    <a:pt x="65658" y="56219"/>
                  </a:lnTo>
                  <a:lnTo>
                    <a:pt x="55752" y="39237"/>
                  </a:lnTo>
                  <a:close/>
                </a:path>
                <a:path w="111760" h="438150">
                  <a:moveTo>
                    <a:pt x="55752" y="0"/>
                  </a:moveTo>
                  <a:lnTo>
                    <a:pt x="2793" y="90868"/>
                  </a:lnTo>
                  <a:lnTo>
                    <a:pt x="0" y="95592"/>
                  </a:lnTo>
                  <a:lnTo>
                    <a:pt x="1524" y="101663"/>
                  </a:lnTo>
                  <a:lnTo>
                    <a:pt x="6350" y="104419"/>
                  </a:lnTo>
                  <a:lnTo>
                    <a:pt x="11049" y="107175"/>
                  </a:lnTo>
                  <a:lnTo>
                    <a:pt x="17144" y="105575"/>
                  </a:lnTo>
                  <a:lnTo>
                    <a:pt x="19812" y="100850"/>
                  </a:lnTo>
                  <a:lnTo>
                    <a:pt x="45846" y="56219"/>
                  </a:lnTo>
                  <a:lnTo>
                    <a:pt x="45846" y="19659"/>
                  </a:lnTo>
                  <a:lnTo>
                    <a:pt x="67210" y="19659"/>
                  </a:lnTo>
                  <a:lnTo>
                    <a:pt x="55752" y="0"/>
                  </a:lnTo>
                  <a:close/>
                </a:path>
                <a:path w="111760" h="438150">
                  <a:moveTo>
                    <a:pt x="67210" y="19659"/>
                  </a:moveTo>
                  <a:lnTo>
                    <a:pt x="65658" y="19659"/>
                  </a:lnTo>
                  <a:lnTo>
                    <a:pt x="65659" y="56219"/>
                  </a:lnTo>
                  <a:lnTo>
                    <a:pt x="91693" y="100850"/>
                  </a:lnTo>
                  <a:lnTo>
                    <a:pt x="94361" y="105587"/>
                  </a:lnTo>
                  <a:lnTo>
                    <a:pt x="100456" y="107175"/>
                  </a:lnTo>
                  <a:lnTo>
                    <a:pt x="105156" y="104419"/>
                  </a:lnTo>
                  <a:lnTo>
                    <a:pt x="109981" y="101663"/>
                  </a:lnTo>
                  <a:lnTo>
                    <a:pt x="111506" y="95592"/>
                  </a:lnTo>
                  <a:lnTo>
                    <a:pt x="108712" y="90868"/>
                  </a:lnTo>
                  <a:lnTo>
                    <a:pt x="67210" y="19659"/>
                  </a:lnTo>
                  <a:close/>
                </a:path>
                <a:path w="111760" h="438150">
                  <a:moveTo>
                    <a:pt x="65658" y="19659"/>
                  </a:moveTo>
                  <a:lnTo>
                    <a:pt x="45846" y="19659"/>
                  </a:lnTo>
                  <a:lnTo>
                    <a:pt x="45846" y="56219"/>
                  </a:lnTo>
                  <a:lnTo>
                    <a:pt x="55752" y="39237"/>
                  </a:lnTo>
                  <a:lnTo>
                    <a:pt x="47243" y="24650"/>
                  </a:lnTo>
                  <a:lnTo>
                    <a:pt x="65658" y="24650"/>
                  </a:lnTo>
                  <a:lnTo>
                    <a:pt x="65658" y="19659"/>
                  </a:lnTo>
                  <a:close/>
                </a:path>
                <a:path w="111760" h="438150">
                  <a:moveTo>
                    <a:pt x="65658" y="24650"/>
                  </a:moveTo>
                  <a:lnTo>
                    <a:pt x="64262" y="24650"/>
                  </a:lnTo>
                  <a:lnTo>
                    <a:pt x="55752" y="39237"/>
                  </a:lnTo>
                  <a:lnTo>
                    <a:pt x="65659" y="56219"/>
                  </a:lnTo>
                  <a:lnTo>
                    <a:pt x="65658" y="24650"/>
                  </a:lnTo>
                  <a:close/>
                </a:path>
                <a:path w="111760" h="438150">
                  <a:moveTo>
                    <a:pt x="64262" y="24650"/>
                  </a:moveTo>
                  <a:lnTo>
                    <a:pt x="47243" y="24650"/>
                  </a:lnTo>
                  <a:lnTo>
                    <a:pt x="55752" y="39237"/>
                  </a:lnTo>
                  <a:lnTo>
                    <a:pt x="64262" y="2465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" name="object 69"/>
            <p:cNvSpPr/>
            <p:nvPr/>
          </p:nvSpPr>
          <p:spPr>
            <a:xfrm>
              <a:off x="3067812" y="6156960"/>
              <a:ext cx="236220" cy="27889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object 70"/>
            <p:cNvSpPr/>
            <p:nvPr/>
          </p:nvSpPr>
          <p:spPr>
            <a:xfrm>
              <a:off x="2974847" y="3680460"/>
              <a:ext cx="166115" cy="17525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object 71"/>
            <p:cNvSpPr/>
            <p:nvPr/>
          </p:nvSpPr>
          <p:spPr>
            <a:xfrm>
              <a:off x="2974847" y="3912108"/>
              <a:ext cx="166115" cy="17526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object 72"/>
            <p:cNvSpPr/>
            <p:nvPr/>
          </p:nvSpPr>
          <p:spPr>
            <a:xfrm>
              <a:off x="2974847" y="4145280"/>
              <a:ext cx="166115" cy="17525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object 73"/>
            <p:cNvSpPr/>
            <p:nvPr/>
          </p:nvSpPr>
          <p:spPr>
            <a:xfrm>
              <a:off x="2974847" y="4378452"/>
              <a:ext cx="166115" cy="1737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object 74"/>
            <p:cNvSpPr/>
            <p:nvPr/>
          </p:nvSpPr>
          <p:spPr>
            <a:xfrm>
              <a:off x="3103157" y="4805421"/>
              <a:ext cx="327219" cy="20238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object 75"/>
            <p:cNvSpPr/>
            <p:nvPr/>
          </p:nvSpPr>
          <p:spPr>
            <a:xfrm>
              <a:off x="2169414" y="4067428"/>
              <a:ext cx="938530" cy="1019175"/>
            </a:xfrm>
            <a:custGeom>
              <a:avLst/>
              <a:gdLst/>
              <a:ahLst/>
              <a:cxnLst/>
              <a:rect l="l" t="t" r="r" b="b"/>
              <a:pathLst>
                <a:path w="938530" h="1019175">
                  <a:moveTo>
                    <a:pt x="699249" y="55765"/>
                  </a:moveTo>
                  <a:lnTo>
                    <a:pt x="682269" y="45847"/>
                  </a:lnTo>
                  <a:lnTo>
                    <a:pt x="608457" y="2794"/>
                  </a:lnTo>
                  <a:lnTo>
                    <a:pt x="603758" y="0"/>
                  </a:lnTo>
                  <a:lnTo>
                    <a:pt x="597662" y="1524"/>
                  </a:lnTo>
                  <a:lnTo>
                    <a:pt x="594868" y="6350"/>
                  </a:lnTo>
                  <a:lnTo>
                    <a:pt x="592074" y="11049"/>
                  </a:lnTo>
                  <a:lnTo>
                    <a:pt x="593725" y="17145"/>
                  </a:lnTo>
                  <a:lnTo>
                    <a:pt x="598424" y="19812"/>
                  </a:lnTo>
                  <a:lnTo>
                    <a:pt x="643026" y="45847"/>
                  </a:lnTo>
                  <a:lnTo>
                    <a:pt x="0" y="45847"/>
                  </a:lnTo>
                  <a:lnTo>
                    <a:pt x="0" y="65659"/>
                  </a:lnTo>
                  <a:lnTo>
                    <a:pt x="643051" y="65659"/>
                  </a:lnTo>
                  <a:lnTo>
                    <a:pt x="660031" y="55765"/>
                  </a:lnTo>
                  <a:lnTo>
                    <a:pt x="598424" y="91694"/>
                  </a:lnTo>
                  <a:lnTo>
                    <a:pt x="593725" y="94361"/>
                  </a:lnTo>
                  <a:lnTo>
                    <a:pt x="592074" y="100457"/>
                  </a:lnTo>
                  <a:lnTo>
                    <a:pt x="594868" y="105156"/>
                  </a:lnTo>
                  <a:lnTo>
                    <a:pt x="597662" y="109982"/>
                  </a:lnTo>
                  <a:lnTo>
                    <a:pt x="603758" y="111506"/>
                  </a:lnTo>
                  <a:lnTo>
                    <a:pt x="608457" y="108712"/>
                  </a:lnTo>
                  <a:lnTo>
                    <a:pt x="682269" y="65659"/>
                  </a:lnTo>
                  <a:lnTo>
                    <a:pt x="699249" y="55765"/>
                  </a:lnTo>
                  <a:close/>
                </a:path>
                <a:path w="938530" h="1019175">
                  <a:moveTo>
                    <a:pt x="938149" y="687705"/>
                  </a:moveTo>
                  <a:lnTo>
                    <a:pt x="935355" y="683006"/>
                  </a:lnTo>
                  <a:lnTo>
                    <a:pt x="893800" y="611759"/>
                  </a:lnTo>
                  <a:lnTo>
                    <a:pt x="882396" y="592201"/>
                  </a:lnTo>
                  <a:lnTo>
                    <a:pt x="829437" y="683006"/>
                  </a:lnTo>
                  <a:lnTo>
                    <a:pt x="826643" y="687705"/>
                  </a:lnTo>
                  <a:lnTo>
                    <a:pt x="828167" y="693801"/>
                  </a:lnTo>
                  <a:lnTo>
                    <a:pt x="832993" y="696595"/>
                  </a:lnTo>
                  <a:lnTo>
                    <a:pt x="837692" y="699389"/>
                  </a:lnTo>
                  <a:lnTo>
                    <a:pt x="843788" y="697738"/>
                  </a:lnTo>
                  <a:lnTo>
                    <a:pt x="846455" y="693039"/>
                  </a:lnTo>
                  <a:lnTo>
                    <a:pt x="872477" y="648411"/>
                  </a:lnTo>
                  <a:lnTo>
                    <a:pt x="872490" y="611759"/>
                  </a:lnTo>
                  <a:lnTo>
                    <a:pt x="872490" y="648411"/>
                  </a:lnTo>
                  <a:lnTo>
                    <a:pt x="872490" y="1019175"/>
                  </a:lnTo>
                  <a:lnTo>
                    <a:pt x="892302" y="1019175"/>
                  </a:lnTo>
                  <a:lnTo>
                    <a:pt x="892302" y="648411"/>
                  </a:lnTo>
                  <a:lnTo>
                    <a:pt x="918337" y="693039"/>
                  </a:lnTo>
                  <a:lnTo>
                    <a:pt x="921004" y="697738"/>
                  </a:lnTo>
                  <a:lnTo>
                    <a:pt x="927100" y="699389"/>
                  </a:lnTo>
                  <a:lnTo>
                    <a:pt x="931799" y="696595"/>
                  </a:lnTo>
                  <a:lnTo>
                    <a:pt x="936625" y="693801"/>
                  </a:lnTo>
                  <a:lnTo>
                    <a:pt x="938149" y="687705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" name="object 76"/>
            <p:cNvSpPr/>
            <p:nvPr/>
          </p:nvSpPr>
          <p:spPr>
            <a:xfrm>
              <a:off x="2282951" y="3799332"/>
              <a:ext cx="426719" cy="29260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object 77"/>
            <p:cNvSpPr/>
            <p:nvPr/>
          </p:nvSpPr>
          <p:spPr>
            <a:xfrm>
              <a:off x="2648864" y="3351276"/>
              <a:ext cx="327317" cy="213876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" name="object 78"/>
            <p:cNvSpPr/>
            <p:nvPr/>
          </p:nvSpPr>
          <p:spPr>
            <a:xfrm>
              <a:off x="2868929" y="3586734"/>
              <a:ext cx="365760" cy="1073150"/>
            </a:xfrm>
            <a:custGeom>
              <a:avLst/>
              <a:gdLst/>
              <a:ahLst/>
              <a:cxnLst/>
              <a:rect l="l" t="t" r="r" b="b"/>
              <a:pathLst>
                <a:path w="365760" h="1073150">
                  <a:moveTo>
                    <a:pt x="304800" y="0"/>
                  </a:moveTo>
                  <a:lnTo>
                    <a:pt x="328523" y="4792"/>
                  </a:lnTo>
                  <a:lnTo>
                    <a:pt x="347900" y="17859"/>
                  </a:lnTo>
                  <a:lnTo>
                    <a:pt x="360967" y="37236"/>
                  </a:lnTo>
                  <a:lnTo>
                    <a:pt x="365759" y="60959"/>
                  </a:lnTo>
                  <a:lnTo>
                    <a:pt x="365759" y="1011935"/>
                  </a:lnTo>
                  <a:lnTo>
                    <a:pt x="360967" y="1035659"/>
                  </a:lnTo>
                  <a:lnTo>
                    <a:pt x="347900" y="1055036"/>
                  </a:lnTo>
                  <a:lnTo>
                    <a:pt x="328523" y="1068103"/>
                  </a:lnTo>
                  <a:lnTo>
                    <a:pt x="304800" y="1072895"/>
                  </a:lnTo>
                  <a:lnTo>
                    <a:pt x="60959" y="1072895"/>
                  </a:lnTo>
                  <a:lnTo>
                    <a:pt x="37236" y="1068103"/>
                  </a:lnTo>
                  <a:lnTo>
                    <a:pt x="17859" y="1055036"/>
                  </a:lnTo>
                  <a:lnTo>
                    <a:pt x="4792" y="1035659"/>
                  </a:lnTo>
                  <a:lnTo>
                    <a:pt x="0" y="1011935"/>
                  </a:lnTo>
                  <a:lnTo>
                    <a:pt x="0" y="60959"/>
                  </a:lnTo>
                  <a:lnTo>
                    <a:pt x="4792" y="37236"/>
                  </a:lnTo>
                  <a:lnTo>
                    <a:pt x="17859" y="17859"/>
                  </a:lnTo>
                  <a:lnTo>
                    <a:pt x="37236" y="4792"/>
                  </a:lnTo>
                  <a:lnTo>
                    <a:pt x="60959" y="0"/>
                  </a:lnTo>
                  <a:lnTo>
                    <a:pt x="304800" y="0"/>
                  </a:lnTo>
                  <a:close/>
                </a:path>
              </a:pathLst>
            </a:custGeom>
            <a:ln w="19812">
              <a:solidFill>
                <a:srgbClr val="A3001D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object 79"/>
            <p:cNvSpPr/>
            <p:nvPr/>
          </p:nvSpPr>
          <p:spPr>
            <a:xfrm>
              <a:off x="3001137" y="3007614"/>
              <a:ext cx="111760" cy="579755"/>
            </a:xfrm>
            <a:custGeom>
              <a:avLst/>
              <a:gdLst/>
              <a:ahLst/>
              <a:cxnLst/>
              <a:rect l="l" t="t" r="r" b="b"/>
              <a:pathLst>
                <a:path w="111760" h="579754">
                  <a:moveTo>
                    <a:pt x="56291" y="39284"/>
                  </a:moveTo>
                  <a:lnTo>
                    <a:pt x="46226" y="56165"/>
                  </a:lnTo>
                  <a:lnTo>
                    <a:pt x="40767" y="579247"/>
                  </a:lnTo>
                  <a:lnTo>
                    <a:pt x="60579" y="579374"/>
                  </a:lnTo>
                  <a:lnTo>
                    <a:pt x="66037" y="56400"/>
                  </a:lnTo>
                  <a:lnTo>
                    <a:pt x="56291" y="39284"/>
                  </a:lnTo>
                  <a:close/>
                </a:path>
                <a:path w="111760" h="579754">
                  <a:moveTo>
                    <a:pt x="67921" y="19558"/>
                  </a:moveTo>
                  <a:lnTo>
                    <a:pt x="46608" y="19558"/>
                  </a:lnTo>
                  <a:lnTo>
                    <a:pt x="66420" y="19685"/>
                  </a:lnTo>
                  <a:lnTo>
                    <a:pt x="66037" y="56400"/>
                  </a:lnTo>
                  <a:lnTo>
                    <a:pt x="94233" y="105918"/>
                  </a:lnTo>
                  <a:lnTo>
                    <a:pt x="100330" y="107569"/>
                  </a:lnTo>
                  <a:lnTo>
                    <a:pt x="105029" y="104901"/>
                  </a:lnTo>
                  <a:lnTo>
                    <a:pt x="109855" y="102235"/>
                  </a:lnTo>
                  <a:lnTo>
                    <a:pt x="111506" y="96138"/>
                  </a:lnTo>
                  <a:lnTo>
                    <a:pt x="108838" y="91312"/>
                  </a:lnTo>
                  <a:lnTo>
                    <a:pt x="67921" y="19558"/>
                  </a:lnTo>
                  <a:close/>
                </a:path>
                <a:path w="111760" h="579754">
                  <a:moveTo>
                    <a:pt x="56768" y="0"/>
                  </a:moveTo>
                  <a:lnTo>
                    <a:pt x="0" y="94996"/>
                  </a:lnTo>
                  <a:lnTo>
                    <a:pt x="1524" y="101091"/>
                  </a:lnTo>
                  <a:lnTo>
                    <a:pt x="10921" y="106680"/>
                  </a:lnTo>
                  <a:lnTo>
                    <a:pt x="17018" y="105156"/>
                  </a:lnTo>
                  <a:lnTo>
                    <a:pt x="46226" y="56165"/>
                  </a:lnTo>
                  <a:lnTo>
                    <a:pt x="46608" y="19558"/>
                  </a:lnTo>
                  <a:lnTo>
                    <a:pt x="67921" y="19558"/>
                  </a:lnTo>
                  <a:lnTo>
                    <a:pt x="56768" y="0"/>
                  </a:lnTo>
                  <a:close/>
                </a:path>
                <a:path w="111760" h="579754">
                  <a:moveTo>
                    <a:pt x="66370" y="24511"/>
                  </a:moveTo>
                  <a:lnTo>
                    <a:pt x="47879" y="24511"/>
                  </a:lnTo>
                  <a:lnTo>
                    <a:pt x="65024" y="24637"/>
                  </a:lnTo>
                  <a:lnTo>
                    <a:pt x="56291" y="39284"/>
                  </a:lnTo>
                  <a:lnTo>
                    <a:pt x="66037" y="56400"/>
                  </a:lnTo>
                  <a:lnTo>
                    <a:pt x="66370" y="24511"/>
                  </a:lnTo>
                  <a:close/>
                </a:path>
                <a:path w="111760" h="579754">
                  <a:moveTo>
                    <a:pt x="46608" y="19558"/>
                  </a:moveTo>
                  <a:lnTo>
                    <a:pt x="46226" y="56165"/>
                  </a:lnTo>
                  <a:lnTo>
                    <a:pt x="56291" y="39284"/>
                  </a:lnTo>
                  <a:lnTo>
                    <a:pt x="47879" y="24511"/>
                  </a:lnTo>
                  <a:lnTo>
                    <a:pt x="66370" y="24511"/>
                  </a:lnTo>
                  <a:lnTo>
                    <a:pt x="66420" y="19685"/>
                  </a:lnTo>
                  <a:lnTo>
                    <a:pt x="46608" y="19558"/>
                  </a:lnTo>
                  <a:close/>
                </a:path>
                <a:path w="111760" h="579754">
                  <a:moveTo>
                    <a:pt x="47879" y="24511"/>
                  </a:moveTo>
                  <a:lnTo>
                    <a:pt x="56291" y="39284"/>
                  </a:lnTo>
                  <a:lnTo>
                    <a:pt x="65024" y="24637"/>
                  </a:lnTo>
                  <a:lnTo>
                    <a:pt x="47879" y="24511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" name="object 80"/>
            <p:cNvSpPr/>
            <p:nvPr/>
          </p:nvSpPr>
          <p:spPr>
            <a:xfrm>
              <a:off x="3157728" y="3133578"/>
              <a:ext cx="205739" cy="17945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" name="object 81"/>
            <p:cNvSpPr/>
            <p:nvPr/>
          </p:nvSpPr>
          <p:spPr>
            <a:xfrm>
              <a:off x="483385" y="3388024"/>
              <a:ext cx="308976" cy="174828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" name="object 82"/>
            <p:cNvSpPr/>
            <p:nvPr/>
          </p:nvSpPr>
          <p:spPr>
            <a:xfrm>
              <a:off x="833627" y="3653028"/>
              <a:ext cx="166115" cy="175260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" name="object 83"/>
            <p:cNvSpPr/>
            <p:nvPr/>
          </p:nvSpPr>
          <p:spPr>
            <a:xfrm>
              <a:off x="833627" y="3886200"/>
              <a:ext cx="166115" cy="175260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object 84"/>
            <p:cNvSpPr/>
            <p:nvPr/>
          </p:nvSpPr>
          <p:spPr>
            <a:xfrm>
              <a:off x="833627" y="4117848"/>
              <a:ext cx="166115" cy="175259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object 85"/>
            <p:cNvSpPr/>
            <p:nvPr/>
          </p:nvSpPr>
          <p:spPr>
            <a:xfrm>
              <a:off x="833627" y="4351020"/>
              <a:ext cx="166115" cy="175260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" name="object 86"/>
            <p:cNvSpPr/>
            <p:nvPr/>
          </p:nvSpPr>
          <p:spPr>
            <a:xfrm>
              <a:off x="727709" y="3560826"/>
              <a:ext cx="365760" cy="1073150"/>
            </a:xfrm>
            <a:custGeom>
              <a:avLst/>
              <a:gdLst/>
              <a:ahLst/>
              <a:cxnLst/>
              <a:rect l="l" t="t" r="r" b="b"/>
              <a:pathLst>
                <a:path w="365759" h="1073150">
                  <a:moveTo>
                    <a:pt x="304800" y="0"/>
                  </a:moveTo>
                  <a:lnTo>
                    <a:pt x="328528" y="4792"/>
                  </a:lnTo>
                  <a:lnTo>
                    <a:pt x="347905" y="17859"/>
                  </a:lnTo>
                  <a:lnTo>
                    <a:pt x="360969" y="37236"/>
                  </a:lnTo>
                  <a:lnTo>
                    <a:pt x="365759" y="60960"/>
                  </a:lnTo>
                  <a:lnTo>
                    <a:pt x="365759" y="1011936"/>
                  </a:lnTo>
                  <a:lnTo>
                    <a:pt x="360969" y="1035659"/>
                  </a:lnTo>
                  <a:lnTo>
                    <a:pt x="347905" y="1055036"/>
                  </a:lnTo>
                  <a:lnTo>
                    <a:pt x="328528" y="1068103"/>
                  </a:lnTo>
                  <a:lnTo>
                    <a:pt x="304800" y="1072896"/>
                  </a:lnTo>
                  <a:lnTo>
                    <a:pt x="60960" y="1072896"/>
                  </a:lnTo>
                  <a:lnTo>
                    <a:pt x="37231" y="1068103"/>
                  </a:lnTo>
                  <a:lnTo>
                    <a:pt x="17854" y="1055036"/>
                  </a:lnTo>
                  <a:lnTo>
                    <a:pt x="4790" y="1035659"/>
                  </a:lnTo>
                  <a:lnTo>
                    <a:pt x="0" y="1011936"/>
                  </a:lnTo>
                  <a:lnTo>
                    <a:pt x="0" y="60960"/>
                  </a:lnTo>
                  <a:lnTo>
                    <a:pt x="4790" y="37236"/>
                  </a:lnTo>
                  <a:lnTo>
                    <a:pt x="17854" y="17859"/>
                  </a:lnTo>
                  <a:lnTo>
                    <a:pt x="37231" y="4792"/>
                  </a:lnTo>
                  <a:lnTo>
                    <a:pt x="60960" y="0"/>
                  </a:lnTo>
                  <a:lnTo>
                    <a:pt x="304800" y="0"/>
                  </a:lnTo>
                  <a:close/>
                </a:path>
              </a:pathLst>
            </a:custGeom>
            <a:ln w="19812">
              <a:solidFill>
                <a:srgbClr val="A3001D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87" name="object 87"/>
          <p:cNvSpPr/>
          <p:nvPr/>
        </p:nvSpPr>
        <p:spPr>
          <a:xfrm>
            <a:off x="2934023" y="5421411"/>
            <a:ext cx="327157" cy="204577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3388042" y="2705498"/>
            <a:ext cx="335020" cy="241189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6579434" y="2705498"/>
            <a:ext cx="331796" cy="241189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5515637" y="2705498"/>
            <a:ext cx="336313" cy="241189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4448709" y="2705498"/>
            <a:ext cx="339581" cy="241189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3354704" y="6469176"/>
            <a:ext cx="300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i="1" spc="-35" dirty="0">
                <a:solidFill>
                  <a:prstClr val="black"/>
                </a:solidFill>
                <a:latin typeface="Carlito"/>
                <a:cs typeface="Carlito"/>
              </a:rPr>
              <a:t>my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4171950" y="6469176"/>
            <a:ext cx="7391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i="1" spc="-15" dirty="0">
                <a:solidFill>
                  <a:prstClr val="black"/>
                </a:solidFill>
                <a:latin typeface="Carlito"/>
                <a:cs typeface="Carlito"/>
              </a:rPr>
              <a:t>favorite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5300853" y="6469176"/>
            <a:ext cx="664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i="1" spc="-10" dirty="0">
                <a:solidFill>
                  <a:prstClr val="black"/>
                </a:solidFill>
                <a:latin typeface="Carlito"/>
                <a:cs typeface="Carlito"/>
              </a:rPr>
              <a:t>season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6636259" y="6469176"/>
            <a:ext cx="165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i="1" spc="-10" dirty="0">
                <a:solidFill>
                  <a:prstClr val="black"/>
                </a:solidFill>
                <a:latin typeface="Carlito"/>
                <a:cs typeface="Carlito"/>
              </a:rPr>
              <a:t>is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grpSp>
        <p:nvGrpSpPr>
          <p:cNvPr id="96" name="object 96"/>
          <p:cNvGrpSpPr/>
          <p:nvPr/>
        </p:nvGrpSpPr>
        <p:grpSpPr>
          <a:xfrm>
            <a:off x="6896861" y="3814571"/>
            <a:ext cx="699770" cy="379730"/>
            <a:chOff x="5372861" y="3814571"/>
            <a:chExt cx="699770" cy="379730"/>
          </a:xfrm>
        </p:grpSpPr>
        <p:sp>
          <p:nvSpPr>
            <p:cNvPr id="97" name="object 97"/>
            <p:cNvSpPr/>
            <p:nvPr/>
          </p:nvSpPr>
          <p:spPr>
            <a:xfrm>
              <a:off x="5372861" y="4082668"/>
              <a:ext cx="699770" cy="111760"/>
            </a:xfrm>
            <a:custGeom>
              <a:avLst/>
              <a:gdLst/>
              <a:ahLst/>
              <a:cxnLst/>
              <a:rect l="l" t="t" r="r" b="b"/>
              <a:pathLst>
                <a:path w="699770" h="111760">
                  <a:moveTo>
                    <a:pt x="660037" y="55752"/>
                  </a:moveTo>
                  <a:lnTo>
                    <a:pt x="598424" y="91693"/>
                  </a:lnTo>
                  <a:lnTo>
                    <a:pt x="593725" y="94360"/>
                  </a:lnTo>
                  <a:lnTo>
                    <a:pt x="592074" y="100456"/>
                  </a:lnTo>
                  <a:lnTo>
                    <a:pt x="594867" y="105155"/>
                  </a:lnTo>
                  <a:lnTo>
                    <a:pt x="597662" y="109981"/>
                  </a:lnTo>
                  <a:lnTo>
                    <a:pt x="603758" y="111505"/>
                  </a:lnTo>
                  <a:lnTo>
                    <a:pt x="608457" y="108711"/>
                  </a:lnTo>
                  <a:lnTo>
                    <a:pt x="682276" y="65658"/>
                  </a:lnTo>
                  <a:lnTo>
                    <a:pt x="679703" y="65658"/>
                  </a:lnTo>
                  <a:lnTo>
                    <a:pt x="679703" y="64261"/>
                  </a:lnTo>
                  <a:lnTo>
                    <a:pt x="674624" y="64261"/>
                  </a:lnTo>
                  <a:lnTo>
                    <a:pt x="660037" y="55752"/>
                  </a:lnTo>
                  <a:close/>
                </a:path>
                <a:path w="699770" h="111760">
                  <a:moveTo>
                    <a:pt x="643055" y="45846"/>
                  </a:moveTo>
                  <a:lnTo>
                    <a:pt x="0" y="45846"/>
                  </a:lnTo>
                  <a:lnTo>
                    <a:pt x="0" y="65658"/>
                  </a:lnTo>
                  <a:lnTo>
                    <a:pt x="643055" y="65658"/>
                  </a:lnTo>
                  <a:lnTo>
                    <a:pt x="660037" y="55752"/>
                  </a:lnTo>
                  <a:lnTo>
                    <a:pt x="643055" y="45846"/>
                  </a:lnTo>
                  <a:close/>
                </a:path>
                <a:path w="699770" h="111760">
                  <a:moveTo>
                    <a:pt x="682276" y="45846"/>
                  </a:moveTo>
                  <a:lnTo>
                    <a:pt x="679703" y="45846"/>
                  </a:lnTo>
                  <a:lnTo>
                    <a:pt x="679703" y="65658"/>
                  </a:lnTo>
                  <a:lnTo>
                    <a:pt x="682276" y="65658"/>
                  </a:lnTo>
                  <a:lnTo>
                    <a:pt x="699262" y="55752"/>
                  </a:lnTo>
                  <a:lnTo>
                    <a:pt x="682276" y="45846"/>
                  </a:lnTo>
                  <a:close/>
                </a:path>
                <a:path w="699770" h="111760">
                  <a:moveTo>
                    <a:pt x="674624" y="47243"/>
                  </a:moveTo>
                  <a:lnTo>
                    <a:pt x="660037" y="55752"/>
                  </a:lnTo>
                  <a:lnTo>
                    <a:pt x="674624" y="64261"/>
                  </a:lnTo>
                  <a:lnTo>
                    <a:pt x="674624" y="47243"/>
                  </a:lnTo>
                  <a:close/>
                </a:path>
                <a:path w="699770" h="111760">
                  <a:moveTo>
                    <a:pt x="679703" y="47243"/>
                  </a:moveTo>
                  <a:lnTo>
                    <a:pt x="674624" y="47243"/>
                  </a:lnTo>
                  <a:lnTo>
                    <a:pt x="674624" y="64261"/>
                  </a:lnTo>
                  <a:lnTo>
                    <a:pt x="679703" y="64261"/>
                  </a:lnTo>
                  <a:lnTo>
                    <a:pt x="679703" y="47243"/>
                  </a:lnTo>
                  <a:close/>
                </a:path>
                <a:path w="699770" h="111760">
                  <a:moveTo>
                    <a:pt x="603758" y="0"/>
                  </a:moveTo>
                  <a:lnTo>
                    <a:pt x="597662" y="1523"/>
                  </a:lnTo>
                  <a:lnTo>
                    <a:pt x="594867" y="6349"/>
                  </a:lnTo>
                  <a:lnTo>
                    <a:pt x="592074" y="11048"/>
                  </a:lnTo>
                  <a:lnTo>
                    <a:pt x="593725" y="17144"/>
                  </a:lnTo>
                  <a:lnTo>
                    <a:pt x="598424" y="19811"/>
                  </a:lnTo>
                  <a:lnTo>
                    <a:pt x="660037" y="55752"/>
                  </a:lnTo>
                  <a:lnTo>
                    <a:pt x="674624" y="47243"/>
                  </a:lnTo>
                  <a:lnTo>
                    <a:pt x="679703" y="47243"/>
                  </a:lnTo>
                  <a:lnTo>
                    <a:pt x="679703" y="45846"/>
                  </a:lnTo>
                  <a:lnTo>
                    <a:pt x="682276" y="45846"/>
                  </a:lnTo>
                  <a:lnTo>
                    <a:pt x="608457" y="2793"/>
                  </a:lnTo>
                  <a:lnTo>
                    <a:pt x="603758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" name="object 98"/>
            <p:cNvSpPr/>
            <p:nvPr/>
          </p:nvSpPr>
          <p:spPr>
            <a:xfrm>
              <a:off x="5484875" y="3814571"/>
              <a:ext cx="428244" cy="291083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99" name="object 99"/>
          <p:cNvSpPr txBox="1"/>
          <p:nvPr/>
        </p:nvSpPr>
        <p:spPr>
          <a:xfrm>
            <a:off x="7862062" y="3900296"/>
            <a:ext cx="1835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dirty="0">
                <a:solidFill>
                  <a:prstClr val="black"/>
                </a:solidFill>
                <a:latin typeface="Carlito"/>
                <a:cs typeface="Carlito"/>
              </a:rPr>
              <a:t>…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3441064" y="2109977"/>
            <a:ext cx="111760" cy="535940"/>
          </a:xfrm>
          <a:custGeom>
            <a:avLst/>
            <a:gdLst/>
            <a:ahLst/>
            <a:cxnLst/>
            <a:rect l="l" t="t" r="r" b="b"/>
            <a:pathLst>
              <a:path w="111760" h="535939">
                <a:moveTo>
                  <a:pt x="55752" y="39224"/>
                </a:moveTo>
                <a:lnTo>
                  <a:pt x="45847" y="56206"/>
                </a:lnTo>
                <a:lnTo>
                  <a:pt x="45847" y="535432"/>
                </a:lnTo>
                <a:lnTo>
                  <a:pt x="65659" y="535432"/>
                </a:lnTo>
                <a:lnTo>
                  <a:pt x="65659" y="56206"/>
                </a:lnTo>
                <a:lnTo>
                  <a:pt x="55752" y="39224"/>
                </a:lnTo>
                <a:close/>
              </a:path>
              <a:path w="111760" h="535939">
                <a:moveTo>
                  <a:pt x="55753" y="0"/>
                </a:moveTo>
                <a:lnTo>
                  <a:pt x="2793" y="90805"/>
                </a:lnTo>
                <a:lnTo>
                  <a:pt x="0" y="95504"/>
                </a:lnTo>
                <a:lnTo>
                  <a:pt x="1524" y="101600"/>
                </a:lnTo>
                <a:lnTo>
                  <a:pt x="6350" y="104394"/>
                </a:lnTo>
                <a:lnTo>
                  <a:pt x="11049" y="107187"/>
                </a:lnTo>
                <a:lnTo>
                  <a:pt x="17145" y="105537"/>
                </a:lnTo>
                <a:lnTo>
                  <a:pt x="19812" y="100837"/>
                </a:lnTo>
                <a:lnTo>
                  <a:pt x="45846" y="56206"/>
                </a:lnTo>
                <a:lnTo>
                  <a:pt x="45847" y="19558"/>
                </a:lnTo>
                <a:lnTo>
                  <a:pt x="67159" y="19558"/>
                </a:lnTo>
                <a:lnTo>
                  <a:pt x="55753" y="0"/>
                </a:lnTo>
                <a:close/>
              </a:path>
              <a:path w="111760" h="535939">
                <a:moveTo>
                  <a:pt x="67159" y="19558"/>
                </a:moveTo>
                <a:lnTo>
                  <a:pt x="65659" y="19558"/>
                </a:lnTo>
                <a:lnTo>
                  <a:pt x="65659" y="56206"/>
                </a:lnTo>
                <a:lnTo>
                  <a:pt x="91693" y="100837"/>
                </a:lnTo>
                <a:lnTo>
                  <a:pt x="94361" y="105537"/>
                </a:lnTo>
                <a:lnTo>
                  <a:pt x="100457" y="107187"/>
                </a:lnTo>
                <a:lnTo>
                  <a:pt x="105156" y="104394"/>
                </a:lnTo>
                <a:lnTo>
                  <a:pt x="109982" y="101600"/>
                </a:lnTo>
                <a:lnTo>
                  <a:pt x="111506" y="95504"/>
                </a:lnTo>
                <a:lnTo>
                  <a:pt x="108712" y="90805"/>
                </a:lnTo>
                <a:lnTo>
                  <a:pt x="67159" y="19558"/>
                </a:lnTo>
                <a:close/>
              </a:path>
              <a:path w="111760" h="535939">
                <a:moveTo>
                  <a:pt x="65659" y="19558"/>
                </a:moveTo>
                <a:lnTo>
                  <a:pt x="45847" y="19558"/>
                </a:lnTo>
                <a:lnTo>
                  <a:pt x="45847" y="56206"/>
                </a:lnTo>
                <a:lnTo>
                  <a:pt x="55752" y="39224"/>
                </a:lnTo>
                <a:lnTo>
                  <a:pt x="47243" y="24637"/>
                </a:lnTo>
                <a:lnTo>
                  <a:pt x="65659" y="24637"/>
                </a:lnTo>
                <a:lnTo>
                  <a:pt x="65659" y="19558"/>
                </a:lnTo>
                <a:close/>
              </a:path>
              <a:path w="111760" h="535939">
                <a:moveTo>
                  <a:pt x="65659" y="24637"/>
                </a:moveTo>
                <a:lnTo>
                  <a:pt x="64262" y="24637"/>
                </a:lnTo>
                <a:lnTo>
                  <a:pt x="55752" y="39224"/>
                </a:lnTo>
                <a:lnTo>
                  <a:pt x="65659" y="56206"/>
                </a:lnTo>
                <a:lnTo>
                  <a:pt x="65659" y="24637"/>
                </a:lnTo>
                <a:close/>
              </a:path>
              <a:path w="111760" h="535939">
                <a:moveTo>
                  <a:pt x="64262" y="24637"/>
                </a:moveTo>
                <a:lnTo>
                  <a:pt x="47243" y="24637"/>
                </a:lnTo>
                <a:lnTo>
                  <a:pt x="55752" y="39224"/>
                </a:lnTo>
                <a:lnTo>
                  <a:pt x="64262" y="24637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4512436" y="2109977"/>
            <a:ext cx="111760" cy="535940"/>
          </a:xfrm>
          <a:custGeom>
            <a:avLst/>
            <a:gdLst/>
            <a:ahLst/>
            <a:cxnLst/>
            <a:rect l="l" t="t" r="r" b="b"/>
            <a:pathLst>
              <a:path w="111760" h="535939">
                <a:moveTo>
                  <a:pt x="55752" y="39224"/>
                </a:moveTo>
                <a:lnTo>
                  <a:pt x="45846" y="56206"/>
                </a:lnTo>
                <a:lnTo>
                  <a:pt x="45846" y="535432"/>
                </a:lnTo>
                <a:lnTo>
                  <a:pt x="65658" y="535432"/>
                </a:lnTo>
                <a:lnTo>
                  <a:pt x="65658" y="56206"/>
                </a:lnTo>
                <a:lnTo>
                  <a:pt x="55752" y="39224"/>
                </a:lnTo>
                <a:close/>
              </a:path>
              <a:path w="111760" h="535939">
                <a:moveTo>
                  <a:pt x="55752" y="0"/>
                </a:moveTo>
                <a:lnTo>
                  <a:pt x="2793" y="90805"/>
                </a:lnTo>
                <a:lnTo>
                  <a:pt x="0" y="95504"/>
                </a:lnTo>
                <a:lnTo>
                  <a:pt x="1524" y="101600"/>
                </a:lnTo>
                <a:lnTo>
                  <a:pt x="6350" y="104394"/>
                </a:lnTo>
                <a:lnTo>
                  <a:pt x="11049" y="107187"/>
                </a:lnTo>
                <a:lnTo>
                  <a:pt x="17144" y="105537"/>
                </a:lnTo>
                <a:lnTo>
                  <a:pt x="19812" y="100837"/>
                </a:lnTo>
                <a:lnTo>
                  <a:pt x="45846" y="56206"/>
                </a:lnTo>
                <a:lnTo>
                  <a:pt x="45846" y="19558"/>
                </a:lnTo>
                <a:lnTo>
                  <a:pt x="67159" y="19558"/>
                </a:lnTo>
                <a:lnTo>
                  <a:pt x="55752" y="0"/>
                </a:lnTo>
                <a:close/>
              </a:path>
              <a:path w="111760" h="535939">
                <a:moveTo>
                  <a:pt x="67159" y="19558"/>
                </a:moveTo>
                <a:lnTo>
                  <a:pt x="65658" y="19558"/>
                </a:lnTo>
                <a:lnTo>
                  <a:pt x="65659" y="56206"/>
                </a:lnTo>
                <a:lnTo>
                  <a:pt x="91693" y="100837"/>
                </a:lnTo>
                <a:lnTo>
                  <a:pt x="94361" y="105537"/>
                </a:lnTo>
                <a:lnTo>
                  <a:pt x="100456" y="107187"/>
                </a:lnTo>
                <a:lnTo>
                  <a:pt x="105156" y="104394"/>
                </a:lnTo>
                <a:lnTo>
                  <a:pt x="109981" y="101600"/>
                </a:lnTo>
                <a:lnTo>
                  <a:pt x="111506" y="95504"/>
                </a:lnTo>
                <a:lnTo>
                  <a:pt x="108712" y="90805"/>
                </a:lnTo>
                <a:lnTo>
                  <a:pt x="67159" y="19558"/>
                </a:lnTo>
                <a:close/>
              </a:path>
              <a:path w="111760" h="535939">
                <a:moveTo>
                  <a:pt x="65658" y="19558"/>
                </a:moveTo>
                <a:lnTo>
                  <a:pt x="45846" y="19558"/>
                </a:lnTo>
                <a:lnTo>
                  <a:pt x="45846" y="56206"/>
                </a:lnTo>
                <a:lnTo>
                  <a:pt x="55752" y="39224"/>
                </a:lnTo>
                <a:lnTo>
                  <a:pt x="47243" y="24637"/>
                </a:lnTo>
                <a:lnTo>
                  <a:pt x="65658" y="24637"/>
                </a:lnTo>
                <a:lnTo>
                  <a:pt x="65658" y="19558"/>
                </a:lnTo>
                <a:close/>
              </a:path>
              <a:path w="111760" h="535939">
                <a:moveTo>
                  <a:pt x="65658" y="24637"/>
                </a:moveTo>
                <a:lnTo>
                  <a:pt x="64262" y="24637"/>
                </a:lnTo>
                <a:lnTo>
                  <a:pt x="55752" y="39224"/>
                </a:lnTo>
                <a:lnTo>
                  <a:pt x="65659" y="56206"/>
                </a:lnTo>
                <a:lnTo>
                  <a:pt x="65658" y="24637"/>
                </a:lnTo>
                <a:close/>
              </a:path>
              <a:path w="111760" h="535939">
                <a:moveTo>
                  <a:pt x="64262" y="24637"/>
                </a:moveTo>
                <a:lnTo>
                  <a:pt x="47243" y="24637"/>
                </a:lnTo>
                <a:lnTo>
                  <a:pt x="55752" y="39224"/>
                </a:lnTo>
                <a:lnTo>
                  <a:pt x="64262" y="24637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5565521" y="2109977"/>
            <a:ext cx="111760" cy="535940"/>
          </a:xfrm>
          <a:custGeom>
            <a:avLst/>
            <a:gdLst/>
            <a:ahLst/>
            <a:cxnLst/>
            <a:rect l="l" t="t" r="r" b="b"/>
            <a:pathLst>
              <a:path w="111760" h="535939">
                <a:moveTo>
                  <a:pt x="55752" y="39224"/>
                </a:moveTo>
                <a:lnTo>
                  <a:pt x="45846" y="56206"/>
                </a:lnTo>
                <a:lnTo>
                  <a:pt x="45846" y="535432"/>
                </a:lnTo>
                <a:lnTo>
                  <a:pt x="65658" y="535432"/>
                </a:lnTo>
                <a:lnTo>
                  <a:pt x="65658" y="56206"/>
                </a:lnTo>
                <a:lnTo>
                  <a:pt x="55752" y="39224"/>
                </a:lnTo>
                <a:close/>
              </a:path>
              <a:path w="111760" h="535939">
                <a:moveTo>
                  <a:pt x="55752" y="0"/>
                </a:moveTo>
                <a:lnTo>
                  <a:pt x="2793" y="90805"/>
                </a:lnTo>
                <a:lnTo>
                  <a:pt x="0" y="95504"/>
                </a:lnTo>
                <a:lnTo>
                  <a:pt x="1524" y="101600"/>
                </a:lnTo>
                <a:lnTo>
                  <a:pt x="6350" y="104394"/>
                </a:lnTo>
                <a:lnTo>
                  <a:pt x="11049" y="107187"/>
                </a:lnTo>
                <a:lnTo>
                  <a:pt x="17144" y="105537"/>
                </a:lnTo>
                <a:lnTo>
                  <a:pt x="19812" y="100837"/>
                </a:lnTo>
                <a:lnTo>
                  <a:pt x="45846" y="56206"/>
                </a:lnTo>
                <a:lnTo>
                  <a:pt x="45846" y="19558"/>
                </a:lnTo>
                <a:lnTo>
                  <a:pt x="67159" y="19558"/>
                </a:lnTo>
                <a:lnTo>
                  <a:pt x="55752" y="0"/>
                </a:lnTo>
                <a:close/>
              </a:path>
              <a:path w="111760" h="535939">
                <a:moveTo>
                  <a:pt x="67159" y="19558"/>
                </a:moveTo>
                <a:lnTo>
                  <a:pt x="65658" y="19558"/>
                </a:lnTo>
                <a:lnTo>
                  <a:pt x="65659" y="56206"/>
                </a:lnTo>
                <a:lnTo>
                  <a:pt x="91693" y="100837"/>
                </a:lnTo>
                <a:lnTo>
                  <a:pt x="94361" y="105537"/>
                </a:lnTo>
                <a:lnTo>
                  <a:pt x="100456" y="107187"/>
                </a:lnTo>
                <a:lnTo>
                  <a:pt x="105155" y="104394"/>
                </a:lnTo>
                <a:lnTo>
                  <a:pt x="109981" y="101600"/>
                </a:lnTo>
                <a:lnTo>
                  <a:pt x="111505" y="95504"/>
                </a:lnTo>
                <a:lnTo>
                  <a:pt x="108712" y="90805"/>
                </a:lnTo>
                <a:lnTo>
                  <a:pt x="67159" y="19558"/>
                </a:lnTo>
                <a:close/>
              </a:path>
              <a:path w="111760" h="535939">
                <a:moveTo>
                  <a:pt x="65658" y="19558"/>
                </a:moveTo>
                <a:lnTo>
                  <a:pt x="45846" y="19558"/>
                </a:lnTo>
                <a:lnTo>
                  <a:pt x="45846" y="56206"/>
                </a:lnTo>
                <a:lnTo>
                  <a:pt x="55752" y="39224"/>
                </a:lnTo>
                <a:lnTo>
                  <a:pt x="47243" y="24637"/>
                </a:lnTo>
                <a:lnTo>
                  <a:pt x="65658" y="24637"/>
                </a:lnTo>
                <a:lnTo>
                  <a:pt x="65658" y="19558"/>
                </a:lnTo>
                <a:close/>
              </a:path>
              <a:path w="111760" h="535939">
                <a:moveTo>
                  <a:pt x="65658" y="24637"/>
                </a:moveTo>
                <a:lnTo>
                  <a:pt x="64262" y="24637"/>
                </a:lnTo>
                <a:lnTo>
                  <a:pt x="55752" y="39224"/>
                </a:lnTo>
                <a:lnTo>
                  <a:pt x="65659" y="56206"/>
                </a:lnTo>
                <a:lnTo>
                  <a:pt x="65658" y="24637"/>
                </a:lnTo>
                <a:close/>
              </a:path>
              <a:path w="111760" h="535939">
                <a:moveTo>
                  <a:pt x="64262" y="24637"/>
                </a:moveTo>
                <a:lnTo>
                  <a:pt x="47243" y="24637"/>
                </a:lnTo>
                <a:lnTo>
                  <a:pt x="55752" y="39224"/>
                </a:lnTo>
                <a:lnTo>
                  <a:pt x="64262" y="24637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3140203" y="1794128"/>
            <a:ext cx="3133725" cy="706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129665" algn="l"/>
                <a:tab pos="2393950" algn="l"/>
              </a:tabLst>
              <a:defRPr/>
            </a:pPr>
            <a:r>
              <a:rPr i="1" spc="-15" dirty="0">
                <a:solidFill>
                  <a:prstClr val="black"/>
                </a:solidFill>
                <a:latin typeface="Carlito"/>
                <a:cs typeface="Carlito"/>
              </a:rPr>
              <a:t>favorite	</a:t>
            </a:r>
            <a:r>
              <a:rPr i="1" spc="-5" dirty="0">
                <a:solidFill>
                  <a:prstClr val="black"/>
                </a:solidFill>
                <a:latin typeface="Carlito"/>
                <a:cs typeface="Carlito"/>
              </a:rPr>
              <a:t>season	</a:t>
            </a:r>
            <a:r>
              <a:rPr i="1" spc="-10" dirty="0">
                <a:solidFill>
                  <a:prstClr val="black"/>
                </a:solidFill>
                <a:latin typeface="Carlito"/>
                <a:cs typeface="Carlito"/>
              </a:rPr>
              <a:t>is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  <a:p>
            <a:pPr marL="398145" algn="ctr">
              <a:spcBef>
                <a:spcPts val="1280"/>
              </a:spcBef>
              <a:tabLst>
                <a:tab pos="1470025" algn="l"/>
                <a:tab pos="2514600" algn="l"/>
              </a:tabLst>
              <a:defRPr/>
            </a:pPr>
            <a:r>
              <a:rPr sz="1600" spc="-10" dirty="0">
                <a:solidFill>
                  <a:srgbClr val="BA56BD"/>
                </a:solidFill>
                <a:latin typeface="Carlito"/>
                <a:cs typeface="Carlito"/>
              </a:rPr>
              <a:t>samp</a:t>
            </a:r>
            <a:r>
              <a:rPr sz="1600" dirty="0">
                <a:solidFill>
                  <a:srgbClr val="BA56BD"/>
                </a:solidFill>
                <a:latin typeface="Carlito"/>
                <a:cs typeface="Carlito"/>
              </a:rPr>
              <a:t>l</a:t>
            </a:r>
            <a:r>
              <a:rPr sz="1600" spc="-5" dirty="0">
                <a:solidFill>
                  <a:srgbClr val="BA56BD"/>
                </a:solidFill>
                <a:latin typeface="Carlito"/>
                <a:cs typeface="Carlito"/>
              </a:rPr>
              <a:t>e</a:t>
            </a:r>
            <a:r>
              <a:rPr sz="1600" dirty="0">
                <a:solidFill>
                  <a:srgbClr val="BA56BD"/>
                </a:solidFill>
                <a:latin typeface="Carlito"/>
                <a:cs typeface="Carlito"/>
              </a:rPr>
              <a:t>	</a:t>
            </a:r>
            <a:r>
              <a:rPr sz="1600" spc="-10" dirty="0">
                <a:solidFill>
                  <a:srgbClr val="BA56BD"/>
                </a:solidFill>
                <a:latin typeface="Carlito"/>
                <a:cs typeface="Carlito"/>
              </a:rPr>
              <a:t>samp</a:t>
            </a:r>
            <a:r>
              <a:rPr sz="1600" dirty="0">
                <a:solidFill>
                  <a:srgbClr val="BA56BD"/>
                </a:solidFill>
                <a:latin typeface="Carlito"/>
                <a:cs typeface="Carlito"/>
              </a:rPr>
              <a:t>l</a:t>
            </a:r>
            <a:r>
              <a:rPr sz="1600" spc="-5" dirty="0">
                <a:solidFill>
                  <a:srgbClr val="BA56BD"/>
                </a:solidFill>
                <a:latin typeface="Carlito"/>
                <a:cs typeface="Carlito"/>
              </a:rPr>
              <a:t>e</a:t>
            </a:r>
            <a:r>
              <a:rPr sz="1600" dirty="0">
                <a:solidFill>
                  <a:srgbClr val="BA56BD"/>
                </a:solidFill>
                <a:latin typeface="Carlito"/>
                <a:cs typeface="Carlito"/>
              </a:rPr>
              <a:t>	</a:t>
            </a:r>
            <a:r>
              <a:rPr sz="1600" spc="-10" dirty="0">
                <a:solidFill>
                  <a:srgbClr val="BA56BD"/>
                </a:solidFill>
                <a:latin typeface="Carlito"/>
                <a:cs typeface="Carlito"/>
              </a:rPr>
              <a:t>samp</a:t>
            </a:r>
            <a:r>
              <a:rPr sz="1600" dirty="0">
                <a:solidFill>
                  <a:srgbClr val="BA56BD"/>
                </a:solidFill>
                <a:latin typeface="Carlito"/>
                <a:cs typeface="Carlito"/>
              </a:rPr>
              <a:t>l</a:t>
            </a:r>
            <a:r>
              <a:rPr sz="1600" spc="-5" dirty="0">
                <a:solidFill>
                  <a:srgbClr val="BA56BD"/>
                </a:solidFill>
                <a:latin typeface="Carlito"/>
                <a:cs typeface="Carlito"/>
              </a:rPr>
              <a:t>e</a:t>
            </a:r>
            <a:endParaRPr sz="16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6633845" y="2109977"/>
            <a:ext cx="111760" cy="535940"/>
          </a:xfrm>
          <a:custGeom>
            <a:avLst/>
            <a:gdLst/>
            <a:ahLst/>
            <a:cxnLst/>
            <a:rect l="l" t="t" r="r" b="b"/>
            <a:pathLst>
              <a:path w="111760" h="535939">
                <a:moveTo>
                  <a:pt x="55752" y="39224"/>
                </a:moveTo>
                <a:lnTo>
                  <a:pt x="45846" y="56206"/>
                </a:lnTo>
                <a:lnTo>
                  <a:pt x="45846" y="535432"/>
                </a:lnTo>
                <a:lnTo>
                  <a:pt x="65658" y="535432"/>
                </a:lnTo>
                <a:lnTo>
                  <a:pt x="65658" y="56206"/>
                </a:lnTo>
                <a:lnTo>
                  <a:pt x="55752" y="39224"/>
                </a:lnTo>
                <a:close/>
              </a:path>
              <a:path w="111760" h="535939">
                <a:moveTo>
                  <a:pt x="55752" y="0"/>
                </a:moveTo>
                <a:lnTo>
                  <a:pt x="2793" y="90805"/>
                </a:lnTo>
                <a:lnTo>
                  <a:pt x="0" y="95504"/>
                </a:lnTo>
                <a:lnTo>
                  <a:pt x="1524" y="101600"/>
                </a:lnTo>
                <a:lnTo>
                  <a:pt x="6350" y="104394"/>
                </a:lnTo>
                <a:lnTo>
                  <a:pt x="11049" y="107187"/>
                </a:lnTo>
                <a:lnTo>
                  <a:pt x="17144" y="105537"/>
                </a:lnTo>
                <a:lnTo>
                  <a:pt x="19812" y="100837"/>
                </a:lnTo>
                <a:lnTo>
                  <a:pt x="45846" y="56206"/>
                </a:lnTo>
                <a:lnTo>
                  <a:pt x="45846" y="19558"/>
                </a:lnTo>
                <a:lnTo>
                  <a:pt x="67159" y="19558"/>
                </a:lnTo>
                <a:lnTo>
                  <a:pt x="55752" y="0"/>
                </a:lnTo>
                <a:close/>
              </a:path>
              <a:path w="111760" h="535939">
                <a:moveTo>
                  <a:pt x="67159" y="19558"/>
                </a:moveTo>
                <a:lnTo>
                  <a:pt x="65658" y="19558"/>
                </a:lnTo>
                <a:lnTo>
                  <a:pt x="65659" y="56206"/>
                </a:lnTo>
                <a:lnTo>
                  <a:pt x="91693" y="100837"/>
                </a:lnTo>
                <a:lnTo>
                  <a:pt x="94360" y="105537"/>
                </a:lnTo>
                <a:lnTo>
                  <a:pt x="100456" y="107187"/>
                </a:lnTo>
                <a:lnTo>
                  <a:pt x="105155" y="104394"/>
                </a:lnTo>
                <a:lnTo>
                  <a:pt x="109981" y="101600"/>
                </a:lnTo>
                <a:lnTo>
                  <a:pt x="111505" y="95504"/>
                </a:lnTo>
                <a:lnTo>
                  <a:pt x="108712" y="90805"/>
                </a:lnTo>
                <a:lnTo>
                  <a:pt x="67159" y="19558"/>
                </a:lnTo>
                <a:close/>
              </a:path>
              <a:path w="111760" h="535939">
                <a:moveTo>
                  <a:pt x="65658" y="19558"/>
                </a:moveTo>
                <a:lnTo>
                  <a:pt x="45846" y="19558"/>
                </a:lnTo>
                <a:lnTo>
                  <a:pt x="45846" y="56206"/>
                </a:lnTo>
                <a:lnTo>
                  <a:pt x="55752" y="39224"/>
                </a:lnTo>
                <a:lnTo>
                  <a:pt x="47243" y="24637"/>
                </a:lnTo>
                <a:lnTo>
                  <a:pt x="65658" y="24637"/>
                </a:lnTo>
                <a:lnTo>
                  <a:pt x="65658" y="19558"/>
                </a:lnTo>
                <a:close/>
              </a:path>
              <a:path w="111760" h="535939">
                <a:moveTo>
                  <a:pt x="65658" y="24637"/>
                </a:moveTo>
                <a:lnTo>
                  <a:pt x="64262" y="24637"/>
                </a:lnTo>
                <a:lnTo>
                  <a:pt x="55752" y="39224"/>
                </a:lnTo>
                <a:lnTo>
                  <a:pt x="65659" y="56206"/>
                </a:lnTo>
                <a:lnTo>
                  <a:pt x="65658" y="24637"/>
                </a:lnTo>
                <a:close/>
              </a:path>
              <a:path w="111760" h="535939">
                <a:moveTo>
                  <a:pt x="64262" y="24637"/>
                </a:moveTo>
                <a:lnTo>
                  <a:pt x="47243" y="24637"/>
                </a:lnTo>
                <a:lnTo>
                  <a:pt x="55752" y="39224"/>
                </a:lnTo>
                <a:lnTo>
                  <a:pt x="64262" y="24637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6403341" y="1810004"/>
            <a:ext cx="942975" cy="690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i="1" spc="-10" dirty="0">
                <a:solidFill>
                  <a:prstClr val="black"/>
                </a:solidFill>
                <a:latin typeface="Carlito"/>
                <a:cs typeface="Carlito"/>
              </a:rPr>
              <a:t>spring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  <a:p>
            <a:pPr marL="336550">
              <a:spcBef>
                <a:spcPts val="1155"/>
              </a:spcBef>
              <a:defRPr/>
            </a:pPr>
            <a:r>
              <a:rPr sz="1600" spc="-10" dirty="0">
                <a:solidFill>
                  <a:srgbClr val="BA56BD"/>
                </a:solidFill>
                <a:latin typeface="Carlito"/>
                <a:cs typeface="Carlito"/>
              </a:rPr>
              <a:t>samp</a:t>
            </a:r>
            <a:r>
              <a:rPr sz="1600" dirty="0">
                <a:solidFill>
                  <a:srgbClr val="BA56BD"/>
                </a:solidFill>
                <a:latin typeface="Carlito"/>
                <a:cs typeface="Carlito"/>
              </a:rPr>
              <a:t>l</a:t>
            </a:r>
            <a:r>
              <a:rPr sz="1600" spc="-5" dirty="0">
                <a:solidFill>
                  <a:srgbClr val="BA56BD"/>
                </a:solidFill>
                <a:latin typeface="Carlito"/>
                <a:cs typeface="Carlito"/>
              </a:rPr>
              <a:t>e</a:t>
            </a:r>
            <a:endParaRPr sz="16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7512178" y="6454241"/>
            <a:ext cx="596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i="1" spc="-10" dirty="0">
                <a:solidFill>
                  <a:prstClr val="black"/>
                </a:solidFill>
                <a:latin typeface="Carlito"/>
                <a:cs typeface="Carlito"/>
              </a:rPr>
              <a:t>spring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49412E22-71D9-4F37-8E1C-1F2505F22A87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109" name="Title 108">
            <a:extLst>
              <a:ext uri="{FF2B5EF4-FFF2-40B4-BE49-F238E27FC236}">
                <a16:creationId xmlns:a16="http://schemas.microsoft.com/office/drawing/2014/main" id="{1D6AA032-D974-7F77-76DE-24EC23CFB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Generating Text with an RNN Language Model</a:t>
            </a:r>
          </a:p>
        </p:txBody>
      </p:sp>
    </p:spTree>
    <p:extLst>
      <p:ext uri="{BB962C8B-B14F-4D97-AF65-F5344CB8AC3E}">
        <p14:creationId xmlns:p14="http://schemas.microsoft.com/office/powerpoint/2010/main" val="10474208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1032256"/>
            <a:ext cx="8154034" cy="170878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spcBef>
                <a:spcPts val="67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Let’s have some</a:t>
            </a:r>
            <a:r>
              <a:rPr sz="2400" spc="-1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fun!</a:t>
            </a:r>
            <a:endParaRPr sz="2400" dirty="0">
              <a:solidFill>
                <a:prstClr val="black"/>
              </a:solidFill>
              <a:latin typeface="Carlito"/>
              <a:cs typeface="Carlito"/>
            </a:endParaRPr>
          </a:p>
          <a:p>
            <a:pPr marL="355600" marR="5080" indent="-342900">
              <a:spcBef>
                <a:spcPts val="58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10" dirty="0">
                <a:solidFill>
                  <a:prstClr val="black"/>
                </a:solidFill>
                <a:latin typeface="Carlito"/>
                <a:cs typeface="Carlito"/>
              </a:rPr>
              <a:t>You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can train a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RNN-LM on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any kind </a:t>
            </a:r>
            <a:r>
              <a:rPr sz="2400" spc="-10" dirty="0">
                <a:solidFill>
                  <a:prstClr val="black"/>
                </a:solidFill>
                <a:latin typeface="Carlito"/>
                <a:cs typeface="Carlito"/>
              </a:rPr>
              <a:t>of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text, then generate</a:t>
            </a:r>
            <a:r>
              <a:rPr sz="2400" spc="-8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text  in that</a:t>
            </a:r>
            <a:r>
              <a:rPr sz="2400" spc="-2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style.</a:t>
            </a:r>
            <a:endParaRPr sz="2400" dirty="0">
              <a:solidFill>
                <a:prstClr val="black"/>
              </a:solidFill>
              <a:latin typeface="Carlito"/>
              <a:cs typeface="Carlito"/>
            </a:endParaRPr>
          </a:p>
          <a:p>
            <a:pPr marL="355600" indent="-342900">
              <a:spcBef>
                <a:spcPts val="57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RNN-LM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trained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on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Obama</a:t>
            </a:r>
            <a:r>
              <a:rPr sz="2400" spc="-20" dirty="0">
                <a:solidFill>
                  <a:srgbClr val="BA56BD"/>
                </a:solidFill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speeches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:</a:t>
            </a:r>
            <a:endParaRPr sz="2400" dirty="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11271" y="6147003"/>
            <a:ext cx="65360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z="1200" b="1" u="sng" spc="-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Source:</a:t>
            </a:r>
            <a:r>
              <a:rPr sz="1200" b="1" spc="-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200" u="sng" spc="-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Carlito"/>
                <a:cs typeface="Carlito"/>
                <a:hlinkClick r:id="rId2"/>
              </a:rPr>
              <a:t>https://medium.com/@samim/obama-rnn-machine-generated-political-speeches-c8abd18a2ea0</a:t>
            </a:r>
            <a:endParaRPr sz="1200">
              <a:solidFill>
                <a:prstClr val="black"/>
              </a:solidFill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149682" y="3787610"/>
            <a:ext cx="8065770" cy="1502410"/>
            <a:chOff x="625682" y="3787610"/>
            <a:chExt cx="8065770" cy="1502410"/>
          </a:xfrm>
        </p:grpSpPr>
        <p:sp>
          <p:nvSpPr>
            <p:cNvPr id="6" name="object 6"/>
            <p:cNvSpPr/>
            <p:nvPr/>
          </p:nvSpPr>
          <p:spPr>
            <a:xfrm>
              <a:off x="625682" y="3787610"/>
              <a:ext cx="8065696" cy="137557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2947416" y="4832604"/>
              <a:ext cx="5686425" cy="457200"/>
            </a:xfrm>
            <a:custGeom>
              <a:avLst/>
              <a:gdLst/>
              <a:ahLst/>
              <a:cxnLst/>
              <a:rect l="l" t="t" r="r" b="b"/>
              <a:pathLst>
                <a:path w="5686425" h="457200">
                  <a:moveTo>
                    <a:pt x="5686044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5686044" y="457200"/>
                  </a:lnTo>
                  <a:lnTo>
                    <a:pt x="56860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8" name="object 8"/>
          <p:cNvSpPr/>
          <p:nvPr/>
        </p:nvSpPr>
        <p:spPr>
          <a:xfrm>
            <a:off x="7208520" y="2007107"/>
            <a:ext cx="3015996" cy="13395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41539F-9681-47D0-BA79-386D409A4AA9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9F059D00-17BF-DE7D-04C8-AC3EF90C5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Generating Text with an RNN Language Model</a:t>
            </a:r>
          </a:p>
        </p:txBody>
      </p:sp>
    </p:spTree>
    <p:extLst>
      <p:ext uri="{BB962C8B-B14F-4D97-AF65-F5344CB8AC3E}">
        <p14:creationId xmlns:p14="http://schemas.microsoft.com/office/powerpoint/2010/main" val="110889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1032256"/>
            <a:ext cx="8154034" cy="170878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spcBef>
                <a:spcPts val="67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Let’s have some</a:t>
            </a:r>
            <a:r>
              <a:rPr sz="2400" spc="-1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fun!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  <a:p>
            <a:pPr marL="355600" marR="5080" indent="-342900">
              <a:spcBef>
                <a:spcPts val="58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10" dirty="0">
                <a:solidFill>
                  <a:prstClr val="black"/>
                </a:solidFill>
                <a:latin typeface="Carlito"/>
                <a:cs typeface="Carlito"/>
              </a:rPr>
              <a:t>You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can train a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RNN-LM on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any kind </a:t>
            </a:r>
            <a:r>
              <a:rPr sz="2400" spc="-10" dirty="0">
                <a:solidFill>
                  <a:prstClr val="black"/>
                </a:solidFill>
                <a:latin typeface="Carlito"/>
                <a:cs typeface="Carlito"/>
              </a:rPr>
              <a:t>of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text, then generate</a:t>
            </a:r>
            <a:r>
              <a:rPr sz="2400" spc="-8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text  in that</a:t>
            </a:r>
            <a:r>
              <a:rPr sz="2400" spc="-2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style.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  <a:p>
            <a:pPr marL="355600" indent="-342900">
              <a:spcBef>
                <a:spcPts val="57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RNN-LM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trained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on </a:t>
            </a:r>
            <a:r>
              <a:rPr sz="2400" i="1" spc="-5" dirty="0">
                <a:solidFill>
                  <a:srgbClr val="BA56BD"/>
                </a:solidFill>
                <a:latin typeface="Carlito"/>
                <a:cs typeface="Carlito"/>
              </a:rPr>
              <a:t>Harry Potter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: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47845" y="6147003"/>
            <a:ext cx="649986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z="1200" b="1" u="sng" spc="-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Source:</a:t>
            </a:r>
            <a:r>
              <a:rPr sz="1200" b="1" spc="3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200" u="sng" spc="-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Carlito"/>
                <a:cs typeface="Carlito"/>
                <a:hlinkClick r:id="rId2"/>
              </a:rPr>
              <a:t>https://medium.com/deep-writing/harry-potter-written-by-artificial-intelligence-8a9431803da6</a:t>
            </a:r>
            <a:endParaRPr sz="12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334034" y="3565397"/>
            <a:ext cx="7465235" cy="22882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978396" y="1999488"/>
            <a:ext cx="2785872" cy="13182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7943C7-3D59-4858-9B1F-7A00697C0331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64D0273-A164-4136-FC46-C3BC971DA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Generating Text with an RNN Language Model</a:t>
            </a:r>
          </a:p>
        </p:txBody>
      </p:sp>
    </p:spTree>
    <p:extLst>
      <p:ext uri="{BB962C8B-B14F-4D97-AF65-F5344CB8AC3E}">
        <p14:creationId xmlns:p14="http://schemas.microsoft.com/office/powerpoint/2010/main" val="6368268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1032256"/>
            <a:ext cx="8154034" cy="170878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spcBef>
                <a:spcPts val="67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Let’s have some</a:t>
            </a:r>
            <a:r>
              <a:rPr sz="2400" spc="-1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fun!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  <a:p>
            <a:pPr marL="355600" marR="5080" indent="-342900">
              <a:spcBef>
                <a:spcPts val="58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10" dirty="0">
                <a:solidFill>
                  <a:prstClr val="black"/>
                </a:solidFill>
                <a:latin typeface="Carlito"/>
                <a:cs typeface="Carlito"/>
              </a:rPr>
              <a:t>You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can train a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RNN-LM on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any kind </a:t>
            </a:r>
            <a:r>
              <a:rPr sz="2400" spc="-10" dirty="0">
                <a:solidFill>
                  <a:prstClr val="black"/>
                </a:solidFill>
                <a:latin typeface="Carlito"/>
                <a:cs typeface="Carlito"/>
              </a:rPr>
              <a:t>of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text, then generate</a:t>
            </a:r>
            <a:r>
              <a:rPr sz="2400" spc="-8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text  in that</a:t>
            </a:r>
            <a:r>
              <a:rPr sz="2400" spc="-2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style.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  <a:p>
            <a:pPr marL="355600" indent="-342900">
              <a:spcBef>
                <a:spcPts val="57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RNN-LM 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trained </a:t>
            </a:r>
            <a:r>
              <a:rPr sz="2400" spc="-5" dirty="0">
                <a:solidFill>
                  <a:prstClr val="black"/>
                </a:solidFill>
                <a:latin typeface="Carlito"/>
                <a:cs typeface="Carlito"/>
              </a:rPr>
              <a:t>on </a:t>
            </a:r>
            <a:r>
              <a:rPr sz="2400" spc="-5" dirty="0">
                <a:solidFill>
                  <a:srgbClr val="BA56BD"/>
                </a:solidFill>
                <a:latin typeface="Carlito"/>
                <a:cs typeface="Carlito"/>
              </a:rPr>
              <a:t>paint </a:t>
            </a:r>
            <a:r>
              <a:rPr sz="2400" dirty="0">
                <a:solidFill>
                  <a:srgbClr val="BA56BD"/>
                </a:solidFill>
                <a:latin typeface="Carlito"/>
                <a:cs typeface="Carlito"/>
              </a:rPr>
              <a:t>color</a:t>
            </a:r>
            <a:r>
              <a:rPr sz="2400" spc="-40" dirty="0">
                <a:solidFill>
                  <a:srgbClr val="BA56BD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srgbClr val="BA56BD"/>
                </a:solidFill>
                <a:latin typeface="Carlito"/>
                <a:cs typeface="Carlito"/>
              </a:rPr>
              <a:t>names</a:t>
            </a:r>
            <a:r>
              <a:rPr sz="2400" dirty="0">
                <a:solidFill>
                  <a:prstClr val="black"/>
                </a:solidFill>
                <a:latin typeface="Carlito"/>
                <a:cs typeface="Carlito"/>
              </a:rPr>
              <a:t>:</a:t>
            </a:r>
            <a:endParaRPr sz="24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63315" y="6405473"/>
            <a:ext cx="61855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z="1200" b="1" u="sng" spc="-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Source:</a:t>
            </a:r>
            <a:r>
              <a:rPr sz="1200" b="1" spc="-5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200" u="sng" spc="-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Carlito"/>
                <a:cs typeface="Carlito"/>
                <a:hlinkClick r:id="rId2"/>
              </a:rPr>
              <a:t>http://aiweirdness.com/post/160776374467/new-paint-colors-invented-by-neural-network</a:t>
            </a:r>
            <a:endParaRPr sz="120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480324" y="2900172"/>
            <a:ext cx="2388671" cy="268734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230749" y="2910428"/>
            <a:ext cx="2532822" cy="268734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58162" y="5834634"/>
            <a:ext cx="8077200" cy="308418"/>
          </a:xfrm>
          <a:prstGeom prst="rect">
            <a:avLst/>
          </a:prstGeom>
          <a:ln w="19811">
            <a:solidFill>
              <a:srgbClr val="00AF5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111125">
              <a:spcBef>
                <a:spcPts val="245"/>
              </a:spcBef>
              <a:defRPr/>
            </a:pPr>
            <a:r>
              <a:rPr spc="-5" dirty="0">
                <a:solidFill>
                  <a:prstClr val="black"/>
                </a:solidFill>
                <a:latin typeface="Carlito"/>
                <a:cs typeface="Carlito"/>
              </a:rPr>
              <a:t>This </a:t>
            </a:r>
            <a:r>
              <a:rPr dirty="0">
                <a:solidFill>
                  <a:prstClr val="black"/>
                </a:solidFill>
                <a:latin typeface="Carlito"/>
                <a:cs typeface="Carlito"/>
              </a:rPr>
              <a:t>is an </a:t>
            </a:r>
            <a:r>
              <a:rPr spc="-10" dirty="0">
                <a:solidFill>
                  <a:prstClr val="black"/>
                </a:solidFill>
                <a:latin typeface="Carlito"/>
                <a:cs typeface="Carlito"/>
              </a:rPr>
              <a:t>example </a:t>
            </a:r>
            <a:r>
              <a:rPr spc="-5" dirty="0">
                <a:solidFill>
                  <a:prstClr val="black"/>
                </a:solidFill>
                <a:latin typeface="Carlito"/>
                <a:cs typeface="Carlito"/>
              </a:rPr>
              <a:t>of </a:t>
            </a:r>
            <a:r>
              <a:rPr dirty="0">
                <a:solidFill>
                  <a:prstClr val="black"/>
                </a:solidFill>
                <a:latin typeface="Carlito"/>
                <a:cs typeface="Carlito"/>
              </a:rPr>
              <a:t>a </a:t>
            </a:r>
            <a:r>
              <a:rPr spc="-10" dirty="0">
                <a:solidFill>
                  <a:srgbClr val="00AF50"/>
                </a:solidFill>
                <a:latin typeface="Carlito"/>
                <a:cs typeface="Carlito"/>
              </a:rPr>
              <a:t>character-level </a:t>
            </a:r>
            <a:r>
              <a:rPr spc="-5" dirty="0">
                <a:solidFill>
                  <a:srgbClr val="00AF50"/>
                </a:solidFill>
                <a:latin typeface="Carlito"/>
                <a:cs typeface="Carlito"/>
              </a:rPr>
              <a:t>RNN-LM </a:t>
            </a:r>
            <a:r>
              <a:rPr spc="-10" dirty="0">
                <a:solidFill>
                  <a:prstClr val="black"/>
                </a:solidFill>
                <a:latin typeface="Carlito"/>
                <a:cs typeface="Carlito"/>
              </a:rPr>
              <a:t>(predicts </a:t>
            </a:r>
            <a:r>
              <a:rPr spc="-5" dirty="0">
                <a:solidFill>
                  <a:prstClr val="black"/>
                </a:solidFill>
                <a:latin typeface="Carlito"/>
                <a:cs typeface="Carlito"/>
              </a:rPr>
              <a:t>what </a:t>
            </a:r>
            <a:r>
              <a:rPr spc="-15" dirty="0">
                <a:solidFill>
                  <a:srgbClr val="00AF50"/>
                </a:solidFill>
                <a:latin typeface="Carlito"/>
                <a:cs typeface="Carlito"/>
              </a:rPr>
              <a:t>character </a:t>
            </a:r>
            <a:r>
              <a:rPr spc="-10" dirty="0">
                <a:solidFill>
                  <a:prstClr val="black"/>
                </a:solidFill>
                <a:latin typeface="Carlito"/>
                <a:cs typeface="Carlito"/>
              </a:rPr>
              <a:t>comes</a:t>
            </a:r>
            <a:r>
              <a:rPr spc="229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pc="-10" dirty="0">
                <a:solidFill>
                  <a:prstClr val="black"/>
                </a:solidFill>
                <a:latin typeface="Carlito"/>
                <a:cs typeface="Carlito"/>
              </a:rPr>
              <a:t>next)</a:t>
            </a:r>
            <a:endParaRPr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EA6101-A307-497C-9887-54D25ECDB118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8CDCDC6-877E-8DB8-BE66-AC5EE10C7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Generating Text with an RNN Language Model</a:t>
            </a:r>
          </a:p>
        </p:txBody>
      </p:sp>
    </p:spTree>
    <p:extLst>
      <p:ext uri="{BB962C8B-B14F-4D97-AF65-F5344CB8AC3E}">
        <p14:creationId xmlns:p14="http://schemas.microsoft.com/office/powerpoint/2010/main" val="20945531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4000" y="5481367"/>
            <a:ext cx="9144000" cy="359073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57480">
              <a:spcBef>
                <a:spcPts val="400"/>
              </a:spcBef>
              <a:tabLst>
                <a:tab pos="5411470" algn="l"/>
                <a:tab pos="7621270" algn="l"/>
              </a:tabLst>
              <a:defRPr/>
            </a:pP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Fei-Fei Li &amp; Andrej Karpathy &amp;</a:t>
            </a:r>
            <a:r>
              <a:rPr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Justin</a:t>
            </a:r>
            <a:r>
              <a:rPr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Johnson	</a:t>
            </a:r>
            <a:r>
              <a:rPr sz="3000" spc="-7" baseline="-4166" dirty="0">
                <a:solidFill>
                  <a:srgbClr val="FFFFFF"/>
                </a:solidFill>
                <a:latin typeface="Arial"/>
                <a:cs typeface="Arial"/>
              </a:rPr>
              <a:t>Lecture</a:t>
            </a:r>
            <a:r>
              <a:rPr sz="3000" spc="7" baseline="-416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spc="-7" baseline="-4166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r>
              <a:rPr sz="3000" spc="7" baseline="-416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baseline="-4166" dirty="0">
                <a:solidFill>
                  <a:srgbClr val="FFFFFF"/>
                </a:solidFill>
                <a:latin typeface="Arial"/>
                <a:cs typeface="Arial"/>
              </a:rPr>
              <a:t>-	</a:t>
            </a:r>
            <a:r>
              <a:rPr sz="3000" spc="-7" baseline="-4166" dirty="0">
                <a:solidFill>
                  <a:srgbClr val="FFFFFF"/>
                </a:solidFill>
                <a:latin typeface="Arial"/>
                <a:cs typeface="Arial"/>
              </a:rPr>
              <a:t>8 Feb</a:t>
            </a:r>
            <a:r>
              <a:rPr sz="3000" spc="-104" baseline="-416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spc="-7" baseline="-4166" dirty="0">
                <a:solidFill>
                  <a:srgbClr val="FFFFFF"/>
                </a:solidFill>
                <a:latin typeface="Arial"/>
                <a:cs typeface="Arial"/>
              </a:rPr>
              <a:t>2016</a:t>
            </a:r>
            <a:endParaRPr sz="3000" baseline="-416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571880" y="1412762"/>
            <a:ext cx="5048239" cy="42481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23118" y="5586262"/>
            <a:ext cx="1380490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20"/>
              </a:lnSpc>
              <a:defRPr/>
            </a:pP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Lecture 10</a:t>
            </a:r>
            <a:r>
              <a:rPr sz="20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2120"/>
              </a:lnSpc>
              <a:defRPr/>
            </a:pPr>
            <a:endParaRPr sz="2000" spc="-5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920"/>
              </a:lnSpc>
              <a:defRPr/>
            </a:pPr>
            <a:fld id="{1D8BD707-D9CF-40AE-B4C6-C98DA3205C09}" type="datetimeFigureOut">
              <a:rPr lang="en-US" smtClean="0"/>
              <a:pPr/>
              <a:t>10/31/22</a:t>
            </a:fld>
            <a:endParaRPr spc="-5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03956" y="5594810"/>
            <a:ext cx="30797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20"/>
              </a:lnSpc>
              <a:defRPr/>
            </a:pP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35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0" y="6581002"/>
            <a:ext cx="1188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Andrej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Karpathy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09D9233B-BE29-7A9D-9300-42D23C70CF21}"/>
              </a:ext>
            </a:extLst>
          </p:cNvPr>
          <p:cNvSpPr txBox="1">
            <a:spLocks/>
          </p:cNvSpPr>
          <p:nvPr/>
        </p:nvSpPr>
        <p:spPr>
          <a:xfrm>
            <a:off x="17929" y="18256"/>
            <a:ext cx="12192000" cy="116508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Generating Poetry with an RNN</a:t>
            </a:r>
          </a:p>
        </p:txBody>
      </p:sp>
    </p:spTree>
    <p:extLst>
      <p:ext uri="{BB962C8B-B14F-4D97-AF65-F5344CB8AC3E}">
        <p14:creationId xmlns:p14="http://schemas.microsoft.com/office/powerpoint/2010/main" val="18365398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4000" y="5481367"/>
            <a:ext cx="9144000" cy="359073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57480">
              <a:spcBef>
                <a:spcPts val="400"/>
              </a:spcBef>
              <a:tabLst>
                <a:tab pos="5411470" algn="l"/>
                <a:tab pos="7621270" algn="l"/>
              </a:tabLst>
              <a:defRPr/>
            </a:pP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Fei-Fei Li &amp; Andrej Karpathy &amp;</a:t>
            </a:r>
            <a:r>
              <a:rPr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Justin</a:t>
            </a:r>
            <a:r>
              <a:rPr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Johnson	</a:t>
            </a:r>
            <a:r>
              <a:rPr sz="3000" spc="-7" baseline="-4166" dirty="0">
                <a:solidFill>
                  <a:srgbClr val="FFFFFF"/>
                </a:solidFill>
                <a:latin typeface="Arial"/>
                <a:cs typeface="Arial"/>
              </a:rPr>
              <a:t>Lecture</a:t>
            </a:r>
            <a:r>
              <a:rPr sz="3000" spc="7" baseline="-416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spc="-7" baseline="-4166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r>
              <a:rPr sz="3000" spc="7" baseline="-416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baseline="-4166" dirty="0">
                <a:solidFill>
                  <a:srgbClr val="FFFFFF"/>
                </a:solidFill>
                <a:latin typeface="Arial"/>
                <a:cs typeface="Arial"/>
              </a:rPr>
              <a:t>-	</a:t>
            </a:r>
            <a:r>
              <a:rPr sz="3000" spc="-7" baseline="-4166" dirty="0">
                <a:solidFill>
                  <a:srgbClr val="FFFFFF"/>
                </a:solidFill>
                <a:latin typeface="Arial"/>
                <a:cs typeface="Arial"/>
              </a:rPr>
              <a:t>8 Feb</a:t>
            </a:r>
            <a:r>
              <a:rPr sz="3000" spc="-104" baseline="-416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spc="-7" baseline="-4166" dirty="0">
                <a:solidFill>
                  <a:srgbClr val="FFFFFF"/>
                </a:solidFill>
                <a:latin typeface="Arial"/>
                <a:cs typeface="Arial"/>
              </a:rPr>
              <a:t>2016</a:t>
            </a:r>
            <a:endParaRPr sz="3000" baseline="-416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53849" y="992301"/>
            <a:ext cx="7076535" cy="6449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39119" y="1915042"/>
            <a:ext cx="7067810" cy="10370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311815" y="1618423"/>
            <a:ext cx="0" cy="266700"/>
          </a:xfrm>
          <a:custGeom>
            <a:avLst/>
            <a:gdLst/>
            <a:ahLst/>
            <a:cxnLst/>
            <a:rect l="l" t="t" r="r" b="b"/>
            <a:pathLst>
              <a:path h="266700">
                <a:moveTo>
                  <a:pt x="0" y="0"/>
                </a:moveTo>
                <a:lnTo>
                  <a:pt x="0" y="266551"/>
                </a:lnTo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296090" y="1884977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0" y="0"/>
                </a:moveTo>
                <a:lnTo>
                  <a:pt x="15724" y="43224"/>
                </a:lnTo>
                <a:lnTo>
                  <a:pt x="31449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311815" y="2976190"/>
            <a:ext cx="0" cy="266700"/>
          </a:xfrm>
          <a:custGeom>
            <a:avLst/>
            <a:gdLst/>
            <a:ahLst/>
            <a:cxnLst/>
            <a:rect l="l" t="t" r="r" b="b"/>
            <a:pathLst>
              <a:path h="266700">
                <a:moveTo>
                  <a:pt x="0" y="0"/>
                </a:moveTo>
                <a:lnTo>
                  <a:pt x="0" y="266549"/>
                </a:lnTo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296090" y="3242742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24" y="43227"/>
                </a:lnTo>
                <a:lnTo>
                  <a:pt x="31449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35015" y="1610574"/>
            <a:ext cx="1054100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pc="-5" dirty="0">
                <a:solidFill>
                  <a:prstClr val="black"/>
                </a:solidFill>
                <a:latin typeface="Arial"/>
                <a:cs typeface="Arial"/>
              </a:rPr>
              <a:t>train</a:t>
            </a:r>
            <a:r>
              <a:rPr spc="-6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prstClr val="black"/>
                </a:solidFill>
                <a:latin typeface="Arial"/>
                <a:cs typeface="Arial"/>
              </a:rPr>
              <a:t>more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38511" y="3023908"/>
            <a:ext cx="1054100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pc="-5" dirty="0">
                <a:solidFill>
                  <a:prstClr val="black"/>
                </a:solidFill>
                <a:latin typeface="Arial"/>
                <a:cs typeface="Arial"/>
              </a:rPr>
              <a:t>train</a:t>
            </a:r>
            <a:r>
              <a:rPr spc="-6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prstClr val="black"/>
                </a:solidFill>
                <a:latin typeface="Arial"/>
                <a:cs typeface="Arial"/>
              </a:rPr>
              <a:t>more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052204" y="3357809"/>
            <a:ext cx="7041660" cy="79305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282015" y="4215868"/>
            <a:ext cx="0" cy="266700"/>
          </a:xfrm>
          <a:custGeom>
            <a:avLst/>
            <a:gdLst/>
            <a:ahLst/>
            <a:cxnLst/>
            <a:rect l="l" t="t" r="r" b="b"/>
            <a:pathLst>
              <a:path h="266700">
                <a:moveTo>
                  <a:pt x="0" y="0"/>
                </a:moveTo>
                <a:lnTo>
                  <a:pt x="0" y="266549"/>
                </a:lnTo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266290" y="4482419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24" y="43224"/>
                </a:lnTo>
                <a:lnTo>
                  <a:pt x="31449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962551" y="4604452"/>
            <a:ext cx="7059085" cy="8104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74925" y="4246601"/>
            <a:ext cx="1054100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pc="-5" dirty="0">
                <a:solidFill>
                  <a:prstClr val="black"/>
                </a:solidFill>
                <a:latin typeface="Arial"/>
                <a:cs typeface="Arial"/>
              </a:rPr>
              <a:t>train</a:t>
            </a:r>
            <a:r>
              <a:rPr spc="-6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prstClr val="black"/>
                </a:solidFill>
                <a:latin typeface="Arial"/>
                <a:cs typeface="Arial"/>
              </a:rPr>
              <a:t>more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923118" y="5586262"/>
            <a:ext cx="1380490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20"/>
              </a:lnSpc>
              <a:defRPr/>
            </a:pP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Lecture 10</a:t>
            </a:r>
            <a:r>
              <a:rPr sz="20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xfrm>
            <a:off x="7608913" y="6305350"/>
            <a:ext cx="1310004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200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2120"/>
              </a:lnSpc>
              <a:defRPr/>
            </a:pPr>
            <a:r>
              <a:rPr lang="en-US" spc="-5"/>
              <a:t>8 Feb</a:t>
            </a:r>
            <a:r>
              <a:rPr lang="en-US" spc="-70"/>
              <a:t> </a:t>
            </a:r>
            <a:r>
              <a:rPr lang="en-US" spc="-5"/>
              <a:t>2016</a:t>
            </a:r>
            <a:endParaRPr sz="2000" spc="-5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dt" sz="half" idx="6"/>
          </p:nvPr>
        </p:nvSpPr>
        <p:spPr>
          <a:xfrm>
            <a:off x="145224" y="6308472"/>
            <a:ext cx="4697730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920"/>
              </a:lnSpc>
              <a:defRPr/>
            </a:pPr>
            <a:r>
              <a:rPr lang="nn-NO" spc="-5"/>
              <a:t>Fei-Fei Li &amp; Andrej Karpathy &amp; Justin</a:t>
            </a:r>
            <a:r>
              <a:rPr lang="nn-NO" spc="65"/>
              <a:t> </a:t>
            </a:r>
            <a:r>
              <a:rPr lang="nn-NO" spc="-5"/>
              <a:t>Johnson</a:t>
            </a:r>
            <a:endParaRPr spc="-5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403956" y="5594810"/>
            <a:ext cx="30797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20"/>
              </a:lnSpc>
              <a:defRPr/>
            </a:pP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36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662324" y="1001509"/>
            <a:ext cx="8867350" cy="465260"/>
          </a:xfrm>
          <a:prstGeom prst="rect">
            <a:avLst/>
          </a:prstGeom>
        </p:spPr>
        <p:txBody>
          <a:bodyPr vert="horz" wrap="square" lIns="0" tIns="213872" rIns="0" bIns="0" rtlCol="0" anchor="ctr">
            <a:spAutoFit/>
          </a:bodyPr>
          <a:lstStyle/>
          <a:p>
            <a:pPr marL="156210"/>
            <a:r>
              <a:rPr sz="1800" spc="-5" dirty="0"/>
              <a:t>at</a:t>
            </a:r>
            <a:r>
              <a:rPr sz="1800" spc="-75" dirty="0"/>
              <a:t> </a:t>
            </a:r>
            <a:r>
              <a:rPr sz="1800" spc="-5" dirty="0"/>
              <a:t>first:</a:t>
            </a:r>
            <a:endParaRPr sz="1800"/>
          </a:p>
        </p:txBody>
      </p:sp>
      <p:sp>
        <p:nvSpPr>
          <p:cNvPr id="22" name="TextBox 21"/>
          <p:cNvSpPr txBox="1"/>
          <p:nvPr/>
        </p:nvSpPr>
        <p:spPr>
          <a:xfrm>
            <a:off x="1524000" y="6581002"/>
            <a:ext cx="1188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Andrej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Karpathy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13850" y="5950238"/>
            <a:ext cx="6564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More info: </a:t>
            </a:r>
            <a:r>
              <a:rPr lang="en-US" dirty="0">
                <a:solidFill>
                  <a:prstClr val="black"/>
                </a:solidFill>
                <a:latin typeface="Calibri"/>
                <a:hlinkClick r:id="rId6"/>
              </a:rPr>
              <a:t>http://karpathy.github.io/2015/05/21/rnn-effectiveness/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</a:p>
        </p:txBody>
      </p:sp>
      <p:sp>
        <p:nvSpPr>
          <p:cNvPr id="23" name="Title 6">
            <a:extLst>
              <a:ext uri="{FF2B5EF4-FFF2-40B4-BE49-F238E27FC236}">
                <a16:creationId xmlns:a16="http://schemas.microsoft.com/office/drawing/2014/main" id="{FD8B21F4-FDF4-9E8C-B179-1B8929856B0A}"/>
              </a:ext>
            </a:extLst>
          </p:cNvPr>
          <p:cNvSpPr txBox="1">
            <a:spLocks/>
          </p:cNvSpPr>
          <p:nvPr/>
        </p:nvSpPr>
        <p:spPr>
          <a:xfrm>
            <a:off x="17929" y="18256"/>
            <a:ext cx="12192000" cy="116508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Generating Poetry with an RNN</a:t>
            </a:r>
          </a:p>
        </p:txBody>
      </p:sp>
    </p:spTree>
    <p:extLst>
      <p:ext uri="{BB962C8B-B14F-4D97-AF65-F5344CB8AC3E}">
        <p14:creationId xmlns:p14="http://schemas.microsoft.com/office/powerpoint/2010/main" val="23098639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4000" y="5481367"/>
            <a:ext cx="9144000" cy="359073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57480">
              <a:spcBef>
                <a:spcPts val="400"/>
              </a:spcBef>
              <a:tabLst>
                <a:tab pos="5411470" algn="l"/>
                <a:tab pos="7621270" algn="l"/>
              </a:tabLst>
              <a:defRPr/>
            </a:pP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Fei-Fei Li &amp; Andrej Karpathy &amp;</a:t>
            </a:r>
            <a:r>
              <a:rPr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Justin</a:t>
            </a:r>
            <a:r>
              <a:rPr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Johnson	</a:t>
            </a:r>
            <a:r>
              <a:rPr sz="3000" spc="-7" baseline="-4166" dirty="0">
                <a:solidFill>
                  <a:srgbClr val="FFFFFF"/>
                </a:solidFill>
                <a:latin typeface="Arial"/>
                <a:cs typeface="Arial"/>
              </a:rPr>
              <a:t>Lecture</a:t>
            </a:r>
            <a:r>
              <a:rPr sz="3000" spc="7" baseline="-416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spc="-7" baseline="-4166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r>
              <a:rPr sz="3000" spc="7" baseline="-416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baseline="-4166" dirty="0">
                <a:solidFill>
                  <a:srgbClr val="FFFFFF"/>
                </a:solidFill>
                <a:latin typeface="Arial"/>
                <a:cs typeface="Arial"/>
              </a:rPr>
              <a:t>-	</a:t>
            </a:r>
            <a:r>
              <a:rPr sz="3000" spc="-7" baseline="-4166" dirty="0">
                <a:solidFill>
                  <a:srgbClr val="FFFFFF"/>
                </a:solidFill>
                <a:latin typeface="Arial"/>
                <a:cs typeface="Arial"/>
              </a:rPr>
              <a:t>8 Feb</a:t>
            </a:r>
            <a:r>
              <a:rPr sz="3000" spc="-104" baseline="-416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spc="-7" baseline="-4166" dirty="0">
                <a:solidFill>
                  <a:srgbClr val="FFFFFF"/>
                </a:solidFill>
                <a:latin typeface="Arial"/>
                <a:cs typeface="Arial"/>
              </a:rPr>
              <a:t>2016</a:t>
            </a:r>
            <a:endParaRPr sz="3000" baseline="-416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059898" y="973874"/>
            <a:ext cx="4005116" cy="43752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32317" y="973874"/>
            <a:ext cx="4144741" cy="34408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23118" y="5586262"/>
            <a:ext cx="1380490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20"/>
              </a:lnSpc>
              <a:defRPr/>
            </a:pP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Lecture 10</a:t>
            </a:r>
            <a:r>
              <a:rPr sz="20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7608913" y="6305350"/>
            <a:ext cx="1310004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200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2120"/>
              </a:lnSpc>
              <a:defRPr/>
            </a:pPr>
            <a:r>
              <a:rPr lang="en-US" spc="-5"/>
              <a:t>8 Feb</a:t>
            </a:r>
            <a:r>
              <a:rPr lang="en-US" spc="-70"/>
              <a:t> </a:t>
            </a:r>
            <a:r>
              <a:rPr lang="en-US" spc="-5"/>
              <a:t>2016</a:t>
            </a:r>
            <a:endParaRPr sz="2000" spc="-5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xfrm>
            <a:off x="145224" y="6308472"/>
            <a:ext cx="4697730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920"/>
              </a:lnSpc>
              <a:defRPr/>
            </a:pPr>
            <a:r>
              <a:rPr lang="nn-NO" spc="-5"/>
              <a:t>Fei-Fei Li &amp; Andrej Karpathy &amp; Justin</a:t>
            </a:r>
            <a:r>
              <a:rPr lang="nn-NO" spc="65"/>
              <a:t> </a:t>
            </a:r>
            <a:r>
              <a:rPr lang="nn-NO" spc="-5"/>
              <a:t>Johnson</a:t>
            </a:r>
            <a:endParaRPr spc="-5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03956" y="5594810"/>
            <a:ext cx="30797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20"/>
              </a:lnSpc>
              <a:defRPr/>
            </a:pP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37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0" y="6581002"/>
            <a:ext cx="1188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Andrej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Karpathy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Title 6">
            <a:extLst>
              <a:ext uri="{FF2B5EF4-FFF2-40B4-BE49-F238E27FC236}">
                <a16:creationId xmlns:a16="http://schemas.microsoft.com/office/drawing/2014/main" id="{FAB050BC-5B69-4EEB-FE9A-ABC923154239}"/>
              </a:ext>
            </a:extLst>
          </p:cNvPr>
          <p:cNvSpPr txBox="1">
            <a:spLocks/>
          </p:cNvSpPr>
          <p:nvPr/>
        </p:nvSpPr>
        <p:spPr>
          <a:xfrm>
            <a:off x="17929" y="18256"/>
            <a:ext cx="12192000" cy="116508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Generating Literature with an RNN</a:t>
            </a:r>
          </a:p>
        </p:txBody>
      </p:sp>
    </p:spTree>
    <p:extLst>
      <p:ext uri="{BB962C8B-B14F-4D97-AF65-F5344CB8AC3E}">
        <p14:creationId xmlns:p14="http://schemas.microsoft.com/office/powerpoint/2010/main" val="40317125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4000" y="5481367"/>
            <a:ext cx="9144000" cy="359073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57480">
              <a:spcBef>
                <a:spcPts val="400"/>
              </a:spcBef>
              <a:tabLst>
                <a:tab pos="5411470" algn="l"/>
                <a:tab pos="7621270" algn="l"/>
              </a:tabLst>
              <a:defRPr/>
            </a:pP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Fei-Fei Li &amp; Andrej Karpathy &amp;</a:t>
            </a:r>
            <a:r>
              <a:rPr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Justin</a:t>
            </a:r>
            <a:r>
              <a:rPr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Johnson	</a:t>
            </a:r>
            <a:r>
              <a:rPr sz="3000" spc="-7" baseline="-4166" dirty="0">
                <a:solidFill>
                  <a:srgbClr val="FFFFFF"/>
                </a:solidFill>
                <a:latin typeface="Arial"/>
                <a:cs typeface="Arial"/>
              </a:rPr>
              <a:t>Lecture</a:t>
            </a:r>
            <a:r>
              <a:rPr sz="3000" spc="7" baseline="-416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spc="-7" baseline="-4166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r>
              <a:rPr sz="3000" spc="7" baseline="-416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baseline="-4166" dirty="0">
                <a:solidFill>
                  <a:srgbClr val="FFFFFF"/>
                </a:solidFill>
                <a:latin typeface="Arial"/>
                <a:cs typeface="Arial"/>
              </a:rPr>
              <a:t>-	</a:t>
            </a:r>
            <a:r>
              <a:rPr sz="3000" spc="-7" baseline="-4166" dirty="0">
                <a:solidFill>
                  <a:srgbClr val="FFFFFF"/>
                </a:solidFill>
                <a:latin typeface="Arial"/>
                <a:cs typeface="Arial"/>
              </a:rPr>
              <a:t>8 Feb</a:t>
            </a:r>
            <a:r>
              <a:rPr sz="3000" spc="-104" baseline="-416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spc="-7" baseline="-4166" dirty="0">
                <a:solidFill>
                  <a:srgbClr val="FFFFFF"/>
                </a:solidFill>
                <a:latin typeface="Arial"/>
                <a:cs typeface="Arial"/>
              </a:rPr>
              <a:t>2016</a:t>
            </a:r>
            <a:endParaRPr sz="3000" baseline="-416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194811" y="994701"/>
            <a:ext cx="7802346" cy="43862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23118" y="5586262"/>
            <a:ext cx="1380490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20"/>
              </a:lnSpc>
              <a:defRPr/>
            </a:pP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Lecture 10</a:t>
            </a:r>
            <a:r>
              <a:rPr sz="20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7608913" y="6305350"/>
            <a:ext cx="1310004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200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2120"/>
              </a:lnSpc>
              <a:defRPr/>
            </a:pPr>
            <a:r>
              <a:rPr lang="en-US" spc="-5"/>
              <a:t>8 Feb</a:t>
            </a:r>
            <a:r>
              <a:rPr lang="en-US" spc="-70"/>
              <a:t> </a:t>
            </a:r>
            <a:r>
              <a:rPr lang="en-US" spc="-5"/>
              <a:t>2016</a:t>
            </a:r>
            <a:endParaRPr sz="2000" spc="-5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xfrm>
            <a:off x="145224" y="6308472"/>
            <a:ext cx="4697730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920"/>
              </a:lnSpc>
              <a:defRPr/>
            </a:pPr>
            <a:r>
              <a:rPr lang="nn-NO" spc="-5"/>
              <a:t>Fei-Fei Li &amp; Andrej Karpathy &amp; Justin</a:t>
            </a:r>
            <a:r>
              <a:rPr lang="nn-NO" spc="65"/>
              <a:t> </a:t>
            </a:r>
            <a:r>
              <a:rPr lang="nn-NO" spc="-5"/>
              <a:t>Johnson</a:t>
            </a:r>
            <a:endParaRPr spc="-5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03956" y="5594810"/>
            <a:ext cx="30797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20"/>
              </a:lnSpc>
              <a:defRPr/>
            </a:pP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39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0" y="6581002"/>
            <a:ext cx="1188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Andrej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Karpathy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F154BF21-1861-F162-BDA2-519DB836E18E}"/>
              </a:ext>
            </a:extLst>
          </p:cNvPr>
          <p:cNvSpPr txBox="1">
            <a:spLocks/>
          </p:cNvSpPr>
          <p:nvPr/>
        </p:nvSpPr>
        <p:spPr>
          <a:xfrm>
            <a:off x="17929" y="18256"/>
            <a:ext cx="12192000" cy="116508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Generating LaTeX with an RNN</a:t>
            </a:r>
          </a:p>
        </p:txBody>
      </p:sp>
    </p:spTree>
    <p:extLst>
      <p:ext uri="{BB962C8B-B14F-4D97-AF65-F5344CB8AC3E}">
        <p14:creationId xmlns:p14="http://schemas.microsoft.com/office/powerpoint/2010/main" val="41794510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4000" y="5481367"/>
            <a:ext cx="9144000" cy="359073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57480">
              <a:spcBef>
                <a:spcPts val="400"/>
              </a:spcBef>
              <a:tabLst>
                <a:tab pos="5411470" algn="l"/>
                <a:tab pos="7621270" algn="l"/>
              </a:tabLst>
              <a:defRPr/>
            </a:pP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Fei-Fei Li &amp; Andrej Karpathy &amp;</a:t>
            </a:r>
            <a:r>
              <a:rPr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Justin</a:t>
            </a:r>
            <a:r>
              <a:rPr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Johnson	</a:t>
            </a:r>
            <a:r>
              <a:rPr sz="3000" spc="-7" baseline="-4166" dirty="0">
                <a:solidFill>
                  <a:srgbClr val="FFFFFF"/>
                </a:solidFill>
                <a:latin typeface="Arial"/>
                <a:cs typeface="Arial"/>
              </a:rPr>
              <a:t>Lecture</a:t>
            </a:r>
            <a:r>
              <a:rPr sz="3000" spc="7" baseline="-416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spc="-7" baseline="-4166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r>
              <a:rPr sz="3000" spc="7" baseline="-416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baseline="-4166" dirty="0">
                <a:solidFill>
                  <a:srgbClr val="FFFFFF"/>
                </a:solidFill>
                <a:latin typeface="Arial"/>
                <a:cs typeface="Arial"/>
              </a:rPr>
              <a:t>-	</a:t>
            </a:r>
            <a:r>
              <a:rPr sz="3000" spc="-7" baseline="-4166" dirty="0">
                <a:solidFill>
                  <a:srgbClr val="FFFFFF"/>
                </a:solidFill>
                <a:latin typeface="Arial"/>
                <a:cs typeface="Arial"/>
              </a:rPr>
              <a:t>8 Feb</a:t>
            </a:r>
            <a:r>
              <a:rPr sz="3000" spc="-104" baseline="-416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spc="-7" baseline="-4166" dirty="0">
                <a:solidFill>
                  <a:srgbClr val="FFFFFF"/>
                </a:solidFill>
                <a:latin typeface="Arial"/>
                <a:cs typeface="Arial"/>
              </a:rPr>
              <a:t>2016</a:t>
            </a:r>
            <a:endParaRPr sz="3000" baseline="-416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022870" y="967774"/>
            <a:ext cx="4988989" cy="4417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428210" y="1289080"/>
            <a:ext cx="1824989" cy="83099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 marR="5080"/>
            <a:r>
              <a:rPr sz="3000" spc="-5" dirty="0"/>
              <a:t>Generated  C</a:t>
            </a:r>
            <a:r>
              <a:rPr sz="3000" spc="-85" dirty="0"/>
              <a:t> </a:t>
            </a:r>
            <a:r>
              <a:rPr sz="3000" spc="-5" dirty="0"/>
              <a:t>code</a:t>
            </a:r>
            <a:endParaRPr sz="3000"/>
          </a:p>
        </p:txBody>
      </p:sp>
      <p:sp>
        <p:nvSpPr>
          <p:cNvPr id="6" name="object 6"/>
          <p:cNvSpPr txBox="1"/>
          <p:nvPr/>
        </p:nvSpPr>
        <p:spPr>
          <a:xfrm>
            <a:off x="6923118" y="5586262"/>
            <a:ext cx="1380490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20"/>
              </a:lnSpc>
              <a:defRPr/>
            </a:pP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Lecture 10</a:t>
            </a:r>
            <a:r>
              <a:rPr sz="20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7608913" y="6305350"/>
            <a:ext cx="1310004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200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2120"/>
              </a:lnSpc>
              <a:defRPr/>
            </a:pPr>
            <a:r>
              <a:rPr lang="en-US" spc="-5"/>
              <a:t>8 Feb</a:t>
            </a:r>
            <a:r>
              <a:rPr lang="en-US" spc="-70"/>
              <a:t> </a:t>
            </a:r>
            <a:r>
              <a:rPr lang="en-US" spc="-5"/>
              <a:t>2016</a:t>
            </a:r>
            <a:endParaRPr sz="2000" spc="-5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xfrm>
            <a:off x="145224" y="6308472"/>
            <a:ext cx="4697730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920"/>
              </a:lnSpc>
              <a:defRPr/>
            </a:pPr>
            <a:r>
              <a:rPr lang="nn-NO" spc="-5"/>
              <a:t>Fei-Fei Li &amp; Andrej Karpathy &amp; Justin</a:t>
            </a:r>
            <a:r>
              <a:rPr lang="nn-NO" spc="65"/>
              <a:t> </a:t>
            </a:r>
            <a:r>
              <a:rPr lang="nn-NO" spc="-5"/>
              <a:t>Johnson</a:t>
            </a:r>
            <a:endParaRPr spc="-5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03956" y="5594810"/>
            <a:ext cx="30797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20"/>
              </a:lnSpc>
              <a:defRPr/>
            </a:pP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42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0" y="6581002"/>
            <a:ext cx="1188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Andrej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Karpathy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52D5FDDB-EE80-DC7D-7CD5-6EBC6DE2C1E6}"/>
              </a:ext>
            </a:extLst>
          </p:cNvPr>
          <p:cNvSpPr txBox="1">
            <a:spLocks/>
          </p:cNvSpPr>
          <p:nvPr/>
        </p:nvSpPr>
        <p:spPr>
          <a:xfrm>
            <a:off x="17929" y="18256"/>
            <a:ext cx="12192000" cy="116508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Generating Source Code with an RNN</a:t>
            </a:r>
          </a:p>
        </p:txBody>
      </p:sp>
    </p:spTree>
    <p:extLst>
      <p:ext uri="{BB962C8B-B14F-4D97-AF65-F5344CB8AC3E}">
        <p14:creationId xmlns:p14="http://schemas.microsoft.com/office/powerpoint/2010/main" val="4162203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1" y="1105661"/>
            <a:ext cx="8321675" cy="19518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75565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90" dirty="0">
                <a:solidFill>
                  <a:srgbClr val="BA56BD"/>
                </a:solidFill>
                <a:latin typeface="Arial"/>
                <a:cs typeface="Arial"/>
              </a:rPr>
              <a:t>Neural Machine Translation </a:t>
            </a:r>
            <a:r>
              <a:rPr sz="2400" spc="-120" dirty="0">
                <a:solidFill>
                  <a:srgbClr val="BA56BD"/>
                </a:solidFill>
                <a:latin typeface="Arial"/>
                <a:cs typeface="Arial"/>
              </a:rPr>
              <a:t>(NMT) </a:t>
            </a:r>
            <a:r>
              <a:rPr sz="2400" spc="-125" dirty="0">
                <a:solidFill>
                  <a:prstClr val="black"/>
                </a:solidFill>
                <a:latin typeface="Arial"/>
                <a:cs typeface="Arial"/>
              </a:rPr>
              <a:t>is </a:t>
            </a:r>
            <a:r>
              <a:rPr sz="2400" spc="-190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2400" spc="-110" dirty="0">
                <a:solidFill>
                  <a:prstClr val="black"/>
                </a:solidFill>
                <a:latin typeface="Arial"/>
                <a:cs typeface="Arial"/>
              </a:rPr>
              <a:t>way </a:t>
            </a:r>
            <a:r>
              <a:rPr sz="2400" spc="30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2400" spc="-75" dirty="0">
                <a:solidFill>
                  <a:prstClr val="black"/>
                </a:solidFill>
                <a:latin typeface="Arial"/>
                <a:cs typeface="Arial"/>
              </a:rPr>
              <a:t>do</a:t>
            </a:r>
            <a:r>
              <a:rPr sz="2400" spc="-38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85" dirty="0">
                <a:solidFill>
                  <a:prstClr val="black"/>
                </a:solidFill>
                <a:latin typeface="Arial"/>
                <a:cs typeface="Arial"/>
              </a:rPr>
              <a:t>Machine  </a:t>
            </a:r>
            <a:r>
              <a:rPr sz="2400" spc="-90" dirty="0">
                <a:solidFill>
                  <a:prstClr val="black"/>
                </a:solidFill>
                <a:latin typeface="Arial"/>
                <a:cs typeface="Arial"/>
              </a:rPr>
              <a:t>Translation </a:t>
            </a:r>
            <a:r>
              <a:rPr sz="2400" spc="15" dirty="0">
                <a:solidFill>
                  <a:prstClr val="black"/>
                </a:solidFill>
                <a:latin typeface="Arial"/>
                <a:cs typeface="Arial"/>
              </a:rPr>
              <a:t>with </a:t>
            </a:r>
            <a:r>
              <a:rPr sz="2400" spc="-190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2400" i="1" spc="-110" dirty="0">
                <a:solidFill>
                  <a:prstClr val="black"/>
                </a:solidFill>
                <a:latin typeface="Arial"/>
                <a:cs typeface="Arial"/>
              </a:rPr>
              <a:t>single </a:t>
            </a:r>
            <a:r>
              <a:rPr sz="2400" i="1" spc="-80" dirty="0">
                <a:solidFill>
                  <a:prstClr val="black"/>
                </a:solidFill>
                <a:latin typeface="Arial"/>
                <a:cs typeface="Arial"/>
              </a:rPr>
              <a:t>neural</a:t>
            </a:r>
            <a:r>
              <a:rPr sz="2400" i="1" spc="-2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i="1" spc="-55" dirty="0">
                <a:solidFill>
                  <a:prstClr val="black"/>
                </a:solidFill>
                <a:latin typeface="Arial"/>
                <a:cs typeface="Arial"/>
              </a:rPr>
              <a:t>network</a:t>
            </a:r>
            <a:endParaRPr sz="24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5"/>
              </a:spcBef>
              <a:buClr>
                <a:srgbClr val="CC0000"/>
              </a:buClr>
              <a:buFont typeface="Times New Roman"/>
              <a:buChar char="•"/>
              <a:defRPr/>
            </a:pPr>
            <a:endParaRPr sz="3000">
              <a:solidFill>
                <a:prstClr val="black"/>
              </a:solidFill>
              <a:latin typeface="Arial"/>
              <a:cs typeface="Arial"/>
            </a:endParaRPr>
          </a:p>
          <a:p>
            <a:pPr marL="355600" marR="5080" indent="-342900"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175" dirty="0">
                <a:solidFill>
                  <a:prstClr val="black"/>
                </a:solidFill>
                <a:latin typeface="Arial"/>
                <a:cs typeface="Arial"/>
              </a:rPr>
              <a:t>The </a:t>
            </a:r>
            <a:r>
              <a:rPr sz="2400" spc="-75" dirty="0">
                <a:solidFill>
                  <a:prstClr val="black"/>
                </a:solidFill>
                <a:latin typeface="Arial"/>
                <a:cs typeface="Arial"/>
              </a:rPr>
              <a:t>neural </a:t>
            </a:r>
            <a:r>
              <a:rPr sz="2400" spc="-40" dirty="0">
                <a:solidFill>
                  <a:prstClr val="black"/>
                </a:solidFill>
                <a:latin typeface="Arial"/>
                <a:cs typeface="Arial"/>
              </a:rPr>
              <a:t>network </a:t>
            </a:r>
            <a:r>
              <a:rPr sz="2400" spc="-55" dirty="0">
                <a:solidFill>
                  <a:prstClr val="black"/>
                </a:solidFill>
                <a:latin typeface="Arial"/>
                <a:cs typeface="Arial"/>
              </a:rPr>
              <a:t>architecture </a:t>
            </a:r>
            <a:r>
              <a:rPr sz="2400" spc="-125" dirty="0">
                <a:solidFill>
                  <a:prstClr val="black"/>
                </a:solidFill>
                <a:latin typeface="Arial"/>
                <a:cs typeface="Arial"/>
              </a:rPr>
              <a:t>is </a:t>
            </a:r>
            <a:r>
              <a:rPr sz="2400" spc="-95" dirty="0">
                <a:solidFill>
                  <a:prstClr val="black"/>
                </a:solidFill>
                <a:latin typeface="Arial"/>
                <a:cs typeface="Arial"/>
              </a:rPr>
              <a:t>called </a:t>
            </a:r>
            <a:r>
              <a:rPr sz="2400" spc="-120" dirty="0">
                <a:solidFill>
                  <a:srgbClr val="BA56BD"/>
                </a:solidFill>
                <a:latin typeface="Arial"/>
                <a:cs typeface="Arial"/>
              </a:rPr>
              <a:t>sequence-to-sequence </a:t>
            </a:r>
            <a:r>
              <a:rPr sz="2400" spc="-12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145" dirty="0">
                <a:solidFill>
                  <a:prstClr val="black"/>
                </a:solidFill>
                <a:latin typeface="Arial"/>
                <a:cs typeface="Arial"/>
              </a:rPr>
              <a:t>(aka </a:t>
            </a:r>
            <a:r>
              <a:rPr sz="2400" spc="-150" dirty="0">
                <a:solidFill>
                  <a:srgbClr val="BA56BD"/>
                </a:solidFill>
                <a:latin typeface="Arial"/>
                <a:cs typeface="Arial"/>
              </a:rPr>
              <a:t>seq2seq</a:t>
            </a:r>
            <a:r>
              <a:rPr sz="2400" spc="-150" dirty="0">
                <a:solidFill>
                  <a:prstClr val="black"/>
                </a:solidFill>
                <a:latin typeface="Arial"/>
                <a:cs typeface="Arial"/>
              </a:rPr>
              <a:t>) </a:t>
            </a:r>
            <a:r>
              <a:rPr sz="2400" spc="-114" dirty="0">
                <a:solidFill>
                  <a:prstClr val="black"/>
                </a:solidFill>
                <a:latin typeface="Arial"/>
                <a:cs typeface="Arial"/>
              </a:rPr>
              <a:t>and </a:t>
            </a:r>
            <a:r>
              <a:rPr sz="2400" spc="75" dirty="0">
                <a:solidFill>
                  <a:prstClr val="black"/>
                </a:solidFill>
                <a:latin typeface="Arial"/>
                <a:cs typeface="Arial"/>
              </a:rPr>
              <a:t>it </a:t>
            </a:r>
            <a:r>
              <a:rPr sz="2400" spc="-95" dirty="0">
                <a:solidFill>
                  <a:prstClr val="black"/>
                </a:solidFill>
                <a:latin typeface="Arial"/>
                <a:cs typeface="Arial"/>
              </a:rPr>
              <a:t>involves </a:t>
            </a:r>
            <a:r>
              <a:rPr sz="2400" i="1" spc="5" dirty="0">
                <a:solidFill>
                  <a:srgbClr val="BA56BD"/>
                </a:solidFill>
                <a:latin typeface="Arial"/>
                <a:cs typeface="Arial"/>
              </a:rPr>
              <a:t>two</a:t>
            </a:r>
            <a:r>
              <a:rPr sz="2400" i="1" spc="-365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z="2400" spc="-225" dirty="0">
                <a:solidFill>
                  <a:srgbClr val="BA56BD"/>
                </a:solidFill>
                <a:latin typeface="Arial"/>
                <a:cs typeface="Arial"/>
              </a:rPr>
              <a:t>RNNs</a:t>
            </a:r>
            <a:r>
              <a:rPr sz="2400" spc="-225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  <a:endParaRPr sz="2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25166A-801B-4903-91CA-6A967401B0A7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BD4F583-E551-D244-C752-EE1EFCACB4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Neural Machine Translation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98929" y="2436813"/>
            <a:ext cx="230832" cy="12579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110" dirty="0">
                <a:solidFill>
                  <a:srgbClr val="C00000"/>
                </a:solidFill>
                <a:latin typeface="Arial"/>
                <a:cs typeface="Arial"/>
              </a:rPr>
              <a:t>Encoder</a:t>
            </a:r>
            <a:r>
              <a:rPr spc="-1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pc="-200" dirty="0">
                <a:solidFill>
                  <a:srgbClr val="C0000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87474" y="2675383"/>
            <a:ext cx="187960" cy="779145"/>
          </a:xfrm>
          <a:custGeom>
            <a:avLst/>
            <a:gdLst/>
            <a:ahLst/>
            <a:cxnLst/>
            <a:rect l="l" t="t" r="r" b="b"/>
            <a:pathLst>
              <a:path w="187959" h="779145">
                <a:moveTo>
                  <a:pt x="187452" y="778763"/>
                </a:moveTo>
                <a:lnTo>
                  <a:pt x="150968" y="772991"/>
                </a:lnTo>
                <a:lnTo>
                  <a:pt x="121177" y="757253"/>
                </a:lnTo>
                <a:lnTo>
                  <a:pt x="101091" y="733919"/>
                </a:lnTo>
                <a:lnTo>
                  <a:pt x="93725" y="705357"/>
                </a:lnTo>
                <a:lnTo>
                  <a:pt x="93725" y="462788"/>
                </a:lnTo>
                <a:lnTo>
                  <a:pt x="86360" y="434226"/>
                </a:lnTo>
                <a:lnTo>
                  <a:pt x="66274" y="410892"/>
                </a:lnTo>
                <a:lnTo>
                  <a:pt x="36483" y="395154"/>
                </a:lnTo>
                <a:lnTo>
                  <a:pt x="0" y="389381"/>
                </a:lnTo>
                <a:lnTo>
                  <a:pt x="36483" y="383609"/>
                </a:lnTo>
                <a:lnTo>
                  <a:pt x="66274" y="367871"/>
                </a:lnTo>
                <a:lnTo>
                  <a:pt x="86360" y="344537"/>
                </a:lnTo>
                <a:lnTo>
                  <a:pt x="93725" y="315975"/>
                </a:lnTo>
                <a:lnTo>
                  <a:pt x="93725" y="73405"/>
                </a:lnTo>
                <a:lnTo>
                  <a:pt x="101091" y="44844"/>
                </a:lnTo>
                <a:lnTo>
                  <a:pt x="121177" y="21510"/>
                </a:lnTo>
                <a:lnTo>
                  <a:pt x="150968" y="5772"/>
                </a:lnTo>
                <a:lnTo>
                  <a:pt x="187452" y="0"/>
                </a:lnTo>
              </a:path>
            </a:pathLst>
          </a:custGeom>
          <a:ln w="19812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506980" y="2003299"/>
            <a:ext cx="4630420" cy="2060575"/>
            <a:chOff x="982980" y="2003298"/>
            <a:chExt cx="4630420" cy="2060575"/>
          </a:xfrm>
        </p:grpSpPr>
        <p:sp>
          <p:nvSpPr>
            <p:cNvPr id="5" name="object 5"/>
            <p:cNvSpPr/>
            <p:nvPr/>
          </p:nvSpPr>
          <p:spPr>
            <a:xfrm>
              <a:off x="982980" y="2656332"/>
              <a:ext cx="2098548" cy="140741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3071622" y="3000629"/>
              <a:ext cx="1039494" cy="111760"/>
            </a:xfrm>
            <a:custGeom>
              <a:avLst/>
              <a:gdLst/>
              <a:ahLst/>
              <a:cxnLst/>
              <a:rect l="l" t="t" r="r" b="b"/>
              <a:pathLst>
                <a:path w="1039495" h="111760">
                  <a:moveTo>
                    <a:pt x="1000270" y="55753"/>
                  </a:moveTo>
                  <a:lnTo>
                    <a:pt x="938656" y="91694"/>
                  </a:lnTo>
                  <a:lnTo>
                    <a:pt x="933957" y="94361"/>
                  </a:lnTo>
                  <a:lnTo>
                    <a:pt x="932306" y="100457"/>
                  </a:lnTo>
                  <a:lnTo>
                    <a:pt x="935101" y="105156"/>
                  </a:lnTo>
                  <a:lnTo>
                    <a:pt x="937894" y="109982"/>
                  </a:lnTo>
                  <a:lnTo>
                    <a:pt x="943863" y="111506"/>
                  </a:lnTo>
                  <a:lnTo>
                    <a:pt x="1022509" y="65659"/>
                  </a:lnTo>
                  <a:lnTo>
                    <a:pt x="1019810" y="65659"/>
                  </a:lnTo>
                  <a:lnTo>
                    <a:pt x="1019810" y="64262"/>
                  </a:lnTo>
                  <a:lnTo>
                    <a:pt x="1014856" y="64262"/>
                  </a:lnTo>
                  <a:lnTo>
                    <a:pt x="1000270" y="55753"/>
                  </a:lnTo>
                  <a:close/>
                </a:path>
                <a:path w="1039495" h="111760">
                  <a:moveTo>
                    <a:pt x="983288" y="45847"/>
                  </a:moveTo>
                  <a:lnTo>
                    <a:pt x="0" y="45847"/>
                  </a:lnTo>
                  <a:lnTo>
                    <a:pt x="0" y="65659"/>
                  </a:lnTo>
                  <a:lnTo>
                    <a:pt x="983288" y="65659"/>
                  </a:lnTo>
                  <a:lnTo>
                    <a:pt x="1000270" y="55753"/>
                  </a:lnTo>
                  <a:lnTo>
                    <a:pt x="983288" y="45847"/>
                  </a:lnTo>
                  <a:close/>
                </a:path>
                <a:path w="1039495" h="111760">
                  <a:moveTo>
                    <a:pt x="1022509" y="45847"/>
                  </a:moveTo>
                  <a:lnTo>
                    <a:pt x="1019810" y="45847"/>
                  </a:lnTo>
                  <a:lnTo>
                    <a:pt x="1019810" y="65659"/>
                  </a:lnTo>
                  <a:lnTo>
                    <a:pt x="1022509" y="65659"/>
                  </a:lnTo>
                  <a:lnTo>
                    <a:pt x="1039494" y="55753"/>
                  </a:lnTo>
                  <a:lnTo>
                    <a:pt x="1022509" y="45847"/>
                  </a:lnTo>
                  <a:close/>
                </a:path>
                <a:path w="1039495" h="111760">
                  <a:moveTo>
                    <a:pt x="1014856" y="47244"/>
                  </a:moveTo>
                  <a:lnTo>
                    <a:pt x="1000270" y="55753"/>
                  </a:lnTo>
                  <a:lnTo>
                    <a:pt x="1014856" y="64262"/>
                  </a:lnTo>
                  <a:lnTo>
                    <a:pt x="1014856" y="47244"/>
                  </a:lnTo>
                  <a:close/>
                </a:path>
                <a:path w="1039495" h="111760">
                  <a:moveTo>
                    <a:pt x="1019810" y="47244"/>
                  </a:moveTo>
                  <a:lnTo>
                    <a:pt x="1014856" y="47244"/>
                  </a:lnTo>
                  <a:lnTo>
                    <a:pt x="1014856" y="64262"/>
                  </a:lnTo>
                  <a:lnTo>
                    <a:pt x="1019810" y="64262"/>
                  </a:lnTo>
                  <a:lnTo>
                    <a:pt x="1019810" y="47244"/>
                  </a:lnTo>
                  <a:close/>
                </a:path>
                <a:path w="1039495" h="111760">
                  <a:moveTo>
                    <a:pt x="943863" y="0"/>
                  </a:moveTo>
                  <a:lnTo>
                    <a:pt x="937894" y="1524"/>
                  </a:lnTo>
                  <a:lnTo>
                    <a:pt x="935101" y="6350"/>
                  </a:lnTo>
                  <a:lnTo>
                    <a:pt x="932306" y="11049"/>
                  </a:lnTo>
                  <a:lnTo>
                    <a:pt x="933957" y="17145"/>
                  </a:lnTo>
                  <a:lnTo>
                    <a:pt x="938656" y="19812"/>
                  </a:lnTo>
                  <a:lnTo>
                    <a:pt x="1000270" y="55753"/>
                  </a:lnTo>
                  <a:lnTo>
                    <a:pt x="1014856" y="47244"/>
                  </a:lnTo>
                  <a:lnTo>
                    <a:pt x="1019810" y="47244"/>
                  </a:lnTo>
                  <a:lnTo>
                    <a:pt x="1019810" y="45847"/>
                  </a:lnTo>
                  <a:lnTo>
                    <a:pt x="1022509" y="45847"/>
                  </a:lnTo>
                  <a:lnTo>
                    <a:pt x="943863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184903" y="2731008"/>
              <a:ext cx="126491" cy="1325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4184903" y="2900172"/>
              <a:ext cx="126491" cy="1325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4184903" y="3069336"/>
              <a:ext cx="126491" cy="1325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184903" y="3238500"/>
              <a:ext cx="126491" cy="1325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110990" y="2666238"/>
              <a:ext cx="266700" cy="780415"/>
            </a:xfrm>
            <a:custGeom>
              <a:avLst/>
              <a:gdLst/>
              <a:ahLst/>
              <a:cxnLst/>
              <a:rect l="l" t="t" r="r" b="b"/>
              <a:pathLst>
                <a:path w="266700" h="780414">
                  <a:moveTo>
                    <a:pt x="222250" y="0"/>
                  </a:moveTo>
                  <a:lnTo>
                    <a:pt x="239535" y="3498"/>
                  </a:lnTo>
                  <a:lnTo>
                    <a:pt x="253666" y="13033"/>
                  </a:lnTo>
                  <a:lnTo>
                    <a:pt x="263201" y="27164"/>
                  </a:lnTo>
                  <a:lnTo>
                    <a:pt x="266700" y="44450"/>
                  </a:lnTo>
                  <a:lnTo>
                    <a:pt x="266700" y="735838"/>
                  </a:lnTo>
                  <a:lnTo>
                    <a:pt x="263201" y="753123"/>
                  </a:lnTo>
                  <a:lnTo>
                    <a:pt x="253666" y="767254"/>
                  </a:lnTo>
                  <a:lnTo>
                    <a:pt x="239535" y="776789"/>
                  </a:lnTo>
                  <a:lnTo>
                    <a:pt x="222250" y="780288"/>
                  </a:lnTo>
                  <a:lnTo>
                    <a:pt x="44450" y="780288"/>
                  </a:lnTo>
                  <a:lnTo>
                    <a:pt x="27164" y="776789"/>
                  </a:lnTo>
                  <a:lnTo>
                    <a:pt x="13033" y="767254"/>
                  </a:lnTo>
                  <a:lnTo>
                    <a:pt x="3498" y="753123"/>
                  </a:lnTo>
                  <a:lnTo>
                    <a:pt x="0" y="735838"/>
                  </a:lnTo>
                  <a:lnTo>
                    <a:pt x="0" y="44450"/>
                  </a:lnTo>
                  <a:lnTo>
                    <a:pt x="3498" y="27164"/>
                  </a:lnTo>
                  <a:lnTo>
                    <a:pt x="13033" y="13033"/>
                  </a:lnTo>
                  <a:lnTo>
                    <a:pt x="27164" y="3498"/>
                  </a:lnTo>
                  <a:lnTo>
                    <a:pt x="44450" y="0"/>
                  </a:lnTo>
                  <a:lnTo>
                    <a:pt x="222250" y="0"/>
                  </a:lnTo>
                  <a:close/>
                </a:path>
              </a:pathLst>
            </a:custGeom>
            <a:ln w="19812">
              <a:solidFill>
                <a:srgbClr val="177145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4189349" y="3000628"/>
              <a:ext cx="533400" cy="1056005"/>
            </a:xfrm>
            <a:custGeom>
              <a:avLst/>
              <a:gdLst/>
              <a:ahLst/>
              <a:cxnLst/>
              <a:rect l="l" t="t" r="r" b="b"/>
              <a:pathLst>
                <a:path w="533400" h="1056004">
                  <a:moveTo>
                    <a:pt x="111506" y="541401"/>
                  </a:moveTo>
                  <a:lnTo>
                    <a:pt x="108712" y="536702"/>
                  </a:lnTo>
                  <a:lnTo>
                    <a:pt x="67157" y="465455"/>
                  </a:lnTo>
                  <a:lnTo>
                    <a:pt x="55753" y="445897"/>
                  </a:lnTo>
                  <a:lnTo>
                    <a:pt x="2794" y="536702"/>
                  </a:lnTo>
                  <a:lnTo>
                    <a:pt x="0" y="541401"/>
                  </a:lnTo>
                  <a:lnTo>
                    <a:pt x="1524" y="547497"/>
                  </a:lnTo>
                  <a:lnTo>
                    <a:pt x="6350" y="550303"/>
                  </a:lnTo>
                  <a:lnTo>
                    <a:pt x="11049" y="553085"/>
                  </a:lnTo>
                  <a:lnTo>
                    <a:pt x="17145" y="551434"/>
                  </a:lnTo>
                  <a:lnTo>
                    <a:pt x="19812" y="546735"/>
                  </a:lnTo>
                  <a:lnTo>
                    <a:pt x="45834" y="502107"/>
                  </a:lnTo>
                  <a:lnTo>
                    <a:pt x="45847" y="465455"/>
                  </a:lnTo>
                  <a:lnTo>
                    <a:pt x="45847" y="502107"/>
                  </a:lnTo>
                  <a:lnTo>
                    <a:pt x="45847" y="1055497"/>
                  </a:lnTo>
                  <a:lnTo>
                    <a:pt x="65659" y="1055497"/>
                  </a:lnTo>
                  <a:lnTo>
                    <a:pt x="65659" y="502107"/>
                  </a:lnTo>
                  <a:lnTo>
                    <a:pt x="91694" y="546735"/>
                  </a:lnTo>
                  <a:lnTo>
                    <a:pt x="94361" y="551434"/>
                  </a:lnTo>
                  <a:lnTo>
                    <a:pt x="100457" y="553085"/>
                  </a:lnTo>
                  <a:lnTo>
                    <a:pt x="105156" y="550303"/>
                  </a:lnTo>
                  <a:lnTo>
                    <a:pt x="109982" y="547497"/>
                  </a:lnTo>
                  <a:lnTo>
                    <a:pt x="111506" y="541401"/>
                  </a:lnTo>
                  <a:close/>
                </a:path>
                <a:path w="533400" h="1056004">
                  <a:moveTo>
                    <a:pt x="533019" y="55753"/>
                  </a:moveTo>
                  <a:lnTo>
                    <a:pt x="516026" y="45847"/>
                  </a:lnTo>
                  <a:lnTo>
                    <a:pt x="442214" y="2794"/>
                  </a:lnTo>
                  <a:lnTo>
                    <a:pt x="437515" y="0"/>
                  </a:lnTo>
                  <a:lnTo>
                    <a:pt x="431419" y="1524"/>
                  </a:lnTo>
                  <a:lnTo>
                    <a:pt x="428625" y="6350"/>
                  </a:lnTo>
                  <a:lnTo>
                    <a:pt x="425958" y="11049"/>
                  </a:lnTo>
                  <a:lnTo>
                    <a:pt x="427482" y="17145"/>
                  </a:lnTo>
                  <a:lnTo>
                    <a:pt x="432181" y="19812"/>
                  </a:lnTo>
                  <a:lnTo>
                    <a:pt x="476796" y="45847"/>
                  </a:lnTo>
                  <a:lnTo>
                    <a:pt x="188341" y="45847"/>
                  </a:lnTo>
                  <a:lnTo>
                    <a:pt x="188341" y="65659"/>
                  </a:lnTo>
                  <a:lnTo>
                    <a:pt x="476796" y="65659"/>
                  </a:lnTo>
                  <a:lnTo>
                    <a:pt x="432181" y="91694"/>
                  </a:lnTo>
                  <a:lnTo>
                    <a:pt x="427482" y="94361"/>
                  </a:lnTo>
                  <a:lnTo>
                    <a:pt x="425958" y="100457"/>
                  </a:lnTo>
                  <a:lnTo>
                    <a:pt x="428625" y="105156"/>
                  </a:lnTo>
                  <a:lnTo>
                    <a:pt x="431419" y="109982"/>
                  </a:lnTo>
                  <a:lnTo>
                    <a:pt x="437515" y="111506"/>
                  </a:lnTo>
                  <a:lnTo>
                    <a:pt x="442214" y="108712"/>
                  </a:lnTo>
                  <a:lnTo>
                    <a:pt x="516026" y="65659"/>
                  </a:lnTo>
                  <a:lnTo>
                    <a:pt x="533019" y="55753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796027" y="2740152"/>
              <a:ext cx="126491" cy="13258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796027" y="2909316"/>
              <a:ext cx="126491" cy="13258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796027" y="3078480"/>
              <a:ext cx="126491" cy="13106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4796027" y="3246120"/>
              <a:ext cx="126491" cy="13258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722114" y="2675382"/>
              <a:ext cx="265430" cy="779145"/>
            </a:xfrm>
            <a:custGeom>
              <a:avLst/>
              <a:gdLst/>
              <a:ahLst/>
              <a:cxnLst/>
              <a:rect l="l" t="t" r="r" b="b"/>
              <a:pathLst>
                <a:path w="265429" h="779145">
                  <a:moveTo>
                    <a:pt x="220980" y="0"/>
                  </a:moveTo>
                  <a:lnTo>
                    <a:pt x="238172" y="3476"/>
                  </a:lnTo>
                  <a:lnTo>
                    <a:pt x="252222" y="12953"/>
                  </a:lnTo>
                  <a:lnTo>
                    <a:pt x="261699" y="27003"/>
                  </a:lnTo>
                  <a:lnTo>
                    <a:pt x="265175" y="44195"/>
                  </a:lnTo>
                  <a:lnTo>
                    <a:pt x="265175" y="734567"/>
                  </a:lnTo>
                  <a:lnTo>
                    <a:pt x="261699" y="751760"/>
                  </a:lnTo>
                  <a:lnTo>
                    <a:pt x="252222" y="765809"/>
                  </a:lnTo>
                  <a:lnTo>
                    <a:pt x="238172" y="775287"/>
                  </a:lnTo>
                  <a:lnTo>
                    <a:pt x="220980" y="778763"/>
                  </a:lnTo>
                  <a:lnTo>
                    <a:pt x="44196" y="778763"/>
                  </a:lnTo>
                  <a:lnTo>
                    <a:pt x="27003" y="775287"/>
                  </a:lnTo>
                  <a:lnTo>
                    <a:pt x="12954" y="765810"/>
                  </a:lnTo>
                  <a:lnTo>
                    <a:pt x="3476" y="751760"/>
                  </a:lnTo>
                  <a:lnTo>
                    <a:pt x="0" y="734567"/>
                  </a:lnTo>
                  <a:lnTo>
                    <a:pt x="0" y="44195"/>
                  </a:lnTo>
                  <a:lnTo>
                    <a:pt x="3476" y="27003"/>
                  </a:lnTo>
                  <a:lnTo>
                    <a:pt x="12953" y="12953"/>
                  </a:lnTo>
                  <a:lnTo>
                    <a:pt x="27003" y="3476"/>
                  </a:lnTo>
                  <a:lnTo>
                    <a:pt x="44196" y="0"/>
                  </a:lnTo>
                  <a:lnTo>
                    <a:pt x="220980" y="0"/>
                  </a:lnTo>
                  <a:close/>
                </a:path>
              </a:pathLst>
            </a:custGeom>
            <a:ln w="19812">
              <a:solidFill>
                <a:srgbClr val="177145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798949" y="3009772"/>
              <a:ext cx="533400" cy="1054100"/>
            </a:xfrm>
            <a:custGeom>
              <a:avLst/>
              <a:gdLst/>
              <a:ahLst/>
              <a:cxnLst/>
              <a:rect l="l" t="t" r="r" b="b"/>
              <a:pathLst>
                <a:path w="533400" h="1054100">
                  <a:moveTo>
                    <a:pt x="111506" y="539877"/>
                  </a:moveTo>
                  <a:lnTo>
                    <a:pt x="108712" y="535178"/>
                  </a:lnTo>
                  <a:lnTo>
                    <a:pt x="67157" y="463931"/>
                  </a:lnTo>
                  <a:lnTo>
                    <a:pt x="55753" y="444373"/>
                  </a:lnTo>
                  <a:lnTo>
                    <a:pt x="2794" y="535178"/>
                  </a:lnTo>
                  <a:lnTo>
                    <a:pt x="0" y="539877"/>
                  </a:lnTo>
                  <a:lnTo>
                    <a:pt x="1524" y="545985"/>
                  </a:lnTo>
                  <a:lnTo>
                    <a:pt x="6350" y="548767"/>
                  </a:lnTo>
                  <a:lnTo>
                    <a:pt x="11049" y="551573"/>
                  </a:lnTo>
                  <a:lnTo>
                    <a:pt x="17145" y="549922"/>
                  </a:lnTo>
                  <a:lnTo>
                    <a:pt x="19812" y="545223"/>
                  </a:lnTo>
                  <a:lnTo>
                    <a:pt x="45834" y="500583"/>
                  </a:lnTo>
                  <a:lnTo>
                    <a:pt x="45847" y="463931"/>
                  </a:lnTo>
                  <a:lnTo>
                    <a:pt x="45847" y="500583"/>
                  </a:lnTo>
                  <a:lnTo>
                    <a:pt x="45847" y="1053973"/>
                  </a:lnTo>
                  <a:lnTo>
                    <a:pt x="65659" y="1053973"/>
                  </a:lnTo>
                  <a:lnTo>
                    <a:pt x="65659" y="500583"/>
                  </a:lnTo>
                  <a:lnTo>
                    <a:pt x="91694" y="545223"/>
                  </a:lnTo>
                  <a:lnTo>
                    <a:pt x="94361" y="549922"/>
                  </a:lnTo>
                  <a:lnTo>
                    <a:pt x="100457" y="551573"/>
                  </a:lnTo>
                  <a:lnTo>
                    <a:pt x="105156" y="548767"/>
                  </a:lnTo>
                  <a:lnTo>
                    <a:pt x="109982" y="545985"/>
                  </a:lnTo>
                  <a:lnTo>
                    <a:pt x="111506" y="539877"/>
                  </a:lnTo>
                  <a:close/>
                </a:path>
                <a:path w="533400" h="1054100">
                  <a:moveTo>
                    <a:pt x="533019" y="55753"/>
                  </a:moveTo>
                  <a:lnTo>
                    <a:pt x="516026" y="45847"/>
                  </a:lnTo>
                  <a:lnTo>
                    <a:pt x="442214" y="2794"/>
                  </a:lnTo>
                  <a:lnTo>
                    <a:pt x="437515" y="0"/>
                  </a:lnTo>
                  <a:lnTo>
                    <a:pt x="431419" y="1524"/>
                  </a:lnTo>
                  <a:lnTo>
                    <a:pt x="428625" y="6350"/>
                  </a:lnTo>
                  <a:lnTo>
                    <a:pt x="425958" y="11049"/>
                  </a:lnTo>
                  <a:lnTo>
                    <a:pt x="427482" y="17145"/>
                  </a:lnTo>
                  <a:lnTo>
                    <a:pt x="432181" y="19812"/>
                  </a:lnTo>
                  <a:lnTo>
                    <a:pt x="476796" y="45847"/>
                  </a:lnTo>
                  <a:lnTo>
                    <a:pt x="188341" y="45847"/>
                  </a:lnTo>
                  <a:lnTo>
                    <a:pt x="188341" y="65659"/>
                  </a:lnTo>
                  <a:lnTo>
                    <a:pt x="476796" y="65659"/>
                  </a:lnTo>
                  <a:lnTo>
                    <a:pt x="432181" y="91694"/>
                  </a:lnTo>
                  <a:lnTo>
                    <a:pt x="427482" y="94361"/>
                  </a:lnTo>
                  <a:lnTo>
                    <a:pt x="425958" y="100457"/>
                  </a:lnTo>
                  <a:lnTo>
                    <a:pt x="428625" y="105156"/>
                  </a:lnTo>
                  <a:lnTo>
                    <a:pt x="431419" y="109982"/>
                  </a:lnTo>
                  <a:lnTo>
                    <a:pt x="437515" y="111506"/>
                  </a:lnTo>
                  <a:lnTo>
                    <a:pt x="442214" y="108712"/>
                  </a:lnTo>
                  <a:lnTo>
                    <a:pt x="516026" y="65659"/>
                  </a:lnTo>
                  <a:lnTo>
                    <a:pt x="533019" y="55753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5411724" y="2731008"/>
              <a:ext cx="126491" cy="13258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5411724" y="2900172"/>
              <a:ext cx="126491" cy="13258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5411724" y="3069336"/>
              <a:ext cx="126491" cy="13258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5411724" y="3238500"/>
              <a:ext cx="126491" cy="13258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5337809" y="2666238"/>
              <a:ext cx="265430" cy="780415"/>
            </a:xfrm>
            <a:custGeom>
              <a:avLst/>
              <a:gdLst/>
              <a:ahLst/>
              <a:cxnLst/>
              <a:rect l="l" t="t" r="r" b="b"/>
              <a:pathLst>
                <a:path w="265429" h="780414">
                  <a:moveTo>
                    <a:pt x="220979" y="0"/>
                  </a:moveTo>
                  <a:lnTo>
                    <a:pt x="238172" y="3476"/>
                  </a:lnTo>
                  <a:lnTo>
                    <a:pt x="252221" y="12953"/>
                  </a:lnTo>
                  <a:lnTo>
                    <a:pt x="261699" y="27003"/>
                  </a:lnTo>
                  <a:lnTo>
                    <a:pt x="265175" y="44196"/>
                  </a:lnTo>
                  <a:lnTo>
                    <a:pt x="265175" y="736091"/>
                  </a:lnTo>
                  <a:lnTo>
                    <a:pt x="261699" y="753284"/>
                  </a:lnTo>
                  <a:lnTo>
                    <a:pt x="252222" y="767333"/>
                  </a:lnTo>
                  <a:lnTo>
                    <a:pt x="238172" y="776811"/>
                  </a:lnTo>
                  <a:lnTo>
                    <a:pt x="220979" y="780288"/>
                  </a:lnTo>
                  <a:lnTo>
                    <a:pt x="44195" y="780288"/>
                  </a:lnTo>
                  <a:lnTo>
                    <a:pt x="27003" y="776811"/>
                  </a:lnTo>
                  <a:lnTo>
                    <a:pt x="12953" y="767334"/>
                  </a:lnTo>
                  <a:lnTo>
                    <a:pt x="3476" y="753284"/>
                  </a:lnTo>
                  <a:lnTo>
                    <a:pt x="0" y="736091"/>
                  </a:lnTo>
                  <a:lnTo>
                    <a:pt x="0" y="44196"/>
                  </a:lnTo>
                  <a:lnTo>
                    <a:pt x="3476" y="27003"/>
                  </a:lnTo>
                  <a:lnTo>
                    <a:pt x="12953" y="12954"/>
                  </a:lnTo>
                  <a:lnTo>
                    <a:pt x="27003" y="3476"/>
                  </a:lnTo>
                  <a:lnTo>
                    <a:pt x="44195" y="0"/>
                  </a:lnTo>
                  <a:lnTo>
                    <a:pt x="220979" y="0"/>
                  </a:lnTo>
                  <a:close/>
                </a:path>
              </a:pathLst>
            </a:custGeom>
            <a:ln w="19811">
              <a:solidFill>
                <a:srgbClr val="177145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5414645" y="3446526"/>
              <a:ext cx="111760" cy="609600"/>
            </a:xfrm>
            <a:custGeom>
              <a:avLst/>
              <a:gdLst/>
              <a:ahLst/>
              <a:cxnLst/>
              <a:rect l="l" t="t" r="r" b="b"/>
              <a:pathLst>
                <a:path w="111760" h="609600">
                  <a:moveTo>
                    <a:pt x="55752" y="39224"/>
                  </a:moveTo>
                  <a:lnTo>
                    <a:pt x="45846" y="56206"/>
                  </a:lnTo>
                  <a:lnTo>
                    <a:pt x="45846" y="609600"/>
                  </a:lnTo>
                  <a:lnTo>
                    <a:pt x="65658" y="609600"/>
                  </a:lnTo>
                  <a:lnTo>
                    <a:pt x="65658" y="56206"/>
                  </a:lnTo>
                  <a:lnTo>
                    <a:pt x="55752" y="39224"/>
                  </a:lnTo>
                  <a:close/>
                </a:path>
                <a:path w="111760" h="609600">
                  <a:moveTo>
                    <a:pt x="55752" y="0"/>
                  </a:moveTo>
                  <a:lnTo>
                    <a:pt x="2793" y="90804"/>
                  </a:lnTo>
                  <a:lnTo>
                    <a:pt x="0" y="95503"/>
                  </a:lnTo>
                  <a:lnTo>
                    <a:pt x="1524" y="101600"/>
                  </a:lnTo>
                  <a:lnTo>
                    <a:pt x="6350" y="104394"/>
                  </a:lnTo>
                  <a:lnTo>
                    <a:pt x="11049" y="107187"/>
                  </a:lnTo>
                  <a:lnTo>
                    <a:pt x="17144" y="105537"/>
                  </a:lnTo>
                  <a:lnTo>
                    <a:pt x="19812" y="100837"/>
                  </a:lnTo>
                  <a:lnTo>
                    <a:pt x="45846" y="56206"/>
                  </a:lnTo>
                  <a:lnTo>
                    <a:pt x="45846" y="19558"/>
                  </a:lnTo>
                  <a:lnTo>
                    <a:pt x="67159" y="19558"/>
                  </a:lnTo>
                  <a:lnTo>
                    <a:pt x="55752" y="0"/>
                  </a:lnTo>
                  <a:close/>
                </a:path>
                <a:path w="111760" h="609600">
                  <a:moveTo>
                    <a:pt x="67159" y="19558"/>
                  </a:moveTo>
                  <a:lnTo>
                    <a:pt x="65658" y="19558"/>
                  </a:lnTo>
                  <a:lnTo>
                    <a:pt x="65659" y="56206"/>
                  </a:lnTo>
                  <a:lnTo>
                    <a:pt x="91693" y="100837"/>
                  </a:lnTo>
                  <a:lnTo>
                    <a:pt x="94360" y="105537"/>
                  </a:lnTo>
                  <a:lnTo>
                    <a:pt x="100456" y="107187"/>
                  </a:lnTo>
                  <a:lnTo>
                    <a:pt x="105155" y="104394"/>
                  </a:lnTo>
                  <a:lnTo>
                    <a:pt x="109981" y="101600"/>
                  </a:lnTo>
                  <a:lnTo>
                    <a:pt x="111505" y="95503"/>
                  </a:lnTo>
                  <a:lnTo>
                    <a:pt x="108712" y="90804"/>
                  </a:lnTo>
                  <a:lnTo>
                    <a:pt x="67159" y="19558"/>
                  </a:lnTo>
                  <a:close/>
                </a:path>
                <a:path w="111760" h="609600">
                  <a:moveTo>
                    <a:pt x="65658" y="19558"/>
                  </a:moveTo>
                  <a:lnTo>
                    <a:pt x="45846" y="19558"/>
                  </a:lnTo>
                  <a:lnTo>
                    <a:pt x="45846" y="56206"/>
                  </a:lnTo>
                  <a:lnTo>
                    <a:pt x="55752" y="39224"/>
                  </a:lnTo>
                  <a:lnTo>
                    <a:pt x="47243" y="24637"/>
                  </a:lnTo>
                  <a:lnTo>
                    <a:pt x="65658" y="24637"/>
                  </a:lnTo>
                  <a:lnTo>
                    <a:pt x="65658" y="19558"/>
                  </a:lnTo>
                  <a:close/>
                </a:path>
                <a:path w="111760" h="609600">
                  <a:moveTo>
                    <a:pt x="65658" y="24637"/>
                  </a:moveTo>
                  <a:lnTo>
                    <a:pt x="64262" y="24637"/>
                  </a:lnTo>
                  <a:lnTo>
                    <a:pt x="55752" y="39224"/>
                  </a:lnTo>
                  <a:lnTo>
                    <a:pt x="65659" y="56206"/>
                  </a:lnTo>
                  <a:lnTo>
                    <a:pt x="65658" y="24637"/>
                  </a:lnTo>
                  <a:close/>
                </a:path>
                <a:path w="111760" h="609600">
                  <a:moveTo>
                    <a:pt x="64262" y="24637"/>
                  </a:moveTo>
                  <a:lnTo>
                    <a:pt x="47243" y="24637"/>
                  </a:lnTo>
                  <a:lnTo>
                    <a:pt x="55752" y="39224"/>
                  </a:lnTo>
                  <a:lnTo>
                    <a:pt x="64262" y="24637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2196211" y="2120265"/>
              <a:ext cx="386715" cy="355600"/>
            </a:xfrm>
            <a:custGeom>
              <a:avLst/>
              <a:gdLst/>
              <a:ahLst/>
              <a:cxnLst/>
              <a:rect l="l" t="t" r="r" b="b"/>
              <a:pathLst>
                <a:path w="386714" h="355600">
                  <a:moveTo>
                    <a:pt x="289296" y="292060"/>
                  </a:moveTo>
                  <a:lnTo>
                    <a:pt x="263525" y="320294"/>
                  </a:lnTo>
                  <a:lnTo>
                    <a:pt x="386588" y="355092"/>
                  </a:lnTo>
                  <a:lnTo>
                    <a:pt x="367248" y="304926"/>
                  </a:lnTo>
                  <a:lnTo>
                    <a:pt x="303402" y="304926"/>
                  </a:lnTo>
                  <a:lnTo>
                    <a:pt x="289296" y="292060"/>
                  </a:lnTo>
                  <a:close/>
                </a:path>
                <a:path w="386714" h="355600">
                  <a:moveTo>
                    <a:pt x="314934" y="263972"/>
                  </a:moveTo>
                  <a:lnTo>
                    <a:pt x="289296" y="292060"/>
                  </a:lnTo>
                  <a:lnTo>
                    <a:pt x="303402" y="304926"/>
                  </a:lnTo>
                  <a:lnTo>
                    <a:pt x="329056" y="276860"/>
                  </a:lnTo>
                  <a:lnTo>
                    <a:pt x="314934" y="263972"/>
                  </a:lnTo>
                  <a:close/>
                </a:path>
                <a:path w="386714" h="355600">
                  <a:moveTo>
                    <a:pt x="340613" y="235838"/>
                  </a:moveTo>
                  <a:lnTo>
                    <a:pt x="314934" y="263972"/>
                  </a:lnTo>
                  <a:lnTo>
                    <a:pt x="329056" y="276860"/>
                  </a:lnTo>
                  <a:lnTo>
                    <a:pt x="303402" y="304926"/>
                  </a:lnTo>
                  <a:lnTo>
                    <a:pt x="367248" y="304926"/>
                  </a:lnTo>
                  <a:lnTo>
                    <a:pt x="340613" y="235838"/>
                  </a:lnTo>
                  <a:close/>
                </a:path>
                <a:path w="386714" h="355600">
                  <a:moveTo>
                    <a:pt x="25653" y="0"/>
                  </a:moveTo>
                  <a:lnTo>
                    <a:pt x="0" y="28194"/>
                  </a:lnTo>
                  <a:lnTo>
                    <a:pt x="289296" y="292060"/>
                  </a:lnTo>
                  <a:lnTo>
                    <a:pt x="314934" y="263972"/>
                  </a:lnTo>
                  <a:lnTo>
                    <a:pt x="25653" y="0"/>
                  </a:lnTo>
                  <a:close/>
                </a:path>
              </a:pathLst>
            </a:custGeom>
            <a:solidFill>
              <a:srgbClr val="FF8600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2625090" y="2497074"/>
              <a:ext cx="645160" cy="1077595"/>
            </a:xfrm>
            <a:custGeom>
              <a:avLst/>
              <a:gdLst/>
              <a:ahLst/>
              <a:cxnLst/>
              <a:rect l="l" t="t" r="r" b="b"/>
              <a:pathLst>
                <a:path w="645160" h="1077595">
                  <a:moveTo>
                    <a:pt x="0" y="1077467"/>
                  </a:moveTo>
                  <a:lnTo>
                    <a:pt x="644651" y="1077467"/>
                  </a:lnTo>
                  <a:lnTo>
                    <a:pt x="644651" y="0"/>
                  </a:lnTo>
                  <a:lnTo>
                    <a:pt x="0" y="0"/>
                  </a:lnTo>
                  <a:lnTo>
                    <a:pt x="0" y="1077467"/>
                  </a:lnTo>
                  <a:close/>
                </a:path>
              </a:pathLst>
            </a:custGeom>
            <a:ln w="28955">
              <a:solidFill>
                <a:srgbClr val="FF8600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4189349" y="2003298"/>
              <a:ext cx="111760" cy="664210"/>
            </a:xfrm>
            <a:custGeom>
              <a:avLst/>
              <a:gdLst/>
              <a:ahLst/>
              <a:cxnLst/>
              <a:rect l="l" t="t" r="r" b="b"/>
              <a:pathLst>
                <a:path w="111760" h="664210">
                  <a:moveTo>
                    <a:pt x="55752" y="39224"/>
                  </a:moveTo>
                  <a:lnTo>
                    <a:pt x="45847" y="56206"/>
                  </a:lnTo>
                  <a:lnTo>
                    <a:pt x="45847" y="663828"/>
                  </a:lnTo>
                  <a:lnTo>
                    <a:pt x="65659" y="663828"/>
                  </a:lnTo>
                  <a:lnTo>
                    <a:pt x="65659" y="56206"/>
                  </a:lnTo>
                  <a:lnTo>
                    <a:pt x="55752" y="39224"/>
                  </a:lnTo>
                  <a:close/>
                </a:path>
                <a:path w="111760" h="664210">
                  <a:moveTo>
                    <a:pt x="55752" y="0"/>
                  </a:moveTo>
                  <a:lnTo>
                    <a:pt x="2793" y="90804"/>
                  </a:lnTo>
                  <a:lnTo>
                    <a:pt x="0" y="95503"/>
                  </a:lnTo>
                  <a:lnTo>
                    <a:pt x="1524" y="101600"/>
                  </a:lnTo>
                  <a:lnTo>
                    <a:pt x="6350" y="104393"/>
                  </a:lnTo>
                  <a:lnTo>
                    <a:pt x="11049" y="107187"/>
                  </a:lnTo>
                  <a:lnTo>
                    <a:pt x="17145" y="105537"/>
                  </a:lnTo>
                  <a:lnTo>
                    <a:pt x="19812" y="100837"/>
                  </a:lnTo>
                  <a:lnTo>
                    <a:pt x="45846" y="56206"/>
                  </a:lnTo>
                  <a:lnTo>
                    <a:pt x="45847" y="19557"/>
                  </a:lnTo>
                  <a:lnTo>
                    <a:pt x="67159" y="19557"/>
                  </a:lnTo>
                  <a:lnTo>
                    <a:pt x="55752" y="0"/>
                  </a:lnTo>
                  <a:close/>
                </a:path>
                <a:path w="111760" h="664210">
                  <a:moveTo>
                    <a:pt x="67159" y="19557"/>
                  </a:moveTo>
                  <a:lnTo>
                    <a:pt x="65659" y="19557"/>
                  </a:lnTo>
                  <a:lnTo>
                    <a:pt x="65659" y="56206"/>
                  </a:lnTo>
                  <a:lnTo>
                    <a:pt x="91693" y="100837"/>
                  </a:lnTo>
                  <a:lnTo>
                    <a:pt x="94361" y="105537"/>
                  </a:lnTo>
                  <a:lnTo>
                    <a:pt x="100456" y="107187"/>
                  </a:lnTo>
                  <a:lnTo>
                    <a:pt x="105155" y="104393"/>
                  </a:lnTo>
                  <a:lnTo>
                    <a:pt x="109981" y="101600"/>
                  </a:lnTo>
                  <a:lnTo>
                    <a:pt x="111505" y="95503"/>
                  </a:lnTo>
                  <a:lnTo>
                    <a:pt x="108712" y="90804"/>
                  </a:lnTo>
                  <a:lnTo>
                    <a:pt x="67159" y="19557"/>
                  </a:lnTo>
                  <a:close/>
                </a:path>
                <a:path w="111760" h="664210">
                  <a:moveTo>
                    <a:pt x="65659" y="19557"/>
                  </a:moveTo>
                  <a:lnTo>
                    <a:pt x="45847" y="19557"/>
                  </a:lnTo>
                  <a:lnTo>
                    <a:pt x="45847" y="56206"/>
                  </a:lnTo>
                  <a:lnTo>
                    <a:pt x="55752" y="39224"/>
                  </a:lnTo>
                  <a:lnTo>
                    <a:pt x="47243" y="24637"/>
                  </a:lnTo>
                  <a:lnTo>
                    <a:pt x="65659" y="24637"/>
                  </a:lnTo>
                  <a:lnTo>
                    <a:pt x="65659" y="19557"/>
                  </a:lnTo>
                  <a:close/>
                </a:path>
                <a:path w="111760" h="664210">
                  <a:moveTo>
                    <a:pt x="65659" y="24637"/>
                  </a:moveTo>
                  <a:lnTo>
                    <a:pt x="64262" y="24637"/>
                  </a:lnTo>
                  <a:lnTo>
                    <a:pt x="55752" y="39224"/>
                  </a:lnTo>
                  <a:lnTo>
                    <a:pt x="65659" y="56206"/>
                  </a:lnTo>
                  <a:lnTo>
                    <a:pt x="65659" y="24637"/>
                  </a:lnTo>
                  <a:close/>
                </a:path>
                <a:path w="111760" h="664210">
                  <a:moveTo>
                    <a:pt x="64262" y="24637"/>
                  </a:moveTo>
                  <a:lnTo>
                    <a:pt x="47243" y="24637"/>
                  </a:lnTo>
                  <a:lnTo>
                    <a:pt x="55752" y="39224"/>
                  </a:lnTo>
                  <a:lnTo>
                    <a:pt x="64262" y="24637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5405374" y="4086809"/>
            <a:ext cx="414083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869950" algn="l"/>
                <a:tab pos="1475740" algn="l"/>
                <a:tab pos="2049780" algn="l"/>
                <a:tab pos="2628900" algn="l"/>
                <a:tab pos="3362325" algn="l"/>
                <a:tab pos="3879850" algn="l"/>
              </a:tabLst>
              <a:defRPr/>
            </a:pPr>
            <a:r>
              <a:rPr sz="1600" i="1" spc="-235" dirty="0">
                <a:solidFill>
                  <a:prstClr val="black"/>
                </a:solidFill>
                <a:latin typeface="Arial"/>
                <a:cs typeface="Arial"/>
              </a:rPr>
              <a:t>&lt;</a:t>
            </a:r>
            <a:r>
              <a:rPr sz="1600" i="1" spc="-280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600" i="1" spc="-320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600" i="1" spc="-21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600" i="1" spc="-265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600" i="1" spc="-180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600" i="1" spc="-170" dirty="0">
                <a:solidFill>
                  <a:prstClr val="black"/>
                </a:solidFill>
                <a:latin typeface="Arial"/>
                <a:cs typeface="Arial"/>
              </a:rPr>
              <a:t>&gt;</a:t>
            </a:r>
            <a:r>
              <a:rPr sz="1600" i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2400" i="1" spc="-165" baseline="5208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2400" i="1" spc="-150" baseline="520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2400" i="1" baseline="5208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2400" i="1" spc="7" baseline="3472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r>
              <a:rPr sz="2400" i="1" baseline="3472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2400" i="1" spc="-150" baseline="3472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r>
              <a:rPr sz="2400" i="1" baseline="3472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2400" i="1" spc="44" baseline="3472" dirty="0">
                <a:solidFill>
                  <a:prstClr val="black"/>
                </a:solidFill>
                <a:latin typeface="Arial"/>
                <a:cs typeface="Arial"/>
              </a:rPr>
              <a:t>wi</a:t>
            </a:r>
            <a:r>
              <a:rPr sz="2400" i="1" spc="30" baseline="3472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2400" i="1" spc="-104" baseline="3472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2400" i="1" baseline="3472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2400" i="1" spc="-104" baseline="3472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2400" i="1" baseline="3472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2400" i="1" spc="-120" baseline="3472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2400" i="1" spc="15" baseline="3472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2400" i="1" spc="-195" baseline="3472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endParaRPr sz="2400" baseline="347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619552" y="4726304"/>
            <a:ext cx="22301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125" dirty="0">
                <a:solidFill>
                  <a:prstClr val="black"/>
                </a:solidFill>
                <a:latin typeface="Arial"/>
                <a:cs typeface="Arial"/>
              </a:rPr>
              <a:t>Source </a:t>
            </a:r>
            <a:r>
              <a:rPr spc="-90" dirty="0">
                <a:solidFill>
                  <a:prstClr val="black"/>
                </a:solidFill>
                <a:latin typeface="Arial"/>
                <a:cs typeface="Arial"/>
              </a:rPr>
              <a:t>sentence</a:t>
            </a:r>
            <a:r>
              <a:rPr spc="-10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30" dirty="0">
                <a:solidFill>
                  <a:prstClr val="black"/>
                </a:solidFill>
                <a:latin typeface="Arial"/>
                <a:cs typeface="Arial"/>
              </a:rPr>
              <a:t>(input)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506217" y="4467605"/>
            <a:ext cx="2435860" cy="271780"/>
          </a:xfrm>
          <a:custGeom>
            <a:avLst/>
            <a:gdLst/>
            <a:ahLst/>
            <a:cxnLst/>
            <a:rect l="l" t="t" r="r" b="b"/>
            <a:pathLst>
              <a:path w="2435860" h="271779">
                <a:moveTo>
                  <a:pt x="2435352" y="0"/>
                </a:moveTo>
                <a:lnTo>
                  <a:pt x="2427013" y="52804"/>
                </a:lnTo>
                <a:lnTo>
                  <a:pt x="2404268" y="95916"/>
                </a:lnTo>
                <a:lnTo>
                  <a:pt x="2370522" y="124979"/>
                </a:lnTo>
                <a:lnTo>
                  <a:pt x="2329180" y="135636"/>
                </a:lnTo>
                <a:lnTo>
                  <a:pt x="1323848" y="135636"/>
                </a:lnTo>
                <a:lnTo>
                  <a:pt x="1282505" y="146292"/>
                </a:lnTo>
                <a:lnTo>
                  <a:pt x="1248759" y="175355"/>
                </a:lnTo>
                <a:lnTo>
                  <a:pt x="1226014" y="218467"/>
                </a:lnTo>
                <a:lnTo>
                  <a:pt x="1217676" y="271272"/>
                </a:lnTo>
                <a:lnTo>
                  <a:pt x="1209337" y="218467"/>
                </a:lnTo>
                <a:lnTo>
                  <a:pt x="1186592" y="175355"/>
                </a:lnTo>
                <a:lnTo>
                  <a:pt x="1152846" y="146292"/>
                </a:lnTo>
                <a:lnTo>
                  <a:pt x="1111504" y="135636"/>
                </a:lnTo>
                <a:lnTo>
                  <a:pt x="106146" y="135636"/>
                </a:lnTo>
                <a:lnTo>
                  <a:pt x="64829" y="124979"/>
                </a:lnTo>
                <a:lnTo>
                  <a:pt x="31089" y="95916"/>
                </a:lnTo>
                <a:lnTo>
                  <a:pt x="8341" y="52804"/>
                </a:lnTo>
                <a:lnTo>
                  <a:pt x="0" y="0"/>
                </a:lnTo>
              </a:path>
            </a:pathLst>
          </a:custGeom>
          <a:ln w="198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575966" y="4096003"/>
            <a:ext cx="12001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15" dirty="0">
                <a:solidFill>
                  <a:prstClr val="black"/>
                </a:solidFill>
                <a:latin typeface="Arial"/>
                <a:cs typeface="Arial"/>
              </a:rPr>
              <a:t>il</a:t>
            </a:r>
            <a:endParaRPr sz="16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174874" y="4096003"/>
            <a:ext cx="1301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693934" y="4096003"/>
            <a:ext cx="111506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99109" algn="l"/>
              </a:tabLst>
              <a:defRPr/>
            </a:pPr>
            <a:r>
              <a:rPr sz="1600" i="1" spc="-15" dirty="0">
                <a:solidFill>
                  <a:prstClr val="black"/>
                </a:solidFill>
                <a:latin typeface="Arial"/>
                <a:cs typeface="Arial"/>
              </a:rPr>
              <a:t>m’	</a:t>
            </a:r>
            <a:r>
              <a:rPr sz="1600" i="1" spc="-40" dirty="0">
                <a:solidFill>
                  <a:prstClr val="black"/>
                </a:solidFill>
                <a:latin typeface="Arial"/>
                <a:cs typeface="Arial"/>
              </a:rPr>
              <a:t>entarté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907540" y="613860"/>
            <a:ext cx="3373754" cy="915035"/>
          </a:xfrm>
          <a:prstGeom prst="rect">
            <a:avLst/>
          </a:prstGeom>
        </p:spPr>
        <p:txBody>
          <a:bodyPr vert="horz" wrap="square" lIns="0" tIns="179070" rIns="0" bIns="0" rtlCol="0">
            <a:spAutoFit/>
          </a:bodyPr>
          <a:lstStyle/>
          <a:p>
            <a:pPr marR="26670" algn="r">
              <a:spcBef>
                <a:spcPts val="1410"/>
              </a:spcBef>
              <a:defRPr/>
            </a:pPr>
            <a:r>
              <a:rPr sz="1900" spc="-145" dirty="0">
                <a:solidFill>
                  <a:srgbClr val="3986FF"/>
                </a:solidFill>
                <a:latin typeface="Arial"/>
                <a:cs typeface="Arial"/>
              </a:rPr>
              <a:t>The </a:t>
            </a:r>
            <a:r>
              <a:rPr sz="1900" spc="-95" dirty="0">
                <a:solidFill>
                  <a:srgbClr val="3986FF"/>
                </a:solidFill>
                <a:latin typeface="Arial"/>
                <a:cs typeface="Arial"/>
              </a:rPr>
              <a:t>sequence-to-sequence</a:t>
            </a:r>
            <a:r>
              <a:rPr sz="1900" spc="-45" dirty="0">
                <a:solidFill>
                  <a:srgbClr val="3986FF"/>
                </a:solidFill>
                <a:latin typeface="Arial"/>
                <a:cs typeface="Arial"/>
              </a:rPr>
              <a:t> </a:t>
            </a:r>
            <a:r>
              <a:rPr sz="1900" spc="-65" dirty="0">
                <a:solidFill>
                  <a:srgbClr val="3986FF"/>
                </a:solidFill>
                <a:latin typeface="Arial"/>
                <a:cs typeface="Arial"/>
              </a:rPr>
              <a:t>model</a:t>
            </a:r>
            <a:endParaRPr sz="19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spcBef>
                <a:spcPts val="1250"/>
              </a:spcBef>
              <a:defRPr/>
            </a:pPr>
            <a:r>
              <a:rPr spc="-110" dirty="0">
                <a:solidFill>
                  <a:srgbClr val="FF8600"/>
                </a:solidFill>
                <a:latin typeface="Arial"/>
                <a:cs typeface="Arial"/>
              </a:rPr>
              <a:t>Encoding </a:t>
            </a:r>
            <a:r>
              <a:rPr spc="-5" dirty="0">
                <a:solidFill>
                  <a:srgbClr val="FF8600"/>
                </a:solidFill>
                <a:latin typeface="Arial"/>
                <a:cs typeface="Arial"/>
              </a:rPr>
              <a:t>of </a:t>
            </a:r>
            <a:r>
              <a:rPr spc="-20" dirty="0">
                <a:solidFill>
                  <a:srgbClr val="FF8600"/>
                </a:solidFill>
                <a:latin typeface="Arial"/>
                <a:cs typeface="Arial"/>
              </a:rPr>
              <a:t>the </a:t>
            </a:r>
            <a:r>
              <a:rPr spc="-95" dirty="0">
                <a:solidFill>
                  <a:srgbClr val="FF8600"/>
                </a:solidFill>
                <a:latin typeface="Arial"/>
                <a:cs typeface="Arial"/>
              </a:rPr>
              <a:t>source</a:t>
            </a:r>
            <a:r>
              <a:rPr spc="-275" dirty="0">
                <a:solidFill>
                  <a:srgbClr val="FF8600"/>
                </a:solidFill>
                <a:latin typeface="Arial"/>
                <a:cs typeface="Arial"/>
              </a:rPr>
              <a:t> </a:t>
            </a:r>
            <a:r>
              <a:rPr spc="-85" dirty="0">
                <a:solidFill>
                  <a:srgbClr val="FF8600"/>
                </a:solidFill>
                <a:latin typeface="Arial"/>
                <a:cs typeface="Arial"/>
              </a:rPr>
              <a:t>sentence.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498463" y="945260"/>
            <a:ext cx="23177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114" dirty="0">
                <a:solidFill>
                  <a:prstClr val="black"/>
                </a:solidFill>
                <a:latin typeface="Arial"/>
                <a:cs typeface="Arial"/>
              </a:rPr>
              <a:t>Target </a:t>
            </a:r>
            <a:r>
              <a:rPr spc="-90" dirty="0">
                <a:solidFill>
                  <a:prstClr val="black"/>
                </a:solidFill>
                <a:latin typeface="Arial"/>
                <a:cs typeface="Arial"/>
              </a:rPr>
              <a:t>sentence</a:t>
            </a:r>
            <a:r>
              <a:rPr spc="-1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20" dirty="0">
                <a:solidFill>
                  <a:prstClr val="black"/>
                </a:solidFill>
                <a:latin typeface="Arial"/>
                <a:cs typeface="Arial"/>
              </a:rPr>
              <a:t>(output)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609082" y="1315974"/>
            <a:ext cx="4098290" cy="271780"/>
          </a:xfrm>
          <a:custGeom>
            <a:avLst/>
            <a:gdLst/>
            <a:ahLst/>
            <a:cxnLst/>
            <a:rect l="l" t="t" r="r" b="b"/>
            <a:pathLst>
              <a:path w="4098290" h="271780">
                <a:moveTo>
                  <a:pt x="0" y="271272"/>
                </a:moveTo>
                <a:lnTo>
                  <a:pt x="8338" y="218467"/>
                </a:lnTo>
                <a:lnTo>
                  <a:pt x="31083" y="175355"/>
                </a:lnTo>
                <a:lnTo>
                  <a:pt x="64829" y="146292"/>
                </a:lnTo>
                <a:lnTo>
                  <a:pt x="106171" y="135636"/>
                </a:lnTo>
                <a:lnTo>
                  <a:pt x="1942845" y="135636"/>
                </a:lnTo>
                <a:lnTo>
                  <a:pt x="1984188" y="124979"/>
                </a:lnTo>
                <a:lnTo>
                  <a:pt x="2017934" y="95916"/>
                </a:lnTo>
                <a:lnTo>
                  <a:pt x="2040679" y="52804"/>
                </a:lnTo>
                <a:lnTo>
                  <a:pt x="2049017" y="0"/>
                </a:lnTo>
                <a:lnTo>
                  <a:pt x="2057356" y="52804"/>
                </a:lnTo>
                <a:lnTo>
                  <a:pt x="2080101" y="95916"/>
                </a:lnTo>
                <a:lnTo>
                  <a:pt x="2113847" y="124979"/>
                </a:lnTo>
                <a:lnTo>
                  <a:pt x="2155190" y="135636"/>
                </a:lnTo>
                <a:lnTo>
                  <a:pt x="3991864" y="135636"/>
                </a:lnTo>
                <a:lnTo>
                  <a:pt x="4033206" y="146292"/>
                </a:lnTo>
                <a:lnTo>
                  <a:pt x="4066952" y="175355"/>
                </a:lnTo>
                <a:lnTo>
                  <a:pt x="4089697" y="218467"/>
                </a:lnTo>
                <a:lnTo>
                  <a:pt x="4098036" y="2712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0403132" y="2445766"/>
            <a:ext cx="230832" cy="12827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95" dirty="0">
                <a:solidFill>
                  <a:srgbClr val="00AF50"/>
                </a:solidFill>
                <a:latin typeface="Arial"/>
                <a:cs typeface="Arial"/>
              </a:rPr>
              <a:t>Decoder</a:t>
            </a:r>
            <a:r>
              <a:rPr spc="-1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pc="-200" dirty="0">
                <a:solidFill>
                  <a:srgbClr val="00AF5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0136885" y="2698243"/>
            <a:ext cx="189230" cy="779145"/>
          </a:xfrm>
          <a:custGeom>
            <a:avLst/>
            <a:gdLst/>
            <a:ahLst/>
            <a:cxnLst/>
            <a:rect l="l" t="t" r="r" b="b"/>
            <a:pathLst>
              <a:path w="189229" h="779145">
                <a:moveTo>
                  <a:pt x="0" y="0"/>
                </a:moveTo>
                <a:lnTo>
                  <a:pt x="36784" y="5816"/>
                </a:lnTo>
                <a:lnTo>
                  <a:pt x="66817" y="21669"/>
                </a:lnTo>
                <a:lnTo>
                  <a:pt x="87064" y="45166"/>
                </a:lnTo>
                <a:lnTo>
                  <a:pt x="94488" y="73913"/>
                </a:lnTo>
                <a:lnTo>
                  <a:pt x="94488" y="315468"/>
                </a:lnTo>
                <a:lnTo>
                  <a:pt x="101911" y="344215"/>
                </a:lnTo>
                <a:lnTo>
                  <a:pt x="122158" y="367712"/>
                </a:lnTo>
                <a:lnTo>
                  <a:pt x="152191" y="383565"/>
                </a:lnTo>
                <a:lnTo>
                  <a:pt x="188975" y="389382"/>
                </a:lnTo>
                <a:lnTo>
                  <a:pt x="152191" y="395198"/>
                </a:lnTo>
                <a:lnTo>
                  <a:pt x="122158" y="411051"/>
                </a:lnTo>
                <a:lnTo>
                  <a:pt x="101911" y="434548"/>
                </a:lnTo>
                <a:lnTo>
                  <a:pt x="94488" y="463296"/>
                </a:lnTo>
                <a:lnTo>
                  <a:pt x="94488" y="704850"/>
                </a:lnTo>
                <a:lnTo>
                  <a:pt x="87064" y="733597"/>
                </a:lnTo>
                <a:lnTo>
                  <a:pt x="66817" y="757094"/>
                </a:lnTo>
                <a:lnTo>
                  <a:pt x="36784" y="772947"/>
                </a:lnTo>
                <a:lnTo>
                  <a:pt x="0" y="778763"/>
                </a:lnTo>
              </a:path>
            </a:pathLst>
          </a:custGeom>
          <a:ln w="1981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399538" y="5420105"/>
            <a:ext cx="2435860" cy="862416"/>
          </a:xfrm>
          <a:prstGeom prst="rect">
            <a:avLst/>
          </a:prstGeom>
          <a:ln w="19811">
            <a:solidFill>
              <a:srgbClr val="C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144780" marR="139065" algn="ctr">
              <a:spcBef>
                <a:spcPts val="245"/>
              </a:spcBef>
              <a:defRPr/>
            </a:pPr>
            <a:r>
              <a:rPr spc="-110" dirty="0">
                <a:solidFill>
                  <a:srgbClr val="C00000"/>
                </a:solidFill>
                <a:latin typeface="Arial"/>
                <a:cs typeface="Arial"/>
              </a:rPr>
              <a:t>Encoder </a:t>
            </a:r>
            <a:r>
              <a:rPr spc="-200" dirty="0">
                <a:solidFill>
                  <a:srgbClr val="C00000"/>
                </a:solidFill>
                <a:latin typeface="Arial"/>
                <a:cs typeface="Arial"/>
              </a:rPr>
              <a:t>RNN </a:t>
            </a:r>
            <a:r>
              <a:rPr spc="-90" dirty="0">
                <a:solidFill>
                  <a:prstClr val="black"/>
                </a:solidFill>
                <a:latin typeface="Arial"/>
                <a:cs typeface="Arial"/>
              </a:rPr>
              <a:t>produces  </a:t>
            </a:r>
            <a:r>
              <a:rPr spc="-100" dirty="0">
                <a:solidFill>
                  <a:prstClr val="black"/>
                </a:solidFill>
                <a:latin typeface="Arial"/>
                <a:cs typeface="Arial"/>
              </a:rPr>
              <a:t>an </a:t>
            </a:r>
            <a:r>
              <a:rPr spc="-80" dirty="0">
                <a:solidFill>
                  <a:srgbClr val="FF8600"/>
                </a:solidFill>
                <a:latin typeface="Arial"/>
                <a:cs typeface="Arial"/>
              </a:rPr>
              <a:t>encoding </a:t>
            </a:r>
            <a:r>
              <a:rPr spc="-5" dirty="0">
                <a:solidFill>
                  <a:prstClr val="black"/>
                </a:solidFill>
                <a:latin typeface="Arial"/>
                <a:cs typeface="Arial"/>
              </a:rPr>
              <a:t>of </a:t>
            </a:r>
            <a:r>
              <a:rPr spc="-20" dirty="0">
                <a:solidFill>
                  <a:prstClr val="black"/>
                </a:solidFill>
                <a:latin typeface="Arial"/>
                <a:cs typeface="Arial"/>
              </a:rPr>
              <a:t>the  </a:t>
            </a:r>
            <a:r>
              <a:rPr spc="-95" dirty="0">
                <a:solidFill>
                  <a:prstClr val="black"/>
                </a:solidFill>
                <a:latin typeface="Arial"/>
                <a:cs typeface="Arial"/>
              </a:rPr>
              <a:t>source</a:t>
            </a:r>
            <a:r>
              <a:rPr spc="-11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85" dirty="0">
                <a:solidFill>
                  <a:prstClr val="black"/>
                </a:solidFill>
                <a:latin typeface="Arial"/>
                <a:cs typeface="Arial"/>
              </a:rPr>
              <a:t>sentence.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434235" y="1503046"/>
            <a:ext cx="259524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  <a:defRPr/>
            </a:pPr>
            <a:r>
              <a:rPr spc="-100" dirty="0">
                <a:solidFill>
                  <a:srgbClr val="FF8600"/>
                </a:solidFill>
                <a:latin typeface="Arial"/>
                <a:cs typeface="Arial"/>
              </a:rPr>
              <a:t>Provides </a:t>
            </a:r>
            <a:r>
              <a:rPr spc="-10" dirty="0">
                <a:solidFill>
                  <a:srgbClr val="FF8600"/>
                </a:solidFill>
                <a:latin typeface="Arial"/>
                <a:cs typeface="Arial"/>
              </a:rPr>
              <a:t>initial </a:t>
            </a:r>
            <a:r>
              <a:rPr spc="-60" dirty="0">
                <a:solidFill>
                  <a:srgbClr val="FF8600"/>
                </a:solidFill>
                <a:latin typeface="Arial"/>
                <a:cs typeface="Arial"/>
              </a:rPr>
              <a:t>hidden</a:t>
            </a:r>
            <a:r>
              <a:rPr spc="-150" dirty="0">
                <a:solidFill>
                  <a:srgbClr val="FF8600"/>
                </a:solidFill>
                <a:latin typeface="Arial"/>
                <a:cs typeface="Arial"/>
              </a:rPr>
              <a:t> </a:t>
            </a:r>
            <a:r>
              <a:rPr spc="-70" dirty="0">
                <a:solidFill>
                  <a:srgbClr val="FF8600"/>
                </a:solidFill>
                <a:latin typeface="Arial"/>
                <a:cs typeface="Arial"/>
              </a:rPr>
              <a:t>state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marL="1270" algn="ctr">
              <a:defRPr/>
            </a:pPr>
            <a:r>
              <a:rPr spc="-5" dirty="0">
                <a:solidFill>
                  <a:srgbClr val="FF8600"/>
                </a:solidFill>
                <a:latin typeface="Arial"/>
                <a:cs typeface="Arial"/>
              </a:rPr>
              <a:t>for </a:t>
            </a:r>
            <a:r>
              <a:rPr spc="-95" dirty="0">
                <a:solidFill>
                  <a:srgbClr val="00AF50"/>
                </a:solidFill>
                <a:latin typeface="Arial"/>
                <a:cs typeface="Arial"/>
              </a:rPr>
              <a:t>Decoder</a:t>
            </a:r>
            <a:r>
              <a:rPr spc="-18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pc="-165" dirty="0">
                <a:solidFill>
                  <a:srgbClr val="00AF50"/>
                </a:solidFill>
                <a:latin typeface="Arial"/>
                <a:cs typeface="Arial"/>
              </a:rPr>
              <a:t>RNN</a:t>
            </a:r>
            <a:r>
              <a:rPr spc="-165" dirty="0">
                <a:solidFill>
                  <a:srgbClr val="FF8600"/>
                </a:solidFill>
                <a:latin typeface="Arial"/>
                <a:cs typeface="Arial"/>
              </a:rPr>
              <a:t>.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607559" y="4688586"/>
            <a:ext cx="4872355" cy="585417"/>
          </a:xfrm>
          <a:prstGeom prst="rect">
            <a:avLst/>
          </a:prstGeom>
          <a:ln w="19811">
            <a:solidFill>
              <a:srgbClr val="00AF5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492125" marR="100330" indent="-335280">
              <a:spcBef>
                <a:spcPts val="245"/>
              </a:spcBef>
              <a:defRPr/>
            </a:pPr>
            <a:r>
              <a:rPr spc="-95" dirty="0">
                <a:solidFill>
                  <a:srgbClr val="00AF50"/>
                </a:solidFill>
                <a:latin typeface="Arial"/>
                <a:cs typeface="Arial"/>
              </a:rPr>
              <a:t>Decoder </a:t>
            </a:r>
            <a:r>
              <a:rPr spc="-200" dirty="0">
                <a:solidFill>
                  <a:srgbClr val="00AF50"/>
                </a:solidFill>
                <a:latin typeface="Arial"/>
                <a:cs typeface="Arial"/>
              </a:rPr>
              <a:t>RNN </a:t>
            </a:r>
            <a:r>
              <a:rPr spc="-95" dirty="0">
                <a:solidFill>
                  <a:prstClr val="black"/>
                </a:solidFill>
                <a:latin typeface="Arial"/>
                <a:cs typeface="Arial"/>
              </a:rPr>
              <a:t>is </a:t>
            </a:r>
            <a:r>
              <a:rPr spc="-140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pc="-135" dirty="0">
                <a:solidFill>
                  <a:prstClr val="black"/>
                </a:solidFill>
                <a:latin typeface="Arial"/>
                <a:cs typeface="Arial"/>
              </a:rPr>
              <a:t>Language </a:t>
            </a:r>
            <a:r>
              <a:rPr spc="-35" dirty="0">
                <a:solidFill>
                  <a:prstClr val="black"/>
                </a:solidFill>
                <a:latin typeface="Arial"/>
                <a:cs typeface="Arial"/>
              </a:rPr>
              <a:t>Model </a:t>
            </a:r>
            <a:r>
              <a:rPr spc="-5" dirty="0">
                <a:solidFill>
                  <a:prstClr val="black"/>
                </a:solidFill>
                <a:latin typeface="Arial"/>
                <a:cs typeface="Arial"/>
              </a:rPr>
              <a:t>that </a:t>
            </a:r>
            <a:r>
              <a:rPr spc="-95" dirty="0">
                <a:solidFill>
                  <a:prstClr val="black"/>
                </a:solidFill>
                <a:latin typeface="Arial"/>
                <a:cs typeface="Arial"/>
              </a:rPr>
              <a:t>generates  </a:t>
            </a:r>
            <a:r>
              <a:rPr spc="-45" dirty="0">
                <a:solidFill>
                  <a:prstClr val="black"/>
                </a:solidFill>
                <a:latin typeface="Arial"/>
                <a:cs typeface="Arial"/>
              </a:rPr>
              <a:t>target </a:t>
            </a:r>
            <a:r>
              <a:rPr spc="-85" dirty="0">
                <a:solidFill>
                  <a:prstClr val="black"/>
                </a:solidFill>
                <a:latin typeface="Arial"/>
                <a:cs typeface="Arial"/>
              </a:rPr>
              <a:t>sentence, </a:t>
            </a:r>
            <a:r>
              <a:rPr i="1" spc="-65" dirty="0">
                <a:solidFill>
                  <a:prstClr val="black"/>
                </a:solidFill>
                <a:latin typeface="Arial"/>
                <a:cs typeface="Arial"/>
              </a:rPr>
              <a:t>conditioned </a:t>
            </a:r>
            <a:r>
              <a:rPr i="1" spc="-80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i="1" spc="-13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i="1" spc="-85" dirty="0">
                <a:solidFill>
                  <a:srgbClr val="FF8600"/>
                </a:solidFill>
                <a:latin typeface="Arial"/>
                <a:cs typeface="Arial"/>
              </a:rPr>
              <a:t>encoding</a:t>
            </a:r>
            <a:r>
              <a:rPr spc="-85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657851" y="1658569"/>
            <a:ext cx="22542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110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549646" y="2094647"/>
            <a:ext cx="179536" cy="5568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  <a:defRPr/>
            </a:pP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spc="-25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g</a:t>
            </a:r>
            <a:r>
              <a:rPr sz="1200" spc="-10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200" spc="-15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x</a:t>
            </a:r>
            <a:endParaRPr sz="12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5844922" y="2010917"/>
            <a:ext cx="589915" cy="2065020"/>
            <a:chOff x="4320921" y="2010917"/>
            <a:chExt cx="589915" cy="2065020"/>
          </a:xfrm>
        </p:grpSpPr>
        <p:sp>
          <p:nvSpPr>
            <p:cNvPr id="46" name="object 46"/>
            <p:cNvSpPr/>
            <p:nvPr/>
          </p:nvSpPr>
          <p:spPr>
            <a:xfrm>
              <a:off x="4320921" y="2016886"/>
              <a:ext cx="507365" cy="2058670"/>
            </a:xfrm>
            <a:custGeom>
              <a:avLst/>
              <a:gdLst/>
              <a:ahLst/>
              <a:cxnLst/>
              <a:rect l="l" t="t" r="r" b="b"/>
              <a:pathLst>
                <a:path w="507364" h="2058670">
                  <a:moveTo>
                    <a:pt x="28193" y="0"/>
                  </a:moveTo>
                  <a:lnTo>
                    <a:pt x="0" y="6223"/>
                  </a:lnTo>
                  <a:lnTo>
                    <a:pt x="6223" y="34543"/>
                  </a:lnTo>
                  <a:lnTo>
                    <a:pt x="34416" y="28321"/>
                  </a:lnTo>
                  <a:lnTo>
                    <a:pt x="28193" y="0"/>
                  </a:lnTo>
                  <a:close/>
                </a:path>
                <a:path w="507364" h="2058670">
                  <a:moveTo>
                    <a:pt x="40639" y="56641"/>
                  </a:moveTo>
                  <a:lnTo>
                    <a:pt x="12445" y="62864"/>
                  </a:lnTo>
                  <a:lnTo>
                    <a:pt x="18668" y="91186"/>
                  </a:lnTo>
                  <a:lnTo>
                    <a:pt x="46862" y="84962"/>
                  </a:lnTo>
                  <a:lnTo>
                    <a:pt x="40639" y="56641"/>
                  </a:lnTo>
                  <a:close/>
                </a:path>
                <a:path w="507364" h="2058670">
                  <a:moveTo>
                    <a:pt x="53086" y="113157"/>
                  </a:moveTo>
                  <a:lnTo>
                    <a:pt x="24891" y="119379"/>
                  </a:lnTo>
                  <a:lnTo>
                    <a:pt x="31114" y="147700"/>
                  </a:lnTo>
                  <a:lnTo>
                    <a:pt x="59308" y="141477"/>
                  </a:lnTo>
                  <a:lnTo>
                    <a:pt x="53086" y="113157"/>
                  </a:lnTo>
                  <a:close/>
                </a:path>
                <a:path w="507364" h="2058670">
                  <a:moveTo>
                    <a:pt x="65531" y="169799"/>
                  </a:moveTo>
                  <a:lnTo>
                    <a:pt x="37337" y="176022"/>
                  </a:lnTo>
                  <a:lnTo>
                    <a:pt x="43561" y="204215"/>
                  </a:lnTo>
                  <a:lnTo>
                    <a:pt x="71754" y="197992"/>
                  </a:lnTo>
                  <a:lnTo>
                    <a:pt x="65531" y="169799"/>
                  </a:lnTo>
                  <a:close/>
                </a:path>
                <a:path w="507364" h="2058670">
                  <a:moveTo>
                    <a:pt x="77977" y="226313"/>
                  </a:moveTo>
                  <a:lnTo>
                    <a:pt x="49783" y="232537"/>
                  </a:lnTo>
                  <a:lnTo>
                    <a:pt x="56006" y="260858"/>
                  </a:lnTo>
                  <a:lnTo>
                    <a:pt x="84200" y="254635"/>
                  </a:lnTo>
                  <a:lnTo>
                    <a:pt x="77977" y="226313"/>
                  </a:lnTo>
                  <a:close/>
                </a:path>
                <a:path w="507364" h="2058670">
                  <a:moveTo>
                    <a:pt x="90424" y="282828"/>
                  </a:moveTo>
                  <a:lnTo>
                    <a:pt x="62229" y="289051"/>
                  </a:lnTo>
                  <a:lnTo>
                    <a:pt x="68452" y="317373"/>
                  </a:lnTo>
                  <a:lnTo>
                    <a:pt x="96646" y="311150"/>
                  </a:lnTo>
                  <a:lnTo>
                    <a:pt x="90424" y="282828"/>
                  </a:lnTo>
                  <a:close/>
                </a:path>
                <a:path w="507364" h="2058670">
                  <a:moveTo>
                    <a:pt x="102869" y="339471"/>
                  </a:moveTo>
                  <a:lnTo>
                    <a:pt x="74675" y="345693"/>
                  </a:lnTo>
                  <a:lnTo>
                    <a:pt x="80899" y="373888"/>
                  </a:lnTo>
                  <a:lnTo>
                    <a:pt x="109092" y="367664"/>
                  </a:lnTo>
                  <a:lnTo>
                    <a:pt x="102869" y="339471"/>
                  </a:lnTo>
                  <a:close/>
                </a:path>
                <a:path w="507364" h="2058670">
                  <a:moveTo>
                    <a:pt x="115315" y="395986"/>
                  </a:moveTo>
                  <a:lnTo>
                    <a:pt x="87121" y="402209"/>
                  </a:lnTo>
                  <a:lnTo>
                    <a:pt x="93344" y="430529"/>
                  </a:lnTo>
                  <a:lnTo>
                    <a:pt x="121538" y="424307"/>
                  </a:lnTo>
                  <a:lnTo>
                    <a:pt x="115315" y="395986"/>
                  </a:lnTo>
                  <a:close/>
                </a:path>
                <a:path w="507364" h="2058670">
                  <a:moveTo>
                    <a:pt x="127762" y="452500"/>
                  </a:moveTo>
                  <a:lnTo>
                    <a:pt x="99567" y="458724"/>
                  </a:lnTo>
                  <a:lnTo>
                    <a:pt x="105790" y="487045"/>
                  </a:lnTo>
                  <a:lnTo>
                    <a:pt x="133984" y="480822"/>
                  </a:lnTo>
                  <a:lnTo>
                    <a:pt x="127762" y="452500"/>
                  </a:lnTo>
                  <a:close/>
                </a:path>
                <a:path w="507364" h="2058670">
                  <a:moveTo>
                    <a:pt x="140207" y="509142"/>
                  </a:moveTo>
                  <a:lnTo>
                    <a:pt x="112013" y="515365"/>
                  </a:lnTo>
                  <a:lnTo>
                    <a:pt x="118237" y="543560"/>
                  </a:lnTo>
                  <a:lnTo>
                    <a:pt x="146430" y="537337"/>
                  </a:lnTo>
                  <a:lnTo>
                    <a:pt x="140207" y="509142"/>
                  </a:lnTo>
                  <a:close/>
                </a:path>
                <a:path w="507364" h="2058670">
                  <a:moveTo>
                    <a:pt x="152653" y="565658"/>
                  </a:moveTo>
                  <a:lnTo>
                    <a:pt x="124459" y="571880"/>
                  </a:lnTo>
                  <a:lnTo>
                    <a:pt x="130682" y="600201"/>
                  </a:lnTo>
                  <a:lnTo>
                    <a:pt x="158876" y="593978"/>
                  </a:lnTo>
                  <a:lnTo>
                    <a:pt x="152653" y="565658"/>
                  </a:lnTo>
                  <a:close/>
                </a:path>
                <a:path w="507364" h="2058670">
                  <a:moveTo>
                    <a:pt x="165100" y="622173"/>
                  </a:moveTo>
                  <a:lnTo>
                    <a:pt x="136905" y="628396"/>
                  </a:lnTo>
                  <a:lnTo>
                    <a:pt x="143128" y="656716"/>
                  </a:lnTo>
                  <a:lnTo>
                    <a:pt x="171323" y="650493"/>
                  </a:lnTo>
                  <a:lnTo>
                    <a:pt x="165100" y="622173"/>
                  </a:lnTo>
                  <a:close/>
                </a:path>
                <a:path w="507364" h="2058670">
                  <a:moveTo>
                    <a:pt x="177545" y="678814"/>
                  </a:moveTo>
                  <a:lnTo>
                    <a:pt x="149351" y="685038"/>
                  </a:lnTo>
                  <a:lnTo>
                    <a:pt x="155575" y="713232"/>
                  </a:lnTo>
                  <a:lnTo>
                    <a:pt x="183768" y="707009"/>
                  </a:lnTo>
                  <a:lnTo>
                    <a:pt x="177545" y="678814"/>
                  </a:lnTo>
                  <a:close/>
                </a:path>
                <a:path w="507364" h="2058670">
                  <a:moveTo>
                    <a:pt x="189991" y="735329"/>
                  </a:moveTo>
                  <a:lnTo>
                    <a:pt x="161798" y="741552"/>
                  </a:lnTo>
                  <a:lnTo>
                    <a:pt x="168020" y="769874"/>
                  </a:lnTo>
                  <a:lnTo>
                    <a:pt x="196214" y="763651"/>
                  </a:lnTo>
                  <a:lnTo>
                    <a:pt x="189991" y="735329"/>
                  </a:lnTo>
                  <a:close/>
                </a:path>
                <a:path w="507364" h="2058670">
                  <a:moveTo>
                    <a:pt x="202437" y="791845"/>
                  </a:moveTo>
                  <a:lnTo>
                    <a:pt x="174243" y="798067"/>
                  </a:lnTo>
                  <a:lnTo>
                    <a:pt x="180466" y="826388"/>
                  </a:lnTo>
                  <a:lnTo>
                    <a:pt x="208661" y="820165"/>
                  </a:lnTo>
                  <a:lnTo>
                    <a:pt x="202437" y="791845"/>
                  </a:lnTo>
                  <a:close/>
                </a:path>
                <a:path w="507364" h="2058670">
                  <a:moveTo>
                    <a:pt x="214883" y="848487"/>
                  </a:moveTo>
                  <a:lnTo>
                    <a:pt x="186689" y="854710"/>
                  </a:lnTo>
                  <a:lnTo>
                    <a:pt x="192912" y="882903"/>
                  </a:lnTo>
                  <a:lnTo>
                    <a:pt x="221106" y="876680"/>
                  </a:lnTo>
                  <a:lnTo>
                    <a:pt x="214883" y="848487"/>
                  </a:lnTo>
                  <a:close/>
                </a:path>
                <a:path w="507364" h="2058670">
                  <a:moveTo>
                    <a:pt x="227329" y="905001"/>
                  </a:moveTo>
                  <a:lnTo>
                    <a:pt x="199136" y="911225"/>
                  </a:lnTo>
                  <a:lnTo>
                    <a:pt x="205358" y="939546"/>
                  </a:lnTo>
                  <a:lnTo>
                    <a:pt x="233552" y="933323"/>
                  </a:lnTo>
                  <a:lnTo>
                    <a:pt x="227329" y="905001"/>
                  </a:lnTo>
                  <a:close/>
                </a:path>
                <a:path w="507364" h="2058670">
                  <a:moveTo>
                    <a:pt x="239775" y="961516"/>
                  </a:moveTo>
                  <a:lnTo>
                    <a:pt x="211581" y="967739"/>
                  </a:lnTo>
                  <a:lnTo>
                    <a:pt x="217804" y="996061"/>
                  </a:lnTo>
                  <a:lnTo>
                    <a:pt x="245999" y="989838"/>
                  </a:lnTo>
                  <a:lnTo>
                    <a:pt x="239775" y="961516"/>
                  </a:lnTo>
                  <a:close/>
                </a:path>
                <a:path w="507364" h="2058670">
                  <a:moveTo>
                    <a:pt x="252221" y="1018159"/>
                  </a:moveTo>
                  <a:lnTo>
                    <a:pt x="224027" y="1024382"/>
                  </a:lnTo>
                  <a:lnTo>
                    <a:pt x="230250" y="1052576"/>
                  </a:lnTo>
                  <a:lnTo>
                    <a:pt x="258444" y="1046352"/>
                  </a:lnTo>
                  <a:lnTo>
                    <a:pt x="252221" y="1018159"/>
                  </a:lnTo>
                  <a:close/>
                </a:path>
                <a:path w="507364" h="2058670">
                  <a:moveTo>
                    <a:pt x="264667" y="1074674"/>
                  </a:moveTo>
                  <a:lnTo>
                    <a:pt x="236474" y="1080897"/>
                  </a:lnTo>
                  <a:lnTo>
                    <a:pt x="242696" y="1109217"/>
                  </a:lnTo>
                  <a:lnTo>
                    <a:pt x="270890" y="1102995"/>
                  </a:lnTo>
                  <a:lnTo>
                    <a:pt x="264667" y="1074674"/>
                  </a:lnTo>
                  <a:close/>
                </a:path>
                <a:path w="507364" h="2058670">
                  <a:moveTo>
                    <a:pt x="277113" y="1131189"/>
                  </a:moveTo>
                  <a:lnTo>
                    <a:pt x="248919" y="1137412"/>
                  </a:lnTo>
                  <a:lnTo>
                    <a:pt x="255142" y="1165733"/>
                  </a:lnTo>
                  <a:lnTo>
                    <a:pt x="283337" y="1159510"/>
                  </a:lnTo>
                  <a:lnTo>
                    <a:pt x="277113" y="1131189"/>
                  </a:lnTo>
                  <a:close/>
                </a:path>
                <a:path w="507364" h="2058670">
                  <a:moveTo>
                    <a:pt x="289559" y="1187830"/>
                  </a:moveTo>
                  <a:lnTo>
                    <a:pt x="261365" y="1194053"/>
                  </a:lnTo>
                  <a:lnTo>
                    <a:pt x="267588" y="1222248"/>
                  </a:lnTo>
                  <a:lnTo>
                    <a:pt x="295782" y="1216025"/>
                  </a:lnTo>
                  <a:lnTo>
                    <a:pt x="289559" y="1187830"/>
                  </a:lnTo>
                  <a:close/>
                </a:path>
                <a:path w="507364" h="2058670">
                  <a:moveTo>
                    <a:pt x="302005" y="1244346"/>
                  </a:moveTo>
                  <a:lnTo>
                    <a:pt x="273812" y="1250568"/>
                  </a:lnTo>
                  <a:lnTo>
                    <a:pt x="280034" y="1278889"/>
                  </a:lnTo>
                  <a:lnTo>
                    <a:pt x="308228" y="1272666"/>
                  </a:lnTo>
                  <a:lnTo>
                    <a:pt x="302005" y="1244346"/>
                  </a:lnTo>
                  <a:close/>
                </a:path>
                <a:path w="507364" h="2058670">
                  <a:moveTo>
                    <a:pt x="314451" y="1300861"/>
                  </a:moveTo>
                  <a:lnTo>
                    <a:pt x="286257" y="1307084"/>
                  </a:lnTo>
                  <a:lnTo>
                    <a:pt x="292480" y="1335404"/>
                  </a:lnTo>
                  <a:lnTo>
                    <a:pt x="320675" y="1329182"/>
                  </a:lnTo>
                  <a:lnTo>
                    <a:pt x="314451" y="1300861"/>
                  </a:lnTo>
                  <a:close/>
                </a:path>
                <a:path w="507364" h="2058670">
                  <a:moveTo>
                    <a:pt x="326898" y="1357502"/>
                  </a:moveTo>
                  <a:lnTo>
                    <a:pt x="298703" y="1363726"/>
                  </a:lnTo>
                  <a:lnTo>
                    <a:pt x="304926" y="1391920"/>
                  </a:lnTo>
                  <a:lnTo>
                    <a:pt x="333120" y="1385697"/>
                  </a:lnTo>
                  <a:lnTo>
                    <a:pt x="326898" y="1357502"/>
                  </a:lnTo>
                  <a:close/>
                </a:path>
                <a:path w="507364" h="2058670">
                  <a:moveTo>
                    <a:pt x="339343" y="1414017"/>
                  </a:moveTo>
                  <a:lnTo>
                    <a:pt x="311150" y="1420240"/>
                  </a:lnTo>
                  <a:lnTo>
                    <a:pt x="317373" y="1448562"/>
                  </a:lnTo>
                  <a:lnTo>
                    <a:pt x="345566" y="1442339"/>
                  </a:lnTo>
                  <a:lnTo>
                    <a:pt x="339343" y="1414017"/>
                  </a:lnTo>
                  <a:close/>
                </a:path>
                <a:path w="507364" h="2058670">
                  <a:moveTo>
                    <a:pt x="351789" y="1470533"/>
                  </a:moveTo>
                  <a:lnTo>
                    <a:pt x="323595" y="1476755"/>
                  </a:lnTo>
                  <a:lnTo>
                    <a:pt x="329818" y="1505077"/>
                  </a:lnTo>
                  <a:lnTo>
                    <a:pt x="358013" y="1498853"/>
                  </a:lnTo>
                  <a:lnTo>
                    <a:pt x="351789" y="1470533"/>
                  </a:lnTo>
                  <a:close/>
                </a:path>
                <a:path w="507364" h="2058670">
                  <a:moveTo>
                    <a:pt x="364236" y="1527175"/>
                  </a:moveTo>
                  <a:lnTo>
                    <a:pt x="336041" y="1533398"/>
                  </a:lnTo>
                  <a:lnTo>
                    <a:pt x="342264" y="1561591"/>
                  </a:lnTo>
                  <a:lnTo>
                    <a:pt x="370458" y="1555368"/>
                  </a:lnTo>
                  <a:lnTo>
                    <a:pt x="364236" y="1527175"/>
                  </a:lnTo>
                  <a:close/>
                </a:path>
                <a:path w="507364" h="2058670">
                  <a:moveTo>
                    <a:pt x="376681" y="1583689"/>
                  </a:moveTo>
                  <a:lnTo>
                    <a:pt x="348488" y="1589913"/>
                  </a:lnTo>
                  <a:lnTo>
                    <a:pt x="354711" y="1618233"/>
                  </a:lnTo>
                  <a:lnTo>
                    <a:pt x="382904" y="1612011"/>
                  </a:lnTo>
                  <a:lnTo>
                    <a:pt x="376681" y="1583689"/>
                  </a:lnTo>
                  <a:close/>
                </a:path>
                <a:path w="507364" h="2058670">
                  <a:moveTo>
                    <a:pt x="389254" y="1640205"/>
                  </a:moveTo>
                  <a:lnTo>
                    <a:pt x="360933" y="1646427"/>
                  </a:lnTo>
                  <a:lnTo>
                    <a:pt x="367156" y="1674749"/>
                  </a:lnTo>
                  <a:lnTo>
                    <a:pt x="395477" y="1668526"/>
                  </a:lnTo>
                  <a:lnTo>
                    <a:pt x="389254" y="1640205"/>
                  </a:lnTo>
                  <a:close/>
                </a:path>
                <a:path w="507364" h="2058670">
                  <a:moveTo>
                    <a:pt x="401700" y="1696846"/>
                  </a:moveTo>
                  <a:lnTo>
                    <a:pt x="373379" y="1703070"/>
                  </a:lnTo>
                  <a:lnTo>
                    <a:pt x="379602" y="1731264"/>
                  </a:lnTo>
                  <a:lnTo>
                    <a:pt x="407924" y="1725040"/>
                  </a:lnTo>
                  <a:lnTo>
                    <a:pt x="401700" y="1696846"/>
                  </a:lnTo>
                  <a:close/>
                </a:path>
                <a:path w="507364" h="2058670">
                  <a:moveTo>
                    <a:pt x="414146" y="1753362"/>
                  </a:moveTo>
                  <a:lnTo>
                    <a:pt x="385825" y="1759585"/>
                  </a:lnTo>
                  <a:lnTo>
                    <a:pt x="392049" y="1787906"/>
                  </a:lnTo>
                  <a:lnTo>
                    <a:pt x="420369" y="1781683"/>
                  </a:lnTo>
                  <a:lnTo>
                    <a:pt x="414146" y="1753362"/>
                  </a:lnTo>
                  <a:close/>
                </a:path>
                <a:path w="507364" h="2058670">
                  <a:moveTo>
                    <a:pt x="426592" y="1809877"/>
                  </a:moveTo>
                  <a:lnTo>
                    <a:pt x="398271" y="1816100"/>
                  </a:lnTo>
                  <a:lnTo>
                    <a:pt x="404494" y="1844420"/>
                  </a:lnTo>
                  <a:lnTo>
                    <a:pt x="432815" y="1838198"/>
                  </a:lnTo>
                  <a:lnTo>
                    <a:pt x="426592" y="1809877"/>
                  </a:lnTo>
                  <a:close/>
                </a:path>
                <a:path w="507364" h="2058670">
                  <a:moveTo>
                    <a:pt x="439038" y="1866519"/>
                  </a:moveTo>
                  <a:lnTo>
                    <a:pt x="410717" y="1872742"/>
                  </a:lnTo>
                  <a:lnTo>
                    <a:pt x="416940" y="1900936"/>
                  </a:lnTo>
                  <a:lnTo>
                    <a:pt x="445262" y="1894713"/>
                  </a:lnTo>
                  <a:lnTo>
                    <a:pt x="439038" y="1866519"/>
                  </a:lnTo>
                  <a:close/>
                </a:path>
                <a:path w="507364" h="2058670">
                  <a:moveTo>
                    <a:pt x="388112" y="1940560"/>
                  </a:moveTo>
                  <a:lnTo>
                    <a:pt x="382269" y="1945894"/>
                  </a:lnTo>
                  <a:lnTo>
                    <a:pt x="376427" y="1951355"/>
                  </a:lnTo>
                  <a:lnTo>
                    <a:pt x="376046" y="1960499"/>
                  </a:lnTo>
                  <a:lnTo>
                    <a:pt x="381507" y="1966340"/>
                  </a:lnTo>
                  <a:lnTo>
                    <a:pt x="466470" y="2058543"/>
                  </a:lnTo>
                  <a:lnTo>
                    <a:pt x="476927" y="2026031"/>
                  </a:lnTo>
                  <a:lnTo>
                    <a:pt x="446531" y="2026031"/>
                  </a:lnTo>
                  <a:lnTo>
                    <a:pt x="450368" y="2014093"/>
                  </a:lnTo>
                  <a:lnTo>
                    <a:pt x="441832" y="2014093"/>
                  </a:lnTo>
                  <a:lnTo>
                    <a:pt x="435609" y="1985899"/>
                  </a:lnTo>
                  <a:lnTo>
                    <a:pt x="438269" y="1985314"/>
                  </a:lnTo>
                  <a:lnTo>
                    <a:pt x="402716" y="1946783"/>
                  </a:lnTo>
                  <a:lnTo>
                    <a:pt x="397382" y="1940940"/>
                  </a:lnTo>
                  <a:lnTo>
                    <a:pt x="388112" y="1940560"/>
                  </a:lnTo>
                  <a:close/>
                </a:path>
                <a:path w="507364" h="2058670">
                  <a:moveTo>
                    <a:pt x="460947" y="2009892"/>
                  </a:moveTo>
                  <a:lnTo>
                    <a:pt x="451017" y="2012074"/>
                  </a:lnTo>
                  <a:lnTo>
                    <a:pt x="446531" y="2026031"/>
                  </a:lnTo>
                  <a:lnTo>
                    <a:pt x="470915" y="2020696"/>
                  </a:lnTo>
                  <a:lnTo>
                    <a:pt x="460947" y="2009892"/>
                  </a:lnTo>
                  <a:close/>
                </a:path>
                <a:path w="507364" h="2058670">
                  <a:moveTo>
                    <a:pt x="491836" y="1979676"/>
                  </a:moveTo>
                  <a:lnTo>
                    <a:pt x="463930" y="1979676"/>
                  </a:lnTo>
                  <a:lnTo>
                    <a:pt x="470153" y="2007870"/>
                  </a:lnTo>
                  <a:lnTo>
                    <a:pt x="460947" y="2009892"/>
                  </a:lnTo>
                  <a:lnTo>
                    <a:pt x="470915" y="2020696"/>
                  </a:lnTo>
                  <a:lnTo>
                    <a:pt x="446531" y="2026031"/>
                  </a:lnTo>
                  <a:lnTo>
                    <a:pt x="476927" y="2026031"/>
                  </a:lnTo>
                  <a:lnTo>
                    <a:pt x="491836" y="1979676"/>
                  </a:lnTo>
                  <a:close/>
                </a:path>
                <a:path w="507364" h="2058670">
                  <a:moveTo>
                    <a:pt x="438269" y="1985314"/>
                  </a:moveTo>
                  <a:lnTo>
                    <a:pt x="435609" y="1985899"/>
                  </a:lnTo>
                  <a:lnTo>
                    <a:pt x="441832" y="2014093"/>
                  </a:lnTo>
                  <a:lnTo>
                    <a:pt x="451017" y="2012074"/>
                  </a:lnTo>
                  <a:lnTo>
                    <a:pt x="454102" y="2002474"/>
                  </a:lnTo>
                  <a:lnTo>
                    <a:pt x="438269" y="1985314"/>
                  </a:lnTo>
                  <a:close/>
                </a:path>
                <a:path w="507364" h="2058670">
                  <a:moveTo>
                    <a:pt x="451017" y="2012074"/>
                  </a:moveTo>
                  <a:lnTo>
                    <a:pt x="441832" y="2014093"/>
                  </a:lnTo>
                  <a:lnTo>
                    <a:pt x="450368" y="2014093"/>
                  </a:lnTo>
                  <a:lnTo>
                    <a:pt x="451017" y="2012074"/>
                  </a:lnTo>
                  <a:close/>
                </a:path>
                <a:path w="507364" h="2058670">
                  <a:moveTo>
                    <a:pt x="454102" y="2002474"/>
                  </a:moveTo>
                  <a:lnTo>
                    <a:pt x="451017" y="2012074"/>
                  </a:lnTo>
                  <a:lnTo>
                    <a:pt x="460947" y="2009892"/>
                  </a:lnTo>
                  <a:lnTo>
                    <a:pt x="454102" y="2002474"/>
                  </a:lnTo>
                  <a:close/>
                </a:path>
                <a:path w="507364" h="2058670">
                  <a:moveTo>
                    <a:pt x="463930" y="1979676"/>
                  </a:moveTo>
                  <a:lnTo>
                    <a:pt x="461239" y="1980267"/>
                  </a:lnTo>
                  <a:lnTo>
                    <a:pt x="454102" y="2002474"/>
                  </a:lnTo>
                  <a:lnTo>
                    <a:pt x="460947" y="2009892"/>
                  </a:lnTo>
                  <a:lnTo>
                    <a:pt x="470153" y="2007870"/>
                  </a:lnTo>
                  <a:lnTo>
                    <a:pt x="463930" y="1979676"/>
                  </a:lnTo>
                  <a:close/>
                </a:path>
                <a:path w="507364" h="2058670">
                  <a:moveTo>
                    <a:pt x="461239" y="1980267"/>
                  </a:moveTo>
                  <a:lnTo>
                    <a:pt x="438269" y="1985314"/>
                  </a:lnTo>
                  <a:lnTo>
                    <a:pt x="454102" y="2002474"/>
                  </a:lnTo>
                  <a:lnTo>
                    <a:pt x="461239" y="1980267"/>
                  </a:lnTo>
                  <a:close/>
                </a:path>
                <a:path w="507364" h="2058670">
                  <a:moveTo>
                    <a:pt x="487933" y="1918589"/>
                  </a:moveTo>
                  <a:lnTo>
                    <a:pt x="479678" y="1922780"/>
                  </a:lnTo>
                  <a:lnTo>
                    <a:pt x="477265" y="1930400"/>
                  </a:lnTo>
                  <a:lnTo>
                    <a:pt x="461239" y="1980267"/>
                  </a:lnTo>
                  <a:lnTo>
                    <a:pt x="463930" y="1979676"/>
                  </a:lnTo>
                  <a:lnTo>
                    <a:pt x="491836" y="1979676"/>
                  </a:lnTo>
                  <a:lnTo>
                    <a:pt x="504825" y="1939289"/>
                  </a:lnTo>
                  <a:lnTo>
                    <a:pt x="507364" y="1931670"/>
                  </a:lnTo>
                  <a:lnTo>
                    <a:pt x="503174" y="1923414"/>
                  </a:lnTo>
                  <a:lnTo>
                    <a:pt x="487933" y="1918589"/>
                  </a:lnTo>
                  <a:close/>
                </a:path>
                <a:path w="507364" h="2058670">
                  <a:moveTo>
                    <a:pt x="451484" y="1923033"/>
                  </a:moveTo>
                  <a:lnTo>
                    <a:pt x="423163" y="1929257"/>
                  </a:lnTo>
                  <a:lnTo>
                    <a:pt x="429387" y="1957577"/>
                  </a:lnTo>
                  <a:lnTo>
                    <a:pt x="457707" y="1951355"/>
                  </a:lnTo>
                  <a:lnTo>
                    <a:pt x="451484" y="1923033"/>
                  </a:lnTo>
                  <a:close/>
                </a:path>
              </a:pathLst>
            </a:custGeom>
            <a:solidFill>
              <a:srgbClr val="FF89D7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4798949" y="2010917"/>
              <a:ext cx="111760" cy="664210"/>
            </a:xfrm>
            <a:custGeom>
              <a:avLst/>
              <a:gdLst/>
              <a:ahLst/>
              <a:cxnLst/>
              <a:rect l="l" t="t" r="r" b="b"/>
              <a:pathLst>
                <a:path w="111760" h="664210">
                  <a:moveTo>
                    <a:pt x="55752" y="39224"/>
                  </a:moveTo>
                  <a:lnTo>
                    <a:pt x="45847" y="56206"/>
                  </a:lnTo>
                  <a:lnTo>
                    <a:pt x="45847" y="663829"/>
                  </a:lnTo>
                  <a:lnTo>
                    <a:pt x="65659" y="663829"/>
                  </a:lnTo>
                  <a:lnTo>
                    <a:pt x="65659" y="56206"/>
                  </a:lnTo>
                  <a:lnTo>
                    <a:pt x="55752" y="39224"/>
                  </a:lnTo>
                  <a:close/>
                </a:path>
                <a:path w="111760" h="664210">
                  <a:moveTo>
                    <a:pt x="55752" y="0"/>
                  </a:moveTo>
                  <a:lnTo>
                    <a:pt x="2793" y="90805"/>
                  </a:lnTo>
                  <a:lnTo>
                    <a:pt x="0" y="95504"/>
                  </a:lnTo>
                  <a:lnTo>
                    <a:pt x="1524" y="101600"/>
                  </a:lnTo>
                  <a:lnTo>
                    <a:pt x="6350" y="104394"/>
                  </a:lnTo>
                  <a:lnTo>
                    <a:pt x="11049" y="107187"/>
                  </a:lnTo>
                  <a:lnTo>
                    <a:pt x="17145" y="105537"/>
                  </a:lnTo>
                  <a:lnTo>
                    <a:pt x="19812" y="100837"/>
                  </a:lnTo>
                  <a:lnTo>
                    <a:pt x="45846" y="56206"/>
                  </a:lnTo>
                  <a:lnTo>
                    <a:pt x="45847" y="19558"/>
                  </a:lnTo>
                  <a:lnTo>
                    <a:pt x="67159" y="19558"/>
                  </a:lnTo>
                  <a:lnTo>
                    <a:pt x="55752" y="0"/>
                  </a:lnTo>
                  <a:close/>
                </a:path>
                <a:path w="111760" h="664210">
                  <a:moveTo>
                    <a:pt x="67159" y="19558"/>
                  </a:moveTo>
                  <a:lnTo>
                    <a:pt x="65659" y="19558"/>
                  </a:lnTo>
                  <a:lnTo>
                    <a:pt x="65659" y="56206"/>
                  </a:lnTo>
                  <a:lnTo>
                    <a:pt x="91693" y="100837"/>
                  </a:lnTo>
                  <a:lnTo>
                    <a:pt x="94361" y="105537"/>
                  </a:lnTo>
                  <a:lnTo>
                    <a:pt x="100456" y="107187"/>
                  </a:lnTo>
                  <a:lnTo>
                    <a:pt x="105155" y="104394"/>
                  </a:lnTo>
                  <a:lnTo>
                    <a:pt x="109981" y="101600"/>
                  </a:lnTo>
                  <a:lnTo>
                    <a:pt x="111505" y="95504"/>
                  </a:lnTo>
                  <a:lnTo>
                    <a:pt x="108712" y="90805"/>
                  </a:lnTo>
                  <a:lnTo>
                    <a:pt x="67159" y="19558"/>
                  </a:lnTo>
                  <a:close/>
                </a:path>
                <a:path w="111760" h="664210">
                  <a:moveTo>
                    <a:pt x="65659" y="19558"/>
                  </a:moveTo>
                  <a:lnTo>
                    <a:pt x="45847" y="19558"/>
                  </a:lnTo>
                  <a:lnTo>
                    <a:pt x="45847" y="56206"/>
                  </a:lnTo>
                  <a:lnTo>
                    <a:pt x="55752" y="39224"/>
                  </a:lnTo>
                  <a:lnTo>
                    <a:pt x="47243" y="24637"/>
                  </a:lnTo>
                  <a:lnTo>
                    <a:pt x="65659" y="24637"/>
                  </a:lnTo>
                  <a:lnTo>
                    <a:pt x="65659" y="19558"/>
                  </a:lnTo>
                  <a:close/>
                </a:path>
                <a:path w="111760" h="664210">
                  <a:moveTo>
                    <a:pt x="65659" y="24637"/>
                  </a:moveTo>
                  <a:lnTo>
                    <a:pt x="64262" y="24637"/>
                  </a:lnTo>
                  <a:lnTo>
                    <a:pt x="55752" y="39224"/>
                  </a:lnTo>
                  <a:lnTo>
                    <a:pt x="65659" y="56206"/>
                  </a:lnTo>
                  <a:lnTo>
                    <a:pt x="65659" y="24637"/>
                  </a:lnTo>
                  <a:close/>
                </a:path>
                <a:path w="111760" h="664210">
                  <a:moveTo>
                    <a:pt x="64262" y="24637"/>
                  </a:moveTo>
                  <a:lnTo>
                    <a:pt x="47243" y="24637"/>
                  </a:lnTo>
                  <a:lnTo>
                    <a:pt x="55752" y="39224"/>
                  </a:lnTo>
                  <a:lnTo>
                    <a:pt x="64262" y="24637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6148323" y="2094647"/>
            <a:ext cx="179536" cy="5568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  <a:defRPr/>
            </a:pP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spc="-25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g</a:t>
            </a:r>
            <a:r>
              <a:rPr sz="1200" spc="-10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200" spc="-15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x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261354" y="1655825"/>
            <a:ext cx="2444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5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6468236" y="2006346"/>
            <a:ext cx="588010" cy="2059939"/>
            <a:chOff x="4944236" y="2006345"/>
            <a:chExt cx="588010" cy="2059939"/>
          </a:xfrm>
        </p:grpSpPr>
        <p:sp>
          <p:nvSpPr>
            <p:cNvPr id="51" name="object 51"/>
            <p:cNvSpPr/>
            <p:nvPr/>
          </p:nvSpPr>
          <p:spPr>
            <a:xfrm>
              <a:off x="4944236" y="2007742"/>
              <a:ext cx="507365" cy="2058670"/>
            </a:xfrm>
            <a:custGeom>
              <a:avLst/>
              <a:gdLst/>
              <a:ahLst/>
              <a:cxnLst/>
              <a:rect l="l" t="t" r="r" b="b"/>
              <a:pathLst>
                <a:path w="507364" h="2058670">
                  <a:moveTo>
                    <a:pt x="28193" y="0"/>
                  </a:moveTo>
                  <a:lnTo>
                    <a:pt x="0" y="6223"/>
                  </a:lnTo>
                  <a:lnTo>
                    <a:pt x="6223" y="34544"/>
                  </a:lnTo>
                  <a:lnTo>
                    <a:pt x="34416" y="28321"/>
                  </a:lnTo>
                  <a:lnTo>
                    <a:pt x="28193" y="0"/>
                  </a:lnTo>
                  <a:close/>
                </a:path>
                <a:path w="507364" h="2058670">
                  <a:moveTo>
                    <a:pt x="40639" y="56642"/>
                  </a:moveTo>
                  <a:lnTo>
                    <a:pt x="12446" y="62865"/>
                  </a:lnTo>
                  <a:lnTo>
                    <a:pt x="18668" y="91186"/>
                  </a:lnTo>
                  <a:lnTo>
                    <a:pt x="46862" y="84962"/>
                  </a:lnTo>
                  <a:lnTo>
                    <a:pt x="40639" y="56642"/>
                  </a:lnTo>
                  <a:close/>
                </a:path>
                <a:path w="507364" h="2058670">
                  <a:moveTo>
                    <a:pt x="53086" y="113157"/>
                  </a:moveTo>
                  <a:lnTo>
                    <a:pt x="24891" y="119380"/>
                  </a:lnTo>
                  <a:lnTo>
                    <a:pt x="31114" y="147701"/>
                  </a:lnTo>
                  <a:lnTo>
                    <a:pt x="59309" y="141478"/>
                  </a:lnTo>
                  <a:lnTo>
                    <a:pt x="53086" y="113157"/>
                  </a:lnTo>
                  <a:close/>
                </a:path>
                <a:path w="507364" h="2058670">
                  <a:moveTo>
                    <a:pt x="65532" y="169799"/>
                  </a:moveTo>
                  <a:lnTo>
                    <a:pt x="37337" y="176022"/>
                  </a:lnTo>
                  <a:lnTo>
                    <a:pt x="43561" y="204216"/>
                  </a:lnTo>
                  <a:lnTo>
                    <a:pt x="71754" y="197993"/>
                  </a:lnTo>
                  <a:lnTo>
                    <a:pt x="65532" y="169799"/>
                  </a:lnTo>
                  <a:close/>
                </a:path>
                <a:path w="507364" h="2058670">
                  <a:moveTo>
                    <a:pt x="77977" y="226314"/>
                  </a:moveTo>
                  <a:lnTo>
                    <a:pt x="49784" y="232537"/>
                  </a:lnTo>
                  <a:lnTo>
                    <a:pt x="56007" y="260858"/>
                  </a:lnTo>
                  <a:lnTo>
                    <a:pt x="84200" y="254635"/>
                  </a:lnTo>
                  <a:lnTo>
                    <a:pt x="77977" y="226314"/>
                  </a:lnTo>
                  <a:close/>
                </a:path>
                <a:path w="507364" h="2058670">
                  <a:moveTo>
                    <a:pt x="90424" y="282829"/>
                  </a:moveTo>
                  <a:lnTo>
                    <a:pt x="62229" y="289052"/>
                  </a:lnTo>
                  <a:lnTo>
                    <a:pt x="68452" y="317373"/>
                  </a:lnTo>
                  <a:lnTo>
                    <a:pt x="96647" y="311150"/>
                  </a:lnTo>
                  <a:lnTo>
                    <a:pt x="90424" y="282829"/>
                  </a:lnTo>
                  <a:close/>
                </a:path>
                <a:path w="507364" h="2058670">
                  <a:moveTo>
                    <a:pt x="102870" y="339471"/>
                  </a:moveTo>
                  <a:lnTo>
                    <a:pt x="74675" y="345694"/>
                  </a:lnTo>
                  <a:lnTo>
                    <a:pt x="80899" y="373888"/>
                  </a:lnTo>
                  <a:lnTo>
                    <a:pt x="109092" y="367665"/>
                  </a:lnTo>
                  <a:lnTo>
                    <a:pt x="102870" y="339471"/>
                  </a:lnTo>
                  <a:close/>
                </a:path>
                <a:path w="507364" h="2058670">
                  <a:moveTo>
                    <a:pt x="115315" y="395986"/>
                  </a:moveTo>
                  <a:lnTo>
                    <a:pt x="87122" y="402209"/>
                  </a:lnTo>
                  <a:lnTo>
                    <a:pt x="93345" y="430530"/>
                  </a:lnTo>
                  <a:lnTo>
                    <a:pt x="121538" y="424307"/>
                  </a:lnTo>
                  <a:lnTo>
                    <a:pt x="115315" y="395986"/>
                  </a:lnTo>
                  <a:close/>
                </a:path>
                <a:path w="507364" h="2058670">
                  <a:moveTo>
                    <a:pt x="127762" y="452501"/>
                  </a:moveTo>
                  <a:lnTo>
                    <a:pt x="99567" y="458724"/>
                  </a:lnTo>
                  <a:lnTo>
                    <a:pt x="105790" y="487045"/>
                  </a:lnTo>
                  <a:lnTo>
                    <a:pt x="133985" y="480822"/>
                  </a:lnTo>
                  <a:lnTo>
                    <a:pt x="127762" y="452501"/>
                  </a:lnTo>
                  <a:close/>
                </a:path>
                <a:path w="507364" h="2058670">
                  <a:moveTo>
                    <a:pt x="140208" y="509143"/>
                  </a:moveTo>
                  <a:lnTo>
                    <a:pt x="112013" y="515366"/>
                  </a:lnTo>
                  <a:lnTo>
                    <a:pt x="118237" y="543560"/>
                  </a:lnTo>
                  <a:lnTo>
                    <a:pt x="146430" y="537337"/>
                  </a:lnTo>
                  <a:lnTo>
                    <a:pt x="140208" y="509143"/>
                  </a:lnTo>
                  <a:close/>
                </a:path>
                <a:path w="507364" h="2058670">
                  <a:moveTo>
                    <a:pt x="152653" y="565658"/>
                  </a:moveTo>
                  <a:lnTo>
                    <a:pt x="124460" y="571881"/>
                  </a:lnTo>
                  <a:lnTo>
                    <a:pt x="130683" y="600202"/>
                  </a:lnTo>
                  <a:lnTo>
                    <a:pt x="158876" y="593979"/>
                  </a:lnTo>
                  <a:lnTo>
                    <a:pt x="152653" y="565658"/>
                  </a:lnTo>
                  <a:close/>
                </a:path>
                <a:path w="507364" h="2058670">
                  <a:moveTo>
                    <a:pt x="165100" y="622173"/>
                  </a:moveTo>
                  <a:lnTo>
                    <a:pt x="136905" y="628396"/>
                  </a:lnTo>
                  <a:lnTo>
                    <a:pt x="143128" y="656717"/>
                  </a:lnTo>
                  <a:lnTo>
                    <a:pt x="171323" y="650494"/>
                  </a:lnTo>
                  <a:lnTo>
                    <a:pt x="165100" y="622173"/>
                  </a:lnTo>
                  <a:close/>
                </a:path>
                <a:path w="507364" h="2058670">
                  <a:moveTo>
                    <a:pt x="177546" y="678815"/>
                  </a:moveTo>
                  <a:lnTo>
                    <a:pt x="149351" y="685038"/>
                  </a:lnTo>
                  <a:lnTo>
                    <a:pt x="155575" y="713232"/>
                  </a:lnTo>
                  <a:lnTo>
                    <a:pt x="183768" y="707009"/>
                  </a:lnTo>
                  <a:lnTo>
                    <a:pt x="177546" y="678815"/>
                  </a:lnTo>
                  <a:close/>
                </a:path>
                <a:path w="507364" h="2058670">
                  <a:moveTo>
                    <a:pt x="189991" y="735330"/>
                  </a:moveTo>
                  <a:lnTo>
                    <a:pt x="161798" y="741553"/>
                  </a:lnTo>
                  <a:lnTo>
                    <a:pt x="168021" y="769874"/>
                  </a:lnTo>
                  <a:lnTo>
                    <a:pt x="196214" y="763651"/>
                  </a:lnTo>
                  <a:lnTo>
                    <a:pt x="189991" y="735330"/>
                  </a:lnTo>
                  <a:close/>
                </a:path>
                <a:path w="507364" h="2058670">
                  <a:moveTo>
                    <a:pt x="202437" y="791845"/>
                  </a:moveTo>
                  <a:lnTo>
                    <a:pt x="174243" y="798068"/>
                  </a:lnTo>
                  <a:lnTo>
                    <a:pt x="180466" y="826389"/>
                  </a:lnTo>
                  <a:lnTo>
                    <a:pt x="208661" y="820166"/>
                  </a:lnTo>
                  <a:lnTo>
                    <a:pt x="202437" y="791845"/>
                  </a:lnTo>
                  <a:close/>
                </a:path>
                <a:path w="507364" h="2058670">
                  <a:moveTo>
                    <a:pt x="214884" y="848487"/>
                  </a:moveTo>
                  <a:lnTo>
                    <a:pt x="186689" y="854710"/>
                  </a:lnTo>
                  <a:lnTo>
                    <a:pt x="192912" y="882904"/>
                  </a:lnTo>
                  <a:lnTo>
                    <a:pt x="221107" y="876681"/>
                  </a:lnTo>
                  <a:lnTo>
                    <a:pt x="214884" y="848487"/>
                  </a:lnTo>
                  <a:close/>
                </a:path>
                <a:path w="507364" h="2058670">
                  <a:moveTo>
                    <a:pt x="227329" y="905002"/>
                  </a:moveTo>
                  <a:lnTo>
                    <a:pt x="199136" y="911225"/>
                  </a:lnTo>
                  <a:lnTo>
                    <a:pt x="205359" y="939546"/>
                  </a:lnTo>
                  <a:lnTo>
                    <a:pt x="233552" y="933323"/>
                  </a:lnTo>
                  <a:lnTo>
                    <a:pt x="227329" y="905002"/>
                  </a:lnTo>
                  <a:close/>
                </a:path>
                <a:path w="507364" h="2058670">
                  <a:moveTo>
                    <a:pt x="239775" y="961517"/>
                  </a:moveTo>
                  <a:lnTo>
                    <a:pt x="211582" y="967740"/>
                  </a:lnTo>
                  <a:lnTo>
                    <a:pt x="217804" y="996061"/>
                  </a:lnTo>
                  <a:lnTo>
                    <a:pt x="245999" y="989838"/>
                  </a:lnTo>
                  <a:lnTo>
                    <a:pt x="239775" y="961517"/>
                  </a:lnTo>
                  <a:close/>
                </a:path>
                <a:path w="507364" h="2058670">
                  <a:moveTo>
                    <a:pt x="252222" y="1018159"/>
                  </a:moveTo>
                  <a:lnTo>
                    <a:pt x="224027" y="1024382"/>
                  </a:lnTo>
                  <a:lnTo>
                    <a:pt x="230250" y="1052576"/>
                  </a:lnTo>
                  <a:lnTo>
                    <a:pt x="258445" y="1046353"/>
                  </a:lnTo>
                  <a:lnTo>
                    <a:pt x="252222" y="1018159"/>
                  </a:lnTo>
                  <a:close/>
                </a:path>
                <a:path w="507364" h="2058670">
                  <a:moveTo>
                    <a:pt x="264667" y="1074674"/>
                  </a:moveTo>
                  <a:lnTo>
                    <a:pt x="236474" y="1080897"/>
                  </a:lnTo>
                  <a:lnTo>
                    <a:pt x="242697" y="1109218"/>
                  </a:lnTo>
                  <a:lnTo>
                    <a:pt x="270890" y="1102995"/>
                  </a:lnTo>
                  <a:lnTo>
                    <a:pt x="264667" y="1074674"/>
                  </a:lnTo>
                  <a:close/>
                </a:path>
                <a:path w="507364" h="2058670">
                  <a:moveTo>
                    <a:pt x="277113" y="1131189"/>
                  </a:moveTo>
                  <a:lnTo>
                    <a:pt x="248920" y="1137412"/>
                  </a:lnTo>
                  <a:lnTo>
                    <a:pt x="255142" y="1165733"/>
                  </a:lnTo>
                  <a:lnTo>
                    <a:pt x="283337" y="1159510"/>
                  </a:lnTo>
                  <a:lnTo>
                    <a:pt x="277113" y="1131189"/>
                  </a:lnTo>
                  <a:close/>
                </a:path>
                <a:path w="507364" h="2058670">
                  <a:moveTo>
                    <a:pt x="289560" y="1187831"/>
                  </a:moveTo>
                  <a:lnTo>
                    <a:pt x="261365" y="1194054"/>
                  </a:lnTo>
                  <a:lnTo>
                    <a:pt x="267588" y="1222248"/>
                  </a:lnTo>
                  <a:lnTo>
                    <a:pt x="295783" y="1216025"/>
                  </a:lnTo>
                  <a:lnTo>
                    <a:pt x="289560" y="1187831"/>
                  </a:lnTo>
                  <a:close/>
                </a:path>
                <a:path w="507364" h="2058670">
                  <a:moveTo>
                    <a:pt x="302005" y="1244346"/>
                  </a:moveTo>
                  <a:lnTo>
                    <a:pt x="273812" y="1250569"/>
                  </a:lnTo>
                  <a:lnTo>
                    <a:pt x="280035" y="1278890"/>
                  </a:lnTo>
                  <a:lnTo>
                    <a:pt x="308228" y="1272667"/>
                  </a:lnTo>
                  <a:lnTo>
                    <a:pt x="302005" y="1244346"/>
                  </a:lnTo>
                  <a:close/>
                </a:path>
                <a:path w="507364" h="2058670">
                  <a:moveTo>
                    <a:pt x="314451" y="1300861"/>
                  </a:moveTo>
                  <a:lnTo>
                    <a:pt x="286258" y="1307084"/>
                  </a:lnTo>
                  <a:lnTo>
                    <a:pt x="292480" y="1335405"/>
                  </a:lnTo>
                  <a:lnTo>
                    <a:pt x="320675" y="1329182"/>
                  </a:lnTo>
                  <a:lnTo>
                    <a:pt x="314451" y="1300861"/>
                  </a:lnTo>
                  <a:close/>
                </a:path>
                <a:path w="507364" h="2058670">
                  <a:moveTo>
                    <a:pt x="326898" y="1357503"/>
                  </a:moveTo>
                  <a:lnTo>
                    <a:pt x="298703" y="1363726"/>
                  </a:lnTo>
                  <a:lnTo>
                    <a:pt x="304926" y="1391920"/>
                  </a:lnTo>
                  <a:lnTo>
                    <a:pt x="333121" y="1385697"/>
                  </a:lnTo>
                  <a:lnTo>
                    <a:pt x="326898" y="1357503"/>
                  </a:lnTo>
                  <a:close/>
                </a:path>
                <a:path w="507364" h="2058670">
                  <a:moveTo>
                    <a:pt x="339343" y="1414018"/>
                  </a:moveTo>
                  <a:lnTo>
                    <a:pt x="311150" y="1420241"/>
                  </a:lnTo>
                  <a:lnTo>
                    <a:pt x="317373" y="1448562"/>
                  </a:lnTo>
                  <a:lnTo>
                    <a:pt x="345566" y="1442339"/>
                  </a:lnTo>
                  <a:lnTo>
                    <a:pt x="339343" y="1414018"/>
                  </a:lnTo>
                  <a:close/>
                </a:path>
                <a:path w="507364" h="2058670">
                  <a:moveTo>
                    <a:pt x="351789" y="1470533"/>
                  </a:moveTo>
                  <a:lnTo>
                    <a:pt x="323596" y="1476756"/>
                  </a:lnTo>
                  <a:lnTo>
                    <a:pt x="329818" y="1505077"/>
                  </a:lnTo>
                  <a:lnTo>
                    <a:pt x="358013" y="1498854"/>
                  </a:lnTo>
                  <a:lnTo>
                    <a:pt x="351789" y="1470533"/>
                  </a:lnTo>
                  <a:close/>
                </a:path>
                <a:path w="507364" h="2058670">
                  <a:moveTo>
                    <a:pt x="364236" y="1527175"/>
                  </a:moveTo>
                  <a:lnTo>
                    <a:pt x="336041" y="1533398"/>
                  </a:lnTo>
                  <a:lnTo>
                    <a:pt x="342264" y="1561592"/>
                  </a:lnTo>
                  <a:lnTo>
                    <a:pt x="370459" y="1555369"/>
                  </a:lnTo>
                  <a:lnTo>
                    <a:pt x="364236" y="1527175"/>
                  </a:lnTo>
                  <a:close/>
                </a:path>
                <a:path w="507364" h="2058670">
                  <a:moveTo>
                    <a:pt x="376682" y="1583690"/>
                  </a:moveTo>
                  <a:lnTo>
                    <a:pt x="348488" y="1589913"/>
                  </a:lnTo>
                  <a:lnTo>
                    <a:pt x="354711" y="1618234"/>
                  </a:lnTo>
                  <a:lnTo>
                    <a:pt x="382904" y="1612011"/>
                  </a:lnTo>
                  <a:lnTo>
                    <a:pt x="376682" y="1583690"/>
                  </a:lnTo>
                  <a:close/>
                </a:path>
                <a:path w="507364" h="2058670">
                  <a:moveTo>
                    <a:pt x="389254" y="1640205"/>
                  </a:moveTo>
                  <a:lnTo>
                    <a:pt x="360934" y="1646428"/>
                  </a:lnTo>
                  <a:lnTo>
                    <a:pt x="367157" y="1674749"/>
                  </a:lnTo>
                  <a:lnTo>
                    <a:pt x="395477" y="1668526"/>
                  </a:lnTo>
                  <a:lnTo>
                    <a:pt x="389254" y="1640205"/>
                  </a:lnTo>
                  <a:close/>
                </a:path>
                <a:path w="507364" h="2058670">
                  <a:moveTo>
                    <a:pt x="401700" y="1696847"/>
                  </a:moveTo>
                  <a:lnTo>
                    <a:pt x="373379" y="1703070"/>
                  </a:lnTo>
                  <a:lnTo>
                    <a:pt x="379602" y="1731264"/>
                  </a:lnTo>
                  <a:lnTo>
                    <a:pt x="407924" y="1725041"/>
                  </a:lnTo>
                  <a:lnTo>
                    <a:pt x="401700" y="1696847"/>
                  </a:lnTo>
                  <a:close/>
                </a:path>
                <a:path w="507364" h="2058670">
                  <a:moveTo>
                    <a:pt x="414147" y="1753362"/>
                  </a:moveTo>
                  <a:lnTo>
                    <a:pt x="385825" y="1759585"/>
                  </a:lnTo>
                  <a:lnTo>
                    <a:pt x="392049" y="1787906"/>
                  </a:lnTo>
                  <a:lnTo>
                    <a:pt x="420370" y="1781683"/>
                  </a:lnTo>
                  <a:lnTo>
                    <a:pt x="414147" y="1753362"/>
                  </a:lnTo>
                  <a:close/>
                </a:path>
                <a:path w="507364" h="2058670">
                  <a:moveTo>
                    <a:pt x="426592" y="1809877"/>
                  </a:moveTo>
                  <a:lnTo>
                    <a:pt x="398272" y="1816100"/>
                  </a:lnTo>
                  <a:lnTo>
                    <a:pt x="404495" y="1844421"/>
                  </a:lnTo>
                  <a:lnTo>
                    <a:pt x="432815" y="1838198"/>
                  </a:lnTo>
                  <a:lnTo>
                    <a:pt x="426592" y="1809877"/>
                  </a:lnTo>
                  <a:close/>
                </a:path>
                <a:path w="507364" h="2058670">
                  <a:moveTo>
                    <a:pt x="439038" y="1866519"/>
                  </a:moveTo>
                  <a:lnTo>
                    <a:pt x="410717" y="1872742"/>
                  </a:lnTo>
                  <a:lnTo>
                    <a:pt x="416940" y="1900936"/>
                  </a:lnTo>
                  <a:lnTo>
                    <a:pt x="445262" y="1894713"/>
                  </a:lnTo>
                  <a:lnTo>
                    <a:pt x="439038" y="1866519"/>
                  </a:lnTo>
                  <a:close/>
                </a:path>
                <a:path w="507364" h="2058670">
                  <a:moveTo>
                    <a:pt x="388112" y="1940560"/>
                  </a:moveTo>
                  <a:lnTo>
                    <a:pt x="382270" y="1945894"/>
                  </a:lnTo>
                  <a:lnTo>
                    <a:pt x="376427" y="1951355"/>
                  </a:lnTo>
                  <a:lnTo>
                    <a:pt x="376047" y="1960499"/>
                  </a:lnTo>
                  <a:lnTo>
                    <a:pt x="381508" y="1966341"/>
                  </a:lnTo>
                  <a:lnTo>
                    <a:pt x="466471" y="2058543"/>
                  </a:lnTo>
                  <a:lnTo>
                    <a:pt x="476927" y="2026031"/>
                  </a:lnTo>
                  <a:lnTo>
                    <a:pt x="446532" y="2026031"/>
                  </a:lnTo>
                  <a:lnTo>
                    <a:pt x="450368" y="2014093"/>
                  </a:lnTo>
                  <a:lnTo>
                    <a:pt x="441833" y="2014093"/>
                  </a:lnTo>
                  <a:lnTo>
                    <a:pt x="435610" y="1985899"/>
                  </a:lnTo>
                  <a:lnTo>
                    <a:pt x="438269" y="1985314"/>
                  </a:lnTo>
                  <a:lnTo>
                    <a:pt x="402716" y="1946783"/>
                  </a:lnTo>
                  <a:lnTo>
                    <a:pt x="397383" y="1940941"/>
                  </a:lnTo>
                  <a:lnTo>
                    <a:pt x="388112" y="1940560"/>
                  </a:lnTo>
                  <a:close/>
                </a:path>
                <a:path w="507364" h="2058670">
                  <a:moveTo>
                    <a:pt x="460947" y="2009892"/>
                  </a:moveTo>
                  <a:lnTo>
                    <a:pt x="451017" y="2012074"/>
                  </a:lnTo>
                  <a:lnTo>
                    <a:pt x="446532" y="2026031"/>
                  </a:lnTo>
                  <a:lnTo>
                    <a:pt x="470915" y="2020697"/>
                  </a:lnTo>
                  <a:lnTo>
                    <a:pt x="460947" y="2009892"/>
                  </a:lnTo>
                  <a:close/>
                </a:path>
                <a:path w="507364" h="2058670">
                  <a:moveTo>
                    <a:pt x="491836" y="1979676"/>
                  </a:moveTo>
                  <a:lnTo>
                    <a:pt x="463930" y="1979676"/>
                  </a:lnTo>
                  <a:lnTo>
                    <a:pt x="470153" y="2007870"/>
                  </a:lnTo>
                  <a:lnTo>
                    <a:pt x="460947" y="2009892"/>
                  </a:lnTo>
                  <a:lnTo>
                    <a:pt x="470915" y="2020697"/>
                  </a:lnTo>
                  <a:lnTo>
                    <a:pt x="446532" y="2026031"/>
                  </a:lnTo>
                  <a:lnTo>
                    <a:pt x="476927" y="2026031"/>
                  </a:lnTo>
                  <a:lnTo>
                    <a:pt x="491836" y="1979676"/>
                  </a:lnTo>
                  <a:close/>
                </a:path>
                <a:path w="507364" h="2058670">
                  <a:moveTo>
                    <a:pt x="438269" y="1985314"/>
                  </a:moveTo>
                  <a:lnTo>
                    <a:pt x="435610" y="1985899"/>
                  </a:lnTo>
                  <a:lnTo>
                    <a:pt x="441833" y="2014093"/>
                  </a:lnTo>
                  <a:lnTo>
                    <a:pt x="451017" y="2012074"/>
                  </a:lnTo>
                  <a:lnTo>
                    <a:pt x="454102" y="2002474"/>
                  </a:lnTo>
                  <a:lnTo>
                    <a:pt x="438269" y="1985314"/>
                  </a:lnTo>
                  <a:close/>
                </a:path>
                <a:path w="507364" h="2058670">
                  <a:moveTo>
                    <a:pt x="451017" y="2012074"/>
                  </a:moveTo>
                  <a:lnTo>
                    <a:pt x="441833" y="2014093"/>
                  </a:lnTo>
                  <a:lnTo>
                    <a:pt x="450368" y="2014093"/>
                  </a:lnTo>
                  <a:lnTo>
                    <a:pt x="451017" y="2012074"/>
                  </a:lnTo>
                  <a:close/>
                </a:path>
                <a:path w="507364" h="2058670">
                  <a:moveTo>
                    <a:pt x="454102" y="2002474"/>
                  </a:moveTo>
                  <a:lnTo>
                    <a:pt x="451017" y="2012074"/>
                  </a:lnTo>
                  <a:lnTo>
                    <a:pt x="460947" y="2009892"/>
                  </a:lnTo>
                  <a:lnTo>
                    <a:pt x="454102" y="2002474"/>
                  </a:lnTo>
                  <a:close/>
                </a:path>
                <a:path w="507364" h="2058670">
                  <a:moveTo>
                    <a:pt x="463930" y="1979676"/>
                  </a:moveTo>
                  <a:lnTo>
                    <a:pt x="461239" y="1980267"/>
                  </a:lnTo>
                  <a:lnTo>
                    <a:pt x="454102" y="2002474"/>
                  </a:lnTo>
                  <a:lnTo>
                    <a:pt x="460947" y="2009892"/>
                  </a:lnTo>
                  <a:lnTo>
                    <a:pt x="470153" y="2007870"/>
                  </a:lnTo>
                  <a:lnTo>
                    <a:pt x="463930" y="1979676"/>
                  </a:lnTo>
                  <a:close/>
                </a:path>
                <a:path w="507364" h="2058670">
                  <a:moveTo>
                    <a:pt x="461239" y="1980267"/>
                  </a:moveTo>
                  <a:lnTo>
                    <a:pt x="438269" y="1985314"/>
                  </a:lnTo>
                  <a:lnTo>
                    <a:pt x="454102" y="2002474"/>
                  </a:lnTo>
                  <a:lnTo>
                    <a:pt x="461239" y="1980267"/>
                  </a:lnTo>
                  <a:close/>
                </a:path>
                <a:path w="507364" h="2058670">
                  <a:moveTo>
                    <a:pt x="487934" y="1918589"/>
                  </a:moveTo>
                  <a:lnTo>
                    <a:pt x="479678" y="1922780"/>
                  </a:lnTo>
                  <a:lnTo>
                    <a:pt x="477265" y="1930400"/>
                  </a:lnTo>
                  <a:lnTo>
                    <a:pt x="461239" y="1980267"/>
                  </a:lnTo>
                  <a:lnTo>
                    <a:pt x="463930" y="1979676"/>
                  </a:lnTo>
                  <a:lnTo>
                    <a:pt x="491836" y="1979676"/>
                  </a:lnTo>
                  <a:lnTo>
                    <a:pt x="504825" y="1939290"/>
                  </a:lnTo>
                  <a:lnTo>
                    <a:pt x="507364" y="1931670"/>
                  </a:lnTo>
                  <a:lnTo>
                    <a:pt x="503174" y="1923415"/>
                  </a:lnTo>
                  <a:lnTo>
                    <a:pt x="487934" y="1918589"/>
                  </a:lnTo>
                  <a:close/>
                </a:path>
                <a:path w="507364" h="2058670">
                  <a:moveTo>
                    <a:pt x="451485" y="1923034"/>
                  </a:moveTo>
                  <a:lnTo>
                    <a:pt x="423163" y="1929257"/>
                  </a:lnTo>
                  <a:lnTo>
                    <a:pt x="429387" y="1957578"/>
                  </a:lnTo>
                  <a:lnTo>
                    <a:pt x="457708" y="1951355"/>
                  </a:lnTo>
                  <a:lnTo>
                    <a:pt x="451485" y="1923034"/>
                  </a:lnTo>
                  <a:close/>
                </a:path>
              </a:pathLst>
            </a:custGeom>
            <a:solidFill>
              <a:srgbClr val="FF89D7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5420740" y="2006345"/>
              <a:ext cx="111760" cy="664210"/>
            </a:xfrm>
            <a:custGeom>
              <a:avLst/>
              <a:gdLst/>
              <a:ahLst/>
              <a:cxnLst/>
              <a:rect l="l" t="t" r="r" b="b"/>
              <a:pathLst>
                <a:path w="111760" h="664210">
                  <a:moveTo>
                    <a:pt x="55753" y="39224"/>
                  </a:moveTo>
                  <a:lnTo>
                    <a:pt x="45847" y="56206"/>
                  </a:lnTo>
                  <a:lnTo>
                    <a:pt x="45847" y="663828"/>
                  </a:lnTo>
                  <a:lnTo>
                    <a:pt x="65659" y="663828"/>
                  </a:lnTo>
                  <a:lnTo>
                    <a:pt x="65659" y="56206"/>
                  </a:lnTo>
                  <a:lnTo>
                    <a:pt x="55753" y="39224"/>
                  </a:lnTo>
                  <a:close/>
                </a:path>
                <a:path w="111760" h="664210">
                  <a:moveTo>
                    <a:pt x="55753" y="0"/>
                  </a:moveTo>
                  <a:lnTo>
                    <a:pt x="2794" y="90804"/>
                  </a:lnTo>
                  <a:lnTo>
                    <a:pt x="0" y="95503"/>
                  </a:lnTo>
                  <a:lnTo>
                    <a:pt x="1524" y="101600"/>
                  </a:lnTo>
                  <a:lnTo>
                    <a:pt x="6350" y="104393"/>
                  </a:lnTo>
                  <a:lnTo>
                    <a:pt x="11049" y="107187"/>
                  </a:lnTo>
                  <a:lnTo>
                    <a:pt x="17145" y="105537"/>
                  </a:lnTo>
                  <a:lnTo>
                    <a:pt x="19812" y="100837"/>
                  </a:lnTo>
                  <a:lnTo>
                    <a:pt x="45847" y="56206"/>
                  </a:lnTo>
                  <a:lnTo>
                    <a:pt x="45847" y="19557"/>
                  </a:lnTo>
                  <a:lnTo>
                    <a:pt x="67159" y="19557"/>
                  </a:lnTo>
                  <a:lnTo>
                    <a:pt x="55753" y="0"/>
                  </a:lnTo>
                  <a:close/>
                </a:path>
                <a:path w="111760" h="664210">
                  <a:moveTo>
                    <a:pt x="67159" y="19557"/>
                  </a:moveTo>
                  <a:lnTo>
                    <a:pt x="65659" y="19557"/>
                  </a:lnTo>
                  <a:lnTo>
                    <a:pt x="65659" y="56206"/>
                  </a:lnTo>
                  <a:lnTo>
                    <a:pt x="91694" y="100837"/>
                  </a:lnTo>
                  <a:lnTo>
                    <a:pt x="94361" y="105537"/>
                  </a:lnTo>
                  <a:lnTo>
                    <a:pt x="100457" y="107187"/>
                  </a:lnTo>
                  <a:lnTo>
                    <a:pt x="105156" y="104393"/>
                  </a:lnTo>
                  <a:lnTo>
                    <a:pt x="109982" y="101600"/>
                  </a:lnTo>
                  <a:lnTo>
                    <a:pt x="111506" y="95503"/>
                  </a:lnTo>
                  <a:lnTo>
                    <a:pt x="108712" y="90804"/>
                  </a:lnTo>
                  <a:lnTo>
                    <a:pt x="67159" y="19557"/>
                  </a:lnTo>
                  <a:close/>
                </a:path>
                <a:path w="111760" h="664210">
                  <a:moveTo>
                    <a:pt x="65659" y="19557"/>
                  </a:moveTo>
                  <a:lnTo>
                    <a:pt x="45847" y="19557"/>
                  </a:lnTo>
                  <a:lnTo>
                    <a:pt x="45847" y="56206"/>
                  </a:lnTo>
                  <a:lnTo>
                    <a:pt x="55753" y="39224"/>
                  </a:lnTo>
                  <a:lnTo>
                    <a:pt x="47244" y="24637"/>
                  </a:lnTo>
                  <a:lnTo>
                    <a:pt x="65659" y="24637"/>
                  </a:lnTo>
                  <a:lnTo>
                    <a:pt x="65659" y="19557"/>
                  </a:lnTo>
                  <a:close/>
                </a:path>
                <a:path w="111760" h="664210">
                  <a:moveTo>
                    <a:pt x="65659" y="24637"/>
                  </a:moveTo>
                  <a:lnTo>
                    <a:pt x="64262" y="24637"/>
                  </a:lnTo>
                  <a:lnTo>
                    <a:pt x="55753" y="39224"/>
                  </a:lnTo>
                  <a:lnTo>
                    <a:pt x="65659" y="56206"/>
                  </a:lnTo>
                  <a:lnTo>
                    <a:pt x="65659" y="24637"/>
                  </a:lnTo>
                  <a:close/>
                </a:path>
                <a:path w="111760" h="664210">
                  <a:moveTo>
                    <a:pt x="64262" y="24637"/>
                  </a:moveTo>
                  <a:lnTo>
                    <a:pt x="47244" y="24637"/>
                  </a:lnTo>
                  <a:lnTo>
                    <a:pt x="55753" y="39224"/>
                  </a:lnTo>
                  <a:lnTo>
                    <a:pt x="64262" y="24637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6769227" y="2089186"/>
            <a:ext cx="179536" cy="5568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  <a:defRPr/>
            </a:pP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spc="-25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g</a:t>
            </a:r>
            <a:r>
              <a:rPr sz="1200" spc="-10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200" spc="-15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x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857238" y="1655825"/>
            <a:ext cx="28194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105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8044434" y="5982309"/>
            <a:ext cx="452755" cy="134620"/>
          </a:xfrm>
          <a:custGeom>
            <a:avLst/>
            <a:gdLst/>
            <a:ahLst/>
            <a:cxnLst/>
            <a:rect l="l" t="t" r="r" b="b"/>
            <a:pathLst>
              <a:path w="452754" h="134620">
                <a:moveTo>
                  <a:pt x="28956" y="52730"/>
                </a:moveTo>
                <a:lnTo>
                  <a:pt x="0" y="52730"/>
                </a:lnTo>
                <a:lnTo>
                  <a:pt x="0" y="81686"/>
                </a:lnTo>
                <a:lnTo>
                  <a:pt x="28956" y="81686"/>
                </a:lnTo>
                <a:lnTo>
                  <a:pt x="28956" y="52730"/>
                </a:lnTo>
                <a:close/>
              </a:path>
              <a:path w="452754" h="134620">
                <a:moveTo>
                  <a:pt x="86868" y="52730"/>
                </a:moveTo>
                <a:lnTo>
                  <a:pt x="57912" y="52730"/>
                </a:lnTo>
                <a:lnTo>
                  <a:pt x="57912" y="81686"/>
                </a:lnTo>
                <a:lnTo>
                  <a:pt x="86868" y="81686"/>
                </a:lnTo>
                <a:lnTo>
                  <a:pt x="86868" y="52730"/>
                </a:lnTo>
                <a:close/>
              </a:path>
              <a:path w="452754" h="134620">
                <a:moveTo>
                  <a:pt x="144780" y="52730"/>
                </a:moveTo>
                <a:lnTo>
                  <a:pt x="115824" y="52730"/>
                </a:lnTo>
                <a:lnTo>
                  <a:pt x="115824" y="81686"/>
                </a:lnTo>
                <a:lnTo>
                  <a:pt x="144780" y="81686"/>
                </a:lnTo>
                <a:lnTo>
                  <a:pt x="144780" y="52730"/>
                </a:lnTo>
                <a:close/>
              </a:path>
              <a:path w="452754" h="134620">
                <a:moveTo>
                  <a:pt x="202692" y="52730"/>
                </a:moveTo>
                <a:lnTo>
                  <a:pt x="173736" y="52730"/>
                </a:lnTo>
                <a:lnTo>
                  <a:pt x="173736" y="81686"/>
                </a:lnTo>
                <a:lnTo>
                  <a:pt x="202692" y="81686"/>
                </a:lnTo>
                <a:lnTo>
                  <a:pt x="202692" y="52730"/>
                </a:lnTo>
                <a:close/>
              </a:path>
              <a:path w="452754" h="134620">
                <a:moveTo>
                  <a:pt x="260604" y="52730"/>
                </a:moveTo>
                <a:lnTo>
                  <a:pt x="231648" y="52730"/>
                </a:lnTo>
                <a:lnTo>
                  <a:pt x="231648" y="81686"/>
                </a:lnTo>
                <a:lnTo>
                  <a:pt x="260604" y="81686"/>
                </a:lnTo>
                <a:lnTo>
                  <a:pt x="260604" y="52730"/>
                </a:lnTo>
                <a:close/>
              </a:path>
              <a:path w="452754" h="134620">
                <a:moveTo>
                  <a:pt x="318516" y="52730"/>
                </a:moveTo>
                <a:lnTo>
                  <a:pt x="289560" y="52730"/>
                </a:lnTo>
                <a:lnTo>
                  <a:pt x="289560" y="81686"/>
                </a:lnTo>
                <a:lnTo>
                  <a:pt x="318516" y="81686"/>
                </a:lnTo>
                <a:lnTo>
                  <a:pt x="318516" y="52730"/>
                </a:lnTo>
                <a:close/>
              </a:path>
              <a:path w="452754" h="134620">
                <a:moveTo>
                  <a:pt x="376427" y="77961"/>
                </a:moveTo>
                <a:lnTo>
                  <a:pt x="322580" y="109397"/>
                </a:lnTo>
                <a:lnTo>
                  <a:pt x="320294" y="118275"/>
                </a:lnTo>
                <a:lnTo>
                  <a:pt x="324231" y="125171"/>
                </a:lnTo>
                <a:lnTo>
                  <a:pt x="328295" y="132079"/>
                </a:lnTo>
                <a:lnTo>
                  <a:pt x="337185" y="134416"/>
                </a:lnTo>
                <a:lnTo>
                  <a:pt x="427550" y="81686"/>
                </a:lnTo>
                <a:lnTo>
                  <a:pt x="376427" y="81686"/>
                </a:lnTo>
                <a:lnTo>
                  <a:pt x="376427" y="77961"/>
                </a:lnTo>
                <a:close/>
              </a:path>
              <a:path w="452754" h="134620">
                <a:moveTo>
                  <a:pt x="370041" y="52730"/>
                </a:moveTo>
                <a:lnTo>
                  <a:pt x="347472" y="52730"/>
                </a:lnTo>
                <a:lnTo>
                  <a:pt x="347472" y="81686"/>
                </a:lnTo>
                <a:lnTo>
                  <a:pt x="370041" y="81686"/>
                </a:lnTo>
                <a:lnTo>
                  <a:pt x="376427" y="77961"/>
                </a:lnTo>
                <a:lnTo>
                  <a:pt x="376427" y="56455"/>
                </a:lnTo>
                <a:lnTo>
                  <a:pt x="370041" y="52730"/>
                </a:lnTo>
                <a:close/>
              </a:path>
              <a:path w="452754" h="134620">
                <a:moveTo>
                  <a:pt x="394861" y="67208"/>
                </a:moveTo>
                <a:lnTo>
                  <a:pt x="376427" y="77961"/>
                </a:lnTo>
                <a:lnTo>
                  <a:pt x="376427" y="81686"/>
                </a:lnTo>
                <a:lnTo>
                  <a:pt x="405384" y="81686"/>
                </a:lnTo>
                <a:lnTo>
                  <a:pt x="405384" y="73346"/>
                </a:lnTo>
                <a:lnTo>
                  <a:pt x="394861" y="67208"/>
                </a:lnTo>
                <a:close/>
              </a:path>
              <a:path w="452754" h="134620">
                <a:moveTo>
                  <a:pt x="405384" y="73346"/>
                </a:moveTo>
                <a:lnTo>
                  <a:pt x="405384" y="81686"/>
                </a:lnTo>
                <a:lnTo>
                  <a:pt x="423672" y="81686"/>
                </a:lnTo>
                <a:lnTo>
                  <a:pt x="423672" y="79717"/>
                </a:lnTo>
                <a:lnTo>
                  <a:pt x="416306" y="79717"/>
                </a:lnTo>
                <a:lnTo>
                  <a:pt x="405384" y="73346"/>
                </a:lnTo>
                <a:close/>
              </a:path>
              <a:path w="452754" h="134620">
                <a:moveTo>
                  <a:pt x="427550" y="52730"/>
                </a:moveTo>
                <a:lnTo>
                  <a:pt x="423672" y="52730"/>
                </a:lnTo>
                <a:lnTo>
                  <a:pt x="423672" y="81686"/>
                </a:lnTo>
                <a:lnTo>
                  <a:pt x="427550" y="81686"/>
                </a:lnTo>
                <a:lnTo>
                  <a:pt x="452374" y="67208"/>
                </a:lnTo>
                <a:lnTo>
                  <a:pt x="427550" y="52730"/>
                </a:lnTo>
                <a:close/>
              </a:path>
              <a:path w="452754" h="134620">
                <a:moveTo>
                  <a:pt x="416306" y="54698"/>
                </a:moveTo>
                <a:lnTo>
                  <a:pt x="405384" y="61070"/>
                </a:lnTo>
                <a:lnTo>
                  <a:pt x="405384" y="73346"/>
                </a:lnTo>
                <a:lnTo>
                  <a:pt x="416306" y="79717"/>
                </a:lnTo>
                <a:lnTo>
                  <a:pt x="416306" y="54698"/>
                </a:lnTo>
                <a:close/>
              </a:path>
              <a:path w="452754" h="134620">
                <a:moveTo>
                  <a:pt x="423672" y="54698"/>
                </a:moveTo>
                <a:lnTo>
                  <a:pt x="416306" y="54698"/>
                </a:lnTo>
                <a:lnTo>
                  <a:pt x="416306" y="79717"/>
                </a:lnTo>
                <a:lnTo>
                  <a:pt x="423672" y="79717"/>
                </a:lnTo>
                <a:lnTo>
                  <a:pt x="423672" y="54698"/>
                </a:lnTo>
                <a:close/>
              </a:path>
              <a:path w="452754" h="134620">
                <a:moveTo>
                  <a:pt x="405384" y="61070"/>
                </a:moveTo>
                <a:lnTo>
                  <a:pt x="394861" y="67208"/>
                </a:lnTo>
                <a:lnTo>
                  <a:pt x="405384" y="73346"/>
                </a:lnTo>
                <a:lnTo>
                  <a:pt x="405384" y="61070"/>
                </a:lnTo>
                <a:close/>
              </a:path>
              <a:path w="452754" h="134620">
                <a:moveTo>
                  <a:pt x="405384" y="52730"/>
                </a:moveTo>
                <a:lnTo>
                  <a:pt x="376427" y="52730"/>
                </a:lnTo>
                <a:lnTo>
                  <a:pt x="376427" y="56455"/>
                </a:lnTo>
                <a:lnTo>
                  <a:pt x="394861" y="67208"/>
                </a:lnTo>
                <a:lnTo>
                  <a:pt x="405384" y="61070"/>
                </a:lnTo>
                <a:lnTo>
                  <a:pt x="405384" y="52730"/>
                </a:lnTo>
                <a:close/>
              </a:path>
              <a:path w="452754" h="134620">
                <a:moveTo>
                  <a:pt x="423672" y="52730"/>
                </a:moveTo>
                <a:lnTo>
                  <a:pt x="405384" y="52730"/>
                </a:lnTo>
                <a:lnTo>
                  <a:pt x="405384" y="61070"/>
                </a:lnTo>
                <a:lnTo>
                  <a:pt x="416306" y="54698"/>
                </a:lnTo>
                <a:lnTo>
                  <a:pt x="423672" y="54698"/>
                </a:lnTo>
                <a:lnTo>
                  <a:pt x="423672" y="52730"/>
                </a:lnTo>
                <a:close/>
              </a:path>
              <a:path w="452754" h="134620">
                <a:moveTo>
                  <a:pt x="337185" y="0"/>
                </a:moveTo>
                <a:lnTo>
                  <a:pt x="328295" y="2336"/>
                </a:lnTo>
                <a:lnTo>
                  <a:pt x="324231" y="9245"/>
                </a:lnTo>
                <a:lnTo>
                  <a:pt x="320294" y="16141"/>
                </a:lnTo>
                <a:lnTo>
                  <a:pt x="322580" y="25006"/>
                </a:lnTo>
                <a:lnTo>
                  <a:pt x="376427" y="56455"/>
                </a:lnTo>
                <a:lnTo>
                  <a:pt x="376427" y="52730"/>
                </a:lnTo>
                <a:lnTo>
                  <a:pt x="427550" y="52730"/>
                </a:lnTo>
                <a:lnTo>
                  <a:pt x="337185" y="0"/>
                </a:lnTo>
                <a:close/>
              </a:path>
            </a:pathLst>
          </a:custGeom>
          <a:solidFill>
            <a:srgbClr val="FF89D7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607559" y="5584697"/>
            <a:ext cx="4872355" cy="584134"/>
          </a:xfrm>
          <a:prstGeom prst="rect">
            <a:avLst/>
          </a:prstGeom>
          <a:ln w="19811">
            <a:solidFill>
              <a:srgbClr val="FF89D7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pc="-50" dirty="0">
                <a:solidFill>
                  <a:srgbClr val="FF89D7"/>
                </a:solidFill>
                <a:latin typeface="Arial"/>
                <a:cs typeface="Arial"/>
              </a:rPr>
              <a:t>Note: </a:t>
            </a:r>
            <a:r>
              <a:rPr spc="-120" dirty="0">
                <a:solidFill>
                  <a:srgbClr val="FF89D7"/>
                </a:solidFill>
                <a:latin typeface="Arial"/>
                <a:cs typeface="Arial"/>
              </a:rPr>
              <a:t>This </a:t>
            </a:r>
            <a:r>
              <a:rPr spc="-85" dirty="0">
                <a:solidFill>
                  <a:srgbClr val="FF89D7"/>
                </a:solidFill>
                <a:latin typeface="Arial"/>
                <a:cs typeface="Arial"/>
              </a:rPr>
              <a:t>diagram </a:t>
            </a:r>
            <a:r>
              <a:rPr spc="-110" dirty="0">
                <a:solidFill>
                  <a:srgbClr val="FF89D7"/>
                </a:solidFill>
                <a:latin typeface="Arial"/>
                <a:cs typeface="Arial"/>
              </a:rPr>
              <a:t>shows </a:t>
            </a:r>
            <a:r>
              <a:rPr b="1" spc="-105" dirty="0">
                <a:solidFill>
                  <a:srgbClr val="FF89D7"/>
                </a:solidFill>
                <a:latin typeface="Trebuchet MS"/>
                <a:cs typeface="Trebuchet MS"/>
              </a:rPr>
              <a:t>test </a:t>
            </a:r>
            <a:r>
              <a:rPr b="1" spc="-100" dirty="0">
                <a:solidFill>
                  <a:srgbClr val="FF89D7"/>
                </a:solidFill>
                <a:latin typeface="Trebuchet MS"/>
                <a:cs typeface="Trebuchet MS"/>
              </a:rPr>
              <a:t>time</a:t>
            </a:r>
            <a:r>
              <a:rPr b="1" spc="-170" dirty="0">
                <a:solidFill>
                  <a:srgbClr val="FF89D7"/>
                </a:solidFill>
                <a:latin typeface="Trebuchet MS"/>
                <a:cs typeface="Trebuchet MS"/>
              </a:rPr>
              <a:t> </a:t>
            </a:r>
            <a:r>
              <a:rPr spc="-60" dirty="0">
                <a:solidFill>
                  <a:srgbClr val="FF89D7"/>
                </a:solidFill>
                <a:latin typeface="Arial"/>
                <a:cs typeface="Arial"/>
              </a:rPr>
              <a:t>behavior: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tabLst>
                <a:tab pos="2795905" algn="l"/>
              </a:tabLst>
              <a:defRPr/>
            </a:pPr>
            <a:r>
              <a:rPr spc="-75" dirty="0">
                <a:solidFill>
                  <a:srgbClr val="FF89D7"/>
                </a:solidFill>
                <a:latin typeface="Arial"/>
                <a:cs typeface="Arial"/>
              </a:rPr>
              <a:t>decoder </a:t>
            </a:r>
            <a:r>
              <a:rPr spc="-10" dirty="0">
                <a:solidFill>
                  <a:srgbClr val="FF89D7"/>
                </a:solidFill>
                <a:latin typeface="Arial"/>
                <a:cs typeface="Arial"/>
              </a:rPr>
              <a:t>output </a:t>
            </a:r>
            <a:r>
              <a:rPr spc="-100" dirty="0">
                <a:solidFill>
                  <a:srgbClr val="FF89D7"/>
                </a:solidFill>
                <a:latin typeface="Arial"/>
                <a:cs typeface="Arial"/>
              </a:rPr>
              <a:t>is</a:t>
            </a:r>
            <a:r>
              <a:rPr spc="-165" dirty="0">
                <a:solidFill>
                  <a:srgbClr val="FF89D7"/>
                </a:solidFill>
                <a:latin typeface="Arial"/>
                <a:cs typeface="Arial"/>
              </a:rPr>
              <a:t> </a:t>
            </a:r>
            <a:r>
              <a:rPr spc="-55" dirty="0">
                <a:solidFill>
                  <a:srgbClr val="FF89D7"/>
                </a:solidFill>
                <a:latin typeface="Arial"/>
                <a:cs typeface="Arial"/>
              </a:rPr>
              <a:t>fed</a:t>
            </a:r>
            <a:r>
              <a:rPr spc="-70" dirty="0">
                <a:solidFill>
                  <a:srgbClr val="FF89D7"/>
                </a:solidFill>
                <a:latin typeface="Arial"/>
                <a:cs typeface="Arial"/>
              </a:rPr>
              <a:t> </a:t>
            </a:r>
            <a:r>
              <a:rPr spc="-30" dirty="0">
                <a:solidFill>
                  <a:srgbClr val="FF89D7"/>
                </a:solidFill>
                <a:latin typeface="Arial"/>
                <a:cs typeface="Arial"/>
              </a:rPr>
              <a:t>in	</a:t>
            </a:r>
            <a:r>
              <a:rPr spc="-170" dirty="0">
                <a:solidFill>
                  <a:srgbClr val="FF89D7"/>
                </a:solidFill>
                <a:latin typeface="Arial"/>
                <a:cs typeface="Arial"/>
              </a:rPr>
              <a:t>as </a:t>
            </a:r>
            <a:r>
              <a:rPr spc="-55" dirty="0">
                <a:solidFill>
                  <a:srgbClr val="FF89D7"/>
                </a:solidFill>
                <a:latin typeface="Arial"/>
                <a:cs typeface="Arial"/>
              </a:rPr>
              <a:t>next </a:t>
            </a:r>
            <a:r>
              <a:rPr spc="-95" dirty="0">
                <a:solidFill>
                  <a:srgbClr val="FF89D7"/>
                </a:solidFill>
                <a:latin typeface="Arial"/>
                <a:cs typeface="Arial"/>
              </a:rPr>
              <a:t>step’s </a:t>
            </a:r>
            <a:r>
              <a:rPr spc="-10" dirty="0">
                <a:solidFill>
                  <a:srgbClr val="FF89D7"/>
                </a:solidFill>
                <a:latin typeface="Arial"/>
                <a:cs typeface="Arial"/>
              </a:rPr>
              <a:t>input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7097648" y="1972692"/>
            <a:ext cx="2462530" cy="2091055"/>
            <a:chOff x="5573648" y="1972691"/>
            <a:chExt cx="2462530" cy="2091055"/>
          </a:xfrm>
        </p:grpSpPr>
        <p:sp>
          <p:nvSpPr>
            <p:cNvPr id="58" name="object 58"/>
            <p:cNvSpPr/>
            <p:nvPr/>
          </p:nvSpPr>
          <p:spPr>
            <a:xfrm>
              <a:off x="5602985" y="2003298"/>
              <a:ext cx="2433066" cy="206044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5573649" y="1972690"/>
              <a:ext cx="2307590" cy="2083435"/>
            </a:xfrm>
            <a:custGeom>
              <a:avLst/>
              <a:gdLst/>
              <a:ahLst/>
              <a:cxnLst/>
              <a:rect l="l" t="t" r="r" b="b"/>
              <a:pathLst>
                <a:path w="2307590" h="2083435">
                  <a:moveTo>
                    <a:pt x="34417" y="52705"/>
                  </a:moveTo>
                  <a:lnTo>
                    <a:pt x="28194" y="24384"/>
                  </a:lnTo>
                  <a:lnTo>
                    <a:pt x="0" y="30607"/>
                  </a:lnTo>
                  <a:lnTo>
                    <a:pt x="6223" y="58928"/>
                  </a:lnTo>
                  <a:lnTo>
                    <a:pt x="34417" y="52705"/>
                  </a:lnTo>
                  <a:close/>
                </a:path>
                <a:path w="2307590" h="2083435">
                  <a:moveTo>
                    <a:pt x="46863" y="109347"/>
                  </a:moveTo>
                  <a:lnTo>
                    <a:pt x="40640" y="81026"/>
                  </a:lnTo>
                  <a:lnTo>
                    <a:pt x="12446" y="87249"/>
                  </a:lnTo>
                  <a:lnTo>
                    <a:pt x="18669" y="115570"/>
                  </a:lnTo>
                  <a:lnTo>
                    <a:pt x="46863" y="109347"/>
                  </a:lnTo>
                  <a:close/>
                </a:path>
                <a:path w="2307590" h="2083435">
                  <a:moveTo>
                    <a:pt x="59309" y="165862"/>
                  </a:moveTo>
                  <a:lnTo>
                    <a:pt x="53086" y="137541"/>
                  </a:lnTo>
                  <a:lnTo>
                    <a:pt x="24892" y="143764"/>
                  </a:lnTo>
                  <a:lnTo>
                    <a:pt x="31115" y="172085"/>
                  </a:lnTo>
                  <a:lnTo>
                    <a:pt x="59309" y="165862"/>
                  </a:lnTo>
                  <a:close/>
                </a:path>
                <a:path w="2307590" h="2083435">
                  <a:moveTo>
                    <a:pt x="71755" y="222377"/>
                  </a:moveTo>
                  <a:lnTo>
                    <a:pt x="65532" y="194183"/>
                  </a:lnTo>
                  <a:lnTo>
                    <a:pt x="37338" y="200406"/>
                  </a:lnTo>
                  <a:lnTo>
                    <a:pt x="43561" y="228600"/>
                  </a:lnTo>
                  <a:lnTo>
                    <a:pt x="71755" y="222377"/>
                  </a:lnTo>
                  <a:close/>
                </a:path>
                <a:path w="2307590" h="2083435">
                  <a:moveTo>
                    <a:pt x="84201" y="279019"/>
                  </a:moveTo>
                  <a:lnTo>
                    <a:pt x="77978" y="250698"/>
                  </a:lnTo>
                  <a:lnTo>
                    <a:pt x="49784" y="256921"/>
                  </a:lnTo>
                  <a:lnTo>
                    <a:pt x="56007" y="285242"/>
                  </a:lnTo>
                  <a:lnTo>
                    <a:pt x="84201" y="279019"/>
                  </a:lnTo>
                  <a:close/>
                </a:path>
                <a:path w="2307590" h="2083435">
                  <a:moveTo>
                    <a:pt x="96647" y="335534"/>
                  </a:moveTo>
                  <a:lnTo>
                    <a:pt x="90424" y="307213"/>
                  </a:lnTo>
                  <a:lnTo>
                    <a:pt x="62230" y="313436"/>
                  </a:lnTo>
                  <a:lnTo>
                    <a:pt x="68453" y="341757"/>
                  </a:lnTo>
                  <a:lnTo>
                    <a:pt x="96647" y="335534"/>
                  </a:lnTo>
                  <a:close/>
                </a:path>
                <a:path w="2307590" h="2083435">
                  <a:moveTo>
                    <a:pt x="109093" y="392049"/>
                  </a:moveTo>
                  <a:lnTo>
                    <a:pt x="102870" y="363855"/>
                  </a:lnTo>
                  <a:lnTo>
                    <a:pt x="74676" y="370078"/>
                  </a:lnTo>
                  <a:lnTo>
                    <a:pt x="80899" y="398272"/>
                  </a:lnTo>
                  <a:lnTo>
                    <a:pt x="109093" y="392049"/>
                  </a:lnTo>
                  <a:close/>
                </a:path>
                <a:path w="2307590" h="2083435">
                  <a:moveTo>
                    <a:pt x="121539" y="448691"/>
                  </a:moveTo>
                  <a:lnTo>
                    <a:pt x="115316" y="420370"/>
                  </a:lnTo>
                  <a:lnTo>
                    <a:pt x="87122" y="426593"/>
                  </a:lnTo>
                  <a:lnTo>
                    <a:pt x="93345" y="454914"/>
                  </a:lnTo>
                  <a:lnTo>
                    <a:pt x="121539" y="448691"/>
                  </a:lnTo>
                  <a:close/>
                </a:path>
                <a:path w="2307590" h="2083435">
                  <a:moveTo>
                    <a:pt x="133985" y="505206"/>
                  </a:moveTo>
                  <a:lnTo>
                    <a:pt x="127762" y="476885"/>
                  </a:lnTo>
                  <a:lnTo>
                    <a:pt x="99568" y="483108"/>
                  </a:lnTo>
                  <a:lnTo>
                    <a:pt x="105791" y="511429"/>
                  </a:lnTo>
                  <a:lnTo>
                    <a:pt x="133985" y="505206"/>
                  </a:lnTo>
                  <a:close/>
                </a:path>
                <a:path w="2307590" h="2083435">
                  <a:moveTo>
                    <a:pt x="146431" y="561721"/>
                  </a:moveTo>
                  <a:lnTo>
                    <a:pt x="140208" y="533527"/>
                  </a:lnTo>
                  <a:lnTo>
                    <a:pt x="112014" y="539750"/>
                  </a:lnTo>
                  <a:lnTo>
                    <a:pt x="118237" y="567944"/>
                  </a:lnTo>
                  <a:lnTo>
                    <a:pt x="146431" y="561721"/>
                  </a:lnTo>
                  <a:close/>
                </a:path>
                <a:path w="2307590" h="2083435">
                  <a:moveTo>
                    <a:pt x="158877" y="618363"/>
                  </a:moveTo>
                  <a:lnTo>
                    <a:pt x="152654" y="590042"/>
                  </a:lnTo>
                  <a:lnTo>
                    <a:pt x="124460" y="596265"/>
                  </a:lnTo>
                  <a:lnTo>
                    <a:pt x="130683" y="624586"/>
                  </a:lnTo>
                  <a:lnTo>
                    <a:pt x="158877" y="618363"/>
                  </a:lnTo>
                  <a:close/>
                </a:path>
                <a:path w="2307590" h="2083435">
                  <a:moveTo>
                    <a:pt x="171323" y="674878"/>
                  </a:moveTo>
                  <a:lnTo>
                    <a:pt x="165100" y="646557"/>
                  </a:lnTo>
                  <a:lnTo>
                    <a:pt x="136906" y="652780"/>
                  </a:lnTo>
                  <a:lnTo>
                    <a:pt x="143129" y="681101"/>
                  </a:lnTo>
                  <a:lnTo>
                    <a:pt x="171323" y="674878"/>
                  </a:lnTo>
                  <a:close/>
                </a:path>
                <a:path w="2307590" h="2083435">
                  <a:moveTo>
                    <a:pt x="183769" y="731393"/>
                  </a:moveTo>
                  <a:lnTo>
                    <a:pt x="177546" y="703199"/>
                  </a:lnTo>
                  <a:lnTo>
                    <a:pt x="149352" y="709422"/>
                  </a:lnTo>
                  <a:lnTo>
                    <a:pt x="155575" y="737616"/>
                  </a:lnTo>
                  <a:lnTo>
                    <a:pt x="183769" y="731393"/>
                  </a:lnTo>
                  <a:close/>
                </a:path>
                <a:path w="2307590" h="2083435">
                  <a:moveTo>
                    <a:pt x="196215" y="788035"/>
                  </a:moveTo>
                  <a:lnTo>
                    <a:pt x="189992" y="759714"/>
                  </a:lnTo>
                  <a:lnTo>
                    <a:pt x="161798" y="765937"/>
                  </a:lnTo>
                  <a:lnTo>
                    <a:pt x="168021" y="794258"/>
                  </a:lnTo>
                  <a:lnTo>
                    <a:pt x="196215" y="788035"/>
                  </a:lnTo>
                  <a:close/>
                </a:path>
                <a:path w="2307590" h="2083435">
                  <a:moveTo>
                    <a:pt x="208661" y="844550"/>
                  </a:moveTo>
                  <a:lnTo>
                    <a:pt x="202438" y="816229"/>
                  </a:lnTo>
                  <a:lnTo>
                    <a:pt x="174244" y="822452"/>
                  </a:lnTo>
                  <a:lnTo>
                    <a:pt x="180467" y="850773"/>
                  </a:lnTo>
                  <a:lnTo>
                    <a:pt x="208661" y="844550"/>
                  </a:lnTo>
                  <a:close/>
                </a:path>
                <a:path w="2307590" h="2083435">
                  <a:moveTo>
                    <a:pt x="221107" y="901065"/>
                  </a:moveTo>
                  <a:lnTo>
                    <a:pt x="214884" y="872871"/>
                  </a:lnTo>
                  <a:lnTo>
                    <a:pt x="186690" y="879094"/>
                  </a:lnTo>
                  <a:lnTo>
                    <a:pt x="192913" y="907288"/>
                  </a:lnTo>
                  <a:lnTo>
                    <a:pt x="221107" y="901065"/>
                  </a:lnTo>
                  <a:close/>
                </a:path>
                <a:path w="2307590" h="2083435">
                  <a:moveTo>
                    <a:pt x="233553" y="957707"/>
                  </a:moveTo>
                  <a:lnTo>
                    <a:pt x="227330" y="929386"/>
                  </a:lnTo>
                  <a:lnTo>
                    <a:pt x="199136" y="935609"/>
                  </a:lnTo>
                  <a:lnTo>
                    <a:pt x="205359" y="963930"/>
                  </a:lnTo>
                  <a:lnTo>
                    <a:pt x="233553" y="957707"/>
                  </a:lnTo>
                  <a:close/>
                </a:path>
                <a:path w="2307590" h="2083435">
                  <a:moveTo>
                    <a:pt x="245999" y="1014222"/>
                  </a:moveTo>
                  <a:lnTo>
                    <a:pt x="239776" y="985901"/>
                  </a:lnTo>
                  <a:lnTo>
                    <a:pt x="211582" y="992124"/>
                  </a:lnTo>
                  <a:lnTo>
                    <a:pt x="217805" y="1020445"/>
                  </a:lnTo>
                  <a:lnTo>
                    <a:pt x="245999" y="1014222"/>
                  </a:lnTo>
                  <a:close/>
                </a:path>
                <a:path w="2307590" h="2083435">
                  <a:moveTo>
                    <a:pt x="258445" y="1070737"/>
                  </a:moveTo>
                  <a:lnTo>
                    <a:pt x="252222" y="1042543"/>
                  </a:lnTo>
                  <a:lnTo>
                    <a:pt x="224028" y="1048766"/>
                  </a:lnTo>
                  <a:lnTo>
                    <a:pt x="230251" y="1076960"/>
                  </a:lnTo>
                  <a:lnTo>
                    <a:pt x="258445" y="1070737"/>
                  </a:lnTo>
                  <a:close/>
                </a:path>
                <a:path w="2307590" h="2083435">
                  <a:moveTo>
                    <a:pt x="270891" y="1127379"/>
                  </a:moveTo>
                  <a:lnTo>
                    <a:pt x="264668" y="1099058"/>
                  </a:lnTo>
                  <a:lnTo>
                    <a:pt x="236474" y="1105281"/>
                  </a:lnTo>
                  <a:lnTo>
                    <a:pt x="242697" y="1133602"/>
                  </a:lnTo>
                  <a:lnTo>
                    <a:pt x="270891" y="1127379"/>
                  </a:lnTo>
                  <a:close/>
                </a:path>
                <a:path w="2307590" h="2083435">
                  <a:moveTo>
                    <a:pt x="283337" y="1183894"/>
                  </a:moveTo>
                  <a:lnTo>
                    <a:pt x="277114" y="1155573"/>
                  </a:lnTo>
                  <a:lnTo>
                    <a:pt x="248920" y="1161796"/>
                  </a:lnTo>
                  <a:lnTo>
                    <a:pt x="255143" y="1190117"/>
                  </a:lnTo>
                  <a:lnTo>
                    <a:pt x="283337" y="1183894"/>
                  </a:lnTo>
                  <a:close/>
                </a:path>
                <a:path w="2307590" h="2083435">
                  <a:moveTo>
                    <a:pt x="295783" y="1240409"/>
                  </a:moveTo>
                  <a:lnTo>
                    <a:pt x="289560" y="1212215"/>
                  </a:lnTo>
                  <a:lnTo>
                    <a:pt x="261366" y="1218438"/>
                  </a:lnTo>
                  <a:lnTo>
                    <a:pt x="267589" y="1246632"/>
                  </a:lnTo>
                  <a:lnTo>
                    <a:pt x="295783" y="1240409"/>
                  </a:lnTo>
                  <a:close/>
                </a:path>
                <a:path w="2307590" h="2083435">
                  <a:moveTo>
                    <a:pt x="308229" y="1297051"/>
                  </a:moveTo>
                  <a:lnTo>
                    <a:pt x="302006" y="1268730"/>
                  </a:lnTo>
                  <a:lnTo>
                    <a:pt x="273812" y="1274953"/>
                  </a:lnTo>
                  <a:lnTo>
                    <a:pt x="280035" y="1303274"/>
                  </a:lnTo>
                  <a:lnTo>
                    <a:pt x="308229" y="1297051"/>
                  </a:lnTo>
                  <a:close/>
                </a:path>
                <a:path w="2307590" h="2083435">
                  <a:moveTo>
                    <a:pt x="320675" y="1353566"/>
                  </a:moveTo>
                  <a:lnTo>
                    <a:pt x="314452" y="1325245"/>
                  </a:lnTo>
                  <a:lnTo>
                    <a:pt x="286258" y="1331468"/>
                  </a:lnTo>
                  <a:lnTo>
                    <a:pt x="292481" y="1359789"/>
                  </a:lnTo>
                  <a:lnTo>
                    <a:pt x="320675" y="1353566"/>
                  </a:lnTo>
                  <a:close/>
                </a:path>
                <a:path w="2307590" h="2083435">
                  <a:moveTo>
                    <a:pt x="333121" y="1410081"/>
                  </a:moveTo>
                  <a:lnTo>
                    <a:pt x="326898" y="1381887"/>
                  </a:lnTo>
                  <a:lnTo>
                    <a:pt x="298704" y="1388110"/>
                  </a:lnTo>
                  <a:lnTo>
                    <a:pt x="304927" y="1416304"/>
                  </a:lnTo>
                  <a:lnTo>
                    <a:pt x="333121" y="1410081"/>
                  </a:lnTo>
                  <a:close/>
                </a:path>
                <a:path w="2307590" h="2083435">
                  <a:moveTo>
                    <a:pt x="345567" y="1466723"/>
                  </a:moveTo>
                  <a:lnTo>
                    <a:pt x="339344" y="1438402"/>
                  </a:lnTo>
                  <a:lnTo>
                    <a:pt x="311150" y="1444625"/>
                  </a:lnTo>
                  <a:lnTo>
                    <a:pt x="317373" y="1472946"/>
                  </a:lnTo>
                  <a:lnTo>
                    <a:pt x="345567" y="1466723"/>
                  </a:lnTo>
                  <a:close/>
                </a:path>
                <a:path w="2307590" h="2083435">
                  <a:moveTo>
                    <a:pt x="358013" y="1523238"/>
                  </a:moveTo>
                  <a:lnTo>
                    <a:pt x="351790" y="1494917"/>
                  </a:lnTo>
                  <a:lnTo>
                    <a:pt x="323596" y="1501140"/>
                  </a:lnTo>
                  <a:lnTo>
                    <a:pt x="329819" y="1529461"/>
                  </a:lnTo>
                  <a:lnTo>
                    <a:pt x="358013" y="1523238"/>
                  </a:lnTo>
                  <a:close/>
                </a:path>
                <a:path w="2307590" h="2083435">
                  <a:moveTo>
                    <a:pt x="370459" y="1579765"/>
                  </a:moveTo>
                  <a:lnTo>
                    <a:pt x="364236" y="1551559"/>
                  </a:lnTo>
                  <a:lnTo>
                    <a:pt x="336042" y="1557782"/>
                  </a:lnTo>
                  <a:lnTo>
                    <a:pt x="342265" y="1585976"/>
                  </a:lnTo>
                  <a:lnTo>
                    <a:pt x="370459" y="1579765"/>
                  </a:lnTo>
                  <a:close/>
                </a:path>
                <a:path w="2307590" h="2083435">
                  <a:moveTo>
                    <a:pt x="382905" y="1636395"/>
                  </a:moveTo>
                  <a:lnTo>
                    <a:pt x="376682" y="1608074"/>
                  </a:lnTo>
                  <a:lnTo>
                    <a:pt x="348488" y="1614297"/>
                  </a:lnTo>
                  <a:lnTo>
                    <a:pt x="354711" y="1642618"/>
                  </a:lnTo>
                  <a:lnTo>
                    <a:pt x="382905" y="1636395"/>
                  </a:lnTo>
                  <a:close/>
                </a:path>
                <a:path w="2307590" h="2083435">
                  <a:moveTo>
                    <a:pt x="395478" y="1692910"/>
                  </a:moveTo>
                  <a:lnTo>
                    <a:pt x="389255" y="1664589"/>
                  </a:lnTo>
                  <a:lnTo>
                    <a:pt x="360934" y="1670812"/>
                  </a:lnTo>
                  <a:lnTo>
                    <a:pt x="367157" y="1699133"/>
                  </a:lnTo>
                  <a:lnTo>
                    <a:pt x="395478" y="1692910"/>
                  </a:lnTo>
                  <a:close/>
                </a:path>
                <a:path w="2307590" h="2083435">
                  <a:moveTo>
                    <a:pt x="407924" y="1749425"/>
                  </a:moveTo>
                  <a:lnTo>
                    <a:pt x="401701" y="1721231"/>
                  </a:lnTo>
                  <a:lnTo>
                    <a:pt x="373380" y="1727454"/>
                  </a:lnTo>
                  <a:lnTo>
                    <a:pt x="379603" y="1755648"/>
                  </a:lnTo>
                  <a:lnTo>
                    <a:pt x="407924" y="1749425"/>
                  </a:lnTo>
                  <a:close/>
                </a:path>
                <a:path w="2307590" h="2083435">
                  <a:moveTo>
                    <a:pt x="420370" y="1806067"/>
                  </a:moveTo>
                  <a:lnTo>
                    <a:pt x="414147" y="1777746"/>
                  </a:lnTo>
                  <a:lnTo>
                    <a:pt x="385826" y="1783969"/>
                  </a:lnTo>
                  <a:lnTo>
                    <a:pt x="392049" y="1812290"/>
                  </a:lnTo>
                  <a:lnTo>
                    <a:pt x="420370" y="1806067"/>
                  </a:lnTo>
                  <a:close/>
                </a:path>
                <a:path w="2307590" h="2083435">
                  <a:moveTo>
                    <a:pt x="432816" y="1862582"/>
                  </a:moveTo>
                  <a:lnTo>
                    <a:pt x="426593" y="1834261"/>
                  </a:lnTo>
                  <a:lnTo>
                    <a:pt x="398272" y="1840484"/>
                  </a:lnTo>
                  <a:lnTo>
                    <a:pt x="404495" y="1868805"/>
                  </a:lnTo>
                  <a:lnTo>
                    <a:pt x="432816" y="1862582"/>
                  </a:lnTo>
                  <a:close/>
                </a:path>
                <a:path w="2307590" h="2083435">
                  <a:moveTo>
                    <a:pt x="445262" y="1919097"/>
                  </a:moveTo>
                  <a:lnTo>
                    <a:pt x="439039" y="1890903"/>
                  </a:lnTo>
                  <a:lnTo>
                    <a:pt x="410718" y="1897126"/>
                  </a:lnTo>
                  <a:lnTo>
                    <a:pt x="416941" y="1925320"/>
                  </a:lnTo>
                  <a:lnTo>
                    <a:pt x="445262" y="1919097"/>
                  </a:lnTo>
                  <a:close/>
                </a:path>
                <a:path w="2307590" h="2083435">
                  <a:moveTo>
                    <a:pt x="457708" y="1975739"/>
                  </a:moveTo>
                  <a:lnTo>
                    <a:pt x="451485" y="1947418"/>
                  </a:lnTo>
                  <a:lnTo>
                    <a:pt x="423164" y="1953641"/>
                  </a:lnTo>
                  <a:lnTo>
                    <a:pt x="429387" y="1981962"/>
                  </a:lnTo>
                  <a:lnTo>
                    <a:pt x="457708" y="1975739"/>
                  </a:lnTo>
                  <a:close/>
                </a:path>
                <a:path w="2307590" h="2083435">
                  <a:moveTo>
                    <a:pt x="507365" y="1956054"/>
                  </a:moveTo>
                  <a:lnTo>
                    <a:pt x="503174" y="1947799"/>
                  </a:lnTo>
                  <a:lnTo>
                    <a:pt x="487934" y="1942973"/>
                  </a:lnTo>
                  <a:lnTo>
                    <a:pt x="479679" y="1947164"/>
                  </a:lnTo>
                  <a:lnTo>
                    <a:pt x="477266" y="1954784"/>
                  </a:lnTo>
                  <a:lnTo>
                    <a:pt x="461238" y="2004656"/>
                  </a:lnTo>
                  <a:lnTo>
                    <a:pt x="438264" y="2009698"/>
                  </a:lnTo>
                  <a:lnTo>
                    <a:pt x="402717" y="1971167"/>
                  </a:lnTo>
                  <a:lnTo>
                    <a:pt x="397383" y="1965325"/>
                  </a:lnTo>
                  <a:lnTo>
                    <a:pt x="388112" y="1964944"/>
                  </a:lnTo>
                  <a:lnTo>
                    <a:pt x="382270" y="1970278"/>
                  </a:lnTo>
                  <a:lnTo>
                    <a:pt x="376428" y="1975739"/>
                  </a:lnTo>
                  <a:lnTo>
                    <a:pt x="376047" y="1984883"/>
                  </a:lnTo>
                  <a:lnTo>
                    <a:pt x="381508" y="1990725"/>
                  </a:lnTo>
                  <a:lnTo>
                    <a:pt x="466471" y="2082927"/>
                  </a:lnTo>
                  <a:lnTo>
                    <a:pt x="476923" y="2050415"/>
                  </a:lnTo>
                  <a:lnTo>
                    <a:pt x="491832" y="2004060"/>
                  </a:lnTo>
                  <a:lnTo>
                    <a:pt x="504825" y="1963674"/>
                  </a:lnTo>
                  <a:lnTo>
                    <a:pt x="507365" y="1956054"/>
                  </a:lnTo>
                  <a:close/>
                </a:path>
                <a:path w="2307590" h="2083435">
                  <a:moveTo>
                    <a:pt x="630301" y="52705"/>
                  </a:moveTo>
                  <a:lnTo>
                    <a:pt x="624078" y="24384"/>
                  </a:lnTo>
                  <a:lnTo>
                    <a:pt x="595884" y="30607"/>
                  </a:lnTo>
                  <a:lnTo>
                    <a:pt x="602107" y="58928"/>
                  </a:lnTo>
                  <a:lnTo>
                    <a:pt x="630301" y="52705"/>
                  </a:lnTo>
                  <a:close/>
                </a:path>
                <a:path w="2307590" h="2083435">
                  <a:moveTo>
                    <a:pt x="642747" y="109347"/>
                  </a:moveTo>
                  <a:lnTo>
                    <a:pt x="636524" y="81026"/>
                  </a:lnTo>
                  <a:lnTo>
                    <a:pt x="608330" y="87249"/>
                  </a:lnTo>
                  <a:lnTo>
                    <a:pt x="614553" y="115570"/>
                  </a:lnTo>
                  <a:lnTo>
                    <a:pt x="642747" y="109347"/>
                  </a:lnTo>
                  <a:close/>
                </a:path>
                <a:path w="2307590" h="2083435">
                  <a:moveTo>
                    <a:pt x="655193" y="165862"/>
                  </a:moveTo>
                  <a:lnTo>
                    <a:pt x="648970" y="137541"/>
                  </a:lnTo>
                  <a:lnTo>
                    <a:pt x="620776" y="143764"/>
                  </a:lnTo>
                  <a:lnTo>
                    <a:pt x="626999" y="172085"/>
                  </a:lnTo>
                  <a:lnTo>
                    <a:pt x="655193" y="165862"/>
                  </a:lnTo>
                  <a:close/>
                </a:path>
                <a:path w="2307590" h="2083435">
                  <a:moveTo>
                    <a:pt x="667639" y="222377"/>
                  </a:moveTo>
                  <a:lnTo>
                    <a:pt x="661416" y="194183"/>
                  </a:lnTo>
                  <a:lnTo>
                    <a:pt x="633222" y="200406"/>
                  </a:lnTo>
                  <a:lnTo>
                    <a:pt x="639445" y="228600"/>
                  </a:lnTo>
                  <a:lnTo>
                    <a:pt x="667639" y="222377"/>
                  </a:lnTo>
                  <a:close/>
                </a:path>
                <a:path w="2307590" h="2083435">
                  <a:moveTo>
                    <a:pt x="680085" y="279019"/>
                  </a:moveTo>
                  <a:lnTo>
                    <a:pt x="673862" y="250698"/>
                  </a:lnTo>
                  <a:lnTo>
                    <a:pt x="645668" y="256921"/>
                  </a:lnTo>
                  <a:lnTo>
                    <a:pt x="651891" y="285242"/>
                  </a:lnTo>
                  <a:lnTo>
                    <a:pt x="680085" y="279019"/>
                  </a:lnTo>
                  <a:close/>
                </a:path>
                <a:path w="2307590" h="2083435">
                  <a:moveTo>
                    <a:pt x="692531" y="335534"/>
                  </a:moveTo>
                  <a:lnTo>
                    <a:pt x="686308" y="307213"/>
                  </a:lnTo>
                  <a:lnTo>
                    <a:pt x="658114" y="313436"/>
                  </a:lnTo>
                  <a:lnTo>
                    <a:pt x="664337" y="341757"/>
                  </a:lnTo>
                  <a:lnTo>
                    <a:pt x="692531" y="335534"/>
                  </a:lnTo>
                  <a:close/>
                </a:path>
                <a:path w="2307590" h="2083435">
                  <a:moveTo>
                    <a:pt x="704977" y="392049"/>
                  </a:moveTo>
                  <a:lnTo>
                    <a:pt x="698754" y="363855"/>
                  </a:lnTo>
                  <a:lnTo>
                    <a:pt x="670560" y="370078"/>
                  </a:lnTo>
                  <a:lnTo>
                    <a:pt x="676783" y="398272"/>
                  </a:lnTo>
                  <a:lnTo>
                    <a:pt x="704977" y="392049"/>
                  </a:lnTo>
                  <a:close/>
                </a:path>
                <a:path w="2307590" h="2083435">
                  <a:moveTo>
                    <a:pt x="717423" y="448691"/>
                  </a:moveTo>
                  <a:lnTo>
                    <a:pt x="711200" y="420370"/>
                  </a:lnTo>
                  <a:lnTo>
                    <a:pt x="683006" y="426593"/>
                  </a:lnTo>
                  <a:lnTo>
                    <a:pt x="689229" y="454914"/>
                  </a:lnTo>
                  <a:lnTo>
                    <a:pt x="717423" y="448691"/>
                  </a:lnTo>
                  <a:close/>
                </a:path>
                <a:path w="2307590" h="2083435">
                  <a:moveTo>
                    <a:pt x="729869" y="505206"/>
                  </a:moveTo>
                  <a:lnTo>
                    <a:pt x="723646" y="476885"/>
                  </a:lnTo>
                  <a:lnTo>
                    <a:pt x="695452" y="483108"/>
                  </a:lnTo>
                  <a:lnTo>
                    <a:pt x="701675" y="511429"/>
                  </a:lnTo>
                  <a:lnTo>
                    <a:pt x="729869" y="505206"/>
                  </a:lnTo>
                  <a:close/>
                </a:path>
                <a:path w="2307590" h="2083435">
                  <a:moveTo>
                    <a:pt x="742315" y="561721"/>
                  </a:moveTo>
                  <a:lnTo>
                    <a:pt x="736092" y="533527"/>
                  </a:lnTo>
                  <a:lnTo>
                    <a:pt x="707898" y="539750"/>
                  </a:lnTo>
                  <a:lnTo>
                    <a:pt x="714121" y="567944"/>
                  </a:lnTo>
                  <a:lnTo>
                    <a:pt x="742315" y="561721"/>
                  </a:lnTo>
                  <a:close/>
                </a:path>
                <a:path w="2307590" h="2083435">
                  <a:moveTo>
                    <a:pt x="754761" y="618363"/>
                  </a:moveTo>
                  <a:lnTo>
                    <a:pt x="748538" y="590042"/>
                  </a:lnTo>
                  <a:lnTo>
                    <a:pt x="720344" y="596265"/>
                  </a:lnTo>
                  <a:lnTo>
                    <a:pt x="726567" y="624586"/>
                  </a:lnTo>
                  <a:lnTo>
                    <a:pt x="754761" y="618363"/>
                  </a:lnTo>
                  <a:close/>
                </a:path>
                <a:path w="2307590" h="2083435">
                  <a:moveTo>
                    <a:pt x="767207" y="674878"/>
                  </a:moveTo>
                  <a:lnTo>
                    <a:pt x="760984" y="646557"/>
                  </a:lnTo>
                  <a:lnTo>
                    <a:pt x="732790" y="652780"/>
                  </a:lnTo>
                  <a:lnTo>
                    <a:pt x="739013" y="681101"/>
                  </a:lnTo>
                  <a:lnTo>
                    <a:pt x="767207" y="674878"/>
                  </a:lnTo>
                  <a:close/>
                </a:path>
                <a:path w="2307590" h="2083435">
                  <a:moveTo>
                    <a:pt x="779653" y="731393"/>
                  </a:moveTo>
                  <a:lnTo>
                    <a:pt x="773430" y="703199"/>
                  </a:lnTo>
                  <a:lnTo>
                    <a:pt x="745236" y="709422"/>
                  </a:lnTo>
                  <a:lnTo>
                    <a:pt x="751459" y="737616"/>
                  </a:lnTo>
                  <a:lnTo>
                    <a:pt x="779653" y="731393"/>
                  </a:lnTo>
                  <a:close/>
                </a:path>
                <a:path w="2307590" h="2083435">
                  <a:moveTo>
                    <a:pt x="792099" y="788035"/>
                  </a:moveTo>
                  <a:lnTo>
                    <a:pt x="785876" y="759714"/>
                  </a:lnTo>
                  <a:lnTo>
                    <a:pt x="757682" y="765937"/>
                  </a:lnTo>
                  <a:lnTo>
                    <a:pt x="763905" y="794258"/>
                  </a:lnTo>
                  <a:lnTo>
                    <a:pt x="792099" y="788035"/>
                  </a:lnTo>
                  <a:close/>
                </a:path>
                <a:path w="2307590" h="2083435">
                  <a:moveTo>
                    <a:pt x="804545" y="844550"/>
                  </a:moveTo>
                  <a:lnTo>
                    <a:pt x="798322" y="816229"/>
                  </a:lnTo>
                  <a:lnTo>
                    <a:pt x="770128" y="822452"/>
                  </a:lnTo>
                  <a:lnTo>
                    <a:pt x="776351" y="850773"/>
                  </a:lnTo>
                  <a:lnTo>
                    <a:pt x="804545" y="844550"/>
                  </a:lnTo>
                  <a:close/>
                </a:path>
                <a:path w="2307590" h="2083435">
                  <a:moveTo>
                    <a:pt x="816991" y="901065"/>
                  </a:moveTo>
                  <a:lnTo>
                    <a:pt x="810768" y="872871"/>
                  </a:lnTo>
                  <a:lnTo>
                    <a:pt x="782574" y="879094"/>
                  </a:lnTo>
                  <a:lnTo>
                    <a:pt x="788797" y="907288"/>
                  </a:lnTo>
                  <a:lnTo>
                    <a:pt x="816991" y="901065"/>
                  </a:lnTo>
                  <a:close/>
                </a:path>
                <a:path w="2307590" h="2083435">
                  <a:moveTo>
                    <a:pt x="829437" y="957707"/>
                  </a:moveTo>
                  <a:lnTo>
                    <a:pt x="823214" y="929386"/>
                  </a:lnTo>
                  <a:lnTo>
                    <a:pt x="795020" y="935609"/>
                  </a:lnTo>
                  <a:lnTo>
                    <a:pt x="801243" y="963930"/>
                  </a:lnTo>
                  <a:lnTo>
                    <a:pt x="829437" y="957707"/>
                  </a:lnTo>
                  <a:close/>
                </a:path>
                <a:path w="2307590" h="2083435">
                  <a:moveTo>
                    <a:pt x="841883" y="1014222"/>
                  </a:moveTo>
                  <a:lnTo>
                    <a:pt x="835660" y="985901"/>
                  </a:lnTo>
                  <a:lnTo>
                    <a:pt x="807466" y="992124"/>
                  </a:lnTo>
                  <a:lnTo>
                    <a:pt x="813689" y="1020445"/>
                  </a:lnTo>
                  <a:lnTo>
                    <a:pt x="841883" y="1014222"/>
                  </a:lnTo>
                  <a:close/>
                </a:path>
                <a:path w="2307590" h="2083435">
                  <a:moveTo>
                    <a:pt x="854329" y="1070737"/>
                  </a:moveTo>
                  <a:lnTo>
                    <a:pt x="848106" y="1042543"/>
                  </a:lnTo>
                  <a:lnTo>
                    <a:pt x="819912" y="1048766"/>
                  </a:lnTo>
                  <a:lnTo>
                    <a:pt x="826135" y="1076960"/>
                  </a:lnTo>
                  <a:lnTo>
                    <a:pt x="854329" y="1070737"/>
                  </a:lnTo>
                  <a:close/>
                </a:path>
                <a:path w="2307590" h="2083435">
                  <a:moveTo>
                    <a:pt x="866775" y="1127379"/>
                  </a:moveTo>
                  <a:lnTo>
                    <a:pt x="860552" y="1099058"/>
                  </a:lnTo>
                  <a:lnTo>
                    <a:pt x="832358" y="1105281"/>
                  </a:lnTo>
                  <a:lnTo>
                    <a:pt x="838581" y="1133602"/>
                  </a:lnTo>
                  <a:lnTo>
                    <a:pt x="866775" y="1127379"/>
                  </a:lnTo>
                  <a:close/>
                </a:path>
                <a:path w="2307590" h="2083435">
                  <a:moveTo>
                    <a:pt x="879221" y="1183894"/>
                  </a:moveTo>
                  <a:lnTo>
                    <a:pt x="872998" y="1155573"/>
                  </a:lnTo>
                  <a:lnTo>
                    <a:pt x="844804" y="1161796"/>
                  </a:lnTo>
                  <a:lnTo>
                    <a:pt x="851027" y="1190117"/>
                  </a:lnTo>
                  <a:lnTo>
                    <a:pt x="879221" y="1183894"/>
                  </a:lnTo>
                  <a:close/>
                </a:path>
                <a:path w="2307590" h="2083435">
                  <a:moveTo>
                    <a:pt x="891667" y="1240409"/>
                  </a:moveTo>
                  <a:lnTo>
                    <a:pt x="885444" y="1212215"/>
                  </a:lnTo>
                  <a:lnTo>
                    <a:pt x="857250" y="1218438"/>
                  </a:lnTo>
                  <a:lnTo>
                    <a:pt x="863473" y="1246632"/>
                  </a:lnTo>
                  <a:lnTo>
                    <a:pt x="891667" y="1240409"/>
                  </a:lnTo>
                  <a:close/>
                </a:path>
                <a:path w="2307590" h="2083435">
                  <a:moveTo>
                    <a:pt x="904113" y="1297051"/>
                  </a:moveTo>
                  <a:lnTo>
                    <a:pt x="897890" y="1268730"/>
                  </a:lnTo>
                  <a:lnTo>
                    <a:pt x="869696" y="1274953"/>
                  </a:lnTo>
                  <a:lnTo>
                    <a:pt x="875919" y="1303274"/>
                  </a:lnTo>
                  <a:lnTo>
                    <a:pt x="904113" y="1297051"/>
                  </a:lnTo>
                  <a:close/>
                </a:path>
                <a:path w="2307590" h="2083435">
                  <a:moveTo>
                    <a:pt x="916559" y="1353566"/>
                  </a:moveTo>
                  <a:lnTo>
                    <a:pt x="910336" y="1325245"/>
                  </a:lnTo>
                  <a:lnTo>
                    <a:pt x="882142" y="1331468"/>
                  </a:lnTo>
                  <a:lnTo>
                    <a:pt x="888365" y="1359789"/>
                  </a:lnTo>
                  <a:lnTo>
                    <a:pt x="916559" y="1353566"/>
                  </a:lnTo>
                  <a:close/>
                </a:path>
                <a:path w="2307590" h="2083435">
                  <a:moveTo>
                    <a:pt x="929005" y="1410081"/>
                  </a:moveTo>
                  <a:lnTo>
                    <a:pt x="922782" y="1381887"/>
                  </a:lnTo>
                  <a:lnTo>
                    <a:pt x="894588" y="1388110"/>
                  </a:lnTo>
                  <a:lnTo>
                    <a:pt x="900811" y="1416304"/>
                  </a:lnTo>
                  <a:lnTo>
                    <a:pt x="929005" y="1410081"/>
                  </a:lnTo>
                  <a:close/>
                </a:path>
                <a:path w="2307590" h="2083435">
                  <a:moveTo>
                    <a:pt x="941451" y="1466723"/>
                  </a:moveTo>
                  <a:lnTo>
                    <a:pt x="935228" y="1438402"/>
                  </a:lnTo>
                  <a:lnTo>
                    <a:pt x="907034" y="1444625"/>
                  </a:lnTo>
                  <a:lnTo>
                    <a:pt x="913257" y="1472946"/>
                  </a:lnTo>
                  <a:lnTo>
                    <a:pt x="941451" y="1466723"/>
                  </a:lnTo>
                  <a:close/>
                </a:path>
                <a:path w="2307590" h="2083435">
                  <a:moveTo>
                    <a:pt x="953897" y="1523238"/>
                  </a:moveTo>
                  <a:lnTo>
                    <a:pt x="947674" y="1494917"/>
                  </a:lnTo>
                  <a:lnTo>
                    <a:pt x="919480" y="1501140"/>
                  </a:lnTo>
                  <a:lnTo>
                    <a:pt x="925703" y="1529461"/>
                  </a:lnTo>
                  <a:lnTo>
                    <a:pt x="953897" y="1523238"/>
                  </a:lnTo>
                  <a:close/>
                </a:path>
                <a:path w="2307590" h="2083435">
                  <a:moveTo>
                    <a:pt x="966343" y="1579765"/>
                  </a:moveTo>
                  <a:lnTo>
                    <a:pt x="960120" y="1551559"/>
                  </a:lnTo>
                  <a:lnTo>
                    <a:pt x="931926" y="1557782"/>
                  </a:lnTo>
                  <a:lnTo>
                    <a:pt x="938149" y="1585976"/>
                  </a:lnTo>
                  <a:lnTo>
                    <a:pt x="966343" y="1579765"/>
                  </a:lnTo>
                  <a:close/>
                </a:path>
                <a:path w="2307590" h="2083435">
                  <a:moveTo>
                    <a:pt x="978789" y="1636395"/>
                  </a:moveTo>
                  <a:lnTo>
                    <a:pt x="972566" y="1608074"/>
                  </a:lnTo>
                  <a:lnTo>
                    <a:pt x="944372" y="1614297"/>
                  </a:lnTo>
                  <a:lnTo>
                    <a:pt x="950595" y="1642618"/>
                  </a:lnTo>
                  <a:lnTo>
                    <a:pt x="978789" y="1636395"/>
                  </a:lnTo>
                  <a:close/>
                </a:path>
                <a:path w="2307590" h="2083435">
                  <a:moveTo>
                    <a:pt x="991222" y="1692910"/>
                  </a:moveTo>
                  <a:lnTo>
                    <a:pt x="984999" y="1664589"/>
                  </a:lnTo>
                  <a:lnTo>
                    <a:pt x="956818" y="1670812"/>
                  </a:lnTo>
                  <a:lnTo>
                    <a:pt x="963041" y="1699133"/>
                  </a:lnTo>
                  <a:lnTo>
                    <a:pt x="991222" y="1692910"/>
                  </a:lnTo>
                  <a:close/>
                </a:path>
                <a:path w="2307590" h="2083435">
                  <a:moveTo>
                    <a:pt x="1003681" y="1749425"/>
                  </a:moveTo>
                  <a:lnTo>
                    <a:pt x="997445" y="1721231"/>
                  </a:lnTo>
                  <a:lnTo>
                    <a:pt x="969264" y="1727454"/>
                  </a:lnTo>
                  <a:lnTo>
                    <a:pt x="975474" y="1755648"/>
                  </a:lnTo>
                  <a:lnTo>
                    <a:pt x="1003681" y="1749425"/>
                  </a:lnTo>
                  <a:close/>
                </a:path>
                <a:path w="2307590" h="2083435">
                  <a:moveTo>
                    <a:pt x="1016254" y="1806067"/>
                  </a:moveTo>
                  <a:lnTo>
                    <a:pt x="1010031" y="1777746"/>
                  </a:lnTo>
                  <a:lnTo>
                    <a:pt x="981697" y="1783969"/>
                  </a:lnTo>
                  <a:lnTo>
                    <a:pt x="987920" y="1812290"/>
                  </a:lnTo>
                  <a:lnTo>
                    <a:pt x="1016254" y="1806067"/>
                  </a:lnTo>
                  <a:close/>
                </a:path>
                <a:path w="2307590" h="2083435">
                  <a:moveTo>
                    <a:pt x="1028700" y="1862582"/>
                  </a:moveTo>
                  <a:lnTo>
                    <a:pt x="1022477" y="1834261"/>
                  </a:lnTo>
                  <a:lnTo>
                    <a:pt x="994156" y="1840484"/>
                  </a:lnTo>
                  <a:lnTo>
                    <a:pt x="1000379" y="1868805"/>
                  </a:lnTo>
                  <a:lnTo>
                    <a:pt x="1028700" y="1862582"/>
                  </a:lnTo>
                  <a:close/>
                </a:path>
                <a:path w="2307590" h="2083435">
                  <a:moveTo>
                    <a:pt x="1041146" y="1919097"/>
                  </a:moveTo>
                  <a:lnTo>
                    <a:pt x="1034923" y="1890903"/>
                  </a:lnTo>
                  <a:lnTo>
                    <a:pt x="1006602" y="1897126"/>
                  </a:lnTo>
                  <a:lnTo>
                    <a:pt x="1012825" y="1925320"/>
                  </a:lnTo>
                  <a:lnTo>
                    <a:pt x="1041146" y="1919097"/>
                  </a:lnTo>
                  <a:close/>
                </a:path>
                <a:path w="2307590" h="2083435">
                  <a:moveTo>
                    <a:pt x="1053592" y="1975739"/>
                  </a:moveTo>
                  <a:lnTo>
                    <a:pt x="1047369" y="1947418"/>
                  </a:lnTo>
                  <a:lnTo>
                    <a:pt x="1019048" y="1953641"/>
                  </a:lnTo>
                  <a:lnTo>
                    <a:pt x="1025271" y="1981962"/>
                  </a:lnTo>
                  <a:lnTo>
                    <a:pt x="1053592" y="1975739"/>
                  </a:lnTo>
                  <a:close/>
                </a:path>
                <a:path w="2307590" h="2083435">
                  <a:moveTo>
                    <a:pt x="1103249" y="1956054"/>
                  </a:moveTo>
                  <a:lnTo>
                    <a:pt x="1099058" y="1947799"/>
                  </a:lnTo>
                  <a:lnTo>
                    <a:pt x="1083818" y="1942973"/>
                  </a:lnTo>
                  <a:lnTo>
                    <a:pt x="1075550" y="1947164"/>
                  </a:lnTo>
                  <a:lnTo>
                    <a:pt x="1073150" y="1954784"/>
                  </a:lnTo>
                  <a:lnTo>
                    <a:pt x="1057122" y="2004656"/>
                  </a:lnTo>
                  <a:lnTo>
                    <a:pt x="1034148" y="2009698"/>
                  </a:lnTo>
                  <a:lnTo>
                    <a:pt x="998601" y="1971167"/>
                  </a:lnTo>
                  <a:lnTo>
                    <a:pt x="993267" y="1965325"/>
                  </a:lnTo>
                  <a:lnTo>
                    <a:pt x="983996" y="1964944"/>
                  </a:lnTo>
                  <a:lnTo>
                    <a:pt x="978154" y="1970278"/>
                  </a:lnTo>
                  <a:lnTo>
                    <a:pt x="972299" y="1975739"/>
                  </a:lnTo>
                  <a:lnTo>
                    <a:pt x="971931" y="1984883"/>
                  </a:lnTo>
                  <a:lnTo>
                    <a:pt x="977392" y="1990725"/>
                  </a:lnTo>
                  <a:lnTo>
                    <a:pt x="1062355" y="2082927"/>
                  </a:lnTo>
                  <a:lnTo>
                    <a:pt x="1072807" y="2050415"/>
                  </a:lnTo>
                  <a:lnTo>
                    <a:pt x="1087716" y="2004060"/>
                  </a:lnTo>
                  <a:lnTo>
                    <a:pt x="1100709" y="1963674"/>
                  </a:lnTo>
                  <a:lnTo>
                    <a:pt x="1103249" y="1956054"/>
                  </a:lnTo>
                  <a:close/>
                </a:path>
                <a:path w="2307590" h="2083435">
                  <a:moveTo>
                    <a:pt x="1241425" y="28321"/>
                  </a:moveTo>
                  <a:lnTo>
                    <a:pt x="1235202" y="0"/>
                  </a:lnTo>
                  <a:lnTo>
                    <a:pt x="1207008" y="6223"/>
                  </a:lnTo>
                  <a:lnTo>
                    <a:pt x="1213231" y="34544"/>
                  </a:lnTo>
                  <a:lnTo>
                    <a:pt x="1241425" y="28321"/>
                  </a:lnTo>
                  <a:close/>
                </a:path>
                <a:path w="2307590" h="2083435">
                  <a:moveTo>
                    <a:pt x="1253871" y="84963"/>
                  </a:moveTo>
                  <a:lnTo>
                    <a:pt x="1247648" y="56642"/>
                  </a:lnTo>
                  <a:lnTo>
                    <a:pt x="1219454" y="62865"/>
                  </a:lnTo>
                  <a:lnTo>
                    <a:pt x="1225677" y="91186"/>
                  </a:lnTo>
                  <a:lnTo>
                    <a:pt x="1253871" y="84963"/>
                  </a:lnTo>
                  <a:close/>
                </a:path>
                <a:path w="2307590" h="2083435">
                  <a:moveTo>
                    <a:pt x="1266317" y="141478"/>
                  </a:moveTo>
                  <a:lnTo>
                    <a:pt x="1260094" y="113157"/>
                  </a:lnTo>
                  <a:lnTo>
                    <a:pt x="1231900" y="119380"/>
                  </a:lnTo>
                  <a:lnTo>
                    <a:pt x="1238123" y="147701"/>
                  </a:lnTo>
                  <a:lnTo>
                    <a:pt x="1266317" y="141478"/>
                  </a:lnTo>
                  <a:close/>
                </a:path>
                <a:path w="2307590" h="2083435">
                  <a:moveTo>
                    <a:pt x="1278763" y="197993"/>
                  </a:moveTo>
                  <a:lnTo>
                    <a:pt x="1272540" y="169799"/>
                  </a:lnTo>
                  <a:lnTo>
                    <a:pt x="1244346" y="176022"/>
                  </a:lnTo>
                  <a:lnTo>
                    <a:pt x="1250569" y="204216"/>
                  </a:lnTo>
                  <a:lnTo>
                    <a:pt x="1278763" y="197993"/>
                  </a:lnTo>
                  <a:close/>
                </a:path>
                <a:path w="2307590" h="2083435">
                  <a:moveTo>
                    <a:pt x="1291209" y="254635"/>
                  </a:moveTo>
                  <a:lnTo>
                    <a:pt x="1284986" y="226314"/>
                  </a:lnTo>
                  <a:lnTo>
                    <a:pt x="1256792" y="232537"/>
                  </a:lnTo>
                  <a:lnTo>
                    <a:pt x="1263015" y="260858"/>
                  </a:lnTo>
                  <a:lnTo>
                    <a:pt x="1291209" y="254635"/>
                  </a:lnTo>
                  <a:close/>
                </a:path>
                <a:path w="2307590" h="2083435">
                  <a:moveTo>
                    <a:pt x="1303655" y="311150"/>
                  </a:moveTo>
                  <a:lnTo>
                    <a:pt x="1297432" y="282829"/>
                  </a:lnTo>
                  <a:lnTo>
                    <a:pt x="1269238" y="289052"/>
                  </a:lnTo>
                  <a:lnTo>
                    <a:pt x="1275461" y="317373"/>
                  </a:lnTo>
                  <a:lnTo>
                    <a:pt x="1303655" y="311150"/>
                  </a:lnTo>
                  <a:close/>
                </a:path>
                <a:path w="2307590" h="2083435">
                  <a:moveTo>
                    <a:pt x="1316101" y="367665"/>
                  </a:moveTo>
                  <a:lnTo>
                    <a:pt x="1309878" y="339471"/>
                  </a:lnTo>
                  <a:lnTo>
                    <a:pt x="1281684" y="345694"/>
                  </a:lnTo>
                  <a:lnTo>
                    <a:pt x="1287907" y="373888"/>
                  </a:lnTo>
                  <a:lnTo>
                    <a:pt x="1316101" y="367665"/>
                  </a:lnTo>
                  <a:close/>
                </a:path>
                <a:path w="2307590" h="2083435">
                  <a:moveTo>
                    <a:pt x="1328547" y="424307"/>
                  </a:moveTo>
                  <a:lnTo>
                    <a:pt x="1322324" y="395986"/>
                  </a:lnTo>
                  <a:lnTo>
                    <a:pt x="1294130" y="402209"/>
                  </a:lnTo>
                  <a:lnTo>
                    <a:pt x="1300353" y="430530"/>
                  </a:lnTo>
                  <a:lnTo>
                    <a:pt x="1328547" y="424307"/>
                  </a:lnTo>
                  <a:close/>
                </a:path>
                <a:path w="2307590" h="2083435">
                  <a:moveTo>
                    <a:pt x="1340993" y="480822"/>
                  </a:moveTo>
                  <a:lnTo>
                    <a:pt x="1334770" y="452501"/>
                  </a:lnTo>
                  <a:lnTo>
                    <a:pt x="1306576" y="458724"/>
                  </a:lnTo>
                  <a:lnTo>
                    <a:pt x="1312799" y="487045"/>
                  </a:lnTo>
                  <a:lnTo>
                    <a:pt x="1340993" y="480822"/>
                  </a:lnTo>
                  <a:close/>
                </a:path>
                <a:path w="2307590" h="2083435">
                  <a:moveTo>
                    <a:pt x="1353439" y="537337"/>
                  </a:moveTo>
                  <a:lnTo>
                    <a:pt x="1347216" y="509143"/>
                  </a:lnTo>
                  <a:lnTo>
                    <a:pt x="1319022" y="515366"/>
                  </a:lnTo>
                  <a:lnTo>
                    <a:pt x="1325245" y="543560"/>
                  </a:lnTo>
                  <a:lnTo>
                    <a:pt x="1353439" y="537337"/>
                  </a:lnTo>
                  <a:close/>
                </a:path>
                <a:path w="2307590" h="2083435">
                  <a:moveTo>
                    <a:pt x="1365885" y="593979"/>
                  </a:moveTo>
                  <a:lnTo>
                    <a:pt x="1359662" y="565658"/>
                  </a:lnTo>
                  <a:lnTo>
                    <a:pt x="1331468" y="571881"/>
                  </a:lnTo>
                  <a:lnTo>
                    <a:pt x="1337691" y="600202"/>
                  </a:lnTo>
                  <a:lnTo>
                    <a:pt x="1365885" y="593979"/>
                  </a:lnTo>
                  <a:close/>
                </a:path>
                <a:path w="2307590" h="2083435">
                  <a:moveTo>
                    <a:pt x="1378331" y="650494"/>
                  </a:moveTo>
                  <a:lnTo>
                    <a:pt x="1372108" y="622173"/>
                  </a:lnTo>
                  <a:lnTo>
                    <a:pt x="1343914" y="628396"/>
                  </a:lnTo>
                  <a:lnTo>
                    <a:pt x="1350137" y="656717"/>
                  </a:lnTo>
                  <a:lnTo>
                    <a:pt x="1378331" y="650494"/>
                  </a:lnTo>
                  <a:close/>
                </a:path>
                <a:path w="2307590" h="2083435">
                  <a:moveTo>
                    <a:pt x="1390777" y="707009"/>
                  </a:moveTo>
                  <a:lnTo>
                    <a:pt x="1384554" y="678815"/>
                  </a:lnTo>
                  <a:lnTo>
                    <a:pt x="1356360" y="685038"/>
                  </a:lnTo>
                  <a:lnTo>
                    <a:pt x="1362583" y="713232"/>
                  </a:lnTo>
                  <a:lnTo>
                    <a:pt x="1390777" y="707009"/>
                  </a:lnTo>
                  <a:close/>
                </a:path>
                <a:path w="2307590" h="2083435">
                  <a:moveTo>
                    <a:pt x="1403223" y="763651"/>
                  </a:moveTo>
                  <a:lnTo>
                    <a:pt x="1397000" y="735330"/>
                  </a:lnTo>
                  <a:lnTo>
                    <a:pt x="1368806" y="741553"/>
                  </a:lnTo>
                  <a:lnTo>
                    <a:pt x="1375029" y="769874"/>
                  </a:lnTo>
                  <a:lnTo>
                    <a:pt x="1403223" y="763651"/>
                  </a:lnTo>
                  <a:close/>
                </a:path>
                <a:path w="2307590" h="2083435">
                  <a:moveTo>
                    <a:pt x="1415669" y="820166"/>
                  </a:moveTo>
                  <a:lnTo>
                    <a:pt x="1409446" y="791845"/>
                  </a:lnTo>
                  <a:lnTo>
                    <a:pt x="1381252" y="798068"/>
                  </a:lnTo>
                  <a:lnTo>
                    <a:pt x="1387475" y="826389"/>
                  </a:lnTo>
                  <a:lnTo>
                    <a:pt x="1415669" y="820166"/>
                  </a:lnTo>
                  <a:close/>
                </a:path>
                <a:path w="2307590" h="2083435">
                  <a:moveTo>
                    <a:pt x="1428115" y="876681"/>
                  </a:moveTo>
                  <a:lnTo>
                    <a:pt x="1421892" y="848487"/>
                  </a:lnTo>
                  <a:lnTo>
                    <a:pt x="1393698" y="854710"/>
                  </a:lnTo>
                  <a:lnTo>
                    <a:pt x="1399921" y="882904"/>
                  </a:lnTo>
                  <a:lnTo>
                    <a:pt x="1428115" y="876681"/>
                  </a:lnTo>
                  <a:close/>
                </a:path>
                <a:path w="2307590" h="2083435">
                  <a:moveTo>
                    <a:pt x="1440561" y="933323"/>
                  </a:moveTo>
                  <a:lnTo>
                    <a:pt x="1434338" y="905002"/>
                  </a:lnTo>
                  <a:lnTo>
                    <a:pt x="1406144" y="911225"/>
                  </a:lnTo>
                  <a:lnTo>
                    <a:pt x="1412367" y="939546"/>
                  </a:lnTo>
                  <a:lnTo>
                    <a:pt x="1440561" y="933323"/>
                  </a:lnTo>
                  <a:close/>
                </a:path>
                <a:path w="2307590" h="2083435">
                  <a:moveTo>
                    <a:pt x="1453007" y="989838"/>
                  </a:moveTo>
                  <a:lnTo>
                    <a:pt x="1446784" y="961517"/>
                  </a:lnTo>
                  <a:lnTo>
                    <a:pt x="1418590" y="967740"/>
                  </a:lnTo>
                  <a:lnTo>
                    <a:pt x="1424813" y="996061"/>
                  </a:lnTo>
                  <a:lnTo>
                    <a:pt x="1453007" y="989838"/>
                  </a:lnTo>
                  <a:close/>
                </a:path>
                <a:path w="2307590" h="2083435">
                  <a:moveTo>
                    <a:pt x="1465453" y="1046353"/>
                  </a:moveTo>
                  <a:lnTo>
                    <a:pt x="1459230" y="1018159"/>
                  </a:lnTo>
                  <a:lnTo>
                    <a:pt x="1431036" y="1024382"/>
                  </a:lnTo>
                  <a:lnTo>
                    <a:pt x="1437259" y="1052576"/>
                  </a:lnTo>
                  <a:lnTo>
                    <a:pt x="1465453" y="1046353"/>
                  </a:lnTo>
                  <a:close/>
                </a:path>
                <a:path w="2307590" h="2083435">
                  <a:moveTo>
                    <a:pt x="1477899" y="1102995"/>
                  </a:moveTo>
                  <a:lnTo>
                    <a:pt x="1471676" y="1074674"/>
                  </a:lnTo>
                  <a:lnTo>
                    <a:pt x="1443482" y="1080897"/>
                  </a:lnTo>
                  <a:lnTo>
                    <a:pt x="1449705" y="1109218"/>
                  </a:lnTo>
                  <a:lnTo>
                    <a:pt x="1477899" y="1102995"/>
                  </a:lnTo>
                  <a:close/>
                </a:path>
                <a:path w="2307590" h="2083435">
                  <a:moveTo>
                    <a:pt x="1490345" y="1159510"/>
                  </a:moveTo>
                  <a:lnTo>
                    <a:pt x="1484122" y="1131189"/>
                  </a:lnTo>
                  <a:lnTo>
                    <a:pt x="1455928" y="1137412"/>
                  </a:lnTo>
                  <a:lnTo>
                    <a:pt x="1462151" y="1165733"/>
                  </a:lnTo>
                  <a:lnTo>
                    <a:pt x="1490345" y="1159510"/>
                  </a:lnTo>
                  <a:close/>
                </a:path>
                <a:path w="2307590" h="2083435">
                  <a:moveTo>
                    <a:pt x="1502791" y="1216025"/>
                  </a:moveTo>
                  <a:lnTo>
                    <a:pt x="1496568" y="1187831"/>
                  </a:lnTo>
                  <a:lnTo>
                    <a:pt x="1468374" y="1194054"/>
                  </a:lnTo>
                  <a:lnTo>
                    <a:pt x="1474597" y="1222248"/>
                  </a:lnTo>
                  <a:lnTo>
                    <a:pt x="1502791" y="1216025"/>
                  </a:lnTo>
                  <a:close/>
                </a:path>
                <a:path w="2307590" h="2083435">
                  <a:moveTo>
                    <a:pt x="1515237" y="1272667"/>
                  </a:moveTo>
                  <a:lnTo>
                    <a:pt x="1509014" y="1244346"/>
                  </a:lnTo>
                  <a:lnTo>
                    <a:pt x="1480820" y="1250569"/>
                  </a:lnTo>
                  <a:lnTo>
                    <a:pt x="1487043" y="1278890"/>
                  </a:lnTo>
                  <a:lnTo>
                    <a:pt x="1515237" y="1272667"/>
                  </a:lnTo>
                  <a:close/>
                </a:path>
                <a:path w="2307590" h="2083435">
                  <a:moveTo>
                    <a:pt x="1527683" y="1329182"/>
                  </a:moveTo>
                  <a:lnTo>
                    <a:pt x="1521460" y="1300861"/>
                  </a:lnTo>
                  <a:lnTo>
                    <a:pt x="1493266" y="1307084"/>
                  </a:lnTo>
                  <a:lnTo>
                    <a:pt x="1499489" y="1335405"/>
                  </a:lnTo>
                  <a:lnTo>
                    <a:pt x="1527683" y="1329182"/>
                  </a:lnTo>
                  <a:close/>
                </a:path>
                <a:path w="2307590" h="2083435">
                  <a:moveTo>
                    <a:pt x="1540129" y="1385697"/>
                  </a:moveTo>
                  <a:lnTo>
                    <a:pt x="1533906" y="1357503"/>
                  </a:lnTo>
                  <a:lnTo>
                    <a:pt x="1505712" y="1363726"/>
                  </a:lnTo>
                  <a:lnTo>
                    <a:pt x="1511935" y="1391920"/>
                  </a:lnTo>
                  <a:lnTo>
                    <a:pt x="1540129" y="1385697"/>
                  </a:lnTo>
                  <a:close/>
                </a:path>
                <a:path w="2307590" h="2083435">
                  <a:moveTo>
                    <a:pt x="1552575" y="1442339"/>
                  </a:moveTo>
                  <a:lnTo>
                    <a:pt x="1546352" y="1414018"/>
                  </a:lnTo>
                  <a:lnTo>
                    <a:pt x="1518158" y="1420241"/>
                  </a:lnTo>
                  <a:lnTo>
                    <a:pt x="1524381" y="1448562"/>
                  </a:lnTo>
                  <a:lnTo>
                    <a:pt x="1552575" y="1442339"/>
                  </a:lnTo>
                  <a:close/>
                </a:path>
                <a:path w="2307590" h="2083435">
                  <a:moveTo>
                    <a:pt x="1565021" y="1498854"/>
                  </a:moveTo>
                  <a:lnTo>
                    <a:pt x="1558798" y="1470533"/>
                  </a:lnTo>
                  <a:lnTo>
                    <a:pt x="1530604" y="1476756"/>
                  </a:lnTo>
                  <a:lnTo>
                    <a:pt x="1536827" y="1505077"/>
                  </a:lnTo>
                  <a:lnTo>
                    <a:pt x="1565021" y="1498854"/>
                  </a:lnTo>
                  <a:close/>
                </a:path>
                <a:path w="2307590" h="2083435">
                  <a:moveTo>
                    <a:pt x="1577467" y="1555369"/>
                  </a:moveTo>
                  <a:lnTo>
                    <a:pt x="1571244" y="1527175"/>
                  </a:lnTo>
                  <a:lnTo>
                    <a:pt x="1543050" y="1533398"/>
                  </a:lnTo>
                  <a:lnTo>
                    <a:pt x="1549273" y="1561604"/>
                  </a:lnTo>
                  <a:lnTo>
                    <a:pt x="1577467" y="1555369"/>
                  </a:lnTo>
                  <a:close/>
                </a:path>
                <a:path w="2307590" h="2083435">
                  <a:moveTo>
                    <a:pt x="1589913" y="1612011"/>
                  </a:moveTo>
                  <a:lnTo>
                    <a:pt x="1583690" y="1583690"/>
                  </a:lnTo>
                  <a:lnTo>
                    <a:pt x="1555496" y="1589913"/>
                  </a:lnTo>
                  <a:lnTo>
                    <a:pt x="1561719" y="1618234"/>
                  </a:lnTo>
                  <a:lnTo>
                    <a:pt x="1589913" y="1612011"/>
                  </a:lnTo>
                  <a:close/>
                </a:path>
                <a:path w="2307590" h="2083435">
                  <a:moveTo>
                    <a:pt x="1602359" y="1668526"/>
                  </a:moveTo>
                  <a:lnTo>
                    <a:pt x="1596136" y="1640205"/>
                  </a:lnTo>
                  <a:lnTo>
                    <a:pt x="1567942" y="1646428"/>
                  </a:lnTo>
                  <a:lnTo>
                    <a:pt x="1574165" y="1674749"/>
                  </a:lnTo>
                  <a:lnTo>
                    <a:pt x="1602359" y="1668526"/>
                  </a:lnTo>
                  <a:close/>
                </a:path>
                <a:path w="2307590" h="2083435">
                  <a:moveTo>
                    <a:pt x="1614932" y="1725041"/>
                  </a:moveTo>
                  <a:lnTo>
                    <a:pt x="1608582" y="1696847"/>
                  </a:lnTo>
                  <a:lnTo>
                    <a:pt x="1580388" y="1703070"/>
                  </a:lnTo>
                  <a:lnTo>
                    <a:pt x="1586611" y="1731264"/>
                  </a:lnTo>
                  <a:lnTo>
                    <a:pt x="1614932" y="1725041"/>
                  </a:lnTo>
                  <a:close/>
                </a:path>
                <a:path w="2307590" h="2083435">
                  <a:moveTo>
                    <a:pt x="1627378" y="1781683"/>
                  </a:moveTo>
                  <a:lnTo>
                    <a:pt x="1621155" y="1753362"/>
                  </a:lnTo>
                  <a:lnTo>
                    <a:pt x="1592834" y="1759585"/>
                  </a:lnTo>
                  <a:lnTo>
                    <a:pt x="1599057" y="1787906"/>
                  </a:lnTo>
                  <a:lnTo>
                    <a:pt x="1627378" y="1781683"/>
                  </a:lnTo>
                  <a:close/>
                </a:path>
                <a:path w="2307590" h="2083435">
                  <a:moveTo>
                    <a:pt x="1639824" y="1838198"/>
                  </a:moveTo>
                  <a:lnTo>
                    <a:pt x="1633601" y="1809877"/>
                  </a:lnTo>
                  <a:lnTo>
                    <a:pt x="1605280" y="1816100"/>
                  </a:lnTo>
                  <a:lnTo>
                    <a:pt x="1611503" y="1844421"/>
                  </a:lnTo>
                  <a:lnTo>
                    <a:pt x="1639824" y="1838198"/>
                  </a:lnTo>
                  <a:close/>
                </a:path>
                <a:path w="2307590" h="2083435">
                  <a:moveTo>
                    <a:pt x="1652270" y="1894713"/>
                  </a:moveTo>
                  <a:lnTo>
                    <a:pt x="1646047" y="1866519"/>
                  </a:lnTo>
                  <a:lnTo>
                    <a:pt x="1617726" y="1872742"/>
                  </a:lnTo>
                  <a:lnTo>
                    <a:pt x="1623949" y="1900936"/>
                  </a:lnTo>
                  <a:lnTo>
                    <a:pt x="1652270" y="1894713"/>
                  </a:lnTo>
                  <a:close/>
                </a:path>
                <a:path w="2307590" h="2083435">
                  <a:moveTo>
                    <a:pt x="1664716" y="1951355"/>
                  </a:moveTo>
                  <a:lnTo>
                    <a:pt x="1658493" y="1923034"/>
                  </a:lnTo>
                  <a:lnTo>
                    <a:pt x="1630172" y="1929257"/>
                  </a:lnTo>
                  <a:lnTo>
                    <a:pt x="1636395" y="1957578"/>
                  </a:lnTo>
                  <a:lnTo>
                    <a:pt x="1664716" y="1951355"/>
                  </a:lnTo>
                  <a:close/>
                </a:path>
                <a:path w="2307590" h="2083435">
                  <a:moveTo>
                    <a:pt x="1714373" y="1931670"/>
                  </a:moveTo>
                  <a:lnTo>
                    <a:pt x="1710182" y="1923415"/>
                  </a:lnTo>
                  <a:lnTo>
                    <a:pt x="1694942" y="1918589"/>
                  </a:lnTo>
                  <a:lnTo>
                    <a:pt x="1686687" y="1922780"/>
                  </a:lnTo>
                  <a:lnTo>
                    <a:pt x="1684274" y="1930400"/>
                  </a:lnTo>
                  <a:lnTo>
                    <a:pt x="1668246" y="1980272"/>
                  </a:lnTo>
                  <a:lnTo>
                    <a:pt x="1645272" y="1985314"/>
                  </a:lnTo>
                  <a:lnTo>
                    <a:pt x="1609725" y="1946783"/>
                  </a:lnTo>
                  <a:lnTo>
                    <a:pt x="1604391" y="1940941"/>
                  </a:lnTo>
                  <a:lnTo>
                    <a:pt x="1595120" y="1940560"/>
                  </a:lnTo>
                  <a:lnTo>
                    <a:pt x="1589278" y="1945894"/>
                  </a:lnTo>
                  <a:lnTo>
                    <a:pt x="1583436" y="1951355"/>
                  </a:lnTo>
                  <a:lnTo>
                    <a:pt x="1583055" y="1960499"/>
                  </a:lnTo>
                  <a:lnTo>
                    <a:pt x="1588516" y="1966341"/>
                  </a:lnTo>
                  <a:lnTo>
                    <a:pt x="1673479" y="2058543"/>
                  </a:lnTo>
                  <a:lnTo>
                    <a:pt x="1683931" y="2026031"/>
                  </a:lnTo>
                  <a:lnTo>
                    <a:pt x="1698840" y="1979676"/>
                  </a:lnTo>
                  <a:lnTo>
                    <a:pt x="1711833" y="1939290"/>
                  </a:lnTo>
                  <a:lnTo>
                    <a:pt x="1714373" y="1931670"/>
                  </a:lnTo>
                  <a:close/>
                </a:path>
                <a:path w="2307590" h="2083435">
                  <a:moveTo>
                    <a:pt x="1834261" y="52705"/>
                  </a:moveTo>
                  <a:lnTo>
                    <a:pt x="1828038" y="24384"/>
                  </a:lnTo>
                  <a:lnTo>
                    <a:pt x="1799844" y="30607"/>
                  </a:lnTo>
                  <a:lnTo>
                    <a:pt x="1806067" y="58928"/>
                  </a:lnTo>
                  <a:lnTo>
                    <a:pt x="1834261" y="52705"/>
                  </a:lnTo>
                  <a:close/>
                </a:path>
                <a:path w="2307590" h="2083435">
                  <a:moveTo>
                    <a:pt x="1846707" y="109347"/>
                  </a:moveTo>
                  <a:lnTo>
                    <a:pt x="1840484" y="81026"/>
                  </a:lnTo>
                  <a:lnTo>
                    <a:pt x="1812290" y="87249"/>
                  </a:lnTo>
                  <a:lnTo>
                    <a:pt x="1818513" y="115570"/>
                  </a:lnTo>
                  <a:lnTo>
                    <a:pt x="1846707" y="109347"/>
                  </a:lnTo>
                  <a:close/>
                </a:path>
                <a:path w="2307590" h="2083435">
                  <a:moveTo>
                    <a:pt x="1859153" y="165862"/>
                  </a:moveTo>
                  <a:lnTo>
                    <a:pt x="1852930" y="137541"/>
                  </a:lnTo>
                  <a:lnTo>
                    <a:pt x="1824736" y="143764"/>
                  </a:lnTo>
                  <a:lnTo>
                    <a:pt x="1830959" y="172085"/>
                  </a:lnTo>
                  <a:lnTo>
                    <a:pt x="1859153" y="165862"/>
                  </a:lnTo>
                  <a:close/>
                </a:path>
                <a:path w="2307590" h="2083435">
                  <a:moveTo>
                    <a:pt x="1871599" y="222377"/>
                  </a:moveTo>
                  <a:lnTo>
                    <a:pt x="1865376" y="194183"/>
                  </a:lnTo>
                  <a:lnTo>
                    <a:pt x="1837182" y="200406"/>
                  </a:lnTo>
                  <a:lnTo>
                    <a:pt x="1843405" y="228600"/>
                  </a:lnTo>
                  <a:lnTo>
                    <a:pt x="1871599" y="222377"/>
                  </a:lnTo>
                  <a:close/>
                </a:path>
                <a:path w="2307590" h="2083435">
                  <a:moveTo>
                    <a:pt x="1884045" y="279019"/>
                  </a:moveTo>
                  <a:lnTo>
                    <a:pt x="1877822" y="250698"/>
                  </a:lnTo>
                  <a:lnTo>
                    <a:pt x="1849628" y="256921"/>
                  </a:lnTo>
                  <a:lnTo>
                    <a:pt x="1855851" y="285242"/>
                  </a:lnTo>
                  <a:lnTo>
                    <a:pt x="1884045" y="279019"/>
                  </a:lnTo>
                  <a:close/>
                </a:path>
                <a:path w="2307590" h="2083435">
                  <a:moveTo>
                    <a:pt x="1896491" y="335534"/>
                  </a:moveTo>
                  <a:lnTo>
                    <a:pt x="1890268" y="307213"/>
                  </a:lnTo>
                  <a:lnTo>
                    <a:pt x="1862074" y="313436"/>
                  </a:lnTo>
                  <a:lnTo>
                    <a:pt x="1868297" y="341757"/>
                  </a:lnTo>
                  <a:lnTo>
                    <a:pt x="1896491" y="335534"/>
                  </a:lnTo>
                  <a:close/>
                </a:path>
                <a:path w="2307590" h="2083435">
                  <a:moveTo>
                    <a:pt x="1908937" y="392049"/>
                  </a:moveTo>
                  <a:lnTo>
                    <a:pt x="1902714" y="363855"/>
                  </a:lnTo>
                  <a:lnTo>
                    <a:pt x="1874520" y="370078"/>
                  </a:lnTo>
                  <a:lnTo>
                    <a:pt x="1880743" y="398272"/>
                  </a:lnTo>
                  <a:lnTo>
                    <a:pt x="1908937" y="392049"/>
                  </a:lnTo>
                  <a:close/>
                </a:path>
                <a:path w="2307590" h="2083435">
                  <a:moveTo>
                    <a:pt x="1921383" y="448691"/>
                  </a:moveTo>
                  <a:lnTo>
                    <a:pt x="1915160" y="420370"/>
                  </a:lnTo>
                  <a:lnTo>
                    <a:pt x="1886966" y="426593"/>
                  </a:lnTo>
                  <a:lnTo>
                    <a:pt x="1893189" y="454914"/>
                  </a:lnTo>
                  <a:lnTo>
                    <a:pt x="1921383" y="448691"/>
                  </a:lnTo>
                  <a:close/>
                </a:path>
                <a:path w="2307590" h="2083435">
                  <a:moveTo>
                    <a:pt x="1933829" y="505206"/>
                  </a:moveTo>
                  <a:lnTo>
                    <a:pt x="1927606" y="476885"/>
                  </a:lnTo>
                  <a:lnTo>
                    <a:pt x="1899412" y="483108"/>
                  </a:lnTo>
                  <a:lnTo>
                    <a:pt x="1905635" y="511429"/>
                  </a:lnTo>
                  <a:lnTo>
                    <a:pt x="1933829" y="505206"/>
                  </a:lnTo>
                  <a:close/>
                </a:path>
                <a:path w="2307590" h="2083435">
                  <a:moveTo>
                    <a:pt x="1946275" y="561721"/>
                  </a:moveTo>
                  <a:lnTo>
                    <a:pt x="1940052" y="533527"/>
                  </a:lnTo>
                  <a:lnTo>
                    <a:pt x="1911858" y="539750"/>
                  </a:lnTo>
                  <a:lnTo>
                    <a:pt x="1918081" y="567944"/>
                  </a:lnTo>
                  <a:lnTo>
                    <a:pt x="1946275" y="561721"/>
                  </a:lnTo>
                  <a:close/>
                </a:path>
                <a:path w="2307590" h="2083435">
                  <a:moveTo>
                    <a:pt x="1958721" y="618363"/>
                  </a:moveTo>
                  <a:lnTo>
                    <a:pt x="1952498" y="590042"/>
                  </a:lnTo>
                  <a:lnTo>
                    <a:pt x="1924304" y="596265"/>
                  </a:lnTo>
                  <a:lnTo>
                    <a:pt x="1930527" y="624586"/>
                  </a:lnTo>
                  <a:lnTo>
                    <a:pt x="1958721" y="618363"/>
                  </a:lnTo>
                  <a:close/>
                </a:path>
                <a:path w="2307590" h="2083435">
                  <a:moveTo>
                    <a:pt x="1971167" y="674878"/>
                  </a:moveTo>
                  <a:lnTo>
                    <a:pt x="1964944" y="646557"/>
                  </a:lnTo>
                  <a:lnTo>
                    <a:pt x="1936750" y="652780"/>
                  </a:lnTo>
                  <a:lnTo>
                    <a:pt x="1942973" y="681101"/>
                  </a:lnTo>
                  <a:lnTo>
                    <a:pt x="1971167" y="674878"/>
                  </a:lnTo>
                  <a:close/>
                </a:path>
                <a:path w="2307590" h="2083435">
                  <a:moveTo>
                    <a:pt x="1983613" y="731393"/>
                  </a:moveTo>
                  <a:lnTo>
                    <a:pt x="1977390" y="703199"/>
                  </a:lnTo>
                  <a:lnTo>
                    <a:pt x="1949196" y="709422"/>
                  </a:lnTo>
                  <a:lnTo>
                    <a:pt x="1955419" y="737616"/>
                  </a:lnTo>
                  <a:lnTo>
                    <a:pt x="1983613" y="731393"/>
                  </a:lnTo>
                  <a:close/>
                </a:path>
                <a:path w="2307590" h="2083435">
                  <a:moveTo>
                    <a:pt x="1996059" y="788035"/>
                  </a:moveTo>
                  <a:lnTo>
                    <a:pt x="1989836" y="759714"/>
                  </a:lnTo>
                  <a:lnTo>
                    <a:pt x="1961642" y="765937"/>
                  </a:lnTo>
                  <a:lnTo>
                    <a:pt x="1967865" y="794258"/>
                  </a:lnTo>
                  <a:lnTo>
                    <a:pt x="1996059" y="788035"/>
                  </a:lnTo>
                  <a:close/>
                </a:path>
                <a:path w="2307590" h="2083435">
                  <a:moveTo>
                    <a:pt x="2008505" y="844550"/>
                  </a:moveTo>
                  <a:lnTo>
                    <a:pt x="2002282" y="816229"/>
                  </a:lnTo>
                  <a:lnTo>
                    <a:pt x="1974088" y="822452"/>
                  </a:lnTo>
                  <a:lnTo>
                    <a:pt x="1980311" y="850773"/>
                  </a:lnTo>
                  <a:lnTo>
                    <a:pt x="2008505" y="844550"/>
                  </a:lnTo>
                  <a:close/>
                </a:path>
                <a:path w="2307590" h="2083435">
                  <a:moveTo>
                    <a:pt x="2020951" y="901065"/>
                  </a:moveTo>
                  <a:lnTo>
                    <a:pt x="2014728" y="872871"/>
                  </a:lnTo>
                  <a:lnTo>
                    <a:pt x="1986534" y="879094"/>
                  </a:lnTo>
                  <a:lnTo>
                    <a:pt x="1992757" y="907288"/>
                  </a:lnTo>
                  <a:lnTo>
                    <a:pt x="2020951" y="901065"/>
                  </a:lnTo>
                  <a:close/>
                </a:path>
                <a:path w="2307590" h="2083435">
                  <a:moveTo>
                    <a:pt x="2033397" y="957707"/>
                  </a:moveTo>
                  <a:lnTo>
                    <a:pt x="2027174" y="929386"/>
                  </a:lnTo>
                  <a:lnTo>
                    <a:pt x="1998980" y="935609"/>
                  </a:lnTo>
                  <a:lnTo>
                    <a:pt x="2005203" y="963930"/>
                  </a:lnTo>
                  <a:lnTo>
                    <a:pt x="2033397" y="957707"/>
                  </a:lnTo>
                  <a:close/>
                </a:path>
                <a:path w="2307590" h="2083435">
                  <a:moveTo>
                    <a:pt x="2045843" y="1014222"/>
                  </a:moveTo>
                  <a:lnTo>
                    <a:pt x="2039620" y="985901"/>
                  </a:lnTo>
                  <a:lnTo>
                    <a:pt x="2011426" y="992124"/>
                  </a:lnTo>
                  <a:lnTo>
                    <a:pt x="2017649" y="1020445"/>
                  </a:lnTo>
                  <a:lnTo>
                    <a:pt x="2045843" y="1014222"/>
                  </a:lnTo>
                  <a:close/>
                </a:path>
                <a:path w="2307590" h="2083435">
                  <a:moveTo>
                    <a:pt x="2058289" y="1070737"/>
                  </a:moveTo>
                  <a:lnTo>
                    <a:pt x="2052066" y="1042543"/>
                  </a:lnTo>
                  <a:lnTo>
                    <a:pt x="2023872" y="1048766"/>
                  </a:lnTo>
                  <a:lnTo>
                    <a:pt x="2030095" y="1076960"/>
                  </a:lnTo>
                  <a:lnTo>
                    <a:pt x="2058289" y="1070737"/>
                  </a:lnTo>
                  <a:close/>
                </a:path>
                <a:path w="2307590" h="2083435">
                  <a:moveTo>
                    <a:pt x="2070735" y="1127379"/>
                  </a:moveTo>
                  <a:lnTo>
                    <a:pt x="2064512" y="1099058"/>
                  </a:lnTo>
                  <a:lnTo>
                    <a:pt x="2036318" y="1105281"/>
                  </a:lnTo>
                  <a:lnTo>
                    <a:pt x="2042541" y="1133602"/>
                  </a:lnTo>
                  <a:lnTo>
                    <a:pt x="2070735" y="1127379"/>
                  </a:lnTo>
                  <a:close/>
                </a:path>
                <a:path w="2307590" h="2083435">
                  <a:moveTo>
                    <a:pt x="2083181" y="1183894"/>
                  </a:moveTo>
                  <a:lnTo>
                    <a:pt x="2076958" y="1155573"/>
                  </a:lnTo>
                  <a:lnTo>
                    <a:pt x="2048764" y="1161796"/>
                  </a:lnTo>
                  <a:lnTo>
                    <a:pt x="2054987" y="1190117"/>
                  </a:lnTo>
                  <a:lnTo>
                    <a:pt x="2083181" y="1183894"/>
                  </a:lnTo>
                  <a:close/>
                </a:path>
                <a:path w="2307590" h="2083435">
                  <a:moveTo>
                    <a:pt x="2095627" y="1240409"/>
                  </a:moveTo>
                  <a:lnTo>
                    <a:pt x="2089404" y="1212215"/>
                  </a:lnTo>
                  <a:lnTo>
                    <a:pt x="2061210" y="1218438"/>
                  </a:lnTo>
                  <a:lnTo>
                    <a:pt x="2067433" y="1246632"/>
                  </a:lnTo>
                  <a:lnTo>
                    <a:pt x="2095627" y="1240409"/>
                  </a:lnTo>
                  <a:close/>
                </a:path>
                <a:path w="2307590" h="2083435">
                  <a:moveTo>
                    <a:pt x="2108073" y="1297051"/>
                  </a:moveTo>
                  <a:lnTo>
                    <a:pt x="2101850" y="1268730"/>
                  </a:lnTo>
                  <a:lnTo>
                    <a:pt x="2073656" y="1274953"/>
                  </a:lnTo>
                  <a:lnTo>
                    <a:pt x="2079879" y="1303274"/>
                  </a:lnTo>
                  <a:lnTo>
                    <a:pt x="2108073" y="1297051"/>
                  </a:lnTo>
                  <a:close/>
                </a:path>
                <a:path w="2307590" h="2083435">
                  <a:moveTo>
                    <a:pt x="2120519" y="1353566"/>
                  </a:moveTo>
                  <a:lnTo>
                    <a:pt x="2114296" y="1325245"/>
                  </a:lnTo>
                  <a:lnTo>
                    <a:pt x="2086102" y="1331468"/>
                  </a:lnTo>
                  <a:lnTo>
                    <a:pt x="2092325" y="1359789"/>
                  </a:lnTo>
                  <a:lnTo>
                    <a:pt x="2120519" y="1353566"/>
                  </a:lnTo>
                  <a:close/>
                </a:path>
                <a:path w="2307590" h="2083435">
                  <a:moveTo>
                    <a:pt x="2132965" y="1410081"/>
                  </a:moveTo>
                  <a:lnTo>
                    <a:pt x="2126742" y="1381887"/>
                  </a:lnTo>
                  <a:lnTo>
                    <a:pt x="2098548" y="1388110"/>
                  </a:lnTo>
                  <a:lnTo>
                    <a:pt x="2104771" y="1416304"/>
                  </a:lnTo>
                  <a:lnTo>
                    <a:pt x="2132965" y="1410081"/>
                  </a:lnTo>
                  <a:close/>
                </a:path>
                <a:path w="2307590" h="2083435">
                  <a:moveTo>
                    <a:pt x="2145411" y="1466723"/>
                  </a:moveTo>
                  <a:lnTo>
                    <a:pt x="2139188" y="1438402"/>
                  </a:lnTo>
                  <a:lnTo>
                    <a:pt x="2110994" y="1444625"/>
                  </a:lnTo>
                  <a:lnTo>
                    <a:pt x="2117217" y="1472946"/>
                  </a:lnTo>
                  <a:lnTo>
                    <a:pt x="2145411" y="1466723"/>
                  </a:lnTo>
                  <a:close/>
                </a:path>
                <a:path w="2307590" h="2083435">
                  <a:moveTo>
                    <a:pt x="2157857" y="1523238"/>
                  </a:moveTo>
                  <a:lnTo>
                    <a:pt x="2151634" y="1494917"/>
                  </a:lnTo>
                  <a:lnTo>
                    <a:pt x="2123440" y="1501140"/>
                  </a:lnTo>
                  <a:lnTo>
                    <a:pt x="2129663" y="1529461"/>
                  </a:lnTo>
                  <a:lnTo>
                    <a:pt x="2157857" y="1523238"/>
                  </a:lnTo>
                  <a:close/>
                </a:path>
                <a:path w="2307590" h="2083435">
                  <a:moveTo>
                    <a:pt x="2170303" y="1579765"/>
                  </a:moveTo>
                  <a:lnTo>
                    <a:pt x="2164080" y="1551559"/>
                  </a:lnTo>
                  <a:lnTo>
                    <a:pt x="2135886" y="1557782"/>
                  </a:lnTo>
                  <a:lnTo>
                    <a:pt x="2142109" y="1585976"/>
                  </a:lnTo>
                  <a:lnTo>
                    <a:pt x="2170303" y="1579765"/>
                  </a:lnTo>
                  <a:close/>
                </a:path>
                <a:path w="2307590" h="2083435">
                  <a:moveTo>
                    <a:pt x="2182749" y="1636395"/>
                  </a:moveTo>
                  <a:lnTo>
                    <a:pt x="2176526" y="1608074"/>
                  </a:lnTo>
                  <a:lnTo>
                    <a:pt x="2148332" y="1614297"/>
                  </a:lnTo>
                  <a:lnTo>
                    <a:pt x="2154555" y="1642618"/>
                  </a:lnTo>
                  <a:lnTo>
                    <a:pt x="2182749" y="1636395"/>
                  </a:lnTo>
                  <a:close/>
                </a:path>
                <a:path w="2307590" h="2083435">
                  <a:moveTo>
                    <a:pt x="2195195" y="1692910"/>
                  </a:moveTo>
                  <a:lnTo>
                    <a:pt x="2188972" y="1664589"/>
                  </a:lnTo>
                  <a:lnTo>
                    <a:pt x="2160778" y="1670812"/>
                  </a:lnTo>
                  <a:lnTo>
                    <a:pt x="2167001" y="1699133"/>
                  </a:lnTo>
                  <a:lnTo>
                    <a:pt x="2195195" y="1692910"/>
                  </a:lnTo>
                  <a:close/>
                </a:path>
                <a:path w="2307590" h="2083435">
                  <a:moveTo>
                    <a:pt x="2207768" y="1749425"/>
                  </a:moveTo>
                  <a:lnTo>
                    <a:pt x="2201545" y="1721231"/>
                  </a:lnTo>
                  <a:lnTo>
                    <a:pt x="2173224" y="1727454"/>
                  </a:lnTo>
                  <a:lnTo>
                    <a:pt x="2179447" y="1755648"/>
                  </a:lnTo>
                  <a:lnTo>
                    <a:pt x="2207768" y="1749425"/>
                  </a:lnTo>
                  <a:close/>
                </a:path>
                <a:path w="2307590" h="2083435">
                  <a:moveTo>
                    <a:pt x="2220214" y="1806067"/>
                  </a:moveTo>
                  <a:lnTo>
                    <a:pt x="2213991" y="1777746"/>
                  </a:lnTo>
                  <a:lnTo>
                    <a:pt x="2185670" y="1783969"/>
                  </a:lnTo>
                  <a:lnTo>
                    <a:pt x="2191893" y="1812290"/>
                  </a:lnTo>
                  <a:lnTo>
                    <a:pt x="2220214" y="1806067"/>
                  </a:lnTo>
                  <a:close/>
                </a:path>
                <a:path w="2307590" h="2083435">
                  <a:moveTo>
                    <a:pt x="2232660" y="1862582"/>
                  </a:moveTo>
                  <a:lnTo>
                    <a:pt x="2226437" y="1834261"/>
                  </a:lnTo>
                  <a:lnTo>
                    <a:pt x="2198116" y="1840484"/>
                  </a:lnTo>
                  <a:lnTo>
                    <a:pt x="2204339" y="1868805"/>
                  </a:lnTo>
                  <a:lnTo>
                    <a:pt x="2232660" y="1862582"/>
                  </a:lnTo>
                  <a:close/>
                </a:path>
                <a:path w="2307590" h="2083435">
                  <a:moveTo>
                    <a:pt x="2245106" y="1919097"/>
                  </a:moveTo>
                  <a:lnTo>
                    <a:pt x="2238883" y="1890903"/>
                  </a:lnTo>
                  <a:lnTo>
                    <a:pt x="2210562" y="1897126"/>
                  </a:lnTo>
                  <a:lnTo>
                    <a:pt x="2216785" y="1925320"/>
                  </a:lnTo>
                  <a:lnTo>
                    <a:pt x="2245106" y="1919097"/>
                  </a:lnTo>
                  <a:close/>
                </a:path>
                <a:path w="2307590" h="2083435">
                  <a:moveTo>
                    <a:pt x="2257552" y="1975739"/>
                  </a:moveTo>
                  <a:lnTo>
                    <a:pt x="2251329" y="1947418"/>
                  </a:lnTo>
                  <a:lnTo>
                    <a:pt x="2223008" y="1953641"/>
                  </a:lnTo>
                  <a:lnTo>
                    <a:pt x="2229231" y="1981962"/>
                  </a:lnTo>
                  <a:lnTo>
                    <a:pt x="2257552" y="1975739"/>
                  </a:lnTo>
                  <a:close/>
                </a:path>
                <a:path w="2307590" h="2083435">
                  <a:moveTo>
                    <a:pt x="2307209" y="1956054"/>
                  </a:moveTo>
                  <a:lnTo>
                    <a:pt x="2303018" y="1947799"/>
                  </a:lnTo>
                  <a:lnTo>
                    <a:pt x="2287778" y="1942973"/>
                  </a:lnTo>
                  <a:lnTo>
                    <a:pt x="2279523" y="1947164"/>
                  </a:lnTo>
                  <a:lnTo>
                    <a:pt x="2277110" y="1954784"/>
                  </a:lnTo>
                  <a:lnTo>
                    <a:pt x="2261082" y="2004656"/>
                  </a:lnTo>
                  <a:lnTo>
                    <a:pt x="2238108" y="2009698"/>
                  </a:lnTo>
                  <a:lnTo>
                    <a:pt x="2202561" y="1971167"/>
                  </a:lnTo>
                  <a:lnTo>
                    <a:pt x="2197227" y="1965325"/>
                  </a:lnTo>
                  <a:lnTo>
                    <a:pt x="2187956" y="1964944"/>
                  </a:lnTo>
                  <a:lnTo>
                    <a:pt x="2182114" y="1970278"/>
                  </a:lnTo>
                  <a:lnTo>
                    <a:pt x="2176272" y="1975739"/>
                  </a:lnTo>
                  <a:lnTo>
                    <a:pt x="2175891" y="1984883"/>
                  </a:lnTo>
                  <a:lnTo>
                    <a:pt x="2181352" y="1990725"/>
                  </a:lnTo>
                  <a:lnTo>
                    <a:pt x="2266315" y="2082927"/>
                  </a:lnTo>
                  <a:lnTo>
                    <a:pt x="2276767" y="2050415"/>
                  </a:lnTo>
                  <a:lnTo>
                    <a:pt x="2291677" y="2004060"/>
                  </a:lnTo>
                  <a:lnTo>
                    <a:pt x="2304669" y="1963674"/>
                  </a:lnTo>
                  <a:lnTo>
                    <a:pt x="2307209" y="1956054"/>
                  </a:lnTo>
                  <a:close/>
                </a:path>
              </a:pathLst>
            </a:custGeom>
            <a:solidFill>
              <a:srgbClr val="FF89D7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7381495" y="1648460"/>
            <a:ext cx="39052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30" dirty="0">
                <a:solidFill>
                  <a:prstClr val="black"/>
                </a:solidFill>
                <a:latin typeface="Arial"/>
                <a:cs typeface="Arial"/>
              </a:rPr>
              <a:t>wi</a:t>
            </a:r>
            <a:r>
              <a:rPr sz="1600" i="1" spc="20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8159954" y="1648460"/>
            <a:ext cx="1301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8724654" y="1648460"/>
            <a:ext cx="101409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44500" algn="l"/>
              </a:tabLst>
              <a:defRPr/>
            </a:pPr>
            <a:r>
              <a:rPr sz="1600" i="1" spc="-80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600" i="1" spc="10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600" i="1" spc="-130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600" i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600" i="1" spc="-180" dirty="0">
                <a:solidFill>
                  <a:prstClr val="black"/>
                </a:solidFill>
                <a:latin typeface="Arial"/>
                <a:cs typeface="Arial"/>
              </a:rPr>
              <a:t>&lt;END&gt;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403719" y="2090964"/>
            <a:ext cx="179536" cy="5568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  <a:defRPr/>
            </a:pP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spc="-25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g</a:t>
            </a:r>
            <a:r>
              <a:rPr sz="1200" spc="-10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200" spc="-15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x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008492" y="2090964"/>
            <a:ext cx="179536" cy="5568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  <a:defRPr/>
            </a:pP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spc="-25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g</a:t>
            </a:r>
            <a:r>
              <a:rPr sz="1200" spc="-10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200" spc="-15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x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8613038" y="2090769"/>
            <a:ext cx="179536" cy="5575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  <a:defRPr/>
            </a:pP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spc="-25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g</a:t>
            </a:r>
            <a:r>
              <a:rPr sz="1200" spc="-10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200" spc="-15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x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9218294" y="2090964"/>
            <a:ext cx="179536" cy="5568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  <a:defRPr/>
            </a:pP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spc="-25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g</a:t>
            </a:r>
            <a:r>
              <a:rPr sz="1200" spc="-10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200" spc="-15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x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8265D41-A4FE-4385-8BD0-44E6D1ED51B5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70" name="Title 6">
            <a:extLst>
              <a:ext uri="{FF2B5EF4-FFF2-40B4-BE49-F238E27FC236}">
                <a16:creationId xmlns:a16="http://schemas.microsoft.com/office/drawing/2014/main" id="{5F114C17-186C-88DE-1BFB-8B6F4071C3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29" y="18256"/>
            <a:ext cx="12192000" cy="74323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Neural Machine Translation (NMT)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1105661"/>
            <a:ext cx="8079740" cy="1353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140" dirty="0">
                <a:solidFill>
                  <a:prstClr val="black"/>
                </a:solidFill>
                <a:latin typeface="Arial"/>
                <a:cs typeface="Arial"/>
              </a:rPr>
              <a:t>We</a:t>
            </a:r>
            <a:r>
              <a:rPr sz="2400" spc="-12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160" dirty="0">
                <a:solidFill>
                  <a:prstClr val="black"/>
                </a:solidFill>
                <a:latin typeface="Arial"/>
                <a:cs typeface="Arial"/>
              </a:rPr>
              <a:t>saw</a:t>
            </a:r>
            <a:r>
              <a:rPr sz="2400" spc="-14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60" dirty="0">
                <a:solidFill>
                  <a:prstClr val="black"/>
                </a:solidFill>
                <a:latin typeface="Arial"/>
                <a:cs typeface="Arial"/>
              </a:rPr>
              <a:t>how</a:t>
            </a:r>
            <a:r>
              <a:rPr sz="2400" spc="-13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30" dirty="0">
                <a:solidFill>
                  <a:prstClr val="black"/>
                </a:solidFill>
                <a:latin typeface="Arial"/>
                <a:cs typeface="Arial"/>
              </a:rPr>
              <a:t>to</a:t>
            </a:r>
            <a:r>
              <a:rPr sz="2400" spc="-13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90" dirty="0">
                <a:solidFill>
                  <a:prstClr val="black"/>
                </a:solidFill>
                <a:latin typeface="Arial"/>
                <a:cs typeface="Arial"/>
              </a:rPr>
              <a:t>generate</a:t>
            </a:r>
            <a:r>
              <a:rPr sz="2400" spc="-13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40" dirty="0">
                <a:solidFill>
                  <a:prstClr val="black"/>
                </a:solidFill>
                <a:latin typeface="Arial"/>
                <a:cs typeface="Arial"/>
              </a:rPr>
              <a:t>(or</a:t>
            </a:r>
            <a:r>
              <a:rPr sz="2400" spc="-14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40" dirty="0">
                <a:solidFill>
                  <a:prstClr val="black"/>
                </a:solidFill>
                <a:latin typeface="Arial"/>
                <a:cs typeface="Arial"/>
              </a:rPr>
              <a:t>“decode”)</a:t>
            </a:r>
            <a:r>
              <a:rPr sz="2400" spc="-14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30" dirty="0">
                <a:solidFill>
                  <a:prstClr val="black"/>
                </a:solidFill>
                <a:latin typeface="Arial"/>
                <a:cs typeface="Arial"/>
              </a:rPr>
              <a:t>the</a:t>
            </a:r>
            <a:r>
              <a:rPr sz="2400" spc="-1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40" dirty="0">
                <a:solidFill>
                  <a:prstClr val="black"/>
                </a:solidFill>
                <a:latin typeface="Arial"/>
                <a:cs typeface="Arial"/>
              </a:rPr>
              <a:t>target</a:t>
            </a:r>
            <a:r>
              <a:rPr sz="2400" spc="-15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114" dirty="0">
                <a:solidFill>
                  <a:prstClr val="black"/>
                </a:solidFill>
                <a:latin typeface="Arial"/>
                <a:cs typeface="Arial"/>
              </a:rPr>
              <a:t>sentence </a:t>
            </a:r>
            <a:r>
              <a:rPr sz="2400" spc="-100" dirty="0">
                <a:solidFill>
                  <a:prstClr val="black"/>
                </a:solidFill>
                <a:latin typeface="Arial"/>
                <a:cs typeface="Arial"/>
              </a:rPr>
              <a:t>by</a:t>
            </a:r>
            <a:endParaRPr sz="2400">
              <a:solidFill>
                <a:prstClr val="black"/>
              </a:solidFill>
              <a:latin typeface="Arial"/>
              <a:cs typeface="Arial"/>
            </a:endParaRPr>
          </a:p>
          <a:p>
            <a:pPr marL="355600">
              <a:defRPr/>
            </a:pPr>
            <a:r>
              <a:rPr sz="2400" spc="-70" dirty="0">
                <a:solidFill>
                  <a:prstClr val="black"/>
                </a:solidFill>
                <a:latin typeface="Arial"/>
                <a:cs typeface="Arial"/>
              </a:rPr>
              <a:t>taking </a:t>
            </a:r>
            <a:r>
              <a:rPr sz="2400" spc="-130" dirty="0">
                <a:solidFill>
                  <a:prstClr val="black"/>
                </a:solidFill>
                <a:latin typeface="Arial"/>
                <a:cs typeface="Arial"/>
              </a:rPr>
              <a:t>argmax </a:t>
            </a:r>
            <a:r>
              <a:rPr sz="2400" spc="-75" dirty="0">
                <a:solidFill>
                  <a:prstClr val="black"/>
                </a:solidFill>
                <a:latin typeface="Arial"/>
                <a:cs typeface="Arial"/>
              </a:rPr>
              <a:t>on </a:t>
            </a:r>
            <a:r>
              <a:rPr sz="2400" spc="-145" dirty="0">
                <a:solidFill>
                  <a:prstClr val="black"/>
                </a:solidFill>
                <a:latin typeface="Arial"/>
                <a:cs typeface="Arial"/>
              </a:rPr>
              <a:t>each </a:t>
            </a:r>
            <a:r>
              <a:rPr sz="2400" spc="-90" dirty="0">
                <a:solidFill>
                  <a:prstClr val="black"/>
                </a:solidFill>
                <a:latin typeface="Arial"/>
                <a:cs typeface="Arial"/>
              </a:rPr>
              <a:t>step </a:t>
            </a:r>
            <a:r>
              <a:rPr sz="2400" spc="-5" dirty="0">
                <a:solidFill>
                  <a:prstClr val="black"/>
                </a:solidFill>
                <a:latin typeface="Arial"/>
                <a:cs typeface="Arial"/>
              </a:rPr>
              <a:t>of </a:t>
            </a:r>
            <a:r>
              <a:rPr sz="2400" spc="-30" dirty="0">
                <a:solidFill>
                  <a:prstClr val="black"/>
                </a:solidFill>
                <a:latin typeface="Arial"/>
                <a:cs typeface="Arial"/>
              </a:rPr>
              <a:t>the</a:t>
            </a:r>
            <a:r>
              <a:rPr sz="2400" spc="-44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95" dirty="0">
                <a:solidFill>
                  <a:prstClr val="black"/>
                </a:solidFill>
                <a:latin typeface="Arial"/>
                <a:cs typeface="Arial"/>
              </a:rPr>
              <a:t>decoder</a:t>
            </a:r>
            <a:endParaRPr sz="24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15"/>
              </a:spcBef>
              <a:defRPr/>
            </a:pPr>
            <a:endParaRPr sz="2400">
              <a:solidFill>
                <a:prstClr val="black"/>
              </a:solidFill>
              <a:latin typeface="Arial"/>
              <a:cs typeface="Arial"/>
            </a:endParaRPr>
          </a:p>
          <a:p>
            <a:pPr marL="2361565">
              <a:tabLst>
                <a:tab pos="2965450" algn="l"/>
                <a:tab pos="3561715" algn="l"/>
                <a:tab pos="4085590" algn="l"/>
                <a:tab pos="4864100" algn="l"/>
                <a:tab pos="5428615" algn="l"/>
                <a:tab pos="5813425" algn="l"/>
              </a:tabLst>
              <a:defRPr/>
            </a:pPr>
            <a:r>
              <a:rPr sz="1600" i="1" spc="-105" dirty="0">
                <a:solidFill>
                  <a:prstClr val="black"/>
                </a:solidFill>
                <a:latin typeface="Arial"/>
                <a:cs typeface="Arial"/>
              </a:rPr>
              <a:t>he	</a:t>
            </a:r>
            <a:r>
              <a:rPr sz="2400" i="1" spc="7" baseline="1736" dirty="0">
                <a:solidFill>
                  <a:prstClr val="black"/>
                </a:solidFill>
                <a:latin typeface="Arial"/>
                <a:cs typeface="Arial"/>
              </a:rPr>
              <a:t>hit	</a:t>
            </a:r>
            <a:r>
              <a:rPr sz="2400" i="1" spc="-157" baseline="1736" dirty="0">
                <a:solidFill>
                  <a:prstClr val="black"/>
                </a:solidFill>
                <a:latin typeface="Arial"/>
                <a:cs typeface="Arial"/>
              </a:rPr>
              <a:t>me	</a:t>
            </a:r>
            <a:r>
              <a:rPr sz="2400" i="1" spc="7" baseline="3472" dirty="0">
                <a:solidFill>
                  <a:prstClr val="black"/>
                </a:solidFill>
                <a:latin typeface="Arial"/>
                <a:cs typeface="Arial"/>
              </a:rPr>
              <a:t>with	</a:t>
            </a:r>
            <a:r>
              <a:rPr sz="2400" i="1" spc="-104" baseline="3472" dirty="0">
                <a:solidFill>
                  <a:prstClr val="black"/>
                </a:solidFill>
                <a:latin typeface="Arial"/>
                <a:cs typeface="Arial"/>
              </a:rPr>
              <a:t>a	pie	</a:t>
            </a:r>
            <a:r>
              <a:rPr sz="2400" i="1" spc="-270" baseline="3472" dirty="0">
                <a:solidFill>
                  <a:prstClr val="black"/>
                </a:solidFill>
                <a:latin typeface="Arial"/>
                <a:cs typeface="Arial"/>
              </a:rPr>
              <a:t>&lt;END&gt;</a:t>
            </a:r>
            <a:endParaRPr sz="2400" baseline="347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07541" y="4618482"/>
            <a:ext cx="8273415" cy="1414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2865" algn="ctr">
              <a:spcBef>
                <a:spcPts val="95"/>
              </a:spcBef>
              <a:tabLst>
                <a:tab pos="920750" algn="l"/>
                <a:tab pos="1526540" algn="l"/>
                <a:tab pos="2054225" algn="l"/>
                <a:tab pos="2679700" algn="l"/>
                <a:tab pos="3414395" algn="l"/>
                <a:tab pos="3932554" algn="l"/>
              </a:tabLst>
              <a:defRPr/>
            </a:pPr>
            <a:r>
              <a:rPr sz="1600" i="1" spc="-240" dirty="0">
                <a:solidFill>
                  <a:prstClr val="black"/>
                </a:solidFill>
                <a:latin typeface="Arial"/>
                <a:cs typeface="Arial"/>
              </a:rPr>
              <a:t>&lt;START&gt;	</a:t>
            </a:r>
            <a:r>
              <a:rPr sz="2400" i="1" spc="-157" baseline="5208" dirty="0">
                <a:solidFill>
                  <a:prstClr val="black"/>
                </a:solidFill>
                <a:latin typeface="Arial"/>
                <a:cs typeface="Arial"/>
              </a:rPr>
              <a:t>he	</a:t>
            </a:r>
            <a:r>
              <a:rPr sz="2400" i="1" spc="7" baseline="3472" dirty="0">
                <a:solidFill>
                  <a:prstClr val="black"/>
                </a:solidFill>
                <a:latin typeface="Arial"/>
                <a:cs typeface="Arial"/>
              </a:rPr>
              <a:t>hit	</a:t>
            </a:r>
            <a:r>
              <a:rPr sz="2400" i="1" spc="-150" baseline="3472" dirty="0">
                <a:solidFill>
                  <a:prstClr val="black"/>
                </a:solidFill>
                <a:latin typeface="Arial"/>
                <a:cs typeface="Arial"/>
              </a:rPr>
              <a:t>me	</a:t>
            </a:r>
            <a:r>
              <a:rPr sz="2400" i="1" spc="7" baseline="3472" dirty="0">
                <a:solidFill>
                  <a:prstClr val="black"/>
                </a:solidFill>
                <a:latin typeface="Arial"/>
                <a:cs typeface="Arial"/>
              </a:rPr>
              <a:t>with	</a:t>
            </a:r>
            <a:r>
              <a:rPr sz="2400" i="1" spc="-104" baseline="3472" dirty="0">
                <a:solidFill>
                  <a:prstClr val="black"/>
                </a:solidFill>
                <a:latin typeface="Arial"/>
                <a:cs typeface="Arial"/>
              </a:rPr>
              <a:t>a	pie</a:t>
            </a:r>
            <a:endParaRPr sz="2400" baseline="3472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40"/>
              </a:spcBef>
              <a:defRPr/>
            </a:pPr>
            <a:endParaRPr sz="2300">
              <a:solidFill>
                <a:prstClr val="black"/>
              </a:solidFill>
              <a:latin typeface="Arial"/>
              <a:cs typeface="Arial"/>
            </a:endParaRPr>
          </a:p>
          <a:p>
            <a:pPr marL="355600" indent="-342900"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160" dirty="0">
                <a:solidFill>
                  <a:prstClr val="black"/>
                </a:solidFill>
                <a:latin typeface="Arial"/>
                <a:cs typeface="Arial"/>
              </a:rPr>
              <a:t>This </a:t>
            </a:r>
            <a:r>
              <a:rPr sz="2400" spc="-125" dirty="0">
                <a:solidFill>
                  <a:prstClr val="black"/>
                </a:solidFill>
                <a:latin typeface="Arial"/>
                <a:cs typeface="Arial"/>
              </a:rPr>
              <a:t>is </a:t>
            </a:r>
            <a:r>
              <a:rPr sz="2400" spc="-110" dirty="0">
                <a:solidFill>
                  <a:srgbClr val="BA56BD"/>
                </a:solidFill>
                <a:latin typeface="Arial"/>
                <a:cs typeface="Arial"/>
              </a:rPr>
              <a:t>greedy </a:t>
            </a:r>
            <a:r>
              <a:rPr sz="2400" spc="-105" dirty="0">
                <a:solidFill>
                  <a:srgbClr val="BA56BD"/>
                </a:solidFill>
                <a:latin typeface="Arial"/>
                <a:cs typeface="Arial"/>
              </a:rPr>
              <a:t>decoding </a:t>
            </a:r>
            <a:r>
              <a:rPr sz="2400" spc="-80" dirty="0">
                <a:solidFill>
                  <a:prstClr val="black"/>
                </a:solidFill>
                <a:latin typeface="Arial"/>
                <a:cs typeface="Arial"/>
              </a:rPr>
              <a:t>(take </a:t>
            </a:r>
            <a:r>
              <a:rPr sz="2400" spc="-70" dirty="0">
                <a:solidFill>
                  <a:prstClr val="black"/>
                </a:solidFill>
                <a:latin typeface="Arial"/>
                <a:cs typeface="Arial"/>
              </a:rPr>
              <a:t>most </a:t>
            </a:r>
            <a:r>
              <a:rPr sz="2400" spc="-75" dirty="0">
                <a:solidFill>
                  <a:prstClr val="black"/>
                </a:solidFill>
                <a:latin typeface="Arial"/>
                <a:cs typeface="Arial"/>
              </a:rPr>
              <a:t>probable </a:t>
            </a:r>
            <a:r>
              <a:rPr sz="2400" spc="-35" dirty="0">
                <a:solidFill>
                  <a:prstClr val="black"/>
                </a:solidFill>
                <a:latin typeface="Arial"/>
                <a:cs typeface="Arial"/>
              </a:rPr>
              <a:t>word </a:t>
            </a:r>
            <a:r>
              <a:rPr sz="2400" spc="-75" dirty="0">
                <a:solidFill>
                  <a:prstClr val="black"/>
                </a:solidFill>
                <a:latin typeface="Arial"/>
                <a:cs typeface="Arial"/>
              </a:rPr>
              <a:t>on </a:t>
            </a:r>
            <a:r>
              <a:rPr sz="2400" spc="-145" dirty="0">
                <a:solidFill>
                  <a:prstClr val="black"/>
                </a:solidFill>
                <a:latin typeface="Arial"/>
                <a:cs typeface="Arial"/>
              </a:rPr>
              <a:t>each</a:t>
            </a:r>
            <a:r>
              <a:rPr sz="2400" spc="-49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90" dirty="0">
                <a:solidFill>
                  <a:prstClr val="black"/>
                </a:solidFill>
                <a:latin typeface="Arial"/>
                <a:cs typeface="Arial"/>
              </a:rPr>
              <a:t>step)</a:t>
            </a:r>
            <a:endParaRPr sz="2400">
              <a:solidFill>
                <a:prstClr val="black"/>
              </a:solidFill>
              <a:latin typeface="Arial"/>
              <a:cs typeface="Arial"/>
            </a:endParaRPr>
          </a:p>
          <a:p>
            <a:pPr marL="355600" indent="-342900">
              <a:spcBef>
                <a:spcPts val="58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b="1" spc="-125" dirty="0">
                <a:solidFill>
                  <a:srgbClr val="C00000"/>
                </a:solidFill>
                <a:latin typeface="Trebuchet MS"/>
                <a:cs typeface="Trebuchet MS"/>
              </a:rPr>
              <a:t>Problems with </a:t>
            </a:r>
            <a:r>
              <a:rPr sz="2400" b="1" spc="-120" dirty="0">
                <a:solidFill>
                  <a:srgbClr val="C00000"/>
                </a:solidFill>
                <a:latin typeface="Trebuchet MS"/>
                <a:cs typeface="Trebuchet MS"/>
              </a:rPr>
              <a:t>this</a:t>
            </a:r>
            <a:r>
              <a:rPr sz="2400" b="1" spc="-310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400" b="1" spc="-100" dirty="0">
                <a:solidFill>
                  <a:srgbClr val="C00000"/>
                </a:solidFill>
                <a:latin typeface="Trebuchet MS"/>
                <a:cs typeface="Trebuchet MS"/>
              </a:rPr>
              <a:t>method?</a:t>
            </a:r>
            <a:endParaRPr sz="240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224273" y="2533650"/>
            <a:ext cx="1512570" cy="2062480"/>
            <a:chOff x="2700273" y="2533650"/>
            <a:chExt cx="1512570" cy="2062480"/>
          </a:xfrm>
        </p:grpSpPr>
        <p:sp>
          <p:nvSpPr>
            <p:cNvPr id="6" name="object 6"/>
            <p:cNvSpPr/>
            <p:nvPr/>
          </p:nvSpPr>
          <p:spPr>
            <a:xfrm>
              <a:off x="2784347" y="3262883"/>
              <a:ext cx="126491" cy="1325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2784347" y="3432047"/>
              <a:ext cx="126491" cy="1325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784347" y="3599688"/>
              <a:ext cx="126491" cy="1325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784347" y="3768852"/>
              <a:ext cx="126491" cy="1325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2710433" y="3198113"/>
              <a:ext cx="266700" cy="779145"/>
            </a:xfrm>
            <a:custGeom>
              <a:avLst/>
              <a:gdLst/>
              <a:ahLst/>
              <a:cxnLst/>
              <a:rect l="l" t="t" r="r" b="b"/>
              <a:pathLst>
                <a:path w="266700" h="779145">
                  <a:moveTo>
                    <a:pt x="222250" y="0"/>
                  </a:moveTo>
                  <a:lnTo>
                    <a:pt x="239535" y="3498"/>
                  </a:lnTo>
                  <a:lnTo>
                    <a:pt x="253666" y="13033"/>
                  </a:lnTo>
                  <a:lnTo>
                    <a:pt x="263201" y="27164"/>
                  </a:lnTo>
                  <a:lnTo>
                    <a:pt x="266700" y="44450"/>
                  </a:lnTo>
                  <a:lnTo>
                    <a:pt x="266700" y="734313"/>
                  </a:lnTo>
                  <a:lnTo>
                    <a:pt x="263201" y="751599"/>
                  </a:lnTo>
                  <a:lnTo>
                    <a:pt x="253666" y="765730"/>
                  </a:lnTo>
                  <a:lnTo>
                    <a:pt x="239535" y="775265"/>
                  </a:lnTo>
                  <a:lnTo>
                    <a:pt x="222250" y="778763"/>
                  </a:lnTo>
                  <a:lnTo>
                    <a:pt x="44450" y="778763"/>
                  </a:lnTo>
                  <a:lnTo>
                    <a:pt x="27164" y="775265"/>
                  </a:lnTo>
                  <a:lnTo>
                    <a:pt x="13033" y="765730"/>
                  </a:lnTo>
                  <a:lnTo>
                    <a:pt x="3498" y="751599"/>
                  </a:lnTo>
                  <a:lnTo>
                    <a:pt x="0" y="734313"/>
                  </a:lnTo>
                  <a:lnTo>
                    <a:pt x="0" y="44450"/>
                  </a:lnTo>
                  <a:lnTo>
                    <a:pt x="3498" y="27164"/>
                  </a:lnTo>
                  <a:lnTo>
                    <a:pt x="13033" y="13033"/>
                  </a:lnTo>
                  <a:lnTo>
                    <a:pt x="27164" y="3498"/>
                  </a:lnTo>
                  <a:lnTo>
                    <a:pt x="44450" y="0"/>
                  </a:lnTo>
                  <a:lnTo>
                    <a:pt x="222250" y="0"/>
                  </a:lnTo>
                  <a:close/>
                </a:path>
              </a:pathLst>
            </a:custGeom>
            <a:ln w="19812">
              <a:solidFill>
                <a:srgbClr val="177145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2788793" y="3530980"/>
              <a:ext cx="533400" cy="1056005"/>
            </a:xfrm>
            <a:custGeom>
              <a:avLst/>
              <a:gdLst/>
              <a:ahLst/>
              <a:cxnLst/>
              <a:rect l="l" t="t" r="r" b="b"/>
              <a:pathLst>
                <a:path w="533400" h="1056004">
                  <a:moveTo>
                    <a:pt x="111506" y="541401"/>
                  </a:moveTo>
                  <a:lnTo>
                    <a:pt x="108712" y="536702"/>
                  </a:lnTo>
                  <a:lnTo>
                    <a:pt x="67157" y="465455"/>
                  </a:lnTo>
                  <a:lnTo>
                    <a:pt x="55753" y="445897"/>
                  </a:lnTo>
                  <a:lnTo>
                    <a:pt x="2794" y="536702"/>
                  </a:lnTo>
                  <a:lnTo>
                    <a:pt x="0" y="541401"/>
                  </a:lnTo>
                  <a:lnTo>
                    <a:pt x="1524" y="547497"/>
                  </a:lnTo>
                  <a:lnTo>
                    <a:pt x="6350" y="550291"/>
                  </a:lnTo>
                  <a:lnTo>
                    <a:pt x="11049" y="553085"/>
                  </a:lnTo>
                  <a:lnTo>
                    <a:pt x="17145" y="551434"/>
                  </a:lnTo>
                  <a:lnTo>
                    <a:pt x="19812" y="546735"/>
                  </a:lnTo>
                  <a:lnTo>
                    <a:pt x="45847" y="502107"/>
                  </a:lnTo>
                  <a:lnTo>
                    <a:pt x="45847" y="1055497"/>
                  </a:lnTo>
                  <a:lnTo>
                    <a:pt x="65659" y="1055497"/>
                  </a:lnTo>
                  <a:lnTo>
                    <a:pt x="65659" y="502107"/>
                  </a:lnTo>
                  <a:lnTo>
                    <a:pt x="91694" y="546735"/>
                  </a:lnTo>
                  <a:lnTo>
                    <a:pt x="94361" y="551434"/>
                  </a:lnTo>
                  <a:lnTo>
                    <a:pt x="100457" y="553085"/>
                  </a:lnTo>
                  <a:lnTo>
                    <a:pt x="105156" y="550291"/>
                  </a:lnTo>
                  <a:lnTo>
                    <a:pt x="109982" y="547497"/>
                  </a:lnTo>
                  <a:lnTo>
                    <a:pt x="111506" y="541401"/>
                  </a:lnTo>
                  <a:close/>
                </a:path>
                <a:path w="533400" h="1056004">
                  <a:moveTo>
                    <a:pt x="533019" y="55765"/>
                  </a:moveTo>
                  <a:lnTo>
                    <a:pt x="516026" y="45847"/>
                  </a:lnTo>
                  <a:lnTo>
                    <a:pt x="442214" y="2794"/>
                  </a:lnTo>
                  <a:lnTo>
                    <a:pt x="437515" y="0"/>
                  </a:lnTo>
                  <a:lnTo>
                    <a:pt x="431419" y="1524"/>
                  </a:lnTo>
                  <a:lnTo>
                    <a:pt x="428625" y="6350"/>
                  </a:lnTo>
                  <a:lnTo>
                    <a:pt x="425958" y="11049"/>
                  </a:lnTo>
                  <a:lnTo>
                    <a:pt x="427482" y="17145"/>
                  </a:lnTo>
                  <a:lnTo>
                    <a:pt x="432181" y="19812"/>
                  </a:lnTo>
                  <a:lnTo>
                    <a:pt x="476783" y="45847"/>
                  </a:lnTo>
                  <a:lnTo>
                    <a:pt x="188341" y="45847"/>
                  </a:lnTo>
                  <a:lnTo>
                    <a:pt x="188341" y="65659"/>
                  </a:lnTo>
                  <a:lnTo>
                    <a:pt x="476808" y="65659"/>
                  </a:lnTo>
                  <a:lnTo>
                    <a:pt x="493788" y="55765"/>
                  </a:lnTo>
                  <a:lnTo>
                    <a:pt x="432181" y="91694"/>
                  </a:lnTo>
                  <a:lnTo>
                    <a:pt x="427482" y="94361"/>
                  </a:lnTo>
                  <a:lnTo>
                    <a:pt x="425958" y="100457"/>
                  </a:lnTo>
                  <a:lnTo>
                    <a:pt x="428625" y="105156"/>
                  </a:lnTo>
                  <a:lnTo>
                    <a:pt x="431419" y="109982"/>
                  </a:lnTo>
                  <a:lnTo>
                    <a:pt x="437515" y="111506"/>
                  </a:lnTo>
                  <a:lnTo>
                    <a:pt x="442214" y="108712"/>
                  </a:lnTo>
                  <a:lnTo>
                    <a:pt x="516026" y="65659"/>
                  </a:lnTo>
                  <a:lnTo>
                    <a:pt x="533019" y="55765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3395471" y="3272027"/>
              <a:ext cx="126491" cy="1310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3395471" y="3439667"/>
              <a:ext cx="126491" cy="13258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3395471" y="3608832"/>
              <a:ext cx="126491" cy="13258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3395471" y="3777996"/>
              <a:ext cx="126491" cy="13258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3321557" y="3205733"/>
              <a:ext cx="265430" cy="780415"/>
            </a:xfrm>
            <a:custGeom>
              <a:avLst/>
              <a:gdLst/>
              <a:ahLst/>
              <a:cxnLst/>
              <a:rect l="l" t="t" r="r" b="b"/>
              <a:pathLst>
                <a:path w="265429" h="780414">
                  <a:moveTo>
                    <a:pt x="220979" y="0"/>
                  </a:moveTo>
                  <a:lnTo>
                    <a:pt x="238172" y="3476"/>
                  </a:lnTo>
                  <a:lnTo>
                    <a:pt x="252221" y="12953"/>
                  </a:lnTo>
                  <a:lnTo>
                    <a:pt x="261699" y="27003"/>
                  </a:lnTo>
                  <a:lnTo>
                    <a:pt x="265175" y="44195"/>
                  </a:lnTo>
                  <a:lnTo>
                    <a:pt x="265175" y="736091"/>
                  </a:lnTo>
                  <a:lnTo>
                    <a:pt x="261699" y="753284"/>
                  </a:lnTo>
                  <a:lnTo>
                    <a:pt x="252222" y="767334"/>
                  </a:lnTo>
                  <a:lnTo>
                    <a:pt x="238172" y="776811"/>
                  </a:lnTo>
                  <a:lnTo>
                    <a:pt x="220979" y="780288"/>
                  </a:lnTo>
                  <a:lnTo>
                    <a:pt x="44195" y="780288"/>
                  </a:lnTo>
                  <a:lnTo>
                    <a:pt x="27003" y="776811"/>
                  </a:lnTo>
                  <a:lnTo>
                    <a:pt x="12953" y="767333"/>
                  </a:lnTo>
                  <a:lnTo>
                    <a:pt x="3476" y="753284"/>
                  </a:lnTo>
                  <a:lnTo>
                    <a:pt x="0" y="736091"/>
                  </a:lnTo>
                  <a:lnTo>
                    <a:pt x="0" y="44195"/>
                  </a:lnTo>
                  <a:lnTo>
                    <a:pt x="3476" y="27003"/>
                  </a:lnTo>
                  <a:lnTo>
                    <a:pt x="12953" y="12953"/>
                  </a:lnTo>
                  <a:lnTo>
                    <a:pt x="27003" y="3476"/>
                  </a:lnTo>
                  <a:lnTo>
                    <a:pt x="44195" y="0"/>
                  </a:lnTo>
                  <a:lnTo>
                    <a:pt x="220979" y="0"/>
                  </a:lnTo>
                  <a:close/>
                </a:path>
              </a:pathLst>
            </a:custGeom>
            <a:ln w="19811">
              <a:solidFill>
                <a:srgbClr val="177145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3398393" y="3540124"/>
              <a:ext cx="533400" cy="1056005"/>
            </a:xfrm>
            <a:custGeom>
              <a:avLst/>
              <a:gdLst/>
              <a:ahLst/>
              <a:cxnLst/>
              <a:rect l="l" t="t" r="r" b="b"/>
              <a:pathLst>
                <a:path w="533400" h="1056004">
                  <a:moveTo>
                    <a:pt x="111506" y="541401"/>
                  </a:moveTo>
                  <a:lnTo>
                    <a:pt x="108712" y="536702"/>
                  </a:lnTo>
                  <a:lnTo>
                    <a:pt x="67157" y="465455"/>
                  </a:lnTo>
                  <a:lnTo>
                    <a:pt x="55753" y="445897"/>
                  </a:lnTo>
                  <a:lnTo>
                    <a:pt x="2794" y="536702"/>
                  </a:lnTo>
                  <a:lnTo>
                    <a:pt x="0" y="541401"/>
                  </a:lnTo>
                  <a:lnTo>
                    <a:pt x="1524" y="547497"/>
                  </a:lnTo>
                  <a:lnTo>
                    <a:pt x="6350" y="550291"/>
                  </a:lnTo>
                  <a:lnTo>
                    <a:pt x="11049" y="553085"/>
                  </a:lnTo>
                  <a:lnTo>
                    <a:pt x="17145" y="551434"/>
                  </a:lnTo>
                  <a:lnTo>
                    <a:pt x="19812" y="546735"/>
                  </a:lnTo>
                  <a:lnTo>
                    <a:pt x="45847" y="502107"/>
                  </a:lnTo>
                  <a:lnTo>
                    <a:pt x="45847" y="1055497"/>
                  </a:lnTo>
                  <a:lnTo>
                    <a:pt x="65659" y="1055497"/>
                  </a:lnTo>
                  <a:lnTo>
                    <a:pt x="65659" y="502107"/>
                  </a:lnTo>
                  <a:lnTo>
                    <a:pt x="91694" y="546735"/>
                  </a:lnTo>
                  <a:lnTo>
                    <a:pt x="94361" y="551434"/>
                  </a:lnTo>
                  <a:lnTo>
                    <a:pt x="100457" y="553085"/>
                  </a:lnTo>
                  <a:lnTo>
                    <a:pt x="105156" y="550291"/>
                  </a:lnTo>
                  <a:lnTo>
                    <a:pt x="109982" y="547497"/>
                  </a:lnTo>
                  <a:lnTo>
                    <a:pt x="111506" y="541401"/>
                  </a:lnTo>
                  <a:close/>
                </a:path>
                <a:path w="533400" h="1056004">
                  <a:moveTo>
                    <a:pt x="533019" y="55753"/>
                  </a:moveTo>
                  <a:lnTo>
                    <a:pt x="516026" y="45847"/>
                  </a:lnTo>
                  <a:lnTo>
                    <a:pt x="442214" y="2806"/>
                  </a:lnTo>
                  <a:lnTo>
                    <a:pt x="437515" y="0"/>
                  </a:lnTo>
                  <a:lnTo>
                    <a:pt x="431419" y="1524"/>
                  </a:lnTo>
                  <a:lnTo>
                    <a:pt x="428625" y="6350"/>
                  </a:lnTo>
                  <a:lnTo>
                    <a:pt x="425958" y="11049"/>
                  </a:lnTo>
                  <a:lnTo>
                    <a:pt x="427482" y="17157"/>
                  </a:lnTo>
                  <a:lnTo>
                    <a:pt x="432181" y="19812"/>
                  </a:lnTo>
                  <a:lnTo>
                    <a:pt x="476796" y="45847"/>
                  </a:lnTo>
                  <a:lnTo>
                    <a:pt x="188341" y="45847"/>
                  </a:lnTo>
                  <a:lnTo>
                    <a:pt x="188341" y="65671"/>
                  </a:lnTo>
                  <a:lnTo>
                    <a:pt x="476783" y="65671"/>
                  </a:lnTo>
                  <a:lnTo>
                    <a:pt x="432181" y="91694"/>
                  </a:lnTo>
                  <a:lnTo>
                    <a:pt x="427482" y="94361"/>
                  </a:lnTo>
                  <a:lnTo>
                    <a:pt x="425958" y="100457"/>
                  </a:lnTo>
                  <a:lnTo>
                    <a:pt x="428625" y="105156"/>
                  </a:lnTo>
                  <a:lnTo>
                    <a:pt x="431419" y="109982"/>
                  </a:lnTo>
                  <a:lnTo>
                    <a:pt x="437515" y="111506"/>
                  </a:lnTo>
                  <a:lnTo>
                    <a:pt x="442214" y="108712"/>
                  </a:lnTo>
                  <a:lnTo>
                    <a:pt x="516026" y="65671"/>
                  </a:lnTo>
                  <a:lnTo>
                    <a:pt x="533019" y="55753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011167" y="3262883"/>
              <a:ext cx="126491" cy="13258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4011167" y="3432047"/>
              <a:ext cx="126491" cy="13258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4011167" y="3599688"/>
              <a:ext cx="126491" cy="13258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4011167" y="3768852"/>
              <a:ext cx="126491" cy="13258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3937253" y="3198113"/>
              <a:ext cx="265430" cy="779145"/>
            </a:xfrm>
            <a:custGeom>
              <a:avLst/>
              <a:gdLst/>
              <a:ahLst/>
              <a:cxnLst/>
              <a:rect l="l" t="t" r="r" b="b"/>
              <a:pathLst>
                <a:path w="265429" h="779145">
                  <a:moveTo>
                    <a:pt x="220980" y="0"/>
                  </a:moveTo>
                  <a:lnTo>
                    <a:pt x="238172" y="3476"/>
                  </a:lnTo>
                  <a:lnTo>
                    <a:pt x="252222" y="12953"/>
                  </a:lnTo>
                  <a:lnTo>
                    <a:pt x="261699" y="27003"/>
                  </a:lnTo>
                  <a:lnTo>
                    <a:pt x="265175" y="44196"/>
                  </a:lnTo>
                  <a:lnTo>
                    <a:pt x="265175" y="734568"/>
                  </a:lnTo>
                  <a:lnTo>
                    <a:pt x="261699" y="751760"/>
                  </a:lnTo>
                  <a:lnTo>
                    <a:pt x="252222" y="765810"/>
                  </a:lnTo>
                  <a:lnTo>
                    <a:pt x="238172" y="775287"/>
                  </a:lnTo>
                  <a:lnTo>
                    <a:pt x="220980" y="778763"/>
                  </a:lnTo>
                  <a:lnTo>
                    <a:pt x="44196" y="778763"/>
                  </a:lnTo>
                  <a:lnTo>
                    <a:pt x="27003" y="775287"/>
                  </a:lnTo>
                  <a:lnTo>
                    <a:pt x="12954" y="765809"/>
                  </a:lnTo>
                  <a:lnTo>
                    <a:pt x="3476" y="751760"/>
                  </a:lnTo>
                  <a:lnTo>
                    <a:pt x="0" y="734568"/>
                  </a:lnTo>
                  <a:lnTo>
                    <a:pt x="0" y="44196"/>
                  </a:lnTo>
                  <a:lnTo>
                    <a:pt x="3476" y="27003"/>
                  </a:lnTo>
                  <a:lnTo>
                    <a:pt x="12953" y="12954"/>
                  </a:lnTo>
                  <a:lnTo>
                    <a:pt x="27003" y="3476"/>
                  </a:lnTo>
                  <a:lnTo>
                    <a:pt x="44196" y="0"/>
                  </a:lnTo>
                  <a:lnTo>
                    <a:pt x="220980" y="0"/>
                  </a:lnTo>
                  <a:close/>
                </a:path>
              </a:pathLst>
            </a:custGeom>
            <a:ln w="19812">
              <a:solidFill>
                <a:srgbClr val="177145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2788793" y="2533649"/>
              <a:ext cx="1337310" cy="2052955"/>
            </a:xfrm>
            <a:custGeom>
              <a:avLst/>
              <a:gdLst/>
              <a:ahLst/>
              <a:cxnLst/>
              <a:rect l="l" t="t" r="r" b="b"/>
              <a:pathLst>
                <a:path w="1337310" h="2052954">
                  <a:moveTo>
                    <a:pt x="111506" y="95504"/>
                  </a:moveTo>
                  <a:lnTo>
                    <a:pt x="108712" y="90805"/>
                  </a:lnTo>
                  <a:lnTo>
                    <a:pt x="67157" y="19558"/>
                  </a:lnTo>
                  <a:lnTo>
                    <a:pt x="55753" y="0"/>
                  </a:lnTo>
                  <a:lnTo>
                    <a:pt x="2794" y="90805"/>
                  </a:lnTo>
                  <a:lnTo>
                    <a:pt x="0" y="95504"/>
                  </a:lnTo>
                  <a:lnTo>
                    <a:pt x="1524" y="101600"/>
                  </a:lnTo>
                  <a:lnTo>
                    <a:pt x="6350" y="104394"/>
                  </a:lnTo>
                  <a:lnTo>
                    <a:pt x="11049" y="107188"/>
                  </a:lnTo>
                  <a:lnTo>
                    <a:pt x="17145" y="105537"/>
                  </a:lnTo>
                  <a:lnTo>
                    <a:pt x="19812" y="100838"/>
                  </a:lnTo>
                  <a:lnTo>
                    <a:pt x="45847" y="56210"/>
                  </a:lnTo>
                  <a:lnTo>
                    <a:pt x="45847" y="663829"/>
                  </a:lnTo>
                  <a:lnTo>
                    <a:pt x="65659" y="663829"/>
                  </a:lnTo>
                  <a:lnTo>
                    <a:pt x="65659" y="56210"/>
                  </a:lnTo>
                  <a:lnTo>
                    <a:pt x="91694" y="100838"/>
                  </a:lnTo>
                  <a:lnTo>
                    <a:pt x="94361" y="105537"/>
                  </a:lnTo>
                  <a:lnTo>
                    <a:pt x="100457" y="107188"/>
                  </a:lnTo>
                  <a:lnTo>
                    <a:pt x="105156" y="104394"/>
                  </a:lnTo>
                  <a:lnTo>
                    <a:pt x="109982" y="101600"/>
                  </a:lnTo>
                  <a:lnTo>
                    <a:pt x="111506" y="95504"/>
                  </a:lnTo>
                  <a:close/>
                </a:path>
                <a:path w="1337310" h="2052954">
                  <a:moveTo>
                    <a:pt x="1336802" y="1538732"/>
                  </a:moveTo>
                  <a:lnTo>
                    <a:pt x="1334008" y="1534033"/>
                  </a:lnTo>
                  <a:lnTo>
                    <a:pt x="1292453" y="1462786"/>
                  </a:lnTo>
                  <a:lnTo>
                    <a:pt x="1281049" y="1443228"/>
                  </a:lnTo>
                  <a:lnTo>
                    <a:pt x="1228090" y="1534033"/>
                  </a:lnTo>
                  <a:lnTo>
                    <a:pt x="1225296" y="1538732"/>
                  </a:lnTo>
                  <a:lnTo>
                    <a:pt x="1226820" y="1544828"/>
                  </a:lnTo>
                  <a:lnTo>
                    <a:pt x="1231646" y="1547622"/>
                  </a:lnTo>
                  <a:lnTo>
                    <a:pt x="1236345" y="1550416"/>
                  </a:lnTo>
                  <a:lnTo>
                    <a:pt x="1242441" y="1548765"/>
                  </a:lnTo>
                  <a:lnTo>
                    <a:pt x="1245108" y="1544066"/>
                  </a:lnTo>
                  <a:lnTo>
                    <a:pt x="1271143" y="1499438"/>
                  </a:lnTo>
                  <a:lnTo>
                    <a:pt x="1271143" y="2052828"/>
                  </a:lnTo>
                  <a:lnTo>
                    <a:pt x="1290955" y="2052828"/>
                  </a:lnTo>
                  <a:lnTo>
                    <a:pt x="1290955" y="1499438"/>
                  </a:lnTo>
                  <a:lnTo>
                    <a:pt x="1316990" y="1544066"/>
                  </a:lnTo>
                  <a:lnTo>
                    <a:pt x="1319657" y="1548765"/>
                  </a:lnTo>
                  <a:lnTo>
                    <a:pt x="1325753" y="1550416"/>
                  </a:lnTo>
                  <a:lnTo>
                    <a:pt x="1330452" y="1547622"/>
                  </a:lnTo>
                  <a:lnTo>
                    <a:pt x="1335278" y="1544828"/>
                  </a:lnTo>
                  <a:lnTo>
                    <a:pt x="1336802" y="1538732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148835" y="2625888"/>
            <a:ext cx="179536" cy="5568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  <a:defRPr/>
            </a:pP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spc="-25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g</a:t>
            </a:r>
            <a:r>
              <a:rPr sz="1200" spc="-10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200" spc="-15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x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444365" y="2542794"/>
            <a:ext cx="589915" cy="2063114"/>
            <a:chOff x="2920364" y="2542794"/>
            <a:chExt cx="589915" cy="2063114"/>
          </a:xfrm>
        </p:grpSpPr>
        <p:sp>
          <p:nvSpPr>
            <p:cNvPr id="26" name="object 26"/>
            <p:cNvSpPr/>
            <p:nvPr/>
          </p:nvSpPr>
          <p:spPr>
            <a:xfrm>
              <a:off x="2920364" y="2547239"/>
              <a:ext cx="507365" cy="2058670"/>
            </a:xfrm>
            <a:custGeom>
              <a:avLst/>
              <a:gdLst/>
              <a:ahLst/>
              <a:cxnLst/>
              <a:rect l="l" t="t" r="r" b="b"/>
              <a:pathLst>
                <a:path w="507364" h="2058670">
                  <a:moveTo>
                    <a:pt x="28193" y="0"/>
                  </a:moveTo>
                  <a:lnTo>
                    <a:pt x="0" y="6223"/>
                  </a:lnTo>
                  <a:lnTo>
                    <a:pt x="6223" y="34544"/>
                  </a:lnTo>
                  <a:lnTo>
                    <a:pt x="34417" y="28321"/>
                  </a:lnTo>
                  <a:lnTo>
                    <a:pt x="28193" y="0"/>
                  </a:lnTo>
                  <a:close/>
                </a:path>
                <a:path w="507364" h="2058670">
                  <a:moveTo>
                    <a:pt x="40640" y="56641"/>
                  </a:moveTo>
                  <a:lnTo>
                    <a:pt x="12446" y="62864"/>
                  </a:lnTo>
                  <a:lnTo>
                    <a:pt x="18668" y="91186"/>
                  </a:lnTo>
                  <a:lnTo>
                    <a:pt x="46862" y="84962"/>
                  </a:lnTo>
                  <a:lnTo>
                    <a:pt x="40640" y="56641"/>
                  </a:lnTo>
                  <a:close/>
                </a:path>
                <a:path w="507364" h="2058670">
                  <a:moveTo>
                    <a:pt x="53086" y="113157"/>
                  </a:moveTo>
                  <a:lnTo>
                    <a:pt x="24892" y="119380"/>
                  </a:lnTo>
                  <a:lnTo>
                    <a:pt x="31115" y="147700"/>
                  </a:lnTo>
                  <a:lnTo>
                    <a:pt x="59309" y="141477"/>
                  </a:lnTo>
                  <a:lnTo>
                    <a:pt x="53086" y="113157"/>
                  </a:lnTo>
                  <a:close/>
                </a:path>
                <a:path w="507364" h="2058670">
                  <a:moveTo>
                    <a:pt x="65532" y="169799"/>
                  </a:moveTo>
                  <a:lnTo>
                    <a:pt x="37337" y="176022"/>
                  </a:lnTo>
                  <a:lnTo>
                    <a:pt x="43561" y="204215"/>
                  </a:lnTo>
                  <a:lnTo>
                    <a:pt x="71755" y="197993"/>
                  </a:lnTo>
                  <a:lnTo>
                    <a:pt x="65532" y="169799"/>
                  </a:lnTo>
                  <a:close/>
                </a:path>
                <a:path w="507364" h="2058670">
                  <a:moveTo>
                    <a:pt x="77978" y="226313"/>
                  </a:moveTo>
                  <a:lnTo>
                    <a:pt x="49784" y="232537"/>
                  </a:lnTo>
                  <a:lnTo>
                    <a:pt x="56007" y="260858"/>
                  </a:lnTo>
                  <a:lnTo>
                    <a:pt x="84201" y="254635"/>
                  </a:lnTo>
                  <a:lnTo>
                    <a:pt x="77978" y="226313"/>
                  </a:lnTo>
                  <a:close/>
                </a:path>
                <a:path w="507364" h="2058670">
                  <a:moveTo>
                    <a:pt x="90424" y="282828"/>
                  </a:moveTo>
                  <a:lnTo>
                    <a:pt x="62230" y="289051"/>
                  </a:lnTo>
                  <a:lnTo>
                    <a:pt x="68453" y="317373"/>
                  </a:lnTo>
                  <a:lnTo>
                    <a:pt x="96647" y="311150"/>
                  </a:lnTo>
                  <a:lnTo>
                    <a:pt x="90424" y="282828"/>
                  </a:lnTo>
                  <a:close/>
                </a:path>
                <a:path w="507364" h="2058670">
                  <a:moveTo>
                    <a:pt x="102870" y="339471"/>
                  </a:moveTo>
                  <a:lnTo>
                    <a:pt x="74676" y="345694"/>
                  </a:lnTo>
                  <a:lnTo>
                    <a:pt x="80899" y="373888"/>
                  </a:lnTo>
                  <a:lnTo>
                    <a:pt x="109093" y="367664"/>
                  </a:lnTo>
                  <a:lnTo>
                    <a:pt x="102870" y="339471"/>
                  </a:lnTo>
                  <a:close/>
                </a:path>
                <a:path w="507364" h="2058670">
                  <a:moveTo>
                    <a:pt x="115316" y="395986"/>
                  </a:moveTo>
                  <a:lnTo>
                    <a:pt x="87122" y="402209"/>
                  </a:lnTo>
                  <a:lnTo>
                    <a:pt x="93345" y="430530"/>
                  </a:lnTo>
                  <a:lnTo>
                    <a:pt x="121539" y="424307"/>
                  </a:lnTo>
                  <a:lnTo>
                    <a:pt x="115316" y="395986"/>
                  </a:lnTo>
                  <a:close/>
                </a:path>
                <a:path w="507364" h="2058670">
                  <a:moveTo>
                    <a:pt x="127762" y="452500"/>
                  </a:moveTo>
                  <a:lnTo>
                    <a:pt x="99568" y="458724"/>
                  </a:lnTo>
                  <a:lnTo>
                    <a:pt x="105791" y="487045"/>
                  </a:lnTo>
                  <a:lnTo>
                    <a:pt x="133985" y="480822"/>
                  </a:lnTo>
                  <a:lnTo>
                    <a:pt x="127762" y="452500"/>
                  </a:lnTo>
                  <a:close/>
                </a:path>
                <a:path w="507364" h="2058670">
                  <a:moveTo>
                    <a:pt x="140208" y="509143"/>
                  </a:moveTo>
                  <a:lnTo>
                    <a:pt x="112014" y="515365"/>
                  </a:lnTo>
                  <a:lnTo>
                    <a:pt x="118237" y="543560"/>
                  </a:lnTo>
                  <a:lnTo>
                    <a:pt x="146431" y="537337"/>
                  </a:lnTo>
                  <a:lnTo>
                    <a:pt x="140208" y="509143"/>
                  </a:lnTo>
                  <a:close/>
                </a:path>
                <a:path w="507364" h="2058670">
                  <a:moveTo>
                    <a:pt x="152654" y="565658"/>
                  </a:moveTo>
                  <a:lnTo>
                    <a:pt x="124460" y="571881"/>
                  </a:lnTo>
                  <a:lnTo>
                    <a:pt x="130683" y="600201"/>
                  </a:lnTo>
                  <a:lnTo>
                    <a:pt x="158877" y="593978"/>
                  </a:lnTo>
                  <a:lnTo>
                    <a:pt x="152654" y="565658"/>
                  </a:lnTo>
                  <a:close/>
                </a:path>
                <a:path w="507364" h="2058670">
                  <a:moveTo>
                    <a:pt x="165100" y="622173"/>
                  </a:moveTo>
                  <a:lnTo>
                    <a:pt x="136906" y="628396"/>
                  </a:lnTo>
                  <a:lnTo>
                    <a:pt x="143129" y="656716"/>
                  </a:lnTo>
                  <a:lnTo>
                    <a:pt x="171323" y="650494"/>
                  </a:lnTo>
                  <a:lnTo>
                    <a:pt x="165100" y="622173"/>
                  </a:lnTo>
                  <a:close/>
                </a:path>
                <a:path w="507364" h="2058670">
                  <a:moveTo>
                    <a:pt x="177546" y="678814"/>
                  </a:moveTo>
                  <a:lnTo>
                    <a:pt x="149352" y="685038"/>
                  </a:lnTo>
                  <a:lnTo>
                    <a:pt x="155575" y="713232"/>
                  </a:lnTo>
                  <a:lnTo>
                    <a:pt x="183769" y="707009"/>
                  </a:lnTo>
                  <a:lnTo>
                    <a:pt x="177546" y="678814"/>
                  </a:lnTo>
                  <a:close/>
                </a:path>
                <a:path w="507364" h="2058670">
                  <a:moveTo>
                    <a:pt x="189992" y="735330"/>
                  </a:moveTo>
                  <a:lnTo>
                    <a:pt x="161798" y="741552"/>
                  </a:lnTo>
                  <a:lnTo>
                    <a:pt x="168021" y="769874"/>
                  </a:lnTo>
                  <a:lnTo>
                    <a:pt x="196215" y="763651"/>
                  </a:lnTo>
                  <a:lnTo>
                    <a:pt x="189992" y="735330"/>
                  </a:lnTo>
                  <a:close/>
                </a:path>
                <a:path w="507364" h="2058670">
                  <a:moveTo>
                    <a:pt x="202437" y="791845"/>
                  </a:moveTo>
                  <a:lnTo>
                    <a:pt x="174244" y="798068"/>
                  </a:lnTo>
                  <a:lnTo>
                    <a:pt x="180467" y="826388"/>
                  </a:lnTo>
                  <a:lnTo>
                    <a:pt x="208661" y="820165"/>
                  </a:lnTo>
                  <a:lnTo>
                    <a:pt x="202437" y="791845"/>
                  </a:lnTo>
                  <a:close/>
                </a:path>
                <a:path w="507364" h="2058670">
                  <a:moveTo>
                    <a:pt x="214884" y="848487"/>
                  </a:moveTo>
                  <a:lnTo>
                    <a:pt x="186690" y="854710"/>
                  </a:lnTo>
                  <a:lnTo>
                    <a:pt x="192912" y="882903"/>
                  </a:lnTo>
                  <a:lnTo>
                    <a:pt x="221107" y="876681"/>
                  </a:lnTo>
                  <a:lnTo>
                    <a:pt x="214884" y="848487"/>
                  </a:lnTo>
                  <a:close/>
                </a:path>
                <a:path w="507364" h="2058670">
                  <a:moveTo>
                    <a:pt x="227330" y="905001"/>
                  </a:moveTo>
                  <a:lnTo>
                    <a:pt x="199136" y="911225"/>
                  </a:lnTo>
                  <a:lnTo>
                    <a:pt x="205359" y="939546"/>
                  </a:lnTo>
                  <a:lnTo>
                    <a:pt x="233553" y="933323"/>
                  </a:lnTo>
                  <a:lnTo>
                    <a:pt x="227330" y="905001"/>
                  </a:lnTo>
                  <a:close/>
                </a:path>
                <a:path w="507364" h="2058670">
                  <a:moveTo>
                    <a:pt x="239776" y="961516"/>
                  </a:moveTo>
                  <a:lnTo>
                    <a:pt x="211582" y="967739"/>
                  </a:lnTo>
                  <a:lnTo>
                    <a:pt x="217805" y="996061"/>
                  </a:lnTo>
                  <a:lnTo>
                    <a:pt x="245999" y="989838"/>
                  </a:lnTo>
                  <a:lnTo>
                    <a:pt x="239776" y="961516"/>
                  </a:lnTo>
                  <a:close/>
                </a:path>
                <a:path w="507364" h="2058670">
                  <a:moveTo>
                    <a:pt x="252222" y="1018159"/>
                  </a:moveTo>
                  <a:lnTo>
                    <a:pt x="224028" y="1024382"/>
                  </a:lnTo>
                  <a:lnTo>
                    <a:pt x="230251" y="1052576"/>
                  </a:lnTo>
                  <a:lnTo>
                    <a:pt x="258445" y="1046352"/>
                  </a:lnTo>
                  <a:lnTo>
                    <a:pt x="252222" y="1018159"/>
                  </a:lnTo>
                  <a:close/>
                </a:path>
                <a:path w="507364" h="2058670">
                  <a:moveTo>
                    <a:pt x="264668" y="1074674"/>
                  </a:moveTo>
                  <a:lnTo>
                    <a:pt x="236474" y="1080897"/>
                  </a:lnTo>
                  <a:lnTo>
                    <a:pt x="242697" y="1109218"/>
                  </a:lnTo>
                  <a:lnTo>
                    <a:pt x="270891" y="1102995"/>
                  </a:lnTo>
                  <a:lnTo>
                    <a:pt x="264668" y="1074674"/>
                  </a:lnTo>
                  <a:close/>
                </a:path>
                <a:path w="507364" h="2058670">
                  <a:moveTo>
                    <a:pt x="277114" y="1131189"/>
                  </a:moveTo>
                  <a:lnTo>
                    <a:pt x="248920" y="1137412"/>
                  </a:lnTo>
                  <a:lnTo>
                    <a:pt x="255143" y="1165733"/>
                  </a:lnTo>
                  <a:lnTo>
                    <a:pt x="283337" y="1159510"/>
                  </a:lnTo>
                  <a:lnTo>
                    <a:pt x="277114" y="1131189"/>
                  </a:lnTo>
                  <a:close/>
                </a:path>
                <a:path w="507364" h="2058670">
                  <a:moveTo>
                    <a:pt x="289560" y="1187831"/>
                  </a:moveTo>
                  <a:lnTo>
                    <a:pt x="261366" y="1194054"/>
                  </a:lnTo>
                  <a:lnTo>
                    <a:pt x="267589" y="1222248"/>
                  </a:lnTo>
                  <a:lnTo>
                    <a:pt x="295783" y="1216025"/>
                  </a:lnTo>
                  <a:lnTo>
                    <a:pt x="289560" y="1187831"/>
                  </a:lnTo>
                  <a:close/>
                </a:path>
                <a:path w="507364" h="2058670">
                  <a:moveTo>
                    <a:pt x="302006" y="1244346"/>
                  </a:moveTo>
                  <a:lnTo>
                    <a:pt x="273812" y="1250569"/>
                  </a:lnTo>
                  <a:lnTo>
                    <a:pt x="280035" y="1278890"/>
                  </a:lnTo>
                  <a:lnTo>
                    <a:pt x="308229" y="1272667"/>
                  </a:lnTo>
                  <a:lnTo>
                    <a:pt x="302006" y="1244346"/>
                  </a:lnTo>
                  <a:close/>
                </a:path>
                <a:path w="507364" h="2058670">
                  <a:moveTo>
                    <a:pt x="314452" y="1300861"/>
                  </a:moveTo>
                  <a:lnTo>
                    <a:pt x="286258" y="1307084"/>
                  </a:lnTo>
                  <a:lnTo>
                    <a:pt x="292481" y="1335405"/>
                  </a:lnTo>
                  <a:lnTo>
                    <a:pt x="320675" y="1329182"/>
                  </a:lnTo>
                  <a:lnTo>
                    <a:pt x="314452" y="1300861"/>
                  </a:lnTo>
                  <a:close/>
                </a:path>
                <a:path w="507364" h="2058670">
                  <a:moveTo>
                    <a:pt x="326898" y="1357503"/>
                  </a:moveTo>
                  <a:lnTo>
                    <a:pt x="298704" y="1363726"/>
                  </a:lnTo>
                  <a:lnTo>
                    <a:pt x="304927" y="1391920"/>
                  </a:lnTo>
                  <a:lnTo>
                    <a:pt x="333121" y="1385697"/>
                  </a:lnTo>
                  <a:lnTo>
                    <a:pt x="326898" y="1357503"/>
                  </a:lnTo>
                  <a:close/>
                </a:path>
                <a:path w="507364" h="2058670">
                  <a:moveTo>
                    <a:pt x="339344" y="1414018"/>
                  </a:moveTo>
                  <a:lnTo>
                    <a:pt x="311150" y="1420241"/>
                  </a:lnTo>
                  <a:lnTo>
                    <a:pt x="317373" y="1448562"/>
                  </a:lnTo>
                  <a:lnTo>
                    <a:pt x="345567" y="1442339"/>
                  </a:lnTo>
                  <a:lnTo>
                    <a:pt x="339344" y="1414018"/>
                  </a:lnTo>
                  <a:close/>
                </a:path>
                <a:path w="507364" h="2058670">
                  <a:moveTo>
                    <a:pt x="351789" y="1470533"/>
                  </a:moveTo>
                  <a:lnTo>
                    <a:pt x="323596" y="1476756"/>
                  </a:lnTo>
                  <a:lnTo>
                    <a:pt x="329819" y="1505077"/>
                  </a:lnTo>
                  <a:lnTo>
                    <a:pt x="358013" y="1498854"/>
                  </a:lnTo>
                  <a:lnTo>
                    <a:pt x="351789" y="1470533"/>
                  </a:lnTo>
                  <a:close/>
                </a:path>
                <a:path w="507364" h="2058670">
                  <a:moveTo>
                    <a:pt x="364236" y="1527175"/>
                  </a:moveTo>
                  <a:lnTo>
                    <a:pt x="336042" y="1533398"/>
                  </a:lnTo>
                  <a:lnTo>
                    <a:pt x="342264" y="1561592"/>
                  </a:lnTo>
                  <a:lnTo>
                    <a:pt x="370459" y="1555369"/>
                  </a:lnTo>
                  <a:lnTo>
                    <a:pt x="364236" y="1527175"/>
                  </a:lnTo>
                  <a:close/>
                </a:path>
                <a:path w="507364" h="2058670">
                  <a:moveTo>
                    <a:pt x="376809" y="1583690"/>
                  </a:moveTo>
                  <a:lnTo>
                    <a:pt x="348488" y="1589913"/>
                  </a:lnTo>
                  <a:lnTo>
                    <a:pt x="354711" y="1618234"/>
                  </a:lnTo>
                  <a:lnTo>
                    <a:pt x="383032" y="1612011"/>
                  </a:lnTo>
                  <a:lnTo>
                    <a:pt x="376809" y="1583690"/>
                  </a:lnTo>
                  <a:close/>
                </a:path>
                <a:path w="507364" h="2058670">
                  <a:moveTo>
                    <a:pt x="389255" y="1640205"/>
                  </a:moveTo>
                  <a:lnTo>
                    <a:pt x="360934" y="1646428"/>
                  </a:lnTo>
                  <a:lnTo>
                    <a:pt x="367157" y="1674749"/>
                  </a:lnTo>
                  <a:lnTo>
                    <a:pt x="395477" y="1668526"/>
                  </a:lnTo>
                  <a:lnTo>
                    <a:pt x="389255" y="1640205"/>
                  </a:lnTo>
                  <a:close/>
                </a:path>
                <a:path w="507364" h="2058670">
                  <a:moveTo>
                    <a:pt x="401700" y="1696847"/>
                  </a:moveTo>
                  <a:lnTo>
                    <a:pt x="373380" y="1703070"/>
                  </a:lnTo>
                  <a:lnTo>
                    <a:pt x="379602" y="1731264"/>
                  </a:lnTo>
                  <a:lnTo>
                    <a:pt x="407924" y="1725041"/>
                  </a:lnTo>
                  <a:lnTo>
                    <a:pt x="401700" y="1696847"/>
                  </a:lnTo>
                  <a:close/>
                </a:path>
                <a:path w="507364" h="2058670">
                  <a:moveTo>
                    <a:pt x="414147" y="1753362"/>
                  </a:moveTo>
                  <a:lnTo>
                    <a:pt x="385825" y="1759585"/>
                  </a:lnTo>
                  <a:lnTo>
                    <a:pt x="392049" y="1787906"/>
                  </a:lnTo>
                  <a:lnTo>
                    <a:pt x="420370" y="1781683"/>
                  </a:lnTo>
                  <a:lnTo>
                    <a:pt x="414147" y="1753362"/>
                  </a:lnTo>
                  <a:close/>
                </a:path>
                <a:path w="507364" h="2058670">
                  <a:moveTo>
                    <a:pt x="426593" y="1809877"/>
                  </a:moveTo>
                  <a:lnTo>
                    <a:pt x="398272" y="1816100"/>
                  </a:lnTo>
                  <a:lnTo>
                    <a:pt x="404495" y="1844421"/>
                  </a:lnTo>
                  <a:lnTo>
                    <a:pt x="432815" y="1838198"/>
                  </a:lnTo>
                  <a:lnTo>
                    <a:pt x="426593" y="1809877"/>
                  </a:lnTo>
                  <a:close/>
                </a:path>
                <a:path w="507364" h="2058670">
                  <a:moveTo>
                    <a:pt x="439038" y="1866519"/>
                  </a:moveTo>
                  <a:lnTo>
                    <a:pt x="410718" y="1872742"/>
                  </a:lnTo>
                  <a:lnTo>
                    <a:pt x="416940" y="1900936"/>
                  </a:lnTo>
                  <a:lnTo>
                    <a:pt x="445262" y="1894713"/>
                  </a:lnTo>
                  <a:lnTo>
                    <a:pt x="439038" y="1866519"/>
                  </a:lnTo>
                  <a:close/>
                </a:path>
                <a:path w="507364" h="2058670">
                  <a:moveTo>
                    <a:pt x="388112" y="1940560"/>
                  </a:moveTo>
                  <a:lnTo>
                    <a:pt x="382270" y="1945894"/>
                  </a:lnTo>
                  <a:lnTo>
                    <a:pt x="376427" y="1951355"/>
                  </a:lnTo>
                  <a:lnTo>
                    <a:pt x="376047" y="1960499"/>
                  </a:lnTo>
                  <a:lnTo>
                    <a:pt x="381508" y="1966341"/>
                  </a:lnTo>
                  <a:lnTo>
                    <a:pt x="466471" y="2058543"/>
                  </a:lnTo>
                  <a:lnTo>
                    <a:pt x="476927" y="2026031"/>
                  </a:lnTo>
                  <a:lnTo>
                    <a:pt x="446532" y="2026031"/>
                  </a:lnTo>
                  <a:lnTo>
                    <a:pt x="450368" y="2014093"/>
                  </a:lnTo>
                  <a:lnTo>
                    <a:pt x="441833" y="2014093"/>
                  </a:lnTo>
                  <a:lnTo>
                    <a:pt x="435610" y="1985899"/>
                  </a:lnTo>
                  <a:lnTo>
                    <a:pt x="438269" y="1985314"/>
                  </a:lnTo>
                  <a:lnTo>
                    <a:pt x="402717" y="1946783"/>
                  </a:lnTo>
                  <a:lnTo>
                    <a:pt x="397383" y="1940941"/>
                  </a:lnTo>
                  <a:lnTo>
                    <a:pt x="388112" y="1940560"/>
                  </a:lnTo>
                  <a:close/>
                </a:path>
                <a:path w="507364" h="2058670">
                  <a:moveTo>
                    <a:pt x="460947" y="2009892"/>
                  </a:moveTo>
                  <a:lnTo>
                    <a:pt x="451017" y="2012074"/>
                  </a:lnTo>
                  <a:lnTo>
                    <a:pt x="446532" y="2026031"/>
                  </a:lnTo>
                  <a:lnTo>
                    <a:pt x="470915" y="2020697"/>
                  </a:lnTo>
                  <a:lnTo>
                    <a:pt x="460947" y="2009892"/>
                  </a:lnTo>
                  <a:close/>
                </a:path>
                <a:path w="507364" h="2058670">
                  <a:moveTo>
                    <a:pt x="491836" y="1979676"/>
                  </a:moveTo>
                  <a:lnTo>
                    <a:pt x="463931" y="1979676"/>
                  </a:lnTo>
                  <a:lnTo>
                    <a:pt x="470154" y="2007870"/>
                  </a:lnTo>
                  <a:lnTo>
                    <a:pt x="460947" y="2009892"/>
                  </a:lnTo>
                  <a:lnTo>
                    <a:pt x="470915" y="2020697"/>
                  </a:lnTo>
                  <a:lnTo>
                    <a:pt x="446532" y="2026031"/>
                  </a:lnTo>
                  <a:lnTo>
                    <a:pt x="476927" y="2026031"/>
                  </a:lnTo>
                  <a:lnTo>
                    <a:pt x="491836" y="1979676"/>
                  </a:lnTo>
                  <a:close/>
                </a:path>
                <a:path w="507364" h="2058670">
                  <a:moveTo>
                    <a:pt x="438269" y="1985314"/>
                  </a:moveTo>
                  <a:lnTo>
                    <a:pt x="435610" y="1985899"/>
                  </a:lnTo>
                  <a:lnTo>
                    <a:pt x="441833" y="2014093"/>
                  </a:lnTo>
                  <a:lnTo>
                    <a:pt x="451017" y="2012074"/>
                  </a:lnTo>
                  <a:lnTo>
                    <a:pt x="454102" y="2002474"/>
                  </a:lnTo>
                  <a:lnTo>
                    <a:pt x="438269" y="1985314"/>
                  </a:lnTo>
                  <a:close/>
                </a:path>
                <a:path w="507364" h="2058670">
                  <a:moveTo>
                    <a:pt x="451017" y="2012074"/>
                  </a:moveTo>
                  <a:lnTo>
                    <a:pt x="441833" y="2014093"/>
                  </a:lnTo>
                  <a:lnTo>
                    <a:pt x="450368" y="2014093"/>
                  </a:lnTo>
                  <a:lnTo>
                    <a:pt x="451017" y="2012074"/>
                  </a:lnTo>
                  <a:close/>
                </a:path>
                <a:path w="507364" h="2058670">
                  <a:moveTo>
                    <a:pt x="454102" y="2002474"/>
                  </a:moveTo>
                  <a:lnTo>
                    <a:pt x="451017" y="2012074"/>
                  </a:lnTo>
                  <a:lnTo>
                    <a:pt x="460947" y="2009892"/>
                  </a:lnTo>
                  <a:lnTo>
                    <a:pt x="454102" y="2002474"/>
                  </a:lnTo>
                  <a:close/>
                </a:path>
                <a:path w="507364" h="2058670">
                  <a:moveTo>
                    <a:pt x="463931" y="1979676"/>
                  </a:moveTo>
                  <a:lnTo>
                    <a:pt x="461239" y="1980267"/>
                  </a:lnTo>
                  <a:lnTo>
                    <a:pt x="454102" y="2002474"/>
                  </a:lnTo>
                  <a:lnTo>
                    <a:pt x="460947" y="2009892"/>
                  </a:lnTo>
                  <a:lnTo>
                    <a:pt x="470154" y="2007870"/>
                  </a:lnTo>
                  <a:lnTo>
                    <a:pt x="463931" y="1979676"/>
                  </a:lnTo>
                  <a:close/>
                </a:path>
                <a:path w="507364" h="2058670">
                  <a:moveTo>
                    <a:pt x="461239" y="1980267"/>
                  </a:moveTo>
                  <a:lnTo>
                    <a:pt x="438269" y="1985314"/>
                  </a:lnTo>
                  <a:lnTo>
                    <a:pt x="454102" y="2002474"/>
                  </a:lnTo>
                  <a:lnTo>
                    <a:pt x="461239" y="1980267"/>
                  </a:lnTo>
                  <a:close/>
                </a:path>
                <a:path w="507364" h="2058670">
                  <a:moveTo>
                    <a:pt x="487934" y="1918589"/>
                  </a:moveTo>
                  <a:lnTo>
                    <a:pt x="479679" y="1922780"/>
                  </a:lnTo>
                  <a:lnTo>
                    <a:pt x="477265" y="1930400"/>
                  </a:lnTo>
                  <a:lnTo>
                    <a:pt x="461239" y="1980267"/>
                  </a:lnTo>
                  <a:lnTo>
                    <a:pt x="463931" y="1979676"/>
                  </a:lnTo>
                  <a:lnTo>
                    <a:pt x="491836" y="1979676"/>
                  </a:lnTo>
                  <a:lnTo>
                    <a:pt x="504825" y="1939290"/>
                  </a:lnTo>
                  <a:lnTo>
                    <a:pt x="507364" y="1931670"/>
                  </a:lnTo>
                  <a:lnTo>
                    <a:pt x="503174" y="1923415"/>
                  </a:lnTo>
                  <a:lnTo>
                    <a:pt x="487934" y="1918589"/>
                  </a:lnTo>
                  <a:close/>
                </a:path>
                <a:path w="507364" h="2058670">
                  <a:moveTo>
                    <a:pt x="451485" y="1923034"/>
                  </a:moveTo>
                  <a:lnTo>
                    <a:pt x="423163" y="1929257"/>
                  </a:lnTo>
                  <a:lnTo>
                    <a:pt x="429387" y="1957578"/>
                  </a:lnTo>
                  <a:lnTo>
                    <a:pt x="457708" y="1951355"/>
                  </a:lnTo>
                  <a:lnTo>
                    <a:pt x="451485" y="1923034"/>
                  </a:lnTo>
                  <a:close/>
                </a:path>
              </a:pathLst>
            </a:custGeom>
            <a:solidFill>
              <a:srgbClr val="FF89D7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3398392" y="2542794"/>
              <a:ext cx="111760" cy="664210"/>
            </a:xfrm>
            <a:custGeom>
              <a:avLst/>
              <a:gdLst/>
              <a:ahLst/>
              <a:cxnLst/>
              <a:rect l="l" t="t" r="r" b="b"/>
              <a:pathLst>
                <a:path w="111760" h="664210">
                  <a:moveTo>
                    <a:pt x="55753" y="39224"/>
                  </a:moveTo>
                  <a:lnTo>
                    <a:pt x="45847" y="56206"/>
                  </a:lnTo>
                  <a:lnTo>
                    <a:pt x="45847" y="663828"/>
                  </a:lnTo>
                  <a:lnTo>
                    <a:pt x="65659" y="663828"/>
                  </a:lnTo>
                  <a:lnTo>
                    <a:pt x="65659" y="56206"/>
                  </a:lnTo>
                  <a:lnTo>
                    <a:pt x="55753" y="39224"/>
                  </a:lnTo>
                  <a:close/>
                </a:path>
                <a:path w="111760" h="664210">
                  <a:moveTo>
                    <a:pt x="55753" y="0"/>
                  </a:moveTo>
                  <a:lnTo>
                    <a:pt x="2794" y="90804"/>
                  </a:lnTo>
                  <a:lnTo>
                    <a:pt x="0" y="95503"/>
                  </a:lnTo>
                  <a:lnTo>
                    <a:pt x="1524" y="101600"/>
                  </a:lnTo>
                  <a:lnTo>
                    <a:pt x="6350" y="104393"/>
                  </a:lnTo>
                  <a:lnTo>
                    <a:pt x="11049" y="107187"/>
                  </a:lnTo>
                  <a:lnTo>
                    <a:pt x="17145" y="105536"/>
                  </a:lnTo>
                  <a:lnTo>
                    <a:pt x="19812" y="100837"/>
                  </a:lnTo>
                  <a:lnTo>
                    <a:pt x="45847" y="56206"/>
                  </a:lnTo>
                  <a:lnTo>
                    <a:pt x="45847" y="19557"/>
                  </a:lnTo>
                  <a:lnTo>
                    <a:pt x="67159" y="19557"/>
                  </a:lnTo>
                  <a:lnTo>
                    <a:pt x="55753" y="0"/>
                  </a:lnTo>
                  <a:close/>
                </a:path>
                <a:path w="111760" h="664210">
                  <a:moveTo>
                    <a:pt x="67159" y="19557"/>
                  </a:moveTo>
                  <a:lnTo>
                    <a:pt x="65659" y="19557"/>
                  </a:lnTo>
                  <a:lnTo>
                    <a:pt x="65659" y="56206"/>
                  </a:lnTo>
                  <a:lnTo>
                    <a:pt x="91694" y="100837"/>
                  </a:lnTo>
                  <a:lnTo>
                    <a:pt x="94361" y="105536"/>
                  </a:lnTo>
                  <a:lnTo>
                    <a:pt x="100457" y="107187"/>
                  </a:lnTo>
                  <a:lnTo>
                    <a:pt x="105156" y="104393"/>
                  </a:lnTo>
                  <a:lnTo>
                    <a:pt x="109982" y="101600"/>
                  </a:lnTo>
                  <a:lnTo>
                    <a:pt x="111506" y="95503"/>
                  </a:lnTo>
                  <a:lnTo>
                    <a:pt x="108712" y="90804"/>
                  </a:lnTo>
                  <a:lnTo>
                    <a:pt x="67159" y="19557"/>
                  </a:lnTo>
                  <a:close/>
                </a:path>
                <a:path w="111760" h="664210">
                  <a:moveTo>
                    <a:pt x="65659" y="19557"/>
                  </a:moveTo>
                  <a:lnTo>
                    <a:pt x="45847" y="19557"/>
                  </a:lnTo>
                  <a:lnTo>
                    <a:pt x="45847" y="56206"/>
                  </a:lnTo>
                  <a:lnTo>
                    <a:pt x="55753" y="39224"/>
                  </a:lnTo>
                  <a:lnTo>
                    <a:pt x="47244" y="24637"/>
                  </a:lnTo>
                  <a:lnTo>
                    <a:pt x="65659" y="24637"/>
                  </a:lnTo>
                  <a:lnTo>
                    <a:pt x="65659" y="19557"/>
                  </a:lnTo>
                  <a:close/>
                </a:path>
                <a:path w="111760" h="664210">
                  <a:moveTo>
                    <a:pt x="65659" y="24637"/>
                  </a:moveTo>
                  <a:lnTo>
                    <a:pt x="64262" y="24637"/>
                  </a:lnTo>
                  <a:lnTo>
                    <a:pt x="55753" y="39224"/>
                  </a:lnTo>
                  <a:lnTo>
                    <a:pt x="65659" y="56206"/>
                  </a:lnTo>
                  <a:lnTo>
                    <a:pt x="65659" y="24637"/>
                  </a:lnTo>
                  <a:close/>
                </a:path>
                <a:path w="111760" h="664210">
                  <a:moveTo>
                    <a:pt x="64262" y="24637"/>
                  </a:moveTo>
                  <a:lnTo>
                    <a:pt x="47244" y="24637"/>
                  </a:lnTo>
                  <a:lnTo>
                    <a:pt x="55753" y="39224"/>
                  </a:lnTo>
                  <a:lnTo>
                    <a:pt x="64262" y="24637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4747767" y="2625888"/>
            <a:ext cx="179536" cy="5568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  <a:defRPr/>
            </a:pP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spc="-25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g</a:t>
            </a:r>
            <a:r>
              <a:rPr sz="1200" spc="-10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200" spc="-15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x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5067680" y="2536699"/>
            <a:ext cx="588010" cy="2061845"/>
            <a:chOff x="3543680" y="2536698"/>
            <a:chExt cx="588010" cy="2061845"/>
          </a:xfrm>
        </p:grpSpPr>
        <p:sp>
          <p:nvSpPr>
            <p:cNvPr id="30" name="object 30"/>
            <p:cNvSpPr/>
            <p:nvPr/>
          </p:nvSpPr>
          <p:spPr>
            <a:xfrm>
              <a:off x="3543680" y="2539619"/>
              <a:ext cx="507365" cy="2058670"/>
            </a:xfrm>
            <a:custGeom>
              <a:avLst/>
              <a:gdLst/>
              <a:ahLst/>
              <a:cxnLst/>
              <a:rect l="l" t="t" r="r" b="b"/>
              <a:pathLst>
                <a:path w="507364" h="2058670">
                  <a:moveTo>
                    <a:pt x="28194" y="0"/>
                  </a:moveTo>
                  <a:lnTo>
                    <a:pt x="0" y="6222"/>
                  </a:lnTo>
                  <a:lnTo>
                    <a:pt x="6223" y="34543"/>
                  </a:lnTo>
                  <a:lnTo>
                    <a:pt x="34417" y="28320"/>
                  </a:lnTo>
                  <a:lnTo>
                    <a:pt x="28194" y="0"/>
                  </a:lnTo>
                  <a:close/>
                </a:path>
                <a:path w="507364" h="2058670">
                  <a:moveTo>
                    <a:pt x="40640" y="56641"/>
                  </a:moveTo>
                  <a:lnTo>
                    <a:pt x="12446" y="62864"/>
                  </a:lnTo>
                  <a:lnTo>
                    <a:pt x="18669" y="91185"/>
                  </a:lnTo>
                  <a:lnTo>
                    <a:pt x="46863" y="84962"/>
                  </a:lnTo>
                  <a:lnTo>
                    <a:pt x="40640" y="56641"/>
                  </a:lnTo>
                  <a:close/>
                </a:path>
                <a:path w="507364" h="2058670">
                  <a:moveTo>
                    <a:pt x="53086" y="113156"/>
                  </a:moveTo>
                  <a:lnTo>
                    <a:pt x="24892" y="119379"/>
                  </a:lnTo>
                  <a:lnTo>
                    <a:pt x="31115" y="147700"/>
                  </a:lnTo>
                  <a:lnTo>
                    <a:pt x="59309" y="141477"/>
                  </a:lnTo>
                  <a:lnTo>
                    <a:pt x="53086" y="113156"/>
                  </a:lnTo>
                  <a:close/>
                </a:path>
                <a:path w="507364" h="2058670">
                  <a:moveTo>
                    <a:pt x="65532" y="169798"/>
                  </a:moveTo>
                  <a:lnTo>
                    <a:pt x="37338" y="176021"/>
                  </a:lnTo>
                  <a:lnTo>
                    <a:pt x="43561" y="204215"/>
                  </a:lnTo>
                  <a:lnTo>
                    <a:pt x="71755" y="197992"/>
                  </a:lnTo>
                  <a:lnTo>
                    <a:pt x="65532" y="169798"/>
                  </a:lnTo>
                  <a:close/>
                </a:path>
                <a:path w="507364" h="2058670">
                  <a:moveTo>
                    <a:pt x="77978" y="226313"/>
                  </a:moveTo>
                  <a:lnTo>
                    <a:pt x="49784" y="232536"/>
                  </a:lnTo>
                  <a:lnTo>
                    <a:pt x="56007" y="260857"/>
                  </a:lnTo>
                  <a:lnTo>
                    <a:pt x="84201" y="254634"/>
                  </a:lnTo>
                  <a:lnTo>
                    <a:pt x="77978" y="226313"/>
                  </a:lnTo>
                  <a:close/>
                </a:path>
                <a:path w="507364" h="2058670">
                  <a:moveTo>
                    <a:pt x="90424" y="282828"/>
                  </a:moveTo>
                  <a:lnTo>
                    <a:pt x="62230" y="289051"/>
                  </a:lnTo>
                  <a:lnTo>
                    <a:pt x="68453" y="317372"/>
                  </a:lnTo>
                  <a:lnTo>
                    <a:pt x="96647" y="311150"/>
                  </a:lnTo>
                  <a:lnTo>
                    <a:pt x="90424" y="282828"/>
                  </a:lnTo>
                  <a:close/>
                </a:path>
                <a:path w="507364" h="2058670">
                  <a:moveTo>
                    <a:pt x="102870" y="339470"/>
                  </a:moveTo>
                  <a:lnTo>
                    <a:pt x="74676" y="345693"/>
                  </a:lnTo>
                  <a:lnTo>
                    <a:pt x="80899" y="373888"/>
                  </a:lnTo>
                  <a:lnTo>
                    <a:pt x="109093" y="367664"/>
                  </a:lnTo>
                  <a:lnTo>
                    <a:pt x="102870" y="339470"/>
                  </a:lnTo>
                  <a:close/>
                </a:path>
                <a:path w="507364" h="2058670">
                  <a:moveTo>
                    <a:pt x="115316" y="395985"/>
                  </a:moveTo>
                  <a:lnTo>
                    <a:pt x="87122" y="402208"/>
                  </a:lnTo>
                  <a:lnTo>
                    <a:pt x="93345" y="430529"/>
                  </a:lnTo>
                  <a:lnTo>
                    <a:pt x="121539" y="424306"/>
                  </a:lnTo>
                  <a:lnTo>
                    <a:pt x="115316" y="395985"/>
                  </a:lnTo>
                  <a:close/>
                </a:path>
                <a:path w="507364" h="2058670">
                  <a:moveTo>
                    <a:pt x="127762" y="452500"/>
                  </a:moveTo>
                  <a:lnTo>
                    <a:pt x="99568" y="458723"/>
                  </a:lnTo>
                  <a:lnTo>
                    <a:pt x="105791" y="487044"/>
                  </a:lnTo>
                  <a:lnTo>
                    <a:pt x="133985" y="480821"/>
                  </a:lnTo>
                  <a:lnTo>
                    <a:pt x="127762" y="452500"/>
                  </a:lnTo>
                  <a:close/>
                </a:path>
                <a:path w="507364" h="2058670">
                  <a:moveTo>
                    <a:pt x="140208" y="509142"/>
                  </a:moveTo>
                  <a:lnTo>
                    <a:pt x="112014" y="515365"/>
                  </a:lnTo>
                  <a:lnTo>
                    <a:pt x="118237" y="543559"/>
                  </a:lnTo>
                  <a:lnTo>
                    <a:pt x="146431" y="537336"/>
                  </a:lnTo>
                  <a:lnTo>
                    <a:pt x="140208" y="509142"/>
                  </a:lnTo>
                  <a:close/>
                </a:path>
                <a:path w="507364" h="2058670">
                  <a:moveTo>
                    <a:pt x="152654" y="565657"/>
                  </a:moveTo>
                  <a:lnTo>
                    <a:pt x="124460" y="571880"/>
                  </a:lnTo>
                  <a:lnTo>
                    <a:pt x="130683" y="600201"/>
                  </a:lnTo>
                  <a:lnTo>
                    <a:pt x="158877" y="593978"/>
                  </a:lnTo>
                  <a:lnTo>
                    <a:pt x="152654" y="565657"/>
                  </a:lnTo>
                  <a:close/>
                </a:path>
                <a:path w="507364" h="2058670">
                  <a:moveTo>
                    <a:pt x="165100" y="622172"/>
                  </a:moveTo>
                  <a:lnTo>
                    <a:pt x="136906" y="628395"/>
                  </a:lnTo>
                  <a:lnTo>
                    <a:pt x="143129" y="656716"/>
                  </a:lnTo>
                  <a:lnTo>
                    <a:pt x="171323" y="650493"/>
                  </a:lnTo>
                  <a:lnTo>
                    <a:pt x="165100" y="622172"/>
                  </a:lnTo>
                  <a:close/>
                </a:path>
                <a:path w="507364" h="2058670">
                  <a:moveTo>
                    <a:pt x="177546" y="678814"/>
                  </a:moveTo>
                  <a:lnTo>
                    <a:pt x="149352" y="685038"/>
                  </a:lnTo>
                  <a:lnTo>
                    <a:pt x="155575" y="713231"/>
                  </a:lnTo>
                  <a:lnTo>
                    <a:pt x="183769" y="707008"/>
                  </a:lnTo>
                  <a:lnTo>
                    <a:pt x="177546" y="678814"/>
                  </a:lnTo>
                  <a:close/>
                </a:path>
                <a:path w="507364" h="2058670">
                  <a:moveTo>
                    <a:pt x="189992" y="735329"/>
                  </a:moveTo>
                  <a:lnTo>
                    <a:pt x="161798" y="741552"/>
                  </a:lnTo>
                  <a:lnTo>
                    <a:pt x="168021" y="769873"/>
                  </a:lnTo>
                  <a:lnTo>
                    <a:pt x="196215" y="763651"/>
                  </a:lnTo>
                  <a:lnTo>
                    <a:pt x="189992" y="735329"/>
                  </a:lnTo>
                  <a:close/>
                </a:path>
                <a:path w="507364" h="2058670">
                  <a:moveTo>
                    <a:pt x="202438" y="791844"/>
                  </a:moveTo>
                  <a:lnTo>
                    <a:pt x="174244" y="798067"/>
                  </a:lnTo>
                  <a:lnTo>
                    <a:pt x="180467" y="826388"/>
                  </a:lnTo>
                  <a:lnTo>
                    <a:pt x="208661" y="820165"/>
                  </a:lnTo>
                  <a:lnTo>
                    <a:pt x="202438" y="791844"/>
                  </a:lnTo>
                  <a:close/>
                </a:path>
                <a:path w="507364" h="2058670">
                  <a:moveTo>
                    <a:pt x="214884" y="848486"/>
                  </a:moveTo>
                  <a:lnTo>
                    <a:pt x="186690" y="854709"/>
                  </a:lnTo>
                  <a:lnTo>
                    <a:pt x="192913" y="882903"/>
                  </a:lnTo>
                  <a:lnTo>
                    <a:pt x="221107" y="876680"/>
                  </a:lnTo>
                  <a:lnTo>
                    <a:pt x="214884" y="848486"/>
                  </a:lnTo>
                  <a:close/>
                </a:path>
                <a:path w="507364" h="2058670">
                  <a:moveTo>
                    <a:pt x="227330" y="905001"/>
                  </a:moveTo>
                  <a:lnTo>
                    <a:pt x="199136" y="911225"/>
                  </a:lnTo>
                  <a:lnTo>
                    <a:pt x="205359" y="939545"/>
                  </a:lnTo>
                  <a:lnTo>
                    <a:pt x="233553" y="933322"/>
                  </a:lnTo>
                  <a:lnTo>
                    <a:pt x="227330" y="905001"/>
                  </a:lnTo>
                  <a:close/>
                </a:path>
                <a:path w="507364" h="2058670">
                  <a:moveTo>
                    <a:pt x="239776" y="961516"/>
                  </a:moveTo>
                  <a:lnTo>
                    <a:pt x="211582" y="967739"/>
                  </a:lnTo>
                  <a:lnTo>
                    <a:pt x="217805" y="996060"/>
                  </a:lnTo>
                  <a:lnTo>
                    <a:pt x="245999" y="989838"/>
                  </a:lnTo>
                  <a:lnTo>
                    <a:pt x="239776" y="961516"/>
                  </a:lnTo>
                  <a:close/>
                </a:path>
                <a:path w="507364" h="2058670">
                  <a:moveTo>
                    <a:pt x="252222" y="1018158"/>
                  </a:moveTo>
                  <a:lnTo>
                    <a:pt x="224028" y="1024381"/>
                  </a:lnTo>
                  <a:lnTo>
                    <a:pt x="230251" y="1052576"/>
                  </a:lnTo>
                  <a:lnTo>
                    <a:pt x="258445" y="1046352"/>
                  </a:lnTo>
                  <a:lnTo>
                    <a:pt x="252222" y="1018158"/>
                  </a:lnTo>
                  <a:close/>
                </a:path>
                <a:path w="507364" h="2058670">
                  <a:moveTo>
                    <a:pt x="264668" y="1074673"/>
                  </a:moveTo>
                  <a:lnTo>
                    <a:pt x="236474" y="1080896"/>
                  </a:lnTo>
                  <a:lnTo>
                    <a:pt x="242697" y="1109217"/>
                  </a:lnTo>
                  <a:lnTo>
                    <a:pt x="270891" y="1102994"/>
                  </a:lnTo>
                  <a:lnTo>
                    <a:pt x="264668" y="1074673"/>
                  </a:lnTo>
                  <a:close/>
                </a:path>
                <a:path w="507364" h="2058670">
                  <a:moveTo>
                    <a:pt x="277114" y="1131188"/>
                  </a:moveTo>
                  <a:lnTo>
                    <a:pt x="248920" y="1137411"/>
                  </a:lnTo>
                  <a:lnTo>
                    <a:pt x="255143" y="1165732"/>
                  </a:lnTo>
                  <a:lnTo>
                    <a:pt x="283337" y="1159509"/>
                  </a:lnTo>
                  <a:lnTo>
                    <a:pt x="277114" y="1131188"/>
                  </a:lnTo>
                  <a:close/>
                </a:path>
                <a:path w="507364" h="2058670">
                  <a:moveTo>
                    <a:pt x="289560" y="1187830"/>
                  </a:moveTo>
                  <a:lnTo>
                    <a:pt x="261366" y="1194053"/>
                  </a:lnTo>
                  <a:lnTo>
                    <a:pt x="267589" y="1222247"/>
                  </a:lnTo>
                  <a:lnTo>
                    <a:pt x="295783" y="1216024"/>
                  </a:lnTo>
                  <a:lnTo>
                    <a:pt x="289560" y="1187830"/>
                  </a:lnTo>
                  <a:close/>
                </a:path>
                <a:path w="507364" h="2058670">
                  <a:moveTo>
                    <a:pt x="302006" y="1244345"/>
                  </a:moveTo>
                  <a:lnTo>
                    <a:pt x="273812" y="1250568"/>
                  </a:lnTo>
                  <a:lnTo>
                    <a:pt x="280035" y="1278889"/>
                  </a:lnTo>
                  <a:lnTo>
                    <a:pt x="308229" y="1272666"/>
                  </a:lnTo>
                  <a:lnTo>
                    <a:pt x="302006" y="1244345"/>
                  </a:lnTo>
                  <a:close/>
                </a:path>
                <a:path w="507364" h="2058670">
                  <a:moveTo>
                    <a:pt x="314452" y="1300860"/>
                  </a:moveTo>
                  <a:lnTo>
                    <a:pt x="286258" y="1307083"/>
                  </a:lnTo>
                  <a:lnTo>
                    <a:pt x="292481" y="1335404"/>
                  </a:lnTo>
                  <a:lnTo>
                    <a:pt x="320675" y="1329181"/>
                  </a:lnTo>
                  <a:lnTo>
                    <a:pt x="314452" y="1300860"/>
                  </a:lnTo>
                  <a:close/>
                </a:path>
                <a:path w="507364" h="2058670">
                  <a:moveTo>
                    <a:pt x="326898" y="1357502"/>
                  </a:moveTo>
                  <a:lnTo>
                    <a:pt x="298704" y="1363725"/>
                  </a:lnTo>
                  <a:lnTo>
                    <a:pt x="304927" y="1391919"/>
                  </a:lnTo>
                  <a:lnTo>
                    <a:pt x="333121" y="1385696"/>
                  </a:lnTo>
                  <a:lnTo>
                    <a:pt x="326898" y="1357502"/>
                  </a:lnTo>
                  <a:close/>
                </a:path>
                <a:path w="507364" h="2058670">
                  <a:moveTo>
                    <a:pt x="339344" y="1414017"/>
                  </a:moveTo>
                  <a:lnTo>
                    <a:pt x="311150" y="1420240"/>
                  </a:lnTo>
                  <a:lnTo>
                    <a:pt x="317373" y="1448561"/>
                  </a:lnTo>
                  <a:lnTo>
                    <a:pt x="345567" y="1442338"/>
                  </a:lnTo>
                  <a:lnTo>
                    <a:pt x="339344" y="1414017"/>
                  </a:lnTo>
                  <a:close/>
                </a:path>
                <a:path w="507364" h="2058670">
                  <a:moveTo>
                    <a:pt x="351790" y="1470532"/>
                  </a:moveTo>
                  <a:lnTo>
                    <a:pt x="323596" y="1476755"/>
                  </a:lnTo>
                  <a:lnTo>
                    <a:pt x="329819" y="1505076"/>
                  </a:lnTo>
                  <a:lnTo>
                    <a:pt x="358013" y="1498853"/>
                  </a:lnTo>
                  <a:lnTo>
                    <a:pt x="351790" y="1470532"/>
                  </a:lnTo>
                  <a:close/>
                </a:path>
                <a:path w="507364" h="2058670">
                  <a:moveTo>
                    <a:pt x="364363" y="1527174"/>
                  </a:moveTo>
                  <a:lnTo>
                    <a:pt x="336042" y="1533397"/>
                  </a:lnTo>
                  <a:lnTo>
                    <a:pt x="342265" y="1561591"/>
                  </a:lnTo>
                  <a:lnTo>
                    <a:pt x="370586" y="1555368"/>
                  </a:lnTo>
                  <a:lnTo>
                    <a:pt x="364363" y="1527174"/>
                  </a:lnTo>
                  <a:close/>
                </a:path>
                <a:path w="507364" h="2058670">
                  <a:moveTo>
                    <a:pt x="376809" y="1583689"/>
                  </a:moveTo>
                  <a:lnTo>
                    <a:pt x="348488" y="1589912"/>
                  </a:lnTo>
                  <a:lnTo>
                    <a:pt x="354711" y="1618233"/>
                  </a:lnTo>
                  <a:lnTo>
                    <a:pt x="383032" y="1612010"/>
                  </a:lnTo>
                  <a:lnTo>
                    <a:pt x="376809" y="1583689"/>
                  </a:lnTo>
                  <a:close/>
                </a:path>
                <a:path w="507364" h="2058670">
                  <a:moveTo>
                    <a:pt x="389255" y="1640204"/>
                  </a:moveTo>
                  <a:lnTo>
                    <a:pt x="360934" y="1646427"/>
                  </a:lnTo>
                  <a:lnTo>
                    <a:pt x="367157" y="1674748"/>
                  </a:lnTo>
                  <a:lnTo>
                    <a:pt x="395478" y="1668525"/>
                  </a:lnTo>
                  <a:lnTo>
                    <a:pt x="389255" y="1640204"/>
                  </a:lnTo>
                  <a:close/>
                </a:path>
                <a:path w="507364" h="2058670">
                  <a:moveTo>
                    <a:pt x="401701" y="1696846"/>
                  </a:moveTo>
                  <a:lnTo>
                    <a:pt x="373380" y="1703069"/>
                  </a:lnTo>
                  <a:lnTo>
                    <a:pt x="379603" y="1731263"/>
                  </a:lnTo>
                  <a:lnTo>
                    <a:pt x="407924" y="1725040"/>
                  </a:lnTo>
                  <a:lnTo>
                    <a:pt x="401701" y="1696846"/>
                  </a:lnTo>
                  <a:close/>
                </a:path>
                <a:path w="507364" h="2058670">
                  <a:moveTo>
                    <a:pt x="414147" y="1753361"/>
                  </a:moveTo>
                  <a:lnTo>
                    <a:pt x="385826" y="1759584"/>
                  </a:lnTo>
                  <a:lnTo>
                    <a:pt x="392049" y="1787905"/>
                  </a:lnTo>
                  <a:lnTo>
                    <a:pt x="420370" y="1781682"/>
                  </a:lnTo>
                  <a:lnTo>
                    <a:pt x="414147" y="1753361"/>
                  </a:lnTo>
                  <a:close/>
                </a:path>
                <a:path w="507364" h="2058670">
                  <a:moveTo>
                    <a:pt x="426593" y="1809876"/>
                  </a:moveTo>
                  <a:lnTo>
                    <a:pt x="398272" y="1816099"/>
                  </a:lnTo>
                  <a:lnTo>
                    <a:pt x="404495" y="1844420"/>
                  </a:lnTo>
                  <a:lnTo>
                    <a:pt x="432816" y="1838197"/>
                  </a:lnTo>
                  <a:lnTo>
                    <a:pt x="426593" y="1809876"/>
                  </a:lnTo>
                  <a:close/>
                </a:path>
                <a:path w="507364" h="2058670">
                  <a:moveTo>
                    <a:pt x="439039" y="1866518"/>
                  </a:moveTo>
                  <a:lnTo>
                    <a:pt x="410718" y="1872741"/>
                  </a:lnTo>
                  <a:lnTo>
                    <a:pt x="416941" y="1900935"/>
                  </a:lnTo>
                  <a:lnTo>
                    <a:pt x="445262" y="1894712"/>
                  </a:lnTo>
                  <a:lnTo>
                    <a:pt x="439039" y="1866518"/>
                  </a:lnTo>
                  <a:close/>
                </a:path>
                <a:path w="507364" h="2058670">
                  <a:moveTo>
                    <a:pt x="388112" y="1940559"/>
                  </a:moveTo>
                  <a:lnTo>
                    <a:pt x="382270" y="1945893"/>
                  </a:lnTo>
                  <a:lnTo>
                    <a:pt x="376428" y="1951354"/>
                  </a:lnTo>
                  <a:lnTo>
                    <a:pt x="376047" y="1960498"/>
                  </a:lnTo>
                  <a:lnTo>
                    <a:pt x="381508" y="1966340"/>
                  </a:lnTo>
                  <a:lnTo>
                    <a:pt x="466471" y="2058542"/>
                  </a:lnTo>
                  <a:lnTo>
                    <a:pt x="476927" y="2026030"/>
                  </a:lnTo>
                  <a:lnTo>
                    <a:pt x="446532" y="2026030"/>
                  </a:lnTo>
                  <a:lnTo>
                    <a:pt x="450368" y="2014092"/>
                  </a:lnTo>
                  <a:lnTo>
                    <a:pt x="441833" y="2014092"/>
                  </a:lnTo>
                  <a:lnTo>
                    <a:pt x="435610" y="1985898"/>
                  </a:lnTo>
                  <a:lnTo>
                    <a:pt x="438269" y="1985314"/>
                  </a:lnTo>
                  <a:lnTo>
                    <a:pt x="402717" y="1946782"/>
                  </a:lnTo>
                  <a:lnTo>
                    <a:pt x="397383" y="1940940"/>
                  </a:lnTo>
                  <a:lnTo>
                    <a:pt x="388112" y="1940559"/>
                  </a:lnTo>
                  <a:close/>
                </a:path>
                <a:path w="507364" h="2058670">
                  <a:moveTo>
                    <a:pt x="460947" y="2009892"/>
                  </a:moveTo>
                  <a:lnTo>
                    <a:pt x="451017" y="2012074"/>
                  </a:lnTo>
                  <a:lnTo>
                    <a:pt x="446532" y="2026030"/>
                  </a:lnTo>
                  <a:lnTo>
                    <a:pt x="470916" y="2020696"/>
                  </a:lnTo>
                  <a:lnTo>
                    <a:pt x="460947" y="2009892"/>
                  </a:lnTo>
                  <a:close/>
                </a:path>
                <a:path w="507364" h="2058670">
                  <a:moveTo>
                    <a:pt x="491836" y="1979675"/>
                  </a:moveTo>
                  <a:lnTo>
                    <a:pt x="463931" y="1979675"/>
                  </a:lnTo>
                  <a:lnTo>
                    <a:pt x="470154" y="2007869"/>
                  </a:lnTo>
                  <a:lnTo>
                    <a:pt x="460947" y="2009892"/>
                  </a:lnTo>
                  <a:lnTo>
                    <a:pt x="470916" y="2020696"/>
                  </a:lnTo>
                  <a:lnTo>
                    <a:pt x="446532" y="2026030"/>
                  </a:lnTo>
                  <a:lnTo>
                    <a:pt x="476927" y="2026030"/>
                  </a:lnTo>
                  <a:lnTo>
                    <a:pt x="491836" y="1979675"/>
                  </a:lnTo>
                  <a:close/>
                </a:path>
                <a:path w="507364" h="2058670">
                  <a:moveTo>
                    <a:pt x="438269" y="1985314"/>
                  </a:moveTo>
                  <a:lnTo>
                    <a:pt x="435610" y="1985898"/>
                  </a:lnTo>
                  <a:lnTo>
                    <a:pt x="441833" y="2014092"/>
                  </a:lnTo>
                  <a:lnTo>
                    <a:pt x="451017" y="2012074"/>
                  </a:lnTo>
                  <a:lnTo>
                    <a:pt x="454102" y="2002474"/>
                  </a:lnTo>
                  <a:lnTo>
                    <a:pt x="438269" y="1985314"/>
                  </a:lnTo>
                  <a:close/>
                </a:path>
                <a:path w="507364" h="2058670">
                  <a:moveTo>
                    <a:pt x="451017" y="2012074"/>
                  </a:moveTo>
                  <a:lnTo>
                    <a:pt x="441833" y="2014092"/>
                  </a:lnTo>
                  <a:lnTo>
                    <a:pt x="450368" y="2014092"/>
                  </a:lnTo>
                  <a:lnTo>
                    <a:pt x="451017" y="2012074"/>
                  </a:lnTo>
                  <a:close/>
                </a:path>
                <a:path w="507364" h="2058670">
                  <a:moveTo>
                    <a:pt x="454102" y="2002474"/>
                  </a:moveTo>
                  <a:lnTo>
                    <a:pt x="451017" y="2012074"/>
                  </a:lnTo>
                  <a:lnTo>
                    <a:pt x="460947" y="2009892"/>
                  </a:lnTo>
                  <a:lnTo>
                    <a:pt x="454102" y="2002474"/>
                  </a:lnTo>
                  <a:close/>
                </a:path>
                <a:path w="507364" h="2058670">
                  <a:moveTo>
                    <a:pt x="463931" y="1979675"/>
                  </a:moveTo>
                  <a:lnTo>
                    <a:pt x="461239" y="1980267"/>
                  </a:lnTo>
                  <a:lnTo>
                    <a:pt x="454102" y="2002474"/>
                  </a:lnTo>
                  <a:lnTo>
                    <a:pt x="460947" y="2009892"/>
                  </a:lnTo>
                  <a:lnTo>
                    <a:pt x="470154" y="2007869"/>
                  </a:lnTo>
                  <a:lnTo>
                    <a:pt x="463931" y="1979675"/>
                  </a:lnTo>
                  <a:close/>
                </a:path>
                <a:path w="507364" h="2058670">
                  <a:moveTo>
                    <a:pt x="461239" y="1980267"/>
                  </a:moveTo>
                  <a:lnTo>
                    <a:pt x="438269" y="1985314"/>
                  </a:lnTo>
                  <a:lnTo>
                    <a:pt x="454102" y="2002474"/>
                  </a:lnTo>
                  <a:lnTo>
                    <a:pt x="461239" y="1980267"/>
                  </a:lnTo>
                  <a:close/>
                </a:path>
                <a:path w="507364" h="2058670">
                  <a:moveTo>
                    <a:pt x="487934" y="1918588"/>
                  </a:moveTo>
                  <a:lnTo>
                    <a:pt x="479679" y="1922779"/>
                  </a:lnTo>
                  <a:lnTo>
                    <a:pt x="477266" y="1930399"/>
                  </a:lnTo>
                  <a:lnTo>
                    <a:pt x="461239" y="1980267"/>
                  </a:lnTo>
                  <a:lnTo>
                    <a:pt x="463931" y="1979675"/>
                  </a:lnTo>
                  <a:lnTo>
                    <a:pt x="491836" y="1979675"/>
                  </a:lnTo>
                  <a:lnTo>
                    <a:pt x="504825" y="1939289"/>
                  </a:lnTo>
                  <a:lnTo>
                    <a:pt x="507365" y="1931669"/>
                  </a:lnTo>
                  <a:lnTo>
                    <a:pt x="503174" y="1923414"/>
                  </a:lnTo>
                  <a:lnTo>
                    <a:pt x="487934" y="1918588"/>
                  </a:lnTo>
                  <a:close/>
                </a:path>
                <a:path w="507364" h="2058670">
                  <a:moveTo>
                    <a:pt x="451485" y="1923033"/>
                  </a:moveTo>
                  <a:lnTo>
                    <a:pt x="423164" y="1929256"/>
                  </a:lnTo>
                  <a:lnTo>
                    <a:pt x="429387" y="1957577"/>
                  </a:lnTo>
                  <a:lnTo>
                    <a:pt x="457708" y="1951354"/>
                  </a:lnTo>
                  <a:lnTo>
                    <a:pt x="451485" y="1923033"/>
                  </a:lnTo>
                  <a:close/>
                </a:path>
              </a:pathLst>
            </a:custGeom>
            <a:solidFill>
              <a:srgbClr val="FF89D7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4020184" y="2536698"/>
              <a:ext cx="111760" cy="664210"/>
            </a:xfrm>
            <a:custGeom>
              <a:avLst/>
              <a:gdLst/>
              <a:ahLst/>
              <a:cxnLst/>
              <a:rect l="l" t="t" r="r" b="b"/>
              <a:pathLst>
                <a:path w="111760" h="664210">
                  <a:moveTo>
                    <a:pt x="55752" y="39224"/>
                  </a:moveTo>
                  <a:lnTo>
                    <a:pt x="45847" y="56206"/>
                  </a:lnTo>
                  <a:lnTo>
                    <a:pt x="45847" y="663828"/>
                  </a:lnTo>
                  <a:lnTo>
                    <a:pt x="65659" y="663828"/>
                  </a:lnTo>
                  <a:lnTo>
                    <a:pt x="65659" y="56206"/>
                  </a:lnTo>
                  <a:lnTo>
                    <a:pt x="55752" y="39224"/>
                  </a:lnTo>
                  <a:close/>
                </a:path>
                <a:path w="111760" h="664210">
                  <a:moveTo>
                    <a:pt x="55752" y="0"/>
                  </a:moveTo>
                  <a:lnTo>
                    <a:pt x="2793" y="90804"/>
                  </a:lnTo>
                  <a:lnTo>
                    <a:pt x="0" y="95503"/>
                  </a:lnTo>
                  <a:lnTo>
                    <a:pt x="1524" y="101600"/>
                  </a:lnTo>
                  <a:lnTo>
                    <a:pt x="6350" y="104393"/>
                  </a:lnTo>
                  <a:lnTo>
                    <a:pt x="11049" y="107187"/>
                  </a:lnTo>
                  <a:lnTo>
                    <a:pt x="17144" y="105537"/>
                  </a:lnTo>
                  <a:lnTo>
                    <a:pt x="19812" y="100837"/>
                  </a:lnTo>
                  <a:lnTo>
                    <a:pt x="45846" y="56206"/>
                  </a:lnTo>
                  <a:lnTo>
                    <a:pt x="45847" y="19557"/>
                  </a:lnTo>
                  <a:lnTo>
                    <a:pt x="67159" y="19557"/>
                  </a:lnTo>
                  <a:lnTo>
                    <a:pt x="55752" y="0"/>
                  </a:lnTo>
                  <a:close/>
                </a:path>
                <a:path w="111760" h="664210">
                  <a:moveTo>
                    <a:pt x="67159" y="19557"/>
                  </a:moveTo>
                  <a:lnTo>
                    <a:pt x="65659" y="19557"/>
                  </a:lnTo>
                  <a:lnTo>
                    <a:pt x="65659" y="56206"/>
                  </a:lnTo>
                  <a:lnTo>
                    <a:pt x="91693" y="100837"/>
                  </a:lnTo>
                  <a:lnTo>
                    <a:pt x="94361" y="105537"/>
                  </a:lnTo>
                  <a:lnTo>
                    <a:pt x="100456" y="107187"/>
                  </a:lnTo>
                  <a:lnTo>
                    <a:pt x="105155" y="104393"/>
                  </a:lnTo>
                  <a:lnTo>
                    <a:pt x="109981" y="101600"/>
                  </a:lnTo>
                  <a:lnTo>
                    <a:pt x="111505" y="95503"/>
                  </a:lnTo>
                  <a:lnTo>
                    <a:pt x="108712" y="90804"/>
                  </a:lnTo>
                  <a:lnTo>
                    <a:pt x="67159" y="19557"/>
                  </a:lnTo>
                  <a:close/>
                </a:path>
                <a:path w="111760" h="664210">
                  <a:moveTo>
                    <a:pt x="65659" y="19557"/>
                  </a:moveTo>
                  <a:lnTo>
                    <a:pt x="45847" y="19557"/>
                  </a:lnTo>
                  <a:lnTo>
                    <a:pt x="45847" y="56206"/>
                  </a:lnTo>
                  <a:lnTo>
                    <a:pt x="55752" y="39224"/>
                  </a:lnTo>
                  <a:lnTo>
                    <a:pt x="47243" y="24637"/>
                  </a:lnTo>
                  <a:lnTo>
                    <a:pt x="65659" y="24637"/>
                  </a:lnTo>
                  <a:lnTo>
                    <a:pt x="65659" y="19557"/>
                  </a:lnTo>
                  <a:close/>
                </a:path>
                <a:path w="111760" h="664210">
                  <a:moveTo>
                    <a:pt x="65659" y="24637"/>
                  </a:moveTo>
                  <a:lnTo>
                    <a:pt x="64262" y="24637"/>
                  </a:lnTo>
                  <a:lnTo>
                    <a:pt x="55752" y="39224"/>
                  </a:lnTo>
                  <a:lnTo>
                    <a:pt x="65659" y="56206"/>
                  </a:lnTo>
                  <a:lnTo>
                    <a:pt x="65659" y="24637"/>
                  </a:lnTo>
                  <a:close/>
                </a:path>
                <a:path w="111760" h="664210">
                  <a:moveTo>
                    <a:pt x="64262" y="24637"/>
                  </a:moveTo>
                  <a:lnTo>
                    <a:pt x="47243" y="24637"/>
                  </a:lnTo>
                  <a:lnTo>
                    <a:pt x="55752" y="39224"/>
                  </a:lnTo>
                  <a:lnTo>
                    <a:pt x="64262" y="24637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5368671" y="2620427"/>
            <a:ext cx="179536" cy="5568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  <a:defRPr/>
            </a:pP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spc="-25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g</a:t>
            </a:r>
            <a:r>
              <a:rPr sz="1200" spc="-10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200" spc="-15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x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5697093" y="2504568"/>
            <a:ext cx="2464435" cy="2091055"/>
            <a:chOff x="4173092" y="2504567"/>
            <a:chExt cx="2464435" cy="2091055"/>
          </a:xfrm>
        </p:grpSpPr>
        <p:sp>
          <p:nvSpPr>
            <p:cNvPr id="34" name="object 34"/>
            <p:cNvSpPr/>
            <p:nvPr/>
          </p:nvSpPr>
          <p:spPr>
            <a:xfrm>
              <a:off x="4202429" y="2533650"/>
              <a:ext cx="2434590" cy="206197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173093" y="2504566"/>
              <a:ext cx="2307590" cy="2083435"/>
            </a:xfrm>
            <a:custGeom>
              <a:avLst/>
              <a:gdLst/>
              <a:ahLst/>
              <a:cxnLst/>
              <a:rect l="l" t="t" r="r" b="b"/>
              <a:pathLst>
                <a:path w="2307590" h="2083435">
                  <a:moveTo>
                    <a:pt x="34417" y="52705"/>
                  </a:moveTo>
                  <a:lnTo>
                    <a:pt x="28194" y="24384"/>
                  </a:lnTo>
                  <a:lnTo>
                    <a:pt x="0" y="30607"/>
                  </a:lnTo>
                  <a:lnTo>
                    <a:pt x="6223" y="58928"/>
                  </a:lnTo>
                  <a:lnTo>
                    <a:pt x="34417" y="52705"/>
                  </a:lnTo>
                  <a:close/>
                </a:path>
                <a:path w="2307590" h="2083435">
                  <a:moveTo>
                    <a:pt x="46863" y="109347"/>
                  </a:moveTo>
                  <a:lnTo>
                    <a:pt x="40640" y="81026"/>
                  </a:lnTo>
                  <a:lnTo>
                    <a:pt x="12446" y="87249"/>
                  </a:lnTo>
                  <a:lnTo>
                    <a:pt x="18669" y="115570"/>
                  </a:lnTo>
                  <a:lnTo>
                    <a:pt x="46863" y="109347"/>
                  </a:lnTo>
                  <a:close/>
                </a:path>
                <a:path w="2307590" h="2083435">
                  <a:moveTo>
                    <a:pt x="59309" y="165862"/>
                  </a:moveTo>
                  <a:lnTo>
                    <a:pt x="53086" y="137541"/>
                  </a:lnTo>
                  <a:lnTo>
                    <a:pt x="24892" y="143764"/>
                  </a:lnTo>
                  <a:lnTo>
                    <a:pt x="31115" y="172085"/>
                  </a:lnTo>
                  <a:lnTo>
                    <a:pt x="59309" y="165862"/>
                  </a:lnTo>
                  <a:close/>
                </a:path>
                <a:path w="2307590" h="2083435">
                  <a:moveTo>
                    <a:pt x="71755" y="222377"/>
                  </a:moveTo>
                  <a:lnTo>
                    <a:pt x="65532" y="194183"/>
                  </a:lnTo>
                  <a:lnTo>
                    <a:pt x="37338" y="200406"/>
                  </a:lnTo>
                  <a:lnTo>
                    <a:pt x="43561" y="228600"/>
                  </a:lnTo>
                  <a:lnTo>
                    <a:pt x="71755" y="222377"/>
                  </a:lnTo>
                  <a:close/>
                </a:path>
                <a:path w="2307590" h="2083435">
                  <a:moveTo>
                    <a:pt x="84201" y="279019"/>
                  </a:moveTo>
                  <a:lnTo>
                    <a:pt x="77978" y="250698"/>
                  </a:lnTo>
                  <a:lnTo>
                    <a:pt x="49784" y="256921"/>
                  </a:lnTo>
                  <a:lnTo>
                    <a:pt x="56007" y="285242"/>
                  </a:lnTo>
                  <a:lnTo>
                    <a:pt x="84201" y="279019"/>
                  </a:lnTo>
                  <a:close/>
                </a:path>
                <a:path w="2307590" h="2083435">
                  <a:moveTo>
                    <a:pt x="96647" y="335534"/>
                  </a:moveTo>
                  <a:lnTo>
                    <a:pt x="90424" y="307213"/>
                  </a:lnTo>
                  <a:lnTo>
                    <a:pt x="62230" y="313436"/>
                  </a:lnTo>
                  <a:lnTo>
                    <a:pt x="68453" y="341757"/>
                  </a:lnTo>
                  <a:lnTo>
                    <a:pt x="96647" y="335534"/>
                  </a:lnTo>
                  <a:close/>
                </a:path>
                <a:path w="2307590" h="2083435">
                  <a:moveTo>
                    <a:pt x="109093" y="392049"/>
                  </a:moveTo>
                  <a:lnTo>
                    <a:pt x="102870" y="363855"/>
                  </a:lnTo>
                  <a:lnTo>
                    <a:pt x="74676" y="370078"/>
                  </a:lnTo>
                  <a:lnTo>
                    <a:pt x="80899" y="398272"/>
                  </a:lnTo>
                  <a:lnTo>
                    <a:pt x="109093" y="392049"/>
                  </a:lnTo>
                  <a:close/>
                </a:path>
                <a:path w="2307590" h="2083435">
                  <a:moveTo>
                    <a:pt x="121539" y="448691"/>
                  </a:moveTo>
                  <a:lnTo>
                    <a:pt x="115316" y="420370"/>
                  </a:lnTo>
                  <a:lnTo>
                    <a:pt x="87122" y="426593"/>
                  </a:lnTo>
                  <a:lnTo>
                    <a:pt x="93345" y="454914"/>
                  </a:lnTo>
                  <a:lnTo>
                    <a:pt x="121539" y="448691"/>
                  </a:lnTo>
                  <a:close/>
                </a:path>
                <a:path w="2307590" h="2083435">
                  <a:moveTo>
                    <a:pt x="133985" y="505206"/>
                  </a:moveTo>
                  <a:lnTo>
                    <a:pt x="127762" y="476885"/>
                  </a:lnTo>
                  <a:lnTo>
                    <a:pt x="99568" y="483108"/>
                  </a:lnTo>
                  <a:lnTo>
                    <a:pt x="105791" y="511429"/>
                  </a:lnTo>
                  <a:lnTo>
                    <a:pt x="133985" y="505206"/>
                  </a:lnTo>
                  <a:close/>
                </a:path>
                <a:path w="2307590" h="2083435">
                  <a:moveTo>
                    <a:pt x="146431" y="561721"/>
                  </a:moveTo>
                  <a:lnTo>
                    <a:pt x="140208" y="533527"/>
                  </a:lnTo>
                  <a:lnTo>
                    <a:pt x="112014" y="539750"/>
                  </a:lnTo>
                  <a:lnTo>
                    <a:pt x="118237" y="567944"/>
                  </a:lnTo>
                  <a:lnTo>
                    <a:pt x="146431" y="561721"/>
                  </a:lnTo>
                  <a:close/>
                </a:path>
                <a:path w="2307590" h="2083435">
                  <a:moveTo>
                    <a:pt x="158877" y="618363"/>
                  </a:moveTo>
                  <a:lnTo>
                    <a:pt x="152654" y="590042"/>
                  </a:lnTo>
                  <a:lnTo>
                    <a:pt x="124460" y="596265"/>
                  </a:lnTo>
                  <a:lnTo>
                    <a:pt x="130683" y="624586"/>
                  </a:lnTo>
                  <a:lnTo>
                    <a:pt x="158877" y="618363"/>
                  </a:lnTo>
                  <a:close/>
                </a:path>
                <a:path w="2307590" h="2083435">
                  <a:moveTo>
                    <a:pt x="171323" y="674878"/>
                  </a:moveTo>
                  <a:lnTo>
                    <a:pt x="165100" y="646557"/>
                  </a:lnTo>
                  <a:lnTo>
                    <a:pt x="136906" y="652780"/>
                  </a:lnTo>
                  <a:lnTo>
                    <a:pt x="143129" y="681101"/>
                  </a:lnTo>
                  <a:lnTo>
                    <a:pt x="171323" y="674878"/>
                  </a:lnTo>
                  <a:close/>
                </a:path>
                <a:path w="2307590" h="2083435">
                  <a:moveTo>
                    <a:pt x="183769" y="731393"/>
                  </a:moveTo>
                  <a:lnTo>
                    <a:pt x="177546" y="703199"/>
                  </a:lnTo>
                  <a:lnTo>
                    <a:pt x="149352" y="709422"/>
                  </a:lnTo>
                  <a:lnTo>
                    <a:pt x="155575" y="737616"/>
                  </a:lnTo>
                  <a:lnTo>
                    <a:pt x="183769" y="731393"/>
                  </a:lnTo>
                  <a:close/>
                </a:path>
                <a:path w="2307590" h="2083435">
                  <a:moveTo>
                    <a:pt x="196215" y="788035"/>
                  </a:moveTo>
                  <a:lnTo>
                    <a:pt x="189992" y="759714"/>
                  </a:lnTo>
                  <a:lnTo>
                    <a:pt x="161798" y="765937"/>
                  </a:lnTo>
                  <a:lnTo>
                    <a:pt x="168021" y="794258"/>
                  </a:lnTo>
                  <a:lnTo>
                    <a:pt x="196215" y="788035"/>
                  </a:lnTo>
                  <a:close/>
                </a:path>
                <a:path w="2307590" h="2083435">
                  <a:moveTo>
                    <a:pt x="208661" y="844550"/>
                  </a:moveTo>
                  <a:lnTo>
                    <a:pt x="202438" y="816229"/>
                  </a:lnTo>
                  <a:lnTo>
                    <a:pt x="174244" y="822452"/>
                  </a:lnTo>
                  <a:lnTo>
                    <a:pt x="180467" y="850773"/>
                  </a:lnTo>
                  <a:lnTo>
                    <a:pt x="208661" y="844550"/>
                  </a:lnTo>
                  <a:close/>
                </a:path>
                <a:path w="2307590" h="2083435">
                  <a:moveTo>
                    <a:pt x="221107" y="901065"/>
                  </a:moveTo>
                  <a:lnTo>
                    <a:pt x="214884" y="872871"/>
                  </a:lnTo>
                  <a:lnTo>
                    <a:pt x="186690" y="879094"/>
                  </a:lnTo>
                  <a:lnTo>
                    <a:pt x="192913" y="907288"/>
                  </a:lnTo>
                  <a:lnTo>
                    <a:pt x="221107" y="901065"/>
                  </a:lnTo>
                  <a:close/>
                </a:path>
                <a:path w="2307590" h="2083435">
                  <a:moveTo>
                    <a:pt x="233553" y="957707"/>
                  </a:moveTo>
                  <a:lnTo>
                    <a:pt x="227330" y="929386"/>
                  </a:lnTo>
                  <a:lnTo>
                    <a:pt x="199136" y="935609"/>
                  </a:lnTo>
                  <a:lnTo>
                    <a:pt x="205359" y="963930"/>
                  </a:lnTo>
                  <a:lnTo>
                    <a:pt x="233553" y="957707"/>
                  </a:lnTo>
                  <a:close/>
                </a:path>
                <a:path w="2307590" h="2083435">
                  <a:moveTo>
                    <a:pt x="245999" y="1014222"/>
                  </a:moveTo>
                  <a:lnTo>
                    <a:pt x="239776" y="985901"/>
                  </a:lnTo>
                  <a:lnTo>
                    <a:pt x="211582" y="992124"/>
                  </a:lnTo>
                  <a:lnTo>
                    <a:pt x="217805" y="1020445"/>
                  </a:lnTo>
                  <a:lnTo>
                    <a:pt x="245999" y="1014222"/>
                  </a:lnTo>
                  <a:close/>
                </a:path>
                <a:path w="2307590" h="2083435">
                  <a:moveTo>
                    <a:pt x="258445" y="1070737"/>
                  </a:moveTo>
                  <a:lnTo>
                    <a:pt x="252222" y="1042543"/>
                  </a:lnTo>
                  <a:lnTo>
                    <a:pt x="224028" y="1048778"/>
                  </a:lnTo>
                  <a:lnTo>
                    <a:pt x="230251" y="1076960"/>
                  </a:lnTo>
                  <a:lnTo>
                    <a:pt x="258445" y="1070737"/>
                  </a:lnTo>
                  <a:close/>
                </a:path>
                <a:path w="2307590" h="2083435">
                  <a:moveTo>
                    <a:pt x="270891" y="1127379"/>
                  </a:moveTo>
                  <a:lnTo>
                    <a:pt x="264668" y="1099058"/>
                  </a:lnTo>
                  <a:lnTo>
                    <a:pt x="236474" y="1105281"/>
                  </a:lnTo>
                  <a:lnTo>
                    <a:pt x="242697" y="1133602"/>
                  </a:lnTo>
                  <a:lnTo>
                    <a:pt x="270891" y="1127379"/>
                  </a:lnTo>
                  <a:close/>
                </a:path>
                <a:path w="2307590" h="2083435">
                  <a:moveTo>
                    <a:pt x="283337" y="1183894"/>
                  </a:moveTo>
                  <a:lnTo>
                    <a:pt x="277114" y="1155573"/>
                  </a:lnTo>
                  <a:lnTo>
                    <a:pt x="248920" y="1161796"/>
                  </a:lnTo>
                  <a:lnTo>
                    <a:pt x="255143" y="1190117"/>
                  </a:lnTo>
                  <a:lnTo>
                    <a:pt x="283337" y="1183894"/>
                  </a:lnTo>
                  <a:close/>
                </a:path>
                <a:path w="2307590" h="2083435">
                  <a:moveTo>
                    <a:pt x="295783" y="1240409"/>
                  </a:moveTo>
                  <a:lnTo>
                    <a:pt x="289560" y="1212215"/>
                  </a:lnTo>
                  <a:lnTo>
                    <a:pt x="261366" y="1218438"/>
                  </a:lnTo>
                  <a:lnTo>
                    <a:pt x="267589" y="1246632"/>
                  </a:lnTo>
                  <a:lnTo>
                    <a:pt x="295783" y="1240409"/>
                  </a:lnTo>
                  <a:close/>
                </a:path>
                <a:path w="2307590" h="2083435">
                  <a:moveTo>
                    <a:pt x="308229" y="1297051"/>
                  </a:moveTo>
                  <a:lnTo>
                    <a:pt x="302006" y="1268730"/>
                  </a:lnTo>
                  <a:lnTo>
                    <a:pt x="273812" y="1274953"/>
                  </a:lnTo>
                  <a:lnTo>
                    <a:pt x="280035" y="1303274"/>
                  </a:lnTo>
                  <a:lnTo>
                    <a:pt x="308229" y="1297051"/>
                  </a:lnTo>
                  <a:close/>
                </a:path>
                <a:path w="2307590" h="2083435">
                  <a:moveTo>
                    <a:pt x="320675" y="1353566"/>
                  </a:moveTo>
                  <a:lnTo>
                    <a:pt x="314452" y="1325245"/>
                  </a:lnTo>
                  <a:lnTo>
                    <a:pt x="286258" y="1331468"/>
                  </a:lnTo>
                  <a:lnTo>
                    <a:pt x="292481" y="1359789"/>
                  </a:lnTo>
                  <a:lnTo>
                    <a:pt x="320675" y="1353566"/>
                  </a:lnTo>
                  <a:close/>
                </a:path>
                <a:path w="2307590" h="2083435">
                  <a:moveTo>
                    <a:pt x="333121" y="1410081"/>
                  </a:moveTo>
                  <a:lnTo>
                    <a:pt x="326898" y="1381887"/>
                  </a:lnTo>
                  <a:lnTo>
                    <a:pt x="298704" y="1388110"/>
                  </a:lnTo>
                  <a:lnTo>
                    <a:pt x="304927" y="1416304"/>
                  </a:lnTo>
                  <a:lnTo>
                    <a:pt x="333121" y="1410081"/>
                  </a:lnTo>
                  <a:close/>
                </a:path>
                <a:path w="2307590" h="2083435">
                  <a:moveTo>
                    <a:pt x="345567" y="1466723"/>
                  </a:moveTo>
                  <a:lnTo>
                    <a:pt x="339344" y="1438402"/>
                  </a:lnTo>
                  <a:lnTo>
                    <a:pt x="311150" y="1444625"/>
                  </a:lnTo>
                  <a:lnTo>
                    <a:pt x="317373" y="1472946"/>
                  </a:lnTo>
                  <a:lnTo>
                    <a:pt x="345567" y="1466723"/>
                  </a:lnTo>
                  <a:close/>
                </a:path>
                <a:path w="2307590" h="2083435">
                  <a:moveTo>
                    <a:pt x="358013" y="1523238"/>
                  </a:moveTo>
                  <a:lnTo>
                    <a:pt x="351790" y="1494917"/>
                  </a:lnTo>
                  <a:lnTo>
                    <a:pt x="323596" y="1501140"/>
                  </a:lnTo>
                  <a:lnTo>
                    <a:pt x="329819" y="1529461"/>
                  </a:lnTo>
                  <a:lnTo>
                    <a:pt x="358013" y="1523238"/>
                  </a:lnTo>
                  <a:close/>
                </a:path>
                <a:path w="2307590" h="2083435">
                  <a:moveTo>
                    <a:pt x="370459" y="1579753"/>
                  </a:moveTo>
                  <a:lnTo>
                    <a:pt x="364236" y="1551559"/>
                  </a:lnTo>
                  <a:lnTo>
                    <a:pt x="336042" y="1557782"/>
                  </a:lnTo>
                  <a:lnTo>
                    <a:pt x="342265" y="1585976"/>
                  </a:lnTo>
                  <a:lnTo>
                    <a:pt x="370459" y="1579753"/>
                  </a:lnTo>
                  <a:close/>
                </a:path>
                <a:path w="2307590" h="2083435">
                  <a:moveTo>
                    <a:pt x="383032" y="1636395"/>
                  </a:moveTo>
                  <a:lnTo>
                    <a:pt x="376682" y="1608074"/>
                  </a:lnTo>
                  <a:lnTo>
                    <a:pt x="348488" y="1614297"/>
                  </a:lnTo>
                  <a:lnTo>
                    <a:pt x="354711" y="1642618"/>
                  </a:lnTo>
                  <a:lnTo>
                    <a:pt x="383032" y="1636395"/>
                  </a:lnTo>
                  <a:close/>
                </a:path>
                <a:path w="2307590" h="2083435">
                  <a:moveTo>
                    <a:pt x="395478" y="1692910"/>
                  </a:moveTo>
                  <a:lnTo>
                    <a:pt x="389255" y="1664589"/>
                  </a:lnTo>
                  <a:lnTo>
                    <a:pt x="360934" y="1670812"/>
                  </a:lnTo>
                  <a:lnTo>
                    <a:pt x="367157" y="1699133"/>
                  </a:lnTo>
                  <a:lnTo>
                    <a:pt x="395478" y="1692910"/>
                  </a:lnTo>
                  <a:close/>
                </a:path>
                <a:path w="2307590" h="2083435">
                  <a:moveTo>
                    <a:pt x="407924" y="1749425"/>
                  </a:moveTo>
                  <a:lnTo>
                    <a:pt x="401701" y="1721231"/>
                  </a:lnTo>
                  <a:lnTo>
                    <a:pt x="373380" y="1727454"/>
                  </a:lnTo>
                  <a:lnTo>
                    <a:pt x="379603" y="1755648"/>
                  </a:lnTo>
                  <a:lnTo>
                    <a:pt x="407924" y="1749425"/>
                  </a:lnTo>
                  <a:close/>
                </a:path>
                <a:path w="2307590" h="2083435">
                  <a:moveTo>
                    <a:pt x="420370" y="1806067"/>
                  </a:moveTo>
                  <a:lnTo>
                    <a:pt x="414147" y="1777746"/>
                  </a:lnTo>
                  <a:lnTo>
                    <a:pt x="385826" y="1783969"/>
                  </a:lnTo>
                  <a:lnTo>
                    <a:pt x="392049" y="1812290"/>
                  </a:lnTo>
                  <a:lnTo>
                    <a:pt x="420370" y="1806067"/>
                  </a:lnTo>
                  <a:close/>
                </a:path>
                <a:path w="2307590" h="2083435">
                  <a:moveTo>
                    <a:pt x="432816" y="1862582"/>
                  </a:moveTo>
                  <a:lnTo>
                    <a:pt x="426593" y="1834261"/>
                  </a:lnTo>
                  <a:lnTo>
                    <a:pt x="398272" y="1840484"/>
                  </a:lnTo>
                  <a:lnTo>
                    <a:pt x="404495" y="1868805"/>
                  </a:lnTo>
                  <a:lnTo>
                    <a:pt x="432816" y="1862582"/>
                  </a:lnTo>
                  <a:close/>
                </a:path>
                <a:path w="2307590" h="2083435">
                  <a:moveTo>
                    <a:pt x="445262" y="1919097"/>
                  </a:moveTo>
                  <a:lnTo>
                    <a:pt x="439039" y="1890903"/>
                  </a:lnTo>
                  <a:lnTo>
                    <a:pt x="410718" y="1897126"/>
                  </a:lnTo>
                  <a:lnTo>
                    <a:pt x="416941" y="1925320"/>
                  </a:lnTo>
                  <a:lnTo>
                    <a:pt x="445262" y="1919097"/>
                  </a:lnTo>
                  <a:close/>
                </a:path>
                <a:path w="2307590" h="2083435">
                  <a:moveTo>
                    <a:pt x="457708" y="1975739"/>
                  </a:moveTo>
                  <a:lnTo>
                    <a:pt x="451485" y="1947418"/>
                  </a:lnTo>
                  <a:lnTo>
                    <a:pt x="423164" y="1953641"/>
                  </a:lnTo>
                  <a:lnTo>
                    <a:pt x="429387" y="1981962"/>
                  </a:lnTo>
                  <a:lnTo>
                    <a:pt x="457708" y="1975739"/>
                  </a:lnTo>
                  <a:close/>
                </a:path>
                <a:path w="2307590" h="2083435">
                  <a:moveTo>
                    <a:pt x="507365" y="1956054"/>
                  </a:moveTo>
                  <a:lnTo>
                    <a:pt x="503174" y="1947799"/>
                  </a:lnTo>
                  <a:lnTo>
                    <a:pt x="487934" y="1942973"/>
                  </a:lnTo>
                  <a:lnTo>
                    <a:pt x="479679" y="1947164"/>
                  </a:lnTo>
                  <a:lnTo>
                    <a:pt x="477266" y="1954784"/>
                  </a:lnTo>
                  <a:lnTo>
                    <a:pt x="461238" y="2004656"/>
                  </a:lnTo>
                  <a:lnTo>
                    <a:pt x="438264" y="2009698"/>
                  </a:lnTo>
                  <a:lnTo>
                    <a:pt x="402717" y="1971167"/>
                  </a:lnTo>
                  <a:lnTo>
                    <a:pt x="397383" y="1965325"/>
                  </a:lnTo>
                  <a:lnTo>
                    <a:pt x="388112" y="1964944"/>
                  </a:lnTo>
                  <a:lnTo>
                    <a:pt x="382270" y="1970278"/>
                  </a:lnTo>
                  <a:lnTo>
                    <a:pt x="376428" y="1975739"/>
                  </a:lnTo>
                  <a:lnTo>
                    <a:pt x="376047" y="1984883"/>
                  </a:lnTo>
                  <a:lnTo>
                    <a:pt x="381508" y="1990725"/>
                  </a:lnTo>
                  <a:lnTo>
                    <a:pt x="466471" y="2082927"/>
                  </a:lnTo>
                  <a:lnTo>
                    <a:pt x="476923" y="2050415"/>
                  </a:lnTo>
                  <a:lnTo>
                    <a:pt x="491832" y="2004060"/>
                  </a:lnTo>
                  <a:lnTo>
                    <a:pt x="504825" y="1963674"/>
                  </a:lnTo>
                  <a:lnTo>
                    <a:pt x="507365" y="1956054"/>
                  </a:lnTo>
                  <a:close/>
                </a:path>
                <a:path w="2307590" h="2083435">
                  <a:moveTo>
                    <a:pt x="630301" y="52705"/>
                  </a:moveTo>
                  <a:lnTo>
                    <a:pt x="624078" y="24384"/>
                  </a:lnTo>
                  <a:lnTo>
                    <a:pt x="595884" y="30607"/>
                  </a:lnTo>
                  <a:lnTo>
                    <a:pt x="602107" y="58928"/>
                  </a:lnTo>
                  <a:lnTo>
                    <a:pt x="630301" y="52705"/>
                  </a:lnTo>
                  <a:close/>
                </a:path>
                <a:path w="2307590" h="2083435">
                  <a:moveTo>
                    <a:pt x="642747" y="109347"/>
                  </a:moveTo>
                  <a:lnTo>
                    <a:pt x="636524" y="81026"/>
                  </a:lnTo>
                  <a:lnTo>
                    <a:pt x="608330" y="87249"/>
                  </a:lnTo>
                  <a:lnTo>
                    <a:pt x="614553" y="115570"/>
                  </a:lnTo>
                  <a:lnTo>
                    <a:pt x="642747" y="109347"/>
                  </a:lnTo>
                  <a:close/>
                </a:path>
                <a:path w="2307590" h="2083435">
                  <a:moveTo>
                    <a:pt x="655193" y="165862"/>
                  </a:moveTo>
                  <a:lnTo>
                    <a:pt x="648970" y="137541"/>
                  </a:lnTo>
                  <a:lnTo>
                    <a:pt x="620776" y="143764"/>
                  </a:lnTo>
                  <a:lnTo>
                    <a:pt x="626999" y="172085"/>
                  </a:lnTo>
                  <a:lnTo>
                    <a:pt x="655193" y="165862"/>
                  </a:lnTo>
                  <a:close/>
                </a:path>
                <a:path w="2307590" h="2083435">
                  <a:moveTo>
                    <a:pt x="667639" y="222377"/>
                  </a:moveTo>
                  <a:lnTo>
                    <a:pt x="661416" y="194183"/>
                  </a:lnTo>
                  <a:lnTo>
                    <a:pt x="633222" y="200406"/>
                  </a:lnTo>
                  <a:lnTo>
                    <a:pt x="639445" y="228600"/>
                  </a:lnTo>
                  <a:lnTo>
                    <a:pt x="667639" y="222377"/>
                  </a:lnTo>
                  <a:close/>
                </a:path>
                <a:path w="2307590" h="2083435">
                  <a:moveTo>
                    <a:pt x="680085" y="279019"/>
                  </a:moveTo>
                  <a:lnTo>
                    <a:pt x="673862" y="250698"/>
                  </a:lnTo>
                  <a:lnTo>
                    <a:pt x="645668" y="256921"/>
                  </a:lnTo>
                  <a:lnTo>
                    <a:pt x="651891" y="285242"/>
                  </a:lnTo>
                  <a:lnTo>
                    <a:pt x="680085" y="279019"/>
                  </a:lnTo>
                  <a:close/>
                </a:path>
                <a:path w="2307590" h="2083435">
                  <a:moveTo>
                    <a:pt x="692531" y="335534"/>
                  </a:moveTo>
                  <a:lnTo>
                    <a:pt x="686308" y="307213"/>
                  </a:lnTo>
                  <a:lnTo>
                    <a:pt x="658114" y="313436"/>
                  </a:lnTo>
                  <a:lnTo>
                    <a:pt x="664337" y="341757"/>
                  </a:lnTo>
                  <a:lnTo>
                    <a:pt x="692531" y="335534"/>
                  </a:lnTo>
                  <a:close/>
                </a:path>
                <a:path w="2307590" h="2083435">
                  <a:moveTo>
                    <a:pt x="704977" y="392049"/>
                  </a:moveTo>
                  <a:lnTo>
                    <a:pt x="698754" y="363855"/>
                  </a:lnTo>
                  <a:lnTo>
                    <a:pt x="670560" y="370078"/>
                  </a:lnTo>
                  <a:lnTo>
                    <a:pt x="676783" y="398272"/>
                  </a:lnTo>
                  <a:lnTo>
                    <a:pt x="704977" y="392049"/>
                  </a:lnTo>
                  <a:close/>
                </a:path>
                <a:path w="2307590" h="2083435">
                  <a:moveTo>
                    <a:pt x="717423" y="448691"/>
                  </a:moveTo>
                  <a:lnTo>
                    <a:pt x="711200" y="420370"/>
                  </a:lnTo>
                  <a:lnTo>
                    <a:pt x="683006" y="426593"/>
                  </a:lnTo>
                  <a:lnTo>
                    <a:pt x="689229" y="454914"/>
                  </a:lnTo>
                  <a:lnTo>
                    <a:pt x="717423" y="448691"/>
                  </a:lnTo>
                  <a:close/>
                </a:path>
                <a:path w="2307590" h="2083435">
                  <a:moveTo>
                    <a:pt x="729869" y="505206"/>
                  </a:moveTo>
                  <a:lnTo>
                    <a:pt x="723646" y="476885"/>
                  </a:lnTo>
                  <a:lnTo>
                    <a:pt x="695452" y="483108"/>
                  </a:lnTo>
                  <a:lnTo>
                    <a:pt x="701675" y="511429"/>
                  </a:lnTo>
                  <a:lnTo>
                    <a:pt x="729869" y="505206"/>
                  </a:lnTo>
                  <a:close/>
                </a:path>
                <a:path w="2307590" h="2083435">
                  <a:moveTo>
                    <a:pt x="742315" y="561721"/>
                  </a:moveTo>
                  <a:lnTo>
                    <a:pt x="736092" y="533527"/>
                  </a:lnTo>
                  <a:lnTo>
                    <a:pt x="707898" y="539750"/>
                  </a:lnTo>
                  <a:lnTo>
                    <a:pt x="714121" y="567944"/>
                  </a:lnTo>
                  <a:lnTo>
                    <a:pt x="742315" y="561721"/>
                  </a:lnTo>
                  <a:close/>
                </a:path>
                <a:path w="2307590" h="2083435">
                  <a:moveTo>
                    <a:pt x="754761" y="618363"/>
                  </a:moveTo>
                  <a:lnTo>
                    <a:pt x="748538" y="590042"/>
                  </a:lnTo>
                  <a:lnTo>
                    <a:pt x="720344" y="596265"/>
                  </a:lnTo>
                  <a:lnTo>
                    <a:pt x="726567" y="624586"/>
                  </a:lnTo>
                  <a:lnTo>
                    <a:pt x="754761" y="618363"/>
                  </a:lnTo>
                  <a:close/>
                </a:path>
                <a:path w="2307590" h="2083435">
                  <a:moveTo>
                    <a:pt x="767207" y="674878"/>
                  </a:moveTo>
                  <a:lnTo>
                    <a:pt x="760984" y="646557"/>
                  </a:lnTo>
                  <a:lnTo>
                    <a:pt x="732790" y="652780"/>
                  </a:lnTo>
                  <a:lnTo>
                    <a:pt x="739013" y="681101"/>
                  </a:lnTo>
                  <a:lnTo>
                    <a:pt x="767207" y="674878"/>
                  </a:lnTo>
                  <a:close/>
                </a:path>
                <a:path w="2307590" h="2083435">
                  <a:moveTo>
                    <a:pt x="779653" y="731393"/>
                  </a:moveTo>
                  <a:lnTo>
                    <a:pt x="773430" y="703199"/>
                  </a:lnTo>
                  <a:lnTo>
                    <a:pt x="745236" y="709422"/>
                  </a:lnTo>
                  <a:lnTo>
                    <a:pt x="751459" y="737616"/>
                  </a:lnTo>
                  <a:lnTo>
                    <a:pt x="779653" y="731393"/>
                  </a:lnTo>
                  <a:close/>
                </a:path>
                <a:path w="2307590" h="2083435">
                  <a:moveTo>
                    <a:pt x="792099" y="788035"/>
                  </a:moveTo>
                  <a:lnTo>
                    <a:pt x="785876" y="759714"/>
                  </a:lnTo>
                  <a:lnTo>
                    <a:pt x="757682" y="765937"/>
                  </a:lnTo>
                  <a:lnTo>
                    <a:pt x="763905" y="794258"/>
                  </a:lnTo>
                  <a:lnTo>
                    <a:pt x="792099" y="788035"/>
                  </a:lnTo>
                  <a:close/>
                </a:path>
                <a:path w="2307590" h="2083435">
                  <a:moveTo>
                    <a:pt x="804545" y="844550"/>
                  </a:moveTo>
                  <a:lnTo>
                    <a:pt x="798322" y="816229"/>
                  </a:lnTo>
                  <a:lnTo>
                    <a:pt x="770128" y="822452"/>
                  </a:lnTo>
                  <a:lnTo>
                    <a:pt x="776351" y="850773"/>
                  </a:lnTo>
                  <a:lnTo>
                    <a:pt x="804545" y="844550"/>
                  </a:lnTo>
                  <a:close/>
                </a:path>
                <a:path w="2307590" h="2083435">
                  <a:moveTo>
                    <a:pt x="816991" y="901065"/>
                  </a:moveTo>
                  <a:lnTo>
                    <a:pt x="810768" y="872871"/>
                  </a:lnTo>
                  <a:lnTo>
                    <a:pt x="782574" y="879094"/>
                  </a:lnTo>
                  <a:lnTo>
                    <a:pt x="788797" y="907288"/>
                  </a:lnTo>
                  <a:lnTo>
                    <a:pt x="816991" y="901065"/>
                  </a:lnTo>
                  <a:close/>
                </a:path>
                <a:path w="2307590" h="2083435">
                  <a:moveTo>
                    <a:pt x="829437" y="957707"/>
                  </a:moveTo>
                  <a:lnTo>
                    <a:pt x="823214" y="929386"/>
                  </a:lnTo>
                  <a:lnTo>
                    <a:pt x="795020" y="935609"/>
                  </a:lnTo>
                  <a:lnTo>
                    <a:pt x="801243" y="963930"/>
                  </a:lnTo>
                  <a:lnTo>
                    <a:pt x="829437" y="957707"/>
                  </a:lnTo>
                  <a:close/>
                </a:path>
                <a:path w="2307590" h="2083435">
                  <a:moveTo>
                    <a:pt x="841883" y="1014222"/>
                  </a:moveTo>
                  <a:lnTo>
                    <a:pt x="835660" y="985901"/>
                  </a:lnTo>
                  <a:lnTo>
                    <a:pt x="807466" y="992124"/>
                  </a:lnTo>
                  <a:lnTo>
                    <a:pt x="813689" y="1020445"/>
                  </a:lnTo>
                  <a:lnTo>
                    <a:pt x="841883" y="1014222"/>
                  </a:lnTo>
                  <a:close/>
                </a:path>
                <a:path w="2307590" h="2083435">
                  <a:moveTo>
                    <a:pt x="854329" y="1070737"/>
                  </a:moveTo>
                  <a:lnTo>
                    <a:pt x="848106" y="1042543"/>
                  </a:lnTo>
                  <a:lnTo>
                    <a:pt x="819912" y="1048778"/>
                  </a:lnTo>
                  <a:lnTo>
                    <a:pt x="826135" y="1076960"/>
                  </a:lnTo>
                  <a:lnTo>
                    <a:pt x="854329" y="1070737"/>
                  </a:lnTo>
                  <a:close/>
                </a:path>
                <a:path w="2307590" h="2083435">
                  <a:moveTo>
                    <a:pt x="866775" y="1127379"/>
                  </a:moveTo>
                  <a:lnTo>
                    <a:pt x="860552" y="1099058"/>
                  </a:lnTo>
                  <a:lnTo>
                    <a:pt x="832358" y="1105281"/>
                  </a:lnTo>
                  <a:lnTo>
                    <a:pt x="838581" y="1133602"/>
                  </a:lnTo>
                  <a:lnTo>
                    <a:pt x="866775" y="1127379"/>
                  </a:lnTo>
                  <a:close/>
                </a:path>
                <a:path w="2307590" h="2083435">
                  <a:moveTo>
                    <a:pt x="879221" y="1183894"/>
                  </a:moveTo>
                  <a:lnTo>
                    <a:pt x="872998" y="1155573"/>
                  </a:lnTo>
                  <a:lnTo>
                    <a:pt x="844804" y="1161796"/>
                  </a:lnTo>
                  <a:lnTo>
                    <a:pt x="851027" y="1190117"/>
                  </a:lnTo>
                  <a:lnTo>
                    <a:pt x="879221" y="1183894"/>
                  </a:lnTo>
                  <a:close/>
                </a:path>
                <a:path w="2307590" h="2083435">
                  <a:moveTo>
                    <a:pt x="891667" y="1240409"/>
                  </a:moveTo>
                  <a:lnTo>
                    <a:pt x="885444" y="1212215"/>
                  </a:lnTo>
                  <a:lnTo>
                    <a:pt x="857250" y="1218438"/>
                  </a:lnTo>
                  <a:lnTo>
                    <a:pt x="863473" y="1246632"/>
                  </a:lnTo>
                  <a:lnTo>
                    <a:pt x="891667" y="1240409"/>
                  </a:lnTo>
                  <a:close/>
                </a:path>
                <a:path w="2307590" h="2083435">
                  <a:moveTo>
                    <a:pt x="904113" y="1297051"/>
                  </a:moveTo>
                  <a:lnTo>
                    <a:pt x="897890" y="1268730"/>
                  </a:lnTo>
                  <a:lnTo>
                    <a:pt x="869696" y="1274953"/>
                  </a:lnTo>
                  <a:lnTo>
                    <a:pt x="875919" y="1303274"/>
                  </a:lnTo>
                  <a:lnTo>
                    <a:pt x="904113" y="1297051"/>
                  </a:lnTo>
                  <a:close/>
                </a:path>
                <a:path w="2307590" h="2083435">
                  <a:moveTo>
                    <a:pt x="916559" y="1353566"/>
                  </a:moveTo>
                  <a:lnTo>
                    <a:pt x="910336" y="1325245"/>
                  </a:lnTo>
                  <a:lnTo>
                    <a:pt x="882142" y="1331468"/>
                  </a:lnTo>
                  <a:lnTo>
                    <a:pt x="888365" y="1359789"/>
                  </a:lnTo>
                  <a:lnTo>
                    <a:pt x="916559" y="1353566"/>
                  </a:lnTo>
                  <a:close/>
                </a:path>
                <a:path w="2307590" h="2083435">
                  <a:moveTo>
                    <a:pt x="929005" y="1410081"/>
                  </a:moveTo>
                  <a:lnTo>
                    <a:pt x="922782" y="1381887"/>
                  </a:lnTo>
                  <a:lnTo>
                    <a:pt x="894588" y="1388110"/>
                  </a:lnTo>
                  <a:lnTo>
                    <a:pt x="900811" y="1416304"/>
                  </a:lnTo>
                  <a:lnTo>
                    <a:pt x="929005" y="1410081"/>
                  </a:lnTo>
                  <a:close/>
                </a:path>
                <a:path w="2307590" h="2083435">
                  <a:moveTo>
                    <a:pt x="941451" y="1466723"/>
                  </a:moveTo>
                  <a:lnTo>
                    <a:pt x="935228" y="1438402"/>
                  </a:lnTo>
                  <a:lnTo>
                    <a:pt x="907034" y="1444625"/>
                  </a:lnTo>
                  <a:lnTo>
                    <a:pt x="913257" y="1472946"/>
                  </a:lnTo>
                  <a:lnTo>
                    <a:pt x="941451" y="1466723"/>
                  </a:lnTo>
                  <a:close/>
                </a:path>
                <a:path w="2307590" h="2083435">
                  <a:moveTo>
                    <a:pt x="953897" y="1523238"/>
                  </a:moveTo>
                  <a:lnTo>
                    <a:pt x="947674" y="1494917"/>
                  </a:lnTo>
                  <a:lnTo>
                    <a:pt x="919480" y="1501140"/>
                  </a:lnTo>
                  <a:lnTo>
                    <a:pt x="925703" y="1529461"/>
                  </a:lnTo>
                  <a:lnTo>
                    <a:pt x="953897" y="1523238"/>
                  </a:lnTo>
                  <a:close/>
                </a:path>
                <a:path w="2307590" h="2083435">
                  <a:moveTo>
                    <a:pt x="966343" y="1579753"/>
                  </a:moveTo>
                  <a:lnTo>
                    <a:pt x="960120" y="1551559"/>
                  </a:lnTo>
                  <a:lnTo>
                    <a:pt x="931926" y="1557782"/>
                  </a:lnTo>
                  <a:lnTo>
                    <a:pt x="938149" y="1585976"/>
                  </a:lnTo>
                  <a:lnTo>
                    <a:pt x="966343" y="1579753"/>
                  </a:lnTo>
                  <a:close/>
                </a:path>
                <a:path w="2307590" h="2083435">
                  <a:moveTo>
                    <a:pt x="978916" y="1636395"/>
                  </a:moveTo>
                  <a:lnTo>
                    <a:pt x="972566" y="1608074"/>
                  </a:lnTo>
                  <a:lnTo>
                    <a:pt x="944372" y="1614297"/>
                  </a:lnTo>
                  <a:lnTo>
                    <a:pt x="950595" y="1642618"/>
                  </a:lnTo>
                  <a:lnTo>
                    <a:pt x="978916" y="1636395"/>
                  </a:lnTo>
                  <a:close/>
                </a:path>
                <a:path w="2307590" h="2083435">
                  <a:moveTo>
                    <a:pt x="991362" y="1692910"/>
                  </a:moveTo>
                  <a:lnTo>
                    <a:pt x="985139" y="1664589"/>
                  </a:lnTo>
                  <a:lnTo>
                    <a:pt x="956818" y="1670812"/>
                  </a:lnTo>
                  <a:lnTo>
                    <a:pt x="963041" y="1699133"/>
                  </a:lnTo>
                  <a:lnTo>
                    <a:pt x="991362" y="1692910"/>
                  </a:lnTo>
                  <a:close/>
                </a:path>
                <a:path w="2307590" h="2083435">
                  <a:moveTo>
                    <a:pt x="1003808" y="1749425"/>
                  </a:moveTo>
                  <a:lnTo>
                    <a:pt x="997585" y="1721231"/>
                  </a:lnTo>
                  <a:lnTo>
                    <a:pt x="969264" y="1727454"/>
                  </a:lnTo>
                  <a:lnTo>
                    <a:pt x="975487" y="1755648"/>
                  </a:lnTo>
                  <a:lnTo>
                    <a:pt x="1003808" y="1749425"/>
                  </a:lnTo>
                  <a:close/>
                </a:path>
                <a:path w="2307590" h="2083435">
                  <a:moveTo>
                    <a:pt x="1016254" y="1806067"/>
                  </a:moveTo>
                  <a:lnTo>
                    <a:pt x="1010031" y="1777746"/>
                  </a:lnTo>
                  <a:lnTo>
                    <a:pt x="981710" y="1783969"/>
                  </a:lnTo>
                  <a:lnTo>
                    <a:pt x="987933" y="1812290"/>
                  </a:lnTo>
                  <a:lnTo>
                    <a:pt x="1016254" y="1806067"/>
                  </a:lnTo>
                  <a:close/>
                </a:path>
                <a:path w="2307590" h="2083435">
                  <a:moveTo>
                    <a:pt x="1028700" y="1862582"/>
                  </a:moveTo>
                  <a:lnTo>
                    <a:pt x="1022477" y="1834261"/>
                  </a:lnTo>
                  <a:lnTo>
                    <a:pt x="994156" y="1840484"/>
                  </a:lnTo>
                  <a:lnTo>
                    <a:pt x="1000379" y="1868805"/>
                  </a:lnTo>
                  <a:lnTo>
                    <a:pt x="1028700" y="1862582"/>
                  </a:lnTo>
                  <a:close/>
                </a:path>
                <a:path w="2307590" h="2083435">
                  <a:moveTo>
                    <a:pt x="1041146" y="1919097"/>
                  </a:moveTo>
                  <a:lnTo>
                    <a:pt x="1034923" y="1890903"/>
                  </a:lnTo>
                  <a:lnTo>
                    <a:pt x="1006602" y="1897126"/>
                  </a:lnTo>
                  <a:lnTo>
                    <a:pt x="1012825" y="1925320"/>
                  </a:lnTo>
                  <a:lnTo>
                    <a:pt x="1041146" y="1919097"/>
                  </a:lnTo>
                  <a:close/>
                </a:path>
                <a:path w="2307590" h="2083435">
                  <a:moveTo>
                    <a:pt x="1053592" y="1975739"/>
                  </a:moveTo>
                  <a:lnTo>
                    <a:pt x="1047369" y="1947418"/>
                  </a:lnTo>
                  <a:lnTo>
                    <a:pt x="1019048" y="1953641"/>
                  </a:lnTo>
                  <a:lnTo>
                    <a:pt x="1025271" y="1981962"/>
                  </a:lnTo>
                  <a:lnTo>
                    <a:pt x="1053592" y="1975739"/>
                  </a:lnTo>
                  <a:close/>
                </a:path>
                <a:path w="2307590" h="2083435">
                  <a:moveTo>
                    <a:pt x="1103249" y="1956054"/>
                  </a:moveTo>
                  <a:lnTo>
                    <a:pt x="1099058" y="1947799"/>
                  </a:lnTo>
                  <a:lnTo>
                    <a:pt x="1083818" y="1942973"/>
                  </a:lnTo>
                  <a:lnTo>
                    <a:pt x="1075563" y="1947164"/>
                  </a:lnTo>
                  <a:lnTo>
                    <a:pt x="1073150" y="1954784"/>
                  </a:lnTo>
                  <a:lnTo>
                    <a:pt x="1057122" y="2004656"/>
                  </a:lnTo>
                  <a:lnTo>
                    <a:pt x="1034148" y="2009698"/>
                  </a:lnTo>
                  <a:lnTo>
                    <a:pt x="998601" y="1971167"/>
                  </a:lnTo>
                  <a:lnTo>
                    <a:pt x="993267" y="1965325"/>
                  </a:lnTo>
                  <a:lnTo>
                    <a:pt x="983996" y="1964944"/>
                  </a:lnTo>
                  <a:lnTo>
                    <a:pt x="978154" y="1970278"/>
                  </a:lnTo>
                  <a:lnTo>
                    <a:pt x="972312" y="1975739"/>
                  </a:lnTo>
                  <a:lnTo>
                    <a:pt x="971931" y="1984883"/>
                  </a:lnTo>
                  <a:lnTo>
                    <a:pt x="977392" y="1990725"/>
                  </a:lnTo>
                  <a:lnTo>
                    <a:pt x="1062355" y="2082927"/>
                  </a:lnTo>
                  <a:lnTo>
                    <a:pt x="1072807" y="2050415"/>
                  </a:lnTo>
                  <a:lnTo>
                    <a:pt x="1087716" y="2004060"/>
                  </a:lnTo>
                  <a:lnTo>
                    <a:pt x="1100709" y="1963674"/>
                  </a:lnTo>
                  <a:lnTo>
                    <a:pt x="1103249" y="1956054"/>
                  </a:lnTo>
                  <a:close/>
                </a:path>
                <a:path w="2307590" h="2083435">
                  <a:moveTo>
                    <a:pt x="1241425" y="28321"/>
                  </a:moveTo>
                  <a:lnTo>
                    <a:pt x="1235202" y="0"/>
                  </a:lnTo>
                  <a:lnTo>
                    <a:pt x="1207008" y="6223"/>
                  </a:lnTo>
                  <a:lnTo>
                    <a:pt x="1213231" y="34544"/>
                  </a:lnTo>
                  <a:lnTo>
                    <a:pt x="1241425" y="28321"/>
                  </a:lnTo>
                  <a:close/>
                </a:path>
                <a:path w="2307590" h="2083435">
                  <a:moveTo>
                    <a:pt x="1253871" y="84963"/>
                  </a:moveTo>
                  <a:lnTo>
                    <a:pt x="1247648" y="56642"/>
                  </a:lnTo>
                  <a:lnTo>
                    <a:pt x="1219454" y="62865"/>
                  </a:lnTo>
                  <a:lnTo>
                    <a:pt x="1225677" y="91186"/>
                  </a:lnTo>
                  <a:lnTo>
                    <a:pt x="1253871" y="84963"/>
                  </a:lnTo>
                  <a:close/>
                </a:path>
                <a:path w="2307590" h="2083435">
                  <a:moveTo>
                    <a:pt x="1266317" y="141478"/>
                  </a:moveTo>
                  <a:lnTo>
                    <a:pt x="1260094" y="113157"/>
                  </a:lnTo>
                  <a:lnTo>
                    <a:pt x="1231900" y="119380"/>
                  </a:lnTo>
                  <a:lnTo>
                    <a:pt x="1238123" y="147701"/>
                  </a:lnTo>
                  <a:lnTo>
                    <a:pt x="1266317" y="141478"/>
                  </a:lnTo>
                  <a:close/>
                </a:path>
                <a:path w="2307590" h="2083435">
                  <a:moveTo>
                    <a:pt x="1278763" y="197993"/>
                  </a:moveTo>
                  <a:lnTo>
                    <a:pt x="1272540" y="169799"/>
                  </a:lnTo>
                  <a:lnTo>
                    <a:pt x="1244346" y="176022"/>
                  </a:lnTo>
                  <a:lnTo>
                    <a:pt x="1250569" y="204216"/>
                  </a:lnTo>
                  <a:lnTo>
                    <a:pt x="1278763" y="197993"/>
                  </a:lnTo>
                  <a:close/>
                </a:path>
                <a:path w="2307590" h="2083435">
                  <a:moveTo>
                    <a:pt x="1291209" y="254635"/>
                  </a:moveTo>
                  <a:lnTo>
                    <a:pt x="1284986" y="226314"/>
                  </a:lnTo>
                  <a:lnTo>
                    <a:pt x="1256792" y="232537"/>
                  </a:lnTo>
                  <a:lnTo>
                    <a:pt x="1263015" y="260858"/>
                  </a:lnTo>
                  <a:lnTo>
                    <a:pt x="1291209" y="254635"/>
                  </a:lnTo>
                  <a:close/>
                </a:path>
                <a:path w="2307590" h="2083435">
                  <a:moveTo>
                    <a:pt x="1303655" y="311150"/>
                  </a:moveTo>
                  <a:lnTo>
                    <a:pt x="1297432" y="282829"/>
                  </a:lnTo>
                  <a:lnTo>
                    <a:pt x="1269238" y="289052"/>
                  </a:lnTo>
                  <a:lnTo>
                    <a:pt x="1275461" y="317373"/>
                  </a:lnTo>
                  <a:lnTo>
                    <a:pt x="1303655" y="311150"/>
                  </a:lnTo>
                  <a:close/>
                </a:path>
                <a:path w="2307590" h="2083435">
                  <a:moveTo>
                    <a:pt x="1316101" y="367665"/>
                  </a:moveTo>
                  <a:lnTo>
                    <a:pt x="1309878" y="339471"/>
                  </a:lnTo>
                  <a:lnTo>
                    <a:pt x="1281684" y="345694"/>
                  </a:lnTo>
                  <a:lnTo>
                    <a:pt x="1287907" y="373888"/>
                  </a:lnTo>
                  <a:lnTo>
                    <a:pt x="1316101" y="367665"/>
                  </a:lnTo>
                  <a:close/>
                </a:path>
                <a:path w="2307590" h="2083435">
                  <a:moveTo>
                    <a:pt x="1328547" y="424307"/>
                  </a:moveTo>
                  <a:lnTo>
                    <a:pt x="1322324" y="395986"/>
                  </a:lnTo>
                  <a:lnTo>
                    <a:pt x="1294130" y="402209"/>
                  </a:lnTo>
                  <a:lnTo>
                    <a:pt x="1300353" y="430530"/>
                  </a:lnTo>
                  <a:lnTo>
                    <a:pt x="1328547" y="424307"/>
                  </a:lnTo>
                  <a:close/>
                </a:path>
                <a:path w="2307590" h="2083435">
                  <a:moveTo>
                    <a:pt x="1340993" y="480822"/>
                  </a:moveTo>
                  <a:lnTo>
                    <a:pt x="1334770" y="452501"/>
                  </a:lnTo>
                  <a:lnTo>
                    <a:pt x="1306576" y="458724"/>
                  </a:lnTo>
                  <a:lnTo>
                    <a:pt x="1312799" y="487045"/>
                  </a:lnTo>
                  <a:lnTo>
                    <a:pt x="1340993" y="480822"/>
                  </a:lnTo>
                  <a:close/>
                </a:path>
                <a:path w="2307590" h="2083435">
                  <a:moveTo>
                    <a:pt x="1353439" y="537337"/>
                  </a:moveTo>
                  <a:lnTo>
                    <a:pt x="1347216" y="509143"/>
                  </a:lnTo>
                  <a:lnTo>
                    <a:pt x="1319022" y="515366"/>
                  </a:lnTo>
                  <a:lnTo>
                    <a:pt x="1325245" y="543560"/>
                  </a:lnTo>
                  <a:lnTo>
                    <a:pt x="1353439" y="537337"/>
                  </a:lnTo>
                  <a:close/>
                </a:path>
                <a:path w="2307590" h="2083435">
                  <a:moveTo>
                    <a:pt x="1365885" y="593979"/>
                  </a:moveTo>
                  <a:lnTo>
                    <a:pt x="1359662" y="565658"/>
                  </a:lnTo>
                  <a:lnTo>
                    <a:pt x="1331468" y="571881"/>
                  </a:lnTo>
                  <a:lnTo>
                    <a:pt x="1337691" y="600202"/>
                  </a:lnTo>
                  <a:lnTo>
                    <a:pt x="1365885" y="593979"/>
                  </a:lnTo>
                  <a:close/>
                </a:path>
                <a:path w="2307590" h="2083435">
                  <a:moveTo>
                    <a:pt x="1378331" y="650494"/>
                  </a:moveTo>
                  <a:lnTo>
                    <a:pt x="1372108" y="622173"/>
                  </a:lnTo>
                  <a:lnTo>
                    <a:pt x="1343914" y="628396"/>
                  </a:lnTo>
                  <a:lnTo>
                    <a:pt x="1350137" y="656717"/>
                  </a:lnTo>
                  <a:lnTo>
                    <a:pt x="1378331" y="650494"/>
                  </a:lnTo>
                  <a:close/>
                </a:path>
                <a:path w="2307590" h="2083435">
                  <a:moveTo>
                    <a:pt x="1390777" y="707009"/>
                  </a:moveTo>
                  <a:lnTo>
                    <a:pt x="1384554" y="678815"/>
                  </a:lnTo>
                  <a:lnTo>
                    <a:pt x="1356360" y="685038"/>
                  </a:lnTo>
                  <a:lnTo>
                    <a:pt x="1362583" y="713232"/>
                  </a:lnTo>
                  <a:lnTo>
                    <a:pt x="1390777" y="707009"/>
                  </a:lnTo>
                  <a:close/>
                </a:path>
                <a:path w="2307590" h="2083435">
                  <a:moveTo>
                    <a:pt x="1403223" y="763651"/>
                  </a:moveTo>
                  <a:lnTo>
                    <a:pt x="1397000" y="735330"/>
                  </a:lnTo>
                  <a:lnTo>
                    <a:pt x="1368806" y="741553"/>
                  </a:lnTo>
                  <a:lnTo>
                    <a:pt x="1375029" y="769874"/>
                  </a:lnTo>
                  <a:lnTo>
                    <a:pt x="1403223" y="763651"/>
                  </a:lnTo>
                  <a:close/>
                </a:path>
                <a:path w="2307590" h="2083435">
                  <a:moveTo>
                    <a:pt x="1415669" y="820166"/>
                  </a:moveTo>
                  <a:lnTo>
                    <a:pt x="1409446" y="791845"/>
                  </a:lnTo>
                  <a:lnTo>
                    <a:pt x="1381252" y="798068"/>
                  </a:lnTo>
                  <a:lnTo>
                    <a:pt x="1387475" y="826389"/>
                  </a:lnTo>
                  <a:lnTo>
                    <a:pt x="1415669" y="820166"/>
                  </a:lnTo>
                  <a:close/>
                </a:path>
                <a:path w="2307590" h="2083435">
                  <a:moveTo>
                    <a:pt x="1428115" y="876681"/>
                  </a:moveTo>
                  <a:lnTo>
                    <a:pt x="1421892" y="848487"/>
                  </a:lnTo>
                  <a:lnTo>
                    <a:pt x="1393698" y="854710"/>
                  </a:lnTo>
                  <a:lnTo>
                    <a:pt x="1399921" y="882904"/>
                  </a:lnTo>
                  <a:lnTo>
                    <a:pt x="1428115" y="876681"/>
                  </a:lnTo>
                  <a:close/>
                </a:path>
                <a:path w="2307590" h="2083435">
                  <a:moveTo>
                    <a:pt x="1440561" y="933323"/>
                  </a:moveTo>
                  <a:lnTo>
                    <a:pt x="1434338" y="905002"/>
                  </a:lnTo>
                  <a:lnTo>
                    <a:pt x="1406144" y="911225"/>
                  </a:lnTo>
                  <a:lnTo>
                    <a:pt x="1412367" y="939546"/>
                  </a:lnTo>
                  <a:lnTo>
                    <a:pt x="1440561" y="933323"/>
                  </a:lnTo>
                  <a:close/>
                </a:path>
                <a:path w="2307590" h="2083435">
                  <a:moveTo>
                    <a:pt x="1453007" y="989838"/>
                  </a:moveTo>
                  <a:lnTo>
                    <a:pt x="1446784" y="961517"/>
                  </a:lnTo>
                  <a:lnTo>
                    <a:pt x="1418590" y="967740"/>
                  </a:lnTo>
                  <a:lnTo>
                    <a:pt x="1424813" y="996061"/>
                  </a:lnTo>
                  <a:lnTo>
                    <a:pt x="1453007" y="989838"/>
                  </a:lnTo>
                  <a:close/>
                </a:path>
                <a:path w="2307590" h="2083435">
                  <a:moveTo>
                    <a:pt x="1465453" y="1046365"/>
                  </a:moveTo>
                  <a:lnTo>
                    <a:pt x="1459230" y="1018159"/>
                  </a:lnTo>
                  <a:lnTo>
                    <a:pt x="1431036" y="1024382"/>
                  </a:lnTo>
                  <a:lnTo>
                    <a:pt x="1437259" y="1052576"/>
                  </a:lnTo>
                  <a:lnTo>
                    <a:pt x="1465453" y="1046365"/>
                  </a:lnTo>
                  <a:close/>
                </a:path>
                <a:path w="2307590" h="2083435">
                  <a:moveTo>
                    <a:pt x="1477899" y="1102995"/>
                  </a:moveTo>
                  <a:lnTo>
                    <a:pt x="1471676" y="1074674"/>
                  </a:lnTo>
                  <a:lnTo>
                    <a:pt x="1443482" y="1080897"/>
                  </a:lnTo>
                  <a:lnTo>
                    <a:pt x="1449705" y="1109218"/>
                  </a:lnTo>
                  <a:lnTo>
                    <a:pt x="1477899" y="1102995"/>
                  </a:lnTo>
                  <a:close/>
                </a:path>
                <a:path w="2307590" h="2083435">
                  <a:moveTo>
                    <a:pt x="1490345" y="1159510"/>
                  </a:moveTo>
                  <a:lnTo>
                    <a:pt x="1484122" y="1131189"/>
                  </a:lnTo>
                  <a:lnTo>
                    <a:pt x="1455928" y="1137412"/>
                  </a:lnTo>
                  <a:lnTo>
                    <a:pt x="1462151" y="1165733"/>
                  </a:lnTo>
                  <a:lnTo>
                    <a:pt x="1490345" y="1159510"/>
                  </a:lnTo>
                  <a:close/>
                </a:path>
                <a:path w="2307590" h="2083435">
                  <a:moveTo>
                    <a:pt x="1502791" y="1216025"/>
                  </a:moveTo>
                  <a:lnTo>
                    <a:pt x="1496568" y="1187831"/>
                  </a:lnTo>
                  <a:lnTo>
                    <a:pt x="1468374" y="1194054"/>
                  </a:lnTo>
                  <a:lnTo>
                    <a:pt x="1474597" y="1222248"/>
                  </a:lnTo>
                  <a:lnTo>
                    <a:pt x="1502791" y="1216025"/>
                  </a:lnTo>
                  <a:close/>
                </a:path>
                <a:path w="2307590" h="2083435">
                  <a:moveTo>
                    <a:pt x="1515237" y="1272667"/>
                  </a:moveTo>
                  <a:lnTo>
                    <a:pt x="1509014" y="1244346"/>
                  </a:lnTo>
                  <a:lnTo>
                    <a:pt x="1480820" y="1250569"/>
                  </a:lnTo>
                  <a:lnTo>
                    <a:pt x="1487043" y="1278890"/>
                  </a:lnTo>
                  <a:lnTo>
                    <a:pt x="1515237" y="1272667"/>
                  </a:lnTo>
                  <a:close/>
                </a:path>
                <a:path w="2307590" h="2083435">
                  <a:moveTo>
                    <a:pt x="1527683" y="1329182"/>
                  </a:moveTo>
                  <a:lnTo>
                    <a:pt x="1521460" y="1300861"/>
                  </a:lnTo>
                  <a:lnTo>
                    <a:pt x="1493266" y="1307084"/>
                  </a:lnTo>
                  <a:lnTo>
                    <a:pt x="1499489" y="1335405"/>
                  </a:lnTo>
                  <a:lnTo>
                    <a:pt x="1527683" y="1329182"/>
                  </a:lnTo>
                  <a:close/>
                </a:path>
                <a:path w="2307590" h="2083435">
                  <a:moveTo>
                    <a:pt x="1540129" y="1385697"/>
                  </a:moveTo>
                  <a:lnTo>
                    <a:pt x="1533906" y="1357503"/>
                  </a:lnTo>
                  <a:lnTo>
                    <a:pt x="1505712" y="1363726"/>
                  </a:lnTo>
                  <a:lnTo>
                    <a:pt x="1511935" y="1391920"/>
                  </a:lnTo>
                  <a:lnTo>
                    <a:pt x="1540129" y="1385697"/>
                  </a:lnTo>
                  <a:close/>
                </a:path>
                <a:path w="2307590" h="2083435">
                  <a:moveTo>
                    <a:pt x="1552575" y="1442339"/>
                  </a:moveTo>
                  <a:lnTo>
                    <a:pt x="1546352" y="1414018"/>
                  </a:lnTo>
                  <a:lnTo>
                    <a:pt x="1518158" y="1420241"/>
                  </a:lnTo>
                  <a:lnTo>
                    <a:pt x="1524381" y="1448562"/>
                  </a:lnTo>
                  <a:lnTo>
                    <a:pt x="1552575" y="1442339"/>
                  </a:lnTo>
                  <a:close/>
                </a:path>
                <a:path w="2307590" h="2083435">
                  <a:moveTo>
                    <a:pt x="1565021" y="1498854"/>
                  </a:moveTo>
                  <a:lnTo>
                    <a:pt x="1558798" y="1470533"/>
                  </a:lnTo>
                  <a:lnTo>
                    <a:pt x="1530604" y="1476756"/>
                  </a:lnTo>
                  <a:lnTo>
                    <a:pt x="1536827" y="1505077"/>
                  </a:lnTo>
                  <a:lnTo>
                    <a:pt x="1565021" y="1498854"/>
                  </a:lnTo>
                  <a:close/>
                </a:path>
                <a:path w="2307590" h="2083435">
                  <a:moveTo>
                    <a:pt x="1577467" y="1555369"/>
                  </a:moveTo>
                  <a:lnTo>
                    <a:pt x="1571244" y="1527175"/>
                  </a:lnTo>
                  <a:lnTo>
                    <a:pt x="1543050" y="1533398"/>
                  </a:lnTo>
                  <a:lnTo>
                    <a:pt x="1549273" y="1561592"/>
                  </a:lnTo>
                  <a:lnTo>
                    <a:pt x="1577467" y="1555369"/>
                  </a:lnTo>
                  <a:close/>
                </a:path>
                <a:path w="2307590" h="2083435">
                  <a:moveTo>
                    <a:pt x="1590040" y="1612011"/>
                  </a:moveTo>
                  <a:lnTo>
                    <a:pt x="1583690" y="1583690"/>
                  </a:lnTo>
                  <a:lnTo>
                    <a:pt x="1555496" y="1589913"/>
                  </a:lnTo>
                  <a:lnTo>
                    <a:pt x="1561719" y="1618234"/>
                  </a:lnTo>
                  <a:lnTo>
                    <a:pt x="1590040" y="1612011"/>
                  </a:lnTo>
                  <a:close/>
                </a:path>
                <a:path w="2307590" h="2083435">
                  <a:moveTo>
                    <a:pt x="1602486" y="1668526"/>
                  </a:moveTo>
                  <a:lnTo>
                    <a:pt x="1596263" y="1640205"/>
                  </a:lnTo>
                  <a:lnTo>
                    <a:pt x="1567942" y="1646428"/>
                  </a:lnTo>
                  <a:lnTo>
                    <a:pt x="1574165" y="1674749"/>
                  </a:lnTo>
                  <a:lnTo>
                    <a:pt x="1602486" y="1668526"/>
                  </a:lnTo>
                  <a:close/>
                </a:path>
                <a:path w="2307590" h="2083435">
                  <a:moveTo>
                    <a:pt x="1614932" y="1725041"/>
                  </a:moveTo>
                  <a:lnTo>
                    <a:pt x="1608709" y="1696847"/>
                  </a:lnTo>
                  <a:lnTo>
                    <a:pt x="1580388" y="1703070"/>
                  </a:lnTo>
                  <a:lnTo>
                    <a:pt x="1586611" y="1731264"/>
                  </a:lnTo>
                  <a:lnTo>
                    <a:pt x="1614932" y="1725041"/>
                  </a:lnTo>
                  <a:close/>
                </a:path>
                <a:path w="2307590" h="2083435">
                  <a:moveTo>
                    <a:pt x="1627378" y="1781683"/>
                  </a:moveTo>
                  <a:lnTo>
                    <a:pt x="1621155" y="1753362"/>
                  </a:lnTo>
                  <a:lnTo>
                    <a:pt x="1592834" y="1759585"/>
                  </a:lnTo>
                  <a:lnTo>
                    <a:pt x="1599057" y="1787906"/>
                  </a:lnTo>
                  <a:lnTo>
                    <a:pt x="1627378" y="1781683"/>
                  </a:lnTo>
                  <a:close/>
                </a:path>
                <a:path w="2307590" h="2083435">
                  <a:moveTo>
                    <a:pt x="1639824" y="1838198"/>
                  </a:moveTo>
                  <a:lnTo>
                    <a:pt x="1633601" y="1809877"/>
                  </a:lnTo>
                  <a:lnTo>
                    <a:pt x="1605280" y="1816100"/>
                  </a:lnTo>
                  <a:lnTo>
                    <a:pt x="1611503" y="1844421"/>
                  </a:lnTo>
                  <a:lnTo>
                    <a:pt x="1639824" y="1838198"/>
                  </a:lnTo>
                  <a:close/>
                </a:path>
                <a:path w="2307590" h="2083435">
                  <a:moveTo>
                    <a:pt x="1652270" y="1894713"/>
                  </a:moveTo>
                  <a:lnTo>
                    <a:pt x="1646047" y="1866519"/>
                  </a:lnTo>
                  <a:lnTo>
                    <a:pt x="1617726" y="1872742"/>
                  </a:lnTo>
                  <a:lnTo>
                    <a:pt x="1623949" y="1900936"/>
                  </a:lnTo>
                  <a:lnTo>
                    <a:pt x="1652270" y="1894713"/>
                  </a:lnTo>
                  <a:close/>
                </a:path>
                <a:path w="2307590" h="2083435">
                  <a:moveTo>
                    <a:pt x="1664716" y="1951355"/>
                  </a:moveTo>
                  <a:lnTo>
                    <a:pt x="1658493" y="1923034"/>
                  </a:lnTo>
                  <a:lnTo>
                    <a:pt x="1630172" y="1929257"/>
                  </a:lnTo>
                  <a:lnTo>
                    <a:pt x="1636395" y="1957578"/>
                  </a:lnTo>
                  <a:lnTo>
                    <a:pt x="1664716" y="1951355"/>
                  </a:lnTo>
                  <a:close/>
                </a:path>
                <a:path w="2307590" h="2083435">
                  <a:moveTo>
                    <a:pt x="1714373" y="1931670"/>
                  </a:moveTo>
                  <a:lnTo>
                    <a:pt x="1710182" y="1923415"/>
                  </a:lnTo>
                  <a:lnTo>
                    <a:pt x="1694942" y="1918589"/>
                  </a:lnTo>
                  <a:lnTo>
                    <a:pt x="1686687" y="1922780"/>
                  </a:lnTo>
                  <a:lnTo>
                    <a:pt x="1684274" y="1930400"/>
                  </a:lnTo>
                  <a:lnTo>
                    <a:pt x="1668246" y="1980272"/>
                  </a:lnTo>
                  <a:lnTo>
                    <a:pt x="1645272" y="1985314"/>
                  </a:lnTo>
                  <a:lnTo>
                    <a:pt x="1609725" y="1946783"/>
                  </a:lnTo>
                  <a:lnTo>
                    <a:pt x="1604391" y="1940941"/>
                  </a:lnTo>
                  <a:lnTo>
                    <a:pt x="1595120" y="1940560"/>
                  </a:lnTo>
                  <a:lnTo>
                    <a:pt x="1589278" y="1945894"/>
                  </a:lnTo>
                  <a:lnTo>
                    <a:pt x="1583436" y="1951355"/>
                  </a:lnTo>
                  <a:lnTo>
                    <a:pt x="1583055" y="1960499"/>
                  </a:lnTo>
                  <a:lnTo>
                    <a:pt x="1588516" y="1966341"/>
                  </a:lnTo>
                  <a:lnTo>
                    <a:pt x="1673479" y="2058543"/>
                  </a:lnTo>
                  <a:lnTo>
                    <a:pt x="1683931" y="2026031"/>
                  </a:lnTo>
                  <a:lnTo>
                    <a:pt x="1698840" y="1979676"/>
                  </a:lnTo>
                  <a:lnTo>
                    <a:pt x="1711833" y="1939290"/>
                  </a:lnTo>
                  <a:lnTo>
                    <a:pt x="1714373" y="1931670"/>
                  </a:lnTo>
                  <a:close/>
                </a:path>
                <a:path w="2307590" h="2083435">
                  <a:moveTo>
                    <a:pt x="1834261" y="52705"/>
                  </a:moveTo>
                  <a:lnTo>
                    <a:pt x="1828038" y="24384"/>
                  </a:lnTo>
                  <a:lnTo>
                    <a:pt x="1799844" y="30607"/>
                  </a:lnTo>
                  <a:lnTo>
                    <a:pt x="1806067" y="58928"/>
                  </a:lnTo>
                  <a:lnTo>
                    <a:pt x="1834261" y="52705"/>
                  </a:lnTo>
                  <a:close/>
                </a:path>
                <a:path w="2307590" h="2083435">
                  <a:moveTo>
                    <a:pt x="1846707" y="109347"/>
                  </a:moveTo>
                  <a:lnTo>
                    <a:pt x="1840484" y="81026"/>
                  </a:lnTo>
                  <a:lnTo>
                    <a:pt x="1812290" y="87249"/>
                  </a:lnTo>
                  <a:lnTo>
                    <a:pt x="1818513" y="115570"/>
                  </a:lnTo>
                  <a:lnTo>
                    <a:pt x="1846707" y="109347"/>
                  </a:lnTo>
                  <a:close/>
                </a:path>
                <a:path w="2307590" h="2083435">
                  <a:moveTo>
                    <a:pt x="1859153" y="165862"/>
                  </a:moveTo>
                  <a:lnTo>
                    <a:pt x="1852930" y="137541"/>
                  </a:lnTo>
                  <a:lnTo>
                    <a:pt x="1824736" y="143764"/>
                  </a:lnTo>
                  <a:lnTo>
                    <a:pt x="1830959" y="172085"/>
                  </a:lnTo>
                  <a:lnTo>
                    <a:pt x="1859153" y="165862"/>
                  </a:lnTo>
                  <a:close/>
                </a:path>
                <a:path w="2307590" h="2083435">
                  <a:moveTo>
                    <a:pt x="1871599" y="222377"/>
                  </a:moveTo>
                  <a:lnTo>
                    <a:pt x="1865376" y="194183"/>
                  </a:lnTo>
                  <a:lnTo>
                    <a:pt x="1837182" y="200406"/>
                  </a:lnTo>
                  <a:lnTo>
                    <a:pt x="1843405" y="228600"/>
                  </a:lnTo>
                  <a:lnTo>
                    <a:pt x="1871599" y="222377"/>
                  </a:lnTo>
                  <a:close/>
                </a:path>
                <a:path w="2307590" h="2083435">
                  <a:moveTo>
                    <a:pt x="1884045" y="279019"/>
                  </a:moveTo>
                  <a:lnTo>
                    <a:pt x="1877822" y="250698"/>
                  </a:lnTo>
                  <a:lnTo>
                    <a:pt x="1849628" y="256921"/>
                  </a:lnTo>
                  <a:lnTo>
                    <a:pt x="1855851" y="285242"/>
                  </a:lnTo>
                  <a:lnTo>
                    <a:pt x="1884045" y="279019"/>
                  </a:lnTo>
                  <a:close/>
                </a:path>
                <a:path w="2307590" h="2083435">
                  <a:moveTo>
                    <a:pt x="1896491" y="335534"/>
                  </a:moveTo>
                  <a:lnTo>
                    <a:pt x="1890268" y="307213"/>
                  </a:lnTo>
                  <a:lnTo>
                    <a:pt x="1862074" y="313436"/>
                  </a:lnTo>
                  <a:lnTo>
                    <a:pt x="1868297" y="341757"/>
                  </a:lnTo>
                  <a:lnTo>
                    <a:pt x="1896491" y="335534"/>
                  </a:lnTo>
                  <a:close/>
                </a:path>
                <a:path w="2307590" h="2083435">
                  <a:moveTo>
                    <a:pt x="1908937" y="392049"/>
                  </a:moveTo>
                  <a:lnTo>
                    <a:pt x="1902714" y="363855"/>
                  </a:lnTo>
                  <a:lnTo>
                    <a:pt x="1874520" y="370078"/>
                  </a:lnTo>
                  <a:lnTo>
                    <a:pt x="1880743" y="398272"/>
                  </a:lnTo>
                  <a:lnTo>
                    <a:pt x="1908937" y="392049"/>
                  </a:lnTo>
                  <a:close/>
                </a:path>
                <a:path w="2307590" h="2083435">
                  <a:moveTo>
                    <a:pt x="1921383" y="448691"/>
                  </a:moveTo>
                  <a:lnTo>
                    <a:pt x="1915160" y="420370"/>
                  </a:lnTo>
                  <a:lnTo>
                    <a:pt x="1886966" y="426593"/>
                  </a:lnTo>
                  <a:lnTo>
                    <a:pt x="1893189" y="454914"/>
                  </a:lnTo>
                  <a:lnTo>
                    <a:pt x="1921383" y="448691"/>
                  </a:lnTo>
                  <a:close/>
                </a:path>
                <a:path w="2307590" h="2083435">
                  <a:moveTo>
                    <a:pt x="1933829" y="505206"/>
                  </a:moveTo>
                  <a:lnTo>
                    <a:pt x="1927606" y="476885"/>
                  </a:lnTo>
                  <a:lnTo>
                    <a:pt x="1899412" y="483108"/>
                  </a:lnTo>
                  <a:lnTo>
                    <a:pt x="1905635" y="511429"/>
                  </a:lnTo>
                  <a:lnTo>
                    <a:pt x="1933829" y="505206"/>
                  </a:lnTo>
                  <a:close/>
                </a:path>
                <a:path w="2307590" h="2083435">
                  <a:moveTo>
                    <a:pt x="1946275" y="561721"/>
                  </a:moveTo>
                  <a:lnTo>
                    <a:pt x="1940052" y="533527"/>
                  </a:lnTo>
                  <a:lnTo>
                    <a:pt x="1911858" y="539750"/>
                  </a:lnTo>
                  <a:lnTo>
                    <a:pt x="1918081" y="567944"/>
                  </a:lnTo>
                  <a:lnTo>
                    <a:pt x="1946275" y="561721"/>
                  </a:lnTo>
                  <a:close/>
                </a:path>
                <a:path w="2307590" h="2083435">
                  <a:moveTo>
                    <a:pt x="1958721" y="618363"/>
                  </a:moveTo>
                  <a:lnTo>
                    <a:pt x="1952498" y="590042"/>
                  </a:lnTo>
                  <a:lnTo>
                    <a:pt x="1924304" y="596265"/>
                  </a:lnTo>
                  <a:lnTo>
                    <a:pt x="1930527" y="624586"/>
                  </a:lnTo>
                  <a:lnTo>
                    <a:pt x="1958721" y="618363"/>
                  </a:lnTo>
                  <a:close/>
                </a:path>
                <a:path w="2307590" h="2083435">
                  <a:moveTo>
                    <a:pt x="1971167" y="674878"/>
                  </a:moveTo>
                  <a:lnTo>
                    <a:pt x="1964944" y="646557"/>
                  </a:lnTo>
                  <a:lnTo>
                    <a:pt x="1936750" y="652780"/>
                  </a:lnTo>
                  <a:lnTo>
                    <a:pt x="1942973" y="681101"/>
                  </a:lnTo>
                  <a:lnTo>
                    <a:pt x="1971167" y="674878"/>
                  </a:lnTo>
                  <a:close/>
                </a:path>
                <a:path w="2307590" h="2083435">
                  <a:moveTo>
                    <a:pt x="1983613" y="731393"/>
                  </a:moveTo>
                  <a:lnTo>
                    <a:pt x="1977390" y="703199"/>
                  </a:lnTo>
                  <a:lnTo>
                    <a:pt x="1949196" y="709422"/>
                  </a:lnTo>
                  <a:lnTo>
                    <a:pt x="1955419" y="737616"/>
                  </a:lnTo>
                  <a:lnTo>
                    <a:pt x="1983613" y="731393"/>
                  </a:lnTo>
                  <a:close/>
                </a:path>
                <a:path w="2307590" h="2083435">
                  <a:moveTo>
                    <a:pt x="1996059" y="788035"/>
                  </a:moveTo>
                  <a:lnTo>
                    <a:pt x="1989836" y="759714"/>
                  </a:lnTo>
                  <a:lnTo>
                    <a:pt x="1961642" y="765937"/>
                  </a:lnTo>
                  <a:lnTo>
                    <a:pt x="1967865" y="794258"/>
                  </a:lnTo>
                  <a:lnTo>
                    <a:pt x="1996059" y="788035"/>
                  </a:lnTo>
                  <a:close/>
                </a:path>
                <a:path w="2307590" h="2083435">
                  <a:moveTo>
                    <a:pt x="2008505" y="844550"/>
                  </a:moveTo>
                  <a:lnTo>
                    <a:pt x="2002282" y="816229"/>
                  </a:lnTo>
                  <a:lnTo>
                    <a:pt x="1974088" y="822452"/>
                  </a:lnTo>
                  <a:lnTo>
                    <a:pt x="1980311" y="850773"/>
                  </a:lnTo>
                  <a:lnTo>
                    <a:pt x="2008505" y="844550"/>
                  </a:lnTo>
                  <a:close/>
                </a:path>
                <a:path w="2307590" h="2083435">
                  <a:moveTo>
                    <a:pt x="2020951" y="901065"/>
                  </a:moveTo>
                  <a:lnTo>
                    <a:pt x="2014728" y="872871"/>
                  </a:lnTo>
                  <a:lnTo>
                    <a:pt x="1986534" y="879094"/>
                  </a:lnTo>
                  <a:lnTo>
                    <a:pt x="1992757" y="907288"/>
                  </a:lnTo>
                  <a:lnTo>
                    <a:pt x="2020951" y="901065"/>
                  </a:lnTo>
                  <a:close/>
                </a:path>
                <a:path w="2307590" h="2083435">
                  <a:moveTo>
                    <a:pt x="2033397" y="957707"/>
                  </a:moveTo>
                  <a:lnTo>
                    <a:pt x="2027174" y="929386"/>
                  </a:lnTo>
                  <a:lnTo>
                    <a:pt x="1998980" y="935609"/>
                  </a:lnTo>
                  <a:lnTo>
                    <a:pt x="2005203" y="963930"/>
                  </a:lnTo>
                  <a:lnTo>
                    <a:pt x="2033397" y="957707"/>
                  </a:lnTo>
                  <a:close/>
                </a:path>
                <a:path w="2307590" h="2083435">
                  <a:moveTo>
                    <a:pt x="2045843" y="1014222"/>
                  </a:moveTo>
                  <a:lnTo>
                    <a:pt x="2039620" y="985901"/>
                  </a:lnTo>
                  <a:lnTo>
                    <a:pt x="2011426" y="992124"/>
                  </a:lnTo>
                  <a:lnTo>
                    <a:pt x="2017649" y="1020445"/>
                  </a:lnTo>
                  <a:lnTo>
                    <a:pt x="2045843" y="1014222"/>
                  </a:lnTo>
                  <a:close/>
                </a:path>
                <a:path w="2307590" h="2083435">
                  <a:moveTo>
                    <a:pt x="2058289" y="1070737"/>
                  </a:moveTo>
                  <a:lnTo>
                    <a:pt x="2052066" y="1042543"/>
                  </a:lnTo>
                  <a:lnTo>
                    <a:pt x="2023872" y="1048778"/>
                  </a:lnTo>
                  <a:lnTo>
                    <a:pt x="2030095" y="1076960"/>
                  </a:lnTo>
                  <a:lnTo>
                    <a:pt x="2058289" y="1070737"/>
                  </a:lnTo>
                  <a:close/>
                </a:path>
                <a:path w="2307590" h="2083435">
                  <a:moveTo>
                    <a:pt x="2070735" y="1127379"/>
                  </a:moveTo>
                  <a:lnTo>
                    <a:pt x="2064512" y="1099058"/>
                  </a:lnTo>
                  <a:lnTo>
                    <a:pt x="2036318" y="1105281"/>
                  </a:lnTo>
                  <a:lnTo>
                    <a:pt x="2042541" y="1133602"/>
                  </a:lnTo>
                  <a:lnTo>
                    <a:pt x="2070735" y="1127379"/>
                  </a:lnTo>
                  <a:close/>
                </a:path>
                <a:path w="2307590" h="2083435">
                  <a:moveTo>
                    <a:pt x="2083181" y="1183894"/>
                  </a:moveTo>
                  <a:lnTo>
                    <a:pt x="2076958" y="1155573"/>
                  </a:lnTo>
                  <a:lnTo>
                    <a:pt x="2048764" y="1161796"/>
                  </a:lnTo>
                  <a:lnTo>
                    <a:pt x="2054987" y="1190117"/>
                  </a:lnTo>
                  <a:lnTo>
                    <a:pt x="2083181" y="1183894"/>
                  </a:lnTo>
                  <a:close/>
                </a:path>
                <a:path w="2307590" h="2083435">
                  <a:moveTo>
                    <a:pt x="2095627" y="1240409"/>
                  </a:moveTo>
                  <a:lnTo>
                    <a:pt x="2089404" y="1212215"/>
                  </a:lnTo>
                  <a:lnTo>
                    <a:pt x="2061210" y="1218438"/>
                  </a:lnTo>
                  <a:lnTo>
                    <a:pt x="2067433" y="1246632"/>
                  </a:lnTo>
                  <a:lnTo>
                    <a:pt x="2095627" y="1240409"/>
                  </a:lnTo>
                  <a:close/>
                </a:path>
                <a:path w="2307590" h="2083435">
                  <a:moveTo>
                    <a:pt x="2108073" y="1297051"/>
                  </a:moveTo>
                  <a:lnTo>
                    <a:pt x="2101850" y="1268730"/>
                  </a:lnTo>
                  <a:lnTo>
                    <a:pt x="2073656" y="1274953"/>
                  </a:lnTo>
                  <a:lnTo>
                    <a:pt x="2079879" y="1303274"/>
                  </a:lnTo>
                  <a:lnTo>
                    <a:pt x="2108073" y="1297051"/>
                  </a:lnTo>
                  <a:close/>
                </a:path>
                <a:path w="2307590" h="2083435">
                  <a:moveTo>
                    <a:pt x="2120519" y="1353566"/>
                  </a:moveTo>
                  <a:lnTo>
                    <a:pt x="2114296" y="1325245"/>
                  </a:lnTo>
                  <a:lnTo>
                    <a:pt x="2086102" y="1331468"/>
                  </a:lnTo>
                  <a:lnTo>
                    <a:pt x="2092325" y="1359789"/>
                  </a:lnTo>
                  <a:lnTo>
                    <a:pt x="2120519" y="1353566"/>
                  </a:lnTo>
                  <a:close/>
                </a:path>
                <a:path w="2307590" h="2083435">
                  <a:moveTo>
                    <a:pt x="2132965" y="1410081"/>
                  </a:moveTo>
                  <a:lnTo>
                    <a:pt x="2126742" y="1381887"/>
                  </a:lnTo>
                  <a:lnTo>
                    <a:pt x="2098548" y="1388110"/>
                  </a:lnTo>
                  <a:lnTo>
                    <a:pt x="2104771" y="1416304"/>
                  </a:lnTo>
                  <a:lnTo>
                    <a:pt x="2132965" y="1410081"/>
                  </a:lnTo>
                  <a:close/>
                </a:path>
                <a:path w="2307590" h="2083435">
                  <a:moveTo>
                    <a:pt x="2145411" y="1466723"/>
                  </a:moveTo>
                  <a:lnTo>
                    <a:pt x="2139188" y="1438402"/>
                  </a:lnTo>
                  <a:lnTo>
                    <a:pt x="2110994" y="1444625"/>
                  </a:lnTo>
                  <a:lnTo>
                    <a:pt x="2117217" y="1472946"/>
                  </a:lnTo>
                  <a:lnTo>
                    <a:pt x="2145411" y="1466723"/>
                  </a:lnTo>
                  <a:close/>
                </a:path>
                <a:path w="2307590" h="2083435">
                  <a:moveTo>
                    <a:pt x="2157857" y="1523238"/>
                  </a:moveTo>
                  <a:lnTo>
                    <a:pt x="2151634" y="1494917"/>
                  </a:lnTo>
                  <a:lnTo>
                    <a:pt x="2123440" y="1501140"/>
                  </a:lnTo>
                  <a:lnTo>
                    <a:pt x="2129663" y="1529461"/>
                  </a:lnTo>
                  <a:lnTo>
                    <a:pt x="2157857" y="1523238"/>
                  </a:lnTo>
                  <a:close/>
                </a:path>
                <a:path w="2307590" h="2083435">
                  <a:moveTo>
                    <a:pt x="2170303" y="1579753"/>
                  </a:moveTo>
                  <a:lnTo>
                    <a:pt x="2164080" y="1551559"/>
                  </a:lnTo>
                  <a:lnTo>
                    <a:pt x="2135886" y="1557782"/>
                  </a:lnTo>
                  <a:lnTo>
                    <a:pt x="2142109" y="1585976"/>
                  </a:lnTo>
                  <a:lnTo>
                    <a:pt x="2170303" y="1579753"/>
                  </a:lnTo>
                  <a:close/>
                </a:path>
                <a:path w="2307590" h="2083435">
                  <a:moveTo>
                    <a:pt x="2182749" y="1636395"/>
                  </a:moveTo>
                  <a:lnTo>
                    <a:pt x="2176526" y="1608074"/>
                  </a:lnTo>
                  <a:lnTo>
                    <a:pt x="2148332" y="1614297"/>
                  </a:lnTo>
                  <a:lnTo>
                    <a:pt x="2154555" y="1642618"/>
                  </a:lnTo>
                  <a:lnTo>
                    <a:pt x="2182749" y="1636395"/>
                  </a:lnTo>
                  <a:close/>
                </a:path>
                <a:path w="2307590" h="2083435">
                  <a:moveTo>
                    <a:pt x="2195195" y="1692910"/>
                  </a:moveTo>
                  <a:lnTo>
                    <a:pt x="2188972" y="1664589"/>
                  </a:lnTo>
                  <a:lnTo>
                    <a:pt x="2160778" y="1670812"/>
                  </a:lnTo>
                  <a:lnTo>
                    <a:pt x="2167001" y="1699133"/>
                  </a:lnTo>
                  <a:lnTo>
                    <a:pt x="2195195" y="1692910"/>
                  </a:lnTo>
                  <a:close/>
                </a:path>
                <a:path w="2307590" h="2083435">
                  <a:moveTo>
                    <a:pt x="2207768" y="1749425"/>
                  </a:moveTo>
                  <a:lnTo>
                    <a:pt x="2201545" y="1721231"/>
                  </a:lnTo>
                  <a:lnTo>
                    <a:pt x="2173224" y="1727454"/>
                  </a:lnTo>
                  <a:lnTo>
                    <a:pt x="2179447" y="1755648"/>
                  </a:lnTo>
                  <a:lnTo>
                    <a:pt x="2207768" y="1749425"/>
                  </a:lnTo>
                  <a:close/>
                </a:path>
                <a:path w="2307590" h="2083435">
                  <a:moveTo>
                    <a:pt x="2220214" y="1806067"/>
                  </a:moveTo>
                  <a:lnTo>
                    <a:pt x="2213991" y="1777746"/>
                  </a:lnTo>
                  <a:lnTo>
                    <a:pt x="2185670" y="1783969"/>
                  </a:lnTo>
                  <a:lnTo>
                    <a:pt x="2191893" y="1812290"/>
                  </a:lnTo>
                  <a:lnTo>
                    <a:pt x="2220214" y="1806067"/>
                  </a:lnTo>
                  <a:close/>
                </a:path>
                <a:path w="2307590" h="2083435">
                  <a:moveTo>
                    <a:pt x="2232660" y="1862582"/>
                  </a:moveTo>
                  <a:lnTo>
                    <a:pt x="2226437" y="1834261"/>
                  </a:lnTo>
                  <a:lnTo>
                    <a:pt x="2198116" y="1840484"/>
                  </a:lnTo>
                  <a:lnTo>
                    <a:pt x="2204339" y="1868805"/>
                  </a:lnTo>
                  <a:lnTo>
                    <a:pt x="2232660" y="1862582"/>
                  </a:lnTo>
                  <a:close/>
                </a:path>
                <a:path w="2307590" h="2083435">
                  <a:moveTo>
                    <a:pt x="2245106" y="1919097"/>
                  </a:moveTo>
                  <a:lnTo>
                    <a:pt x="2238883" y="1890903"/>
                  </a:lnTo>
                  <a:lnTo>
                    <a:pt x="2210562" y="1897126"/>
                  </a:lnTo>
                  <a:lnTo>
                    <a:pt x="2216785" y="1925320"/>
                  </a:lnTo>
                  <a:lnTo>
                    <a:pt x="2245106" y="1919097"/>
                  </a:lnTo>
                  <a:close/>
                </a:path>
                <a:path w="2307590" h="2083435">
                  <a:moveTo>
                    <a:pt x="2257552" y="1975739"/>
                  </a:moveTo>
                  <a:lnTo>
                    <a:pt x="2251329" y="1947418"/>
                  </a:lnTo>
                  <a:lnTo>
                    <a:pt x="2223008" y="1953641"/>
                  </a:lnTo>
                  <a:lnTo>
                    <a:pt x="2229231" y="1981962"/>
                  </a:lnTo>
                  <a:lnTo>
                    <a:pt x="2257552" y="1975739"/>
                  </a:lnTo>
                  <a:close/>
                </a:path>
                <a:path w="2307590" h="2083435">
                  <a:moveTo>
                    <a:pt x="2307209" y="1956054"/>
                  </a:moveTo>
                  <a:lnTo>
                    <a:pt x="2303018" y="1947799"/>
                  </a:lnTo>
                  <a:lnTo>
                    <a:pt x="2287778" y="1942973"/>
                  </a:lnTo>
                  <a:lnTo>
                    <a:pt x="2279523" y="1947164"/>
                  </a:lnTo>
                  <a:lnTo>
                    <a:pt x="2277110" y="1954784"/>
                  </a:lnTo>
                  <a:lnTo>
                    <a:pt x="2261082" y="2004656"/>
                  </a:lnTo>
                  <a:lnTo>
                    <a:pt x="2238108" y="2009698"/>
                  </a:lnTo>
                  <a:lnTo>
                    <a:pt x="2202561" y="1971167"/>
                  </a:lnTo>
                  <a:lnTo>
                    <a:pt x="2197227" y="1965325"/>
                  </a:lnTo>
                  <a:lnTo>
                    <a:pt x="2187956" y="1964944"/>
                  </a:lnTo>
                  <a:lnTo>
                    <a:pt x="2182114" y="1970278"/>
                  </a:lnTo>
                  <a:lnTo>
                    <a:pt x="2176272" y="1975739"/>
                  </a:lnTo>
                  <a:lnTo>
                    <a:pt x="2175891" y="1984883"/>
                  </a:lnTo>
                  <a:lnTo>
                    <a:pt x="2181352" y="1990725"/>
                  </a:lnTo>
                  <a:lnTo>
                    <a:pt x="2266315" y="2082927"/>
                  </a:lnTo>
                  <a:lnTo>
                    <a:pt x="2276767" y="2050415"/>
                  </a:lnTo>
                  <a:lnTo>
                    <a:pt x="2291677" y="2004060"/>
                  </a:lnTo>
                  <a:lnTo>
                    <a:pt x="2304669" y="1963674"/>
                  </a:lnTo>
                  <a:lnTo>
                    <a:pt x="2307209" y="1956054"/>
                  </a:lnTo>
                  <a:close/>
                </a:path>
              </a:pathLst>
            </a:custGeom>
            <a:solidFill>
              <a:srgbClr val="FF89D7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6003163" y="2622205"/>
            <a:ext cx="179536" cy="5568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  <a:defRPr/>
            </a:pP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spc="-25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g</a:t>
            </a:r>
            <a:r>
              <a:rPr sz="1200" spc="-10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200" spc="-15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x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607936" y="2622205"/>
            <a:ext cx="179536" cy="5568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  <a:defRPr/>
            </a:pP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spc="-25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g</a:t>
            </a:r>
            <a:r>
              <a:rPr sz="1200" spc="-10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200" spc="-15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x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212710" y="2622205"/>
            <a:ext cx="179536" cy="5568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  <a:defRPr/>
            </a:pP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spc="-25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g</a:t>
            </a:r>
            <a:r>
              <a:rPr sz="1200" spc="-10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200" spc="-15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x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817358" y="2622205"/>
            <a:ext cx="179536" cy="5568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  <a:defRPr/>
            </a:pP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spc="-25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g</a:t>
            </a:r>
            <a:r>
              <a:rPr sz="1200" spc="-10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200" spc="-15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x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368857D-C7DF-420F-97BD-04F40F3A50F0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42" name="Title 41">
            <a:extLst>
              <a:ext uri="{FF2B5EF4-FFF2-40B4-BE49-F238E27FC236}">
                <a16:creationId xmlns:a16="http://schemas.microsoft.com/office/drawing/2014/main" id="{B0533B09-4C09-CD83-D163-AF08B92CD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Decoding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1" y="1105661"/>
            <a:ext cx="62693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135" dirty="0">
                <a:solidFill>
                  <a:prstClr val="black"/>
                </a:solidFill>
                <a:latin typeface="Arial"/>
                <a:cs typeface="Arial"/>
              </a:rPr>
              <a:t>Greedy </a:t>
            </a:r>
            <a:r>
              <a:rPr sz="2400" spc="-105" dirty="0">
                <a:solidFill>
                  <a:prstClr val="black"/>
                </a:solidFill>
                <a:latin typeface="Arial"/>
                <a:cs typeface="Arial"/>
              </a:rPr>
              <a:t>decoding </a:t>
            </a:r>
            <a:r>
              <a:rPr sz="2400" spc="-180" dirty="0">
                <a:solidFill>
                  <a:prstClr val="black"/>
                </a:solidFill>
                <a:latin typeface="Arial"/>
                <a:cs typeface="Arial"/>
              </a:rPr>
              <a:t>has </a:t>
            </a:r>
            <a:r>
              <a:rPr sz="2400" spc="-75" dirty="0">
                <a:solidFill>
                  <a:prstClr val="black"/>
                </a:solidFill>
                <a:latin typeface="Arial"/>
                <a:cs typeface="Arial"/>
              </a:rPr>
              <a:t>no </a:t>
            </a:r>
            <a:r>
              <a:rPr sz="2400" spc="-110" dirty="0">
                <a:solidFill>
                  <a:prstClr val="black"/>
                </a:solidFill>
                <a:latin typeface="Arial"/>
                <a:cs typeface="Arial"/>
              </a:rPr>
              <a:t>way </a:t>
            </a:r>
            <a:r>
              <a:rPr sz="2400" spc="30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2400" spc="-80" dirty="0">
                <a:solidFill>
                  <a:prstClr val="black"/>
                </a:solidFill>
                <a:latin typeface="Arial"/>
                <a:cs typeface="Arial"/>
              </a:rPr>
              <a:t>undo</a:t>
            </a:r>
            <a:r>
              <a:rPr sz="2400" spc="-3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95" dirty="0">
                <a:solidFill>
                  <a:prstClr val="black"/>
                </a:solidFill>
                <a:latin typeface="Arial"/>
                <a:cs typeface="Arial"/>
              </a:rPr>
              <a:t>decisions!</a:t>
            </a:r>
            <a:endParaRPr sz="2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64739" y="1471676"/>
            <a:ext cx="3033171" cy="1794722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41300" indent="-229235">
              <a:spcBef>
                <a:spcPts val="675"/>
              </a:spcBef>
              <a:buClr>
                <a:srgbClr val="3986FF"/>
              </a:buClr>
              <a:buFont typeface="Times New Roman"/>
              <a:buChar char="•"/>
              <a:tabLst>
                <a:tab pos="241935" algn="l"/>
              </a:tabLst>
              <a:defRPr/>
            </a:pPr>
            <a:r>
              <a:rPr sz="2400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Input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: </a:t>
            </a:r>
            <a:r>
              <a:rPr sz="2400" i="1" dirty="0">
                <a:solidFill>
                  <a:prstClr val="black"/>
                </a:solidFill>
                <a:latin typeface="Arial"/>
                <a:cs typeface="Arial"/>
              </a:rPr>
              <a:t>il a m’entarté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241300" indent="-229235">
              <a:spcBef>
                <a:spcPts val="575"/>
              </a:spcBef>
              <a:buClr>
                <a:srgbClr val="3986FF"/>
              </a:buClr>
              <a:buFont typeface="Times New Roman"/>
              <a:buChar char="•"/>
              <a:tabLst>
                <a:tab pos="241935" algn="l"/>
                <a:tab pos="1638300" algn="l"/>
              </a:tabLst>
              <a:defRPr/>
            </a:pPr>
            <a:r>
              <a:rPr sz="2400" i="1" dirty="0">
                <a:solidFill>
                  <a:prstClr val="black"/>
                </a:solidFill>
                <a:latin typeface="Arial"/>
                <a:cs typeface="Arial"/>
              </a:rPr>
              <a:t>→ he </a:t>
            </a:r>
            <a:r>
              <a:rPr sz="2400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24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41300" indent="-229235">
              <a:spcBef>
                <a:spcPts val="575"/>
              </a:spcBef>
              <a:buClr>
                <a:srgbClr val="3986FF"/>
              </a:buClr>
              <a:buFont typeface="Times New Roman"/>
              <a:buChar char="•"/>
              <a:tabLst>
                <a:tab pos="241935" algn="l"/>
                <a:tab pos="2033905" algn="l"/>
              </a:tabLst>
              <a:defRPr/>
            </a:pPr>
            <a:r>
              <a:rPr sz="2400" i="1" dirty="0">
                <a:solidFill>
                  <a:prstClr val="black"/>
                </a:solidFill>
                <a:latin typeface="Arial"/>
                <a:cs typeface="Arial"/>
              </a:rPr>
              <a:t>→ he hit </a:t>
            </a:r>
            <a:r>
              <a:rPr sz="2400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24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41300" indent="-229235">
              <a:spcBef>
                <a:spcPts val="575"/>
              </a:spcBef>
              <a:buClr>
                <a:srgbClr val="3986FF"/>
              </a:buClr>
              <a:buFont typeface="Times New Roman"/>
              <a:buChar char="•"/>
              <a:tabLst>
                <a:tab pos="241935" algn="l"/>
                <a:tab pos="2253615" algn="l"/>
              </a:tabLst>
              <a:defRPr/>
            </a:pPr>
            <a:r>
              <a:rPr sz="2400" i="1" dirty="0">
                <a:solidFill>
                  <a:prstClr val="black"/>
                </a:solidFill>
                <a:latin typeface="Arial"/>
                <a:cs typeface="Arial"/>
              </a:rPr>
              <a:t>→ he hit </a:t>
            </a:r>
            <a:r>
              <a:rPr sz="2400" i="1" dirty="0">
                <a:solidFill>
                  <a:srgbClr val="C00000"/>
                </a:solidFill>
                <a:latin typeface="Arial"/>
                <a:cs typeface="Arial"/>
              </a:rPr>
              <a:t>a </a:t>
            </a:r>
            <a:r>
              <a:rPr sz="2400" i="1" u="heavy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65775" y="1621029"/>
            <a:ext cx="2496677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i="1" dirty="0">
                <a:solidFill>
                  <a:prstClr val="black"/>
                </a:solidFill>
                <a:latin typeface="Arial"/>
                <a:cs typeface="Arial"/>
              </a:rPr>
              <a:t>(he hit me with a pie)</a:t>
            </a:r>
            <a:endParaRPr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65775" y="2937460"/>
            <a:ext cx="29273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5" dirty="0">
                <a:solidFill>
                  <a:srgbClr val="C00000"/>
                </a:solidFill>
                <a:latin typeface="Arial"/>
                <a:cs typeface="Arial"/>
              </a:rPr>
              <a:t>(whoops! no </a:t>
            </a:r>
            <a:r>
              <a:rPr spc="-80" dirty="0">
                <a:solidFill>
                  <a:srgbClr val="C00000"/>
                </a:solidFill>
                <a:latin typeface="Arial"/>
                <a:cs typeface="Arial"/>
              </a:rPr>
              <a:t>going </a:t>
            </a:r>
            <a:r>
              <a:rPr spc="-110" dirty="0">
                <a:solidFill>
                  <a:srgbClr val="C00000"/>
                </a:solidFill>
                <a:latin typeface="Arial"/>
                <a:cs typeface="Arial"/>
              </a:rPr>
              <a:t>back</a:t>
            </a:r>
            <a:r>
              <a:rPr spc="-20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pc="-150" dirty="0">
                <a:solidFill>
                  <a:srgbClr val="C00000"/>
                </a:solidFill>
                <a:latin typeface="Arial"/>
                <a:cs typeface="Arial"/>
              </a:rPr>
              <a:t>now…)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07541" y="3666490"/>
            <a:ext cx="2291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114" dirty="0">
                <a:solidFill>
                  <a:prstClr val="black"/>
                </a:solidFill>
                <a:latin typeface="Arial"/>
                <a:cs typeface="Arial"/>
              </a:rPr>
              <a:t>How </a:t>
            </a:r>
            <a:r>
              <a:rPr sz="2400" spc="30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2400" spc="-30" dirty="0">
                <a:solidFill>
                  <a:prstClr val="black"/>
                </a:solidFill>
                <a:latin typeface="Arial"/>
                <a:cs typeface="Arial"/>
              </a:rPr>
              <a:t>fix</a:t>
            </a:r>
            <a:r>
              <a:rPr sz="2400" spc="-37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85" dirty="0">
                <a:solidFill>
                  <a:prstClr val="black"/>
                </a:solidFill>
                <a:latin typeface="Arial"/>
                <a:cs typeface="Arial"/>
              </a:rPr>
              <a:t>this?</a:t>
            </a:r>
            <a:endParaRPr sz="2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6A26F9-6BCA-43FC-8FC8-342DC0ED0DDC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3862DE4-1D6A-B4FE-7FB0-5BDF9D8E1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Greedy Decoding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1" y="1105661"/>
            <a:ext cx="82276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spc="-80" dirty="0">
                <a:solidFill>
                  <a:prstClr val="black"/>
                </a:solidFill>
                <a:latin typeface="Arial"/>
                <a:cs typeface="Arial"/>
              </a:rPr>
              <a:t>Ideally</a:t>
            </a:r>
            <a:r>
              <a:rPr sz="2400" spc="-13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80" dirty="0">
                <a:solidFill>
                  <a:prstClr val="black"/>
                </a:solidFill>
                <a:latin typeface="Arial"/>
                <a:cs typeface="Arial"/>
              </a:rPr>
              <a:t>we</a:t>
            </a:r>
            <a:r>
              <a:rPr sz="2400" spc="-12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35" dirty="0">
                <a:solidFill>
                  <a:prstClr val="black"/>
                </a:solidFill>
                <a:latin typeface="Arial"/>
                <a:cs typeface="Arial"/>
              </a:rPr>
              <a:t>want</a:t>
            </a:r>
            <a:r>
              <a:rPr sz="2400" spc="-14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30" dirty="0">
                <a:solidFill>
                  <a:prstClr val="black"/>
                </a:solidFill>
                <a:latin typeface="Arial"/>
                <a:cs typeface="Arial"/>
              </a:rPr>
              <a:t>to</a:t>
            </a:r>
            <a:r>
              <a:rPr sz="2400" spc="-1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prstClr val="black"/>
                </a:solidFill>
                <a:latin typeface="Arial"/>
                <a:cs typeface="Arial"/>
              </a:rPr>
              <a:t>find</a:t>
            </a:r>
            <a:r>
              <a:rPr sz="2400" spc="-13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19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2400" spc="-1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65" dirty="0">
                <a:solidFill>
                  <a:prstClr val="black"/>
                </a:solidFill>
                <a:latin typeface="Arial"/>
                <a:cs typeface="Arial"/>
              </a:rPr>
              <a:t>(length</a:t>
            </a:r>
            <a:r>
              <a:rPr sz="2400" spc="-13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i="1" spc="-190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2400" spc="-190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r>
              <a:rPr sz="2400" spc="-13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50" dirty="0">
                <a:solidFill>
                  <a:prstClr val="black"/>
                </a:solidFill>
                <a:latin typeface="Arial"/>
                <a:cs typeface="Arial"/>
              </a:rPr>
              <a:t>translation</a:t>
            </a:r>
            <a:r>
              <a:rPr sz="2400" spc="-13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i="1" spc="-130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2400" i="1" spc="-13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that</a:t>
            </a:r>
            <a:r>
              <a:rPr sz="2400" spc="-14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125" dirty="0">
                <a:solidFill>
                  <a:prstClr val="black"/>
                </a:solidFill>
                <a:latin typeface="Arial"/>
                <a:cs typeface="Arial"/>
              </a:rPr>
              <a:t>maximizes</a:t>
            </a:r>
            <a:endParaRPr sz="2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82141" y="3443529"/>
            <a:ext cx="8272145" cy="150876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81000" indent="-342900">
              <a:spcBef>
                <a:spcPts val="700"/>
              </a:spcBef>
              <a:buClr>
                <a:srgbClr val="CC0000"/>
              </a:buClr>
              <a:buFont typeface="Times New Roman"/>
              <a:buChar char="•"/>
              <a:tabLst>
                <a:tab pos="380365" algn="l"/>
                <a:tab pos="3810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We could try computing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all possible sequences </a:t>
            </a:r>
            <a:r>
              <a:rPr lang="en-US" sz="2400" dirty="0">
                <a:solidFill>
                  <a:srgbClr val="BA56BD"/>
                </a:solidFill>
                <a:latin typeface="Arial"/>
                <a:cs typeface="Arial"/>
              </a:rPr>
              <a:t>  </a:t>
            </a:r>
            <a:r>
              <a:rPr sz="2400" i="1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723900" marR="43180" lvl="1" indent="-229235">
              <a:spcBef>
                <a:spcPts val="509"/>
              </a:spcBef>
              <a:buClr>
                <a:srgbClr val="3986FF"/>
              </a:buClr>
              <a:buFont typeface="Times New Roman"/>
              <a:buChar char="•"/>
              <a:tabLst>
                <a:tab pos="723900" algn="l"/>
                <a:tab pos="724535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This means that on each step </a:t>
            </a:r>
            <a:r>
              <a:rPr sz="2000" i="1" dirty="0">
                <a:solidFill>
                  <a:prstClr val="black"/>
                </a:solidFill>
                <a:latin typeface="Arial"/>
                <a:cs typeface="Arial"/>
              </a:rPr>
              <a:t>t 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of the decoder, we’re tracking V</a:t>
            </a:r>
            <a:r>
              <a:rPr lang="en-US" sz="1950" baseline="25641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950" baseline="2564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possible  partial translations, where </a:t>
            </a:r>
            <a:r>
              <a:rPr sz="2000" i="1" dirty="0">
                <a:solidFill>
                  <a:prstClr val="black"/>
                </a:solidFill>
                <a:latin typeface="Arial"/>
                <a:cs typeface="Arial"/>
              </a:rPr>
              <a:t>V </a:t>
            </a:r>
            <a:r>
              <a:rPr lang="en-US" sz="2000" i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is vocab</a:t>
            </a:r>
            <a:r>
              <a:rPr lang="en-US" sz="2000" dirty="0">
                <a:solidFill>
                  <a:prstClr val="black"/>
                </a:solidFill>
                <a:latin typeface="Arial"/>
                <a:cs typeface="Arial"/>
              </a:rPr>
              <a:t>ulary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 size</a:t>
            </a:r>
          </a:p>
          <a:p>
            <a:pPr marL="723900" lvl="1" indent="-229235">
              <a:spcBef>
                <a:spcPts val="484"/>
              </a:spcBef>
              <a:buClr>
                <a:srgbClr val="3986FF"/>
              </a:buClr>
              <a:buFont typeface="Times New Roman"/>
              <a:buChar char="•"/>
              <a:tabLst>
                <a:tab pos="723900" algn="l"/>
                <a:tab pos="724535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This O(V</a:t>
            </a:r>
            <a:r>
              <a:rPr sz="1950" baseline="25641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) complexity is </a:t>
            </a:r>
            <a:r>
              <a:rPr sz="2000" dirty="0">
                <a:solidFill>
                  <a:srgbClr val="BA56BD"/>
                </a:solidFill>
                <a:latin typeface="Arial"/>
                <a:cs typeface="Arial"/>
              </a:rPr>
              <a:t>far too expensive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!</a:t>
            </a:r>
          </a:p>
        </p:txBody>
      </p:sp>
      <p:sp>
        <p:nvSpPr>
          <p:cNvPr id="5" name="object 5"/>
          <p:cNvSpPr/>
          <p:nvPr/>
        </p:nvSpPr>
        <p:spPr>
          <a:xfrm>
            <a:off x="2314195" y="1863869"/>
            <a:ext cx="7751921" cy="11756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85BBBF-A681-4430-AECE-79F42CCB7402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F97C10C-6EBC-A781-3286-1B2592428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Exhaustive Search Decoding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1105661"/>
            <a:ext cx="8760460" cy="20261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2385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Core idea: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 On each step of decoder, keep track of the </a:t>
            </a:r>
            <a:r>
              <a:rPr sz="2400" i="1" dirty="0">
                <a:solidFill>
                  <a:srgbClr val="BA56BD"/>
                </a:solidFill>
                <a:latin typeface="Arial"/>
                <a:cs typeface="Arial"/>
              </a:rPr>
              <a:t>k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most probable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partial translations (</a:t>
            </a:r>
            <a:r>
              <a:rPr sz="2400" i="1" dirty="0">
                <a:solidFill>
                  <a:srgbClr val="BA56BD"/>
                </a:solidFill>
                <a:latin typeface="Arial"/>
                <a:cs typeface="Arial"/>
              </a:rPr>
              <a:t>hypotheses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</a:p>
          <a:p>
            <a:pPr marL="698500" lvl="1" indent="-229235">
              <a:spcBef>
                <a:spcPts val="509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sz="2000" i="1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is the </a:t>
            </a:r>
            <a:r>
              <a:rPr sz="2000" dirty="0">
                <a:solidFill>
                  <a:srgbClr val="BA56BD"/>
                </a:solidFill>
                <a:latin typeface="Arial"/>
                <a:cs typeface="Arial"/>
              </a:rPr>
              <a:t>beam size 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(in practice around 5 to 10)</a:t>
            </a:r>
          </a:p>
          <a:p>
            <a:pPr lvl="1">
              <a:buClr>
                <a:srgbClr val="3986FF"/>
              </a:buClr>
              <a:buFont typeface="Times New Roman"/>
              <a:buChar char="•"/>
              <a:defRPr/>
            </a:pPr>
            <a:endParaRPr sz="23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355600" indent="-342900">
              <a:spcBef>
                <a:spcPts val="136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  <a:tab pos="3442335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A hypothesis	has a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score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which is its log probability: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07540" y="3963133"/>
            <a:ext cx="8386834" cy="2102499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698500" indent="-229235">
              <a:spcBef>
                <a:spcPts val="575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Scores are all negative, and higher score is better</a:t>
            </a:r>
          </a:p>
          <a:p>
            <a:pPr marL="698500" indent="-229235">
              <a:spcBef>
                <a:spcPts val="480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We search for high-scoring hypotheses, tracking top </a:t>
            </a:r>
            <a:r>
              <a:rPr sz="2000" i="1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on each step</a:t>
            </a:r>
          </a:p>
          <a:p>
            <a:pPr>
              <a:defRPr/>
            </a:pPr>
            <a:endParaRPr sz="23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355600" indent="-342900">
              <a:spcBef>
                <a:spcPts val="136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Beam search is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not guaranteed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to find optimal solution</a:t>
            </a:r>
          </a:p>
          <a:p>
            <a:pPr marL="355600" indent="-342900">
              <a:spcBef>
                <a:spcPts val="58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But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much more efficient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than exhaustive search!</a:t>
            </a:r>
          </a:p>
        </p:txBody>
      </p:sp>
      <p:sp>
        <p:nvSpPr>
          <p:cNvPr id="5" name="object 5"/>
          <p:cNvSpPr/>
          <p:nvPr/>
        </p:nvSpPr>
        <p:spPr>
          <a:xfrm>
            <a:off x="4058673" y="2847348"/>
            <a:ext cx="1222203" cy="2080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124460" y="3218783"/>
            <a:ext cx="7915642" cy="7328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C28246-9A20-49AF-8958-2F5FBA348BFD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F6CD165-45B7-93D0-CE2B-25C917862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Beam Search Decoding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840487"/>
            <a:ext cx="35255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2000" spc="-145" dirty="0">
                <a:solidFill>
                  <a:prstClr val="black"/>
                </a:solidFill>
                <a:latin typeface="Arial"/>
                <a:cs typeface="Arial"/>
              </a:rPr>
              <a:t>Beam </a:t>
            </a:r>
            <a:r>
              <a:rPr sz="2000" spc="-140" dirty="0">
                <a:solidFill>
                  <a:prstClr val="black"/>
                </a:solidFill>
                <a:latin typeface="Arial"/>
                <a:cs typeface="Arial"/>
              </a:rPr>
              <a:t>size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90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75" dirty="0">
                <a:solidFill>
                  <a:prstClr val="black"/>
                </a:solidFill>
                <a:latin typeface="Arial"/>
                <a:cs typeface="Arial"/>
              </a:rPr>
              <a:t>2. </a:t>
            </a:r>
            <a:r>
              <a:rPr sz="2000" spc="-105" dirty="0">
                <a:solidFill>
                  <a:srgbClr val="4285F4"/>
                </a:solidFill>
                <a:latin typeface="Arial"/>
                <a:cs typeface="Arial"/>
              </a:rPr>
              <a:t>Blue </a:t>
            </a:r>
            <a:r>
              <a:rPr sz="2000" spc="-80" dirty="0">
                <a:solidFill>
                  <a:srgbClr val="4285F4"/>
                </a:solidFill>
                <a:latin typeface="Arial"/>
                <a:cs typeface="Arial"/>
              </a:rPr>
              <a:t>numbers</a:t>
            </a:r>
            <a:r>
              <a:rPr sz="2000" spc="-10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000" spc="-170" dirty="0">
                <a:solidFill>
                  <a:srgbClr val="4285F4"/>
                </a:solidFill>
                <a:latin typeface="Arial"/>
                <a:cs typeface="Arial"/>
              </a:rPr>
              <a:t>=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24001" y="4038601"/>
            <a:ext cx="1167765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31445">
              <a:spcBef>
                <a:spcPts val="235"/>
              </a:spcBef>
              <a:defRPr/>
            </a:pPr>
            <a:r>
              <a:rPr sz="2000" i="1" spc="-260" dirty="0">
                <a:solidFill>
                  <a:srgbClr val="00AF50"/>
                </a:solidFill>
                <a:latin typeface="Arial"/>
                <a:cs typeface="Arial"/>
              </a:rPr>
              <a:t>&lt;START&gt;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68111" y="765049"/>
            <a:ext cx="3837432" cy="580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15362" y="5982461"/>
            <a:ext cx="1769745" cy="584134"/>
          </a:xfrm>
          <a:prstGeom prst="rect">
            <a:avLst/>
          </a:prstGeom>
          <a:ln w="19812">
            <a:solidFill>
              <a:srgbClr val="BA56BD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87960">
              <a:spcBef>
                <a:spcPts val="235"/>
              </a:spcBef>
              <a:defRPr/>
            </a:pPr>
            <a:r>
              <a:rPr spc="-100" dirty="0">
                <a:solidFill>
                  <a:srgbClr val="BA56BD"/>
                </a:solidFill>
                <a:latin typeface="Arial"/>
                <a:cs typeface="Arial"/>
              </a:rPr>
              <a:t>Calculate</a:t>
            </a:r>
            <a:r>
              <a:rPr spc="-75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45" dirty="0">
                <a:solidFill>
                  <a:srgbClr val="BA56BD"/>
                </a:solidFill>
                <a:latin typeface="Arial"/>
                <a:cs typeface="Arial"/>
              </a:rPr>
              <a:t>prob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marL="99695">
              <a:defRPr/>
            </a:pPr>
            <a:r>
              <a:rPr spc="-45" dirty="0">
                <a:solidFill>
                  <a:srgbClr val="BA56BD"/>
                </a:solidFill>
                <a:latin typeface="Arial"/>
                <a:cs typeface="Arial"/>
              </a:rPr>
              <a:t>dist </a:t>
            </a:r>
            <a:r>
              <a:rPr spc="-5" dirty="0">
                <a:solidFill>
                  <a:srgbClr val="BA56BD"/>
                </a:solidFill>
                <a:latin typeface="Arial"/>
                <a:cs typeface="Arial"/>
              </a:rPr>
              <a:t>of </a:t>
            </a:r>
            <a:r>
              <a:rPr spc="-55" dirty="0">
                <a:solidFill>
                  <a:srgbClr val="BA56BD"/>
                </a:solidFill>
                <a:latin typeface="Arial"/>
                <a:cs typeface="Arial"/>
              </a:rPr>
              <a:t>next</a:t>
            </a:r>
            <a:r>
              <a:rPr spc="-260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40" dirty="0">
                <a:solidFill>
                  <a:srgbClr val="BA56BD"/>
                </a:solidFill>
                <a:latin typeface="Arial"/>
                <a:cs typeface="Arial"/>
              </a:rPr>
              <a:t>word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2159F4-8A94-4828-AB75-7B2707DC1F3F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4B5E139-F162-B6B7-ACC5-A9EB897A3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822231"/>
          </a:xfrm>
        </p:spPr>
        <p:txBody>
          <a:bodyPr/>
          <a:lstStyle/>
          <a:p>
            <a:r>
              <a:rPr lang="en-US" dirty="0"/>
              <a:t>Beam Search Decoding: Example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840487"/>
            <a:ext cx="35255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2000" spc="-145" dirty="0">
                <a:solidFill>
                  <a:prstClr val="black"/>
                </a:solidFill>
                <a:latin typeface="Arial"/>
                <a:cs typeface="Arial"/>
              </a:rPr>
              <a:t>Beam </a:t>
            </a:r>
            <a:r>
              <a:rPr sz="2000" spc="-140" dirty="0">
                <a:solidFill>
                  <a:prstClr val="black"/>
                </a:solidFill>
                <a:latin typeface="Arial"/>
                <a:cs typeface="Arial"/>
              </a:rPr>
              <a:t>size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90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75" dirty="0">
                <a:solidFill>
                  <a:prstClr val="black"/>
                </a:solidFill>
                <a:latin typeface="Arial"/>
                <a:cs typeface="Arial"/>
              </a:rPr>
              <a:t>2. </a:t>
            </a:r>
            <a:r>
              <a:rPr sz="2000" spc="-105" dirty="0">
                <a:solidFill>
                  <a:srgbClr val="4285F4"/>
                </a:solidFill>
                <a:latin typeface="Arial"/>
                <a:cs typeface="Arial"/>
              </a:rPr>
              <a:t>Blue </a:t>
            </a:r>
            <a:r>
              <a:rPr sz="2000" spc="-80" dirty="0">
                <a:solidFill>
                  <a:srgbClr val="4285F4"/>
                </a:solidFill>
                <a:latin typeface="Arial"/>
                <a:cs typeface="Arial"/>
              </a:rPr>
              <a:t>numbers</a:t>
            </a:r>
            <a:r>
              <a:rPr sz="2000" spc="-10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000" spc="-170" dirty="0">
                <a:solidFill>
                  <a:srgbClr val="4285F4"/>
                </a:solidFill>
                <a:latin typeface="Arial"/>
                <a:cs typeface="Arial"/>
              </a:rPr>
              <a:t>=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24001" y="4038601"/>
            <a:ext cx="1167765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31445">
              <a:spcBef>
                <a:spcPts val="235"/>
              </a:spcBef>
              <a:defRPr/>
            </a:pPr>
            <a:r>
              <a:rPr sz="2000" i="1" spc="-26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08859" y="3107436"/>
            <a:ext cx="571500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58750">
              <a:spcBef>
                <a:spcPts val="235"/>
              </a:spcBef>
              <a:defRPr/>
            </a:pPr>
            <a:r>
              <a:rPr sz="2000" i="1" spc="-120" dirty="0">
                <a:solidFill>
                  <a:srgbClr val="00AF50"/>
                </a:solidFill>
                <a:latin typeface="Arial"/>
                <a:cs typeface="Arial"/>
              </a:rPr>
              <a:t>he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08859" y="4971289"/>
            <a:ext cx="571500" cy="337271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algn="ctr">
              <a:spcBef>
                <a:spcPts val="229"/>
              </a:spcBef>
              <a:defRPr/>
            </a:pPr>
            <a:r>
              <a:rPr sz="2000" i="1" spc="-55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103158" y="3543300"/>
            <a:ext cx="491490" cy="500380"/>
          </a:xfrm>
          <a:custGeom>
            <a:avLst/>
            <a:gdLst/>
            <a:ahLst/>
            <a:cxnLst/>
            <a:rect l="l" t="t" r="r" b="b"/>
            <a:pathLst>
              <a:path w="491490" h="500379">
                <a:moveTo>
                  <a:pt x="433491" y="49928"/>
                </a:moveTo>
                <a:lnTo>
                  <a:pt x="0" y="491236"/>
                </a:lnTo>
                <a:lnTo>
                  <a:pt x="9067" y="500125"/>
                </a:lnTo>
                <a:lnTo>
                  <a:pt x="442556" y="58822"/>
                </a:lnTo>
                <a:lnTo>
                  <a:pt x="433491" y="49928"/>
                </a:lnTo>
                <a:close/>
              </a:path>
              <a:path w="491490" h="500379">
                <a:moveTo>
                  <a:pt x="478171" y="40894"/>
                </a:moveTo>
                <a:lnTo>
                  <a:pt x="442366" y="40894"/>
                </a:lnTo>
                <a:lnTo>
                  <a:pt x="451434" y="49784"/>
                </a:lnTo>
                <a:lnTo>
                  <a:pt x="442556" y="58822"/>
                </a:lnTo>
                <a:lnTo>
                  <a:pt x="465188" y="81025"/>
                </a:lnTo>
                <a:lnTo>
                  <a:pt x="478171" y="40894"/>
                </a:lnTo>
                <a:close/>
              </a:path>
              <a:path w="491490" h="500379">
                <a:moveTo>
                  <a:pt x="442366" y="40894"/>
                </a:moveTo>
                <a:lnTo>
                  <a:pt x="433491" y="49928"/>
                </a:lnTo>
                <a:lnTo>
                  <a:pt x="442556" y="58822"/>
                </a:lnTo>
                <a:lnTo>
                  <a:pt x="451434" y="49784"/>
                </a:lnTo>
                <a:lnTo>
                  <a:pt x="442366" y="40894"/>
                </a:lnTo>
                <a:close/>
              </a:path>
              <a:path w="491490" h="500379">
                <a:moveTo>
                  <a:pt x="491401" y="0"/>
                </a:moveTo>
                <a:lnTo>
                  <a:pt x="410819" y="27686"/>
                </a:lnTo>
                <a:lnTo>
                  <a:pt x="433491" y="49928"/>
                </a:lnTo>
                <a:lnTo>
                  <a:pt x="442366" y="40894"/>
                </a:lnTo>
                <a:lnTo>
                  <a:pt x="478171" y="40894"/>
                </a:lnTo>
                <a:lnTo>
                  <a:pt x="4914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103158" y="4470020"/>
            <a:ext cx="491490" cy="501015"/>
          </a:xfrm>
          <a:custGeom>
            <a:avLst/>
            <a:gdLst/>
            <a:ahLst/>
            <a:cxnLst/>
            <a:rect l="l" t="t" r="r" b="b"/>
            <a:pathLst>
              <a:path w="491490" h="501014">
                <a:moveTo>
                  <a:pt x="433458" y="450760"/>
                </a:moveTo>
                <a:lnTo>
                  <a:pt x="410832" y="472947"/>
                </a:lnTo>
                <a:lnTo>
                  <a:pt x="491401" y="500760"/>
                </a:lnTo>
                <a:lnTo>
                  <a:pt x="478211" y="459866"/>
                </a:lnTo>
                <a:lnTo>
                  <a:pt x="442391" y="459866"/>
                </a:lnTo>
                <a:lnTo>
                  <a:pt x="433458" y="450760"/>
                </a:lnTo>
                <a:close/>
              </a:path>
              <a:path w="491490" h="501014">
                <a:moveTo>
                  <a:pt x="442525" y="441869"/>
                </a:moveTo>
                <a:lnTo>
                  <a:pt x="433458" y="450760"/>
                </a:lnTo>
                <a:lnTo>
                  <a:pt x="442391" y="459866"/>
                </a:lnTo>
                <a:lnTo>
                  <a:pt x="451459" y="450976"/>
                </a:lnTo>
                <a:lnTo>
                  <a:pt x="442525" y="441869"/>
                </a:lnTo>
                <a:close/>
              </a:path>
              <a:path w="491490" h="501014">
                <a:moveTo>
                  <a:pt x="465226" y="419607"/>
                </a:moveTo>
                <a:lnTo>
                  <a:pt x="442525" y="441869"/>
                </a:lnTo>
                <a:lnTo>
                  <a:pt x="451459" y="450976"/>
                </a:lnTo>
                <a:lnTo>
                  <a:pt x="442391" y="459866"/>
                </a:lnTo>
                <a:lnTo>
                  <a:pt x="478211" y="459866"/>
                </a:lnTo>
                <a:lnTo>
                  <a:pt x="465226" y="419607"/>
                </a:lnTo>
                <a:close/>
              </a:path>
              <a:path w="491490" h="501014">
                <a:moveTo>
                  <a:pt x="9067" y="0"/>
                </a:moveTo>
                <a:lnTo>
                  <a:pt x="0" y="8889"/>
                </a:lnTo>
                <a:lnTo>
                  <a:pt x="433458" y="450760"/>
                </a:lnTo>
                <a:lnTo>
                  <a:pt x="442525" y="441869"/>
                </a:lnTo>
                <a:lnTo>
                  <a:pt x="90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59457" y="2785617"/>
            <a:ext cx="26092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defRPr/>
            </a:pPr>
            <a:r>
              <a:rPr spc="-70" dirty="0">
                <a:solidFill>
                  <a:srgbClr val="4285F4"/>
                </a:solidFill>
                <a:latin typeface="Arial"/>
                <a:cs typeface="Arial"/>
              </a:rPr>
              <a:t>-0.7 </a:t>
            </a:r>
            <a:r>
              <a:rPr sz="2700" spc="-232" baseline="1543" dirty="0">
                <a:solidFill>
                  <a:srgbClr val="4285F4"/>
                </a:solidFill>
                <a:latin typeface="Arial"/>
                <a:cs typeface="Arial"/>
              </a:rPr>
              <a:t>= </a:t>
            </a:r>
            <a:r>
              <a:rPr sz="2700" spc="-97" baseline="1543" dirty="0">
                <a:solidFill>
                  <a:srgbClr val="4285F4"/>
                </a:solidFill>
                <a:latin typeface="Arial"/>
                <a:cs typeface="Arial"/>
              </a:rPr>
              <a:t>log</a:t>
            </a:r>
            <a:r>
              <a:rPr sz="2700" spc="-187" baseline="1543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700" spc="-225" baseline="1543" dirty="0">
                <a:solidFill>
                  <a:srgbClr val="4285F4"/>
                </a:solidFill>
                <a:latin typeface="Arial"/>
                <a:cs typeface="Arial"/>
              </a:rPr>
              <a:t>P</a:t>
            </a:r>
            <a:r>
              <a:rPr spc="-225" baseline="-18518" dirty="0">
                <a:solidFill>
                  <a:srgbClr val="4285F4"/>
                </a:solidFill>
                <a:latin typeface="Arial"/>
                <a:cs typeface="Arial"/>
              </a:rPr>
              <a:t>LM</a:t>
            </a:r>
            <a:r>
              <a:rPr sz="2700" spc="-225" baseline="1543" dirty="0">
                <a:solidFill>
                  <a:srgbClr val="4285F4"/>
                </a:solidFill>
                <a:latin typeface="Arial"/>
                <a:cs typeface="Arial"/>
              </a:rPr>
              <a:t>(</a:t>
            </a:r>
            <a:r>
              <a:rPr sz="2700" i="1" spc="-225" baseline="1543" dirty="0">
                <a:solidFill>
                  <a:srgbClr val="4285F4"/>
                </a:solidFill>
                <a:latin typeface="Arial"/>
                <a:cs typeface="Arial"/>
              </a:rPr>
              <a:t>he</a:t>
            </a:r>
            <a:r>
              <a:rPr sz="2700" spc="-225" baseline="1543" dirty="0">
                <a:solidFill>
                  <a:srgbClr val="4285F4"/>
                </a:solidFill>
                <a:latin typeface="Arial"/>
                <a:cs typeface="Arial"/>
              </a:rPr>
              <a:t>|</a:t>
            </a:r>
            <a:r>
              <a:rPr sz="2700" i="1" spc="-225" baseline="1543" dirty="0">
                <a:solidFill>
                  <a:srgbClr val="4285F4"/>
                </a:solidFill>
                <a:latin typeface="Arial"/>
                <a:cs typeface="Arial"/>
              </a:rPr>
              <a:t>&lt;START&gt;</a:t>
            </a:r>
            <a:r>
              <a:rPr sz="2700" spc="-225" baseline="1543" dirty="0">
                <a:solidFill>
                  <a:srgbClr val="4285F4"/>
                </a:solidFill>
                <a:latin typeface="Arial"/>
                <a:cs typeface="Arial"/>
              </a:rPr>
              <a:t>)</a:t>
            </a:r>
            <a:endParaRPr sz="2700" baseline="154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59457" y="5425236"/>
            <a:ext cx="2408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defRPr/>
            </a:pPr>
            <a:r>
              <a:rPr sz="2700" spc="-104" baseline="-3086" dirty="0">
                <a:solidFill>
                  <a:srgbClr val="4285F4"/>
                </a:solidFill>
                <a:latin typeface="Arial"/>
                <a:cs typeface="Arial"/>
              </a:rPr>
              <a:t>-0.9 </a:t>
            </a:r>
            <a:r>
              <a:rPr spc="-155" dirty="0">
                <a:solidFill>
                  <a:srgbClr val="4285F4"/>
                </a:solidFill>
                <a:latin typeface="Arial"/>
                <a:cs typeface="Arial"/>
              </a:rPr>
              <a:t>= </a:t>
            </a:r>
            <a:r>
              <a:rPr spc="-65" dirty="0">
                <a:solidFill>
                  <a:srgbClr val="4285F4"/>
                </a:solidFill>
                <a:latin typeface="Arial"/>
                <a:cs typeface="Arial"/>
              </a:rPr>
              <a:t>log</a:t>
            </a:r>
            <a:r>
              <a:rPr spc="80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pc="-150" dirty="0">
                <a:solidFill>
                  <a:srgbClr val="4285F4"/>
                </a:solidFill>
                <a:latin typeface="Arial"/>
                <a:cs typeface="Arial"/>
              </a:rPr>
              <a:t>P</a:t>
            </a:r>
            <a:r>
              <a:rPr spc="-225" baseline="-20833" dirty="0">
                <a:solidFill>
                  <a:srgbClr val="4285F4"/>
                </a:solidFill>
                <a:latin typeface="Arial"/>
                <a:cs typeface="Arial"/>
              </a:rPr>
              <a:t>LM</a:t>
            </a:r>
            <a:r>
              <a:rPr spc="-150" dirty="0">
                <a:solidFill>
                  <a:srgbClr val="4285F4"/>
                </a:solidFill>
                <a:latin typeface="Arial"/>
                <a:cs typeface="Arial"/>
              </a:rPr>
              <a:t>(</a:t>
            </a:r>
            <a:r>
              <a:rPr i="1" spc="-150" dirty="0">
                <a:solidFill>
                  <a:srgbClr val="4285F4"/>
                </a:solidFill>
                <a:latin typeface="Arial"/>
                <a:cs typeface="Arial"/>
              </a:rPr>
              <a:t>I</a:t>
            </a:r>
            <a:r>
              <a:rPr spc="-150" dirty="0">
                <a:solidFill>
                  <a:srgbClr val="4285F4"/>
                </a:solidFill>
                <a:latin typeface="Arial"/>
                <a:cs typeface="Arial"/>
              </a:rPr>
              <a:t>|</a:t>
            </a:r>
            <a:r>
              <a:rPr i="1" spc="-150" dirty="0">
                <a:solidFill>
                  <a:srgbClr val="4285F4"/>
                </a:solidFill>
                <a:latin typeface="Arial"/>
                <a:cs typeface="Arial"/>
              </a:rPr>
              <a:t>&lt;START&gt;</a:t>
            </a:r>
            <a:r>
              <a:rPr spc="-150" dirty="0">
                <a:solidFill>
                  <a:srgbClr val="4285F4"/>
                </a:solidFill>
                <a:latin typeface="Arial"/>
                <a:cs typeface="Arial"/>
              </a:rPr>
              <a:t>)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468111" y="765049"/>
            <a:ext cx="3837432" cy="580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00122" y="6017515"/>
            <a:ext cx="2070100" cy="585417"/>
          </a:xfrm>
          <a:prstGeom prst="rect">
            <a:avLst/>
          </a:prstGeom>
          <a:ln w="19812">
            <a:solidFill>
              <a:srgbClr val="BA56BD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99695" marR="95250" indent="129539">
              <a:spcBef>
                <a:spcPts val="245"/>
              </a:spcBef>
              <a:defRPr/>
            </a:pPr>
            <a:r>
              <a:rPr spc="-190" dirty="0">
                <a:solidFill>
                  <a:srgbClr val="BA56BD"/>
                </a:solidFill>
                <a:latin typeface="Arial"/>
                <a:cs typeface="Arial"/>
              </a:rPr>
              <a:t>Take </a:t>
            </a:r>
            <a:r>
              <a:rPr spc="-10" dirty="0">
                <a:solidFill>
                  <a:srgbClr val="BA56BD"/>
                </a:solidFill>
                <a:latin typeface="Arial"/>
                <a:cs typeface="Arial"/>
              </a:rPr>
              <a:t>top </a:t>
            </a:r>
            <a:r>
              <a:rPr i="1" spc="-85" dirty="0">
                <a:solidFill>
                  <a:srgbClr val="BA56BD"/>
                </a:solidFill>
                <a:latin typeface="Arial"/>
                <a:cs typeface="Arial"/>
              </a:rPr>
              <a:t>k </a:t>
            </a:r>
            <a:r>
              <a:rPr spc="-70" dirty="0">
                <a:solidFill>
                  <a:srgbClr val="BA56BD"/>
                </a:solidFill>
                <a:latin typeface="Arial"/>
                <a:cs typeface="Arial"/>
              </a:rPr>
              <a:t>words  </a:t>
            </a:r>
            <a:r>
              <a:rPr spc="-85" dirty="0">
                <a:solidFill>
                  <a:srgbClr val="BA56BD"/>
                </a:solidFill>
                <a:latin typeface="Arial"/>
                <a:cs typeface="Arial"/>
              </a:rPr>
              <a:t>and </a:t>
            </a:r>
            <a:r>
              <a:rPr spc="-65" dirty="0">
                <a:solidFill>
                  <a:srgbClr val="BA56BD"/>
                </a:solidFill>
                <a:latin typeface="Arial"/>
                <a:cs typeface="Arial"/>
              </a:rPr>
              <a:t>compute</a:t>
            </a:r>
            <a:r>
              <a:rPr spc="-140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120" dirty="0">
                <a:solidFill>
                  <a:srgbClr val="BA56BD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8722D5-0DAD-4716-9A49-C06F21D01EBC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16" name="Title 8">
            <a:extLst>
              <a:ext uri="{FF2B5EF4-FFF2-40B4-BE49-F238E27FC236}">
                <a16:creationId xmlns:a16="http://schemas.microsoft.com/office/drawing/2014/main" id="{65A1FC51-50FB-6D62-643F-E12D21494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822231"/>
          </a:xfrm>
        </p:spPr>
        <p:txBody>
          <a:bodyPr/>
          <a:lstStyle/>
          <a:p>
            <a:r>
              <a:rPr lang="en-US" dirty="0"/>
              <a:t>Beam Search Decoding: Example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840487"/>
            <a:ext cx="35255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2000" spc="-145" dirty="0">
                <a:solidFill>
                  <a:prstClr val="black"/>
                </a:solidFill>
                <a:latin typeface="Arial"/>
                <a:cs typeface="Arial"/>
              </a:rPr>
              <a:t>Beam </a:t>
            </a:r>
            <a:r>
              <a:rPr sz="2000" spc="-140" dirty="0">
                <a:solidFill>
                  <a:prstClr val="black"/>
                </a:solidFill>
                <a:latin typeface="Arial"/>
                <a:cs typeface="Arial"/>
              </a:rPr>
              <a:t>size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90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75" dirty="0">
                <a:solidFill>
                  <a:prstClr val="black"/>
                </a:solidFill>
                <a:latin typeface="Arial"/>
                <a:cs typeface="Arial"/>
              </a:rPr>
              <a:t>2. </a:t>
            </a:r>
            <a:r>
              <a:rPr sz="2000" spc="-105" dirty="0">
                <a:solidFill>
                  <a:srgbClr val="4285F4"/>
                </a:solidFill>
                <a:latin typeface="Arial"/>
                <a:cs typeface="Arial"/>
              </a:rPr>
              <a:t>Blue </a:t>
            </a:r>
            <a:r>
              <a:rPr sz="2000" spc="-80" dirty="0">
                <a:solidFill>
                  <a:srgbClr val="4285F4"/>
                </a:solidFill>
                <a:latin typeface="Arial"/>
                <a:cs typeface="Arial"/>
              </a:rPr>
              <a:t>numbers</a:t>
            </a:r>
            <a:r>
              <a:rPr sz="2000" spc="-10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000" spc="-170" dirty="0">
                <a:solidFill>
                  <a:srgbClr val="4285F4"/>
                </a:solidFill>
                <a:latin typeface="Arial"/>
                <a:cs typeface="Arial"/>
              </a:rPr>
              <a:t>=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3551" y="284226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algn="ctr">
              <a:spcBef>
                <a:spcPts val="234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73551" y="3368040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247015">
              <a:spcBef>
                <a:spcPts val="240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73551" y="4698491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352425">
              <a:spcBef>
                <a:spcPts val="240"/>
              </a:spcBef>
              <a:defRPr/>
            </a:pPr>
            <a:r>
              <a:rPr sz="2000" i="1" spc="-105" dirty="0">
                <a:solidFill>
                  <a:prstClr val="black"/>
                </a:solidFill>
                <a:latin typeface="Arial"/>
                <a:cs typeface="Arial"/>
              </a:rPr>
              <a:t>was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73551" y="5224272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spcBef>
                <a:spcPts val="245"/>
              </a:spcBef>
              <a:defRPr/>
            </a:pPr>
            <a:r>
              <a:rPr sz="2000" i="1" spc="-25" dirty="0">
                <a:solidFill>
                  <a:prstClr val="black"/>
                </a:solidFill>
                <a:latin typeface="Arial"/>
                <a:cs typeface="Arial"/>
              </a:rPr>
              <a:t>got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76804" y="3060192"/>
            <a:ext cx="397510" cy="526415"/>
          </a:xfrm>
          <a:custGeom>
            <a:avLst/>
            <a:gdLst/>
            <a:ahLst/>
            <a:cxnLst/>
            <a:rect l="l" t="t" r="r" b="b"/>
            <a:pathLst>
              <a:path w="397510" h="526414">
                <a:moveTo>
                  <a:pt x="397383" y="0"/>
                </a:moveTo>
                <a:lnTo>
                  <a:pt x="312801" y="11049"/>
                </a:lnTo>
                <a:lnTo>
                  <a:pt x="330568" y="37338"/>
                </a:lnTo>
                <a:lnTo>
                  <a:pt x="0" y="260223"/>
                </a:lnTo>
                <a:lnTo>
                  <a:pt x="3441" y="265341"/>
                </a:lnTo>
                <a:lnTo>
                  <a:pt x="0" y="270510"/>
                </a:lnTo>
                <a:lnTo>
                  <a:pt x="330288" y="489445"/>
                </a:lnTo>
                <a:lnTo>
                  <a:pt x="312801" y="515874"/>
                </a:lnTo>
                <a:lnTo>
                  <a:pt x="397383" y="526161"/>
                </a:lnTo>
                <a:lnTo>
                  <a:pt x="380238" y="496443"/>
                </a:lnTo>
                <a:lnTo>
                  <a:pt x="354838" y="452374"/>
                </a:lnTo>
                <a:lnTo>
                  <a:pt x="337337" y="478815"/>
                </a:lnTo>
                <a:lnTo>
                  <a:pt x="15278" y="265264"/>
                </a:lnTo>
                <a:lnTo>
                  <a:pt x="337693" y="47879"/>
                </a:lnTo>
                <a:lnTo>
                  <a:pt x="355473" y="74168"/>
                </a:lnTo>
                <a:lnTo>
                  <a:pt x="380301" y="30226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876804" y="4916423"/>
            <a:ext cx="397510" cy="527050"/>
          </a:xfrm>
          <a:custGeom>
            <a:avLst/>
            <a:gdLst/>
            <a:ahLst/>
            <a:cxnLst/>
            <a:rect l="l" t="t" r="r" b="b"/>
            <a:pathLst>
              <a:path w="397510" h="527050">
                <a:moveTo>
                  <a:pt x="397383" y="0"/>
                </a:moveTo>
                <a:lnTo>
                  <a:pt x="312928" y="11938"/>
                </a:lnTo>
                <a:lnTo>
                  <a:pt x="331038" y="38100"/>
                </a:lnTo>
                <a:lnTo>
                  <a:pt x="0" y="267081"/>
                </a:lnTo>
                <a:lnTo>
                  <a:pt x="3721" y="272542"/>
                </a:lnTo>
                <a:lnTo>
                  <a:pt x="127" y="278142"/>
                </a:lnTo>
                <a:lnTo>
                  <a:pt x="329869" y="491121"/>
                </a:lnTo>
                <a:lnTo>
                  <a:pt x="312674" y="517779"/>
                </a:lnTo>
                <a:lnTo>
                  <a:pt x="397383" y="527050"/>
                </a:lnTo>
                <a:lnTo>
                  <a:pt x="380136" y="497967"/>
                </a:lnTo>
                <a:lnTo>
                  <a:pt x="353949" y="453771"/>
                </a:lnTo>
                <a:lnTo>
                  <a:pt x="336778" y="480402"/>
                </a:lnTo>
                <a:lnTo>
                  <a:pt x="14541" y="272351"/>
                </a:lnTo>
                <a:lnTo>
                  <a:pt x="338251" y="48526"/>
                </a:lnTo>
                <a:lnTo>
                  <a:pt x="356362" y="74676"/>
                </a:lnTo>
                <a:lnTo>
                  <a:pt x="380428" y="30861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24001" y="4038601"/>
            <a:ext cx="1167765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31445">
              <a:spcBef>
                <a:spcPts val="235"/>
              </a:spcBef>
              <a:defRPr/>
            </a:pPr>
            <a:r>
              <a:rPr sz="2000" i="1" spc="-26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08859" y="3107436"/>
            <a:ext cx="571500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58750">
              <a:spcBef>
                <a:spcPts val="235"/>
              </a:spcBef>
              <a:defRPr/>
            </a:pPr>
            <a:r>
              <a:rPr sz="2000" i="1" spc="-120" dirty="0">
                <a:solidFill>
                  <a:srgbClr val="00AF50"/>
                </a:solidFill>
                <a:latin typeface="Arial"/>
                <a:cs typeface="Arial"/>
              </a:rPr>
              <a:t>he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08859" y="4971289"/>
            <a:ext cx="571500" cy="337271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algn="ctr">
              <a:spcBef>
                <a:spcPts val="229"/>
              </a:spcBef>
              <a:defRPr/>
            </a:pPr>
            <a:r>
              <a:rPr sz="2000" i="1" spc="-55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103158" y="3543300"/>
            <a:ext cx="491490" cy="500380"/>
          </a:xfrm>
          <a:custGeom>
            <a:avLst/>
            <a:gdLst/>
            <a:ahLst/>
            <a:cxnLst/>
            <a:rect l="l" t="t" r="r" b="b"/>
            <a:pathLst>
              <a:path w="491490" h="500379">
                <a:moveTo>
                  <a:pt x="433491" y="49928"/>
                </a:moveTo>
                <a:lnTo>
                  <a:pt x="0" y="491236"/>
                </a:lnTo>
                <a:lnTo>
                  <a:pt x="9067" y="500125"/>
                </a:lnTo>
                <a:lnTo>
                  <a:pt x="442556" y="58822"/>
                </a:lnTo>
                <a:lnTo>
                  <a:pt x="433491" y="49928"/>
                </a:lnTo>
                <a:close/>
              </a:path>
              <a:path w="491490" h="500379">
                <a:moveTo>
                  <a:pt x="478171" y="40894"/>
                </a:moveTo>
                <a:lnTo>
                  <a:pt x="442366" y="40894"/>
                </a:lnTo>
                <a:lnTo>
                  <a:pt x="451434" y="49784"/>
                </a:lnTo>
                <a:lnTo>
                  <a:pt x="442556" y="58822"/>
                </a:lnTo>
                <a:lnTo>
                  <a:pt x="465188" y="81025"/>
                </a:lnTo>
                <a:lnTo>
                  <a:pt x="478171" y="40894"/>
                </a:lnTo>
                <a:close/>
              </a:path>
              <a:path w="491490" h="500379">
                <a:moveTo>
                  <a:pt x="442366" y="40894"/>
                </a:moveTo>
                <a:lnTo>
                  <a:pt x="433491" y="49928"/>
                </a:lnTo>
                <a:lnTo>
                  <a:pt x="442556" y="58822"/>
                </a:lnTo>
                <a:lnTo>
                  <a:pt x="451434" y="49784"/>
                </a:lnTo>
                <a:lnTo>
                  <a:pt x="442366" y="40894"/>
                </a:lnTo>
                <a:close/>
              </a:path>
              <a:path w="491490" h="500379">
                <a:moveTo>
                  <a:pt x="491401" y="0"/>
                </a:moveTo>
                <a:lnTo>
                  <a:pt x="410819" y="27686"/>
                </a:lnTo>
                <a:lnTo>
                  <a:pt x="433491" y="49928"/>
                </a:lnTo>
                <a:lnTo>
                  <a:pt x="442366" y="40894"/>
                </a:lnTo>
                <a:lnTo>
                  <a:pt x="478171" y="40894"/>
                </a:lnTo>
                <a:lnTo>
                  <a:pt x="4914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103158" y="4470020"/>
            <a:ext cx="491490" cy="501015"/>
          </a:xfrm>
          <a:custGeom>
            <a:avLst/>
            <a:gdLst/>
            <a:ahLst/>
            <a:cxnLst/>
            <a:rect l="l" t="t" r="r" b="b"/>
            <a:pathLst>
              <a:path w="491490" h="501014">
                <a:moveTo>
                  <a:pt x="433458" y="450760"/>
                </a:moveTo>
                <a:lnTo>
                  <a:pt x="410832" y="472947"/>
                </a:lnTo>
                <a:lnTo>
                  <a:pt x="491401" y="500760"/>
                </a:lnTo>
                <a:lnTo>
                  <a:pt x="478211" y="459866"/>
                </a:lnTo>
                <a:lnTo>
                  <a:pt x="442391" y="459866"/>
                </a:lnTo>
                <a:lnTo>
                  <a:pt x="433458" y="450760"/>
                </a:lnTo>
                <a:close/>
              </a:path>
              <a:path w="491490" h="501014">
                <a:moveTo>
                  <a:pt x="442525" y="441869"/>
                </a:moveTo>
                <a:lnTo>
                  <a:pt x="433458" y="450760"/>
                </a:lnTo>
                <a:lnTo>
                  <a:pt x="442391" y="459866"/>
                </a:lnTo>
                <a:lnTo>
                  <a:pt x="451459" y="450976"/>
                </a:lnTo>
                <a:lnTo>
                  <a:pt x="442525" y="441869"/>
                </a:lnTo>
                <a:close/>
              </a:path>
              <a:path w="491490" h="501014">
                <a:moveTo>
                  <a:pt x="465226" y="419607"/>
                </a:moveTo>
                <a:lnTo>
                  <a:pt x="442525" y="441869"/>
                </a:lnTo>
                <a:lnTo>
                  <a:pt x="451459" y="450976"/>
                </a:lnTo>
                <a:lnTo>
                  <a:pt x="442391" y="459866"/>
                </a:lnTo>
                <a:lnTo>
                  <a:pt x="478211" y="459866"/>
                </a:lnTo>
                <a:lnTo>
                  <a:pt x="465226" y="419607"/>
                </a:lnTo>
                <a:close/>
              </a:path>
              <a:path w="491490" h="501014">
                <a:moveTo>
                  <a:pt x="9067" y="0"/>
                </a:moveTo>
                <a:lnTo>
                  <a:pt x="0" y="8889"/>
                </a:lnTo>
                <a:lnTo>
                  <a:pt x="433458" y="450760"/>
                </a:lnTo>
                <a:lnTo>
                  <a:pt x="442525" y="441869"/>
                </a:lnTo>
                <a:lnTo>
                  <a:pt x="90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84857" y="2785617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84857" y="543956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01212" y="4346829"/>
            <a:ext cx="3388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defRPr/>
            </a:pPr>
            <a:r>
              <a:rPr sz="2700" spc="-104" baseline="1543" dirty="0">
                <a:solidFill>
                  <a:srgbClr val="4285F4"/>
                </a:solidFill>
                <a:latin typeface="Arial"/>
                <a:cs typeface="Arial"/>
              </a:rPr>
              <a:t>-1.6 </a:t>
            </a:r>
            <a:r>
              <a:rPr spc="-155" dirty="0">
                <a:solidFill>
                  <a:srgbClr val="4285F4"/>
                </a:solidFill>
                <a:latin typeface="Arial"/>
                <a:cs typeface="Arial"/>
              </a:rPr>
              <a:t>= </a:t>
            </a:r>
            <a:r>
              <a:rPr spc="-65" dirty="0">
                <a:solidFill>
                  <a:srgbClr val="4285F4"/>
                </a:solidFill>
                <a:latin typeface="Arial"/>
                <a:cs typeface="Arial"/>
              </a:rPr>
              <a:t>log </a:t>
            </a:r>
            <a:r>
              <a:rPr spc="-150" dirty="0">
                <a:solidFill>
                  <a:srgbClr val="4285F4"/>
                </a:solidFill>
                <a:latin typeface="Arial"/>
                <a:cs typeface="Arial"/>
              </a:rPr>
              <a:t>P</a:t>
            </a:r>
            <a:r>
              <a:rPr spc="-225" baseline="-20833" dirty="0">
                <a:solidFill>
                  <a:srgbClr val="4285F4"/>
                </a:solidFill>
                <a:latin typeface="Arial"/>
                <a:cs typeface="Arial"/>
              </a:rPr>
              <a:t>LM</a:t>
            </a:r>
            <a:r>
              <a:rPr spc="-150" dirty="0">
                <a:solidFill>
                  <a:srgbClr val="4285F4"/>
                </a:solidFill>
                <a:latin typeface="Arial"/>
                <a:cs typeface="Arial"/>
              </a:rPr>
              <a:t>(</a:t>
            </a:r>
            <a:r>
              <a:rPr i="1" spc="-150" dirty="0">
                <a:solidFill>
                  <a:srgbClr val="4285F4"/>
                </a:solidFill>
                <a:latin typeface="Arial"/>
                <a:cs typeface="Arial"/>
              </a:rPr>
              <a:t>was</a:t>
            </a:r>
            <a:r>
              <a:rPr spc="-150" dirty="0">
                <a:solidFill>
                  <a:srgbClr val="4285F4"/>
                </a:solidFill>
                <a:latin typeface="Arial"/>
                <a:cs typeface="Arial"/>
              </a:rPr>
              <a:t>|</a:t>
            </a:r>
            <a:r>
              <a:rPr i="1" spc="-150" dirty="0">
                <a:solidFill>
                  <a:srgbClr val="4285F4"/>
                </a:solidFill>
                <a:latin typeface="Arial"/>
                <a:cs typeface="Arial"/>
              </a:rPr>
              <a:t>&lt;START&gt; </a:t>
            </a:r>
            <a:r>
              <a:rPr i="1" spc="-50" dirty="0">
                <a:solidFill>
                  <a:srgbClr val="4285F4"/>
                </a:solidFill>
                <a:latin typeface="Arial"/>
                <a:cs typeface="Arial"/>
              </a:rPr>
              <a:t>I</a:t>
            </a: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) </a:t>
            </a:r>
            <a:r>
              <a:rPr spc="-155" dirty="0">
                <a:solidFill>
                  <a:srgbClr val="4285F4"/>
                </a:solidFill>
                <a:latin typeface="Arial"/>
                <a:cs typeface="Arial"/>
              </a:rPr>
              <a:t>+</a:t>
            </a:r>
            <a:r>
              <a:rPr spc="-105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pc="-70" dirty="0">
                <a:solidFill>
                  <a:srgbClr val="4285F4"/>
                </a:solidFill>
                <a:latin typeface="Arial"/>
                <a:cs typeface="Arial"/>
              </a:rPr>
              <a:t>-0.9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01211" y="5669992"/>
            <a:ext cx="33413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defRPr/>
            </a:pPr>
            <a:r>
              <a:rPr sz="2700" spc="-104" baseline="-3086" dirty="0">
                <a:solidFill>
                  <a:srgbClr val="4285F4"/>
                </a:solidFill>
                <a:latin typeface="Arial"/>
                <a:cs typeface="Arial"/>
              </a:rPr>
              <a:t>-1.8 </a:t>
            </a:r>
            <a:r>
              <a:rPr spc="-155" dirty="0">
                <a:solidFill>
                  <a:srgbClr val="4285F4"/>
                </a:solidFill>
                <a:latin typeface="Arial"/>
                <a:cs typeface="Arial"/>
              </a:rPr>
              <a:t>= </a:t>
            </a:r>
            <a:r>
              <a:rPr spc="-65" dirty="0">
                <a:solidFill>
                  <a:srgbClr val="4285F4"/>
                </a:solidFill>
                <a:latin typeface="Arial"/>
                <a:cs typeface="Arial"/>
              </a:rPr>
              <a:t>log </a:t>
            </a:r>
            <a:r>
              <a:rPr spc="-135" dirty="0">
                <a:solidFill>
                  <a:srgbClr val="4285F4"/>
                </a:solidFill>
                <a:latin typeface="Arial"/>
                <a:cs typeface="Arial"/>
              </a:rPr>
              <a:t>P</a:t>
            </a:r>
            <a:r>
              <a:rPr spc="-202" baseline="-20833" dirty="0">
                <a:solidFill>
                  <a:srgbClr val="4285F4"/>
                </a:solidFill>
                <a:latin typeface="Arial"/>
                <a:cs typeface="Arial"/>
              </a:rPr>
              <a:t>LM</a:t>
            </a:r>
            <a:r>
              <a:rPr spc="-135" dirty="0">
                <a:solidFill>
                  <a:srgbClr val="4285F4"/>
                </a:solidFill>
                <a:latin typeface="Arial"/>
                <a:cs typeface="Arial"/>
              </a:rPr>
              <a:t>(</a:t>
            </a:r>
            <a:r>
              <a:rPr i="1" spc="-135" dirty="0">
                <a:solidFill>
                  <a:srgbClr val="4285F4"/>
                </a:solidFill>
                <a:latin typeface="Arial"/>
                <a:cs typeface="Arial"/>
              </a:rPr>
              <a:t>got</a:t>
            </a:r>
            <a:r>
              <a:rPr spc="-135" dirty="0">
                <a:solidFill>
                  <a:srgbClr val="4285F4"/>
                </a:solidFill>
                <a:latin typeface="Arial"/>
                <a:cs typeface="Arial"/>
              </a:rPr>
              <a:t>|</a:t>
            </a:r>
            <a:r>
              <a:rPr i="1" spc="-135" dirty="0">
                <a:solidFill>
                  <a:srgbClr val="4285F4"/>
                </a:solidFill>
                <a:latin typeface="Arial"/>
                <a:cs typeface="Arial"/>
              </a:rPr>
              <a:t>&lt;START&gt; </a:t>
            </a:r>
            <a:r>
              <a:rPr i="1" spc="-50" dirty="0">
                <a:solidFill>
                  <a:srgbClr val="4285F4"/>
                </a:solidFill>
                <a:latin typeface="Arial"/>
                <a:cs typeface="Arial"/>
              </a:rPr>
              <a:t>I</a:t>
            </a: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) </a:t>
            </a:r>
            <a:r>
              <a:rPr spc="-155" dirty="0">
                <a:solidFill>
                  <a:srgbClr val="4285F4"/>
                </a:solidFill>
                <a:latin typeface="Arial"/>
                <a:cs typeface="Arial"/>
              </a:rPr>
              <a:t>+</a:t>
            </a:r>
            <a:r>
              <a:rPr spc="-35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pc="-70" dirty="0">
                <a:solidFill>
                  <a:srgbClr val="4285F4"/>
                </a:solidFill>
                <a:latin typeface="Arial"/>
                <a:cs typeface="Arial"/>
              </a:rPr>
              <a:t>-0.9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601211" y="2482977"/>
            <a:ext cx="3488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defRPr/>
            </a:pPr>
            <a:r>
              <a:rPr spc="-70" dirty="0">
                <a:solidFill>
                  <a:srgbClr val="4285F4"/>
                </a:solidFill>
                <a:latin typeface="Arial"/>
                <a:cs typeface="Arial"/>
              </a:rPr>
              <a:t>-1.7 </a:t>
            </a:r>
            <a:r>
              <a:rPr spc="-155" dirty="0">
                <a:solidFill>
                  <a:srgbClr val="4285F4"/>
                </a:solidFill>
                <a:latin typeface="Arial"/>
                <a:cs typeface="Arial"/>
              </a:rPr>
              <a:t>= </a:t>
            </a:r>
            <a:r>
              <a:rPr spc="-65" dirty="0">
                <a:solidFill>
                  <a:srgbClr val="4285F4"/>
                </a:solidFill>
                <a:latin typeface="Arial"/>
                <a:cs typeface="Arial"/>
              </a:rPr>
              <a:t>log </a:t>
            </a:r>
            <a:r>
              <a:rPr spc="-130" dirty="0">
                <a:solidFill>
                  <a:srgbClr val="4285F4"/>
                </a:solidFill>
                <a:latin typeface="Arial"/>
                <a:cs typeface="Arial"/>
              </a:rPr>
              <a:t>P</a:t>
            </a:r>
            <a:r>
              <a:rPr spc="-195" baseline="-20833" dirty="0">
                <a:solidFill>
                  <a:srgbClr val="4285F4"/>
                </a:solidFill>
                <a:latin typeface="Arial"/>
                <a:cs typeface="Arial"/>
              </a:rPr>
              <a:t>LM</a:t>
            </a:r>
            <a:r>
              <a:rPr spc="-130" dirty="0">
                <a:solidFill>
                  <a:srgbClr val="4285F4"/>
                </a:solidFill>
                <a:latin typeface="Arial"/>
                <a:cs typeface="Arial"/>
              </a:rPr>
              <a:t>(</a:t>
            </a:r>
            <a:r>
              <a:rPr i="1" spc="-130" dirty="0">
                <a:solidFill>
                  <a:srgbClr val="4285F4"/>
                </a:solidFill>
                <a:latin typeface="Arial"/>
                <a:cs typeface="Arial"/>
              </a:rPr>
              <a:t>hit</a:t>
            </a:r>
            <a:r>
              <a:rPr spc="-130" dirty="0">
                <a:solidFill>
                  <a:srgbClr val="4285F4"/>
                </a:solidFill>
                <a:latin typeface="Arial"/>
                <a:cs typeface="Arial"/>
              </a:rPr>
              <a:t>|</a:t>
            </a:r>
            <a:r>
              <a:rPr i="1" spc="-130" dirty="0">
                <a:solidFill>
                  <a:srgbClr val="4285F4"/>
                </a:solidFill>
                <a:latin typeface="Arial"/>
                <a:cs typeface="Arial"/>
              </a:rPr>
              <a:t>&lt;START&gt; </a:t>
            </a:r>
            <a:r>
              <a:rPr i="1" spc="-90" dirty="0">
                <a:solidFill>
                  <a:srgbClr val="4285F4"/>
                </a:solidFill>
                <a:latin typeface="Arial"/>
                <a:cs typeface="Arial"/>
              </a:rPr>
              <a:t>he</a:t>
            </a:r>
            <a:r>
              <a:rPr spc="-90" dirty="0">
                <a:solidFill>
                  <a:srgbClr val="4285F4"/>
                </a:solidFill>
                <a:latin typeface="Arial"/>
                <a:cs typeface="Arial"/>
              </a:rPr>
              <a:t>) </a:t>
            </a:r>
            <a:r>
              <a:rPr spc="-155" dirty="0">
                <a:solidFill>
                  <a:srgbClr val="4285F4"/>
                </a:solidFill>
                <a:latin typeface="Arial"/>
                <a:cs typeface="Arial"/>
              </a:rPr>
              <a:t>+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pc="-70" dirty="0">
                <a:solidFill>
                  <a:srgbClr val="4285F4"/>
                </a:solidFill>
                <a:latin typeface="Arial"/>
                <a:cs typeface="Arial"/>
              </a:rPr>
              <a:t>-0.7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01211" y="3800602"/>
            <a:ext cx="37439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defRPr/>
            </a:pPr>
            <a:r>
              <a:rPr spc="-70" dirty="0">
                <a:solidFill>
                  <a:srgbClr val="4285F4"/>
                </a:solidFill>
                <a:latin typeface="Arial"/>
                <a:cs typeface="Arial"/>
              </a:rPr>
              <a:t>-2.9 </a:t>
            </a:r>
            <a:r>
              <a:rPr sz="2700" spc="-232" baseline="1543" dirty="0">
                <a:solidFill>
                  <a:srgbClr val="4285F4"/>
                </a:solidFill>
                <a:latin typeface="Arial"/>
                <a:cs typeface="Arial"/>
              </a:rPr>
              <a:t>= </a:t>
            </a:r>
            <a:r>
              <a:rPr sz="2700" spc="-97" baseline="1543" dirty="0">
                <a:solidFill>
                  <a:srgbClr val="4285F4"/>
                </a:solidFill>
                <a:latin typeface="Arial"/>
                <a:cs typeface="Arial"/>
              </a:rPr>
              <a:t>log </a:t>
            </a:r>
            <a:r>
              <a:rPr sz="2700" spc="-202" baseline="1543" dirty="0">
                <a:solidFill>
                  <a:srgbClr val="4285F4"/>
                </a:solidFill>
                <a:latin typeface="Arial"/>
                <a:cs typeface="Arial"/>
              </a:rPr>
              <a:t>P</a:t>
            </a:r>
            <a:r>
              <a:rPr spc="-202" baseline="-16203" dirty="0">
                <a:solidFill>
                  <a:srgbClr val="4285F4"/>
                </a:solidFill>
                <a:latin typeface="Arial"/>
                <a:cs typeface="Arial"/>
              </a:rPr>
              <a:t>LM</a:t>
            </a:r>
            <a:r>
              <a:rPr sz="2700" spc="-202" baseline="1543" dirty="0">
                <a:solidFill>
                  <a:srgbClr val="4285F4"/>
                </a:solidFill>
                <a:latin typeface="Arial"/>
                <a:cs typeface="Arial"/>
              </a:rPr>
              <a:t>(</a:t>
            </a:r>
            <a:r>
              <a:rPr sz="2700" i="1" spc="-202" baseline="1543" dirty="0">
                <a:solidFill>
                  <a:srgbClr val="4285F4"/>
                </a:solidFill>
                <a:latin typeface="Arial"/>
                <a:cs typeface="Arial"/>
              </a:rPr>
              <a:t>struck</a:t>
            </a:r>
            <a:r>
              <a:rPr sz="2700" spc="-202" baseline="1543" dirty="0">
                <a:solidFill>
                  <a:srgbClr val="4285F4"/>
                </a:solidFill>
                <a:latin typeface="Arial"/>
                <a:cs typeface="Arial"/>
              </a:rPr>
              <a:t>|</a:t>
            </a:r>
            <a:r>
              <a:rPr sz="2700" i="1" spc="-202" baseline="1543" dirty="0">
                <a:solidFill>
                  <a:srgbClr val="4285F4"/>
                </a:solidFill>
                <a:latin typeface="Arial"/>
                <a:cs typeface="Arial"/>
              </a:rPr>
              <a:t>&lt;START&gt; </a:t>
            </a:r>
            <a:r>
              <a:rPr sz="2700" i="1" spc="-142" baseline="1543" dirty="0">
                <a:solidFill>
                  <a:srgbClr val="4285F4"/>
                </a:solidFill>
                <a:latin typeface="Arial"/>
                <a:cs typeface="Arial"/>
              </a:rPr>
              <a:t>he</a:t>
            </a:r>
            <a:r>
              <a:rPr sz="2700" spc="-142" baseline="1543" dirty="0">
                <a:solidFill>
                  <a:srgbClr val="4285F4"/>
                </a:solidFill>
                <a:latin typeface="Arial"/>
                <a:cs typeface="Arial"/>
              </a:rPr>
              <a:t>) </a:t>
            </a:r>
            <a:r>
              <a:rPr sz="2700" spc="-232" baseline="1543" dirty="0">
                <a:solidFill>
                  <a:srgbClr val="4285F4"/>
                </a:solidFill>
                <a:latin typeface="Arial"/>
                <a:cs typeface="Arial"/>
              </a:rPr>
              <a:t>+</a:t>
            </a:r>
            <a:r>
              <a:rPr sz="2700" spc="-60" baseline="1543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700" spc="-104" baseline="1543" dirty="0">
                <a:solidFill>
                  <a:srgbClr val="4285F4"/>
                </a:solidFill>
                <a:latin typeface="Arial"/>
                <a:cs typeface="Arial"/>
              </a:rPr>
              <a:t>-0.7</a:t>
            </a:r>
            <a:endParaRPr sz="2700" baseline="154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468111" y="765049"/>
            <a:ext cx="3837432" cy="580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480311" y="6083047"/>
            <a:ext cx="3683635" cy="585417"/>
          </a:xfrm>
          <a:prstGeom prst="rect">
            <a:avLst/>
          </a:prstGeom>
          <a:ln w="19811">
            <a:solidFill>
              <a:srgbClr val="BA56BD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R="46355" algn="ctr">
              <a:spcBef>
                <a:spcPts val="245"/>
              </a:spcBef>
              <a:defRPr/>
            </a:pPr>
            <a:r>
              <a:rPr spc="-110" dirty="0">
                <a:solidFill>
                  <a:srgbClr val="BA56BD"/>
                </a:solidFill>
                <a:latin typeface="Arial"/>
                <a:cs typeface="Arial"/>
              </a:rPr>
              <a:t>For each </a:t>
            </a:r>
            <a:r>
              <a:rPr spc="-5" dirty="0">
                <a:solidFill>
                  <a:srgbClr val="BA56BD"/>
                </a:solidFill>
                <a:latin typeface="Arial"/>
                <a:cs typeface="Arial"/>
              </a:rPr>
              <a:t>of </a:t>
            </a:r>
            <a:r>
              <a:rPr spc="-20" dirty="0">
                <a:solidFill>
                  <a:srgbClr val="BA56BD"/>
                </a:solidFill>
                <a:latin typeface="Arial"/>
                <a:cs typeface="Arial"/>
              </a:rPr>
              <a:t>the </a:t>
            </a:r>
            <a:r>
              <a:rPr i="1" spc="-85" dirty="0">
                <a:solidFill>
                  <a:srgbClr val="BA56BD"/>
                </a:solidFill>
                <a:latin typeface="Arial"/>
                <a:cs typeface="Arial"/>
              </a:rPr>
              <a:t>k </a:t>
            </a:r>
            <a:r>
              <a:rPr spc="-80" dirty="0">
                <a:solidFill>
                  <a:srgbClr val="BA56BD"/>
                </a:solidFill>
                <a:latin typeface="Arial"/>
                <a:cs typeface="Arial"/>
              </a:rPr>
              <a:t>hypotheses,</a:t>
            </a:r>
            <a:r>
              <a:rPr spc="-265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20" dirty="0">
                <a:solidFill>
                  <a:srgbClr val="BA56BD"/>
                </a:solidFill>
                <a:latin typeface="Arial"/>
                <a:cs typeface="Arial"/>
              </a:rPr>
              <a:t>find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10" dirty="0">
                <a:solidFill>
                  <a:srgbClr val="BA56BD"/>
                </a:solidFill>
                <a:latin typeface="Arial"/>
                <a:cs typeface="Arial"/>
              </a:rPr>
              <a:t>top </a:t>
            </a:r>
            <a:r>
              <a:rPr i="1" spc="-85" dirty="0">
                <a:solidFill>
                  <a:srgbClr val="BA56BD"/>
                </a:solidFill>
                <a:latin typeface="Arial"/>
                <a:cs typeface="Arial"/>
              </a:rPr>
              <a:t>k </a:t>
            </a:r>
            <a:r>
              <a:rPr spc="-55" dirty="0">
                <a:solidFill>
                  <a:srgbClr val="BA56BD"/>
                </a:solidFill>
                <a:latin typeface="Arial"/>
                <a:cs typeface="Arial"/>
              </a:rPr>
              <a:t>next </a:t>
            </a:r>
            <a:r>
              <a:rPr spc="-70" dirty="0">
                <a:solidFill>
                  <a:srgbClr val="BA56BD"/>
                </a:solidFill>
                <a:latin typeface="Arial"/>
                <a:cs typeface="Arial"/>
              </a:rPr>
              <a:t>words </a:t>
            </a:r>
            <a:r>
              <a:rPr spc="-85" dirty="0">
                <a:solidFill>
                  <a:srgbClr val="BA56BD"/>
                </a:solidFill>
                <a:latin typeface="Arial"/>
                <a:cs typeface="Arial"/>
              </a:rPr>
              <a:t>and </a:t>
            </a:r>
            <a:r>
              <a:rPr spc="-75" dirty="0">
                <a:solidFill>
                  <a:srgbClr val="BA56BD"/>
                </a:solidFill>
                <a:latin typeface="Arial"/>
                <a:cs typeface="Arial"/>
              </a:rPr>
              <a:t>calculate</a:t>
            </a:r>
            <a:r>
              <a:rPr spc="-265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120" dirty="0">
                <a:solidFill>
                  <a:srgbClr val="BA56BD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22746A5-B5E1-42BB-BFAB-020940A8E785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26" name="Title 8">
            <a:extLst>
              <a:ext uri="{FF2B5EF4-FFF2-40B4-BE49-F238E27FC236}">
                <a16:creationId xmlns:a16="http://schemas.microsoft.com/office/drawing/2014/main" id="{1D9B5A64-9F17-645F-BE37-27B62098B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822231"/>
          </a:xfrm>
        </p:spPr>
        <p:txBody>
          <a:bodyPr/>
          <a:lstStyle/>
          <a:p>
            <a:r>
              <a:rPr lang="en-US" dirty="0"/>
              <a:t>Beam Search Decoding: Example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840487"/>
            <a:ext cx="35255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2000" spc="-145" dirty="0">
                <a:solidFill>
                  <a:prstClr val="black"/>
                </a:solidFill>
                <a:latin typeface="Arial"/>
                <a:cs typeface="Arial"/>
              </a:rPr>
              <a:t>Beam </a:t>
            </a:r>
            <a:r>
              <a:rPr sz="2000" spc="-140" dirty="0">
                <a:solidFill>
                  <a:prstClr val="black"/>
                </a:solidFill>
                <a:latin typeface="Arial"/>
                <a:cs typeface="Arial"/>
              </a:rPr>
              <a:t>size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90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75" dirty="0">
                <a:solidFill>
                  <a:prstClr val="black"/>
                </a:solidFill>
                <a:latin typeface="Arial"/>
                <a:cs typeface="Arial"/>
              </a:rPr>
              <a:t>2. </a:t>
            </a:r>
            <a:r>
              <a:rPr sz="2000" spc="-105" dirty="0">
                <a:solidFill>
                  <a:srgbClr val="4285F4"/>
                </a:solidFill>
                <a:latin typeface="Arial"/>
                <a:cs typeface="Arial"/>
              </a:rPr>
              <a:t>Blue </a:t>
            </a:r>
            <a:r>
              <a:rPr sz="2000" spc="-80" dirty="0">
                <a:solidFill>
                  <a:srgbClr val="4285F4"/>
                </a:solidFill>
                <a:latin typeface="Arial"/>
                <a:cs typeface="Arial"/>
              </a:rPr>
              <a:t>numbers</a:t>
            </a:r>
            <a:r>
              <a:rPr sz="2000" spc="-10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000" spc="-170" dirty="0">
                <a:solidFill>
                  <a:srgbClr val="4285F4"/>
                </a:solidFill>
                <a:latin typeface="Arial"/>
                <a:cs typeface="Arial"/>
              </a:rPr>
              <a:t>=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3551" y="284226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algn="ctr">
              <a:spcBef>
                <a:spcPts val="234"/>
              </a:spcBef>
              <a:defRPr/>
            </a:pPr>
            <a:r>
              <a:rPr sz="2000" i="1" spc="10" dirty="0">
                <a:solidFill>
                  <a:srgbClr val="00AF50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73551" y="3368040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247015">
              <a:spcBef>
                <a:spcPts val="240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73551" y="4698491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352425">
              <a:spcBef>
                <a:spcPts val="240"/>
              </a:spcBef>
              <a:defRPr/>
            </a:pPr>
            <a:r>
              <a:rPr sz="2000" i="1" spc="-105" dirty="0">
                <a:solidFill>
                  <a:srgbClr val="00AF50"/>
                </a:solidFill>
                <a:latin typeface="Arial"/>
                <a:cs typeface="Arial"/>
              </a:rPr>
              <a:t>was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73551" y="5224272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spcBef>
                <a:spcPts val="245"/>
              </a:spcBef>
              <a:defRPr/>
            </a:pPr>
            <a:r>
              <a:rPr sz="2000" i="1" spc="-25" dirty="0">
                <a:solidFill>
                  <a:prstClr val="black"/>
                </a:solidFill>
                <a:latin typeface="Arial"/>
                <a:cs typeface="Arial"/>
              </a:rPr>
              <a:t>got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76804" y="3060192"/>
            <a:ext cx="397510" cy="526415"/>
          </a:xfrm>
          <a:custGeom>
            <a:avLst/>
            <a:gdLst/>
            <a:ahLst/>
            <a:cxnLst/>
            <a:rect l="l" t="t" r="r" b="b"/>
            <a:pathLst>
              <a:path w="397510" h="526414">
                <a:moveTo>
                  <a:pt x="397383" y="0"/>
                </a:moveTo>
                <a:lnTo>
                  <a:pt x="312801" y="11049"/>
                </a:lnTo>
                <a:lnTo>
                  <a:pt x="330568" y="37338"/>
                </a:lnTo>
                <a:lnTo>
                  <a:pt x="0" y="260223"/>
                </a:lnTo>
                <a:lnTo>
                  <a:pt x="3441" y="265341"/>
                </a:lnTo>
                <a:lnTo>
                  <a:pt x="0" y="270510"/>
                </a:lnTo>
                <a:lnTo>
                  <a:pt x="330288" y="489445"/>
                </a:lnTo>
                <a:lnTo>
                  <a:pt x="312801" y="515874"/>
                </a:lnTo>
                <a:lnTo>
                  <a:pt x="397383" y="526161"/>
                </a:lnTo>
                <a:lnTo>
                  <a:pt x="380238" y="496443"/>
                </a:lnTo>
                <a:lnTo>
                  <a:pt x="354838" y="452374"/>
                </a:lnTo>
                <a:lnTo>
                  <a:pt x="337337" y="478815"/>
                </a:lnTo>
                <a:lnTo>
                  <a:pt x="15278" y="265264"/>
                </a:lnTo>
                <a:lnTo>
                  <a:pt x="337693" y="47879"/>
                </a:lnTo>
                <a:lnTo>
                  <a:pt x="355473" y="74168"/>
                </a:lnTo>
                <a:lnTo>
                  <a:pt x="380301" y="30226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876804" y="4916423"/>
            <a:ext cx="397510" cy="527050"/>
          </a:xfrm>
          <a:custGeom>
            <a:avLst/>
            <a:gdLst/>
            <a:ahLst/>
            <a:cxnLst/>
            <a:rect l="l" t="t" r="r" b="b"/>
            <a:pathLst>
              <a:path w="397510" h="527050">
                <a:moveTo>
                  <a:pt x="397383" y="0"/>
                </a:moveTo>
                <a:lnTo>
                  <a:pt x="312928" y="11938"/>
                </a:lnTo>
                <a:lnTo>
                  <a:pt x="331038" y="38100"/>
                </a:lnTo>
                <a:lnTo>
                  <a:pt x="0" y="267081"/>
                </a:lnTo>
                <a:lnTo>
                  <a:pt x="3721" y="272542"/>
                </a:lnTo>
                <a:lnTo>
                  <a:pt x="127" y="278142"/>
                </a:lnTo>
                <a:lnTo>
                  <a:pt x="329869" y="491121"/>
                </a:lnTo>
                <a:lnTo>
                  <a:pt x="312674" y="517779"/>
                </a:lnTo>
                <a:lnTo>
                  <a:pt x="397383" y="527050"/>
                </a:lnTo>
                <a:lnTo>
                  <a:pt x="380136" y="497967"/>
                </a:lnTo>
                <a:lnTo>
                  <a:pt x="353949" y="453771"/>
                </a:lnTo>
                <a:lnTo>
                  <a:pt x="336778" y="480402"/>
                </a:lnTo>
                <a:lnTo>
                  <a:pt x="14541" y="272351"/>
                </a:lnTo>
                <a:lnTo>
                  <a:pt x="338251" y="48526"/>
                </a:lnTo>
                <a:lnTo>
                  <a:pt x="356362" y="74676"/>
                </a:lnTo>
                <a:lnTo>
                  <a:pt x="380428" y="30861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24001" y="4038601"/>
            <a:ext cx="1167765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31445">
              <a:spcBef>
                <a:spcPts val="235"/>
              </a:spcBef>
              <a:defRPr/>
            </a:pPr>
            <a:r>
              <a:rPr sz="2000" i="1" spc="-26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08859" y="3107436"/>
            <a:ext cx="571500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58750">
              <a:spcBef>
                <a:spcPts val="235"/>
              </a:spcBef>
              <a:defRPr/>
            </a:pPr>
            <a:r>
              <a:rPr sz="2000" i="1" spc="-120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08859" y="4971289"/>
            <a:ext cx="571500" cy="337271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algn="ctr">
              <a:spcBef>
                <a:spcPts val="229"/>
              </a:spcBef>
              <a:defRPr/>
            </a:pPr>
            <a:r>
              <a:rPr sz="2000" i="1" spc="-55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103158" y="3543300"/>
            <a:ext cx="491490" cy="500380"/>
          </a:xfrm>
          <a:custGeom>
            <a:avLst/>
            <a:gdLst/>
            <a:ahLst/>
            <a:cxnLst/>
            <a:rect l="l" t="t" r="r" b="b"/>
            <a:pathLst>
              <a:path w="491490" h="500379">
                <a:moveTo>
                  <a:pt x="433491" y="49928"/>
                </a:moveTo>
                <a:lnTo>
                  <a:pt x="0" y="491236"/>
                </a:lnTo>
                <a:lnTo>
                  <a:pt x="9067" y="500125"/>
                </a:lnTo>
                <a:lnTo>
                  <a:pt x="442556" y="58822"/>
                </a:lnTo>
                <a:lnTo>
                  <a:pt x="433491" y="49928"/>
                </a:lnTo>
                <a:close/>
              </a:path>
              <a:path w="491490" h="500379">
                <a:moveTo>
                  <a:pt x="478171" y="40894"/>
                </a:moveTo>
                <a:lnTo>
                  <a:pt x="442366" y="40894"/>
                </a:lnTo>
                <a:lnTo>
                  <a:pt x="451434" y="49784"/>
                </a:lnTo>
                <a:lnTo>
                  <a:pt x="442556" y="58822"/>
                </a:lnTo>
                <a:lnTo>
                  <a:pt x="465188" y="81025"/>
                </a:lnTo>
                <a:lnTo>
                  <a:pt x="478171" y="40894"/>
                </a:lnTo>
                <a:close/>
              </a:path>
              <a:path w="491490" h="500379">
                <a:moveTo>
                  <a:pt x="442366" y="40894"/>
                </a:moveTo>
                <a:lnTo>
                  <a:pt x="433491" y="49928"/>
                </a:lnTo>
                <a:lnTo>
                  <a:pt x="442556" y="58822"/>
                </a:lnTo>
                <a:lnTo>
                  <a:pt x="451434" y="49784"/>
                </a:lnTo>
                <a:lnTo>
                  <a:pt x="442366" y="40894"/>
                </a:lnTo>
                <a:close/>
              </a:path>
              <a:path w="491490" h="500379">
                <a:moveTo>
                  <a:pt x="491401" y="0"/>
                </a:moveTo>
                <a:lnTo>
                  <a:pt x="410819" y="27686"/>
                </a:lnTo>
                <a:lnTo>
                  <a:pt x="433491" y="49928"/>
                </a:lnTo>
                <a:lnTo>
                  <a:pt x="442366" y="40894"/>
                </a:lnTo>
                <a:lnTo>
                  <a:pt x="478171" y="40894"/>
                </a:lnTo>
                <a:lnTo>
                  <a:pt x="4914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103158" y="4470020"/>
            <a:ext cx="491490" cy="501015"/>
          </a:xfrm>
          <a:custGeom>
            <a:avLst/>
            <a:gdLst/>
            <a:ahLst/>
            <a:cxnLst/>
            <a:rect l="l" t="t" r="r" b="b"/>
            <a:pathLst>
              <a:path w="491490" h="501014">
                <a:moveTo>
                  <a:pt x="433458" y="450760"/>
                </a:moveTo>
                <a:lnTo>
                  <a:pt x="410832" y="472947"/>
                </a:lnTo>
                <a:lnTo>
                  <a:pt x="491401" y="500760"/>
                </a:lnTo>
                <a:lnTo>
                  <a:pt x="478211" y="459866"/>
                </a:lnTo>
                <a:lnTo>
                  <a:pt x="442391" y="459866"/>
                </a:lnTo>
                <a:lnTo>
                  <a:pt x="433458" y="450760"/>
                </a:lnTo>
                <a:close/>
              </a:path>
              <a:path w="491490" h="501014">
                <a:moveTo>
                  <a:pt x="442525" y="441869"/>
                </a:moveTo>
                <a:lnTo>
                  <a:pt x="433458" y="450760"/>
                </a:lnTo>
                <a:lnTo>
                  <a:pt x="442391" y="459866"/>
                </a:lnTo>
                <a:lnTo>
                  <a:pt x="451459" y="450976"/>
                </a:lnTo>
                <a:lnTo>
                  <a:pt x="442525" y="441869"/>
                </a:lnTo>
                <a:close/>
              </a:path>
              <a:path w="491490" h="501014">
                <a:moveTo>
                  <a:pt x="465226" y="419607"/>
                </a:moveTo>
                <a:lnTo>
                  <a:pt x="442525" y="441869"/>
                </a:lnTo>
                <a:lnTo>
                  <a:pt x="451459" y="450976"/>
                </a:lnTo>
                <a:lnTo>
                  <a:pt x="442391" y="459866"/>
                </a:lnTo>
                <a:lnTo>
                  <a:pt x="478211" y="459866"/>
                </a:lnTo>
                <a:lnTo>
                  <a:pt x="465226" y="419607"/>
                </a:lnTo>
                <a:close/>
              </a:path>
              <a:path w="491490" h="501014">
                <a:moveTo>
                  <a:pt x="9067" y="0"/>
                </a:moveTo>
                <a:lnTo>
                  <a:pt x="0" y="8889"/>
                </a:lnTo>
                <a:lnTo>
                  <a:pt x="433458" y="450760"/>
                </a:lnTo>
                <a:lnTo>
                  <a:pt x="442525" y="441869"/>
                </a:lnTo>
                <a:lnTo>
                  <a:pt x="90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84857" y="2785617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84857" y="543956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26612" y="4340479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1.6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26612" y="5683708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626612" y="2481198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26612" y="380060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468111" y="765049"/>
            <a:ext cx="3837432" cy="580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4923" y="6083047"/>
            <a:ext cx="3034665" cy="585417"/>
          </a:xfrm>
          <a:prstGeom prst="rect">
            <a:avLst/>
          </a:prstGeom>
          <a:ln w="19811">
            <a:solidFill>
              <a:srgbClr val="BA56BD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spcBef>
                <a:spcPts val="245"/>
              </a:spcBef>
              <a:defRPr/>
            </a:pPr>
            <a:r>
              <a:rPr spc="-85" dirty="0">
                <a:solidFill>
                  <a:srgbClr val="BA56BD"/>
                </a:solidFill>
                <a:latin typeface="Arial"/>
                <a:cs typeface="Arial"/>
              </a:rPr>
              <a:t>Of </a:t>
            </a:r>
            <a:r>
              <a:rPr spc="-75" dirty="0">
                <a:solidFill>
                  <a:srgbClr val="BA56BD"/>
                </a:solidFill>
                <a:latin typeface="Arial"/>
                <a:cs typeface="Arial"/>
              </a:rPr>
              <a:t>these </a:t>
            </a:r>
            <a:r>
              <a:rPr i="1" spc="-75" dirty="0">
                <a:solidFill>
                  <a:srgbClr val="BA56BD"/>
                </a:solidFill>
                <a:latin typeface="Arial"/>
                <a:cs typeface="Arial"/>
              </a:rPr>
              <a:t>k</a:t>
            </a:r>
            <a:r>
              <a:rPr spc="-112" baseline="25462" dirty="0">
                <a:solidFill>
                  <a:srgbClr val="BA56BD"/>
                </a:solidFill>
                <a:latin typeface="Arial"/>
                <a:cs typeface="Arial"/>
              </a:rPr>
              <a:t>2</a:t>
            </a:r>
            <a:r>
              <a:rPr spc="37" baseline="25462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80" dirty="0">
                <a:solidFill>
                  <a:srgbClr val="BA56BD"/>
                </a:solidFill>
                <a:latin typeface="Arial"/>
                <a:cs typeface="Arial"/>
              </a:rPr>
              <a:t>hypotheses,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40" dirty="0">
                <a:solidFill>
                  <a:srgbClr val="BA56BD"/>
                </a:solidFill>
                <a:latin typeface="Arial"/>
                <a:cs typeface="Arial"/>
              </a:rPr>
              <a:t>just </a:t>
            </a:r>
            <a:r>
              <a:rPr spc="-105" dirty="0">
                <a:solidFill>
                  <a:srgbClr val="BA56BD"/>
                </a:solidFill>
                <a:latin typeface="Arial"/>
                <a:cs typeface="Arial"/>
              </a:rPr>
              <a:t>keep </a:t>
            </a:r>
            <a:r>
              <a:rPr i="1" spc="-85" dirty="0">
                <a:solidFill>
                  <a:srgbClr val="BA56BD"/>
                </a:solidFill>
                <a:latin typeface="Arial"/>
                <a:cs typeface="Arial"/>
              </a:rPr>
              <a:t>k </a:t>
            </a:r>
            <a:r>
              <a:rPr spc="5" dirty="0">
                <a:solidFill>
                  <a:srgbClr val="BA56BD"/>
                </a:solidFill>
                <a:latin typeface="Arial"/>
                <a:cs typeface="Arial"/>
              </a:rPr>
              <a:t>with </a:t>
            </a:r>
            <a:r>
              <a:rPr spc="-70" dirty="0">
                <a:solidFill>
                  <a:srgbClr val="BA56BD"/>
                </a:solidFill>
                <a:latin typeface="Arial"/>
                <a:cs typeface="Arial"/>
              </a:rPr>
              <a:t>highest</a:t>
            </a:r>
            <a:r>
              <a:rPr spc="-260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120" dirty="0">
                <a:solidFill>
                  <a:srgbClr val="BA56BD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7A2A47C-684B-41FB-A688-ADC729C715B2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26" name="Title 8">
            <a:extLst>
              <a:ext uri="{FF2B5EF4-FFF2-40B4-BE49-F238E27FC236}">
                <a16:creationId xmlns:a16="http://schemas.microsoft.com/office/drawing/2014/main" id="{9B83F324-B255-8F90-5A02-742D1BB98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822231"/>
          </a:xfrm>
        </p:spPr>
        <p:txBody>
          <a:bodyPr/>
          <a:lstStyle/>
          <a:p>
            <a:r>
              <a:rPr lang="en-US" dirty="0"/>
              <a:t>Beam Search Decoding: Example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840487"/>
            <a:ext cx="35255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2000" spc="-145" dirty="0">
                <a:solidFill>
                  <a:prstClr val="black"/>
                </a:solidFill>
                <a:latin typeface="Arial"/>
                <a:cs typeface="Arial"/>
              </a:rPr>
              <a:t>Beam </a:t>
            </a:r>
            <a:r>
              <a:rPr sz="2000" spc="-140" dirty="0">
                <a:solidFill>
                  <a:prstClr val="black"/>
                </a:solidFill>
                <a:latin typeface="Arial"/>
                <a:cs typeface="Arial"/>
              </a:rPr>
              <a:t>size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90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75" dirty="0">
                <a:solidFill>
                  <a:prstClr val="black"/>
                </a:solidFill>
                <a:latin typeface="Arial"/>
                <a:cs typeface="Arial"/>
              </a:rPr>
              <a:t>2. </a:t>
            </a:r>
            <a:r>
              <a:rPr sz="2000" spc="-105" dirty="0">
                <a:solidFill>
                  <a:srgbClr val="4285F4"/>
                </a:solidFill>
                <a:latin typeface="Arial"/>
                <a:cs typeface="Arial"/>
              </a:rPr>
              <a:t>Blue </a:t>
            </a:r>
            <a:r>
              <a:rPr sz="2000" spc="-80" dirty="0">
                <a:solidFill>
                  <a:srgbClr val="4285F4"/>
                </a:solidFill>
                <a:latin typeface="Arial"/>
                <a:cs typeface="Arial"/>
              </a:rPr>
              <a:t>numbers</a:t>
            </a:r>
            <a:r>
              <a:rPr sz="2000" spc="-10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000" spc="-170" dirty="0">
                <a:solidFill>
                  <a:srgbClr val="4285F4"/>
                </a:solidFill>
                <a:latin typeface="Arial"/>
                <a:cs typeface="Arial"/>
              </a:rPr>
              <a:t>=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3551" y="284226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algn="ctr">
              <a:spcBef>
                <a:spcPts val="234"/>
              </a:spcBef>
              <a:defRPr/>
            </a:pPr>
            <a:r>
              <a:rPr sz="2000" i="1" spc="10" dirty="0">
                <a:solidFill>
                  <a:srgbClr val="00AF50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73551" y="3368040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247015">
              <a:spcBef>
                <a:spcPts val="240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73551" y="4698491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352425">
              <a:spcBef>
                <a:spcPts val="240"/>
              </a:spcBef>
              <a:defRPr/>
            </a:pPr>
            <a:r>
              <a:rPr sz="2000" i="1" spc="-105" dirty="0">
                <a:solidFill>
                  <a:srgbClr val="00AF50"/>
                </a:solidFill>
                <a:latin typeface="Arial"/>
                <a:cs typeface="Arial"/>
              </a:rPr>
              <a:t>was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73551" y="5224272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spcBef>
                <a:spcPts val="245"/>
              </a:spcBef>
              <a:defRPr/>
            </a:pPr>
            <a:r>
              <a:rPr sz="2000" i="1" spc="-25" dirty="0">
                <a:solidFill>
                  <a:prstClr val="black"/>
                </a:solidFill>
                <a:latin typeface="Arial"/>
                <a:cs typeface="Arial"/>
              </a:rPr>
              <a:t>got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76804" y="3060192"/>
            <a:ext cx="397510" cy="526415"/>
          </a:xfrm>
          <a:custGeom>
            <a:avLst/>
            <a:gdLst/>
            <a:ahLst/>
            <a:cxnLst/>
            <a:rect l="l" t="t" r="r" b="b"/>
            <a:pathLst>
              <a:path w="397510" h="526414">
                <a:moveTo>
                  <a:pt x="397383" y="0"/>
                </a:moveTo>
                <a:lnTo>
                  <a:pt x="312801" y="11049"/>
                </a:lnTo>
                <a:lnTo>
                  <a:pt x="330568" y="37338"/>
                </a:lnTo>
                <a:lnTo>
                  <a:pt x="0" y="260223"/>
                </a:lnTo>
                <a:lnTo>
                  <a:pt x="3441" y="265341"/>
                </a:lnTo>
                <a:lnTo>
                  <a:pt x="0" y="270510"/>
                </a:lnTo>
                <a:lnTo>
                  <a:pt x="330288" y="489445"/>
                </a:lnTo>
                <a:lnTo>
                  <a:pt x="312801" y="515874"/>
                </a:lnTo>
                <a:lnTo>
                  <a:pt x="397383" y="526161"/>
                </a:lnTo>
                <a:lnTo>
                  <a:pt x="380238" y="496443"/>
                </a:lnTo>
                <a:lnTo>
                  <a:pt x="354838" y="452374"/>
                </a:lnTo>
                <a:lnTo>
                  <a:pt x="337337" y="478815"/>
                </a:lnTo>
                <a:lnTo>
                  <a:pt x="15278" y="265264"/>
                </a:lnTo>
                <a:lnTo>
                  <a:pt x="337693" y="47879"/>
                </a:lnTo>
                <a:lnTo>
                  <a:pt x="355473" y="74168"/>
                </a:lnTo>
                <a:lnTo>
                  <a:pt x="380301" y="30226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876804" y="4916423"/>
            <a:ext cx="397510" cy="527050"/>
          </a:xfrm>
          <a:custGeom>
            <a:avLst/>
            <a:gdLst/>
            <a:ahLst/>
            <a:cxnLst/>
            <a:rect l="l" t="t" r="r" b="b"/>
            <a:pathLst>
              <a:path w="397510" h="527050">
                <a:moveTo>
                  <a:pt x="397383" y="0"/>
                </a:moveTo>
                <a:lnTo>
                  <a:pt x="312928" y="11938"/>
                </a:lnTo>
                <a:lnTo>
                  <a:pt x="331038" y="38100"/>
                </a:lnTo>
                <a:lnTo>
                  <a:pt x="0" y="267081"/>
                </a:lnTo>
                <a:lnTo>
                  <a:pt x="3721" y="272542"/>
                </a:lnTo>
                <a:lnTo>
                  <a:pt x="127" y="278142"/>
                </a:lnTo>
                <a:lnTo>
                  <a:pt x="329869" y="491121"/>
                </a:lnTo>
                <a:lnTo>
                  <a:pt x="312674" y="517779"/>
                </a:lnTo>
                <a:lnTo>
                  <a:pt x="397383" y="527050"/>
                </a:lnTo>
                <a:lnTo>
                  <a:pt x="380136" y="497967"/>
                </a:lnTo>
                <a:lnTo>
                  <a:pt x="353949" y="453771"/>
                </a:lnTo>
                <a:lnTo>
                  <a:pt x="336778" y="480402"/>
                </a:lnTo>
                <a:lnTo>
                  <a:pt x="14541" y="272351"/>
                </a:lnTo>
                <a:lnTo>
                  <a:pt x="338251" y="48526"/>
                </a:lnTo>
                <a:lnTo>
                  <a:pt x="356362" y="74676"/>
                </a:lnTo>
                <a:lnTo>
                  <a:pt x="380428" y="30861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28972" y="2546604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spcBef>
                <a:spcPts val="240"/>
              </a:spcBef>
              <a:defRPr/>
            </a:pPr>
            <a:r>
              <a:rPr sz="2000" i="1" spc="-85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28972" y="307390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-125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28972" y="443026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28972" y="4956048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247015">
              <a:spcBef>
                <a:spcPts val="245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386454" y="2764536"/>
            <a:ext cx="342265" cy="527685"/>
          </a:xfrm>
          <a:custGeom>
            <a:avLst/>
            <a:gdLst/>
            <a:ahLst/>
            <a:cxnLst/>
            <a:rect l="l" t="t" r="r" b="b"/>
            <a:pathLst>
              <a:path w="342264" h="527685">
                <a:moveTo>
                  <a:pt x="342265" y="0"/>
                </a:moveTo>
                <a:lnTo>
                  <a:pt x="259842" y="21336"/>
                </a:lnTo>
                <a:lnTo>
                  <a:pt x="280670" y="45250"/>
                </a:lnTo>
                <a:lnTo>
                  <a:pt x="0" y="289687"/>
                </a:lnTo>
                <a:lnTo>
                  <a:pt x="4622" y="295021"/>
                </a:lnTo>
                <a:lnTo>
                  <a:pt x="635" y="300863"/>
                </a:lnTo>
                <a:lnTo>
                  <a:pt x="275856" y="489826"/>
                </a:lnTo>
                <a:lnTo>
                  <a:pt x="257937" y="516001"/>
                </a:lnTo>
                <a:lnTo>
                  <a:pt x="342265" y="527685"/>
                </a:lnTo>
                <a:lnTo>
                  <a:pt x="325247" y="496951"/>
                </a:lnTo>
                <a:lnTo>
                  <a:pt x="300990" y="453136"/>
                </a:lnTo>
                <a:lnTo>
                  <a:pt x="283032" y="479361"/>
                </a:lnTo>
                <a:lnTo>
                  <a:pt x="13804" y="294614"/>
                </a:lnTo>
                <a:lnTo>
                  <a:pt x="289013" y="54813"/>
                </a:lnTo>
                <a:lnTo>
                  <a:pt x="309880" y="78740"/>
                </a:lnTo>
                <a:lnTo>
                  <a:pt x="327063" y="36957"/>
                </a:lnTo>
                <a:lnTo>
                  <a:pt x="3422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386708" y="4648200"/>
            <a:ext cx="342265" cy="527050"/>
          </a:xfrm>
          <a:custGeom>
            <a:avLst/>
            <a:gdLst/>
            <a:ahLst/>
            <a:cxnLst/>
            <a:rect l="l" t="t" r="r" b="b"/>
            <a:pathLst>
              <a:path w="342264" h="527050">
                <a:moveTo>
                  <a:pt x="342011" y="0"/>
                </a:moveTo>
                <a:lnTo>
                  <a:pt x="258572" y="17526"/>
                </a:lnTo>
                <a:lnTo>
                  <a:pt x="278333" y="42443"/>
                </a:lnTo>
                <a:lnTo>
                  <a:pt x="0" y="263271"/>
                </a:lnTo>
                <a:lnTo>
                  <a:pt x="3937" y="268224"/>
                </a:lnTo>
                <a:lnTo>
                  <a:pt x="127" y="273304"/>
                </a:lnTo>
                <a:lnTo>
                  <a:pt x="277596" y="485330"/>
                </a:lnTo>
                <a:lnTo>
                  <a:pt x="258318" y="510540"/>
                </a:lnTo>
                <a:lnTo>
                  <a:pt x="342011" y="526542"/>
                </a:lnTo>
                <a:lnTo>
                  <a:pt x="325577" y="493014"/>
                </a:lnTo>
                <a:lnTo>
                  <a:pt x="304546" y="450088"/>
                </a:lnTo>
                <a:lnTo>
                  <a:pt x="285292" y="475259"/>
                </a:lnTo>
                <a:lnTo>
                  <a:pt x="14249" y="268122"/>
                </a:lnTo>
                <a:lnTo>
                  <a:pt x="286207" y="52349"/>
                </a:lnTo>
                <a:lnTo>
                  <a:pt x="305943" y="77216"/>
                </a:lnTo>
                <a:lnTo>
                  <a:pt x="325869" y="34544"/>
                </a:lnTo>
                <a:lnTo>
                  <a:pt x="3420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24001" y="4038601"/>
            <a:ext cx="1167765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31445">
              <a:spcBef>
                <a:spcPts val="235"/>
              </a:spcBef>
              <a:defRPr/>
            </a:pPr>
            <a:r>
              <a:rPr sz="2000" i="1" spc="-26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08859" y="3107436"/>
            <a:ext cx="571500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58750">
              <a:spcBef>
                <a:spcPts val="235"/>
              </a:spcBef>
              <a:defRPr/>
            </a:pPr>
            <a:r>
              <a:rPr sz="2000" i="1" spc="-120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08859" y="4971289"/>
            <a:ext cx="571500" cy="337271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algn="ctr">
              <a:spcBef>
                <a:spcPts val="229"/>
              </a:spcBef>
              <a:defRPr/>
            </a:pPr>
            <a:r>
              <a:rPr sz="2000" i="1" spc="-55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103158" y="3543300"/>
            <a:ext cx="491490" cy="500380"/>
          </a:xfrm>
          <a:custGeom>
            <a:avLst/>
            <a:gdLst/>
            <a:ahLst/>
            <a:cxnLst/>
            <a:rect l="l" t="t" r="r" b="b"/>
            <a:pathLst>
              <a:path w="491490" h="500379">
                <a:moveTo>
                  <a:pt x="433491" y="49928"/>
                </a:moveTo>
                <a:lnTo>
                  <a:pt x="0" y="491236"/>
                </a:lnTo>
                <a:lnTo>
                  <a:pt x="9067" y="500125"/>
                </a:lnTo>
                <a:lnTo>
                  <a:pt x="442556" y="58822"/>
                </a:lnTo>
                <a:lnTo>
                  <a:pt x="433491" y="49928"/>
                </a:lnTo>
                <a:close/>
              </a:path>
              <a:path w="491490" h="500379">
                <a:moveTo>
                  <a:pt x="478171" y="40894"/>
                </a:moveTo>
                <a:lnTo>
                  <a:pt x="442366" y="40894"/>
                </a:lnTo>
                <a:lnTo>
                  <a:pt x="451434" y="49784"/>
                </a:lnTo>
                <a:lnTo>
                  <a:pt x="442556" y="58822"/>
                </a:lnTo>
                <a:lnTo>
                  <a:pt x="465188" y="81025"/>
                </a:lnTo>
                <a:lnTo>
                  <a:pt x="478171" y="40894"/>
                </a:lnTo>
                <a:close/>
              </a:path>
              <a:path w="491490" h="500379">
                <a:moveTo>
                  <a:pt x="442366" y="40894"/>
                </a:moveTo>
                <a:lnTo>
                  <a:pt x="433491" y="49928"/>
                </a:lnTo>
                <a:lnTo>
                  <a:pt x="442556" y="58822"/>
                </a:lnTo>
                <a:lnTo>
                  <a:pt x="451434" y="49784"/>
                </a:lnTo>
                <a:lnTo>
                  <a:pt x="442366" y="40894"/>
                </a:lnTo>
                <a:close/>
              </a:path>
              <a:path w="491490" h="500379">
                <a:moveTo>
                  <a:pt x="491401" y="0"/>
                </a:moveTo>
                <a:lnTo>
                  <a:pt x="410819" y="27686"/>
                </a:lnTo>
                <a:lnTo>
                  <a:pt x="433491" y="49928"/>
                </a:lnTo>
                <a:lnTo>
                  <a:pt x="442366" y="40894"/>
                </a:lnTo>
                <a:lnTo>
                  <a:pt x="478171" y="40894"/>
                </a:lnTo>
                <a:lnTo>
                  <a:pt x="4914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103158" y="4470020"/>
            <a:ext cx="491490" cy="501015"/>
          </a:xfrm>
          <a:custGeom>
            <a:avLst/>
            <a:gdLst/>
            <a:ahLst/>
            <a:cxnLst/>
            <a:rect l="l" t="t" r="r" b="b"/>
            <a:pathLst>
              <a:path w="491490" h="501014">
                <a:moveTo>
                  <a:pt x="433458" y="450760"/>
                </a:moveTo>
                <a:lnTo>
                  <a:pt x="410832" y="472947"/>
                </a:lnTo>
                <a:lnTo>
                  <a:pt x="491401" y="500760"/>
                </a:lnTo>
                <a:lnTo>
                  <a:pt x="478211" y="459866"/>
                </a:lnTo>
                <a:lnTo>
                  <a:pt x="442391" y="459866"/>
                </a:lnTo>
                <a:lnTo>
                  <a:pt x="433458" y="450760"/>
                </a:lnTo>
                <a:close/>
              </a:path>
              <a:path w="491490" h="501014">
                <a:moveTo>
                  <a:pt x="442525" y="441869"/>
                </a:moveTo>
                <a:lnTo>
                  <a:pt x="433458" y="450760"/>
                </a:lnTo>
                <a:lnTo>
                  <a:pt x="442391" y="459866"/>
                </a:lnTo>
                <a:lnTo>
                  <a:pt x="451459" y="450976"/>
                </a:lnTo>
                <a:lnTo>
                  <a:pt x="442525" y="441869"/>
                </a:lnTo>
                <a:close/>
              </a:path>
              <a:path w="491490" h="501014">
                <a:moveTo>
                  <a:pt x="465226" y="419607"/>
                </a:moveTo>
                <a:lnTo>
                  <a:pt x="442525" y="441869"/>
                </a:lnTo>
                <a:lnTo>
                  <a:pt x="451459" y="450976"/>
                </a:lnTo>
                <a:lnTo>
                  <a:pt x="442391" y="459866"/>
                </a:lnTo>
                <a:lnTo>
                  <a:pt x="478211" y="459866"/>
                </a:lnTo>
                <a:lnTo>
                  <a:pt x="465226" y="419607"/>
                </a:lnTo>
                <a:close/>
              </a:path>
              <a:path w="491490" h="501014">
                <a:moveTo>
                  <a:pt x="9067" y="0"/>
                </a:moveTo>
                <a:lnTo>
                  <a:pt x="0" y="8889"/>
                </a:lnTo>
                <a:lnTo>
                  <a:pt x="433458" y="450760"/>
                </a:lnTo>
                <a:lnTo>
                  <a:pt x="442525" y="441869"/>
                </a:lnTo>
                <a:lnTo>
                  <a:pt x="90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84857" y="2785617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84857" y="543956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626612" y="4340479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1.6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26612" y="5683708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626612" y="2481198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626612" y="380060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056378" y="3508375"/>
            <a:ext cx="38138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defRPr/>
            </a:pPr>
            <a:r>
              <a:rPr sz="2700" spc="-104" baseline="-4629" dirty="0">
                <a:solidFill>
                  <a:srgbClr val="4285F4"/>
                </a:solidFill>
                <a:latin typeface="Arial"/>
                <a:cs typeface="Arial"/>
              </a:rPr>
              <a:t>-2.5 </a:t>
            </a:r>
            <a:r>
              <a:rPr spc="-155" dirty="0">
                <a:solidFill>
                  <a:srgbClr val="4285F4"/>
                </a:solidFill>
                <a:latin typeface="Arial"/>
                <a:cs typeface="Arial"/>
              </a:rPr>
              <a:t>= </a:t>
            </a:r>
            <a:r>
              <a:rPr spc="-65" dirty="0">
                <a:solidFill>
                  <a:srgbClr val="4285F4"/>
                </a:solidFill>
                <a:latin typeface="Arial"/>
                <a:cs typeface="Arial"/>
              </a:rPr>
              <a:t>log </a:t>
            </a:r>
            <a:r>
              <a:rPr spc="-155" dirty="0">
                <a:solidFill>
                  <a:srgbClr val="4285F4"/>
                </a:solidFill>
                <a:latin typeface="Arial"/>
                <a:cs typeface="Arial"/>
              </a:rPr>
              <a:t>P</a:t>
            </a:r>
            <a:r>
              <a:rPr spc="-232" baseline="-20833" dirty="0">
                <a:solidFill>
                  <a:srgbClr val="4285F4"/>
                </a:solidFill>
                <a:latin typeface="Arial"/>
                <a:cs typeface="Arial"/>
              </a:rPr>
              <a:t>LM</a:t>
            </a:r>
            <a:r>
              <a:rPr spc="-155" dirty="0">
                <a:solidFill>
                  <a:srgbClr val="4285F4"/>
                </a:solidFill>
                <a:latin typeface="Arial"/>
                <a:cs typeface="Arial"/>
              </a:rPr>
              <a:t>(</a:t>
            </a:r>
            <a:r>
              <a:rPr i="1" spc="-155" dirty="0">
                <a:solidFill>
                  <a:srgbClr val="4285F4"/>
                </a:solidFill>
                <a:latin typeface="Arial"/>
                <a:cs typeface="Arial"/>
              </a:rPr>
              <a:t>me</a:t>
            </a:r>
            <a:r>
              <a:rPr spc="-155" dirty="0">
                <a:solidFill>
                  <a:srgbClr val="4285F4"/>
                </a:solidFill>
                <a:latin typeface="Arial"/>
                <a:cs typeface="Arial"/>
              </a:rPr>
              <a:t>|</a:t>
            </a:r>
            <a:r>
              <a:rPr i="1" spc="-155" dirty="0">
                <a:solidFill>
                  <a:srgbClr val="4285F4"/>
                </a:solidFill>
                <a:latin typeface="Arial"/>
                <a:cs typeface="Arial"/>
              </a:rPr>
              <a:t>&lt;START&gt; </a:t>
            </a:r>
            <a:r>
              <a:rPr i="1" spc="-114" dirty="0">
                <a:solidFill>
                  <a:srgbClr val="4285F4"/>
                </a:solidFill>
                <a:latin typeface="Arial"/>
                <a:cs typeface="Arial"/>
              </a:rPr>
              <a:t>he </a:t>
            </a:r>
            <a:r>
              <a:rPr i="1" spc="-10" dirty="0">
                <a:solidFill>
                  <a:srgbClr val="4285F4"/>
                </a:solidFill>
                <a:latin typeface="Arial"/>
                <a:cs typeface="Arial"/>
              </a:rPr>
              <a:t>hit</a:t>
            </a:r>
            <a:r>
              <a:rPr spc="-10" dirty="0">
                <a:solidFill>
                  <a:srgbClr val="4285F4"/>
                </a:solidFill>
                <a:latin typeface="Arial"/>
                <a:cs typeface="Arial"/>
              </a:rPr>
              <a:t>) </a:t>
            </a:r>
            <a:r>
              <a:rPr spc="-155" dirty="0">
                <a:solidFill>
                  <a:srgbClr val="4285F4"/>
                </a:solidFill>
                <a:latin typeface="Arial"/>
                <a:cs typeface="Arial"/>
              </a:rPr>
              <a:t>+</a:t>
            </a:r>
            <a:r>
              <a:rPr spc="-245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pc="-70" dirty="0">
                <a:solidFill>
                  <a:srgbClr val="4285F4"/>
                </a:solidFill>
                <a:latin typeface="Arial"/>
                <a:cs typeface="Arial"/>
              </a:rPr>
              <a:t>-1.7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056378" y="2184272"/>
            <a:ext cx="36398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defRPr/>
            </a:pPr>
            <a:r>
              <a:rPr spc="-70" dirty="0">
                <a:solidFill>
                  <a:srgbClr val="4285F4"/>
                </a:solidFill>
                <a:latin typeface="Arial"/>
                <a:cs typeface="Arial"/>
              </a:rPr>
              <a:t>-2.8 </a:t>
            </a:r>
            <a:r>
              <a:rPr sz="2700" spc="-232" baseline="3086" dirty="0">
                <a:solidFill>
                  <a:srgbClr val="4285F4"/>
                </a:solidFill>
                <a:latin typeface="Arial"/>
                <a:cs typeface="Arial"/>
              </a:rPr>
              <a:t>= </a:t>
            </a:r>
            <a:r>
              <a:rPr sz="2700" spc="-97" baseline="3086" dirty="0">
                <a:solidFill>
                  <a:srgbClr val="4285F4"/>
                </a:solidFill>
                <a:latin typeface="Arial"/>
                <a:cs typeface="Arial"/>
              </a:rPr>
              <a:t>log </a:t>
            </a:r>
            <a:r>
              <a:rPr sz="2700" spc="-240" baseline="3086" dirty="0">
                <a:solidFill>
                  <a:srgbClr val="4285F4"/>
                </a:solidFill>
                <a:latin typeface="Arial"/>
                <a:cs typeface="Arial"/>
              </a:rPr>
              <a:t>P</a:t>
            </a:r>
            <a:r>
              <a:rPr spc="-240" baseline="-16203" dirty="0">
                <a:solidFill>
                  <a:srgbClr val="4285F4"/>
                </a:solidFill>
                <a:latin typeface="Arial"/>
                <a:cs typeface="Arial"/>
              </a:rPr>
              <a:t>LM</a:t>
            </a:r>
            <a:r>
              <a:rPr sz="2700" spc="-240" baseline="3086" dirty="0">
                <a:solidFill>
                  <a:srgbClr val="4285F4"/>
                </a:solidFill>
                <a:latin typeface="Arial"/>
                <a:cs typeface="Arial"/>
              </a:rPr>
              <a:t>(</a:t>
            </a:r>
            <a:r>
              <a:rPr sz="2700" i="1" spc="-240" baseline="3086" dirty="0">
                <a:solidFill>
                  <a:srgbClr val="4285F4"/>
                </a:solidFill>
                <a:latin typeface="Arial"/>
                <a:cs typeface="Arial"/>
              </a:rPr>
              <a:t>a</a:t>
            </a:r>
            <a:r>
              <a:rPr sz="2700" spc="-240" baseline="3086" dirty="0">
                <a:solidFill>
                  <a:srgbClr val="4285F4"/>
                </a:solidFill>
                <a:latin typeface="Arial"/>
                <a:cs typeface="Arial"/>
              </a:rPr>
              <a:t>|</a:t>
            </a:r>
            <a:r>
              <a:rPr sz="2700" i="1" spc="-240" baseline="3086" dirty="0">
                <a:solidFill>
                  <a:srgbClr val="4285F4"/>
                </a:solidFill>
                <a:latin typeface="Arial"/>
                <a:cs typeface="Arial"/>
              </a:rPr>
              <a:t>&lt;START&gt; </a:t>
            </a:r>
            <a:r>
              <a:rPr sz="2700" i="1" spc="-172" baseline="3086" dirty="0">
                <a:solidFill>
                  <a:srgbClr val="4285F4"/>
                </a:solidFill>
                <a:latin typeface="Arial"/>
                <a:cs typeface="Arial"/>
              </a:rPr>
              <a:t>he </a:t>
            </a:r>
            <a:r>
              <a:rPr sz="2700" i="1" spc="-15" baseline="3086" dirty="0">
                <a:solidFill>
                  <a:srgbClr val="4285F4"/>
                </a:solidFill>
                <a:latin typeface="Arial"/>
                <a:cs typeface="Arial"/>
              </a:rPr>
              <a:t>hit</a:t>
            </a:r>
            <a:r>
              <a:rPr sz="2700" spc="-15" baseline="3086" dirty="0">
                <a:solidFill>
                  <a:srgbClr val="4285F4"/>
                </a:solidFill>
                <a:latin typeface="Arial"/>
                <a:cs typeface="Arial"/>
              </a:rPr>
              <a:t>) </a:t>
            </a:r>
            <a:r>
              <a:rPr sz="2700" spc="-232" baseline="3086" dirty="0">
                <a:solidFill>
                  <a:srgbClr val="4285F4"/>
                </a:solidFill>
                <a:latin typeface="Arial"/>
                <a:cs typeface="Arial"/>
              </a:rPr>
              <a:t>+</a:t>
            </a:r>
            <a:r>
              <a:rPr sz="2700" spc="-315" baseline="3086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700" spc="-104" baseline="3086" dirty="0">
                <a:solidFill>
                  <a:srgbClr val="4285F4"/>
                </a:solidFill>
                <a:latin typeface="Arial"/>
                <a:cs typeface="Arial"/>
              </a:rPr>
              <a:t>-1.7</a:t>
            </a:r>
            <a:endParaRPr sz="2700" baseline="308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056379" y="5406949"/>
            <a:ext cx="402462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defRPr/>
            </a:pPr>
            <a:r>
              <a:rPr spc="-70" dirty="0">
                <a:solidFill>
                  <a:srgbClr val="4285F4"/>
                </a:solidFill>
                <a:latin typeface="Arial"/>
                <a:cs typeface="Arial"/>
              </a:rPr>
              <a:t>-3.8 </a:t>
            </a:r>
            <a:r>
              <a:rPr spc="-155" dirty="0">
                <a:solidFill>
                  <a:srgbClr val="4285F4"/>
                </a:solidFill>
                <a:latin typeface="Arial"/>
                <a:cs typeface="Arial"/>
              </a:rPr>
              <a:t>= </a:t>
            </a:r>
            <a:r>
              <a:rPr spc="-65" dirty="0">
                <a:solidFill>
                  <a:srgbClr val="4285F4"/>
                </a:solidFill>
                <a:latin typeface="Arial"/>
                <a:cs typeface="Arial"/>
              </a:rPr>
              <a:t>log </a:t>
            </a:r>
            <a:r>
              <a:rPr spc="-135" dirty="0">
                <a:solidFill>
                  <a:srgbClr val="4285F4"/>
                </a:solidFill>
                <a:latin typeface="Arial"/>
                <a:cs typeface="Arial"/>
              </a:rPr>
              <a:t>P</a:t>
            </a:r>
            <a:r>
              <a:rPr spc="-202" baseline="-20833" dirty="0">
                <a:solidFill>
                  <a:srgbClr val="4285F4"/>
                </a:solidFill>
                <a:latin typeface="Arial"/>
                <a:cs typeface="Arial"/>
              </a:rPr>
              <a:t>LM</a:t>
            </a:r>
            <a:r>
              <a:rPr spc="-135" dirty="0">
                <a:solidFill>
                  <a:srgbClr val="4285F4"/>
                </a:solidFill>
                <a:latin typeface="Arial"/>
                <a:cs typeface="Arial"/>
              </a:rPr>
              <a:t>(</a:t>
            </a:r>
            <a:r>
              <a:rPr i="1" spc="-135" dirty="0">
                <a:solidFill>
                  <a:srgbClr val="4285F4"/>
                </a:solidFill>
                <a:latin typeface="Arial"/>
                <a:cs typeface="Arial"/>
              </a:rPr>
              <a:t>struck</a:t>
            </a:r>
            <a:r>
              <a:rPr spc="-135" dirty="0">
                <a:solidFill>
                  <a:srgbClr val="4285F4"/>
                </a:solidFill>
                <a:latin typeface="Arial"/>
                <a:cs typeface="Arial"/>
              </a:rPr>
              <a:t>|</a:t>
            </a:r>
            <a:r>
              <a:rPr i="1" spc="-135" dirty="0">
                <a:solidFill>
                  <a:srgbClr val="4285F4"/>
                </a:solidFill>
                <a:latin typeface="Arial"/>
                <a:cs typeface="Arial"/>
              </a:rPr>
              <a:t>&lt;START&gt; </a:t>
            </a:r>
            <a:r>
              <a:rPr i="1" spc="-50" dirty="0">
                <a:solidFill>
                  <a:srgbClr val="4285F4"/>
                </a:solidFill>
                <a:latin typeface="Arial"/>
                <a:cs typeface="Arial"/>
              </a:rPr>
              <a:t>I </a:t>
            </a:r>
            <a:r>
              <a:rPr i="1" spc="-90" dirty="0">
                <a:solidFill>
                  <a:srgbClr val="4285F4"/>
                </a:solidFill>
                <a:latin typeface="Arial"/>
                <a:cs typeface="Arial"/>
              </a:rPr>
              <a:t>was</a:t>
            </a:r>
            <a:r>
              <a:rPr spc="-90" dirty="0">
                <a:solidFill>
                  <a:srgbClr val="4285F4"/>
                </a:solidFill>
                <a:latin typeface="Arial"/>
                <a:cs typeface="Arial"/>
              </a:rPr>
              <a:t>) </a:t>
            </a:r>
            <a:r>
              <a:rPr spc="-155" dirty="0">
                <a:solidFill>
                  <a:srgbClr val="4285F4"/>
                </a:solidFill>
                <a:latin typeface="Arial"/>
                <a:cs typeface="Arial"/>
              </a:rPr>
              <a:t>+</a:t>
            </a:r>
            <a:r>
              <a:rPr spc="-285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pc="-70" dirty="0">
                <a:solidFill>
                  <a:srgbClr val="4285F4"/>
                </a:solidFill>
                <a:latin typeface="Arial"/>
                <a:cs typeface="Arial"/>
              </a:rPr>
              <a:t>-1.6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056378" y="4079494"/>
            <a:ext cx="37223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defRPr/>
            </a:pPr>
            <a:r>
              <a:rPr spc="-70" dirty="0">
                <a:solidFill>
                  <a:srgbClr val="4285F4"/>
                </a:solidFill>
                <a:latin typeface="Arial"/>
                <a:cs typeface="Arial"/>
              </a:rPr>
              <a:t>-2.9 </a:t>
            </a:r>
            <a:r>
              <a:rPr sz="2700" spc="-232" baseline="1543" dirty="0">
                <a:solidFill>
                  <a:srgbClr val="4285F4"/>
                </a:solidFill>
                <a:latin typeface="Arial"/>
                <a:cs typeface="Arial"/>
              </a:rPr>
              <a:t>= </a:t>
            </a:r>
            <a:r>
              <a:rPr sz="2700" spc="-97" baseline="1543" dirty="0">
                <a:solidFill>
                  <a:srgbClr val="4285F4"/>
                </a:solidFill>
                <a:latin typeface="Arial"/>
                <a:cs typeface="Arial"/>
              </a:rPr>
              <a:t>log </a:t>
            </a:r>
            <a:r>
              <a:rPr sz="2700" spc="-195" baseline="1543" dirty="0">
                <a:solidFill>
                  <a:srgbClr val="4285F4"/>
                </a:solidFill>
                <a:latin typeface="Arial"/>
                <a:cs typeface="Arial"/>
              </a:rPr>
              <a:t>P</a:t>
            </a:r>
            <a:r>
              <a:rPr spc="-195" baseline="-18518" dirty="0">
                <a:solidFill>
                  <a:srgbClr val="4285F4"/>
                </a:solidFill>
                <a:latin typeface="Arial"/>
                <a:cs typeface="Arial"/>
              </a:rPr>
              <a:t>LM</a:t>
            </a:r>
            <a:r>
              <a:rPr sz="2700" spc="-195" baseline="1543" dirty="0">
                <a:solidFill>
                  <a:srgbClr val="4285F4"/>
                </a:solidFill>
                <a:latin typeface="Arial"/>
                <a:cs typeface="Arial"/>
              </a:rPr>
              <a:t>(</a:t>
            </a:r>
            <a:r>
              <a:rPr sz="2700" i="1" spc="-195" baseline="1543" dirty="0">
                <a:solidFill>
                  <a:srgbClr val="4285F4"/>
                </a:solidFill>
                <a:latin typeface="Arial"/>
                <a:cs typeface="Arial"/>
              </a:rPr>
              <a:t>hit</a:t>
            </a:r>
            <a:r>
              <a:rPr sz="2700" spc="-195" baseline="1543" dirty="0">
                <a:solidFill>
                  <a:srgbClr val="4285F4"/>
                </a:solidFill>
                <a:latin typeface="Arial"/>
                <a:cs typeface="Arial"/>
              </a:rPr>
              <a:t>|</a:t>
            </a:r>
            <a:r>
              <a:rPr sz="2700" i="1" spc="-195" baseline="1543" dirty="0">
                <a:solidFill>
                  <a:srgbClr val="4285F4"/>
                </a:solidFill>
                <a:latin typeface="Arial"/>
                <a:cs typeface="Arial"/>
              </a:rPr>
              <a:t>&lt;START&gt; </a:t>
            </a:r>
            <a:r>
              <a:rPr sz="2700" i="1" spc="-75" baseline="1543" dirty="0">
                <a:solidFill>
                  <a:srgbClr val="4285F4"/>
                </a:solidFill>
                <a:latin typeface="Arial"/>
                <a:cs typeface="Arial"/>
              </a:rPr>
              <a:t>I </a:t>
            </a:r>
            <a:r>
              <a:rPr sz="2700" i="1" spc="-142" baseline="1543" dirty="0">
                <a:solidFill>
                  <a:srgbClr val="4285F4"/>
                </a:solidFill>
                <a:latin typeface="Arial"/>
                <a:cs typeface="Arial"/>
              </a:rPr>
              <a:t>was</a:t>
            </a:r>
            <a:r>
              <a:rPr sz="2700" spc="-142" baseline="1543" dirty="0">
                <a:solidFill>
                  <a:srgbClr val="4285F4"/>
                </a:solidFill>
                <a:latin typeface="Arial"/>
                <a:cs typeface="Arial"/>
              </a:rPr>
              <a:t>) </a:t>
            </a:r>
            <a:r>
              <a:rPr sz="2700" spc="-232" baseline="1543" dirty="0">
                <a:solidFill>
                  <a:srgbClr val="4285F4"/>
                </a:solidFill>
                <a:latin typeface="Arial"/>
                <a:cs typeface="Arial"/>
              </a:rPr>
              <a:t>+</a:t>
            </a:r>
            <a:r>
              <a:rPr sz="2700" spc="-352" baseline="1543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700" spc="-104" baseline="1543" dirty="0">
                <a:solidFill>
                  <a:srgbClr val="4285F4"/>
                </a:solidFill>
                <a:latin typeface="Arial"/>
                <a:cs typeface="Arial"/>
              </a:rPr>
              <a:t>-1.6</a:t>
            </a:r>
            <a:endParaRPr sz="2700" baseline="154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468111" y="765049"/>
            <a:ext cx="3837432" cy="580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446527" y="6083047"/>
            <a:ext cx="3683635" cy="585417"/>
          </a:xfrm>
          <a:prstGeom prst="rect">
            <a:avLst/>
          </a:prstGeom>
          <a:ln w="19811">
            <a:solidFill>
              <a:srgbClr val="BA56BD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R="48260" algn="ctr">
              <a:spcBef>
                <a:spcPts val="245"/>
              </a:spcBef>
              <a:defRPr/>
            </a:pPr>
            <a:r>
              <a:rPr spc="-110" dirty="0">
                <a:solidFill>
                  <a:srgbClr val="BA56BD"/>
                </a:solidFill>
                <a:latin typeface="Arial"/>
                <a:cs typeface="Arial"/>
              </a:rPr>
              <a:t>For each </a:t>
            </a:r>
            <a:r>
              <a:rPr spc="-5" dirty="0">
                <a:solidFill>
                  <a:srgbClr val="BA56BD"/>
                </a:solidFill>
                <a:latin typeface="Arial"/>
                <a:cs typeface="Arial"/>
              </a:rPr>
              <a:t>of </a:t>
            </a:r>
            <a:r>
              <a:rPr spc="-20" dirty="0">
                <a:solidFill>
                  <a:srgbClr val="BA56BD"/>
                </a:solidFill>
                <a:latin typeface="Arial"/>
                <a:cs typeface="Arial"/>
              </a:rPr>
              <a:t>the </a:t>
            </a:r>
            <a:r>
              <a:rPr i="1" spc="-85" dirty="0">
                <a:solidFill>
                  <a:srgbClr val="BA56BD"/>
                </a:solidFill>
                <a:latin typeface="Arial"/>
                <a:cs typeface="Arial"/>
              </a:rPr>
              <a:t>k </a:t>
            </a:r>
            <a:r>
              <a:rPr spc="-80" dirty="0">
                <a:solidFill>
                  <a:srgbClr val="BA56BD"/>
                </a:solidFill>
                <a:latin typeface="Arial"/>
                <a:cs typeface="Arial"/>
              </a:rPr>
              <a:t>hypotheses,</a:t>
            </a:r>
            <a:r>
              <a:rPr spc="-265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20" dirty="0">
                <a:solidFill>
                  <a:srgbClr val="BA56BD"/>
                </a:solidFill>
                <a:latin typeface="Arial"/>
                <a:cs typeface="Arial"/>
              </a:rPr>
              <a:t>find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marL="1905" algn="ctr">
              <a:defRPr/>
            </a:pPr>
            <a:r>
              <a:rPr spc="-10" dirty="0">
                <a:solidFill>
                  <a:srgbClr val="BA56BD"/>
                </a:solidFill>
                <a:latin typeface="Arial"/>
                <a:cs typeface="Arial"/>
              </a:rPr>
              <a:t>top </a:t>
            </a:r>
            <a:r>
              <a:rPr i="1" spc="-85" dirty="0">
                <a:solidFill>
                  <a:srgbClr val="BA56BD"/>
                </a:solidFill>
                <a:latin typeface="Arial"/>
                <a:cs typeface="Arial"/>
              </a:rPr>
              <a:t>k </a:t>
            </a:r>
            <a:r>
              <a:rPr spc="-55" dirty="0">
                <a:solidFill>
                  <a:srgbClr val="BA56BD"/>
                </a:solidFill>
                <a:latin typeface="Arial"/>
                <a:cs typeface="Arial"/>
              </a:rPr>
              <a:t>next </a:t>
            </a:r>
            <a:r>
              <a:rPr spc="-70" dirty="0">
                <a:solidFill>
                  <a:srgbClr val="BA56BD"/>
                </a:solidFill>
                <a:latin typeface="Arial"/>
                <a:cs typeface="Arial"/>
              </a:rPr>
              <a:t>words </a:t>
            </a:r>
            <a:r>
              <a:rPr spc="-85" dirty="0">
                <a:solidFill>
                  <a:srgbClr val="BA56BD"/>
                </a:solidFill>
                <a:latin typeface="Arial"/>
                <a:cs typeface="Arial"/>
              </a:rPr>
              <a:t>and </a:t>
            </a:r>
            <a:r>
              <a:rPr spc="-75" dirty="0">
                <a:solidFill>
                  <a:srgbClr val="BA56BD"/>
                </a:solidFill>
                <a:latin typeface="Arial"/>
                <a:cs typeface="Arial"/>
              </a:rPr>
              <a:t>calculate</a:t>
            </a:r>
            <a:r>
              <a:rPr spc="-225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120" dirty="0">
                <a:solidFill>
                  <a:srgbClr val="BA56BD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C7561EC-0F2E-41F7-95B3-0470B0EC02CE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36" name="Title 8">
            <a:extLst>
              <a:ext uri="{FF2B5EF4-FFF2-40B4-BE49-F238E27FC236}">
                <a16:creationId xmlns:a16="http://schemas.microsoft.com/office/drawing/2014/main" id="{4CD8EFEA-9195-0E99-9458-BCA01709A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822231"/>
          </a:xfrm>
        </p:spPr>
        <p:txBody>
          <a:bodyPr/>
          <a:lstStyle/>
          <a:p>
            <a:r>
              <a:rPr lang="en-US" dirty="0"/>
              <a:t>Beam Search Decoding: Example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840487"/>
            <a:ext cx="35255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2000" spc="-145" dirty="0">
                <a:solidFill>
                  <a:prstClr val="black"/>
                </a:solidFill>
                <a:latin typeface="Arial"/>
                <a:cs typeface="Arial"/>
              </a:rPr>
              <a:t>Beam </a:t>
            </a:r>
            <a:r>
              <a:rPr sz="2000" spc="-140" dirty="0">
                <a:solidFill>
                  <a:prstClr val="black"/>
                </a:solidFill>
                <a:latin typeface="Arial"/>
                <a:cs typeface="Arial"/>
              </a:rPr>
              <a:t>size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90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75" dirty="0">
                <a:solidFill>
                  <a:prstClr val="black"/>
                </a:solidFill>
                <a:latin typeface="Arial"/>
                <a:cs typeface="Arial"/>
              </a:rPr>
              <a:t>2. </a:t>
            </a:r>
            <a:r>
              <a:rPr sz="2000" spc="-105" dirty="0">
                <a:solidFill>
                  <a:srgbClr val="4285F4"/>
                </a:solidFill>
                <a:latin typeface="Arial"/>
                <a:cs typeface="Arial"/>
              </a:rPr>
              <a:t>Blue </a:t>
            </a:r>
            <a:r>
              <a:rPr sz="2000" spc="-80" dirty="0">
                <a:solidFill>
                  <a:srgbClr val="4285F4"/>
                </a:solidFill>
                <a:latin typeface="Arial"/>
                <a:cs typeface="Arial"/>
              </a:rPr>
              <a:t>numbers</a:t>
            </a:r>
            <a:r>
              <a:rPr sz="2000" spc="-10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000" spc="-170" dirty="0">
                <a:solidFill>
                  <a:srgbClr val="4285F4"/>
                </a:solidFill>
                <a:latin typeface="Arial"/>
                <a:cs typeface="Arial"/>
              </a:rPr>
              <a:t>=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3551" y="284226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algn="ctr">
              <a:spcBef>
                <a:spcPts val="234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73551" y="3368040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247015">
              <a:spcBef>
                <a:spcPts val="240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73551" y="4698491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352425">
              <a:spcBef>
                <a:spcPts val="240"/>
              </a:spcBef>
              <a:defRPr/>
            </a:pPr>
            <a:r>
              <a:rPr sz="2000" i="1" spc="-105" dirty="0">
                <a:solidFill>
                  <a:prstClr val="black"/>
                </a:solidFill>
                <a:latin typeface="Arial"/>
                <a:cs typeface="Arial"/>
              </a:rPr>
              <a:t>was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73551" y="5224272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spcBef>
                <a:spcPts val="245"/>
              </a:spcBef>
              <a:defRPr/>
            </a:pPr>
            <a:r>
              <a:rPr sz="2000" i="1" spc="-25" dirty="0">
                <a:solidFill>
                  <a:prstClr val="black"/>
                </a:solidFill>
                <a:latin typeface="Arial"/>
                <a:cs typeface="Arial"/>
              </a:rPr>
              <a:t>got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76804" y="3060192"/>
            <a:ext cx="397510" cy="526415"/>
          </a:xfrm>
          <a:custGeom>
            <a:avLst/>
            <a:gdLst/>
            <a:ahLst/>
            <a:cxnLst/>
            <a:rect l="l" t="t" r="r" b="b"/>
            <a:pathLst>
              <a:path w="397510" h="526414">
                <a:moveTo>
                  <a:pt x="397383" y="0"/>
                </a:moveTo>
                <a:lnTo>
                  <a:pt x="312801" y="11049"/>
                </a:lnTo>
                <a:lnTo>
                  <a:pt x="330568" y="37338"/>
                </a:lnTo>
                <a:lnTo>
                  <a:pt x="0" y="260223"/>
                </a:lnTo>
                <a:lnTo>
                  <a:pt x="3441" y="265341"/>
                </a:lnTo>
                <a:lnTo>
                  <a:pt x="0" y="270510"/>
                </a:lnTo>
                <a:lnTo>
                  <a:pt x="330288" y="489445"/>
                </a:lnTo>
                <a:lnTo>
                  <a:pt x="312801" y="515874"/>
                </a:lnTo>
                <a:lnTo>
                  <a:pt x="397383" y="526161"/>
                </a:lnTo>
                <a:lnTo>
                  <a:pt x="380238" y="496443"/>
                </a:lnTo>
                <a:lnTo>
                  <a:pt x="354838" y="452374"/>
                </a:lnTo>
                <a:lnTo>
                  <a:pt x="337337" y="478815"/>
                </a:lnTo>
                <a:lnTo>
                  <a:pt x="15278" y="265264"/>
                </a:lnTo>
                <a:lnTo>
                  <a:pt x="337693" y="47879"/>
                </a:lnTo>
                <a:lnTo>
                  <a:pt x="355473" y="74168"/>
                </a:lnTo>
                <a:lnTo>
                  <a:pt x="380301" y="30226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876804" y="4916423"/>
            <a:ext cx="397510" cy="527050"/>
          </a:xfrm>
          <a:custGeom>
            <a:avLst/>
            <a:gdLst/>
            <a:ahLst/>
            <a:cxnLst/>
            <a:rect l="l" t="t" r="r" b="b"/>
            <a:pathLst>
              <a:path w="397510" h="527050">
                <a:moveTo>
                  <a:pt x="397383" y="0"/>
                </a:moveTo>
                <a:lnTo>
                  <a:pt x="312928" y="11938"/>
                </a:lnTo>
                <a:lnTo>
                  <a:pt x="331038" y="38100"/>
                </a:lnTo>
                <a:lnTo>
                  <a:pt x="0" y="267081"/>
                </a:lnTo>
                <a:lnTo>
                  <a:pt x="3721" y="272542"/>
                </a:lnTo>
                <a:lnTo>
                  <a:pt x="127" y="278142"/>
                </a:lnTo>
                <a:lnTo>
                  <a:pt x="329869" y="491121"/>
                </a:lnTo>
                <a:lnTo>
                  <a:pt x="312674" y="517779"/>
                </a:lnTo>
                <a:lnTo>
                  <a:pt x="397383" y="527050"/>
                </a:lnTo>
                <a:lnTo>
                  <a:pt x="380136" y="497967"/>
                </a:lnTo>
                <a:lnTo>
                  <a:pt x="353949" y="453771"/>
                </a:lnTo>
                <a:lnTo>
                  <a:pt x="336778" y="480402"/>
                </a:lnTo>
                <a:lnTo>
                  <a:pt x="14541" y="272351"/>
                </a:lnTo>
                <a:lnTo>
                  <a:pt x="338251" y="48526"/>
                </a:lnTo>
                <a:lnTo>
                  <a:pt x="356362" y="74676"/>
                </a:lnTo>
                <a:lnTo>
                  <a:pt x="380428" y="30861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28972" y="2546604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spcBef>
                <a:spcPts val="240"/>
              </a:spcBef>
              <a:defRPr/>
            </a:pPr>
            <a:r>
              <a:rPr sz="2000" i="1" spc="-85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28972" y="307390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-125" dirty="0">
                <a:solidFill>
                  <a:srgbClr val="00AF50"/>
                </a:solidFill>
                <a:latin typeface="Arial"/>
                <a:cs typeface="Arial"/>
              </a:rPr>
              <a:t>me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28972" y="443026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28972" y="4956048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247015">
              <a:spcBef>
                <a:spcPts val="245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386454" y="2764536"/>
            <a:ext cx="342265" cy="527685"/>
          </a:xfrm>
          <a:custGeom>
            <a:avLst/>
            <a:gdLst/>
            <a:ahLst/>
            <a:cxnLst/>
            <a:rect l="l" t="t" r="r" b="b"/>
            <a:pathLst>
              <a:path w="342264" h="527685">
                <a:moveTo>
                  <a:pt x="342265" y="0"/>
                </a:moveTo>
                <a:lnTo>
                  <a:pt x="259842" y="21336"/>
                </a:lnTo>
                <a:lnTo>
                  <a:pt x="280670" y="45250"/>
                </a:lnTo>
                <a:lnTo>
                  <a:pt x="0" y="289687"/>
                </a:lnTo>
                <a:lnTo>
                  <a:pt x="4622" y="295021"/>
                </a:lnTo>
                <a:lnTo>
                  <a:pt x="635" y="300863"/>
                </a:lnTo>
                <a:lnTo>
                  <a:pt x="275856" y="489826"/>
                </a:lnTo>
                <a:lnTo>
                  <a:pt x="257937" y="516001"/>
                </a:lnTo>
                <a:lnTo>
                  <a:pt x="342265" y="527685"/>
                </a:lnTo>
                <a:lnTo>
                  <a:pt x="325247" y="496951"/>
                </a:lnTo>
                <a:lnTo>
                  <a:pt x="300990" y="453136"/>
                </a:lnTo>
                <a:lnTo>
                  <a:pt x="283032" y="479361"/>
                </a:lnTo>
                <a:lnTo>
                  <a:pt x="13804" y="294614"/>
                </a:lnTo>
                <a:lnTo>
                  <a:pt x="289013" y="54813"/>
                </a:lnTo>
                <a:lnTo>
                  <a:pt x="309880" y="78740"/>
                </a:lnTo>
                <a:lnTo>
                  <a:pt x="327063" y="36957"/>
                </a:lnTo>
                <a:lnTo>
                  <a:pt x="3422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386708" y="4648200"/>
            <a:ext cx="342265" cy="527050"/>
          </a:xfrm>
          <a:custGeom>
            <a:avLst/>
            <a:gdLst/>
            <a:ahLst/>
            <a:cxnLst/>
            <a:rect l="l" t="t" r="r" b="b"/>
            <a:pathLst>
              <a:path w="342264" h="527050">
                <a:moveTo>
                  <a:pt x="342011" y="0"/>
                </a:moveTo>
                <a:lnTo>
                  <a:pt x="258572" y="17526"/>
                </a:lnTo>
                <a:lnTo>
                  <a:pt x="278333" y="42443"/>
                </a:lnTo>
                <a:lnTo>
                  <a:pt x="0" y="263271"/>
                </a:lnTo>
                <a:lnTo>
                  <a:pt x="3937" y="268224"/>
                </a:lnTo>
                <a:lnTo>
                  <a:pt x="127" y="273304"/>
                </a:lnTo>
                <a:lnTo>
                  <a:pt x="277596" y="485330"/>
                </a:lnTo>
                <a:lnTo>
                  <a:pt x="258318" y="510540"/>
                </a:lnTo>
                <a:lnTo>
                  <a:pt x="342011" y="526542"/>
                </a:lnTo>
                <a:lnTo>
                  <a:pt x="325577" y="493014"/>
                </a:lnTo>
                <a:lnTo>
                  <a:pt x="304546" y="450088"/>
                </a:lnTo>
                <a:lnTo>
                  <a:pt x="285292" y="475259"/>
                </a:lnTo>
                <a:lnTo>
                  <a:pt x="14249" y="268122"/>
                </a:lnTo>
                <a:lnTo>
                  <a:pt x="286207" y="52349"/>
                </a:lnTo>
                <a:lnTo>
                  <a:pt x="305943" y="77216"/>
                </a:lnTo>
                <a:lnTo>
                  <a:pt x="325869" y="34544"/>
                </a:lnTo>
                <a:lnTo>
                  <a:pt x="3420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24001" y="4038601"/>
            <a:ext cx="1167765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31445">
              <a:spcBef>
                <a:spcPts val="235"/>
              </a:spcBef>
              <a:defRPr/>
            </a:pPr>
            <a:r>
              <a:rPr sz="2000" i="1" spc="-26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08859" y="3107436"/>
            <a:ext cx="571500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58750">
              <a:spcBef>
                <a:spcPts val="235"/>
              </a:spcBef>
              <a:defRPr/>
            </a:pPr>
            <a:r>
              <a:rPr sz="2000" i="1" spc="-120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08859" y="4971289"/>
            <a:ext cx="571500" cy="337271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algn="ctr">
              <a:spcBef>
                <a:spcPts val="229"/>
              </a:spcBef>
              <a:defRPr/>
            </a:pPr>
            <a:r>
              <a:rPr sz="2000" i="1" spc="-55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103158" y="3543300"/>
            <a:ext cx="491490" cy="500380"/>
          </a:xfrm>
          <a:custGeom>
            <a:avLst/>
            <a:gdLst/>
            <a:ahLst/>
            <a:cxnLst/>
            <a:rect l="l" t="t" r="r" b="b"/>
            <a:pathLst>
              <a:path w="491490" h="500379">
                <a:moveTo>
                  <a:pt x="433491" y="49928"/>
                </a:moveTo>
                <a:lnTo>
                  <a:pt x="0" y="491236"/>
                </a:lnTo>
                <a:lnTo>
                  <a:pt x="9067" y="500125"/>
                </a:lnTo>
                <a:lnTo>
                  <a:pt x="442556" y="58822"/>
                </a:lnTo>
                <a:lnTo>
                  <a:pt x="433491" y="49928"/>
                </a:lnTo>
                <a:close/>
              </a:path>
              <a:path w="491490" h="500379">
                <a:moveTo>
                  <a:pt x="478171" y="40894"/>
                </a:moveTo>
                <a:lnTo>
                  <a:pt x="442366" y="40894"/>
                </a:lnTo>
                <a:lnTo>
                  <a:pt x="451434" y="49784"/>
                </a:lnTo>
                <a:lnTo>
                  <a:pt x="442556" y="58822"/>
                </a:lnTo>
                <a:lnTo>
                  <a:pt x="465188" y="81025"/>
                </a:lnTo>
                <a:lnTo>
                  <a:pt x="478171" y="40894"/>
                </a:lnTo>
                <a:close/>
              </a:path>
              <a:path w="491490" h="500379">
                <a:moveTo>
                  <a:pt x="442366" y="40894"/>
                </a:moveTo>
                <a:lnTo>
                  <a:pt x="433491" y="49928"/>
                </a:lnTo>
                <a:lnTo>
                  <a:pt x="442556" y="58822"/>
                </a:lnTo>
                <a:lnTo>
                  <a:pt x="451434" y="49784"/>
                </a:lnTo>
                <a:lnTo>
                  <a:pt x="442366" y="40894"/>
                </a:lnTo>
                <a:close/>
              </a:path>
              <a:path w="491490" h="500379">
                <a:moveTo>
                  <a:pt x="491401" y="0"/>
                </a:moveTo>
                <a:lnTo>
                  <a:pt x="410819" y="27686"/>
                </a:lnTo>
                <a:lnTo>
                  <a:pt x="433491" y="49928"/>
                </a:lnTo>
                <a:lnTo>
                  <a:pt x="442366" y="40894"/>
                </a:lnTo>
                <a:lnTo>
                  <a:pt x="478171" y="40894"/>
                </a:lnTo>
                <a:lnTo>
                  <a:pt x="4914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103158" y="4470020"/>
            <a:ext cx="491490" cy="501015"/>
          </a:xfrm>
          <a:custGeom>
            <a:avLst/>
            <a:gdLst/>
            <a:ahLst/>
            <a:cxnLst/>
            <a:rect l="l" t="t" r="r" b="b"/>
            <a:pathLst>
              <a:path w="491490" h="501014">
                <a:moveTo>
                  <a:pt x="433458" y="450760"/>
                </a:moveTo>
                <a:lnTo>
                  <a:pt x="410832" y="472947"/>
                </a:lnTo>
                <a:lnTo>
                  <a:pt x="491401" y="500760"/>
                </a:lnTo>
                <a:lnTo>
                  <a:pt x="478211" y="459866"/>
                </a:lnTo>
                <a:lnTo>
                  <a:pt x="442391" y="459866"/>
                </a:lnTo>
                <a:lnTo>
                  <a:pt x="433458" y="450760"/>
                </a:lnTo>
                <a:close/>
              </a:path>
              <a:path w="491490" h="501014">
                <a:moveTo>
                  <a:pt x="442525" y="441869"/>
                </a:moveTo>
                <a:lnTo>
                  <a:pt x="433458" y="450760"/>
                </a:lnTo>
                <a:lnTo>
                  <a:pt x="442391" y="459866"/>
                </a:lnTo>
                <a:lnTo>
                  <a:pt x="451459" y="450976"/>
                </a:lnTo>
                <a:lnTo>
                  <a:pt x="442525" y="441869"/>
                </a:lnTo>
                <a:close/>
              </a:path>
              <a:path w="491490" h="501014">
                <a:moveTo>
                  <a:pt x="465226" y="419607"/>
                </a:moveTo>
                <a:lnTo>
                  <a:pt x="442525" y="441869"/>
                </a:lnTo>
                <a:lnTo>
                  <a:pt x="451459" y="450976"/>
                </a:lnTo>
                <a:lnTo>
                  <a:pt x="442391" y="459866"/>
                </a:lnTo>
                <a:lnTo>
                  <a:pt x="478211" y="459866"/>
                </a:lnTo>
                <a:lnTo>
                  <a:pt x="465226" y="419607"/>
                </a:lnTo>
                <a:close/>
              </a:path>
              <a:path w="491490" h="501014">
                <a:moveTo>
                  <a:pt x="9067" y="0"/>
                </a:moveTo>
                <a:lnTo>
                  <a:pt x="0" y="8889"/>
                </a:lnTo>
                <a:lnTo>
                  <a:pt x="433458" y="450760"/>
                </a:lnTo>
                <a:lnTo>
                  <a:pt x="442525" y="441869"/>
                </a:lnTo>
                <a:lnTo>
                  <a:pt x="90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84857" y="2785617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84857" y="543956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626612" y="4340479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1.6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26612" y="5683708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626612" y="2481198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626612" y="380060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081779" y="352539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081779" y="218427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081779" y="5406949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081779" y="4079494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468111" y="765049"/>
            <a:ext cx="3837432" cy="580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832099" y="6083047"/>
            <a:ext cx="3035935" cy="585417"/>
          </a:xfrm>
          <a:prstGeom prst="rect">
            <a:avLst/>
          </a:prstGeom>
          <a:ln w="19811">
            <a:solidFill>
              <a:srgbClr val="BA56BD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spcBef>
                <a:spcPts val="245"/>
              </a:spcBef>
              <a:defRPr/>
            </a:pPr>
            <a:r>
              <a:rPr spc="-85" dirty="0">
                <a:solidFill>
                  <a:srgbClr val="BA56BD"/>
                </a:solidFill>
                <a:latin typeface="Arial"/>
                <a:cs typeface="Arial"/>
              </a:rPr>
              <a:t>Of </a:t>
            </a:r>
            <a:r>
              <a:rPr spc="-75" dirty="0">
                <a:solidFill>
                  <a:srgbClr val="BA56BD"/>
                </a:solidFill>
                <a:latin typeface="Arial"/>
                <a:cs typeface="Arial"/>
              </a:rPr>
              <a:t>these </a:t>
            </a:r>
            <a:r>
              <a:rPr i="1" spc="-75" dirty="0">
                <a:solidFill>
                  <a:srgbClr val="BA56BD"/>
                </a:solidFill>
                <a:latin typeface="Arial"/>
                <a:cs typeface="Arial"/>
              </a:rPr>
              <a:t>k</a:t>
            </a:r>
            <a:r>
              <a:rPr spc="-112" baseline="25462" dirty="0">
                <a:solidFill>
                  <a:srgbClr val="BA56BD"/>
                </a:solidFill>
                <a:latin typeface="Arial"/>
                <a:cs typeface="Arial"/>
              </a:rPr>
              <a:t>2</a:t>
            </a:r>
            <a:r>
              <a:rPr spc="37" baseline="25462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80" dirty="0">
                <a:solidFill>
                  <a:srgbClr val="BA56BD"/>
                </a:solidFill>
                <a:latin typeface="Arial"/>
                <a:cs typeface="Arial"/>
              </a:rPr>
              <a:t>hypotheses,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40" dirty="0">
                <a:solidFill>
                  <a:srgbClr val="BA56BD"/>
                </a:solidFill>
                <a:latin typeface="Arial"/>
                <a:cs typeface="Arial"/>
              </a:rPr>
              <a:t>just </a:t>
            </a:r>
            <a:r>
              <a:rPr spc="-105" dirty="0">
                <a:solidFill>
                  <a:srgbClr val="BA56BD"/>
                </a:solidFill>
                <a:latin typeface="Arial"/>
                <a:cs typeface="Arial"/>
              </a:rPr>
              <a:t>keep </a:t>
            </a:r>
            <a:r>
              <a:rPr i="1" spc="-85" dirty="0">
                <a:solidFill>
                  <a:srgbClr val="BA56BD"/>
                </a:solidFill>
                <a:latin typeface="Arial"/>
                <a:cs typeface="Arial"/>
              </a:rPr>
              <a:t>k </a:t>
            </a:r>
            <a:r>
              <a:rPr spc="5" dirty="0">
                <a:solidFill>
                  <a:srgbClr val="BA56BD"/>
                </a:solidFill>
                <a:latin typeface="Arial"/>
                <a:cs typeface="Arial"/>
              </a:rPr>
              <a:t>with </a:t>
            </a:r>
            <a:r>
              <a:rPr spc="-70" dirty="0">
                <a:solidFill>
                  <a:srgbClr val="BA56BD"/>
                </a:solidFill>
                <a:latin typeface="Arial"/>
                <a:cs typeface="Arial"/>
              </a:rPr>
              <a:t>highest</a:t>
            </a:r>
            <a:r>
              <a:rPr spc="-260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120" dirty="0">
                <a:solidFill>
                  <a:srgbClr val="BA56BD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B23FEFB-9EA0-4D85-8A76-6EDF7391F59A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36" name="Title 8">
            <a:extLst>
              <a:ext uri="{FF2B5EF4-FFF2-40B4-BE49-F238E27FC236}">
                <a16:creationId xmlns:a16="http://schemas.microsoft.com/office/drawing/2014/main" id="{67BCCEE1-95B8-1B7A-38AC-CB838BC94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822231"/>
          </a:xfrm>
        </p:spPr>
        <p:txBody>
          <a:bodyPr/>
          <a:lstStyle/>
          <a:p>
            <a:r>
              <a:rPr lang="en-US" dirty="0"/>
              <a:t>Beam Search Decoding: Example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273551" y="284226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algn="ctr">
              <a:spcBef>
                <a:spcPts val="234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3551" y="3368040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247015">
              <a:spcBef>
                <a:spcPts val="240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73551" y="4698491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352425">
              <a:spcBef>
                <a:spcPts val="240"/>
              </a:spcBef>
              <a:defRPr/>
            </a:pPr>
            <a:r>
              <a:rPr sz="2000" i="1" spc="-105" dirty="0">
                <a:solidFill>
                  <a:prstClr val="black"/>
                </a:solidFill>
                <a:latin typeface="Arial"/>
                <a:cs typeface="Arial"/>
              </a:rPr>
              <a:t>was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73551" y="5224272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spcBef>
                <a:spcPts val="245"/>
              </a:spcBef>
              <a:defRPr/>
            </a:pPr>
            <a:r>
              <a:rPr sz="2000" i="1" spc="-25" dirty="0">
                <a:solidFill>
                  <a:prstClr val="black"/>
                </a:solidFill>
                <a:latin typeface="Arial"/>
                <a:cs typeface="Arial"/>
              </a:rPr>
              <a:t>got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876804" y="3060192"/>
            <a:ext cx="397510" cy="526415"/>
          </a:xfrm>
          <a:custGeom>
            <a:avLst/>
            <a:gdLst/>
            <a:ahLst/>
            <a:cxnLst/>
            <a:rect l="l" t="t" r="r" b="b"/>
            <a:pathLst>
              <a:path w="397510" h="526414">
                <a:moveTo>
                  <a:pt x="397383" y="0"/>
                </a:moveTo>
                <a:lnTo>
                  <a:pt x="312801" y="11049"/>
                </a:lnTo>
                <a:lnTo>
                  <a:pt x="330568" y="37338"/>
                </a:lnTo>
                <a:lnTo>
                  <a:pt x="0" y="260223"/>
                </a:lnTo>
                <a:lnTo>
                  <a:pt x="3441" y="265341"/>
                </a:lnTo>
                <a:lnTo>
                  <a:pt x="0" y="270510"/>
                </a:lnTo>
                <a:lnTo>
                  <a:pt x="330288" y="489445"/>
                </a:lnTo>
                <a:lnTo>
                  <a:pt x="312801" y="515874"/>
                </a:lnTo>
                <a:lnTo>
                  <a:pt x="397383" y="526161"/>
                </a:lnTo>
                <a:lnTo>
                  <a:pt x="380238" y="496443"/>
                </a:lnTo>
                <a:lnTo>
                  <a:pt x="354838" y="452374"/>
                </a:lnTo>
                <a:lnTo>
                  <a:pt x="337337" y="478815"/>
                </a:lnTo>
                <a:lnTo>
                  <a:pt x="15278" y="265264"/>
                </a:lnTo>
                <a:lnTo>
                  <a:pt x="337693" y="47879"/>
                </a:lnTo>
                <a:lnTo>
                  <a:pt x="355473" y="74168"/>
                </a:lnTo>
                <a:lnTo>
                  <a:pt x="380301" y="30226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76804" y="4916423"/>
            <a:ext cx="397510" cy="527050"/>
          </a:xfrm>
          <a:custGeom>
            <a:avLst/>
            <a:gdLst/>
            <a:ahLst/>
            <a:cxnLst/>
            <a:rect l="l" t="t" r="r" b="b"/>
            <a:pathLst>
              <a:path w="397510" h="527050">
                <a:moveTo>
                  <a:pt x="397383" y="0"/>
                </a:moveTo>
                <a:lnTo>
                  <a:pt x="312928" y="11938"/>
                </a:lnTo>
                <a:lnTo>
                  <a:pt x="331038" y="38100"/>
                </a:lnTo>
                <a:lnTo>
                  <a:pt x="0" y="267081"/>
                </a:lnTo>
                <a:lnTo>
                  <a:pt x="3721" y="272542"/>
                </a:lnTo>
                <a:lnTo>
                  <a:pt x="127" y="278142"/>
                </a:lnTo>
                <a:lnTo>
                  <a:pt x="329869" y="491121"/>
                </a:lnTo>
                <a:lnTo>
                  <a:pt x="312674" y="517779"/>
                </a:lnTo>
                <a:lnTo>
                  <a:pt x="397383" y="527050"/>
                </a:lnTo>
                <a:lnTo>
                  <a:pt x="380136" y="497967"/>
                </a:lnTo>
                <a:lnTo>
                  <a:pt x="353949" y="453771"/>
                </a:lnTo>
                <a:lnTo>
                  <a:pt x="336778" y="480402"/>
                </a:lnTo>
                <a:lnTo>
                  <a:pt x="14541" y="272351"/>
                </a:lnTo>
                <a:lnTo>
                  <a:pt x="338251" y="48526"/>
                </a:lnTo>
                <a:lnTo>
                  <a:pt x="356362" y="74676"/>
                </a:lnTo>
                <a:lnTo>
                  <a:pt x="380428" y="30861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28972" y="2546604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spcBef>
                <a:spcPts val="240"/>
              </a:spcBef>
              <a:defRPr/>
            </a:pPr>
            <a:r>
              <a:rPr sz="2000" i="1" spc="-85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28972" y="307390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-125" dirty="0">
                <a:solidFill>
                  <a:srgbClr val="00AF50"/>
                </a:solidFill>
                <a:latin typeface="Arial"/>
                <a:cs typeface="Arial"/>
              </a:rPr>
              <a:t>me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28972" y="443026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28972" y="4956048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247015">
              <a:spcBef>
                <a:spcPts val="245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386454" y="2764536"/>
            <a:ext cx="342265" cy="527685"/>
          </a:xfrm>
          <a:custGeom>
            <a:avLst/>
            <a:gdLst/>
            <a:ahLst/>
            <a:cxnLst/>
            <a:rect l="l" t="t" r="r" b="b"/>
            <a:pathLst>
              <a:path w="342264" h="527685">
                <a:moveTo>
                  <a:pt x="342265" y="0"/>
                </a:moveTo>
                <a:lnTo>
                  <a:pt x="259842" y="21336"/>
                </a:lnTo>
                <a:lnTo>
                  <a:pt x="280670" y="45250"/>
                </a:lnTo>
                <a:lnTo>
                  <a:pt x="0" y="289687"/>
                </a:lnTo>
                <a:lnTo>
                  <a:pt x="4622" y="295021"/>
                </a:lnTo>
                <a:lnTo>
                  <a:pt x="635" y="300863"/>
                </a:lnTo>
                <a:lnTo>
                  <a:pt x="275856" y="489826"/>
                </a:lnTo>
                <a:lnTo>
                  <a:pt x="257937" y="516001"/>
                </a:lnTo>
                <a:lnTo>
                  <a:pt x="342265" y="527685"/>
                </a:lnTo>
                <a:lnTo>
                  <a:pt x="325247" y="496951"/>
                </a:lnTo>
                <a:lnTo>
                  <a:pt x="300990" y="453136"/>
                </a:lnTo>
                <a:lnTo>
                  <a:pt x="283032" y="479361"/>
                </a:lnTo>
                <a:lnTo>
                  <a:pt x="13804" y="294614"/>
                </a:lnTo>
                <a:lnTo>
                  <a:pt x="289013" y="54813"/>
                </a:lnTo>
                <a:lnTo>
                  <a:pt x="309880" y="78740"/>
                </a:lnTo>
                <a:lnTo>
                  <a:pt x="327063" y="36957"/>
                </a:lnTo>
                <a:lnTo>
                  <a:pt x="3422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386708" y="4648200"/>
            <a:ext cx="342265" cy="527050"/>
          </a:xfrm>
          <a:custGeom>
            <a:avLst/>
            <a:gdLst/>
            <a:ahLst/>
            <a:cxnLst/>
            <a:rect l="l" t="t" r="r" b="b"/>
            <a:pathLst>
              <a:path w="342264" h="527050">
                <a:moveTo>
                  <a:pt x="342011" y="0"/>
                </a:moveTo>
                <a:lnTo>
                  <a:pt x="258572" y="17526"/>
                </a:lnTo>
                <a:lnTo>
                  <a:pt x="278333" y="42443"/>
                </a:lnTo>
                <a:lnTo>
                  <a:pt x="0" y="263271"/>
                </a:lnTo>
                <a:lnTo>
                  <a:pt x="3937" y="268224"/>
                </a:lnTo>
                <a:lnTo>
                  <a:pt x="127" y="273304"/>
                </a:lnTo>
                <a:lnTo>
                  <a:pt x="277596" y="485330"/>
                </a:lnTo>
                <a:lnTo>
                  <a:pt x="258318" y="510540"/>
                </a:lnTo>
                <a:lnTo>
                  <a:pt x="342011" y="526542"/>
                </a:lnTo>
                <a:lnTo>
                  <a:pt x="325577" y="493014"/>
                </a:lnTo>
                <a:lnTo>
                  <a:pt x="304546" y="450088"/>
                </a:lnTo>
                <a:lnTo>
                  <a:pt x="285292" y="475259"/>
                </a:lnTo>
                <a:lnTo>
                  <a:pt x="14249" y="268122"/>
                </a:lnTo>
                <a:lnTo>
                  <a:pt x="286207" y="52349"/>
                </a:lnTo>
                <a:lnTo>
                  <a:pt x="305943" y="77216"/>
                </a:lnTo>
                <a:lnTo>
                  <a:pt x="325869" y="34544"/>
                </a:lnTo>
                <a:lnTo>
                  <a:pt x="3420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56020" y="181660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365125">
              <a:spcBef>
                <a:spcPts val="235"/>
              </a:spcBef>
              <a:defRPr/>
            </a:pPr>
            <a:r>
              <a:rPr sz="2000" i="1" spc="40" dirty="0">
                <a:solidFill>
                  <a:prstClr val="black"/>
                </a:solidFill>
                <a:latin typeface="Arial"/>
                <a:cs typeface="Arial"/>
              </a:rPr>
              <a:t>tart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56020" y="2343912"/>
            <a:ext cx="1117600" cy="337271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1270" algn="ctr">
              <a:spcBef>
                <a:spcPts val="229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pie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56020" y="351282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332105">
              <a:spcBef>
                <a:spcPts val="234"/>
              </a:spcBef>
              <a:defRPr/>
            </a:pPr>
            <a:r>
              <a:rPr sz="2000" i="1" spc="5" dirty="0">
                <a:solidFill>
                  <a:prstClr val="black"/>
                </a:solidFill>
                <a:latin typeface="Arial"/>
                <a:cs typeface="Arial"/>
              </a:rPr>
              <a:t>with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56020" y="4038601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270" algn="ctr">
              <a:spcBef>
                <a:spcPts val="235"/>
              </a:spcBef>
              <a:defRPr/>
            </a:pPr>
            <a:r>
              <a:rPr sz="2000" i="1" spc="-85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840223" y="3287521"/>
            <a:ext cx="422275" cy="969644"/>
          </a:xfrm>
          <a:custGeom>
            <a:avLst/>
            <a:gdLst/>
            <a:ahLst/>
            <a:cxnLst/>
            <a:rect l="l" t="t" r="r" b="b"/>
            <a:pathLst>
              <a:path w="422275" h="969645">
                <a:moveTo>
                  <a:pt x="422021" y="884174"/>
                </a:moveTo>
                <a:lnTo>
                  <a:pt x="392785" y="896620"/>
                </a:lnTo>
                <a:lnTo>
                  <a:pt x="25704" y="34709"/>
                </a:lnTo>
                <a:lnTo>
                  <a:pt x="360121" y="391426"/>
                </a:lnTo>
                <a:lnTo>
                  <a:pt x="336931" y="413131"/>
                </a:lnTo>
                <a:lnTo>
                  <a:pt x="416814" y="442722"/>
                </a:lnTo>
                <a:lnTo>
                  <a:pt x="404317" y="400685"/>
                </a:lnTo>
                <a:lnTo>
                  <a:pt x="392557" y="361061"/>
                </a:lnTo>
                <a:lnTo>
                  <a:pt x="369366" y="382765"/>
                </a:lnTo>
                <a:lnTo>
                  <a:pt x="10414" y="0"/>
                </a:lnTo>
                <a:lnTo>
                  <a:pt x="5842" y="4318"/>
                </a:lnTo>
                <a:lnTo>
                  <a:pt x="0" y="6858"/>
                </a:lnTo>
                <a:lnTo>
                  <a:pt x="381101" y="901598"/>
                </a:lnTo>
                <a:lnTo>
                  <a:pt x="351917" y="914019"/>
                </a:lnTo>
                <a:lnTo>
                  <a:pt x="416814" y="969137"/>
                </a:lnTo>
                <a:lnTo>
                  <a:pt x="420230" y="913257"/>
                </a:lnTo>
                <a:lnTo>
                  <a:pt x="422021" y="8841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840477" y="2034539"/>
            <a:ext cx="416559" cy="736600"/>
          </a:xfrm>
          <a:custGeom>
            <a:avLst/>
            <a:gdLst/>
            <a:ahLst/>
            <a:cxnLst/>
            <a:rect l="l" t="t" r="r" b="b"/>
            <a:pathLst>
              <a:path w="416560" h="736600">
                <a:moveTo>
                  <a:pt x="416560" y="0"/>
                </a:moveTo>
                <a:lnTo>
                  <a:pt x="346075" y="47752"/>
                </a:lnTo>
                <a:lnTo>
                  <a:pt x="373722" y="63309"/>
                </a:lnTo>
                <a:lnTo>
                  <a:pt x="0" y="726948"/>
                </a:lnTo>
                <a:lnTo>
                  <a:pt x="5067" y="729830"/>
                </a:lnTo>
                <a:lnTo>
                  <a:pt x="8382" y="736600"/>
                </a:lnTo>
                <a:lnTo>
                  <a:pt x="351205" y="566851"/>
                </a:lnTo>
                <a:lnTo>
                  <a:pt x="365252" y="595249"/>
                </a:lnTo>
                <a:lnTo>
                  <a:pt x="399580" y="549783"/>
                </a:lnTo>
                <a:lnTo>
                  <a:pt x="416560" y="527304"/>
                </a:lnTo>
                <a:lnTo>
                  <a:pt x="331470" y="526923"/>
                </a:lnTo>
                <a:lnTo>
                  <a:pt x="345541" y="555396"/>
                </a:lnTo>
                <a:lnTo>
                  <a:pt x="20751" y="716280"/>
                </a:lnTo>
                <a:lnTo>
                  <a:pt x="384784" y="69519"/>
                </a:lnTo>
                <a:lnTo>
                  <a:pt x="412496" y="85090"/>
                </a:lnTo>
                <a:lnTo>
                  <a:pt x="414058" y="52197"/>
                </a:lnTo>
                <a:lnTo>
                  <a:pt x="4165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24001" y="4038601"/>
            <a:ext cx="1167765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31445">
              <a:spcBef>
                <a:spcPts val="235"/>
              </a:spcBef>
              <a:defRPr/>
            </a:pPr>
            <a:r>
              <a:rPr sz="2000" i="1" spc="-26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08859" y="3107436"/>
            <a:ext cx="571500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58750">
              <a:spcBef>
                <a:spcPts val="235"/>
              </a:spcBef>
              <a:defRPr/>
            </a:pPr>
            <a:r>
              <a:rPr sz="2000" i="1" spc="-120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08859" y="4971289"/>
            <a:ext cx="571500" cy="337271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algn="ctr">
              <a:spcBef>
                <a:spcPts val="229"/>
              </a:spcBef>
              <a:defRPr/>
            </a:pPr>
            <a:r>
              <a:rPr sz="2000" i="1" spc="-55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103158" y="3543300"/>
            <a:ext cx="491490" cy="500380"/>
          </a:xfrm>
          <a:custGeom>
            <a:avLst/>
            <a:gdLst/>
            <a:ahLst/>
            <a:cxnLst/>
            <a:rect l="l" t="t" r="r" b="b"/>
            <a:pathLst>
              <a:path w="491490" h="500379">
                <a:moveTo>
                  <a:pt x="433491" y="49928"/>
                </a:moveTo>
                <a:lnTo>
                  <a:pt x="0" y="491236"/>
                </a:lnTo>
                <a:lnTo>
                  <a:pt x="9067" y="500125"/>
                </a:lnTo>
                <a:lnTo>
                  <a:pt x="442556" y="58822"/>
                </a:lnTo>
                <a:lnTo>
                  <a:pt x="433491" y="49928"/>
                </a:lnTo>
                <a:close/>
              </a:path>
              <a:path w="491490" h="500379">
                <a:moveTo>
                  <a:pt x="478171" y="40894"/>
                </a:moveTo>
                <a:lnTo>
                  <a:pt x="442366" y="40894"/>
                </a:lnTo>
                <a:lnTo>
                  <a:pt x="451434" y="49784"/>
                </a:lnTo>
                <a:lnTo>
                  <a:pt x="442556" y="58822"/>
                </a:lnTo>
                <a:lnTo>
                  <a:pt x="465188" y="81025"/>
                </a:lnTo>
                <a:lnTo>
                  <a:pt x="478171" y="40894"/>
                </a:lnTo>
                <a:close/>
              </a:path>
              <a:path w="491490" h="500379">
                <a:moveTo>
                  <a:pt x="442366" y="40894"/>
                </a:moveTo>
                <a:lnTo>
                  <a:pt x="433491" y="49928"/>
                </a:lnTo>
                <a:lnTo>
                  <a:pt x="442556" y="58822"/>
                </a:lnTo>
                <a:lnTo>
                  <a:pt x="451434" y="49784"/>
                </a:lnTo>
                <a:lnTo>
                  <a:pt x="442366" y="40894"/>
                </a:lnTo>
                <a:close/>
              </a:path>
              <a:path w="491490" h="500379">
                <a:moveTo>
                  <a:pt x="491401" y="0"/>
                </a:moveTo>
                <a:lnTo>
                  <a:pt x="410819" y="27686"/>
                </a:lnTo>
                <a:lnTo>
                  <a:pt x="433491" y="49928"/>
                </a:lnTo>
                <a:lnTo>
                  <a:pt x="442366" y="40894"/>
                </a:lnTo>
                <a:lnTo>
                  <a:pt x="478171" y="40894"/>
                </a:lnTo>
                <a:lnTo>
                  <a:pt x="4914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103158" y="4470020"/>
            <a:ext cx="491490" cy="501015"/>
          </a:xfrm>
          <a:custGeom>
            <a:avLst/>
            <a:gdLst/>
            <a:ahLst/>
            <a:cxnLst/>
            <a:rect l="l" t="t" r="r" b="b"/>
            <a:pathLst>
              <a:path w="491490" h="501014">
                <a:moveTo>
                  <a:pt x="433458" y="450760"/>
                </a:moveTo>
                <a:lnTo>
                  <a:pt x="410832" y="472947"/>
                </a:lnTo>
                <a:lnTo>
                  <a:pt x="491401" y="500760"/>
                </a:lnTo>
                <a:lnTo>
                  <a:pt x="478211" y="459866"/>
                </a:lnTo>
                <a:lnTo>
                  <a:pt x="442391" y="459866"/>
                </a:lnTo>
                <a:lnTo>
                  <a:pt x="433458" y="450760"/>
                </a:lnTo>
                <a:close/>
              </a:path>
              <a:path w="491490" h="501014">
                <a:moveTo>
                  <a:pt x="442525" y="441869"/>
                </a:moveTo>
                <a:lnTo>
                  <a:pt x="433458" y="450760"/>
                </a:lnTo>
                <a:lnTo>
                  <a:pt x="442391" y="459866"/>
                </a:lnTo>
                <a:lnTo>
                  <a:pt x="451459" y="450976"/>
                </a:lnTo>
                <a:lnTo>
                  <a:pt x="442525" y="441869"/>
                </a:lnTo>
                <a:close/>
              </a:path>
              <a:path w="491490" h="501014">
                <a:moveTo>
                  <a:pt x="465226" y="419607"/>
                </a:moveTo>
                <a:lnTo>
                  <a:pt x="442525" y="441869"/>
                </a:lnTo>
                <a:lnTo>
                  <a:pt x="451459" y="450976"/>
                </a:lnTo>
                <a:lnTo>
                  <a:pt x="442391" y="459866"/>
                </a:lnTo>
                <a:lnTo>
                  <a:pt x="478211" y="459866"/>
                </a:lnTo>
                <a:lnTo>
                  <a:pt x="465226" y="419607"/>
                </a:lnTo>
                <a:close/>
              </a:path>
              <a:path w="491490" h="501014">
                <a:moveTo>
                  <a:pt x="9067" y="0"/>
                </a:moveTo>
                <a:lnTo>
                  <a:pt x="0" y="8889"/>
                </a:lnTo>
                <a:lnTo>
                  <a:pt x="433458" y="450760"/>
                </a:lnTo>
                <a:lnTo>
                  <a:pt x="442525" y="441869"/>
                </a:lnTo>
                <a:lnTo>
                  <a:pt x="90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384857" y="2785617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384857" y="543956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26612" y="4340479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1.6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26612" y="5683708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26612" y="2481198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626612" y="380060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081779" y="352539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081779" y="218427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081779" y="5406949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081779" y="4079494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468111" y="765049"/>
            <a:ext cx="3837432" cy="580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907540" y="840487"/>
            <a:ext cx="5087620" cy="915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2000" spc="-145" dirty="0">
                <a:solidFill>
                  <a:prstClr val="black"/>
                </a:solidFill>
                <a:latin typeface="Arial"/>
                <a:cs typeface="Arial"/>
              </a:rPr>
              <a:t>Beam </a:t>
            </a:r>
            <a:r>
              <a:rPr sz="2000" spc="-140" dirty="0">
                <a:solidFill>
                  <a:prstClr val="black"/>
                </a:solidFill>
                <a:latin typeface="Arial"/>
                <a:cs typeface="Arial"/>
              </a:rPr>
              <a:t>size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90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75" dirty="0">
                <a:solidFill>
                  <a:prstClr val="black"/>
                </a:solidFill>
                <a:latin typeface="Arial"/>
                <a:cs typeface="Arial"/>
              </a:rPr>
              <a:t>2. </a:t>
            </a:r>
            <a:r>
              <a:rPr sz="2000" spc="-105" dirty="0">
                <a:solidFill>
                  <a:srgbClr val="4285F4"/>
                </a:solidFill>
                <a:latin typeface="Arial"/>
                <a:cs typeface="Arial"/>
              </a:rPr>
              <a:t>Blue </a:t>
            </a:r>
            <a:r>
              <a:rPr sz="2000" spc="-80" dirty="0">
                <a:solidFill>
                  <a:srgbClr val="4285F4"/>
                </a:solidFill>
                <a:latin typeface="Arial"/>
                <a:cs typeface="Arial"/>
              </a:rPr>
              <a:t>numbers</a:t>
            </a:r>
            <a:r>
              <a:rPr sz="2000" spc="25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000" spc="-170" dirty="0">
                <a:solidFill>
                  <a:srgbClr val="4285F4"/>
                </a:solidFill>
                <a:latin typeface="Arial"/>
                <a:cs typeface="Arial"/>
              </a:rPr>
              <a:t>=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25"/>
              </a:spcBef>
              <a:defRPr/>
            </a:pPr>
            <a:endParaRPr sz="21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4.0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609716" y="448221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609716" y="3208146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609715" y="2762200"/>
            <a:ext cx="3860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3.4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113783" y="6083047"/>
            <a:ext cx="3683635" cy="585417"/>
          </a:xfrm>
          <a:prstGeom prst="rect">
            <a:avLst/>
          </a:prstGeom>
          <a:ln w="19811">
            <a:solidFill>
              <a:srgbClr val="BA56BD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R="45720" algn="ctr">
              <a:spcBef>
                <a:spcPts val="245"/>
              </a:spcBef>
              <a:defRPr/>
            </a:pPr>
            <a:r>
              <a:rPr spc="-110" dirty="0">
                <a:solidFill>
                  <a:srgbClr val="BA56BD"/>
                </a:solidFill>
                <a:latin typeface="Arial"/>
                <a:cs typeface="Arial"/>
              </a:rPr>
              <a:t>For each </a:t>
            </a:r>
            <a:r>
              <a:rPr spc="-5" dirty="0">
                <a:solidFill>
                  <a:srgbClr val="BA56BD"/>
                </a:solidFill>
                <a:latin typeface="Arial"/>
                <a:cs typeface="Arial"/>
              </a:rPr>
              <a:t>of </a:t>
            </a:r>
            <a:r>
              <a:rPr spc="-20" dirty="0">
                <a:solidFill>
                  <a:srgbClr val="BA56BD"/>
                </a:solidFill>
                <a:latin typeface="Arial"/>
                <a:cs typeface="Arial"/>
              </a:rPr>
              <a:t>the </a:t>
            </a:r>
            <a:r>
              <a:rPr i="1" spc="-85" dirty="0">
                <a:solidFill>
                  <a:srgbClr val="BA56BD"/>
                </a:solidFill>
                <a:latin typeface="Arial"/>
                <a:cs typeface="Arial"/>
              </a:rPr>
              <a:t>k </a:t>
            </a:r>
            <a:r>
              <a:rPr spc="-85" dirty="0">
                <a:solidFill>
                  <a:srgbClr val="BA56BD"/>
                </a:solidFill>
                <a:latin typeface="Arial"/>
                <a:cs typeface="Arial"/>
              </a:rPr>
              <a:t>hypotheses,</a:t>
            </a:r>
            <a:r>
              <a:rPr spc="-245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20" dirty="0">
                <a:solidFill>
                  <a:srgbClr val="BA56BD"/>
                </a:solidFill>
                <a:latin typeface="Arial"/>
                <a:cs typeface="Arial"/>
              </a:rPr>
              <a:t>find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10" dirty="0">
                <a:solidFill>
                  <a:srgbClr val="BA56BD"/>
                </a:solidFill>
                <a:latin typeface="Arial"/>
                <a:cs typeface="Arial"/>
              </a:rPr>
              <a:t>top </a:t>
            </a:r>
            <a:r>
              <a:rPr i="1" spc="-85" dirty="0">
                <a:solidFill>
                  <a:srgbClr val="BA56BD"/>
                </a:solidFill>
                <a:latin typeface="Arial"/>
                <a:cs typeface="Arial"/>
              </a:rPr>
              <a:t>k </a:t>
            </a:r>
            <a:r>
              <a:rPr spc="-55" dirty="0">
                <a:solidFill>
                  <a:srgbClr val="BA56BD"/>
                </a:solidFill>
                <a:latin typeface="Arial"/>
                <a:cs typeface="Arial"/>
              </a:rPr>
              <a:t>next </a:t>
            </a:r>
            <a:r>
              <a:rPr spc="-70" dirty="0">
                <a:solidFill>
                  <a:srgbClr val="BA56BD"/>
                </a:solidFill>
                <a:latin typeface="Arial"/>
                <a:cs typeface="Arial"/>
              </a:rPr>
              <a:t>words </a:t>
            </a:r>
            <a:r>
              <a:rPr spc="-85" dirty="0">
                <a:solidFill>
                  <a:srgbClr val="BA56BD"/>
                </a:solidFill>
                <a:latin typeface="Arial"/>
                <a:cs typeface="Arial"/>
              </a:rPr>
              <a:t>and </a:t>
            </a:r>
            <a:r>
              <a:rPr spc="-75" dirty="0">
                <a:solidFill>
                  <a:srgbClr val="BA56BD"/>
                </a:solidFill>
                <a:latin typeface="Arial"/>
                <a:cs typeface="Arial"/>
              </a:rPr>
              <a:t>calculate</a:t>
            </a:r>
            <a:r>
              <a:rPr spc="-265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120" dirty="0">
                <a:solidFill>
                  <a:srgbClr val="BA56BD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43AA868-F109-4D13-B608-6925890590FA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45" name="Title 8">
            <a:extLst>
              <a:ext uri="{FF2B5EF4-FFF2-40B4-BE49-F238E27FC236}">
                <a16:creationId xmlns:a16="http://schemas.microsoft.com/office/drawing/2014/main" id="{A707D31A-474A-51EA-0E38-A10C99C3D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822231"/>
          </a:xfrm>
        </p:spPr>
        <p:txBody>
          <a:bodyPr/>
          <a:lstStyle/>
          <a:p>
            <a:r>
              <a:rPr lang="en-US" dirty="0"/>
              <a:t>Beam Search Decoding: Example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273551" y="284226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algn="ctr">
              <a:spcBef>
                <a:spcPts val="234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3551" y="3368040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247015">
              <a:spcBef>
                <a:spcPts val="240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73551" y="4698491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352425">
              <a:spcBef>
                <a:spcPts val="240"/>
              </a:spcBef>
              <a:defRPr/>
            </a:pPr>
            <a:r>
              <a:rPr sz="2000" i="1" spc="-105" dirty="0">
                <a:solidFill>
                  <a:prstClr val="black"/>
                </a:solidFill>
                <a:latin typeface="Arial"/>
                <a:cs typeface="Arial"/>
              </a:rPr>
              <a:t>was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73551" y="5224272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spcBef>
                <a:spcPts val="245"/>
              </a:spcBef>
              <a:defRPr/>
            </a:pPr>
            <a:r>
              <a:rPr sz="2000" i="1" spc="-25" dirty="0">
                <a:solidFill>
                  <a:prstClr val="black"/>
                </a:solidFill>
                <a:latin typeface="Arial"/>
                <a:cs typeface="Arial"/>
              </a:rPr>
              <a:t>got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876804" y="3060192"/>
            <a:ext cx="397510" cy="526415"/>
          </a:xfrm>
          <a:custGeom>
            <a:avLst/>
            <a:gdLst/>
            <a:ahLst/>
            <a:cxnLst/>
            <a:rect l="l" t="t" r="r" b="b"/>
            <a:pathLst>
              <a:path w="397510" h="526414">
                <a:moveTo>
                  <a:pt x="397383" y="0"/>
                </a:moveTo>
                <a:lnTo>
                  <a:pt x="312801" y="11049"/>
                </a:lnTo>
                <a:lnTo>
                  <a:pt x="330568" y="37338"/>
                </a:lnTo>
                <a:lnTo>
                  <a:pt x="0" y="260223"/>
                </a:lnTo>
                <a:lnTo>
                  <a:pt x="3441" y="265341"/>
                </a:lnTo>
                <a:lnTo>
                  <a:pt x="0" y="270510"/>
                </a:lnTo>
                <a:lnTo>
                  <a:pt x="330288" y="489445"/>
                </a:lnTo>
                <a:lnTo>
                  <a:pt x="312801" y="515874"/>
                </a:lnTo>
                <a:lnTo>
                  <a:pt x="397383" y="526161"/>
                </a:lnTo>
                <a:lnTo>
                  <a:pt x="380238" y="496443"/>
                </a:lnTo>
                <a:lnTo>
                  <a:pt x="354838" y="452374"/>
                </a:lnTo>
                <a:lnTo>
                  <a:pt x="337337" y="478815"/>
                </a:lnTo>
                <a:lnTo>
                  <a:pt x="15278" y="265264"/>
                </a:lnTo>
                <a:lnTo>
                  <a:pt x="337693" y="47879"/>
                </a:lnTo>
                <a:lnTo>
                  <a:pt x="355473" y="74168"/>
                </a:lnTo>
                <a:lnTo>
                  <a:pt x="380301" y="30226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76804" y="4916423"/>
            <a:ext cx="397510" cy="527050"/>
          </a:xfrm>
          <a:custGeom>
            <a:avLst/>
            <a:gdLst/>
            <a:ahLst/>
            <a:cxnLst/>
            <a:rect l="l" t="t" r="r" b="b"/>
            <a:pathLst>
              <a:path w="397510" h="527050">
                <a:moveTo>
                  <a:pt x="397383" y="0"/>
                </a:moveTo>
                <a:lnTo>
                  <a:pt x="312928" y="11938"/>
                </a:lnTo>
                <a:lnTo>
                  <a:pt x="331038" y="38100"/>
                </a:lnTo>
                <a:lnTo>
                  <a:pt x="0" y="267081"/>
                </a:lnTo>
                <a:lnTo>
                  <a:pt x="3721" y="272542"/>
                </a:lnTo>
                <a:lnTo>
                  <a:pt x="127" y="278142"/>
                </a:lnTo>
                <a:lnTo>
                  <a:pt x="329869" y="491121"/>
                </a:lnTo>
                <a:lnTo>
                  <a:pt x="312674" y="517779"/>
                </a:lnTo>
                <a:lnTo>
                  <a:pt x="397383" y="527050"/>
                </a:lnTo>
                <a:lnTo>
                  <a:pt x="380136" y="497967"/>
                </a:lnTo>
                <a:lnTo>
                  <a:pt x="353949" y="453771"/>
                </a:lnTo>
                <a:lnTo>
                  <a:pt x="336778" y="480402"/>
                </a:lnTo>
                <a:lnTo>
                  <a:pt x="14541" y="272351"/>
                </a:lnTo>
                <a:lnTo>
                  <a:pt x="338251" y="48526"/>
                </a:lnTo>
                <a:lnTo>
                  <a:pt x="356362" y="74676"/>
                </a:lnTo>
                <a:lnTo>
                  <a:pt x="380428" y="30861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28972" y="2546604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spcBef>
                <a:spcPts val="240"/>
              </a:spcBef>
              <a:defRPr/>
            </a:pPr>
            <a:r>
              <a:rPr sz="2000" i="1" spc="-85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28972" y="307390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-125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28972" y="443026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28972" y="4956048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247015">
              <a:spcBef>
                <a:spcPts val="245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386454" y="2764536"/>
            <a:ext cx="342265" cy="527685"/>
          </a:xfrm>
          <a:custGeom>
            <a:avLst/>
            <a:gdLst/>
            <a:ahLst/>
            <a:cxnLst/>
            <a:rect l="l" t="t" r="r" b="b"/>
            <a:pathLst>
              <a:path w="342264" h="527685">
                <a:moveTo>
                  <a:pt x="342265" y="0"/>
                </a:moveTo>
                <a:lnTo>
                  <a:pt x="259842" y="21336"/>
                </a:lnTo>
                <a:lnTo>
                  <a:pt x="280670" y="45250"/>
                </a:lnTo>
                <a:lnTo>
                  <a:pt x="0" y="289687"/>
                </a:lnTo>
                <a:lnTo>
                  <a:pt x="4622" y="295021"/>
                </a:lnTo>
                <a:lnTo>
                  <a:pt x="635" y="300863"/>
                </a:lnTo>
                <a:lnTo>
                  <a:pt x="275856" y="489826"/>
                </a:lnTo>
                <a:lnTo>
                  <a:pt x="257937" y="516001"/>
                </a:lnTo>
                <a:lnTo>
                  <a:pt x="342265" y="527685"/>
                </a:lnTo>
                <a:lnTo>
                  <a:pt x="325247" y="496951"/>
                </a:lnTo>
                <a:lnTo>
                  <a:pt x="300990" y="453136"/>
                </a:lnTo>
                <a:lnTo>
                  <a:pt x="283032" y="479361"/>
                </a:lnTo>
                <a:lnTo>
                  <a:pt x="13804" y="294614"/>
                </a:lnTo>
                <a:lnTo>
                  <a:pt x="289013" y="54813"/>
                </a:lnTo>
                <a:lnTo>
                  <a:pt x="309880" y="78740"/>
                </a:lnTo>
                <a:lnTo>
                  <a:pt x="327063" y="36957"/>
                </a:lnTo>
                <a:lnTo>
                  <a:pt x="3422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386708" y="4648200"/>
            <a:ext cx="342265" cy="527050"/>
          </a:xfrm>
          <a:custGeom>
            <a:avLst/>
            <a:gdLst/>
            <a:ahLst/>
            <a:cxnLst/>
            <a:rect l="l" t="t" r="r" b="b"/>
            <a:pathLst>
              <a:path w="342264" h="527050">
                <a:moveTo>
                  <a:pt x="342011" y="0"/>
                </a:moveTo>
                <a:lnTo>
                  <a:pt x="258572" y="17526"/>
                </a:lnTo>
                <a:lnTo>
                  <a:pt x="278333" y="42443"/>
                </a:lnTo>
                <a:lnTo>
                  <a:pt x="0" y="263271"/>
                </a:lnTo>
                <a:lnTo>
                  <a:pt x="3937" y="268224"/>
                </a:lnTo>
                <a:lnTo>
                  <a:pt x="127" y="273304"/>
                </a:lnTo>
                <a:lnTo>
                  <a:pt x="277596" y="485330"/>
                </a:lnTo>
                <a:lnTo>
                  <a:pt x="258318" y="510540"/>
                </a:lnTo>
                <a:lnTo>
                  <a:pt x="342011" y="526542"/>
                </a:lnTo>
                <a:lnTo>
                  <a:pt x="325577" y="493014"/>
                </a:lnTo>
                <a:lnTo>
                  <a:pt x="304546" y="450088"/>
                </a:lnTo>
                <a:lnTo>
                  <a:pt x="285292" y="475259"/>
                </a:lnTo>
                <a:lnTo>
                  <a:pt x="14249" y="268122"/>
                </a:lnTo>
                <a:lnTo>
                  <a:pt x="286207" y="52349"/>
                </a:lnTo>
                <a:lnTo>
                  <a:pt x="305943" y="77216"/>
                </a:lnTo>
                <a:lnTo>
                  <a:pt x="325869" y="34544"/>
                </a:lnTo>
                <a:lnTo>
                  <a:pt x="3420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56020" y="181660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365125">
              <a:spcBef>
                <a:spcPts val="235"/>
              </a:spcBef>
              <a:defRPr/>
            </a:pPr>
            <a:r>
              <a:rPr sz="2000" i="1" spc="40" dirty="0">
                <a:solidFill>
                  <a:prstClr val="black"/>
                </a:solidFill>
                <a:latin typeface="Arial"/>
                <a:cs typeface="Arial"/>
              </a:rPr>
              <a:t>tart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56020" y="2343912"/>
            <a:ext cx="1117600" cy="337271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1270" algn="ctr">
              <a:spcBef>
                <a:spcPts val="229"/>
              </a:spcBef>
              <a:defRPr/>
            </a:pPr>
            <a:r>
              <a:rPr sz="2000" i="1" spc="-80" dirty="0">
                <a:solidFill>
                  <a:srgbClr val="00AF50"/>
                </a:solidFill>
                <a:latin typeface="Arial"/>
                <a:cs typeface="Arial"/>
              </a:rPr>
              <a:t>pie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56020" y="351282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332105">
              <a:spcBef>
                <a:spcPts val="234"/>
              </a:spcBef>
              <a:defRPr/>
            </a:pPr>
            <a:r>
              <a:rPr sz="2000" i="1" spc="5" dirty="0">
                <a:solidFill>
                  <a:srgbClr val="00AF50"/>
                </a:solidFill>
                <a:latin typeface="Arial"/>
                <a:cs typeface="Arial"/>
              </a:rPr>
              <a:t>with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56020" y="4038601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270" algn="ctr">
              <a:spcBef>
                <a:spcPts val="235"/>
              </a:spcBef>
              <a:defRPr/>
            </a:pPr>
            <a:r>
              <a:rPr sz="2000" i="1" spc="-85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840223" y="3287521"/>
            <a:ext cx="422275" cy="969644"/>
          </a:xfrm>
          <a:custGeom>
            <a:avLst/>
            <a:gdLst/>
            <a:ahLst/>
            <a:cxnLst/>
            <a:rect l="l" t="t" r="r" b="b"/>
            <a:pathLst>
              <a:path w="422275" h="969645">
                <a:moveTo>
                  <a:pt x="422021" y="884174"/>
                </a:moveTo>
                <a:lnTo>
                  <a:pt x="392785" y="896620"/>
                </a:lnTo>
                <a:lnTo>
                  <a:pt x="25704" y="34709"/>
                </a:lnTo>
                <a:lnTo>
                  <a:pt x="360121" y="391426"/>
                </a:lnTo>
                <a:lnTo>
                  <a:pt x="336931" y="413131"/>
                </a:lnTo>
                <a:lnTo>
                  <a:pt x="416814" y="442722"/>
                </a:lnTo>
                <a:lnTo>
                  <a:pt x="404317" y="400685"/>
                </a:lnTo>
                <a:lnTo>
                  <a:pt x="392557" y="361061"/>
                </a:lnTo>
                <a:lnTo>
                  <a:pt x="369366" y="382765"/>
                </a:lnTo>
                <a:lnTo>
                  <a:pt x="10414" y="0"/>
                </a:lnTo>
                <a:lnTo>
                  <a:pt x="5842" y="4318"/>
                </a:lnTo>
                <a:lnTo>
                  <a:pt x="0" y="6858"/>
                </a:lnTo>
                <a:lnTo>
                  <a:pt x="381101" y="901598"/>
                </a:lnTo>
                <a:lnTo>
                  <a:pt x="351917" y="914019"/>
                </a:lnTo>
                <a:lnTo>
                  <a:pt x="416814" y="969137"/>
                </a:lnTo>
                <a:lnTo>
                  <a:pt x="420230" y="913257"/>
                </a:lnTo>
                <a:lnTo>
                  <a:pt x="422021" y="8841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840477" y="2034539"/>
            <a:ext cx="416559" cy="736600"/>
          </a:xfrm>
          <a:custGeom>
            <a:avLst/>
            <a:gdLst/>
            <a:ahLst/>
            <a:cxnLst/>
            <a:rect l="l" t="t" r="r" b="b"/>
            <a:pathLst>
              <a:path w="416560" h="736600">
                <a:moveTo>
                  <a:pt x="416560" y="0"/>
                </a:moveTo>
                <a:lnTo>
                  <a:pt x="346075" y="47752"/>
                </a:lnTo>
                <a:lnTo>
                  <a:pt x="373722" y="63309"/>
                </a:lnTo>
                <a:lnTo>
                  <a:pt x="0" y="726948"/>
                </a:lnTo>
                <a:lnTo>
                  <a:pt x="5067" y="729830"/>
                </a:lnTo>
                <a:lnTo>
                  <a:pt x="8382" y="736600"/>
                </a:lnTo>
                <a:lnTo>
                  <a:pt x="351205" y="566851"/>
                </a:lnTo>
                <a:lnTo>
                  <a:pt x="365252" y="595249"/>
                </a:lnTo>
                <a:lnTo>
                  <a:pt x="399580" y="549783"/>
                </a:lnTo>
                <a:lnTo>
                  <a:pt x="416560" y="527304"/>
                </a:lnTo>
                <a:lnTo>
                  <a:pt x="331470" y="526923"/>
                </a:lnTo>
                <a:lnTo>
                  <a:pt x="345541" y="555396"/>
                </a:lnTo>
                <a:lnTo>
                  <a:pt x="20751" y="716280"/>
                </a:lnTo>
                <a:lnTo>
                  <a:pt x="384784" y="69519"/>
                </a:lnTo>
                <a:lnTo>
                  <a:pt x="412496" y="85090"/>
                </a:lnTo>
                <a:lnTo>
                  <a:pt x="414058" y="52197"/>
                </a:lnTo>
                <a:lnTo>
                  <a:pt x="4165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24001" y="4038601"/>
            <a:ext cx="1167765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31445">
              <a:spcBef>
                <a:spcPts val="235"/>
              </a:spcBef>
              <a:defRPr/>
            </a:pPr>
            <a:r>
              <a:rPr sz="2000" i="1" spc="-26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08859" y="3107436"/>
            <a:ext cx="571500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58750">
              <a:spcBef>
                <a:spcPts val="235"/>
              </a:spcBef>
              <a:defRPr/>
            </a:pPr>
            <a:r>
              <a:rPr sz="2000" i="1" spc="-120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08859" y="4971289"/>
            <a:ext cx="571500" cy="337271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algn="ctr">
              <a:spcBef>
                <a:spcPts val="229"/>
              </a:spcBef>
              <a:defRPr/>
            </a:pPr>
            <a:r>
              <a:rPr sz="2000" i="1" spc="-55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103158" y="3543300"/>
            <a:ext cx="491490" cy="500380"/>
          </a:xfrm>
          <a:custGeom>
            <a:avLst/>
            <a:gdLst/>
            <a:ahLst/>
            <a:cxnLst/>
            <a:rect l="l" t="t" r="r" b="b"/>
            <a:pathLst>
              <a:path w="491490" h="500379">
                <a:moveTo>
                  <a:pt x="433491" y="49928"/>
                </a:moveTo>
                <a:lnTo>
                  <a:pt x="0" y="491236"/>
                </a:lnTo>
                <a:lnTo>
                  <a:pt x="9067" y="500125"/>
                </a:lnTo>
                <a:lnTo>
                  <a:pt x="442556" y="58822"/>
                </a:lnTo>
                <a:lnTo>
                  <a:pt x="433491" y="49928"/>
                </a:lnTo>
                <a:close/>
              </a:path>
              <a:path w="491490" h="500379">
                <a:moveTo>
                  <a:pt x="478171" y="40894"/>
                </a:moveTo>
                <a:lnTo>
                  <a:pt x="442366" y="40894"/>
                </a:lnTo>
                <a:lnTo>
                  <a:pt x="451434" y="49784"/>
                </a:lnTo>
                <a:lnTo>
                  <a:pt x="442556" y="58822"/>
                </a:lnTo>
                <a:lnTo>
                  <a:pt x="465188" y="81025"/>
                </a:lnTo>
                <a:lnTo>
                  <a:pt x="478171" y="40894"/>
                </a:lnTo>
                <a:close/>
              </a:path>
              <a:path w="491490" h="500379">
                <a:moveTo>
                  <a:pt x="442366" y="40894"/>
                </a:moveTo>
                <a:lnTo>
                  <a:pt x="433491" y="49928"/>
                </a:lnTo>
                <a:lnTo>
                  <a:pt x="442556" y="58822"/>
                </a:lnTo>
                <a:lnTo>
                  <a:pt x="451434" y="49784"/>
                </a:lnTo>
                <a:lnTo>
                  <a:pt x="442366" y="40894"/>
                </a:lnTo>
                <a:close/>
              </a:path>
              <a:path w="491490" h="500379">
                <a:moveTo>
                  <a:pt x="491401" y="0"/>
                </a:moveTo>
                <a:lnTo>
                  <a:pt x="410819" y="27686"/>
                </a:lnTo>
                <a:lnTo>
                  <a:pt x="433491" y="49928"/>
                </a:lnTo>
                <a:lnTo>
                  <a:pt x="442366" y="40894"/>
                </a:lnTo>
                <a:lnTo>
                  <a:pt x="478171" y="40894"/>
                </a:lnTo>
                <a:lnTo>
                  <a:pt x="4914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103158" y="4470020"/>
            <a:ext cx="491490" cy="501015"/>
          </a:xfrm>
          <a:custGeom>
            <a:avLst/>
            <a:gdLst/>
            <a:ahLst/>
            <a:cxnLst/>
            <a:rect l="l" t="t" r="r" b="b"/>
            <a:pathLst>
              <a:path w="491490" h="501014">
                <a:moveTo>
                  <a:pt x="433458" y="450760"/>
                </a:moveTo>
                <a:lnTo>
                  <a:pt x="410832" y="472947"/>
                </a:lnTo>
                <a:lnTo>
                  <a:pt x="491401" y="500760"/>
                </a:lnTo>
                <a:lnTo>
                  <a:pt x="478211" y="459866"/>
                </a:lnTo>
                <a:lnTo>
                  <a:pt x="442391" y="459866"/>
                </a:lnTo>
                <a:lnTo>
                  <a:pt x="433458" y="450760"/>
                </a:lnTo>
                <a:close/>
              </a:path>
              <a:path w="491490" h="501014">
                <a:moveTo>
                  <a:pt x="442525" y="441869"/>
                </a:moveTo>
                <a:lnTo>
                  <a:pt x="433458" y="450760"/>
                </a:lnTo>
                <a:lnTo>
                  <a:pt x="442391" y="459866"/>
                </a:lnTo>
                <a:lnTo>
                  <a:pt x="451459" y="450976"/>
                </a:lnTo>
                <a:lnTo>
                  <a:pt x="442525" y="441869"/>
                </a:lnTo>
                <a:close/>
              </a:path>
              <a:path w="491490" h="501014">
                <a:moveTo>
                  <a:pt x="465226" y="419607"/>
                </a:moveTo>
                <a:lnTo>
                  <a:pt x="442525" y="441869"/>
                </a:lnTo>
                <a:lnTo>
                  <a:pt x="451459" y="450976"/>
                </a:lnTo>
                <a:lnTo>
                  <a:pt x="442391" y="459866"/>
                </a:lnTo>
                <a:lnTo>
                  <a:pt x="478211" y="459866"/>
                </a:lnTo>
                <a:lnTo>
                  <a:pt x="465226" y="419607"/>
                </a:lnTo>
                <a:close/>
              </a:path>
              <a:path w="491490" h="501014">
                <a:moveTo>
                  <a:pt x="9067" y="0"/>
                </a:moveTo>
                <a:lnTo>
                  <a:pt x="0" y="8889"/>
                </a:lnTo>
                <a:lnTo>
                  <a:pt x="433458" y="450760"/>
                </a:lnTo>
                <a:lnTo>
                  <a:pt x="442525" y="441869"/>
                </a:lnTo>
                <a:lnTo>
                  <a:pt x="90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384857" y="2785617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384857" y="543956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26612" y="4340479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1.6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26612" y="5683708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26612" y="2481198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626612" y="380060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081779" y="352539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081779" y="218427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081779" y="5406949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081779" y="4079494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468111" y="765049"/>
            <a:ext cx="3837432" cy="580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907540" y="840487"/>
            <a:ext cx="5087620" cy="915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2000" spc="-145" dirty="0">
                <a:solidFill>
                  <a:prstClr val="black"/>
                </a:solidFill>
                <a:latin typeface="Arial"/>
                <a:cs typeface="Arial"/>
              </a:rPr>
              <a:t>Beam </a:t>
            </a:r>
            <a:r>
              <a:rPr sz="2000" spc="-140" dirty="0">
                <a:solidFill>
                  <a:prstClr val="black"/>
                </a:solidFill>
                <a:latin typeface="Arial"/>
                <a:cs typeface="Arial"/>
              </a:rPr>
              <a:t>size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90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75" dirty="0">
                <a:solidFill>
                  <a:prstClr val="black"/>
                </a:solidFill>
                <a:latin typeface="Arial"/>
                <a:cs typeface="Arial"/>
              </a:rPr>
              <a:t>2. </a:t>
            </a:r>
            <a:r>
              <a:rPr sz="2000" spc="-105" dirty="0">
                <a:solidFill>
                  <a:srgbClr val="4285F4"/>
                </a:solidFill>
                <a:latin typeface="Arial"/>
                <a:cs typeface="Arial"/>
              </a:rPr>
              <a:t>Blue </a:t>
            </a:r>
            <a:r>
              <a:rPr sz="2000" spc="-80" dirty="0">
                <a:solidFill>
                  <a:srgbClr val="4285F4"/>
                </a:solidFill>
                <a:latin typeface="Arial"/>
                <a:cs typeface="Arial"/>
              </a:rPr>
              <a:t>numbers</a:t>
            </a:r>
            <a:r>
              <a:rPr sz="2000" spc="25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000" spc="-170" dirty="0">
                <a:solidFill>
                  <a:srgbClr val="4285F4"/>
                </a:solidFill>
                <a:latin typeface="Arial"/>
                <a:cs typeface="Arial"/>
              </a:rPr>
              <a:t>=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25"/>
              </a:spcBef>
              <a:defRPr/>
            </a:pPr>
            <a:endParaRPr sz="21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4.0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609716" y="448221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609716" y="3208146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609715" y="2762200"/>
            <a:ext cx="3860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3.4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298186" y="6083047"/>
            <a:ext cx="3034665" cy="585417"/>
          </a:xfrm>
          <a:prstGeom prst="rect">
            <a:avLst/>
          </a:prstGeom>
          <a:ln w="19811">
            <a:solidFill>
              <a:srgbClr val="BA56BD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635" algn="ctr">
              <a:spcBef>
                <a:spcPts val="245"/>
              </a:spcBef>
              <a:defRPr/>
            </a:pPr>
            <a:r>
              <a:rPr spc="-85" dirty="0">
                <a:solidFill>
                  <a:srgbClr val="BA56BD"/>
                </a:solidFill>
                <a:latin typeface="Arial"/>
                <a:cs typeface="Arial"/>
              </a:rPr>
              <a:t>Of </a:t>
            </a:r>
            <a:r>
              <a:rPr spc="-75" dirty="0">
                <a:solidFill>
                  <a:srgbClr val="BA56BD"/>
                </a:solidFill>
                <a:latin typeface="Arial"/>
                <a:cs typeface="Arial"/>
              </a:rPr>
              <a:t>these </a:t>
            </a:r>
            <a:r>
              <a:rPr i="1" spc="-75" dirty="0">
                <a:solidFill>
                  <a:srgbClr val="BA56BD"/>
                </a:solidFill>
                <a:latin typeface="Arial"/>
                <a:cs typeface="Arial"/>
              </a:rPr>
              <a:t>k</a:t>
            </a:r>
            <a:r>
              <a:rPr spc="-112" baseline="25462" dirty="0">
                <a:solidFill>
                  <a:srgbClr val="BA56BD"/>
                </a:solidFill>
                <a:latin typeface="Arial"/>
                <a:cs typeface="Arial"/>
              </a:rPr>
              <a:t>2</a:t>
            </a:r>
            <a:r>
              <a:rPr spc="37" baseline="25462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80" dirty="0">
                <a:solidFill>
                  <a:srgbClr val="BA56BD"/>
                </a:solidFill>
                <a:latin typeface="Arial"/>
                <a:cs typeface="Arial"/>
              </a:rPr>
              <a:t>hypotheses,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40" dirty="0">
                <a:solidFill>
                  <a:srgbClr val="BA56BD"/>
                </a:solidFill>
                <a:latin typeface="Arial"/>
                <a:cs typeface="Arial"/>
              </a:rPr>
              <a:t>just </a:t>
            </a:r>
            <a:r>
              <a:rPr spc="-105" dirty="0">
                <a:solidFill>
                  <a:srgbClr val="BA56BD"/>
                </a:solidFill>
                <a:latin typeface="Arial"/>
                <a:cs typeface="Arial"/>
              </a:rPr>
              <a:t>keep </a:t>
            </a:r>
            <a:r>
              <a:rPr i="1" spc="-85" dirty="0">
                <a:solidFill>
                  <a:srgbClr val="BA56BD"/>
                </a:solidFill>
                <a:latin typeface="Arial"/>
                <a:cs typeface="Arial"/>
              </a:rPr>
              <a:t>k </a:t>
            </a:r>
            <a:r>
              <a:rPr spc="5" dirty="0">
                <a:solidFill>
                  <a:srgbClr val="BA56BD"/>
                </a:solidFill>
                <a:latin typeface="Arial"/>
                <a:cs typeface="Arial"/>
              </a:rPr>
              <a:t>with </a:t>
            </a:r>
            <a:r>
              <a:rPr spc="-70" dirty="0">
                <a:solidFill>
                  <a:srgbClr val="BA56BD"/>
                </a:solidFill>
                <a:latin typeface="Arial"/>
                <a:cs typeface="Arial"/>
              </a:rPr>
              <a:t>highest</a:t>
            </a:r>
            <a:r>
              <a:rPr spc="-260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120" dirty="0">
                <a:solidFill>
                  <a:srgbClr val="BA56BD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916BCC6-D125-41CA-AA71-97EDB0A4EF12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45" name="Title 8">
            <a:extLst>
              <a:ext uri="{FF2B5EF4-FFF2-40B4-BE49-F238E27FC236}">
                <a16:creationId xmlns:a16="http://schemas.microsoft.com/office/drawing/2014/main" id="{D165A8C7-3444-4979-65AE-69B451785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822231"/>
          </a:xfrm>
        </p:spPr>
        <p:txBody>
          <a:bodyPr/>
          <a:lstStyle/>
          <a:p>
            <a:r>
              <a:rPr lang="en-US" dirty="0"/>
              <a:t>Beam Search Decoding: Example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840487"/>
            <a:ext cx="35255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2000" spc="-145" dirty="0">
                <a:solidFill>
                  <a:prstClr val="black"/>
                </a:solidFill>
                <a:latin typeface="Arial"/>
                <a:cs typeface="Arial"/>
              </a:rPr>
              <a:t>Beam </a:t>
            </a:r>
            <a:r>
              <a:rPr sz="2000" spc="-140" dirty="0">
                <a:solidFill>
                  <a:prstClr val="black"/>
                </a:solidFill>
                <a:latin typeface="Arial"/>
                <a:cs typeface="Arial"/>
              </a:rPr>
              <a:t>size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90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75" dirty="0">
                <a:solidFill>
                  <a:prstClr val="black"/>
                </a:solidFill>
                <a:latin typeface="Arial"/>
                <a:cs typeface="Arial"/>
              </a:rPr>
              <a:t>2. </a:t>
            </a:r>
            <a:r>
              <a:rPr sz="2000" spc="-105" dirty="0">
                <a:solidFill>
                  <a:srgbClr val="4285F4"/>
                </a:solidFill>
                <a:latin typeface="Arial"/>
                <a:cs typeface="Arial"/>
              </a:rPr>
              <a:t>Blue </a:t>
            </a:r>
            <a:r>
              <a:rPr sz="2000" spc="-80" dirty="0">
                <a:solidFill>
                  <a:srgbClr val="4285F4"/>
                </a:solidFill>
                <a:latin typeface="Arial"/>
                <a:cs typeface="Arial"/>
              </a:rPr>
              <a:t>numbers</a:t>
            </a:r>
            <a:r>
              <a:rPr sz="2000" spc="-10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000" spc="-170" dirty="0">
                <a:solidFill>
                  <a:srgbClr val="4285F4"/>
                </a:solidFill>
                <a:latin typeface="Arial"/>
                <a:cs typeface="Arial"/>
              </a:rPr>
              <a:t>=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3551" y="284226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algn="ctr">
              <a:spcBef>
                <a:spcPts val="234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73551" y="3368040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247015">
              <a:spcBef>
                <a:spcPts val="240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73551" y="4698491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352425">
              <a:spcBef>
                <a:spcPts val="240"/>
              </a:spcBef>
              <a:defRPr/>
            </a:pPr>
            <a:r>
              <a:rPr sz="2000" i="1" spc="-105" dirty="0">
                <a:solidFill>
                  <a:prstClr val="black"/>
                </a:solidFill>
                <a:latin typeface="Arial"/>
                <a:cs typeface="Arial"/>
              </a:rPr>
              <a:t>was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73551" y="5224272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spcBef>
                <a:spcPts val="245"/>
              </a:spcBef>
              <a:defRPr/>
            </a:pPr>
            <a:r>
              <a:rPr sz="2000" i="1" spc="-25" dirty="0">
                <a:solidFill>
                  <a:prstClr val="black"/>
                </a:solidFill>
                <a:latin typeface="Arial"/>
                <a:cs typeface="Arial"/>
              </a:rPr>
              <a:t>got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76804" y="3060192"/>
            <a:ext cx="397510" cy="526415"/>
          </a:xfrm>
          <a:custGeom>
            <a:avLst/>
            <a:gdLst/>
            <a:ahLst/>
            <a:cxnLst/>
            <a:rect l="l" t="t" r="r" b="b"/>
            <a:pathLst>
              <a:path w="397510" h="526414">
                <a:moveTo>
                  <a:pt x="397383" y="0"/>
                </a:moveTo>
                <a:lnTo>
                  <a:pt x="312801" y="11049"/>
                </a:lnTo>
                <a:lnTo>
                  <a:pt x="330568" y="37338"/>
                </a:lnTo>
                <a:lnTo>
                  <a:pt x="0" y="260223"/>
                </a:lnTo>
                <a:lnTo>
                  <a:pt x="3441" y="265341"/>
                </a:lnTo>
                <a:lnTo>
                  <a:pt x="0" y="270510"/>
                </a:lnTo>
                <a:lnTo>
                  <a:pt x="330288" y="489445"/>
                </a:lnTo>
                <a:lnTo>
                  <a:pt x="312801" y="515874"/>
                </a:lnTo>
                <a:lnTo>
                  <a:pt x="397383" y="526161"/>
                </a:lnTo>
                <a:lnTo>
                  <a:pt x="380238" y="496443"/>
                </a:lnTo>
                <a:lnTo>
                  <a:pt x="354838" y="452374"/>
                </a:lnTo>
                <a:lnTo>
                  <a:pt x="337337" y="478815"/>
                </a:lnTo>
                <a:lnTo>
                  <a:pt x="15278" y="265264"/>
                </a:lnTo>
                <a:lnTo>
                  <a:pt x="337693" y="47879"/>
                </a:lnTo>
                <a:lnTo>
                  <a:pt x="355473" y="74168"/>
                </a:lnTo>
                <a:lnTo>
                  <a:pt x="380301" y="30226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876804" y="4916423"/>
            <a:ext cx="397510" cy="527050"/>
          </a:xfrm>
          <a:custGeom>
            <a:avLst/>
            <a:gdLst/>
            <a:ahLst/>
            <a:cxnLst/>
            <a:rect l="l" t="t" r="r" b="b"/>
            <a:pathLst>
              <a:path w="397510" h="527050">
                <a:moveTo>
                  <a:pt x="397383" y="0"/>
                </a:moveTo>
                <a:lnTo>
                  <a:pt x="312928" y="11938"/>
                </a:lnTo>
                <a:lnTo>
                  <a:pt x="331038" y="38100"/>
                </a:lnTo>
                <a:lnTo>
                  <a:pt x="0" y="267081"/>
                </a:lnTo>
                <a:lnTo>
                  <a:pt x="3721" y="272542"/>
                </a:lnTo>
                <a:lnTo>
                  <a:pt x="127" y="278142"/>
                </a:lnTo>
                <a:lnTo>
                  <a:pt x="329869" y="491121"/>
                </a:lnTo>
                <a:lnTo>
                  <a:pt x="312674" y="517779"/>
                </a:lnTo>
                <a:lnTo>
                  <a:pt x="397383" y="527050"/>
                </a:lnTo>
                <a:lnTo>
                  <a:pt x="380136" y="497967"/>
                </a:lnTo>
                <a:lnTo>
                  <a:pt x="353949" y="453771"/>
                </a:lnTo>
                <a:lnTo>
                  <a:pt x="336778" y="480402"/>
                </a:lnTo>
                <a:lnTo>
                  <a:pt x="14541" y="272351"/>
                </a:lnTo>
                <a:lnTo>
                  <a:pt x="338251" y="48526"/>
                </a:lnTo>
                <a:lnTo>
                  <a:pt x="356362" y="74676"/>
                </a:lnTo>
                <a:lnTo>
                  <a:pt x="380428" y="30861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28972" y="2546604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spcBef>
                <a:spcPts val="240"/>
              </a:spcBef>
              <a:defRPr/>
            </a:pPr>
            <a:r>
              <a:rPr sz="2000" i="1" spc="-85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28972" y="307390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-125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28972" y="443026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28972" y="4956048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247015">
              <a:spcBef>
                <a:spcPts val="245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386454" y="2764536"/>
            <a:ext cx="342265" cy="527685"/>
          </a:xfrm>
          <a:custGeom>
            <a:avLst/>
            <a:gdLst/>
            <a:ahLst/>
            <a:cxnLst/>
            <a:rect l="l" t="t" r="r" b="b"/>
            <a:pathLst>
              <a:path w="342264" h="527685">
                <a:moveTo>
                  <a:pt x="342265" y="0"/>
                </a:moveTo>
                <a:lnTo>
                  <a:pt x="259842" y="21336"/>
                </a:lnTo>
                <a:lnTo>
                  <a:pt x="280670" y="45250"/>
                </a:lnTo>
                <a:lnTo>
                  <a:pt x="0" y="289687"/>
                </a:lnTo>
                <a:lnTo>
                  <a:pt x="4622" y="295021"/>
                </a:lnTo>
                <a:lnTo>
                  <a:pt x="635" y="300863"/>
                </a:lnTo>
                <a:lnTo>
                  <a:pt x="275856" y="489826"/>
                </a:lnTo>
                <a:lnTo>
                  <a:pt x="257937" y="516001"/>
                </a:lnTo>
                <a:lnTo>
                  <a:pt x="342265" y="527685"/>
                </a:lnTo>
                <a:lnTo>
                  <a:pt x="325247" y="496951"/>
                </a:lnTo>
                <a:lnTo>
                  <a:pt x="300990" y="453136"/>
                </a:lnTo>
                <a:lnTo>
                  <a:pt x="283032" y="479361"/>
                </a:lnTo>
                <a:lnTo>
                  <a:pt x="13804" y="294614"/>
                </a:lnTo>
                <a:lnTo>
                  <a:pt x="289013" y="54813"/>
                </a:lnTo>
                <a:lnTo>
                  <a:pt x="309880" y="78740"/>
                </a:lnTo>
                <a:lnTo>
                  <a:pt x="327063" y="36957"/>
                </a:lnTo>
                <a:lnTo>
                  <a:pt x="3422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386708" y="4648200"/>
            <a:ext cx="342265" cy="527050"/>
          </a:xfrm>
          <a:custGeom>
            <a:avLst/>
            <a:gdLst/>
            <a:ahLst/>
            <a:cxnLst/>
            <a:rect l="l" t="t" r="r" b="b"/>
            <a:pathLst>
              <a:path w="342264" h="527050">
                <a:moveTo>
                  <a:pt x="342011" y="0"/>
                </a:moveTo>
                <a:lnTo>
                  <a:pt x="258572" y="17526"/>
                </a:lnTo>
                <a:lnTo>
                  <a:pt x="278333" y="42443"/>
                </a:lnTo>
                <a:lnTo>
                  <a:pt x="0" y="263271"/>
                </a:lnTo>
                <a:lnTo>
                  <a:pt x="3937" y="268224"/>
                </a:lnTo>
                <a:lnTo>
                  <a:pt x="127" y="273304"/>
                </a:lnTo>
                <a:lnTo>
                  <a:pt x="277596" y="485330"/>
                </a:lnTo>
                <a:lnTo>
                  <a:pt x="258318" y="510540"/>
                </a:lnTo>
                <a:lnTo>
                  <a:pt x="342011" y="526542"/>
                </a:lnTo>
                <a:lnTo>
                  <a:pt x="325577" y="493014"/>
                </a:lnTo>
                <a:lnTo>
                  <a:pt x="304546" y="450088"/>
                </a:lnTo>
                <a:lnTo>
                  <a:pt x="285292" y="475259"/>
                </a:lnTo>
                <a:lnTo>
                  <a:pt x="14249" y="268122"/>
                </a:lnTo>
                <a:lnTo>
                  <a:pt x="286207" y="52349"/>
                </a:lnTo>
                <a:lnTo>
                  <a:pt x="305943" y="77216"/>
                </a:lnTo>
                <a:lnTo>
                  <a:pt x="325869" y="34544"/>
                </a:lnTo>
                <a:lnTo>
                  <a:pt x="3420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56020" y="181660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365125">
              <a:spcBef>
                <a:spcPts val="235"/>
              </a:spcBef>
              <a:defRPr/>
            </a:pPr>
            <a:r>
              <a:rPr sz="2000" i="1" spc="40" dirty="0">
                <a:solidFill>
                  <a:prstClr val="black"/>
                </a:solidFill>
                <a:latin typeface="Arial"/>
                <a:cs typeface="Arial"/>
              </a:rPr>
              <a:t>tart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56020" y="2343912"/>
            <a:ext cx="1117600" cy="337271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1270" algn="ctr">
              <a:spcBef>
                <a:spcPts val="229"/>
              </a:spcBef>
              <a:defRPr/>
            </a:pPr>
            <a:r>
              <a:rPr sz="2000" i="1" spc="-80" dirty="0">
                <a:solidFill>
                  <a:srgbClr val="00AF50"/>
                </a:solidFill>
                <a:latin typeface="Arial"/>
                <a:cs typeface="Arial"/>
              </a:rPr>
              <a:t>pie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56020" y="351282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332105">
              <a:spcBef>
                <a:spcPts val="234"/>
              </a:spcBef>
              <a:defRPr/>
            </a:pPr>
            <a:r>
              <a:rPr sz="2000" i="1" spc="5" dirty="0">
                <a:solidFill>
                  <a:srgbClr val="00AF50"/>
                </a:solidFill>
                <a:latin typeface="Arial"/>
                <a:cs typeface="Arial"/>
              </a:rPr>
              <a:t>with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56020" y="4038601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270" algn="ctr">
              <a:spcBef>
                <a:spcPts val="235"/>
              </a:spcBef>
              <a:defRPr/>
            </a:pPr>
            <a:r>
              <a:rPr sz="2000" i="1" spc="-85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840223" y="3287521"/>
            <a:ext cx="422275" cy="969644"/>
          </a:xfrm>
          <a:custGeom>
            <a:avLst/>
            <a:gdLst/>
            <a:ahLst/>
            <a:cxnLst/>
            <a:rect l="l" t="t" r="r" b="b"/>
            <a:pathLst>
              <a:path w="422275" h="969645">
                <a:moveTo>
                  <a:pt x="422021" y="884174"/>
                </a:moveTo>
                <a:lnTo>
                  <a:pt x="392785" y="896620"/>
                </a:lnTo>
                <a:lnTo>
                  <a:pt x="25704" y="34709"/>
                </a:lnTo>
                <a:lnTo>
                  <a:pt x="360121" y="391426"/>
                </a:lnTo>
                <a:lnTo>
                  <a:pt x="336931" y="413131"/>
                </a:lnTo>
                <a:lnTo>
                  <a:pt x="416814" y="442722"/>
                </a:lnTo>
                <a:lnTo>
                  <a:pt x="404317" y="400685"/>
                </a:lnTo>
                <a:lnTo>
                  <a:pt x="392557" y="361061"/>
                </a:lnTo>
                <a:lnTo>
                  <a:pt x="369366" y="382765"/>
                </a:lnTo>
                <a:lnTo>
                  <a:pt x="10414" y="0"/>
                </a:lnTo>
                <a:lnTo>
                  <a:pt x="5842" y="4318"/>
                </a:lnTo>
                <a:lnTo>
                  <a:pt x="0" y="6858"/>
                </a:lnTo>
                <a:lnTo>
                  <a:pt x="381101" y="901598"/>
                </a:lnTo>
                <a:lnTo>
                  <a:pt x="351917" y="914019"/>
                </a:lnTo>
                <a:lnTo>
                  <a:pt x="416814" y="969137"/>
                </a:lnTo>
                <a:lnTo>
                  <a:pt x="420230" y="913257"/>
                </a:lnTo>
                <a:lnTo>
                  <a:pt x="422021" y="8841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840477" y="2034539"/>
            <a:ext cx="416559" cy="736600"/>
          </a:xfrm>
          <a:custGeom>
            <a:avLst/>
            <a:gdLst/>
            <a:ahLst/>
            <a:cxnLst/>
            <a:rect l="l" t="t" r="r" b="b"/>
            <a:pathLst>
              <a:path w="416560" h="736600">
                <a:moveTo>
                  <a:pt x="416560" y="0"/>
                </a:moveTo>
                <a:lnTo>
                  <a:pt x="346075" y="47752"/>
                </a:lnTo>
                <a:lnTo>
                  <a:pt x="373722" y="63309"/>
                </a:lnTo>
                <a:lnTo>
                  <a:pt x="0" y="726948"/>
                </a:lnTo>
                <a:lnTo>
                  <a:pt x="5067" y="729830"/>
                </a:lnTo>
                <a:lnTo>
                  <a:pt x="8382" y="736600"/>
                </a:lnTo>
                <a:lnTo>
                  <a:pt x="351205" y="566851"/>
                </a:lnTo>
                <a:lnTo>
                  <a:pt x="365252" y="595249"/>
                </a:lnTo>
                <a:lnTo>
                  <a:pt x="399580" y="549783"/>
                </a:lnTo>
                <a:lnTo>
                  <a:pt x="416560" y="527304"/>
                </a:lnTo>
                <a:lnTo>
                  <a:pt x="331470" y="526923"/>
                </a:lnTo>
                <a:lnTo>
                  <a:pt x="345541" y="555396"/>
                </a:lnTo>
                <a:lnTo>
                  <a:pt x="20751" y="716280"/>
                </a:lnTo>
                <a:lnTo>
                  <a:pt x="384784" y="69519"/>
                </a:lnTo>
                <a:lnTo>
                  <a:pt x="412496" y="85090"/>
                </a:lnTo>
                <a:lnTo>
                  <a:pt x="414058" y="52197"/>
                </a:lnTo>
                <a:lnTo>
                  <a:pt x="4165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10500" y="1810511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spcBef>
                <a:spcPts val="240"/>
              </a:spcBef>
              <a:defRPr/>
            </a:pPr>
            <a:r>
              <a:rPr sz="2000" i="1" spc="-40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810500" y="2337816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331470">
              <a:spcBef>
                <a:spcPts val="234"/>
              </a:spcBef>
              <a:defRPr/>
            </a:pPr>
            <a:r>
              <a:rPr sz="2000" i="1" spc="5" dirty="0">
                <a:solidFill>
                  <a:prstClr val="black"/>
                </a:solidFill>
                <a:latin typeface="Arial"/>
                <a:cs typeface="Arial"/>
              </a:rPr>
              <a:t>with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810500" y="351282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635" algn="ctr">
              <a:spcBef>
                <a:spcPts val="234"/>
              </a:spcBef>
              <a:defRPr/>
            </a:pPr>
            <a:r>
              <a:rPr sz="2000" i="1" spc="-85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810500" y="4038601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366395">
              <a:spcBef>
                <a:spcPts val="235"/>
              </a:spcBef>
              <a:defRPr/>
            </a:pPr>
            <a:r>
              <a:rPr sz="2000" i="1" spc="-114" dirty="0">
                <a:solidFill>
                  <a:prstClr val="black"/>
                </a:solidFill>
                <a:latin typeface="Arial"/>
                <a:cs typeface="Arial"/>
              </a:rPr>
              <a:t>one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368160" y="2028443"/>
            <a:ext cx="441959" cy="566420"/>
          </a:xfrm>
          <a:custGeom>
            <a:avLst/>
            <a:gdLst/>
            <a:ahLst/>
            <a:cxnLst/>
            <a:rect l="l" t="t" r="r" b="b"/>
            <a:pathLst>
              <a:path w="441960" h="566419">
                <a:moveTo>
                  <a:pt x="441833" y="0"/>
                </a:moveTo>
                <a:lnTo>
                  <a:pt x="363982" y="34798"/>
                </a:lnTo>
                <a:lnTo>
                  <a:pt x="388543" y="54927"/>
                </a:lnTo>
                <a:lnTo>
                  <a:pt x="0" y="528701"/>
                </a:lnTo>
                <a:lnTo>
                  <a:pt x="4927" y="532701"/>
                </a:lnTo>
                <a:lnTo>
                  <a:pt x="5080" y="539750"/>
                </a:lnTo>
                <a:lnTo>
                  <a:pt x="365658" y="534720"/>
                </a:lnTo>
                <a:lnTo>
                  <a:pt x="366141" y="566420"/>
                </a:lnTo>
                <a:lnTo>
                  <a:pt x="441833" y="527304"/>
                </a:lnTo>
                <a:lnTo>
                  <a:pt x="430517" y="521843"/>
                </a:lnTo>
                <a:lnTo>
                  <a:pt x="364998" y="490220"/>
                </a:lnTo>
                <a:lnTo>
                  <a:pt x="365467" y="522020"/>
                </a:lnTo>
                <a:lnTo>
                  <a:pt x="17957" y="526872"/>
                </a:lnTo>
                <a:lnTo>
                  <a:pt x="398322" y="62928"/>
                </a:lnTo>
                <a:lnTo>
                  <a:pt x="422910" y="83058"/>
                </a:lnTo>
                <a:lnTo>
                  <a:pt x="431558" y="45085"/>
                </a:lnTo>
                <a:lnTo>
                  <a:pt x="4418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368287" y="3692651"/>
            <a:ext cx="441959" cy="565150"/>
          </a:xfrm>
          <a:custGeom>
            <a:avLst/>
            <a:gdLst/>
            <a:ahLst/>
            <a:cxnLst/>
            <a:rect l="l" t="t" r="r" b="b"/>
            <a:pathLst>
              <a:path w="441960" h="565150">
                <a:moveTo>
                  <a:pt x="441706" y="38100"/>
                </a:moveTo>
                <a:lnTo>
                  <a:pt x="429006" y="31750"/>
                </a:lnTo>
                <a:lnTo>
                  <a:pt x="365506" y="0"/>
                </a:lnTo>
                <a:lnTo>
                  <a:pt x="365506" y="31750"/>
                </a:lnTo>
                <a:lnTo>
                  <a:pt x="4826" y="31750"/>
                </a:lnTo>
                <a:lnTo>
                  <a:pt x="4826" y="38100"/>
                </a:lnTo>
                <a:lnTo>
                  <a:pt x="0" y="42164"/>
                </a:lnTo>
                <a:lnTo>
                  <a:pt x="388150" y="510070"/>
                </a:lnTo>
                <a:lnTo>
                  <a:pt x="363728" y="530352"/>
                </a:lnTo>
                <a:lnTo>
                  <a:pt x="441706" y="564642"/>
                </a:lnTo>
                <a:lnTo>
                  <a:pt x="431190" y="519811"/>
                </a:lnTo>
                <a:lnTo>
                  <a:pt x="422275" y="481711"/>
                </a:lnTo>
                <a:lnTo>
                  <a:pt x="397929" y="501942"/>
                </a:lnTo>
                <a:lnTo>
                  <a:pt x="18288" y="44450"/>
                </a:lnTo>
                <a:lnTo>
                  <a:pt x="365506" y="44450"/>
                </a:lnTo>
                <a:lnTo>
                  <a:pt x="365506" y="76200"/>
                </a:lnTo>
                <a:lnTo>
                  <a:pt x="429006" y="44450"/>
                </a:lnTo>
                <a:lnTo>
                  <a:pt x="441706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524001" y="4038601"/>
            <a:ext cx="1167765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31445">
              <a:spcBef>
                <a:spcPts val="235"/>
              </a:spcBef>
              <a:defRPr/>
            </a:pPr>
            <a:r>
              <a:rPr sz="2000" i="1" spc="-26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308859" y="3107436"/>
            <a:ext cx="571500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58750">
              <a:spcBef>
                <a:spcPts val="235"/>
              </a:spcBef>
              <a:defRPr/>
            </a:pPr>
            <a:r>
              <a:rPr sz="2000" i="1" spc="-120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308859" y="4971289"/>
            <a:ext cx="571500" cy="337271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algn="ctr">
              <a:spcBef>
                <a:spcPts val="229"/>
              </a:spcBef>
              <a:defRPr/>
            </a:pPr>
            <a:r>
              <a:rPr sz="2000" i="1" spc="-55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103158" y="3543300"/>
            <a:ext cx="491490" cy="500380"/>
          </a:xfrm>
          <a:custGeom>
            <a:avLst/>
            <a:gdLst/>
            <a:ahLst/>
            <a:cxnLst/>
            <a:rect l="l" t="t" r="r" b="b"/>
            <a:pathLst>
              <a:path w="491490" h="500379">
                <a:moveTo>
                  <a:pt x="433491" y="49928"/>
                </a:moveTo>
                <a:lnTo>
                  <a:pt x="0" y="491236"/>
                </a:lnTo>
                <a:lnTo>
                  <a:pt x="9067" y="500125"/>
                </a:lnTo>
                <a:lnTo>
                  <a:pt x="442556" y="58822"/>
                </a:lnTo>
                <a:lnTo>
                  <a:pt x="433491" y="49928"/>
                </a:lnTo>
                <a:close/>
              </a:path>
              <a:path w="491490" h="500379">
                <a:moveTo>
                  <a:pt x="478171" y="40894"/>
                </a:moveTo>
                <a:lnTo>
                  <a:pt x="442366" y="40894"/>
                </a:lnTo>
                <a:lnTo>
                  <a:pt x="451434" y="49784"/>
                </a:lnTo>
                <a:lnTo>
                  <a:pt x="442556" y="58822"/>
                </a:lnTo>
                <a:lnTo>
                  <a:pt x="465188" y="81025"/>
                </a:lnTo>
                <a:lnTo>
                  <a:pt x="478171" y="40894"/>
                </a:lnTo>
                <a:close/>
              </a:path>
              <a:path w="491490" h="500379">
                <a:moveTo>
                  <a:pt x="442366" y="40894"/>
                </a:moveTo>
                <a:lnTo>
                  <a:pt x="433491" y="49928"/>
                </a:lnTo>
                <a:lnTo>
                  <a:pt x="442556" y="58822"/>
                </a:lnTo>
                <a:lnTo>
                  <a:pt x="451434" y="49784"/>
                </a:lnTo>
                <a:lnTo>
                  <a:pt x="442366" y="40894"/>
                </a:lnTo>
                <a:close/>
              </a:path>
              <a:path w="491490" h="500379">
                <a:moveTo>
                  <a:pt x="491401" y="0"/>
                </a:moveTo>
                <a:lnTo>
                  <a:pt x="410819" y="27686"/>
                </a:lnTo>
                <a:lnTo>
                  <a:pt x="433491" y="49928"/>
                </a:lnTo>
                <a:lnTo>
                  <a:pt x="442366" y="40894"/>
                </a:lnTo>
                <a:lnTo>
                  <a:pt x="478171" y="40894"/>
                </a:lnTo>
                <a:lnTo>
                  <a:pt x="4914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103158" y="4470020"/>
            <a:ext cx="491490" cy="501015"/>
          </a:xfrm>
          <a:custGeom>
            <a:avLst/>
            <a:gdLst/>
            <a:ahLst/>
            <a:cxnLst/>
            <a:rect l="l" t="t" r="r" b="b"/>
            <a:pathLst>
              <a:path w="491490" h="501014">
                <a:moveTo>
                  <a:pt x="433458" y="450760"/>
                </a:moveTo>
                <a:lnTo>
                  <a:pt x="410832" y="472947"/>
                </a:lnTo>
                <a:lnTo>
                  <a:pt x="491401" y="500760"/>
                </a:lnTo>
                <a:lnTo>
                  <a:pt x="478211" y="459866"/>
                </a:lnTo>
                <a:lnTo>
                  <a:pt x="442391" y="459866"/>
                </a:lnTo>
                <a:lnTo>
                  <a:pt x="433458" y="450760"/>
                </a:lnTo>
                <a:close/>
              </a:path>
              <a:path w="491490" h="501014">
                <a:moveTo>
                  <a:pt x="442525" y="441869"/>
                </a:moveTo>
                <a:lnTo>
                  <a:pt x="433458" y="450760"/>
                </a:lnTo>
                <a:lnTo>
                  <a:pt x="442391" y="459866"/>
                </a:lnTo>
                <a:lnTo>
                  <a:pt x="451459" y="450976"/>
                </a:lnTo>
                <a:lnTo>
                  <a:pt x="442525" y="441869"/>
                </a:lnTo>
                <a:close/>
              </a:path>
              <a:path w="491490" h="501014">
                <a:moveTo>
                  <a:pt x="465226" y="419607"/>
                </a:moveTo>
                <a:lnTo>
                  <a:pt x="442525" y="441869"/>
                </a:lnTo>
                <a:lnTo>
                  <a:pt x="451459" y="450976"/>
                </a:lnTo>
                <a:lnTo>
                  <a:pt x="442391" y="459866"/>
                </a:lnTo>
                <a:lnTo>
                  <a:pt x="478211" y="459866"/>
                </a:lnTo>
                <a:lnTo>
                  <a:pt x="465226" y="419607"/>
                </a:lnTo>
                <a:close/>
              </a:path>
              <a:path w="491490" h="501014">
                <a:moveTo>
                  <a:pt x="9067" y="0"/>
                </a:moveTo>
                <a:lnTo>
                  <a:pt x="0" y="8889"/>
                </a:lnTo>
                <a:lnTo>
                  <a:pt x="433458" y="450760"/>
                </a:lnTo>
                <a:lnTo>
                  <a:pt x="442525" y="441869"/>
                </a:lnTo>
                <a:lnTo>
                  <a:pt x="90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384857" y="2785617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384857" y="543956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626612" y="4340479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1.6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26612" y="5683708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626612" y="2481198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626612" y="380060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081779" y="352539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081779" y="218427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081779" y="5406949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081779" y="4079494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468111" y="765049"/>
            <a:ext cx="3837432" cy="580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09716" y="448221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609716" y="3208146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609716" y="1455801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4.0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609715" y="2762200"/>
            <a:ext cx="3860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3.4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197723" y="320167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197723" y="4484878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197723" y="277533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197723" y="1436623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625591" y="6083047"/>
            <a:ext cx="3683635" cy="585417"/>
          </a:xfrm>
          <a:prstGeom prst="rect">
            <a:avLst/>
          </a:prstGeom>
          <a:ln w="19811">
            <a:solidFill>
              <a:srgbClr val="BA56BD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R="45085" algn="ctr">
              <a:spcBef>
                <a:spcPts val="245"/>
              </a:spcBef>
              <a:defRPr/>
            </a:pPr>
            <a:r>
              <a:rPr spc="-110" dirty="0">
                <a:solidFill>
                  <a:srgbClr val="BA56BD"/>
                </a:solidFill>
                <a:latin typeface="Arial"/>
                <a:cs typeface="Arial"/>
              </a:rPr>
              <a:t>For each </a:t>
            </a:r>
            <a:r>
              <a:rPr spc="-5" dirty="0">
                <a:solidFill>
                  <a:srgbClr val="BA56BD"/>
                </a:solidFill>
                <a:latin typeface="Arial"/>
                <a:cs typeface="Arial"/>
              </a:rPr>
              <a:t>of </a:t>
            </a:r>
            <a:r>
              <a:rPr spc="-20" dirty="0">
                <a:solidFill>
                  <a:srgbClr val="BA56BD"/>
                </a:solidFill>
                <a:latin typeface="Arial"/>
                <a:cs typeface="Arial"/>
              </a:rPr>
              <a:t>the </a:t>
            </a:r>
            <a:r>
              <a:rPr i="1" spc="-85" dirty="0">
                <a:solidFill>
                  <a:srgbClr val="BA56BD"/>
                </a:solidFill>
                <a:latin typeface="Arial"/>
                <a:cs typeface="Arial"/>
              </a:rPr>
              <a:t>k </a:t>
            </a:r>
            <a:r>
              <a:rPr spc="-80" dirty="0">
                <a:solidFill>
                  <a:srgbClr val="BA56BD"/>
                </a:solidFill>
                <a:latin typeface="Arial"/>
                <a:cs typeface="Arial"/>
              </a:rPr>
              <a:t>hypotheses,</a:t>
            </a:r>
            <a:r>
              <a:rPr spc="-265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20" dirty="0">
                <a:solidFill>
                  <a:srgbClr val="BA56BD"/>
                </a:solidFill>
                <a:latin typeface="Arial"/>
                <a:cs typeface="Arial"/>
              </a:rPr>
              <a:t>find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10" dirty="0">
                <a:solidFill>
                  <a:srgbClr val="BA56BD"/>
                </a:solidFill>
                <a:latin typeface="Arial"/>
                <a:cs typeface="Arial"/>
              </a:rPr>
              <a:t>top </a:t>
            </a:r>
            <a:r>
              <a:rPr i="1" spc="-85" dirty="0">
                <a:solidFill>
                  <a:srgbClr val="BA56BD"/>
                </a:solidFill>
                <a:latin typeface="Arial"/>
                <a:cs typeface="Arial"/>
              </a:rPr>
              <a:t>k </a:t>
            </a:r>
            <a:r>
              <a:rPr spc="-55" dirty="0">
                <a:solidFill>
                  <a:srgbClr val="BA56BD"/>
                </a:solidFill>
                <a:latin typeface="Arial"/>
                <a:cs typeface="Arial"/>
              </a:rPr>
              <a:t>next </a:t>
            </a:r>
            <a:r>
              <a:rPr spc="-70" dirty="0">
                <a:solidFill>
                  <a:srgbClr val="BA56BD"/>
                </a:solidFill>
                <a:latin typeface="Arial"/>
                <a:cs typeface="Arial"/>
              </a:rPr>
              <a:t>words </a:t>
            </a:r>
            <a:r>
              <a:rPr spc="-85" dirty="0">
                <a:solidFill>
                  <a:srgbClr val="BA56BD"/>
                </a:solidFill>
                <a:latin typeface="Arial"/>
                <a:cs typeface="Arial"/>
              </a:rPr>
              <a:t>and </a:t>
            </a:r>
            <a:r>
              <a:rPr spc="-75" dirty="0">
                <a:solidFill>
                  <a:srgbClr val="BA56BD"/>
                </a:solidFill>
                <a:latin typeface="Arial"/>
                <a:cs typeface="Arial"/>
              </a:rPr>
              <a:t>calculate</a:t>
            </a:r>
            <a:r>
              <a:rPr spc="-260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120" dirty="0">
                <a:solidFill>
                  <a:srgbClr val="BA56BD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E948A61-BC3B-430D-9D96-F22A708A2495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56" name="Title 8">
            <a:extLst>
              <a:ext uri="{FF2B5EF4-FFF2-40B4-BE49-F238E27FC236}">
                <a16:creationId xmlns:a16="http://schemas.microsoft.com/office/drawing/2014/main" id="{0BDA1359-E14C-6CDD-59E8-F862499A3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822231"/>
          </a:xfrm>
        </p:spPr>
        <p:txBody>
          <a:bodyPr/>
          <a:lstStyle/>
          <a:p>
            <a:r>
              <a:rPr lang="en-US" dirty="0"/>
              <a:t>Beam Search Decoding: Example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840487"/>
            <a:ext cx="35255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2000" spc="-145" dirty="0">
                <a:solidFill>
                  <a:prstClr val="black"/>
                </a:solidFill>
                <a:latin typeface="Arial"/>
                <a:cs typeface="Arial"/>
              </a:rPr>
              <a:t>Beam </a:t>
            </a:r>
            <a:r>
              <a:rPr sz="2000" spc="-140" dirty="0">
                <a:solidFill>
                  <a:prstClr val="black"/>
                </a:solidFill>
                <a:latin typeface="Arial"/>
                <a:cs typeface="Arial"/>
              </a:rPr>
              <a:t>size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90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75" dirty="0">
                <a:solidFill>
                  <a:prstClr val="black"/>
                </a:solidFill>
                <a:latin typeface="Arial"/>
                <a:cs typeface="Arial"/>
              </a:rPr>
              <a:t>2. </a:t>
            </a:r>
            <a:r>
              <a:rPr sz="2000" spc="-105" dirty="0">
                <a:solidFill>
                  <a:srgbClr val="4285F4"/>
                </a:solidFill>
                <a:latin typeface="Arial"/>
                <a:cs typeface="Arial"/>
              </a:rPr>
              <a:t>Blue </a:t>
            </a:r>
            <a:r>
              <a:rPr sz="2000" spc="-80" dirty="0">
                <a:solidFill>
                  <a:srgbClr val="4285F4"/>
                </a:solidFill>
                <a:latin typeface="Arial"/>
                <a:cs typeface="Arial"/>
              </a:rPr>
              <a:t>numbers</a:t>
            </a:r>
            <a:r>
              <a:rPr sz="2000" spc="-10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000" spc="-170" dirty="0">
                <a:solidFill>
                  <a:srgbClr val="4285F4"/>
                </a:solidFill>
                <a:latin typeface="Arial"/>
                <a:cs typeface="Arial"/>
              </a:rPr>
              <a:t>=</a:t>
            </a:r>
            <a:endParaRPr sz="20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3551" y="284226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algn="ctr">
              <a:spcBef>
                <a:spcPts val="234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73551" y="3368040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247015">
              <a:spcBef>
                <a:spcPts val="240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73551" y="4698491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352425">
              <a:spcBef>
                <a:spcPts val="240"/>
              </a:spcBef>
              <a:defRPr/>
            </a:pPr>
            <a:r>
              <a:rPr sz="2000" i="1" spc="-105" dirty="0">
                <a:solidFill>
                  <a:prstClr val="black"/>
                </a:solidFill>
                <a:latin typeface="Arial"/>
                <a:cs typeface="Arial"/>
              </a:rPr>
              <a:t>was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73551" y="5224272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spcBef>
                <a:spcPts val="245"/>
              </a:spcBef>
              <a:defRPr/>
            </a:pPr>
            <a:r>
              <a:rPr sz="2000" i="1" spc="-25" dirty="0">
                <a:solidFill>
                  <a:prstClr val="black"/>
                </a:solidFill>
                <a:latin typeface="Arial"/>
                <a:cs typeface="Arial"/>
              </a:rPr>
              <a:t>got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76804" y="3060192"/>
            <a:ext cx="397510" cy="526415"/>
          </a:xfrm>
          <a:custGeom>
            <a:avLst/>
            <a:gdLst/>
            <a:ahLst/>
            <a:cxnLst/>
            <a:rect l="l" t="t" r="r" b="b"/>
            <a:pathLst>
              <a:path w="397510" h="526414">
                <a:moveTo>
                  <a:pt x="397383" y="0"/>
                </a:moveTo>
                <a:lnTo>
                  <a:pt x="312801" y="11049"/>
                </a:lnTo>
                <a:lnTo>
                  <a:pt x="330568" y="37338"/>
                </a:lnTo>
                <a:lnTo>
                  <a:pt x="0" y="260223"/>
                </a:lnTo>
                <a:lnTo>
                  <a:pt x="3441" y="265341"/>
                </a:lnTo>
                <a:lnTo>
                  <a:pt x="0" y="270510"/>
                </a:lnTo>
                <a:lnTo>
                  <a:pt x="330288" y="489445"/>
                </a:lnTo>
                <a:lnTo>
                  <a:pt x="312801" y="515874"/>
                </a:lnTo>
                <a:lnTo>
                  <a:pt x="397383" y="526161"/>
                </a:lnTo>
                <a:lnTo>
                  <a:pt x="380238" y="496443"/>
                </a:lnTo>
                <a:lnTo>
                  <a:pt x="354838" y="452374"/>
                </a:lnTo>
                <a:lnTo>
                  <a:pt x="337337" y="478815"/>
                </a:lnTo>
                <a:lnTo>
                  <a:pt x="15278" y="265264"/>
                </a:lnTo>
                <a:lnTo>
                  <a:pt x="337693" y="47879"/>
                </a:lnTo>
                <a:lnTo>
                  <a:pt x="355473" y="74168"/>
                </a:lnTo>
                <a:lnTo>
                  <a:pt x="380301" y="30226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876804" y="4916423"/>
            <a:ext cx="397510" cy="527050"/>
          </a:xfrm>
          <a:custGeom>
            <a:avLst/>
            <a:gdLst/>
            <a:ahLst/>
            <a:cxnLst/>
            <a:rect l="l" t="t" r="r" b="b"/>
            <a:pathLst>
              <a:path w="397510" h="527050">
                <a:moveTo>
                  <a:pt x="397383" y="0"/>
                </a:moveTo>
                <a:lnTo>
                  <a:pt x="312928" y="11938"/>
                </a:lnTo>
                <a:lnTo>
                  <a:pt x="331038" y="38100"/>
                </a:lnTo>
                <a:lnTo>
                  <a:pt x="0" y="267081"/>
                </a:lnTo>
                <a:lnTo>
                  <a:pt x="3721" y="272542"/>
                </a:lnTo>
                <a:lnTo>
                  <a:pt x="127" y="278142"/>
                </a:lnTo>
                <a:lnTo>
                  <a:pt x="329869" y="491121"/>
                </a:lnTo>
                <a:lnTo>
                  <a:pt x="312674" y="517779"/>
                </a:lnTo>
                <a:lnTo>
                  <a:pt x="397383" y="527050"/>
                </a:lnTo>
                <a:lnTo>
                  <a:pt x="380136" y="497967"/>
                </a:lnTo>
                <a:lnTo>
                  <a:pt x="353949" y="453771"/>
                </a:lnTo>
                <a:lnTo>
                  <a:pt x="336778" y="480402"/>
                </a:lnTo>
                <a:lnTo>
                  <a:pt x="14541" y="272351"/>
                </a:lnTo>
                <a:lnTo>
                  <a:pt x="338251" y="48526"/>
                </a:lnTo>
                <a:lnTo>
                  <a:pt x="356362" y="74676"/>
                </a:lnTo>
                <a:lnTo>
                  <a:pt x="380428" y="30861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28972" y="2546604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spcBef>
                <a:spcPts val="240"/>
              </a:spcBef>
              <a:defRPr/>
            </a:pPr>
            <a:r>
              <a:rPr sz="2000" i="1" spc="-85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28972" y="307390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-125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28972" y="443026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28972" y="4956048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247015">
              <a:spcBef>
                <a:spcPts val="245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386454" y="2764536"/>
            <a:ext cx="342265" cy="527685"/>
          </a:xfrm>
          <a:custGeom>
            <a:avLst/>
            <a:gdLst/>
            <a:ahLst/>
            <a:cxnLst/>
            <a:rect l="l" t="t" r="r" b="b"/>
            <a:pathLst>
              <a:path w="342264" h="527685">
                <a:moveTo>
                  <a:pt x="342265" y="0"/>
                </a:moveTo>
                <a:lnTo>
                  <a:pt x="259842" y="21336"/>
                </a:lnTo>
                <a:lnTo>
                  <a:pt x="280670" y="45250"/>
                </a:lnTo>
                <a:lnTo>
                  <a:pt x="0" y="289687"/>
                </a:lnTo>
                <a:lnTo>
                  <a:pt x="4622" y="295021"/>
                </a:lnTo>
                <a:lnTo>
                  <a:pt x="635" y="300863"/>
                </a:lnTo>
                <a:lnTo>
                  <a:pt x="275856" y="489826"/>
                </a:lnTo>
                <a:lnTo>
                  <a:pt x="257937" y="516001"/>
                </a:lnTo>
                <a:lnTo>
                  <a:pt x="342265" y="527685"/>
                </a:lnTo>
                <a:lnTo>
                  <a:pt x="325247" y="496951"/>
                </a:lnTo>
                <a:lnTo>
                  <a:pt x="300990" y="453136"/>
                </a:lnTo>
                <a:lnTo>
                  <a:pt x="283032" y="479361"/>
                </a:lnTo>
                <a:lnTo>
                  <a:pt x="13804" y="294614"/>
                </a:lnTo>
                <a:lnTo>
                  <a:pt x="289013" y="54813"/>
                </a:lnTo>
                <a:lnTo>
                  <a:pt x="309880" y="78740"/>
                </a:lnTo>
                <a:lnTo>
                  <a:pt x="327063" y="36957"/>
                </a:lnTo>
                <a:lnTo>
                  <a:pt x="3422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386708" y="4648200"/>
            <a:ext cx="342265" cy="527050"/>
          </a:xfrm>
          <a:custGeom>
            <a:avLst/>
            <a:gdLst/>
            <a:ahLst/>
            <a:cxnLst/>
            <a:rect l="l" t="t" r="r" b="b"/>
            <a:pathLst>
              <a:path w="342264" h="527050">
                <a:moveTo>
                  <a:pt x="342011" y="0"/>
                </a:moveTo>
                <a:lnTo>
                  <a:pt x="258572" y="17526"/>
                </a:lnTo>
                <a:lnTo>
                  <a:pt x="278333" y="42443"/>
                </a:lnTo>
                <a:lnTo>
                  <a:pt x="0" y="263271"/>
                </a:lnTo>
                <a:lnTo>
                  <a:pt x="3937" y="268224"/>
                </a:lnTo>
                <a:lnTo>
                  <a:pt x="127" y="273304"/>
                </a:lnTo>
                <a:lnTo>
                  <a:pt x="277596" y="485330"/>
                </a:lnTo>
                <a:lnTo>
                  <a:pt x="258318" y="510540"/>
                </a:lnTo>
                <a:lnTo>
                  <a:pt x="342011" y="526542"/>
                </a:lnTo>
                <a:lnTo>
                  <a:pt x="325577" y="493014"/>
                </a:lnTo>
                <a:lnTo>
                  <a:pt x="304546" y="450088"/>
                </a:lnTo>
                <a:lnTo>
                  <a:pt x="285292" y="475259"/>
                </a:lnTo>
                <a:lnTo>
                  <a:pt x="14249" y="268122"/>
                </a:lnTo>
                <a:lnTo>
                  <a:pt x="286207" y="52349"/>
                </a:lnTo>
                <a:lnTo>
                  <a:pt x="305943" y="77216"/>
                </a:lnTo>
                <a:lnTo>
                  <a:pt x="325869" y="34544"/>
                </a:lnTo>
                <a:lnTo>
                  <a:pt x="3420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56020" y="181660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365125">
              <a:spcBef>
                <a:spcPts val="235"/>
              </a:spcBef>
              <a:defRPr/>
            </a:pPr>
            <a:r>
              <a:rPr sz="2000" i="1" spc="40" dirty="0">
                <a:solidFill>
                  <a:prstClr val="black"/>
                </a:solidFill>
                <a:latin typeface="Arial"/>
                <a:cs typeface="Arial"/>
              </a:rPr>
              <a:t>tart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56020" y="2343912"/>
            <a:ext cx="1117600" cy="337271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1270" algn="ctr">
              <a:spcBef>
                <a:spcPts val="229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pie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56020" y="351282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332105">
              <a:spcBef>
                <a:spcPts val="234"/>
              </a:spcBef>
              <a:defRPr/>
            </a:pPr>
            <a:r>
              <a:rPr sz="2000" i="1" spc="5" dirty="0">
                <a:solidFill>
                  <a:prstClr val="black"/>
                </a:solidFill>
                <a:latin typeface="Arial"/>
                <a:cs typeface="Arial"/>
              </a:rPr>
              <a:t>with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56020" y="4038601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270" algn="ctr">
              <a:spcBef>
                <a:spcPts val="235"/>
              </a:spcBef>
              <a:defRPr/>
            </a:pPr>
            <a:r>
              <a:rPr sz="2000" i="1" spc="-85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840223" y="3287521"/>
            <a:ext cx="422275" cy="969644"/>
          </a:xfrm>
          <a:custGeom>
            <a:avLst/>
            <a:gdLst/>
            <a:ahLst/>
            <a:cxnLst/>
            <a:rect l="l" t="t" r="r" b="b"/>
            <a:pathLst>
              <a:path w="422275" h="969645">
                <a:moveTo>
                  <a:pt x="422021" y="884174"/>
                </a:moveTo>
                <a:lnTo>
                  <a:pt x="392785" y="896620"/>
                </a:lnTo>
                <a:lnTo>
                  <a:pt x="25704" y="34709"/>
                </a:lnTo>
                <a:lnTo>
                  <a:pt x="360121" y="391426"/>
                </a:lnTo>
                <a:lnTo>
                  <a:pt x="336931" y="413131"/>
                </a:lnTo>
                <a:lnTo>
                  <a:pt x="416814" y="442722"/>
                </a:lnTo>
                <a:lnTo>
                  <a:pt x="404317" y="400685"/>
                </a:lnTo>
                <a:lnTo>
                  <a:pt x="392557" y="361061"/>
                </a:lnTo>
                <a:lnTo>
                  <a:pt x="369366" y="382765"/>
                </a:lnTo>
                <a:lnTo>
                  <a:pt x="10414" y="0"/>
                </a:lnTo>
                <a:lnTo>
                  <a:pt x="5842" y="4318"/>
                </a:lnTo>
                <a:lnTo>
                  <a:pt x="0" y="6858"/>
                </a:lnTo>
                <a:lnTo>
                  <a:pt x="381101" y="901598"/>
                </a:lnTo>
                <a:lnTo>
                  <a:pt x="351917" y="914019"/>
                </a:lnTo>
                <a:lnTo>
                  <a:pt x="416814" y="969137"/>
                </a:lnTo>
                <a:lnTo>
                  <a:pt x="420230" y="913257"/>
                </a:lnTo>
                <a:lnTo>
                  <a:pt x="422021" y="8841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840477" y="2034539"/>
            <a:ext cx="416559" cy="736600"/>
          </a:xfrm>
          <a:custGeom>
            <a:avLst/>
            <a:gdLst/>
            <a:ahLst/>
            <a:cxnLst/>
            <a:rect l="l" t="t" r="r" b="b"/>
            <a:pathLst>
              <a:path w="416560" h="736600">
                <a:moveTo>
                  <a:pt x="416560" y="0"/>
                </a:moveTo>
                <a:lnTo>
                  <a:pt x="346075" y="47752"/>
                </a:lnTo>
                <a:lnTo>
                  <a:pt x="373722" y="63309"/>
                </a:lnTo>
                <a:lnTo>
                  <a:pt x="0" y="726948"/>
                </a:lnTo>
                <a:lnTo>
                  <a:pt x="5067" y="729830"/>
                </a:lnTo>
                <a:lnTo>
                  <a:pt x="8382" y="736600"/>
                </a:lnTo>
                <a:lnTo>
                  <a:pt x="351205" y="566851"/>
                </a:lnTo>
                <a:lnTo>
                  <a:pt x="365252" y="595249"/>
                </a:lnTo>
                <a:lnTo>
                  <a:pt x="399580" y="549783"/>
                </a:lnTo>
                <a:lnTo>
                  <a:pt x="416560" y="527304"/>
                </a:lnTo>
                <a:lnTo>
                  <a:pt x="331470" y="526923"/>
                </a:lnTo>
                <a:lnTo>
                  <a:pt x="345541" y="555396"/>
                </a:lnTo>
                <a:lnTo>
                  <a:pt x="20751" y="716280"/>
                </a:lnTo>
                <a:lnTo>
                  <a:pt x="384784" y="69519"/>
                </a:lnTo>
                <a:lnTo>
                  <a:pt x="412496" y="85090"/>
                </a:lnTo>
                <a:lnTo>
                  <a:pt x="414058" y="52197"/>
                </a:lnTo>
                <a:lnTo>
                  <a:pt x="4165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10500" y="1810511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spcBef>
                <a:spcPts val="240"/>
              </a:spcBef>
              <a:defRPr/>
            </a:pPr>
            <a:r>
              <a:rPr sz="2000" i="1" spc="-40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810500" y="2337816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331470">
              <a:spcBef>
                <a:spcPts val="234"/>
              </a:spcBef>
              <a:defRPr/>
            </a:pPr>
            <a:r>
              <a:rPr sz="2000" i="1" spc="5" dirty="0">
                <a:solidFill>
                  <a:prstClr val="black"/>
                </a:solidFill>
                <a:latin typeface="Arial"/>
                <a:cs typeface="Arial"/>
              </a:rPr>
              <a:t>with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810500" y="351282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635" algn="ctr">
              <a:spcBef>
                <a:spcPts val="234"/>
              </a:spcBef>
              <a:defRPr/>
            </a:pPr>
            <a:r>
              <a:rPr sz="2000" i="1" spc="-85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810500" y="4038601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366395">
              <a:spcBef>
                <a:spcPts val="235"/>
              </a:spcBef>
              <a:defRPr/>
            </a:pPr>
            <a:r>
              <a:rPr sz="2000" i="1" spc="-114" dirty="0">
                <a:solidFill>
                  <a:srgbClr val="00AF50"/>
                </a:solidFill>
                <a:latin typeface="Arial"/>
                <a:cs typeface="Arial"/>
              </a:rPr>
              <a:t>one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368160" y="2028443"/>
            <a:ext cx="441959" cy="566420"/>
          </a:xfrm>
          <a:custGeom>
            <a:avLst/>
            <a:gdLst/>
            <a:ahLst/>
            <a:cxnLst/>
            <a:rect l="l" t="t" r="r" b="b"/>
            <a:pathLst>
              <a:path w="441960" h="566419">
                <a:moveTo>
                  <a:pt x="441833" y="0"/>
                </a:moveTo>
                <a:lnTo>
                  <a:pt x="363982" y="34798"/>
                </a:lnTo>
                <a:lnTo>
                  <a:pt x="388543" y="54927"/>
                </a:lnTo>
                <a:lnTo>
                  <a:pt x="0" y="528701"/>
                </a:lnTo>
                <a:lnTo>
                  <a:pt x="4927" y="532701"/>
                </a:lnTo>
                <a:lnTo>
                  <a:pt x="5080" y="539750"/>
                </a:lnTo>
                <a:lnTo>
                  <a:pt x="365658" y="534720"/>
                </a:lnTo>
                <a:lnTo>
                  <a:pt x="366141" y="566420"/>
                </a:lnTo>
                <a:lnTo>
                  <a:pt x="441833" y="527304"/>
                </a:lnTo>
                <a:lnTo>
                  <a:pt x="430517" y="521843"/>
                </a:lnTo>
                <a:lnTo>
                  <a:pt x="364998" y="490220"/>
                </a:lnTo>
                <a:lnTo>
                  <a:pt x="365467" y="522020"/>
                </a:lnTo>
                <a:lnTo>
                  <a:pt x="17957" y="526872"/>
                </a:lnTo>
                <a:lnTo>
                  <a:pt x="398322" y="62928"/>
                </a:lnTo>
                <a:lnTo>
                  <a:pt x="422910" y="83058"/>
                </a:lnTo>
                <a:lnTo>
                  <a:pt x="431558" y="45085"/>
                </a:lnTo>
                <a:lnTo>
                  <a:pt x="4418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368287" y="3692651"/>
            <a:ext cx="441959" cy="565150"/>
          </a:xfrm>
          <a:custGeom>
            <a:avLst/>
            <a:gdLst/>
            <a:ahLst/>
            <a:cxnLst/>
            <a:rect l="l" t="t" r="r" b="b"/>
            <a:pathLst>
              <a:path w="441960" h="565150">
                <a:moveTo>
                  <a:pt x="441706" y="38100"/>
                </a:moveTo>
                <a:lnTo>
                  <a:pt x="429006" y="31750"/>
                </a:lnTo>
                <a:lnTo>
                  <a:pt x="365506" y="0"/>
                </a:lnTo>
                <a:lnTo>
                  <a:pt x="365506" y="31750"/>
                </a:lnTo>
                <a:lnTo>
                  <a:pt x="4826" y="31750"/>
                </a:lnTo>
                <a:lnTo>
                  <a:pt x="4826" y="38100"/>
                </a:lnTo>
                <a:lnTo>
                  <a:pt x="0" y="42164"/>
                </a:lnTo>
                <a:lnTo>
                  <a:pt x="388150" y="510070"/>
                </a:lnTo>
                <a:lnTo>
                  <a:pt x="363728" y="530352"/>
                </a:lnTo>
                <a:lnTo>
                  <a:pt x="441706" y="564642"/>
                </a:lnTo>
                <a:lnTo>
                  <a:pt x="431190" y="519811"/>
                </a:lnTo>
                <a:lnTo>
                  <a:pt x="422275" y="481711"/>
                </a:lnTo>
                <a:lnTo>
                  <a:pt x="397929" y="501942"/>
                </a:lnTo>
                <a:lnTo>
                  <a:pt x="18288" y="44450"/>
                </a:lnTo>
                <a:lnTo>
                  <a:pt x="365506" y="44450"/>
                </a:lnTo>
                <a:lnTo>
                  <a:pt x="365506" y="76200"/>
                </a:lnTo>
                <a:lnTo>
                  <a:pt x="429006" y="44450"/>
                </a:lnTo>
                <a:lnTo>
                  <a:pt x="441706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524001" y="4038601"/>
            <a:ext cx="1167765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31445">
              <a:spcBef>
                <a:spcPts val="235"/>
              </a:spcBef>
              <a:defRPr/>
            </a:pPr>
            <a:r>
              <a:rPr sz="2000" i="1" spc="-26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308859" y="3107436"/>
            <a:ext cx="571500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58750">
              <a:spcBef>
                <a:spcPts val="235"/>
              </a:spcBef>
              <a:defRPr/>
            </a:pPr>
            <a:r>
              <a:rPr sz="2000" i="1" spc="-120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308859" y="4971289"/>
            <a:ext cx="571500" cy="337271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algn="ctr">
              <a:spcBef>
                <a:spcPts val="229"/>
              </a:spcBef>
              <a:defRPr/>
            </a:pPr>
            <a:r>
              <a:rPr sz="2000" i="1" spc="-55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103158" y="3543300"/>
            <a:ext cx="491490" cy="500380"/>
          </a:xfrm>
          <a:custGeom>
            <a:avLst/>
            <a:gdLst/>
            <a:ahLst/>
            <a:cxnLst/>
            <a:rect l="l" t="t" r="r" b="b"/>
            <a:pathLst>
              <a:path w="491490" h="500379">
                <a:moveTo>
                  <a:pt x="433491" y="49928"/>
                </a:moveTo>
                <a:lnTo>
                  <a:pt x="0" y="491236"/>
                </a:lnTo>
                <a:lnTo>
                  <a:pt x="9067" y="500125"/>
                </a:lnTo>
                <a:lnTo>
                  <a:pt x="442556" y="58822"/>
                </a:lnTo>
                <a:lnTo>
                  <a:pt x="433491" y="49928"/>
                </a:lnTo>
                <a:close/>
              </a:path>
              <a:path w="491490" h="500379">
                <a:moveTo>
                  <a:pt x="478171" y="40894"/>
                </a:moveTo>
                <a:lnTo>
                  <a:pt x="442366" y="40894"/>
                </a:lnTo>
                <a:lnTo>
                  <a:pt x="451434" y="49784"/>
                </a:lnTo>
                <a:lnTo>
                  <a:pt x="442556" y="58822"/>
                </a:lnTo>
                <a:lnTo>
                  <a:pt x="465188" y="81025"/>
                </a:lnTo>
                <a:lnTo>
                  <a:pt x="478171" y="40894"/>
                </a:lnTo>
                <a:close/>
              </a:path>
              <a:path w="491490" h="500379">
                <a:moveTo>
                  <a:pt x="442366" y="40894"/>
                </a:moveTo>
                <a:lnTo>
                  <a:pt x="433491" y="49928"/>
                </a:lnTo>
                <a:lnTo>
                  <a:pt x="442556" y="58822"/>
                </a:lnTo>
                <a:lnTo>
                  <a:pt x="451434" y="49784"/>
                </a:lnTo>
                <a:lnTo>
                  <a:pt x="442366" y="40894"/>
                </a:lnTo>
                <a:close/>
              </a:path>
              <a:path w="491490" h="500379">
                <a:moveTo>
                  <a:pt x="491401" y="0"/>
                </a:moveTo>
                <a:lnTo>
                  <a:pt x="410819" y="27686"/>
                </a:lnTo>
                <a:lnTo>
                  <a:pt x="433491" y="49928"/>
                </a:lnTo>
                <a:lnTo>
                  <a:pt x="442366" y="40894"/>
                </a:lnTo>
                <a:lnTo>
                  <a:pt x="478171" y="40894"/>
                </a:lnTo>
                <a:lnTo>
                  <a:pt x="4914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103158" y="4470020"/>
            <a:ext cx="491490" cy="501015"/>
          </a:xfrm>
          <a:custGeom>
            <a:avLst/>
            <a:gdLst/>
            <a:ahLst/>
            <a:cxnLst/>
            <a:rect l="l" t="t" r="r" b="b"/>
            <a:pathLst>
              <a:path w="491490" h="501014">
                <a:moveTo>
                  <a:pt x="433458" y="450760"/>
                </a:moveTo>
                <a:lnTo>
                  <a:pt x="410832" y="472947"/>
                </a:lnTo>
                <a:lnTo>
                  <a:pt x="491401" y="500760"/>
                </a:lnTo>
                <a:lnTo>
                  <a:pt x="478211" y="459866"/>
                </a:lnTo>
                <a:lnTo>
                  <a:pt x="442391" y="459866"/>
                </a:lnTo>
                <a:lnTo>
                  <a:pt x="433458" y="450760"/>
                </a:lnTo>
                <a:close/>
              </a:path>
              <a:path w="491490" h="501014">
                <a:moveTo>
                  <a:pt x="442525" y="441869"/>
                </a:moveTo>
                <a:lnTo>
                  <a:pt x="433458" y="450760"/>
                </a:lnTo>
                <a:lnTo>
                  <a:pt x="442391" y="459866"/>
                </a:lnTo>
                <a:lnTo>
                  <a:pt x="451459" y="450976"/>
                </a:lnTo>
                <a:lnTo>
                  <a:pt x="442525" y="441869"/>
                </a:lnTo>
                <a:close/>
              </a:path>
              <a:path w="491490" h="501014">
                <a:moveTo>
                  <a:pt x="465226" y="419607"/>
                </a:moveTo>
                <a:lnTo>
                  <a:pt x="442525" y="441869"/>
                </a:lnTo>
                <a:lnTo>
                  <a:pt x="451459" y="450976"/>
                </a:lnTo>
                <a:lnTo>
                  <a:pt x="442391" y="459866"/>
                </a:lnTo>
                <a:lnTo>
                  <a:pt x="478211" y="459866"/>
                </a:lnTo>
                <a:lnTo>
                  <a:pt x="465226" y="419607"/>
                </a:lnTo>
                <a:close/>
              </a:path>
              <a:path w="491490" h="501014">
                <a:moveTo>
                  <a:pt x="9067" y="0"/>
                </a:moveTo>
                <a:lnTo>
                  <a:pt x="0" y="8889"/>
                </a:lnTo>
                <a:lnTo>
                  <a:pt x="433458" y="450760"/>
                </a:lnTo>
                <a:lnTo>
                  <a:pt x="442525" y="441869"/>
                </a:lnTo>
                <a:lnTo>
                  <a:pt x="90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384857" y="2785617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384857" y="543956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626612" y="4340479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1.6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26612" y="5683708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626612" y="2481198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626612" y="380060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081779" y="352539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081779" y="218427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081779" y="5406949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081779" y="4079494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468111" y="765049"/>
            <a:ext cx="3837432" cy="580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09716" y="448221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609716" y="3208146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609716" y="1455801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4.0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609715" y="2762200"/>
            <a:ext cx="3860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3.4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197723" y="320167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197723" y="4484878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197723" y="277533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197723" y="1436623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875527" y="6083047"/>
            <a:ext cx="3034665" cy="585417"/>
          </a:xfrm>
          <a:prstGeom prst="rect">
            <a:avLst/>
          </a:prstGeom>
          <a:ln w="19811">
            <a:solidFill>
              <a:srgbClr val="BA56BD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spcBef>
                <a:spcPts val="245"/>
              </a:spcBef>
              <a:defRPr/>
            </a:pPr>
            <a:r>
              <a:rPr spc="-85" dirty="0">
                <a:solidFill>
                  <a:srgbClr val="BA56BD"/>
                </a:solidFill>
                <a:latin typeface="Arial"/>
                <a:cs typeface="Arial"/>
              </a:rPr>
              <a:t>Of </a:t>
            </a:r>
            <a:r>
              <a:rPr spc="-75" dirty="0">
                <a:solidFill>
                  <a:srgbClr val="BA56BD"/>
                </a:solidFill>
                <a:latin typeface="Arial"/>
                <a:cs typeface="Arial"/>
              </a:rPr>
              <a:t>these </a:t>
            </a:r>
            <a:r>
              <a:rPr i="1" spc="-75" dirty="0">
                <a:solidFill>
                  <a:srgbClr val="BA56BD"/>
                </a:solidFill>
                <a:latin typeface="Arial"/>
                <a:cs typeface="Arial"/>
              </a:rPr>
              <a:t>k</a:t>
            </a:r>
            <a:r>
              <a:rPr spc="-112" baseline="25462" dirty="0">
                <a:solidFill>
                  <a:srgbClr val="BA56BD"/>
                </a:solidFill>
                <a:latin typeface="Arial"/>
                <a:cs typeface="Arial"/>
              </a:rPr>
              <a:t>2</a:t>
            </a:r>
            <a:r>
              <a:rPr spc="44" baseline="25462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80" dirty="0">
                <a:solidFill>
                  <a:srgbClr val="BA56BD"/>
                </a:solidFill>
                <a:latin typeface="Arial"/>
                <a:cs typeface="Arial"/>
              </a:rPr>
              <a:t>hypotheses,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40" dirty="0">
                <a:solidFill>
                  <a:srgbClr val="BA56BD"/>
                </a:solidFill>
                <a:latin typeface="Arial"/>
                <a:cs typeface="Arial"/>
              </a:rPr>
              <a:t>just </a:t>
            </a:r>
            <a:r>
              <a:rPr spc="-105" dirty="0">
                <a:solidFill>
                  <a:srgbClr val="BA56BD"/>
                </a:solidFill>
                <a:latin typeface="Arial"/>
                <a:cs typeface="Arial"/>
              </a:rPr>
              <a:t>keep </a:t>
            </a:r>
            <a:r>
              <a:rPr i="1" spc="-85" dirty="0">
                <a:solidFill>
                  <a:srgbClr val="BA56BD"/>
                </a:solidFill>
                <a:latin typeface="Arial"/>
                <a:cs typeface="Arial"/>
              </a:rPr>
              <a:t>k </a:t>
            </a:r>
            <a:r>
              <a:rPr spc="5" dirty="0">
                <a:solidFill>
                  <a:srgbClr val="BA56BD"/>
                </a:solidFill>
                <a:latin typeface="Arial"/>
                <a:cs typeface="Arial"/>
              </a:rPr>
              <a:t>with </a:t>
            </a:r>
            <a:r>
              <a:rPr spc="-70" dirty="0">
                <a:solidFill>
                  <a:srgbClr val="BA56BD"/>
                </a:solidFill>
                <a:latin typeface="Arial"/>
                <a:cs typeface="Arial"/>
              </a:rPr>
              <a:t>highest</a:t>
            </a:r>
            <a:r>
              <a:rPr spc="-260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120" dirty="0">
                <a:solidFill>
                  <a:srgbClr val="BA56BD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AEB6068-7D9D-4C5E-9E7D-2F1BB00D7EF2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57" name="Title 8">
            <a:extLst>
              <a:ext uri="{FF2B5EF4-FFF2-40B4-BE49-F238E27FC236}">
                <a16:creationId xmlns:a16="http://schemas.microsoft.com/office/drawing/2014/main" id="{0E839096-8E2F-5C40-0354-168396D1F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822231"/>
          </a:xfrm>
        </p:spPr>
        <p:txBody>
          <a:bodyPr/>
          <a:lstStyle/>
          <a:p>
            <a:r>
              <a:rPr lang="en-US" dirty="0"/>
              <a:t>Beam Search Decoding: Example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840487"/>
            <a:ext cx="35255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2000" spc="-145" dirty="0">
                <a:solidFill>
                  <a:prstClr val="black"/>
                </a:solidFill>
                <a:latin typeface="Arial"/>
                <a:cs typeface="Arial"/>
              </a:rPr>
              <a:t>Beam </a:t>
            </a:r>
            <a:r>
              <a:rPr sz="2000" spc="-140" dirty="0">
                <a:solidFill>
                  <a:prstClr val="black"/>
                </a:solidFill>
                <a:latin typeface="Arial"/>
                <a:cs typeface="Arial"/>
              </a:rPr>
              <a:t>size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90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75" dirty="0">
                <a:solidFill>
                  <a:prstClr val="black"/>
                </a:solidFill>
                <a:latin typeface="Arial"/>
                <a:cs typeface="Arial"/>
              </a:rPr>
              <a:t>2. </a:t>
            </a:r>
            <a:r>
              <a:rPr sz="2000" spc="-105" dirty="0">
                <a:solidFill>
                  <a:srgbClr val="4285F4"/>
                </a:solidFill>
                <a:latin typeface="Arial"/>
                <a:cs typeface="Arial"/>
              </a:rPr>
              <a:t>Blue </a:t>
            </a:r>
            <a:r>
              <a:rPr sz="2000" spc="-80" dirty="0">
                <a:solidFill>
                  <a:srgbClr val="4285F4"/>
                </a:solidFill>
                <a:latin typeface="Arial"/>
                <a:cs typeface="Arial"/>
              </a:rPr>
              <a:t>numbers</a:t>
            </a:r>
            <a:r>
              <a:rPr sz="2000" spc="-10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000" spc="-170" dirty="0">
                <a:solidFill>
                  <a:srgbClr val="4285F4"/>
                </a:solidFill>
                <a:latin typeface="Arial"/>
                <a:cs typeface="Arial"/>
              </a:rPr>
              <a:t>=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3551" y="284226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algn="ctr">
              <a:spcBef>
                <a:spcPts val="234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73551" y="3368040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247015">
              <a:spcBef>
                <a:spcPts val="240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73551" y="4698491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352425">
              <a:spcBef>
                <a:spcPts val="240"/>
              </a:spcBef>
              <a:defRPr/>
            </a:pPr>
            <a:r>
              <a:rPr sz="2000" i="1" spc="-105" dirty="0">
                <a:solidFill>
                  <a:prstClr val="black"/>
                </a:solidFill>
                <a:latin typeface="Arial"/>
                <a:cs typeface="Arial"/>
              </a:rPr>
              <a:t>was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73551" y="5224272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spcBef>
                <a:spcPts val="245"/>
              </a:spcBef>
              <a:defRPr/>
            </a:pPr>
            <a:r>
              <a:rPr sz="2000" i="1" spc="-25" dirty="0">
                <a:solidFill>
                  <a:prstClr val="black"/>
                </a:solidFill>
                <a:latin typeface="Arial"/>
                <a:cs typeface="Arial"/>
              </a:rPr>
              <a:t>got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76804" y="3060192"/>
            <a:ext cx="397510" cy="526415"/>
          </a:xfrm>
          <a:custGeom>
            <a:avLst/>
            <a:gdLst/>
            <a:ahLst/>
            <a:cxnLst/>
            <a:rect l="l" t="t" r="r" b="b"/>
            <a:pathLst>
              <a:path w="397510" h="526414">
                <a:moveTo>
                  <a:pt x="397383" y="0"/>
                </a:moveTo>
                <a:lnTo>
                  <a:pt x="312801" y="11049"/>
                </a:lnTo>
                <a:lnTo>
                  <a:pt x="330568" y="37338"/>
                </a:lnTo>
                <a:lnTo>
                  <a:pt x="0" y="260223"/>
                </a:lnTo>
                <a:lnTo>
                  <a:pt x="3441" y="265341"/>
                </a:lnTo>
                <a:lnTo>
                  <a:pt x="0" y="270510"/>
                </a:lnTo>
                <a:lnTo>
                  <a:pt x="330288" y="489445"/>
                </a:lnTo>
                <a:lnTo>
                  <a:pt x="312801" y="515874"/>
                </a:lnTo>
                <a:lnTo>
                  <a:pt x="397383" y="526161"/>
                </a:lnTo>
                <a:lnTo>
                  <a:pt x="380238" y="496443"/>
                </a:lnTo>
                <a:lnTo>
                  <a:pt x="354838" y="452374"/>
                </a:lnTo>
                <a:lnTo>
                  <a:pt x="337337" y="478815"/>
                </a:lnTo>
                <a:lnTo>
                  <a:pt x="15278" y="265264"/>
                </a:lnTo>
                <a:lnTo>
                  <a:pt x="337693" y="47879"/>
                </a:lnTo>
                <a:lnTo>
                  <a:pt x="355473" y="74168"/>
                </a:lnTo>
                <a:lnTo>
                  <a:pt x="380301" y="30226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876804" y="4916423"/>
            <a:ext cx="397510" cy="527050"/>
          </a:xfrm>
          <a:custGeom>
            <a:avLst/>
            <a:gdLst/>
            <a:ahLst/>
            <a:cxnLst/>
            <a:rect l="l" t="t" r="r" b="b"/>
            <a:pathLst>
              <a:path w="397510" h="527050">
                <a:moveTo>
                  <a:pt x="397383" y="0"/>
                </a:moveTo>
                <a:lnTo>
                  <a:pt x="312928" y="11938"/>
                </a:lnTo>
                <a:lnTo>
                  <a:pt x="331038" y="38100"/>
                </a:lnTo>
                <a:lnTo>
                  <a:pt x="0" y="267081"/>
                </a:lnTo>
                <a:lnTo>
                  <a:pt x="3721" y="272542"/>
                </a:lnTo>
                <a:lnTo>
                  <a:pt x="127" y="278142"/>
                </a:lnTo>
                <a:lnTo>
                  <a:pt x="329869" y="491121"/>
                </a:lnTo>
                <a:lnTo>
                  <a:pt x="312674" y="517779"/>
                </a:lnTo>
                <a:lnTo>
                  <a:pt x="397383" y="527050"/>
                </a:lnTo>
                <a:lnTo>
                  <a:pt x="380136" y="497967"/>
                </a:lnTo>
                <a:lnTo>
                  <a:pt x="353949" y="453771"/>
                </a:lnTo>
                <a:lnTo>
                  <a:pt x="336778" y="480402"/>
                </a:lnTo>
                <a:lnTo>
                  <a:pt x="14541" y="272351"/>
                </a:lnTo>
                <a:lnTo>
                  <a:pt x="338251" y="48526"/>
                </a:lnTo>
                <a:lnTo>
                  <a:pt x="356362" y="74676"/>
                </a:lnTo>
                <a:lnTo>
                  <a:pt x="380428" y="30861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28972" y="2546604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spcBef>
                <a:spcPts val="240"/>
              </a:spcBef>
              <a:defRPr/>
            </a:pPr>
            <a:r>
              <a:rPr sz="2000" i="1" spc="-85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28972" y="307390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-125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28972" y="443026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28972" y="4956048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247015">
              <a:spcBef>
                <a:spcPts val="245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386454" y="2764536"/>
            <a:ext cx="342265" cy="527685"/>
          </a:xfrm>
          <a:custGeom>
            <a:avLst/>
            <a:gdLst/>
            <a:ahLst/>
            <a:cxnLst/>
            <a:rect l="l" t="t" r="r" b="b"/>
            <a:pathLst>
              <a:path w="342264" h="527685">
                <a:moveTo>
                  <a:pt x="342265" y="0"/>
                </a:moveTo>
                <a:lnTo>
                  <a:pt x="259842" y="21336"/>
                </a:lnTo>
                <a:lnTo>
                  <a:pt x="280670" y="45250"/>
                </a:lnTo>
                <a:lnTo>
                  <a:pt x="0" y="289687"/>
                </a:lnTo>
                <a:lnTo>
                  <a:pt x="4622" y="295021"/>
                </a:lnTo>
                <a:lnTo>
                  <a:pt x="635" y="300863"/>
                </a:lnTo>
                <a:lnTo>
                  <a:pt x="275856" y="489826"/>
                </a:lnTo>
                <a:lnTo>
                  <a:pt x="257937" y="516001"/>
                </a:lnTo>
                <a:lnTo>
                  <a:pt x="342265" y="527685"/>
                </a:lnTo>
                <a:lnTo>
                  <a:pt x="325247" y="496951"/>
                </a:lnTo>
                <a:lnTo>
                  <a:pt x="300990" y="453136"/>
                </a:lnTo>
                <a:lnTo>
                  <a:pt x="283032" y="479361"/>
                </a:lnTo>
                <a:lnTo>
                  <a:pt x="13804" y="294614"/>
                </a:lnTo>
                <a:lnTo>
                  <a:pt x="289013" y="54813"/>
                </a:lnTo>
                <a:lnTo>
                  <a:pt x="309880" y="78740"/>
                </a:lnTo>
                <a:lnTo>
                  <a:pt x="327063" y="36957"/>
                </a:lnTo>
                <a:lnTo>
                  <a:pt x="3422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386708" y="4648200"/>
            <a:ext cx="342265" cy="527050"/>
          </a:xfrm>
          <a:custGeom>
            <a:avLst/>
            <a:gdLst/>
            <a:ahLst/>
            <a:cxnLst/>
            <a:rect l="l" t="t" r="r" b="b"/>
            <a:pathLst>
              <a:path w="342264" h="527050">
                <a:moveTo>
                  <a:pt x="342011" y="0"/>
                </a:moveTo>
                <a:lnTo>
                  <a:pt x="258572" y="17526"/>
                </a:lnTo>
                <a:lnTo>
                  <a:pt x="278333" y="42443"/>
                </a:lnTo>
                <a:lnTo>
                  <a:pt x="0" y="263271"/>
                </a:lnTo>
                <a:lnTo>
                  <a:pt x="3937" y="268224"/>
                </a:lnTo>
                <a:lnTo>
                  <a:pt x="127" y="273304"/>
                </a:lnTo>
                <a:lnTo>
                  <a:pt x="277596" y="485330"/>
                </a:lnTo>
                <a:lnTo>
                  <a:pt x="258318" y="510540"/>
                </a:lnTo>
                <a:lnTo>
                  <a:pt x="342011" y="526542"/>
                </a:lnTo>
                <a:lnTo>
                  <a:pt x="325577" y="493014"/>
                </a:lnTo>
                <a:lnTo>
                  <a:pt x="304546" y="450088"/>
                </a:lnTo>
                <a:lnTo>
                  <a:pt x="285292" y="475259"/>
                </a:lnTo>
                <a:lnTo>
                  <a:pt x="14249" y="268122"/>
                </a:lnTo>
                <a:lnTo>
                  <a:pt x="286207" y="52349"/>
                </a:lnTo>
                <a:lnTo>
                  <a:pt x="305943" y="77216"/>
                </a:lnTo>
                <a:lnTo>
                  <a:pt x="325869" y="34544"/>
                </a:lnTo>
                <a:lnTo>
                  <a:pt x="3420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56020" y="181660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365125">
              <a:spcBef>
                <a:spcPts val="235"/>
              </a:spcBef>
              <a:defRPr/>
            </a:pPr>
            <a:r>
              <a:rPr sz="2000" i="1" spc="40" dirty="0">
                <a:solidFill>
                  <a:prstClr val="black"/>
                </a:solidFill>
                <a:latin typeface="Arial"/>
                <a:cs typeface="Arial"/>
              </a:rPr>
              <a:t>tart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56020" y="2343912"/>
            <a:ext cx="1117600" cy="337271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1270" algn="ctr">
              <a:spcBef>
                <a:spcPts val="229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pie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56020" y="351282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332105">
              <a:spcBef>
                <a:spcPts val="234"/>
              </a:spcBef>
              <a:defRPr/>
            </a:pPr>
            <a:r>
              <a:rPr sz="2000" i="1" spc="5" dirty="0">
                <a:solidFill>
                  <a:prstClr val="black"/>
                </a:solidFill>
                <a:latin typeface="Arial"/>
                <a:cs typeface="Arial"/>
              </a:rPr>
              <a:t>with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56020" y="4038601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270" algn="ctr">
              <a:spcBef>
                <a:spcPts val="235"/>
              </a:spcBef>
              <a:defRPr/>
            </a:pPr>
            <a:r>
              <a:rPr sz="2000" i="1" spc="-85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840223" y="3287521"/>
            <a:ext cx="422275" cy="969644"/>
          </a:xfrm>
          <a:custGeom>
            <a:avLst/>
            <a:gdLst/>
            <a:ahLst/>
            <a:cxnLst/>
            <a:rect l="l" t="t" r="r" b="b"/>
            <a:pathLst>
              <a:path w="422275" h="969645">
                <a:moveTo>
                  <a:pt x="422021" y="884174"/>
                </a:moveTo>
                <a:lnTo>
                  <a:pt x="392785" y="896620"/>
                </a:lnTo>
                <a:lnTo>
                  <a:pt x="25704" y="34709"/>
                </a:lnTo>
                <a:lnTo>
                  <a:pt x="360121" y="391426"/>
                </a:lnTo>
                <a:lnTo>
                  <a:pt x="336931" y="413131"/>
                </a:lnTo>
                <a:lnTo>
                  <a:pt x="416814" y="442722"/>
                </a:lnTo>
                <a:lnTo>
                  <a:pt x="404317" y="400685"/>
                </a:lnTo>
                <a:lnTo>
                  <a:pt x="392557" y="361061"/>
                </a:lnTo>
                <a:lnTo>
                  <a:pt x="369366" y="382765"/>
                </a:lnTo>
                <a:lnTo>
                  <a:pt x="10414" y="0"/>
                </a:lnTo>
                <a:lnTo>
                  <a:pt x="5842" y="4318"/>
                </a:lnTo>
                <a:lnTo>
                  <a:pt x="0" y="6858"/>
                </a:lnTo>
                <a:lnTo>
                  <a:pt x="381101" y="901598"/>
                </a:lnTo>
                <a:lnTo>
                  <a:pt x="351917" y="914019"/>
                </a:lnTo>
                <a:lnTo>
                  <a:pt x="416814" y="969137"/>
                </a:lnTo>
                <a:lnTo>
                  <a:pt x="420230" y="913257"/>
                </a:lnTo>
                <a:lnTo>
                  <a:pt x="422021" y="8841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840477" y="2034539"/>
            <a:ext cx="416559" cy="736600"/>
          </a:xfrm>
          <a:custGeom>
            <a:avLst/>
            <a:gdLst/>
            <a:ahLst/>
            <a:cxnLst/>
            <a:rect l="l" t="t" r="r" b="b"/>
            <a:pathLst>
              <a:path w="416560" h="736600">
                <a:moveTo>
                  <a:pt x="416560" y="0"/>
                </a:moveTo>
                <a:lnTo>
                  <a:pt x="346075" y="47752"/>
                </a:lnTo>
                <a:lnTo>
                  <a:pt x="373722" y="63309"/>
                </a:lnTo>
                <a:lnTo>
                  <a:pt x="0" y="726948"/>
                </a:lnTo>
                <a:lnTo>
                  <a:pt x="5067" y="729830"/>
                </a:lnTo>
                <a:lnTo>
                  <a:pt x="8382" y="736600"/>
                </a:lnTo>
                <a:lnTo>
                  <a:pt x="351205" y="566851"/>
                </a:lnTo>
                <a:lnTo>
                  <a:pt x="365252" y="595249"/>
                </a:lnTo>
                <a:lnTo>
                  <a:pt x="399580" y="549783"/>
                </a:lnTo>
                <a:lnTo>
                  <a:pt x="416560" y="527304"/>
                </a:lnTo>
                <a:lnTo>
                  <a:pt x="331470" y="526923"/>
                </a:lnTo>
                <a:lnTo>
                  <a:pt x="345541" y="555396"/>
                </a:lnTo>
                <a:lnTo>
                  <a:pt x="20751" y="716280"/>
                </a:lnTo>
                <a:lnTo>
                  <a:pt x="384784" y="69519"/>
                </a:lnTo>
                <a:lnTo>
                  <a:pt x="412496" y="85090"/>
                </a:lnTo>
                <a:lnTo>
                  <a:pt x="414058" y="52197"/>
                </a:lnTo>
                <a:lnTo>
                  <a:pt x="4165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10500" y="1810511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spcBef>
                <a:spcPts val="240"/>
              </a:spcBef>
              <a:defRPr/>
            </a:pPr>
            <a:r>
              <a:rPr sz="2000" i="1" spc="-40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810500" y="2337816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331470">
              <a:spcBef>
                <a:spcPts val="234"/>
              </a:spcBef>
              <a:defRPr/>
            </a:pPr>
            <a:r>
              <a:rPr sz="2000" i="1" spc="5" dirty="0">
                <a:solidFill>
                  <a:prstClr val="black"/>
                </a:solidFill>
                <a:latin typeface="Arial"/>
                <a:cs typeface="Arial"/>
              </a:rPr>
              <a:t>with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810500" y="351282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635" algn="ctr">
              <a:spcBef>
                <a:spcPts val="234"/>
              </a:spcBef>
              <a:defRPr/>
            </a:pPr>
            <a:r>
              <a:rPr sz="2000" i="1" spc="-85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810500" y="4038601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366395">
              <a:spcBef>
                <a:spcPts val="235"/>
              </a:spcBef>
              <a:defRPr/>
            </a:pPr>
            <a:r>
              <a:rPr sz="2000" i="1" spc="-114" dirty="0">
                <a:solidFill>
                  <a:srgbClr val="00AF50"/>
                </a:solidFill>
                <a:latin typeface="Arial"/>
                <a:cs typeface="Arial"/>
              </a:rPr>
              <a:t>one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368160" y="2028443"/>
            <a:ext cx="441959" cy="566420"/>
          </a:xfrm>
          <a:custGeom>
            <a:avLst/>
            <a:gdLst/>
            <a:ahLst/>
            <a:cxnLst/>
            <a:rect l="l" t="t" r="r" b="b"/>
            <a:pathLst>
              <a:path w="441960" h="566419">
                <a:moveTo>
                  <a:pt x="441833" y="0"/>
                </a:moveTo>
                <a:lnTo>
                  <a:pt x="363982" y="34798"/>
                </a:lnTo>
                <a:lnTo>
                  <a:pt x="388543" y="54927"/>
                </a:lnTo>
                <a:lnTo>
                  <a:pt x="0" y="528701"/>
                </a:lnTo>
                <a:lnTo>
                  <a:pt x="4927" y="532701"/>
                </a:lnTo>
                <a:lnTo>
                  <a:pt x="5080" y="539750"/>
                </a:lnTo>
                <a:lnTo>
                  <a:pt x="365658" y="534720"/>
                </a:lnTo>
                <a:lnTo>
                  <a:pt x="366141" y="566420"/>
                </a:lnTo>
                <a:lnTo>
                  <a:pt x="441833" y="527304"/>
                </a:lnTo>
                <a:lnTo>
                  <a:pt x="430517" y="521843"/>
                </a:lnTo>
                <a:lnTo>
                  <a:pt x="364998" y="490220"/>
                </a:lnTo>
                <a:lnTo>
                  <a:pt x="365467" y="522020"/>
                </a:lnTo>
                <a:lnTo>
                  <a:pt x="17957" y="526872"/>
                </a:lnTo>
                <a:lnTo>
                  <a:pt x="398322" y="62928"/>
                </a:lnTo>
                <a:lnTo>
                  <a:pt x="422910" y="83058"/>
                </a:lnTo>
                <a:lnTo>
                  <a:pt x="431558" y="45085"/>
                </a:lnTo>
                <a:lnTo>
                  <a:pt x="4418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368287" y="3692651"/>
            <a:ext cx="441959" cy="565150"/>
          </a:xfrm>
          <a:custGeom>
            <a:avLst/>
            <a:gdLst/>
            <a:ahLst/>
            <a:cxnLst/>
            <a:rect l="l" t="t" r="r" b="b"/>
            <a:pathLst>
              <a:path w="441960" h="565150">
                <a:moveTo>
                  <a:pt x="441706" y="38100"/>
                </a:moveTo>
                <a:lnTo>
                  <a:pt x="429006" y="31750"/>
                </a:lnTo>
                <a:lnTo>
                  <a:pt x="365506" y="0"/>
                </a:lnTo>
                <a:lnTo>
                  <a:pt x="365506" y="31750"/>
                </a:lnTo>
                <a:lnTo>
                  <a:pt x="4826" y="31750"/>
                </a:lnTo>
                <a:lnTo>
                  <a:pt x="4826" y="38100"/>
                </a:lnTo>
                <a:lnTo>
                  <a:pt x="0" y="42164"/>
                </a:lnTo>
                <a:lnTo>
                  <a:pt x="388150" y="510070"/>
                </a:lnTo>
                <a:lnTo>
                  <a:pt x="363728" y="530352"/>
                </a:lnTo>
                <a:lnTo>
                  <a:pt x="441706" y="564642"/>
                </a:lnTo>
                <a:lnTo>
                  <a:pt x="431190" y="519811"/>
                </a:lnTo>
                <a:lnTo>
                  <a:pt x="422275" y="481711"/>
                </a:lnTo>
                <a:lnTo>
                  <a:pt x="397929" y="501942"/>
                </a:lnTo>
                <a:lnTo>
                  <a:pt x="18288" y="44450"/>
                </a:lnTo>
                <a:lnTo>
                  <a:pt x="365506" y="44450"/>
                </a:lnTo>
                <a:lnTo>
                  <a:pt x="365506" y="76200"/>
                </a:lnTo>
                <a:lnTo>
                  <a:pt x="429006" y="44450"/>
                </a:lnTo>
                <a:lnTo>
                  <a:pt x="441706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412223" y="2613661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270" algn="ctr">
              <a:spcBef>
                <a:spcPts val="235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pie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412223" y="3140965"/>
            <a:ext cx="1117600" cy="337271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365125">
              <a:spcBef>
                <a:spcPts val="229"/>
              </a:spcBef>
              <a:defRPr/>
            </a:pPr>
            <a:r>
              <a:rPr sz="2000" i="1" spc="40" dirty="0">
                <a:solidFill>
                  <a:prstClr val="black"/>
                </a:solidFill>
                <a:latin typeface="Arial"/>
                <a:cs typeface="Arial"/>
              </a:rPr>
              <a:t>tart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412223" y="443026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270" algn="ctr">
              <a:spcBef>
                <a:spcPts val="235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pie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412223" y="4956048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365125">
              <a:spcBef>
                <a:spcPts val="245"/>
              </a:spcBef>
              <a:defRPr/>
            </a:pPr>
            <a:r>
              <a:rPr sz="2000" i="1" spc="40" dirty="0">
                <a:solidFill>
                  <a:prstClr val="black"/>
                </a:solidFill>
                <a:latin typeface="Arial"/>
                <a:cs typeface="Arial"/>
              </a:rPr>
              <a:t>tart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8922005" y="2831592"/>
            <a:ext cx="490855" cy="902969"/>
          </a:xfrm>
          <a:custGeom>
            <a:avLst/>
            <a:gdLst/>
            <a:ahLst/>
            <a:cxnLst/>
            <a:rect l="l" t="t" r="r" b="b"/>
            <a:pathLst>
              <a:path w="490854" h="902970">
                <a:moveTo>
                  <a:pt x="490474" y="0"/>
                </a:moveTo>
                <a:lnTo>
                  <a:pt x="420751" y="49022"/>
                </a:lnTo>
                <a:lnTo>
                  <a:pt x="448716" y="64071"/>
                </a:lnTo>
                <a:lnTo>
                  <a:pt x="0" y="895477"/>
                </a:lnTo>
                <a:lnTo>
                  <a:pt x="6654" y="899109"/>
                </a:lnTo>
                <a:lnTo>
                  <a:pt x="9398" y="902716"/>
                </a:lnTo>
                <a:lnTo>
                  <a:pt x="10998" y="901484"/>
                </a:lnTo>
                <a:lnTo>
                  <a:pt x="11176" y="901573"/>
                </a:lnTo>
                <a:lnTo>
                  <a:pt x="11366" y="901204"/>
                </a:lnTo>
                <a:lnTo>
                  <a:pt x="433946" y="577176"/>
                </a:lnTo>
                <a:lnTo>
                  <a:pt x="453263" y="602361"/>
                </a:lnTo>
                <a:lnTo>
                  <a:pt x="474116" y="559435"/>
                </a:lnTo>
                <a:lnTo>
                  <a:pt x="490474" y="525780"/>
                </a:lnTo>
                <a:lnTo>
                  <a:pt x="406908" y="541909"/>
                </a:lnTo>
                <a:lnTo>
                  <a:pt x="426224" y="567118"/>
                </a:lnTo>
                <a:lnTo>
                  <a:pt x="25996" y="874102"/>
                </a:lnTo>
                <a:lnTo>
                  <a:pt x="459930" y="70104"/>
                </a:lnTo>
                <a:lnTo>
                  <a:pt x="487807" y="85090"/>
                </a:lnTo>
                <a:lnTo>
                  <a:pt x="488810" y="52832"/>
                </a:lnTo>
                <a:lnTo>
                  <a:pt x="4904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8922005" y="4251578"/>
            <a:ext cx="490855" cy="923290"/>
          </a:xfrm>
          <a:custGeom>
            <a:avLst/>
            <a:gdLst/>
            <a:ahLst/>
            <a:cxnLst/>
            <a:rect l="l" t="t" r="r" b="b"/>
            <a:pathLst>
              <a:path w="490854" h="923289">
                <a:moveTo>
                  <a:pt x="490474" y="396367"/>
                </a:moveTo>
                <a:lnTo>
                  <a:pt x="474548" y="361442"/>
                </a:lnTo>
                <a:lnTo>
                  <a:pt x="455168" y="318897"/>
                </a:lnTo>
                <a:lnTo>
                  <a:pt x="435254" y="343573"/>
                </a:lnTo>
                <a:lnTo>
                  <a:pt x="9525" y="0"/>
                </a:lnTo>
                <a:lnTo>
                  <a:pt x="5588" y="4953"/>
                </a:lnTo>
                <a:lnTo>
                  <a:pt x="0" y="7874"/>
                </a:lnTo>
                <a:lnTo>
                  <a:pt x="449326" y="858545"/>
                </a:lnTo>
                <a:lnTo>
                  <a:pt x="421259" y="873379"/>
                </a:lnTo>
                <a:lnTo>
                  <a:pt x="490474" y="922909"/>
                </a:lnTo>
                <a:lnTo>
                  <a:pt x="489280" y="869823"/>
                </a:lnTo>
                <a:lnTo>
                  <a:pt x="488569" y="837819"/>
                </a:lnTo>
                <a:lnTo>
                  <a:pt x="460527" y="852627"/>
                </a:lnTo>
                <a:lnTo>
                  <a:pt x="25501" y="29171"/>
                </a:lnTo>
                <a:lnTo>
                  <a:pt x="427253" y="353479"/>
                </a:lnTo>
                <a:lnTo>
                  <a:pt x="407289" y="378206"/>
                </a:lnTo>
                <a:lnTo>
                  <a:pt x="490474" y="3963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524001" y="4038601"/>
            <a:ext cx="1167765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31445">
              <a:spcBef>
                <a:spcPts val="235"/>
              </a:spcBef>
              <a:defRPr/>
            </a:pPr>
            <a:r>
              <a:rPr sz="2000" i="1" spc="-26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308859" y="3107436"/>
            <a:ext cx="571500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58750">
              <a:spcBef>
                <a:spcPts val="235"/>
              </a:spcBef>
              <a:defRPr/>
            </a:pPr>
            <a:r>
              <a:rPr sz="2000" i="1" spc="-120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308859" y="4971289"/>
            <a:ext cx="571500" cy="337271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algn="ctr">
              <a:spcBef>
                <a:spcPts val="229"/>
              </a:spcBef>
              <a:defRPr/>
            </a:pPr>
            <a:r>
              <a:rPr sz="2000" i="1" spc="-55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103158" y="3543300"/>
            <a:ext cx="491490" cy="500380"/>
          </a:xfrm>
          <a:custGeom>
            <a:avLst/>
            <a:gdLst/>
            <a:ahLst/>
            <a:cxnLst/>
            <a:rect l="l" t="t" r="r" b="b"/>
            <a:pathLst>
              <a:path w="491490" h="500379">
                <a:moveTo>
                  <a:pt x="433491" y="49928"/>
                </a:moveTo>
                <a:lnTo>
                  <a:pt x="0" y="491236"/>
                </a:lnTo>
                <a:lnTo>
                  <a:pt x="9067" y="500125"/>
                </a:lnTo>
                <a:lnTo>
                  <a:pt x="442556" y="58822"/>
                </a:lnTo>
                <a:lnTo>
                  <a:pt x="433491" y="49928"/>
                </a:lnTo>
                <a:close/>
              </a:path>
              <a:path w="491490" h="500379">
                <a:moveTo>
                  <a:pt x="478171" y="40894"/>
                </a:moveTo>
                <a:lnTo>
                  <a:pt x="442366" y="40894"/>
                </a:lnTo>
                <a:lnTo>
                  <a:pt x="451434" y="49784"/>
                </a:lnTo>
                <a:lnTo>
                  <a:pt x="442556" y="58822"/>
                </a:lnTo>
                <a:lnTo>
                  <a:pt x="465188" y="81025"/>
                </a:lnTo>
                <a:lnTo>
                  <a:pt x="478171" y="40894"/>
                </a:lnTo>
                <a:close/>
              </a:path>
              <a:path w="491490" h="500379">
                <a:moveTo>
                  <a:pt x="442366" y="40894"/>
                </a:moveTo>
                <a:lnTo>
                  <a:pt x="433491" y="49928"/>
                </a:lnTo>
                <a:lnTo>
                  <a:pt x="442556" y="58822"/>
                </a:lnTo>
                <a:lnTo>
                  <a:pt x="451434" y="49784"/>
                </a:lnTo>
                <a:lnTo>
                  <a:pt x="442366" y="40894"/>
                </a:lnTo>
                <a:close/>
              </a:path>
              <a:path w="491490" h="500379">
                <a:moveTo>
                  <a:pt x="491401" y="0"/>
                </a:moveTo>
                <a:lnTo>
                  <a:pt x="410819" y="27686"/>
                </a:lnTo>
                <a:lnTo>
                  <a:pt x="433491" y="49928"/>
                </a:lnTo>
                <a:lnTo>
                  <a:pt x="442366" y="40894"/>
                </a:lnTo>
                <a:lnTo>
                  <a:pt x="478171" y="40894"/>
                </a:lnTo>
                <a:lnTo>
                  <a:pt x="4914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103158" y="4470020"/>
            <a:ext cx="491490" cy="501015"/>
          </a:xfrm>
          <a:custGeom>
            <a:avLst/>
            <a:gdLst/>
            <a:ahLst/>
            <a:cxnLst/>
            <a:rect l="l" t="t" r="r" b="b"/>
            <a:pathLst>
              <a:path w="491490" h="501014">
                <a:moveTo>
                  <a:pt x="433458" y="450760"/>
                </a:moveTo>
                <a:lnTo>
                  <a:pt x="410832" y="472947"/>
                </a:lnTo>
                <a:lnTo>
                  <a:pt x="491401" y="500760"/>
                </a:lnTo>
                <a:lnTo>
                  <a:pt x="478211" y="459866"/>
                </a:lnTo>
                <a:lnTo>
                  <a:pt x="442391" y="459866"/>
                </a:lnTo>
                <a:lnTo>
                  <a:pt x="433458" y="450760"/>
                </a:lnTo>
                <a:close/>
              </a:path>
              <a:path w="491490" h="501014">
                <a:moveTo>
                  <a:pt x="442525" y="441869"/>
                </a:moveTo>
                <a:lnTo>
                  <a:pt x="433458" y="450760"/>
                </a:lnTo>
                <a:lnTo>
                  <a:pt x="442391" y="459866"/>
                </a:lnTo>
                <a:lnTo>
                  <a:pt x="451459" y="450976"/>
                </a:lnTo>
                <a:lnTo>
                  <a:pt x="442525" y="441869"/>
                </a:lnTo>
                <a:close/>
              </a:path>
              <a:path w="491490" h="501014">
                <a:moveTo>
                  <a:pt x="465226" y="419607"/>
                </a:moveTo>
                <a:lnTo>
                  <a:pt x="442525" y="441869"/>
                </a:lnTo>
                <a:lnTo>
                  <a:pt x="451459" y="450976"/>
                </a:lnTo>
                <a:lnTo>
                  <a:pt x="442391" y="459866"/>
                </a:lnTo>
                <a:lnTo>
                  <a:pt x="478211" y="459866"/>
                </a:lnTo>
                <a:lnTo>
                  <a:pt x="465226" y="419607"/>
                </a:lnTo>
                <a:close/>
              </a:path>
              <a:path w="491490" h="501014">
                <a:moveTo>
                  <a:pt x="9067" y="0"/>
                </a:moveTo>
                <a:lnTo>
                  <a:pt x="0" y="8889"/>
                </a:lnTo>
                <a:lnTo>
                  <a:pt x="433458" y="450760"/>
                </a:lnTo>
                <a:lnTo>
                  <a:pt x="442525" y="441869"/>
                </a:lnTo>
                <a:lnTo>
                  <a:pt x="90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384857" y="2785617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384857" y="543956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626612" y="4340479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1.6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626612" y="5683708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626612" y="2481198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626612" y="380060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081779" y="352539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081779" y="218427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081779" y="5406949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081779" y="4079494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5468111" y="765049"/>
            <a:ext cx="3837432" cy="580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609716" y="448221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609716" y="3208146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609716" y="1455801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4.0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609715" y="2762200"/>
            <a:ext cx="3860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3.4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197723" y="320167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197723" y="4484878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197723" y="277533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197723" y="1436623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9757410" y="2290064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757410" y="3586430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4.6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9757410" y="4112767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5.0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757410" y="5398414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5.3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846571" y="6083047"/>
            <a:ext cx="3683635" cy="585417"/>
          </a:xfrm>
          <a:prstGeom prst="rect">
            <a:avLst/>
          </a:prstGeom>
          <a:ln w="19811">
            <a:solidFill>
              <a:srgbClr val="BA56BD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R="44450" algn="ctr">
              <a:spcBef>
                <a:spcPts val="245"/>
              </a:spcBef>
              <a:defRPr/>
            </a:pPr>
            <a:r>
              <a:rPr spc="-110" dirty="0">
                <a:solidFill>
                  <a:srgbClr val="BA56BD"/>
                </a:solidFill>
                <a:latin typeface="Arial"/>
                <a:cs typeface="Arial"/>
              </a:rPr>
              <a:t>For each </a:t>
            </a:r>
            <a:r>
              <a:rPr spc="-5" dirty="0">
                <a:solidFill>
                  <a:srgbClr val="BA56BD"/>
                </a:solidFill>
                <a:latin typeface="Arial"/>
                <a:cs typeface="Arial"/>
              </a:rPr>
              <a:t>of </a:t>
            </a:r>
            <a:r>
              <a:rPr spc="-20" dirty="0">
                <a:solidFill>
                  <a:srgbClr val="BA56BD"/>
                </a:solidFill>
                <a:latin typeface="Arial"/>
                <a:cs typeface="Arial"/>
              </a:rPr>
              <a:t>the </a:t>
            </a:r>
            <a:r>
              <a:rPr i="1" spc="-85" dirty="0">
                <a:solidFill>
                  <a:srgbClr val="BA56BD"/>
                </a:solidFill>
                <a:latin typeface="Arial"/>
                <a:cs typeface="Arial"/>
              </a:rPr>
              <a:t>k </a:t>
            </a:r>
            <a:r>
              <a:rPr spc="-85" dirty="0">
                <a:solidFill>
                  <a:srgbClr val="BA56BD"/>
                </a:solidFill>
                <a:latin typeface="Arial"/>
                <a:cs typeface="Arial"/>
              </a:rPr>
              <a:t>hypotheses,</a:t>
            </a:r>
            <a:r>
              <a:rPr spc="-245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20" dirty="0">
                <a:solidFill>
                  <a:srgbClr val="BA56BD"/>
                </a:solidFill>
                <a:latin typeface="Arial"/>
                <a:cs typeface="Arial"/>
              </a:rPr>
              <a:t>find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10" dirty="0">
                <a:solidFill>
                  <a:srgbClr val="BA56BD"/>
                </a:solidFill>
                <a:latin typeface="Arial"/>
                <a:cs typeface="Arial"/>
              </a:rPr>
              <a:t>top </a:t>
            </a:r>
            <a:r>
              <a:rPr i="1" spc="-85" dirty="0">
                <a:solidFill>
                  <a:srgbClr val="BA56BD"/>
                </a:solidFill>
                <a:latin typeface="Arial"/>
                <a:cs typeface="Arial"/>
              </a:rPr>
              <a:t>k </a:t>
            </a:r>
            <a:r>
              <a:rPr spc="-55" dirty="0">
                <a:solidFill>
                  <a:srgbClr val="BA56BD"/>
                </a:solidFill>
                <a:latin typeface="Arial"/>
                <a:cs typeface="Arial"/>
              </a:rPr>
              <a:t>next </a:t>
            </a:r>
            <a:r>
              <a:rPr spc="-70" dirty="0">
                <a:solidFill>
                  <a:srgbClr val="BA56BD"/>
                </a:solidFill>
                <a:latin typeface="Arial"/>
                <a:cs typeface="Arial"/>
              </a:rPr>
              <a:t>words </a:t>
            </a:r>
            <a:r>
              <a:rPr spc="-85" dirty="0">
                <a:solidFill>
                  <a:srgbClr val="BA56BD"/>
                </a:solidFill>
                <a:latin typeface="Arial"/>
                <a:cs typeface="Arial"/>
              </a:rPr>
              <a:t>and </a:t>
            </a:r>
            <a:r>
              <a:rPr spc="-75" dirty="0">
                <a:solidFill>
                  <a:srgbClr val="BA56BD"/>
                </a:solidFill>
                <a:latin typeface="Arial"/>
                <a:cs typeface="Arial"/>
              </a:rPr>
              <a:t>calculate</a:t>
            </a:r>
            <a:r>
              <a:rPr spc="-260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120" dirty="0">
                <a:solidFill>
                  <a:srgbClr val="BA56BD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CD37AA7-B812-4137-8D54-0359B77FDE1A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39" name="Title 8">
            <a:extLst>
              <a:ext uri="{FF2B5EF4-FFF2-40B4-BE49-F238E27FC236}">
                <a16:creationId xmlns:a16="http://schemas.microsoft.com/office/drawing/2014/main" id="{2FE27A55-5579-086C-8427-06DFFF5EAE37}"/>
              </a:ext>
            </a:extLst>
          </p:cNvPr>
          <p:cNvSpPr txBox="1">
            <a:spLocks/>
          </p:cNvSpPr>
          <p:nvPr/>
        </p:nvSpPr>
        <p:spPr>
          <a:xfrm>
            <a:off x="17929" y="18256"/>
            <a:ext cx="12192000" cy="8222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Beam Search Decoding: Example</a:t>
            </a:r>
            <a:endParaRPr 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840487"/>
            <a:ext cx="35255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2000" spc="-145" dirty="0">
                <a:solidFill>
                  <a:prstClr val="black"/>
                </a:solidFill>
                <a:latin typeface="Arial"/>
                <a:cs typeface="Arial"/>
              </a:rPr>
              <a:t>Beam </a:t>
            </a:r>
            <a:r>
              <a:rPr sz="2000" spc="-140" dirty="0">
                <a:solidFill>
                  <a:prstClr val="black"/>
                </a:solidFill>
                <a:latin typeface="Arial"/>
                <a:cs typeface="Arial"/>
              </a:rPr>
              <a:t>size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90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75" dirty="0">
                <a:solidFill>
                  <a:prstClr val="black"/>
                </a:solidFill>
                <a:latin typeface="Arial"/>
                <a:cs typeface="Arial"/>
              </a:rPr>
              <a:t>2. </a:t>
            </a:r>
            <a:r>
              <a:rPr sz="2000" spc="-105" dirty="0">
                <a:solidFill>
                  <a:srgbClr val="4285F4"/>
                </a:solidFill>
                <a:latin typeface="Arial"/>
                <a:cs typeface="Arial"/>
              </a:rPr>
              <a:t>Blue </a:t>
            </a:r>
            <a:r>
              <a:rPr sz="2000" spc="-80" dirty="0">
                <a:solidFill>
                  <a:srgbClr val="4285F4"/>
                </a:solidFill>
                <a:latin typeface="Arial"/>
                <a:cs typeface="Arial"/>
              </a:rPr>
              <a:t>numbers</a:t>
            </a:r>
            <a:r>
              <a:rPr sz="2000" spc="-10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000" spc="-170" dirty="0">
                <a:solidFill>
                  <a:srgbClr val="4285F4"/>
                </a:solidFill>
                <a:latin typeface="Arial"/>
                <a:cs typeface="Arial"/>
              </a:rPr>
              <a:t>=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3551" y="284226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algn="ctr">
              <a:spcBef>
                <a:spcPts val="234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73551" y="3368040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247015">
              <a:spcBef>
                <a:spcPts val="240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73551" y="4698491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352425">
              <a:spcBef>
                <a:spcPts val="240"/>
              </a:spcBef>
              <a:defRPr/>
            </a:pPr>
            <a:r>
              <a:rPr sz="2000" i="1" spc="-105" dirty="0">
                <a:solidFill>
                  <a:prstClr val="black"/>
                </a:solidFill>
                <a:latin typeface="Arial"/>
                <a:cs typeface="Arial"/>
              </a:rPr>
              <a:t>was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73551" y="5224272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spcBef>
                <a:spcPts val="245"/>
              </a:spcBef>
              <a:defRPr/>
            </a:pPr>
            <a:r>
              <a:rPr sz="2000" i="1" spc="-25" dirty="0">
                <a:solidFill>
                  <a:prstClr val="black"/>
                </a:solidFill>
                <a:latin typeface="Arial"/>
                <a:cs typeface="Arial"/>
              </a:rPr>
              <a:t>got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76804" y="3060192"/>
            <a:ext cx="397510" cy="526415"/>
          </a:xfrm>
          <a:custGeom>
            <a:avLst/>
            <a:gdLst/>
            <a:ahLst/>
            <a:cxnLst/>
            <a:rect l="l" t="t" r="r" b="b"/>
            <a:pathLst>
              <a:path w="397510" h="526414">
                <a:moveTo>
                  <a:pt x="397383" y="0"/>
                </a:moveTo>
                <a:lnTo>
                  <a:pt x="312801" y="11049"/>
                </a:lnTo>
                <a:lnTo>
                  <a:pt x="330568" y="37338"/>
                </a:lnTo>
                <a:lnTo>
                  <a:pt x="0" y="260223"/>
                </a:lnTo>
                <a:lnTo>
                  <a:pt x="3441" y="265341"/>
                </a:lnTo>
                <a:lnTo>
                  <a:pt x="0" y="270510"/>
                </a:lnTo>
                <a:lnTo>
                  <a:pt x="330288" y="489445"/>
                </a:lnTo>
                <a:lnTo>
                  <a:pt x="312801" y="515874"/>
                </a:lnTo>
                <a:lnTo>
                  <a:pt x="397383" y="526161"/>
                </a:lnTo>
                <a:lnTo>
                  <a:pt x="380238" y="496443"/>
                </a:lnTo>
                <a:lnTo>
                  <a:pt x="354838" y="452374"/>
                </a:lnTo>
                <a:lnTo>
                  <a:pt x="337337" y="478815"/>
                </a:lnTo>
                <a:lnTo>
                  <a:pt x="15278" y="265264"/>
                </a:lnTo>
                <a:lnTo>
                  <a:pt x="337693" y="47879"/>
                </a:lnTo>
                <a:lnTo>
                  <a:pt x="355473" y="74168"/>
                </a:lnTo>
                <a:lnTo>
                  <a:pt x="380301" y="30226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876804" y="4916423"/>
            <a:ext cx="397510" cy="527050"/>
          </a:xfrm>
          <a:custGeom>
            <a:avLst/>
            <a:gdLst/>
            <a:ahLst/>
            <a:cxnLst/>
            <a:rect l="l" t="t" r="r" b="b"/>
            <a:pathLst>
              <a:path w="397510" h="527050">
                <a:moveTo>
                  <a:pt x="397383" y="0"/>
                </a:moveTo>
                <a:lnTo>
                  <a:pt x="312928" y="11938"/>
                </a:lnTo>
                <a:lnTo>
                  <a:pt x="331038" y="38100"/>
                </a:lnTo>
                <a:lnTo>
                  <a:pt x="0" y="267081"/>
                </a:lnTo>
                <a:lnTo>
                  <a:pt x="3721" y="272542"/>
                </a:lnTo>
                <a:lnTo>
                  <a:pt x="127" y="278142"/>
                </a:lnTo>
                <a:lnTo>
                  <a:pt x="329869" y="491121"/>
                </a:lnTo>
                <a:lnTo>
                  <a:pt x="312674" y="517779"/>
                </a:lnTo>
                <a:lnTo>
                  <a:pt x="397383" y="527050"/>
                </a:lnTo>
                <a:lnTo>
                  <a:pt x="380136" y="497967"/>
                </a:lnTo>
                <a:lnTo>
                  <a:pt x="353949" y="453771"/>
                </a:lnTo>
                <a:lnTo>
                  <a:pt x="336778" y="480402"/>
                </a:lnTo>
                <a:lnTo>
                  <a:pt x="14541" y="272351"/>
                </a:lnTo>
                <a:lnTo>
                  <a:pt x="338251" y="48526"/>
                </a:lnTo>
                <a:lnTo>
                  <a:pt x="356362" y="74676"/>
                </a:lnTo>
                <a:lnTo>
                  <a:pt x="380428" y="30861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28972" y="2546604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spcBef>
                <a:spcPts val="240"/>
              </a:spcBef>
              <a:defRPr/>
            </a:pPr>
            <a:r>
              <a:rPr sz="2000" i="1" spc="-85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28972" y="307390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-125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28972" y="443026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28972" y="4956048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247015">
              <a:spcBef>
                <a:spcPts val="245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386454" y="2764536"/>
            <a:ext cx="342265" cy="527685"/>
          </a:xfrm>
          <a:custGeom>
            <a:avLst/>
            <a:gdLst/>
            <a:ahLst/>
            <a:cxnLst/>
            <a:rect l="l" t="t" r="r" b="b"/>
            <a:pathLst>
              <a:path w="342264" h="527685">
                <a:moveTo>
                  <a:pt x="342265" y="0"/>
                </a:moveTo>
                <a:lnTo>
                  <a:pt x="259842" y="21336"/>
                </a:lnTo>
                <a:lnTo>
                  <a:pt x="280670" y="45250"/>
                </a:lnTo>
                <a:lnTo>
                  <a:pt x="0" y="289687"/>
                </a:lnTo>
                <a:lnTo>
                  <a:pt x="4622" y="295021"/>
                </a:lnTo>
                <a:lnTo>
                  <a:pt x="635" y="300863"/>
                </a:lnTo>
                <a:lnTo>
                  <a:pt x="275856" y="489826"/>
                </a:lnTo>
                <a:lnTo>
                  <a:pt x="257937" y="516001"/>
                </a:lnTo>
                <a:lnTo>
                  <a:pt x="342265" y="527685"/>
                </a:lnTo>
                <a:lnTo>
                  <a:pt x="325247" y="496951"/>
                </a:lnTo>
                <a:lnTo>
                  <a:pt x="300990" y="453136"/>
                </a:lnTo>
                <a:lnTo>
                  <a:pt x="283032" y="479361"/>
                </a:lnTo>
                <a:lnTo>
                  <a:pt x="13804" y="294614"/>
                </a:lnTo>
                <a:lnTo>
                  <a:pt x="289013" y="54813"/>
                </a:lnTo>
                <a:lnTo>
                  <a:pt x="309880" y="78740"/>
                </a:lnTo>
                <a:lnTo>
                  <a:pt x="327063" y="36957"/>
                </a:lnTo>
                <a:lnTo>
                  <a:pt x="3422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386708" y="4648200"/>
            <a:ext cx="342265" cy="527050"/>
          </a:xfrm>
          <a:custGeom>
            <a:avLst/>
            <a:gdLst/>
            <a:ahLst/>
            <a:cxnLst/>
            <a:rect l="l" t="t" r="r" b="b"/>
            <a:pathLst>
              <a:path w="342264" h="527050">
                <a:moveTo>
                  <a:pt x="342011" y="0"/>
                </a:moveTo>
                <a:lnTo>
                  <a:pt x="258572" y="17526"/>
                </a:lnTo>
                <a:lnTo>
                  <a:pt x="278333" y="42443"/>
                </a:lnTo>
                <a:lnTo>
                  <a:pt x="0" y="263271"/>
                </a:lnTo>
                <a:lnTo>
                  <a:pt x="3937" y="268224"/>
                </a:lnTo>
                <a:lnTo>
                  <a:pt x="127" y="273304"/>
                </a:lnTo>
                <a:lnTo>
                  <a:pt x="277596" y="485330"/>
                </a:lnTo>
                <a:lnTo>
                  <a:pt x="258318" y="510540"/>
                </a:lnTo>
                <a:lnTo>
                  <a:pt x="342011" y="526542"/>
                </a:lnTo>
                <a:lnTo>
                  <a:pt x="325577" y="493014"/>
                </a:lnTo>
                <a:lnTo>
                  <a:pt x="304546" y="450088"/>
                </a:lnTo>
                <a:lnTo>
                  <a:pt x="285292" y="475259"/>
                </a:lnTo>
                <a:lnTo>
                  <a:pt x="14249" y="268122"/>
                </a:lnTo>
                <a:lnTo>
                  <a:pt x="286207" y="52349"/>
                </a:lnTo>
                <a:lnTo>
                  <a:pt x="305943" y="77216"/>
                </a:lnTo>
                <a:lnTo>
                  <a:pt x="325869" y="34544"/>
                </a:lnTo>
                <a:lnTo>
                  <a:pt x="3420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56020" y="181660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365125">
              <a:spcBef>
                <a:spcPts val="235"/>
              </a:spcBef>
              <a:defRPr/>
            </a:pPr>
            <a:r>
              <a:rPr sz="2000" i="1" spc="40" dirty="0">
                <a:solidFill>
                  <a:prstClr val="black"/>
                </a:solidFill>
                <a:latin typeface="Arial"/>
                <a:cs typeface="Arial"/>
              </a:rPr>
              <a:t>tart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56020" y="2343912"/>
            <a:ext cx="1117600" cy="337271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1270" algn="ctr">
              <a:spcBef>
                <a:spcPts val="229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pie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56020" y="351282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332105">
              <a:spcBef>
                <a:spcPts val="234"/>
              </a:spcBef>
              <a:defRPr/>
            </a:pPr>
            <a:r>
              <a:rPr sz="2000" i="1" spc="5" dirty="0">
                <a:solidFill>
                  <a:prstClr val="black"/>
                </a:solidFill>
                <a:latin typeface="Arial"/>
                <a:cs typeface="Arial"/>
              </a:rPr>
              <a:t>with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56020" y="4038601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270" algn="ctr">
              <a:spcBef>
                <a:spcPts val="235"/>
              </a:spcBef>
              <a:defRPr/>
            </a:pPr>
            <a:r>
              <a:rPr sz="2000" i="1" spc="-85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840223" y="3287521"/>
            <a:ext cx="422275" cy="969644"/>
          </a:xfrm>
          <a:custGeom>
            <a:avLst/>
            <a:gdLst/>
            <a:ahLst/>
            <a:cxnLst/>
            <a:rect l="l" t="t" r="r" b="b"/>
            <a:pathLst>
              <a:path w="422275" h="969645">
                <a:moveTo>
                  <a:pt x="422021" y="884174"/>
                </a:moveTo>
                <a:lnTo>
                  <a:pt x="392785" y="896620"/>
                </a:lnTo>
                <a:lnTo>
                  <a:pt x="25704" y="34709"/>
                </a:lnTo>
                <a:lnTo>
                  <a:pt x="360121" y="391426"/>
                </a:lnTo>
                <a:lnTo>
                  <a:pt x="336931" y="413131"/>
                </a:lnTo>
                <a:lnTo>
                  <a:pt x="416814" y="442722"/>
                </a:lnTo>
                <a:lnTo>
                  <a:pt x="404317" y="400685"/>
                </a:lnTo>
                <a:lnTo>
                  <a:pt x="392557" y="361061"/>
                </a:lnTo>
                <a:lnTo>
                  <a:pt x="369366" y="382765"/>
                </a:lnTo>
                <a:lnTo>
                  <a:pt x="10414" y="0"/>
                </a:lnTo>
                <a:lnTo>
                  <a:pt x="5842" y="4318"/>
                </a:lnTo>
                <a:lnTo>
                  <a:pt x="0" y="6858"/>
                </a:lnTo>
                <a:lnTo>
                  <a:pt x="381101" y="901598"/>
                </a:lnTo>
                <a:lnTo>
                  <a:pt x="351917" y="914019"/>
                </a:lnTo>
                <a:lnTo>
                  <a:pt x="416814" y="969137"/>
                </a:lnTo>
                <a:lnTo>
                  <a:pt x="420230" y="913257"/>
                </a:lnTo>
                <a:lnTo>
                  <a:pt x="422021" y="8841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840477" y="2034539"/>
            <a:ext cx="416559" cy="736600"/>
          </a:xfrm>
          <a:custGeom>
            <a:avLst/>
            <a:gdLst/>
            <a:ahLst/>
            <a:cxnLst/>
            <a:rect l="l" t="t" r="r" b="b"/>
            <a:pathLst>
              <a:path w="416560" h="736600">
                <a:moveTo>
                  <a:pt x="416560" y="0"/>
                </a:moveTo>
                <a:lnTo>
                  <a:pt x="346075" y="47752"/>
                </a:lnTo>
                <a:lnTo>
                  <a:pt x="373722" y="63309"/>
                </a:lnTo>
                <a:lnTo>
                  <a:pt x="0" y="726948"/>
                </a:lnTo>
                <a:lnTo>
                  <a:pt x="5067" y="729830"/>
                </a:lnTo>
                <a:lnTo>
                  <a:pt x="8382" y="736600"/>
                </a:lnTo>
                <a:lnTo>
                  <a:pt x="351205" y="566851"/>
                </a:lnTo>
                <a:lnTo>
                  <a:pt x="365252" y="595249"/>
                </a:lnTo>
                <a:lnTo>
                  <a:pt x="399580" y="549783"/>
                </a:lnTo>
                <a:lnTo>
                  <a:pt x="416560" y="527304"/>
                </a:lnTo>
                <a:lnTo>
                  <a:pt x="331470" y="526923"/>
                </a:lnTo>
                <a:lnTo>
                  <a:pt x="345541" y="555396"/>
                </a:lnTo>
                <a:lnTo>
                  <a:pt x="20751" y="716280"/>
                </a:lnTo>
                <a:lnTo>
                  <a:pt x="384784" y="69519"/>
                </a:lnTo>
                <a:lnTo>
                  <a:pt x="412496" y="85090"/>
                </a:lnTo>
                <a:lnTo>
                  <a:pt x="414058" y="52197"/>
                </a:lnTo>
                <a:lnTo>
                  <a:pt x="4165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10500" y="1810511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spcBef>
                <a:spcPts val="240"/>
              </a:spcBef>
              <a:defRPr/>
            </a:pPr>
            <a:r>
              <a:rPr sz="2000" i="1" spc="-40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810500" y="2337816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331470">
              <a:spcBef>
                <a:spcPts val="234"/>
              </a:spcBef>
              <a:defRPr/>
            </a:pPr>
            <a:r>
              <a:rPr sz="2000" i="1" spc="5" dirty="0">
                <a:solidFill>
                  <a:prstClr val="black"/>
                </a:solidFill>
                <a:latin typeface="Arial"/>
                <a:cs typeface="Arial"/>
              </a:rPr>
              <a:t>with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810500" y="3512820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635" algn="ctr">
              <a:spcBef>
                <a:spcPts val="234"/>
              </a:spcBef>
              <a:defRPr/>
            </a:pPr>
            <a:r>
              <a:rPr sz="2000" i="1" spc="-85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810500" y="4038601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366395">
              <a:spcBef>
                <a:spcPts val="235"/>
              </a:spcBef>
              <a:defRPr/>
            </a:pPr>
            <a:r>
              <a:rPr sz="2000" i="1" spc="-114" dirty="0">
                <a:solidFill>
                  <a:prstClr val="black"/>
                </a:solidFill>
                <a:latin typeface="Arial"/>
                <a:cs typeface="Arial"/>
              </a:rPr>
              <a:t>one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368160" y="2028443"/>
            <a:ext cx="441959" cy="566420"/>
          </a:xfrm>
          <a:custGeom>
            <a:avLst/>
            <a:gdLst/>
            <a:ahLst/>
            <a:cxnLst/>
            <a:rect l="l" t="t" r="r" b="b"/>
            <a:pathLst>
              <a:path w="441960" h="566419">
                <a:moveTo>
                  <a:pt x="441833" y="0"/>
                </a:moveTo>
                <a:lnTo>
                  <a:pt x="363982" y="34798"/>
                </a:lnTo>
                <a:lnTo>
                  <a:pt x="388543" y="54927"/>
                </a:lnTo>
                <a:lnTo>
                  <a:pt x="0" y="528701"/>
                </a:lnTo>
                <a:lnTo>
                  <a:pt x="4927" y="532701"/>
                </a:lnTo>
                <a:lnTo>
                  <a:pt x="5080" y="539750"/>
                </a:lnTo>
                <a:lnTo>
                  <a:pt x="365658" y="534720"/>
                </a:lnTo>
                <a:lnTo>
                  <a:pt x="366141" y="566420"/>
                </a:lnTo>
                <a:lnTo>
                  <a:pt x="441833" y="527304"/>
                </a:lnTo>
                <a:lnTo>
                  <a:pt x="430517" y="521843"/>
                </a:lnTo>
                <a:lnTo>
                  <a:pt x="364998" y="490220"/>
                </a:lnTo>
                <a:lnTo>
                  <a:pt x="365467" y="522020"/>
                </a:lnTo>
                <a:lnTo>
                  <a:pt x="17957" y="526872"/>
                </a:lnTo>
                <a:lnTo>
                  <a:pt x="398322" y="62928"/>
                </a:lnTo>
                <a:lnTo>
                  <a:pt x="422910" y="83058"/>
                </a:lnTo>
                <a:lnTo>
                  <a:pt x="431558" y="45085"/>
                </a:lnTo>
                <a:lnTo>
                  <a:pt x="4418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368287" y="3692651"/>
            <a:ext cx="441959" cy="565150"/>
          </a:xfrm>
          <a:custGeom>
            <a:avLst/>
            <a:gdLst/>
            <a:ahLst/>
            <a:cxnLst/>
            <a:rect l="l" t="t" r="r" b="b"/>
            <a:pathLst>
              <a:path w="441960" h="565150">
                <a:moveTo>
                  <a:pt x="441706" y="38100"/>
                </a:moveTo>
                <a:lnTo>
                  <a:pt x="429006" y="31750"/>
                </a:lnTo>
                <a:lnTo>
                  <a:pt x="365506" y="0"/>
                </a:lnTo>
                <a:lnTo>
                  <a:pt x="365506" y="31750"/>
                </a:lnTo>
                <a:lnTo>
                  <a:pt x="4826" y="31750"/>
                </a:lnTo>
                <a:lnTo>
                  <a:pt x="4826" y="38100"/>
                </a:lnTo>
                <a:lnTo>
                  <a:pt x="0" y="42164"/>
                </a:lnTo>
                <a:lnTo>
                  <a:pt x="388150" y="510070"/>
                </a:lnTo>
                <a:lnTo>
                  <a:pt x="363728" y="530352"/>
                </a:lnTo>
                <a:lnTo>
                  <a:pt x="441706" y="564642"/>
                </a:lnTo>
                <a:lnTo>
                  <a:pt x="431190" y="519811"/>
                </a:lnTo>
                <a:lnTo>
                  <a:pt x="422275" y="481711"/>
                </a:lnTo>
                <a:lnTo>
                  <a:pt x="397929" y="501942"/>
                </a:lnTo>
                <a:lnTo>
                  <a:pt x="18288" y="44450"/>
                </a:lnTo>
                <a:lnTo>
                  <a:pt x="365506" y="44450"/>
                </a:lnTo>
                <a:lnTo>
                  <a:pt x="365506" y="76200"/>
                </a:lnTo>
                <a:lnTo>
                  <a:pt x="429006" y="44450"/>
                </a:lnTo>
                <a:lnTo>
                  <a:pt x="441706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412223" y="2613661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270" algn="ctr">
              <a:spcBef>
                <a:spcPts val="235"/>
              </a:spcBef>
              <a:defRPr/>
            </a:pPr>
            <a:r>
              <a:rPr sz="2000" i="1" spc="-80" dirty="0">
                <a:solidFill>
                  <a:srgbClr val="00AF50"/>
                </a:solidFill>
                <a:latin typeface="Arial"/>
                <a:cs typeface="Arial"/>
              </a:rPr>
              <a:t>pie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412223" y="3140965"/>
            <a:ext cx="1117600" cy="337271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365125">
              <a:spcBef>
                <a:spcPts val="229"/>
              </a:spcBef>
              <a:defRPr/>
            </a:pPr>
            <a:r>
              <a:rPr sz="2000" i="1" spc="40" dirty="0">
                <a:solidFill>
                  <a:prstClr val="black"/>
                </a:solidFill>
                <a:latin typeface="Arial"/>
                <a:cs typeface="Arial"/>
              </a:rPr>
              <a:t>tart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412223" y="443026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270" algn="ctr">
              <a:spcBef>
                <a:spcPts val="235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pie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412223" y="4956048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365125">
              <a:spcBef>
                <a:spcPts val="245"/>
              </a:spcBef>
              <a:defRPr/>
            </a:pPr>
            <a:r>
              <a:rPr sz="2000" i="1" spc="40" dirty="0">
                <a:solidFill>
                  <a:prstClr val="black"/>
                </a:solidFill>
                <a:latin typeface="Arial"/>
                <a:cs typeface="Arial"/>
              </a:rPr>
              <a:t>tart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8922005" y="2831592"/>
            <a:ext cx="490855" cy="902969"/>
          </a:xfrm>
          <a:custGeom>
            <a:avLst/>
            <a:gdLst/>
            <a:ahLst/>
            <a:cxnLst/>
            <a:rect l="l" t="t" r="r" b="b"/>
            <a:pathLst>
              <a:path w="490854" h="902970">
                <a:moveTo>
                  <a:pt x="490474" y="0"/>
                </a:moveTo>
                <a:lnTo>
                  <a:pt x="420751" y="49022"/>
                </a:lnTo>
                <a:lnTo>
                  <a:pt x="448716" y="64071"/>
                </a:lnTo>
                <a:lnTo>
                  <a:pt x="0" y="895477"/>
                </a:lnTo>
                <a:lnTo>
                  <a:pt x="6654" y="899109"/>
                </a:lnTo>
                <a:lnTo>
                  <a:pt x="9398" y="902716"/>
                </a:lnTo>
                <a:lnTo>
                  <a:pt x="10998" y="901484"/>
                </a:lnTo>
                <a:lnTo>
                  <a:pt x="11176" y="901573"/>
                </a:lnTo>
                <a:lnTo>
                  <a:pt x="11366" y="901204"/>
                </a:lnTo>
                <a:lnTo>
                  <a:pt x="433946" y="577176"/>
                </a:lnTo>
                <a:lnTo>
                  <a:pt x="453263" y="602361"/>
                </a:lnTo>
                <a:lnTo>
                  <a:pt x="474116" y="559435"/>
                </a:lnTo>
                <a:lnTo>
                  <a:pt x="490474" y="525780"/>
                </a:lnTo>
                <a:lnTo>
                  <a:pt x="406908" y="541909"/>
                </a:lnTo>
                <a:lnTo>
                  <a:pt x="426224" y="567118"/>
                </a:lnTo>
                <a:lnTo>
                  <a:pt x="25996" y="874102"/>
                </a:lnTo>
                <a:lnTo>
                  <a:pt x="459930" y="70104"/>
                </a:lnTo>
                <a:lnTo>
                  <a:pt x="487807" y="85090"/>
                </a:lnTo>
                <a:lnTo>
                  <a:pt x="488810" y="52832"/>
                </a:lnTo>
                <a:lnTo>
                  <a:pt x="4904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8922005" y="4251578"/>
            <a:ext cx="490855" cy="923290"/>
          </a:xfrm>
          <a:custGeom>
            <a:avLst/>
            <a:gdLst/>
            <a:ahLst/>
            <a:cxnLst/>
            <a:rect l="l" t="t" r="r" b="b"/>
            <a:pathLst>
              <a:path w="490854" h="923289">
                <a:moveTo>
                  <a:pt x="490474" y="396367"/>
                </a:moveTo>
                <a:lnTo>
                  <a:pt x="474548" y="361442"/>
                </a:lnTo>
                <a:lnTo>
                  <a:pt x="455168" y="318897"/>
                </a:lnTo>
                <a:lnTo>
                  <a:pt x="435254" y="343573"/>
                </a:lnTo>
                <a:lnTo>
                  <a:pt x="9525" y="0"/>
                </a:lnTo>
                <a:lnTo>
                  <a:pt x="5588" y="4953"/>
                </a:lnTo>
                <a:lnTo>
                  <a:pt x="0" y="7874"/>
                </a:lnTo>
                <a:lnTo>
                  <a:pt x="449326" y="858545"/>
                </a:lnTo>
                <a:lnTo>
                  <a:pt x="421259" y="873379"/>
                </a:lnTo>
                <a:lnTo>
                  <a:pt x="490474" y="922909"/>
                </a:lnTo>
                <a:lnTo>
                  <a:pt x="489280" y="869823"/>
                </a:lnTo>
                <a:lnTo>
                  <a:pt x="488569" y="837819"/>
                </a:lnTo>
                <a:lnTo>
                  <a:pt x="460527" y="852627"/>
                </a:lnTo>
                <a:lnTo>
                  <a:pt x="25501" y="29171"/>
                </a:lnTo>
                <a:lnTo>
                  <a:pt x="427253" y="353479"/>
                </a:lnTo>
                <a:lnTo>
                  <a:pt x="407289" y="378206"/>
                </a:lnTo>
                <a:lnTo>
                  <a:pt x="490474" y="3963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524001" y="4038601"/>
            <a:ext cx="1167765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31445">
              <a:spcBef>
                <a:spcPts val="235"/>
              </a:spcBef>
              <a:defRPr/>
            </a:pPr>
            <a:r>
              <a:rPr sz="2000" i="1" spc="-26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308859" y="3107436"/>
            <a:ext cx="571500" cy="337913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58750">
              <a:spcBef>
                <a:spcPts val="235"/>
              </a:spcBef>
              <a:defRPr/>
            </a:pPr>
            <a:r>
              <a:rPr sz="2000" i="1" spc="-120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308859" y="4971289"/>
            <a:ext cx="571500" cy="337271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algn="ctr">
              <a:spcBef>
                <a:spcPts val="229"/>
              </a:spcBef>
              <a:defRPr/>
            </a:pPr>
            <a:r>
              <a:rPr sz="2000" i="1" spc="-55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103158" y="3543300"/>
            <a:ext cx="491490" cy="500380"/>
          </a:xfrm>
          <a:custGeom>
            <a:avLst/>
            <a:gdLst/>
            <a:ahLst/>
            <a:cxnLst/>
            <a:rect l="l" t="t" r="r" b="b"/>
            <a:pathLst>
              <a:path w="491490" h="500379">
                <a:moveTo>
                  <a:pt x="433491" y="49928"/>
                </a:moveTo>
                <a:lnTo>
                  <a:pt x="0" y="491236"/>
                </a:lnTo>
                <a:lnTo>
                  <a:pt x="9067" y="500125"/>
                </a:lnTo>
                <a:lnTo>
                  <a:pt x="442556" y="58822"/>
                </a:lnTo>
                <a:lnTo>
                  <a:pt x="433491" y="49928"/>
                </a:lnTo>
                <a:close/>
              </a:path>
              <a:path w="491490" h="500379">
                <a:moveTo>
                  <a:pt x="478171" y="40894"/>
                </a:moveTo>
                <a:lnTo>
                  <a:pt x="442366" y="40894"/>
                </a:lnTo>
                <a:lnTo>
                  <a:pt x="451434" y="49784"/>
                </a:lnTo>
                <a:lnTo>
                  <a:pt x="442556" y="58822"/>
                </a:lnTo>
                <a:lnTo>
                  <a:pt x="465188" y="81025"/>
                </a:lnTo>
                <a:lnTo>
                  <a:pt x="478171" y="40894"/>
                </a:lnTo>
                <a:close/>
              </a:path>
              <a:path w="491490" h="500379">
                <a:moveTo>
                  <a:pt x="442366" y="40894"/>
                </a:moveTo>
                <a:lnTo>
                  <a:pt x="433491" y="49928"/>
                </a:lnTo>
                <a:lnTo>
                  <a:pt x="442556" y="58822"/>
                </a:lnTo>
                <a:lnTo>
                  <a:pt x="451434" y="49784"/>
                </a:lnTo>
                <a:lnTo>
                  <a:pt x="442366" y="40894"/>
                </a:lnTo>
                <a:close/>
              </a:path>
              <a:path w="491490" h="500379">
                <a:moveTo>
                  <a:pt x="491401" y="0"/>
                </a:moveTo>
                <a:lnTo>
                  <a:pt x="410819" y="27686"/>
                </a:lnTo>
                <a:lnTo>
                  <a:pt x="433491" y="49928"/>
                </a:lnTo>
                <a:lnTo>
                  <a:pt x="442366" y="40894"/>
                </a:lnTo>
                <a:lnTo>
                  <a:pt x="478171" y="40894"/>
                </a:lnTo>
                <a:lnTo>
                  <a:pt x="4914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103158" y="4470020"/>
            <a:ext cx="491490" cy="501015"/>
          </a:xfrm>
          <a:custGeom>
            <a:avLst/>
            <a:gdLst/>
            <a:ahLst/>
            <a:cxnLst/>
            <a:rect l="l" t="t" r="r" b="b"/>
            <a:pathLst>
              <a:path w="491490" h="501014">
                <a:moveTo>
                  <a:pt x="433458" y="450760"/>
                </a:moveTo>
                <a:lnTo>
                  <a:pt x="410832" y="472947"/>
                </a:lnTo>
                <a:lnTo>
                  <a:pt x="491401" y="500760"/>
                </a:lnTo>
                <a:lnTo>
                  <a:pt x="478211" y="459866"/>
                </a:lnTo>
                <a:lnTo>
                  <a:pt x="442391" y="459866"/>
                </a:lnTo>
                <a:lnTo>
                  <a:pt x="433458" y="450760"/>
                </a:lnTo>
                <a:close/>
              </a:path>
              <a:path w="491490" h="501014">
                <a:moveTo>
                  <a:pt x="442525" y="441869"/>
                </a:moveTo>
                <a:lnTo>
                  <a:pt x="433458" y="450760"/>
                </a:lnTo>
                <a:lnTo>
                  <a:pt x="442391" y="459866"/>
                </a:lnTo>
                <a:lnTo>
                  <a:pt x="451459" y="450976"/>
                </a:lnTo>
                <a:lnTo>
                  <a:pt x="442525" y="441869"/>
                </a:lnTo>
                <a:close/>
              </a:path>
              <a:path w="491490" h="501014">
                <a:moveTo>
                  <a:pt x="465226" y="419607"/>
                </a:moveTo>
                <a:lnTo>
                  <a:pt x="442525" y="441869"/>
                </a:lnTo>
                <a:lnTo>
                  <a:pt x="451459" y="450976"/>
                </a:lnTo>
                <a:lnTo>
                  <a:pt x="442391" y="459866"/>
                </a:lnTo>
                <a:lnTo>
                  <a:pt x="478211" y="459866"/>
                </a:lnTo>
                <a:lnTo>
                  <a:pt x="465226" y="419607"/>
                </a:lnTo>
                <a:close/>
              </a:path>
              <a:path w="491490" h="501014">
                <a:moveTo>
                  <a:pt x="9067" y="0"/>
                </a:moveTo>
                <a:lnTo>
                  <a:pt x="0" y="8889"/>
                </a:lnTo>
                <a:lnTo>
                  <a:pt x="433458" y="450760"/>
                </a:lnTo>
                <a:lnTo>
                  <a:pt x="442525" y="441869"/>
                </a:lnTo>
                <a:lnTo>
                  <a:pt x="90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384857" y="2785617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384857" y="543956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626612" y="4340479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1.6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626612" y="5683708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626612" y="2481198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626612" y="380060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081779" y="352539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081779" y="218427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081779" y="5406949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081779" y="4079494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5468111" y="765049"/>
            <a:ext cx="3837432" cy="580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609716" y="448221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609716" y="3208146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609716" y="1455801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4.0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609715" y="2762200"/>
            <a:ext cx="3860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3.4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197723" y="320167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197723" y="4484878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197723" y="277533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197723" y="1436623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9757410" y="2290064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757410" y="3586430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4.6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9757410" y="4112767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5.0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757410" y="5398414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5.3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169658" y="6294882"/>
            <a:ext cx="3360420" cy="308418"/>
          </a:xfrm>
          <a:prstGeom prst="rect">
            <a:avLst/>
          </a:prstGeom>
          <a:ln w="19811">
            <a:solidFill>
              <a:srgbClr val="BA56BD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97790">
              <a:spcBef>
                <a:spcPts val="245"/>
              </a:spcBef>
              <a:defRPr/>
            </a:pPr>
            <a:r>
              <a:rPr spc="-120" dirty="0">
                <a:solidFill>
                  <a:srgbClr val="BA56BD"/>
                </a:solidFill>
                <a:latin typeface="Arial"/>
                <a:cs typeface="Arial"/>
              </a:rPr>
              <a:t>This </a:t>
            </a:r>
            <a:r>
              <a:rPr spc="-95" dirty="0">
                <a:solidFill>
                  <a:srgbClr val="BA56BD"/>
                </a:solidFill>
                <a:latin typeface="Arial"/>
                <a:cs typeface="Arial"/>
              </a:rPr>
              <a:t>is </a:t>
            </a:r>
            <a:r>
              <a:rPr spc="-20" dirty="0">
                <a:solidFill>
                  <a:srgbClr val="BA56BD"/>
                </a:solidFill>
                <a:latin typeface="Arial"/>
                <a:cs typeface="Arial"/>
              </a:rPr>
              <a:t>the </a:t>
            </a:r>
            <a:r>
              <a:rPr spc="-60" dirty="0">
                <a:solidFill>
                  <a:srgbClr val="BA56BD"/>
                </a:solidFill>
                <a:latin typeface="Arial"/>
                <a:cs typeface="Arial"/>
              </a:rPr>
              <a:t>top-scoring</a:t>
            </a:r>
            <a:r>
              <a:rPr spc="-160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60" dirty="0">
                <a:solidFill>
                  <a:srgbClr val="BA56BD"/>
                </a:solidFill>
                <a:latin typeface="Arial"/>
                <a:cs typeface="Arial"/>
              </a:rPr>
              <a:t>hypothesis!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E994013-56A3-4326-A18B-70BF18D3DDEE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66" name="Title 8">
            <a:extLst>
              <a:ext uri="{FF2B5EF4-FFF2-40B4-BE49-F238E27FC236}">
                <a16:creationId xmlns:a16="http://schemas.microsoft.com/office/drawing/2014/main" id="{285FA6A0-ADDE-7E02-B6EB-C8893EEC2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822231"/>
          </a:xfrm>
        </p:spPr>
        <p:txBody>
          <a:bodyPr/>
          <a:lstStyle/>
          <a:p>
            <a:r>
              <a:rPr lang="en-US" dirty="0"/>
              <a:t>Beam Search Decoding: Example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840487"/>
            <a:ext cx="35255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2000" spc="-145" dirty="0">
                <a:solidFill>
                  <a:prstClr val="black"/>
                </a:solidFill>
                <a:latin typeface="Arial"/>
                <a:cs typeface="Arial"/>
              </a:rPr>
              <a:t>Beam </a:t>
            </a:r>
            <a:r>
              <a:rPr sz="2000" spc="-140" dirty="0">
                <a:solidFill>
                  <a:prstClr val="black"/>
                </a:solidFill>
                <a:latin typeface="Arial"/>
                <a:cs typeface="Arial"/>
              </a:rPr>
              <a:t>size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90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2000" spc="-170" dirty="0">
                <a:solidFill>
                  <a:prstClr val="black"/>
                </a:solidFill>
                <a:latin typeface="Arial"/>
                <a:cs typeface="Arial"/>
              </a:rPr>
              <a:t>= </a:t>
            </a:r>
            <a:r>
              <a:rPr sz="2000" spc="-75" dirty="0">
                <a:solidFill>
                  <a:prstClr val="black"/>
                </a:solidFill>
                <a:latin typeface="Arial"/>
                <a:cs typeface="Arial"/>
              </a:rPr>
              <a:t>2. </a:t>
            </a:r>
            <a:r>
              <a:rPr sz="2000" spc="-105" dirty="0">
                <a:solidFill>
                  <a:srgbClr val="4285F4"/>
                </a:solidFill>
                <a:latin typeface="Arial"/>
                <a:cs typeface="Arial"/>
              </a:rPr>
              <a:t>Blue </a:t>
            </a:r>
            <a:r>
              <a:rPr sz="2000" spc="-80" dirty="0">
                <a:solidFill>
                  <a:srgbClr val="4285F4"/>
                </a:solidFill>
                <a:latin typeface="Arial"/>
                <a:cs typeface="Arial"/>
              </a:rPr>
              <a:t>numbers</a:t>
            </a:r>
            <a:r>
              <a:rPr sz="2000" spc="-10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2000" spc="-170" dirty="0">
                <a:solidFill>
                  <a:srgbClr val="4285F4"/>
                </a:solidFill>
                <a:latin typeface="Arial"/>
                <a:cs typeface="Arial"/>
              </a:rPr>
              <a:t>=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3551" y="2842260"/>
            <a:ext cx="1117600" cy="337912"/>
          </a:xfrm>
          <a:prstGeom prst="rect">
            <a:avLst/>
          </a:prstGeom>
          <a:ln w="9144">
            <a:solidFill>
              <a:srgbClr val="00AF5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algn="ctr">
              <a:spcBef>
                <a:spcPts val="234"/>
              </a:spcBef>
              <a:defRPr/>
            </a:pPr>
            <a:r>
              <a:rPr sz="2000" i="1" spc="10" dirty="0">
                <a:solidFill>
                  <a:srgbClr val="00AF50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73551" y="3368040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247015">
              <a:spcBef>
                <a:spcPts val="240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73551" y="4698491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352425">
              <a:spcBef>
                <a:spcPts val="240"/>
              </a:spcBef>
              <a:defRPr/>
            </a:pPr>
            <a:r>
              <a:rPr sz="2000" i="1" spc="-105" dirty="0">
                <a:solidFill>
                  <a:prstClr val="black"/>
                </a:solidFill>
                <a:latin typeface="Arial"/>
                <a:cs typeface="Arial"/>
              </a:rPr>
              <a:t>was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73551" y="5224272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spcBef>
                <a:spcPts val="245"/>
              </a:spcBef>
              <a:defRPr/>
            </a:pPr>
            <a:r>
              <a:rPr sz="2000" i="1" spc="-25" dirty="0">
                <a:solidFill>
                  <a:prstClr val="black"/>
                </a:solidFill>
                <a:latin typeface="Arial"/>
                <a:cs typeface="Arial"/>
              </a:rPr>
              <a:t>got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76804" y="3060192"/>
            <a:ext cx="397510" cy="526415"/>
          </a:xfrm>
          <a:custGeom>
            <a:avLst/>
            <a:gdLst/>
            <a:ahLst/>
            <a:cxnLst/>
            <a:rect l="l" t="t" r="r" b="b"/>
            <a:pathLst>
              <a:path w="397510" h="526414">
                <a:moveTo>
                  <a:pt x="397383" y="0"/>
                </a:moveTo>
                <a:lnTo>
                  <a:pt x="312801" y="11049"/>
                </a:lnTo>
                <a:lnTo>
                  <a:pt x="330568" y="37338"/>
                </a:lnTo>
                <a:lnTo>
                  <a:pt x="0" y="260223"/>
                </a:lnTo>
                <a:lnTo>
                  <a:pt x="3441" y="265341"/>
                </a:lnTo>
                <a:lnTo>
                  <a:pt x="0" y="270510"/>
                </a:lnTo>
                <a:lnTo>
                  <a:pt x="330288" y="489445"/>
                </a:lnTo>
                <a:lnTo>
                  <a:pt x="312801" y="515874"/>
                </a:lnTo>
                <a:lnTo>
                  <a:pt x="397383" y="526161"/>
                </a:lnTo>
                <a:lnTo>
                  <a:pt x="380238" y="496443"/>
                </a:lnTo>
                <a:lnTo>
                  <a:pt x="354838" y="452374"/>
                </a:lnTo>
                <a:lnTo>
                  <a:pt x="337337" y="478815"/>
                </a:lnTo>
                <a:lnTo>
                  <a:pt x="15278" y="265264"/>
                </a:lnTo>
                <a:lnTo>
                  <a:pt x="337693" y="47879"/>
                </a:lnTo>
                <a:lnTo>
                  <a:pt x="355473" y="74168"/>
                </a:lnTo>
                <a:lnTo>
                  <a:pt x="380301" y="30226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876804" y="4916423"/>
            <a:ext cx="397510" cy="527050"/>
          </a:xfrm>
          <a:custGeom>
            <a:avLst/>
            <a:gdLst/>
            <a:ahLst/>
            <a:cxnLst/>
            <a:rect l="l" t="t" r="r" b="b"/>
            <a:pathLst>
              <a:path w="397510" h="527050">
                <a:moveTo>
                  <a:pt x="397383" y="0"/>
                </a:moveTo>
                <a:lnTo>
                  <a:pt x="312928" y="11938"/>
                </a:lnTo>
                <a:lnTo>
                  <a:pt x="331038" y="38100"/>
                </a:lnTo>
                <a:lnTo>
                  <a:pt x="0" y="267081"/>
                </a:lnTo>
                <a:lnTo>
                  <a:pt x="3721" y="272542"/>
                </a:lnTo>
                <a:lnTo>
                  <a:pt x="127" y="278142"/>
                </a:lnTo>
                <a:lnTo>
                  <a:pt x="329869" y="491121"/>
                </a:lnTo>
                <a:lnTo>
                  <a:pt x="312674" y="517779"/>
                </a:lnTo>
                <a:lnTo>
                  <a:pt x="397383" y="527050"/>
                </a:lnTo>
                <a:lnTo>
                  <a:pt x="380136" y="497967"/>
                </a:lnTo>
                <a:lnTo>
                  <a:pt x="353949" y="453771"/>
                </a:lnTo>
                <a:lnTo>
                  <a:pt x="336778" y="480402"/>
                </a:lnTo>
                <a:lnTo>
                  <a:pt x="14541" y="272351"/>
                </a:lnTo>
                <a:lnTo>
                  <a:pt x="338251" y="48526"/>
                </a:lnTo>
                <a:lnTo>
                  <a:pt x="356362" y="74676"/>
                </a:lnTo>
                <a:lnTo>
                  <a:pt x="380428" y="30861"/>
                </a:lnTo>
                <a:lnTo>
                  <a:pt x="397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28972" y="2546604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spcBef>
                <a:spcPts val="240"/>
              </a:spcBef>
              <a:defRPr/>
            </a:pPr>
            <a:r>
              <a:rPr sz="2000" i="1" spc="-85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28972" y="3073908"/>
            <a:ext cx="1117600" cy="337913"/>
          </a:xfrm>
          <a:prstGeom prst="rect">
            <a:avLst/>
          </a:prstGeom>
          <a:ln w="9144">
            <a:solidFill>
              <a:srgbClr val="00AF5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-125" dirty="0">
                <a:solidFill>
                  <a:srgbClr val="00AF50"/>
                </a:solidFill>
                <a:latin typeface="Arial"/>
                <a:cs typeface="Arial"/>
              </a:rPr>
              <a:t>me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28972" y="443026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spcBef>
                <a:spcPts val="235"/>
              </a:spcBef>
              <a:defRPr/>
            </a:pPr>
            <a:r>
              <a:rPr sz="2000" i="1" spc="10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28972" y="4956048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247015">
              <a:spcBef>
                <a:spcPts val="245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struck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386454" y="2764536"/>
            <a:ext cx="342265" cy="527685"/>
          </a:xfrm>
          <a:custGeom>
            <a:avLst/>
            <a:gdLst/>
            <a:ahLst/>
            <a:cxnLst/>
            <a:rect l="l" t="t" r="r" b="b"/>
            <a:pathLst>
              <a:path w="342264" h="527685">
                <a:moveTo>
                  <a:pt x="342265" y="0"/>
                </a:moveTo>
                <a:lnTo>
                  <a:pt x="259842" y="21336"/>
                </a:lnTo>
                <a:lnTo>
                  <a:pt x="280670" y="45250"/>
                </a:lnTo>
                <a:lnTo>
                  <a:pt x="0" y="289687"/>
                </a:lnTo>
                <a:lnTo>
                  <a:pt x="4622" y="295021"/>
                </a:lnTo>
                <a:lnTo>
                  <a:pt x="635" y="300863"/>
                </a:lnTo>
                <a:lnTo>
                  <a:pt x="275856" y="489826"/>
                </a:lnTo>
                <a:lnTo>
                  <a:pt x="257937" y="516001"/>
                </a:lnTo>
                <a:lnTo>
                  <a:pt x="342265" y="527685"/>
                </a:lnTo>
                <a:lnTo>
                  <a:pt x="325247" y="496951"/>
                </a:lnTo>
                <a:lnTo>
                  <a:pt x="300990" y="453136"/>
                </a:lnTo>
                <a:lnTo>
                  <a:pt x="283032" y="479361"/>
                </a:lnTo>
                <a:lnTo>
                  <a:pt x="13804" y="294614"/>
                </a:lnTo>
                <a:lnTo>
                  <a:pt x="289013" y="54813"/>
                </a:lnTo>
                <a:lnTo>
                  <a:pt x="309880" y="78740"/>
                </a:lnTo>
                <a:lnTo>
                  <a:pt x="327063" y="36957"/>
                </a:lnTo>
                <a:lnTo>
                  <a:pt x="3422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386708" y="4648200"/>
            <a:ext cx="342265" cy="527050"/>
          </a:xfrm>
          <a:custGeom>
            <a:avLst/>
            <a:gdLst/>
            <a:ahLst/>
            <a:cxnLst/>
            <a:rect l="l" t="t" r="r" b="b"/>
            <a:pathLst>
              <a:path w="342264" h="527050">
                <a:moveTo>
                  <a:pt x="342011" y="0"/>
                </a:moveTo>
                <a:lnTo>
                  <a:pt x="258572" y="17526"/>
                </a:lnTo>
                <a:lnTo>
                  <a:pt x="278333" y="42443"/>
                </a:lnTo>
                <a:lnTo>
                  <a:pt x="0" y="263271"/>
                </a:lnTo>
                <a:lnTo>
                  <a:pt x="3937" y="268224"/>
                </a:lnTo>
                <a:lnTo>
                  <a:pt x="127" y="273304"/>
                </a:lnTo>
                <a:lnTo>
                  <a:pt x="277596" y="485330"/>
                </a:lnTo>
                <a:lnTo>
                  <a:pt x="258318" y="510540"/>
                </a:lnTo>
                <a:lnTo>
                  <a:pt x="342011" y="526542"/>
                </a:lnTo>
                <a:lnTo>
                  <a:pt x="325577" y="493014"/>
                </a:lnTo>
                <a:lnTo>
                  <a:pt x="304546" y="450088"/>
                </a:lnTo>
                <a:lnTo>
                  <a:pt x="285292" y="475259"/>
                </a:lnTo>
                <a:lnTo>
                  <a:pt x="14249" y="268122"/>
                </a:lnTo>
                <a:lnTo>
                  <a:pt x="286207" y="52349"/>
                </a:lnTo>
                <a:lnTo>
                  <a:pt x="305943" y="77216"/>
                </a:lnTo>
                <a:lnTo>
                  <a:pt x="325869" y="34544"/>
                </a:lnTo>
                <a:lnTo>
                  <a:pt x="3420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56020" y="181660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365125">
              <a:spcBef>
                <a:spcPts val="235"/>
              </a:spcBef>
              <a:defRPr/>
            </a:pPr>
            <a:r>
              <a:rPr sz="2000" i="1" spc="40" dirty="0">
                <a:solidFill>
                  <a:prstClr val="black"/>
                </a:solidFill>
                <a:latin typeface="Arial"/>
                <a:cs typeface="Arial"/>
              </a:rPr>
              <a:t>tart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56020" y="2343912"/>
            <a:ext cx="1117600" cy="337271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1270" algn="ctr">
              <a:spcBef>
                <a:spcPts val="229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pie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56020" y="3512820"/>
            <a:ext cx="1117600" cy="337912"/>
          </a:xfrm>
          <a:prstGeom prst="rect">
            <a:avLst/>
          </a:prstGeom>
          <a:ln w="9144">
            <a:solidFill>
              <a:srgbClr val="00AF5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332105">
              <a:spcBef>
                <a:spcPts val="234"/>
              </a:spcBef>
              <a:defRPr/>
            </a:pPr>
            <a:r>
              <a:rPr sz="2000" i="1" spc="5" dirty="0">
                <a:solidFill>
                  <a:srgbClr val="00AF50"/>
                </a:solidFill>
                <a:latin typeface="Arial"/>
                <a:cs typeface="Arial"/>
              </a:rPr>
              <a:t>with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56020" y="4038601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270" algn="ctr">
              <a:spcBef>
                <a:spcPts val="235"/>
              </a:spcBef>
              <a:defRPr/>
            </a:pPr>
            <a:r>
              <a:rPr sz="2000" i="1" spc="-85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840223" y="3287521"/>
            <a:ext cx="422275" cy="969644"/>
          </a:xfrm>
          <a:custGeom>
            <a:avLst/>
            <a:gdLst/>
            <a:ahLst/>
            <a:cxnLst/>
            <a:rect l="l" t="t" r="r" b="b"/>
            <a:pathLst>
              <a:path w="422275" h="969645">
                <a:moveTo>
                  <a:pt x="422021" y="884174"/>
                </a:moveTo>
                <a:lnTo>
                  <a:pt x="392785" y="896620"/>
                </a:lnTo>
                <a:lnTo>
                  <a:pt x="25704" y="34709"/>
                </a:lnTo>
                <a:lnTo>
                  <a:pt x="360121" y="391426"/>
                </a:lnTo>
                <a:lnTo>
                  <a:pt x="336931" y="413131"/>
                </a:lnTo>
                <a:lnTo>
                  <a:pt x="416814" y="442722"/>
                </a:lnTo>
                <a:lnTo>
                  <a:pt x="404317" y="400685"/>
                </a:lnTo>
                <a:lnTo>
                  <a:pt x="392557" y="361061"/>
                </a:lnTo>
                <a:lnTo>
                  <a:pt x="369366" y="382765"/>
                </a:lnTo>
                <a:lnTo>
                  <a:pt x="10414" y="0"/>
                </a:lnTo>
                <a:lnTo>
                  <a:pt x="5842" y="4318"/>
                </a:lnTo>
                <a:lnTo>
                  <a:pt x="0" y="6858"/>
                </a:lnTo>
                <a:lnTo>
                  <a:pt x="381101" y="901598"/>
                </a:lnTo>
                <a:lnTo>
                  <a:pt x="351917" y="914019"/>
                </a:lnTo>
                <a:lnTo>
                  <a:pt x="416814" y="969137"/>
                </a:lnTo>
                <a:lnTo>
                  <a:pt x="420230" y="913257"/>
                </a:lnTo>
                <a:lnTo>
                  <a:pt x="422021" y="8841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840477" y="2034539"/>
            <a:ext cx="416559" cy="736600"/>
          </a:xfrm>
          <a:custGeom>
            <a:avLst/>
            <a:gdLst/>
            <a:ahLst/>
            <a:cxnLst/>
            <a:rect l="l" t="t" r="r" b="b"/>
            <a:pathLst>
              <a:path w="416560" h="736600">
                <a:moveTo>
                  <a:pt x="416560" y="0"/>
                </a:moveTo>
                <a:lnTo>
                  <a:pt x="346075" y="47752"/>
                </a:lnTo>
                <a:lnTo>
                  <a:pt x="373722" y="63309"/>
                </a:lnTo>
                <a:lnTo>
                  <a:pt x="0" y="726948"/>
                </a:lnTo>
                <a:lnTo>
                  <a:pt x="5067" y="729830"/>
                </a:lnTo>
                <a:lnTo>
                  <a:pt x="8382" y="736600"/>
                </a:lnTo>
                <a:lnTo>
                  <a:pt x="351205" y="566851"/>
                </a:lnTo>
                <a:lnTo>
                  <a:pt x="365252" y="595249"/>
                </a:lnTo>
                <a:lnTo>
                  <a:pt x="399580" y="549783"/>
                </a:lnTo>
                <a:lnTo>
                  <a:pt x="416560" y="527304"/>
                </a:lnTo>
                <a:lnTo>
                  <a:pt x="331470" y="526923"/>
                </a:lnTo>
                <a:lnTo>
                  <a:pt x="345541" y="555396"/>
                </a:lnTo>
                <a:lnTo>
                  <a:pt x="20751" y="716280"/>
                </a:lnTo>
                <a:lnTo>
                  <a:pt x="384784" y="69519"/>
                </a:lnTo>
                <a:lnTo>
                  <a:pt x="412496" y="85090"/>
                </a:lnTo>
                <a:lnTo>
                  <a:pt x="414058" y="52197"/>
                </a:lnTo>
                <a:lnTo>
                  <a:pt x="4165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10500" y="1810511"/>
            <a:ext cx="1117600" cy="33855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spcBef>
                <a:spcPts val="240"/>
              </a:spcBef>
              <a:defRPr/>
            </a:pPr>
            <a:r>
              <a:rPr sz="2000" i="1" spc="-40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810500" y="2337816"/>
            <a:ext cx="1117600" cy="33791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331470">
              <a:spcBef>
                <a:spcPts val="234"/>
              </a:spcBef>
              <a:defRPr/>
            </a:pPr>
            <a:r>
              <a:rPr sz="2000" i="1" spc="5" dirty="0">
                <a:solidFill>
                  <a:prstClr val="black"/>
                </a:solidFill>
                <a:latin typeface="Arial"/>
                <a:cs typeface="Arial"/>
              </a:rPr>
              <a:t>with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810500" y="3512820"/>
            <a:ext cx="1117600" cy="337912"/>
          </a:xfrm>
          <a:prstGeom prst="rect">
            <a:avLst/>
          </a:prstGeom>
          <a:ln w="9144">
            <a:solidFill>
              <a:srgbClr val="00AF5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635" algn="ctr">
              <a:spcBef>
                <a:spcPts val="234"/>
              </a:spcBef>
              <a:defRPr/>
            </a:pPr>
            <a:r>
              <a:rPr sz="2000" i="1" spc="-85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810500" y="4038601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366395">
              <a:spcBef>
                <a:spcPts val="235"/>
              </a:spcBef>
              <a:defRPr/>
            </a:pPr>
            <a:r>
              <a:rPr sz="2000" i="1" spc="-114" dirty="0">
                <a:solidFill>
                  <a:prstClr val="black"/>
                </a:solidFill>
                <a:latin typeface="Arial"/>
                <a:cs typeface="Arial"/>
              </a:rPr>
              <a:t>one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368160" y="2028443"/>
            <a:ext cx="441959" cy="566420"/>
          </a:xfrm>
          <a:custGeom>
            <a:avLst/>
            <a:gdLst/>
            <a:ahLst/>
            <a:cxnLst/>
            <a:rect l="l" t="t" r="r" b="b"/>
            <a:pathLst>
              <a:path w="441960" h="566419">
                <a:moveTo>
                  <a:pt x="441833" y="0"/>
                </a:moveTo>
                <a:lnTo>
                  <a:pt x="363982" y="34798"/>
                </a:lnTo>
                <a:lnTo>
                  <a:pt x="388543" y="54927"/>
                </a:lnTo>
                <a:lnTo>
                  <a:pt x="0" y="528701"/>
                </a:lnTo>
                <a:lnTo>
                  <a:pt x="4927" y="532701"/>
                </a:lnTo>
                <a:lnTo>
                  <a:pt x="5080" y="539750"/>
                </a:lnTo>
                <a:lnTo>
                  <a:pt x="365658" y="534720"/>
                </a:lnTo>
                <a:lnTo>
                  <a:pt x="366141" y="566420"/>
                </a:lnTo>
                <a:lnTo>
                  <a:pt x="441833" y="527304"/>
                </a:lnTo>
                <a:lnTo>
                  <a:pt x="430517" y="521843"/>
                </a:lnTo>
                <a:lnTo>
                  <a:pt x="364998" y="490220"/>
                </a:lnTo>
                <a:lnTo>
                  <a:pt x="365467" y="522020"/>
                </a:lnTo>
                <a:lnTo>
                  <a:pt x="17957" y="526872"/>
                </a:lnTo>
                <a:lnTo>
                  <a:pt x="398322" y="62928"/>
                </a:lnTo>
                <a:lnTo>
                  <a:pt x="422910" y="83058"/>
                </a:lnTo>
                <a:lnTo>
                  <a:pt x="431558" y="45085"/>
                </a:lnTo>
                <a:lnTo>
                  <a:pt x="4418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368287" y="3692651"/>
            <a:ext cx="441959" cy="565150"/>
          </a:xfrm>
          <a:custGeom>
            <a:avLst/>
            <a:gdLst/>
            <a:ahLst/>
            <a:cxnLst/>
            <a:rect l="l" t="t" r="r" b="b"/>
            <a:pathLst>
              <a:path w="441960" h="565150">
                <a:moveTo>
                  <a:pt x="441706" y="38100"/>
                </a:moveTo>
                <a:lnTo>
                  <a:pt x="429006" y="31750"/>
                </a:lnTo>
                <a:lnTo>
                  <a:pt x="365506" y="0"/>
                </a:lnTo>
                <a:lnTo>
                  <a:pt x="365506" y="31750"/>
                </a:lnTo>
                <a:lnTo>
                  <a:pt x="4826" y="31750"/>
                </a:lnTo>
                <a:lnTo>
                  <a:pt x="4826" y="38100"/>
                </a:lnTo>
                <a:lnTo>
                  <a:pt x="0" y="42164"/>
                </a:lnTo>
                <a:lnTo>
                  <a:pt x="388150" y="510070"/>
                </a:lnTo>
                <a:lnTo>
                  <a:pt x="363728" y="530352"/>
                </a:lnTo>
                <a:lnTo>
                  <a:pt x="441706" y="564642"/>
                </a:lnTo>
                <a:lnTo>
                  <a:pt x="431190" y="519811"/>
                </a:lnTo>
                <a:lnTo>
                  <a:pt x="422275" y="481711"/>
                </a:lnTo>
                <a:lnTo>
                  <a:pt x="397929" y="501942"/>
                </a:lnTo>
                <a:lnTo>
                  <a:pt x="18288" y="44450"/>
                </a:lnTo>
                <a:lnTo>
                  <a:pt x="365506" y="44450"/>
                </a:lnTo>
                <a:lnTo>
                  <a:pt x="365506" y="76200"/>
                </a:lnTo>
                <a:lnTo>
                  <a:pt x="429006" y="44450"/>
                </a:lnTo>
                <a:lnTo>
                  <a:pt x="441706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412223" y="2613661"/>
            <a:ext cx="1117600" cy="337913"/>
          </a:xfrm>
          <a:prstGeom prst="rect">
            <a:avLst/>
          </a:prstGeom>
          <a:ln w="9144">
            <a:solidFill>
              <a:srgbClr val="00AF5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270" algn="ctr">
              <a:spcBef>
                <a:spcPts val="235"/>
              </a:spcBef>
              <a:defRPr/>
            </a:pPr>
            <a:r>
              <a:rPr sz="2000" i="1" spc="-80" dirty="0">
                <a:solidFill>
                  <a:srgbClr val="00AF50"/>
                </a:solidFill>
                <a:latin typeface="Arial"/>
                <a:cs typeface="Arial"/>
              </a:rPr>
              <a:t>pie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412223" y="3140965"/>
            <a:ext cx="1117600" cy="337271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365125">
              <a:spcBef>
                <a:spcPts val="229"/>
              </a:spcBef>
              <a:defRPr/>
            </a:pPr>
            <a:r>
              <a:rPr sz="2000" i="1" spc="40" dirty="0">
                <a:solidFill>
                  <a:prstClr val="black"/>
                </a:solidFill>
                <a:latin typeface="Arial"/>
                <a:cs typeface="Arial"/>
              </a:rPr>
              <a:t>tart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412223" y="4430268"/>
            <a:ext cx="1117600" cy="33791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270" algn="ctr">
              <a:spcBef>
                <a:spcPts val="235"/>
              </a:spcBef>
              <a:defRPr/>
            </a:pPr>
            <a:r>
              <a:rPr sz="2000" i="1" spc="-80" dirty="0">
                <a:solidFill>
                  <a:prstClr val="black"/>
                </a:solidFill>
                <a:latin typeface="Arial"/>
                <a:cs typeface="Arial"/>
              </a:rPr>
              <a:t>pie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412223" y="4956048"/>
            <a:ext cx="1117600" cy="339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365125">
              <a:spcBef>
                <a:spcPts val="245"/>
              </a:spcBef>
              <a:defRPr/>
            </a:pPr>
            <a:r>
              <a:rPr sz="2000" i="1" spc="40" dirty="0">
                <a:solidFill>
                  <a:prstClr val="black"/>
                </a:solidFill>
                <a:latin typeface="Arial"/>
                <a:cs typeface="Arial"/>
              </a:rPr>
              <a:t>tart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8922005" y="2831592"/>
            <a:ext cx="490855" cy="902969"/>
          </a:xfrm>
          <a:custGeom>
            <a:avLst/>
            <a:gdLst/>
            <a:ahLst/>
            <a:cxnLst/>
            <a:rect l="l" t="t" r="r" b="b"/>
            <a:pathLst>
              <a:path w="490854" h="902970">
                <a:moveTo>
                  <a:pt x="490474" y="0"/>
                </a:moveTo>
                <a:lnTo>
                  <a:pt x="420751" y="49022"/>
                </a:lnTo>
                <a:lnTo>
                  <a:pt x="448716" y="64071"/>
                </a:lnTo>
                <a:lnTo>
                  <a:pt x="0" y="895477"/>
                </a:lnTo>
                <a:lnTo>
                  <a:pt x="6654" y="899109"/>
                </a:lnTo>
                <a:lnTo>
                  <a:pt x="9398" y="902716"/>
                </a:lnTo>
                <a:lnTo>
                  <a:pt x="10998" y="901484"/>
                </a:lnTo>
                <a:lnTo>
                  <a:pt x="11176" y="901573"/>
                </a:lnTo>
                <a:lnTo>
                  <a:pt x="11366" y="901204"/>
                </a:lnTo>
                <a:lnTo>
                  <a:pt x="433946" y="577176"/>
                </a:lnTo>
                <a:lnTo>
                  <a:pt x="453263" y="602361"/>
                </a:lnTo>
                <a:lnTo>
                  <a:pt x="474116" y="559435"/>
                </a:lnTo>
                <a:lnTo>
                  <a:pt x="490474" y="525780"/>
                </a:lnTo>
                <a:lnTo>
                  <a:pt x="406908" y="541909"/>
                </a:lnTo>
                <a:lnTo>
                  <a:pt x="426224" y="567118"/>
                </a:lnTo>
                <a:lnTo>
                  <a:pt x="25996" y="874102"/>
                </a:lnTo>
                <a:lnTo>
                  <a:pt x="459930" y="70104"/>
                </a:lnTo>
                <a:lnTo>
                  <a:pt x="487807" y="85090"/>
                </a:lnTo>
                <a:lnTo>
                  <a:pt x="488810" y="52832"/>
                </a:lnTo>
                <a:lnTo>
                  <a:pt x="4904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8922005" y="4251578"/>
            <a:ext cx="490855" cy="923290"/>
          </a:xfrm>
          <a:custGeom>
            <a:avLst/>
            <a:gdLst/>
            <a:ahLst/>
            <a:cxnLst/>
            <a:rect l="l" t="t" r="r" b="b"/>
            <a:pathLst>
              <a:path w="490854" h="923289">
                <a:moveTo>
                  <a:pt x="490474" y="396367"/>
                </a:moveTo>
                <a:lnTo>
                  <a:pt x="474548" y="361442"/>
                </a:lnTo>
                <a:lnTo>
                  <a:pt x="455168" y="318897"/>
                </a:lnTo>
                <a:lnTo>
                  <a:pt x="435254" y="343573"/>
                </a:lnTo>
                <a:lnTo>
                  <a:pt x="9525" y="0"/>
                </a:lnTo>
                <a:lnTo>
                  <a:pt x="5588" y="4953"/>
                </a:lnTo>
                <a:lnTo>
                  <a:pt x="0" y="7874"/>
                </a:lnTo>
                <a:lnTo>
                  <a:pt x="449326" y="858545"/>
                </a:lnTo>
                <a:lnTo>
                  <a:pt x="421259" y="873379"/>
                </a:lnTo>
                <a:lnTo>
                  <a:pt x="490474" y="922909"/>
                </a:lnTo>
                <a:lnTo>
                  <a:pt x="489280" y="869823"/>
                </a:lnTo>
                <a:lnTo>
                  <a:pt x="488569" y="837819"/>
                </a:lnTo>
                <a:lnTo>
                  <a:pt x="460527" y="852627"/>
                </a:lnTo>
                <a:lnTo>
                  <a:pt x="25501" y="29171"/>
                </a:lnTo>
                <a:lnTo>
                  <a:pt x="427253" y="353479"/>
                </a:lnTo>
                <a:lnTo>
                  <a:pt x="407289" y="378206"/>
                </a:lnTo>
                <a:lnTo>
                  <a:pt x="490474" y="3963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524001" y="4038601"/>
            <a:ext cx="1167765" cy="337913"/>
          </a:xfrm>
          <a:prstGeom prst="rect">
            <a:avLst/>
          </a:prstGeom>
          <a:ln w="9143">
            <a:solidFill>
              <a:srgbClr val="00AF5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31445">
              <a:spcBef>
                <a:spcPts val="235"/>
              </a:spcBef>
              <a:defRPr/>
            </a:pPr>
            <a:r>
              <a:rPr sz="2000" i="1" spc="-260" dirty="0">
                <a:solidFill>
                  <a:srgbClr val="00AF50"/>
                </a:solidFill>
                <a:latin typeface="Arial"/>
                <a:cs typeface="Arial"/>
              </a:rPr>
              <a:t>&lt;START&gt;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308859" y="3107436"/>
            <a:ext cx="571500" cy="337913"/>
          </a:xfrm>
          <a:prstGeom prst="rect">
            <a:avLst/>
          </a:prstGeom>
          <a:ln w="9143">
            <a:solidFill>
              <a:srgbClr val="00AF5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58750">
              <a:spcBef>
                <a:spcPts val="235"/>
              </a:spcBef>
              <a:defRPr/>
            </a:pPr>
            <a:r>
              <a:rPr sz="2000" i="1" spc="-120" dirty="0">
                <a:solidFill>
                  <a:srgbClr val="00AF50"/>
                </a:solidFill>
                <a:latin typeface="Arial"/>
                <a:cs typeface="Arial"/>
              </a:rPr>
              <a:t>he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308859" y="4971289"/>
            <a:ext cx="571500" cy="337271"/>
          </a:xfrm>
          <a:prstGeom prst="rect">
            <a:avLst/>
          </a:prstGeom>
          <a:ln w="9143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algn="ctr">
              <a:spcBef>
                <a:spcPts val="229"/>
              </a:spcBef>
              <a:defRPr/>
            </a:pPr>
            <a:r>
              <a:rPr sz="2000" i="1" spc="-55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103158" y="3543300"/>
            <a:ext cx="491490" cy="500380"/>
          </a:xfrm>
          <a:custGeom>
            <a:avLst/>
            <a:gdLst/>
            <a:ahLst/>
            <a:cxnLst/>
            <a:rect l="l" t="t" r="r" b="b"/>
            <a:pathLst>
              <a:path w="491490" h="500379">
                <a:moveTo>
                  <a:pt x="433491" y="49928"/>
                </a:moveTo>
                <a:lnTo>
                  <a:pt x="0" y="491236"/>
                </a:lnTo>
                <a:lnTo>
                  <a:pt x="9067" y="500125"/>
                </a:lnTo>
                <a:lnTo>
                  <a:pt x="442556" y="58822"/>
                </a:lnTo>
                <a:lnTo>
                  <a:pt x="433491" y="49928"/>
                </a:lnTo>
                <a:close/>
              </a:path>
              <a:path w="491490" h="500379">
                <a:moveTo>
                  <a:pt x="478171" y="40894"/>
                </a:moveTo>
                <a:lnTo>
                  <a:pt x="442366" y="40894"/>
                </a:lnTo>
                <a:lnTo>
                  <a:pt x="451434" y="49784"/>
                </a:lnTo>
                <a:lnTo>
                  <a:pt x="442556" y="58822"/>
                </a:lnTo>
                <a:lnTo>
                  <a:pt x="465188" y="81025"/>
                </a:lnTo>
                <a:lnTo>
                  <a:pt x="478171" y="40894"/>
                </a:lnTo>
                <a:close/>
              </a:path>
              <a:path w="491490" h="500379">
                <a:moveTo>
                  <a:pt x="442366" y="40894"/>
                </a:moveTo>
                <a:lnTo>
                  <a:pt x="433491" y="49928"/>
                </a:lnTo>
                <a:lnTo>
                  <a:pt x="442556" y="58822"/>
                </a:lnTo>
                <a:lnTo>
                  <a:pt x="451434" y="49784"/>
                </a:lnTo>
                <a:lnTo>
                  <a:pt x="442366" y="40894"/>
                </a:lnTo>
                <a:close/>
              </a:path>
              <a:path w="491490" h="500379">
                <a:moveTo>
                  <a:pt x="491401" y="0"/>
                </a:moveTo>
                <a:lnTo>
                  <a:pt x="410819" y="27686"/>
                </a:lnTo>
                <a:lnTo>
                  <a:pt x="433491" y="49928"/>
                </a:lnTo>
                <a:lnTo>
                  <a:pt x="442366" y="40894"/>
                </a:lnTo>
                <a:lnTo>
                  <a:pt x="478171" y="40894"/>
                </a:lnTo>
                <a:lnTo>
                  <a:pt x="4914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103158" y="4470020"/>
            <a:ext cx="491490" cy="501015"/>
          </a:xfrm>
          <a:custGeom>
            <a:avLst/>
            <a:gdLst/>
            <a:ahLst/>
            <a:cxnLst/>
            <a:rect l="l" t="t" r="r" b="b"/>
            <a:pathLst>
              <a:path w="491490" h="501014">
                <a:moveTo>
                  <a:pt x="433458" y="450760"/>
                </a:moveTo>
                <a:lnTo>
                  <a:pt x="410832" y="472947"/>
                </a:lnTo>
                <a:lnTo>
                  <a:pt x="491401" y="500760"/>
                </a:lnTo>
                <a:lnTo>
                  <a:pt x="478211" y="459866"/>
                </a:lnTo>
                <a:lnTo>
                  <a:pt x="442391" y="459866"/>
                </a:lnTo>
                <a:lnTo>
                  <a:pt x="433458" y="450760"/>
                </a:lnTo>
                <a:close/>
              </a:path>
              <a:path w="491490" h="501014">
                <a:moveTo>
                  <a:pt x="442525" y="441869"/>
                </a:moveTo>
                <a:lnTo>
                  <a:pt x="433458" y="450760"/>
                </a:lnTo>
                <a:lnTo>
                  <a:pt x="442391" y="459866"/>
                </a:lnTo>
                <a:lnTo>
                  <a:pt x="451459" y="450976"/>
                </a:lnTo>
                <a:lnTo>
                  <a:pt x="442525" y="441869"/>
                </a:lnTo>
                <a:close/>
              </a:path>
              <a:path w="491490" h="501014">
                <a:moveTo>
                  <a:pt x="465226" y="419607"/>
                </a:moveTo>
                <a:lnTo>
                  <a:pt x="442525" y="441869"/>
                </a:lnTo>
                <a:lnTo>
                  <a:pt x="451459" y="450976"/>
                </a:lnTo>
                <a:lnTo>
                  <a:pt x="442391" y="459866"/>
                </a:lnTo>
                <a:lnTo>
                  <a:pt x="478211" y="459866"/>
                </a:lnTo>
                <a:lnTo>
                  <a:pt x="465226" y="419607"/>
                </a:lnTo>
                <a:close/>
              </a:path>
              <a:path w="491490" h="501014">
                <a:moveTo>
                  <a:pt x="9067" y="0"/>
                </a:moveTo>
                <a:lnTo>
                  <a:pt x="0" y="8889"/>
                </a:lnTo>
                <a:lnTo>
                  <a:pt x="433458" y="450760"/>
                </a:lnTo>
                <a:lnTo>
                  <a:pt x="442525" y="441869"/>
                </a:lnTo>
                <a:lnTo>
                  <a:pt x="90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384857" y="2785617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384857" y="543956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0.9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626612" y="4340479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1.6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626612" y="5683708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626612" y="2481198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1.7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626612" y="380060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081779" y="352539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081779" y="2184272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081779" y="5406949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081779" y="4079494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2.9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5468111" y="765049"/>
            <a:ext cx="3837432" cy="580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609716" y="448221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609716" y="3208146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609716" y="1455801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4.0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609715" y="2762200"/>
            <a:ext cx="3860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3.4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197723" y="320167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3.7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197723" y="4484878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197723" y="2775330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4.5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197723" y="1436623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4.8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9757410" y="2290064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757410" y="3586430"/>
            <a:ext cx="385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4.6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9757410" y="4112767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5.0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757410" y="5398414"/>
            <a:ext cx="38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0" dirty="0">
                <a:solidFill>
                  <a:srgbClr val="4285F4"/>
                </a:solidFill>
                <a:latin typeface="Arial"/>
                <a:cs typeface="Arial"/>
              </a:rPr>
              <a:t>-</a:t>
            </a:r>
            <a:r>
              <a:rPr spc="-75" dirty="0">
                <a:solidFill>
                  <a:srgbClr val="4285F4"/>
                </a:solidFill>
                <a:latin typeface="Arial"/>
                <a:cs typeface="Arial"/>
              </a:rPr>
              <a:t>5.3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717029" y="6294882"/>
            <a:ext cx="3773804" cy="308418"/>
          </a:xfrm>
          <a:prstGeom prst="rect">
            <a:avLst/>
          </a:prstGeom>
          <a:ln w="19811">
            <a:solidFill>
              <a:srgbClr val="BA56BD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108585">
              <a:spcBef>
                <a:spcPts val="245"/>
              </a:spcBef>
              <a:defRPr/>
            </a:pPr>
            <a:r>
              <a:rPr spc="-100" dirty="0">
                <a:solidFill>
                  <a:srgbClr val="BA56BD"/>
                </a:solidFill>
                <a:latin typeface="Arial"/>
                <a:cs typeface="Arial"/>
              </a:rPr>
              <a:t>Backtrack </a:t>
            </a:r>
            <a:r>
              <a:rPr spc="15" dirty="0">
                <a:solidFill>
                  <a:srgbClr val="BA56BD"/>
                </a:solidFill>
                <a:latin typeface="Arial"/>
                <a:cs typeface="Arial"/>
              </a:rPr>
              <a:t>to </a:t>
            </a:r>
            <a:r>
              <a:rPr spc="-40" dirty="0">
                <a:solidFill>
                  <a:srgbClr val="BA56BD"/>
                </a:solidFill>
                <a:latin typeface="Arial"/>
                <a:cs typeface="Arial"/>
              </a:rPr>
              <a:t>obtain </a:t>
            </a:r>
            <a:r>
              <a:rPr spc="-20" dirty="0">
                <a:solidFill>
                  <a:srgbClr val="BA56BD"/>
                </a:solidFill>
                <a:latin typeface="Arial"/>
                <a:cs typeface="Arial"/>
              </a:rPr>
              <a:t>the </a:t>
            </a:r>
            <a:r>
              <a:rPr dirty="0">
                <a:solidFill>
                  <a:srgbClr val="BA56BD"/>
                </a:solidFill>
                <a:latin typeface="Arial"/>
                <a:cs typeface="Arial"/>
              </a:rPr>
              <a:t>full</a:t>
            </a:r>
            <a:r>
              <a:rPr spc="-320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75" dirty="0">
                <a:solidFill>
                  <a:srgbClr val="BA56BD"/>
                </a:solidFill>
                <a:latin typeface="Arial"/>
                <a:cs typeface="Arial"/>
              </a:rPr>
              <a:t>hypothesis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39AB028-5A92-4C25-ABA6-1698D48D3BDA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66" name="Title 8">
            <a:extLst>
              <a:ext uri="{FF2B5EF4-FFF2-40B4-BE49-F238E27FC236}">
                <a16:creationId xmlns:a16="http://schemas.microsoft.com/office/drawing/2014/main" id="{B6CB15C4-738A-F7AB-C978-47D5CB2C8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822231"/>
          </a:xfrm>
        </p:spPr>
        <p:txBody>
          <a:bodyPr/>
          <a:lstStyle/>
          <a:p>
            <a:r>
              <a:rPr lang="en-US" dirty="0"/>
              <a:t>Beam Search Decoding: Example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7540" y="-177289"/>
            <a:ext cx="7019290" cy="1367682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0" dirty="0"/>
              <a:t>Beam </a:t>
            </a:r>
            <a:r>
              <a:rPr spc="-195" dirty="0"/>
              <a:t>search </a:t>
            </a:r>
            <a:r>
              <a:rPr spc="-185" dirty="0"/>
              <a:t>decoding: </a:t>
            </a:r>
            <a:r>
              <a:rPr spc="-135" dirty="0"/>
              <a:t>stopping</a:t>
            </a:r>
            <a:r>
              <a:rPr spc="-500" dirty="0"/>
              <a:t> </a:t>
            </a:r>
            <a:r>
              <a:rPr spc="-200" dirty="0"/>
              <a:t>criterion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07540" y="1105661"/>
            <a:ext cx="8622808" cy="42319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2000" dirty="0">
                <a:solidFill>
                  <a:srgbClr val="4285F4"/>
                </a:solidFill>
                <a:latin typeface="Arial"/>
                <a:cs typeface="Arial"/>
              </a:rPr>
              <a:t>greedy decoding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, usually we decode until the model produces a</a:t>
            </a:r>
            <a:r>
              <a:rPr lang="en-US" sz="2000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BA56BD"/>
                </a:solidFill>
                <a:latin typeface="Arial"/>
                <a:cs typeface="Arial"/>
              </a:rPr>
              <a:t>&lt;END&gt; token</a:t>
            </a:r>
            <a:endParaRPr sz="20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698500" lvl="1" indent="-229235">
              <a:spcBef>
                <a:spcPts val="509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u="sng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For example:</a:t>
            </a:r>
            <a:r>
              <a:rPr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i="1" dirty="0">
                <a:solidFill>
                  <a:prstClr val="black"/>
                </a:solidFill>
                <a:latin typeface="Arial"/>
                <a:cs typeface="Arial"/>
              </a:rPr>
              <a:t>&lt;START&gt; he hit me with a pie &lt;END&gt;</a:t>
            </a:r>
            <a:endParaRPr dirty="0">
              <a:solidFill>
                <a:prstClr val="black"/>
              </a:solidFill>
              <a:latin typeface="Arial"/>
              <a:cs typeface="Arial"/>
            </a:endParaRPr>
          </a:p>
          <a:p>
            <a:pPr lvl="1">
              <a:buClr>
                <a:srgbClr val="3986FF"/>
              </a:buClr>
              <a:buFont typeface="Times New Roman"/>
              <a:buChar char="•"/>
              <a:defRPr/>
            </a:pPr>
            <a:endParaRPr sz="20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355600" indent="-342900">
              <a:spcBef>
                <a:spcPts val="136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2000" dirty="0">
                <a:solidFill>
                  <a:srgbClr val="4285F4"/>
                </a:solidFill>
                <a:latin typeface="Arial"/>
                <a:cs typeface="Arial"/>
              </a:rPr>
              <a:t>beam search decoding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, different hypotheses may produce</a:t>
            </a:r>
          </a:p>
          <a:p>
            <a:pPr marL="355600"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&lt;END&gt; tokens on </a:t>
            </a:r>
            <a:r>
              <a:rPr sz="2000" dirty="0">
                <a:solidFill>
                  <a:srgbClr val="BA56BD"/>
                </a:solidFill>
                <a:latin typeface="Arial"/>
                <a:cs typeface="Arial"/>
              </a:rPr>
              <a:t>different timesteps</a:t>
            </a:r>
            <a:endParaRPr sz="20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698500" lvl="1" indent="-229235">
              <a:spcBef>
                <a:spcPts val="509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dirty="0">
                <a:solidFill>
                  <a:prstClr val="black"/>
                </a:solidFill>
                <a:latin typeface="Arial"/>
                <a:cs typeface="Arial"/>
              </a:rPr>
              <a:t>When a hypothesis produces &lt;END&gt;, that hypothesis is </a:t>
            </a:r>
            <a:r>
              <a:rPr dirty="0">
                <a:solidFill>
                  <a:srgbClr val="BA56BD"/>
                </a:solidFill>
                <a:latin typeface="Arial"/>
                <a:cs typeface="Arial"/>
              </a:rPr>
              <a:t>complete</a:t>
            </a:r>
            <a:r>
              <a:rPr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</a:p>
          <a:p>
            <a:pPr marL="698500" lvl="1" indent="-229235">
              <a:spcBef>
                <a:spcPts val="480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dirty="0">
                <a:solidFill>
                  <a:srgbClr val="BA56BD"/>
                </a:solidFill>
                <a:latin typeface="Arial"/>
                <a:cs typeface="Arial"/>
              </a:rPr>
              <a:t>Place it aside </a:t>
            </a:r>
            <a:r>
              <a:rPr dirty="0">
                <a:solidFill>
                  <a:prstClr val="black"/>
                </a:solidFill>
                <a:latin typeface="Arial"/>
                <a:cs typeface="Arial"/>
              </a:rPr>
              <a:t>and continue exploring other hypotheses via beam search.</a:t>
            </a:r>
          </a:p>
          <a:p>
            <a:pPr lvl="1">
              <a:buClr>
                <a:srgbClr val="3986FF"/>
              </a:buClr>
              <a:buFont typeface="Times New Roman"/>
              <a:buChar char="•"/>
              <a:defRPr/>
            </a:pPr>
            <a:endParaRPr sz="20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355600" indent="-342900">
              <a:spcBef>
                <a:spcPts val="136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Usually we continue beam search until:</a:t>
            </a:r>
          </a:p>
          <a:p>
            <a:pPr marL="698500" lvl="1" indent="-229235">
              <a:spcBef>
                <a:spcPts val="509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dirty="0">
                <a:solidFill>
                  <a:prstClr val="black"/>
                </a:solidFill>
                <a:latin typeface="Arial"/>
                <a:cs typeface="Arial"/>
              </a:rPr>
              <a:t>We reach timestep </a:t>
            </a:r>
            <a:r>
              <a:rPr i="1" dirty="0">
                <a:solidFill>
                  <a:prstClr val="black"/>
                </a:solidFill>
                <a:latin typeface="Arial"/>
                <a:cs typeface="Arial"/>
              </a:rPr>
              <a:t>T </a:t>
            </a:r>
            <a:r>
              <a:rPr dirty="0">
                <a:solidFill>
                  <a:prstClr val="black"/>
                </a:solidFill>
                <a:latin typeface="Arial"/>
                <a:cs typeface="Arial"/>
              </a:rPr>
              <a:t>(where </a:t>
            </a:r>
            <a:r>
              <a:rPr i="1" dirty="0">
                <a:solidFill>
                  <a:prstClr val="black"/>
                </a:solidFill>
                <a:latin typeface="Arial"/>
                <a:cs typeface="Arial"/>
              </a:rPr>
              <a:t>T </a:t>
            </a:r>
            <a:r>
              <a:rPr dirty="0">
                <a:solidFill>
                  <a:prstClr val="black"/>
                </a:solidFill>
                <a:latin typeface="Arial"/>
                <a:cs typeface="Arial"/>
              </a:rPr>
              <a:t>is some pre-defined cutoff), or</a:t>
            </a:r>
          </a:p>
          <a:p>
            <a:pPr marL="698500" lvl="1" indent="-229235">
              <a:spcBef>
                <a:spcPts val="480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dirty="0">
                <a:solidFill>
                  <a:prstClr val="black"/>
                </a:solidFill>
                <a:latin typeface="Arial"/>
                <a:cs typeface="Arial"/>
              </a:rPr>
              <a:t>We have at least </a:t>
            </a:r>
            <a:r>
              <a:rPr i="1" dirty="0">
                <a:solidFill>
                  <a:prstClr val="black"/>
                </a:solidFill>
                <a:latin typeface="Arial"/>
                <a:cs typeface="Arial"/>
              </a:rPr>
              <a:t>n </a:t>
            </a:r>
            <a:r>
              <a:rPr dirty="0">
                <a:solidFill>
                  <a:prstClr val="black"/>
                </a:solidFill>
                <a:latin typeface="Arial"/>
                <a:cs typeface="Arial"/>
              </a:rPr>
              <a:t>completed hypotheses (where </a:t>
            </a:r>
            <a:r>
              <a:rPr i="1" dirty="0">
                <a:solidFill>
                  <a:prstClr val="black"/>
                </a:solidFill>
                <a:latin typeface="Arial"/>
                <a:cs typeface="Arial"/>
              </a:rPr>
              <a:t>n </a:t>
            </a:r>
            <a:r>
              <a:rPr dirty="0">
                <a:solidFill>
                  <a:prstClr val="black"/>
                </a:solidFill>
                <a:latin typeface="Arial"/>
                <a:cs typeface="Arial"/>
              </a:rPr>
              <a:t>is pre-defined cutoff)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4DCA78-B3AB-467A-BECF-FD07442736FC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1032256"/>
            <a:ext cx="7501931" cy="1810111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spcBef>
                <a:spcPts val="67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We have our list of completed hypotheses.</a:t>
            </a:r>
          </a:p>
          <a:p>
            <a:pPr marL="355600" indent="-342900">
              <a:spcBef>
                <a:spcPts val="58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How to select top one with highest score?</a:t>
            </a:r>
          </a:p>
          <a:p>
            <a:pPr>
              <a:spcBef>
                <a:spcPts val="5"/>
              </a:spcBef>
              <a:buClr>
                <a:srgbClr val="CC0000"/>
              </a:buClr>
              <a:buFont typeface="Times New Roman"/>
              <a:buChar char="•"/>
              <a:defRPr/>
            </a:pPr>
            <a:endParaRPr sz="35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355600" indent="-342900"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  <a:tab pos="3780154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Each hypothesis	</a:t>
            </a:r>
            <a:r>
              <a:rPr lang="en-US" sz="2400" dirty="0">
                <a:solidFill>
                  <a:prstClr val="black"/>
                </a:solidFill>
                <a:latin typeface="Arial"/>
                <a:cs typeface="Arial"/>
              </a:rPr>
              <a:t>   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on our list has a score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07540" y="4178555"/>
            <a:ext cx="8902202" cy="12900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Problem with this: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longer hypotheses have lower scores</a:t>
            </a:r>
            <a:endParaRPr sz="24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10"/>
              </a:spcBef>
              <a:buClr>
                <a:srgbClr val="CC0000"/>
              </a:buClr>
              <a:buFont typeface="Times New Roman"/>
              <a:buChar char="•"/>
              <a:defRPr/>
            </a:pPr>
            <a:endParaRPr sz="3500">
              <a:solidFill>
                <a:prstClr val="black"/>
              </a:solidFill>
              <a:latin typeface="Arial"/>
              <a:cs typeface="Arial"/>
            </a:endParaRPr>
          </a:p>
          <a:p>
            <a:pPr marL="355600" indent="-342900"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Fix: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 Normalize by length. Use this to select top one instead:</a:t>
            </a:r>
            <a:endParaRPr sz="2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24460" y="2904839"/>
            <a:ext cx="7915642" cy="7328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643663" y="2550168"/>
            <a:ext cx="1223683" cy="2080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184200" y="5607981"/>
            <a:ext cx="3819361" cy="812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4E618B-E173-4763-A930-68B04B0F88CB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11" name="Title 8">
            <a:extLst>
              <a:ext uri="{FF2B5EF4-FFF2-40B4-BE49-F238E27FC236}">
                <a16:creationId xmlns:a16="http://schemas.microsoft.com/office/drawing/2014/main" id="{88BA2264-5777-D033-041E-3D41DDAA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822231"/>
          </a:xfrm>
        </p:spPr>
        <p:txBody>
          <a:bodyPr/>
          <a:lstStyle/>
          <a:p>
            <a:r>
              <a:rPr lang="en-US" dirty="0"/>
              <a:t>Beam Search Decoding: Finishing up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1105661"/>
            <a:ext cx="6794008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z="2400" b="1" dirty="0">
                <a:solidFill>
                  <a:prstClr val="black"/>
                </a:solidFill>
                <a:latin typeface="Trebuchet MS"/>
                <a:cs typeface="Trebuchet MS"/>
              </a:rPr>
              <a:t>BLEU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2400" b="1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2400" b="1" dirty="0">
                <a:solidFill>
                  <a:prstClr val="black"/>
                </a:solidFill>
                <a:latin typeface="Trebuchet MS"/>
                <a:cs typeface="Trebuchet MS"/>
              </a:rPr>
              <a:t>l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ingual </a:t>
            </a:r>
            <a:r>
              <a:rPr sz="2400" b="1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valuation </a:t>
            </a:r>
            <a:r>
              <a:rPr sz="2400" b="1" dirty="0">
                <a:solidFill>
                  <a:prstClr val="black"/>
                </a:solidFill>
                <a:latin typeface="Trebuchet MS"/>
                <a:cs typeface="Trebuchet MS"/>
              </a:rPr>
              <a:t>U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nderstudy)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07541" y="1983740"/>
            <a:ext cx="8231505" cy="4540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BLEU compares the </a:t>
            </a:r>
            <a:r>
              <a:rPr sz="2400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machine-written translation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 to one or  several </a:t>
            </a:r>
            <a:r>
              <a:rPr sz="2400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human-written translation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(s), and computes a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similarity  score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based on:</a:t>
            </a:r>
          </a:p>
          <a:p>
            <a:pPr marL="698500" lvl="1" indent="-229235">
              <a:spcBef>
                <a:spcPts val="575"/>
              </a:spcBef>
              <a:buClr>
                <a:srgbClr val="3986FF"/>
              </a:buClr>
              <a:buFont typeface="Times New Roman"/>
              <a:buChar char="•"/>
              <a:tabLst>
                <a:tab pos="699135" algn="l"/>
              </a:tabLst>
              <a:defRPr/>
            </a:pPr>
            <a:r>
              <a:rPr sz="2400" i="1" dirty="0">
                <a:solidFill>
                  <a:srgbClr val="BA56BD"/>
                </a:solidFill>
                <a:latin typeface="Arial"/>
                <a:cs typeface="Arial"/>
              </a:rPr>
              <a:t>n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-gram precision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(usually for 1, 2, 3 and 4-grams)</a:t>
            </a:r>
          </a:p>
          <a:p>
            <a:pPr marL="698500" lvl="1" indent="-229235">
              <a:spcBef>
                <a:spcPts val="575"/>
              </a:spcBef>
              <a:buClr>
                <a:srgbClr val="3986FF"/>
              </a:buClr>
              <a:buFont typeface="Times New Roman"/>
              <a:buChar char="•"/>
              <a:tabLst>
                <a:tab pos="699135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Plus a penalty for too-short system translations</a:t>
            </a:r>
          </a:p>
          <a:p>
            <a:pPr lvl="1">
              <a:spcBef>
                <a:spcPts val="10"/>
              </a:spcBef>
              <a:buClr>
                <a:srgbClr val="3986FF"/>
              </a:buClr>
              <a:buFont typeface="Times New Roman"/>
              <a:buChar char="•"/>
              <a:defRPr/>
            </a:pPr>
            <a:endParaRPr sz="35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355600" indent="-342900"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BLEU is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useful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but </a:t>
            </a:r>
            <a:r>
              <a:rPr sz="2400" dirty="0">
                <a:solidFill>
                  <a:srgbClr val="C00000"/>
                </a:solidFill>
                <a:latin typeface="Arial"/>
                <a:cs typeface="Arial"/>
              </a:rPr>
              <a:t>imperfect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698500" lvl="1" indent="-229235">
              <a:spcBef>
                <a:spcPts val="580"/>
              </a:spcBef>
              <a:buClr>
                <a:srgbClr val="3986FF"/>
              </a:buClr>
              <a:buFont typeface="Times New Roman"/>
              <a:buChar char="•"/>
              <a:tabLst>
                <a:tab pos="699135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There are many valid ways to translate a sentence</a:t>
            </a:r>
          </a:p>
          <a:p>
            <a:pPr marL="698500" marR="300355" lvl="1" indent="-229235">
              <a:lnSpc>
                <a:spcPct val="100800"/>
              </a:lnSpc>
              <a:spcBef>
                <a:spcPts val="550"/>
              </a:spcBef>
              <a:buClr>
                <a:srgbClr val="3986FF"/>
              </a:buClr>
              <a:buFont typeface="Times New Roman"/>
              <a:buChar char="•"/>
              <a:tabLst>
                <a:tab pos="699135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So a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good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translation can get a </a:t>
            </a:r>
            <a:r>
              <a:rPr sz="2400" dirty="0">
                <a:solidFill>
                  <a:srgbClr val="C00000"/>
                </a:solidFill>
                <a:latin typeface="Arial"/>
                <a:cs typeface="Arial"/>
              </a:rPr>
              <a:t>poor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BLEU score because it  has low </a:t>
            </a:r>
            <a:r>
              <a:rPr sz="2400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-gram overlap with the human translation </a:t>
            </a:r>
            <a:r>
              <a:rPr sz="2400" dirty="0">
                <a:solidFill>
                  <a:prstClr val="black"/>
                </a:solidFill>
                <a:latin typeface="Wingdings"/>
                <a:cs typeface="Wingdings"/>
              </a:rPr>
              <a:t>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435347" y="6467958"/>
            <a:ext cx="504253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000" b="1" u="sng" spc="-70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Source:</a:t>
            </a:r>
            <a:r>
              <a:rPr sz="1000" b="1" spc="-70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z="1000" spc="80" dirty="0">
                <a:solidFill>
                  <a:prstClr val="black"/>
                </a:solidFill>
                <a:latin typeface="Arial"/>
                <a:cs typeface="Arial"/>
              </a:rPr>
              <a:t>”</a:t>
            </a:r>
            <a:r>
              <a:rPr sz="1000" spc="-19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00" spc="-110" dirty="0">
                <a:solidFill>
                  <a:prstClr val="black"/>
                </a:solidFill>
                <a:latin typeface="Arial"/>
                <a:cs typeface="Arial"/>
              </a:rPr>
              <a:t>BLEU: </a:t>
            </a:r>
            <a:r>
              <a:rPr sz="1000" spc="-80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1000" spc="-15" dirty="0">
                <a:solidFill>
                  <a:prstClr val="black"/>
                </a:solidFill>
                <a:latin typeface="Arial"/>
                <a:cs typeface="Arial"/>
              </a:rPr>
              <a:t>Method </a:t>
            </a:r>
            <a:r>
              <a:rPr sz="1000" spc="-5" dirty="0">
                <a:solidFill>
                  <a:prstClr val="black"/>
                </a:solidFill>
                <a:latin typeface="Arial"/>
                <a:cs typeface="Arial"/>
              </a:rPr>
              <a:t>for </a:t>
            </a:r>
            <a:r>
              <a:rPr sz="1000" spc="-30" dirty="0">
                <a:solidFill>
                  <a:prstClr val="black"/>
                </a:solidFill>
                <a:latin typeface="Arial"/>
                <a:cs typeface="Arial"/>
              </a:rPr>
              <a:t>Automatic </a:t>
            </a:r>
            <a:r>
              <a:rPr sz="1000" spc="-45" dirty="0">
                <a:solidFill>
                  <a:prstClr val="black"/>
                </a:solidFill>
                <a:latin typeface="Arial"/>
                <a:cs typeface="Arial"/>
              </a:rPr>
              <a:t>Evaluation </a:t>
            </a:r>
            <a:r>
              <a:rPr sz="1000" spc="-5" dirty="0">
                <a:solidFill>
                  <a:prstClr val="black"/>
                </a:solidFill>
                <a:latin typeface="Arial"/>
                <a:cs typeface="Arial"/>
              </a:rPr>
              <a:t>of </a:t>
            </a:r>
            <a:r>
              <a:rPr sz="1000" spc="-40" dirty="0">
                <a:solidFill>
                  <a:prstClr val="black"/>
                </a:solidFill>
                <a:latin typeface="Arial"/>
                <a:cs typeface="Arial"/>
              </a:rPr>
              <a:t>Machine </a:t>
            </a:r>
            <a:r>
              <a:rPr sz="1000" spc="-35" dirty="0">
                <a:solidFill>
                  <a:prstClr val="black"/>
                </a:solidFill>
                <a:latin typeface="Arial"/>
                <a:cs typeface="Arial"/>
              </a:rPr>
              <a:t>Translation", </a:t>
            </a:r>
            <a:r>
              <a:rPr sz="1000" spc="-50" dirty="0">
                <a:solidFill>
                  <a:prstClr val="black"/>
                </a:solidFill>
                <a:latin typeface="Arial"/>
                <a:cs typeface="Arial"/>
              </a:rPr>
              <a:t>Papineni </a:t>
            </a:r>
            <a:r>
              <a:rPr sz="1000" spc="-5" dirty="0">
                <a:solidFill>
                  <a:prstClr val="black"/>
                </a:solidFill>
                <a:latin typeface="Arial"/>
                <a:cs typeface="Arial"/>
              </a:rPr>
              <a:t>et </a:t>
            </a:r>
            <a:r>
              <a:rPr sz="1000" spc="-35" dirty="0">
                <a:solidFill>
                  <a:prstClr val="black"/>
                </a:solidFill>
                <a:latin typeface="Arial"/>
                <a:cs typeface="Arial"/>
              </a:rPr>
              <a:t>al, </a:t>
            </a:r>
            <a:r>
              <a:rPr sz="1000" spc="-50" dirty="0">
                <a:solidFill>
                  <a:prstClr val="black"/>
                </a:solidFill>
                <a:latin typeface="Arial"/>
                <a:cs typeface="Arial"/>
              </a:rPr>
              <a:t>2002.</a:t>
            </a:r>
            <a:endParaRPr sz="1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44F86A-1096-43E1-BDAB-4C4F8917CAE7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3654D6E-8FE1-139C-B518-0A4C73435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evaluate neural machine translation?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1" y="1105662"/>
            <a:ext cx="8265795" cy="44986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Neural Machine Translation went from a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fringe research activity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lang="en-US" sz="240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prstClr val="black"/>
                </a:solidFill>
                <a:latin typeface="Trebuchet MS"/>
                <a:cs typeface="Trebuchet MS"/>
              </a:rPr>
              <a:t>2014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to the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leading standard method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2400" b="1" dirty="0">
                <a:solidFill>
                  <a:prstClr val="black"/>
                </a:solidFill>
                <a:latin typeface="Trebuchet MS"/>
                <a:cs typeface="Trebuchet MS"/>
              </a:rPr>
              <a:t>2016</a:t>
            </a:r>
            <a:endParaRPr sz="2400" dirty="0">
              <a:solidFill>
                <a:prstClr val="black"/>
              </a:solidFill>
              <a:latin typeface="Trebuchet MS"/>
              <a:cs typeface="Trebuchet MS"/>
            </a:endParaRPr>
          </a:p>
          <a:p>
            <a:pPr>
              <a:spcBef>
                <a:spcPts val="30"/>
              </a:spcBef>
              <a:defRPr/>
            </a:pPr>
            <a:endParaRPr sz="2950" dirty="0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355600" indent="-342900"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b="1" dirty="0">
                <a:solidFill>
                  <a:prstClr val="black"/>
                </a:solidFill>
                <a:latin typeface="Trebuchet MS"/>
                <a:cs typeface="Trebuchet MS"/>
              </a:rPr>
              <a:t>2014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: First seq2seq paper published</a:t>
            </a:r>
          </a:p>
          <a:p>
            <a:pPr>
              <a:spcBef>
                <a:spcPts val="10"/>
              </a:spcBef>
              <a:buClr>
                <a:srgbClr val="CC0000"/>
              </a:buClr>
              <a:buFont typeface="Times New Roman"/>
              <a:buChar char="•"/>
              <a:defRPr/>
            </a:pPr>
            <a:endParaRPr sz="30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355600" indent="-342900"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b="1" dirty="0">
                <a:solidFill>
                  <a:prstClr val="black"/>
                </a:solidFill>
                <a:latin typeface="Trebuchet MS"/>
                <a:cs typeface="Trebuchet MS"/>
              </a:rPr>
              <a:t>2016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: Google Translate switches from SMT to NMT</a:t>
            </a:r>
          </a:p>
          <a:p>
            <a:pPr>
              <a:spcBef>
                <a:spcPts val="5"/>
              </a:spcBef>
              <a:buClr>
                <a:srgbClr val="CC0000"/>
              </a:buClr>
              <a:buFont typeface="Times New Roman"/>
              <a:buChar char="•"/>
              <a:defRPr/>
            </a:pPr>
            <a:endParaRPr sz="35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355600" indent="-342900"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This is amazing!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698500" marR="5080" lvl="1" indent="-229235">
              <a:spcBef>
                <a:spcPts val="580"/>
              </a:spcBef>
              <a:buClr>
                <a:srgbClr val="3986FF"/>
              </a:buClr>
              <a:buFont typeface="Times New Roman"/>
              <a:buChar char="•"/>
              <a:tabLst>
                <a:tab pos="699135" algn="l"/>
              </a:tabLst>
              <a:defRPr/>
            </a:pPr>
            <a:r>
              <a:rPr sz="2400" b="1" dirty="0">
                <a:solidFill>
                  <a:prstClr val="black"/>
                </a:solidFill>
                <a:latin typeface="Trebuchet MS"/>
                <a:cs typeface="Trebuchet MS"/>
              </a:rPr>
              <a:t>SMT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systems, built by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hundreds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of engineers over many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 years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, outperformed by NMT systems trained by a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handful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of  engineers in a few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months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21DDB1-0E69-4E7F-B581-0CD932C267FD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276D704-D07C-DC41-1E48-897D107A5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NMT: the biggest success story of Neural NLP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206631" y="1754149"/>
            <a:ext cx="6279516" cy="3056606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spcBef>
                <a:spcPts val="67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b="1" dirty="0">
                <a:solidFill>
                  <a:srgbClr val="C00000"/>
                </a:solidFill>
                <a:latin typeface="Trebuchet MS"/>
                <a:cs typeface="Trebuchet MS"/>
              </a:rPr>
              <a:t>Nope!</a:t>
            </a:r>
            <a:endParaRPr sz="2400" dirty="0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355600" indent="-342900">
              <a:spcBef>
                <a:spcPts val="58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Many difficulties remain:</a:t>
            </a:r>
          </a:p>
          <a:p>
            <a:pPr marL="698500" lvl="1" indent="-229235">
              <a:spcBef>
                <a:spcPts val="575"/>
              </a:spcBef>
              <a:buClr>
                <a:srgbClr val="3986FF"/>
              </a:buClr>
              <a:buFont typeface="Times New Roman"/>
              <a:buChar char="•"/>
              <a:tabLst>
                <a:tab pos="699135" algn="l"/>
              </a:tabLst>
              <a:defRPr/>
            </a:pP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Out-of-vocabulary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words</a:t>
            </a:r>
          </a:p>
          <a:p>
            <a:pPr marL="698500" lvl="1" indent="-229235">
              <a:spcBef>
                <a:spcPts val="575"/>
              </a:spcBef>
              <a:buClr>
                <a:srgbClr val="3986FF"/>
              </a:buClr>
              <a:buFont typeface="Times New Roman"/>
              <a:buChar char="•"/>
              <a:tabLst>
                <a:tab pos="699135" algn="l"/>
              </a:tabLst>
              <a:defRPr/>
            </a:pP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Domain mismatch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between train and test data</a:t>
            </a:r>
          </a:p>
          <a:p>
            <a:pPr marL="698500" lvl="1" indent="-229235">
              <a:spcBef>
                <a:spcPts val="580"/>
              </a:spcBef>
              <a:buClr>
                <a:srgbClr val="3986FF"/>
              </a:buClr>
              <a:buFont typeface="Times New Roman"/>
              <a:buChar char="•"/>
              <a:tabLst>
                <a:tab pos="699135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Maintaining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context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over longer text</a:t>
            </a:r>
          </a:p>
          <a:p>
            <a:pPr marL="698500" lvl="1" indent="-229235">
              <a:spcBef>
                <a:spcPts val="575"/>
              </a:spcBef>
              <a:buClr>
                <a:srgbClr val="3986FF"/>
              </a:buClr>
              <a:buFont typeface="Times New Roman"/>
              <a:buChar char="•"/>
              <a:tabLst>
                <a:tab pos="699135" algn="l"/>
              </a:tabLst>
              <a:defRPr/>
            </a:pP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Low-resource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language pairs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24001" y="5104012"/>
            <a:ext cx="9957957" cy="17357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6350" algn="r">
              <a:spcBef>
                <a:spcPts val="95"/>
              </a:spcBef>
              <a:defRPr/>
            </a:pPr>
            <a:r>
              <a:rPr sz="1600" b="1" u="heavy" spc="-12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Further </a:t>
            </a:r>
            <a:r>
              <a:rPr sz="1600" b="1" u="heavy" spc="-100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reading:</a:t>
            </a:r>
            <a:r>
              <a:rPr sz="1600" b="1" spc="-100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z="1600" spc="-75" dirty="0">
                <a:solidFill>
                  <a:prstClr val="black"/>
                </a:solidFill>
                <a:latin typeface="Arial"/>
                <a:cs typeface="Arial"/>
              </a:rPr>
              <a:t>“</a:t>
            </a:r>
            <a:r>
              <a:rPr sz="1600" i="1" spc="-75" dirty="0">
                <a:solidFill>
                  <a:prstClr val="black"/>
                </a:solidFill>
                <a:latin typeface="Arial"/>
                <a:cs typeface="Arial"/>
              </a:rPr>
              <a:t>Has </a:t>
            </a:r>
            <a:r>
              <a:rPr sz="1600" i="1" spc="-95" dirty="0">
                <a:solidFill>
                  <a:prstClr val="black"/>
                </a:solidFill>
                <a:latin typeface="Arial"/>
                <a:cs typeface="Arial"/>
              </a:rPr>
              <a:t>AI </a:t>
            </a:r>
            <a:r>
              <a:rPr sz="1600" i="1" spc="-110" dirty="0">
                <a:solidFill>
                  <a:prstClr val="black"/>
                </a:solidFill>
                <a:latin typeface="Arial"/>
                <a:cs typeface="Arial"/>
              </a:rPr>
              <a:t>surpassed </a:t>
            </a:r>
            <a:r>
              <a:rPr sz="1600" i="1" spc="-95" dirty="0">
                <a:solidFill>
                  <a:prstClr val="black"/>
                </a:solidFill>
                <a:latin typeface="Arial"/>
                <a:cs typeface="Arial"/>
              </a:rPr>
              <a:t>humans </a:t>
            </a:r>
            <a:r>
              <a:rPr sz="1600" i="1" spc="5" dirty="0">
                <a:solidFill>
                  <a:prstClr val="black"/>
                </a:solidFill>
                <a:latin typeface="Arial"/>
                <a:cs typeface="Arial"/>
              </a:rPr>
              <a:t>at </a:t>
            </a:r>
            <a:r>
              <a:rPr sz="1600" i="1" spc="-40" dirty="0">
                <a:solidFill>
                  <a:prstClr val="black"/>
                </a:solidFill>
                <a:latin typeface="Arial"/>
                <a:cs typeface="Arial"/>
              </a:rPr>
              <a:t>translation? Not </a:t>
            </a:r>
            <a:r>
              <a:rPr sz="1600" i="1" spc="-110" dirty="0">
                <a:solidFill>
                  <a:prstClr val="black"/>
                </a:solidFill>
                <a:latin typeface="Arial"/>
                <a:cs typeface="Arial"/>
              </a:rPr>
              <a:t>even</a:t>
            </a:r>
            <a:r>
              <a:rPr sz="1600" i="1" spc="-1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600" i="1" spc="-45" dirty="0">
                <a:solidFill>
                  <a:prstClr val="black"/>
                </a:solidFill>
                <a:latin typeface="Arial"/>
                <a:cs typeface="Arial"/>
              </a:rPr>
              <a:t>close!”</a:t>
            </a:r>
            <a:endParaRPr sz="1600" dirty="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defRPr/>
            </a:pPr>
            <a:r>
              <a:rPr sz="1600" u="heavy" spc="-7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h</a:t>
            </a:r>
            <a:r>
              <a:rPr sz="1600" u="heavy" spc="7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t</a:t>
            </a:r>
            <a:r>
              <a:rPr sz="1600" u="heavy" spc="1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t</a:t>
            </a:r>
            <a:r>
              <a:rPr sz="1600" u="heavy" spc="1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p</a:t>
            </a:r>
            <a:r>
              <a:rPr sz="1600" u="heavy" spc="3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s:/</a:t>
            </a:r>
            <a:r>
              <a:rPr sz="1600" u="heavy" spc="2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/</a:t>
            </a:r>
            <a:r>
              <a:rPr sz="1600" u="heavy" spc="-1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ww</a:t>
            </a:r>
            <a:r>
              <a:rPr sz="1600" u="heavy" spc="-12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w</a:t>
            </a:r>
            <a:r>
              <a:rPr sz="1600" u="heavy" spc="-4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.</a:t>
            </a:r>
            <a:r>
              <a:rPr sz="1600" u="heavy" spc="-13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s</a:t>
            </a:r>
            <a:r>
              <a:rPr sz="1600" u="heavy" spc="-13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k</a:t>
            </a:r>
            <a:r>
              <a:rPr sz="1600" u="heavy" spc="-7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yn</a:t>
            </a:r>
            <a:r>
              <a:rPr sz="1600" u="heavy" spc="-10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e</a:t>
            </a:r>
            <a:r>
              <a:rPr sz="1600" u="heavy" spc="7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t</a:t>
            </a:r>
            <a:r>
              <a:rPr sz="1600" u="heavy" spc="8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t</a:t>
            </a:r>
            <a:r>
              <a:rPr sz="1600" u="heavy" spc="-8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od</a:t>
            </a:r>
            <a:r>
              <a:rPr sz="1600" u="heavy" spc="-10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a</a:t>
            </a:r>
            <a:r>
              <a:rPr sz="1600" u="heavy" spc="-19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y</a:t>
            </a:r>
            <a:r>
              <a:rPr sz="1600" u="heavy" spc="-4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.</a:t>
            </a:r>
            <a:r>
              <a:rPr sz="1600" u="heavy" spc="-14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c</a:t>
            </a:r>
            <a:r>
              <a:rPr sz="1600" u="heavy" spc="-5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o</a:t>
            </a:r>
            <a:r>
              <a:rPr sz="1600" u="heavy" spc="-7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m</a:t>
            </a:r>
            <a:r>
              <a:rPr sz="1600" u="heavy" spc="14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/</a:t>
            </a:r>
            <a:r>
              <a:rPr sz="1600" u="heavy" spc="-1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edi</a:t>
            </a:r>
            <a:r>
              <a:rPr sz="1600" u="heavy" spc="-2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tor</a:t>
            </a:r>
            <a:r>
              <a:rPr sz="1600" u="heavy" spc="-3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i</a:t>
            </a:r>
            <a:r>
              <a:rPr sz="1600" u="heavy" spc="-8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a</a:t>
            </a:r>
            <a:r>
              <a:rPr sz="1600" u="heavy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ls</a:t>
            </a:r>
            <a:r>
              <a:rPr sz="1600" u="heavy" spc="-4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/</a:t>
            </a:r>
            <a:r>
              <a:rPr sz="1600" u="heavy" spc="-19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s</a:t>
            </a:r>
            <a:r>
              <a:rPr sz="1600" u="heavy" spc="7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t</a:t>
            </a:r>
            <a:r>
              <a:rPr sz="1600" u="heavy" spc="-13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a</a:t>
            </a:r>
            <a:r>
              <a:rPr sz="1600" u="heavy" spc="8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t</a:t>
            </a:r>
            <a:r>
              <a:rPr sz="1600" u="heavy" spc="-9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e</a:t>
            </a:r>
            <a:r>
              <a:rPr sz="1600" u="heavy" spc="-10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_</a:t>
            </a:r>
            <a:r>
              <a:rPr sz="1600" u="heavy" spc="-4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of_n</a:t>
            </a:r>
            <a:r>
              <a:rPr sz="1600" u="heavy" spc="-8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m</a:t>
            </a:r>
            <a:r>
              <a:rPr sz="1600" u="heavy" spc="90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  <a:hlinkClick r:id="rId2"/>
              </a:rPr>
              <a:t>t</a:t>
            </a:r>
            <a:endParaRPr lang="en-US" sz="1600" u="heavy" spc="90" dirty="0">
              <a:solidFill>
                <a:srgbClr val="EE8E1C"/>
              </a:solidFill>
              <a:uFill>
                <a:solidFill>
                  <a:srgbClr val="EE8E1C"/>
                </a:solidFill>
              </a:uFill>
              <a:latin typeface="Arial"/>
              <a:cs typeface="Arial"/>
            </a:endParaRPr>
          </a:p>
          <a:p>
            <a:pPr marR="5080" algn="r">
              <a:defRPr/>
            </a:pPr>
            <a:r>
              <a:rPr lang="en-US" sz="1600" dirty="0">
                <a:solidFill>
                  <a:prstClr val="black"/>
                </a:solidFill>
                <a:latin typeface="Arial"/>
                <a:cs typeface="Arial"/>
              </a:rPr>
              <a:t>“A deep learning system reaches news translation quality comparable to human professionals”</a:t>
            </a:r>
            <a:br>
              <a:rPr lang="en-US" sz="1600" dirty="0">
                <a:solidFill>
                  <a:prstClr val="black"/>
                </a:solidFill>
                <a:latin typeface="Arial"/>
                <a:cs typeface="Arial"/>
              </a:rPr>
            </a:br>
            <a:r>
              <a:rPr lang="en-US" sz="1600" dirty="0">
                <a:solidFill>
                  <a:prstClr val="black"/>
                </a:solidFill>
                <a:latin typeface="Arial"/>
                <a:cs typeface="Arial"/>
                <a:hlinkClick r:id="rId3"/>
              </a:rPr>
              <a:t>https://www.nature.com/articles/s41467-020-18073-9</a:t>
            </a:r>
            <a:br>
              <a:rPr lang="en-US" sz="1600" dirty="0">
                <a:solidFill>
                  <a:prstClr val="black"/>
                </a:solidFill>
                <a:latin typeface="Arial"/>
                <a:cs typeface="Arial"/>
              </a:rPr>
            </a:br>
            <a:r>
              <a:rPr lang="en-US" sz="1600" dirty="0">
                <a:solidFill>
                  <a:prstClr val="black"/>
                </a:solidFill>
                <a:latin typeface="Arial"/>
                <a:cs typeface="Arial"/>
              </a:rPr>
              <a:t>“Reassessing claims of human parity and super-human performance in Machine Translation at WMT 2019”</a:t>
            </a:r>
            <a:br>
              <a:rPr lang="en-US" sz="1600" dirty="0">
                <a:solidFill>
                  <a:prstClr val="black"/>
                </a:solidFill>
                <a:latin typeface="Arial"/>
                <a:cs typeface="Arial"/>
              </a:rPr>
            </a:br>
            <a:r>
              <a:rPr lang="en-US" sz="1600" dirty="0">
                <a:solidFill>
                  <a:prstClr val="black"/>
                </a:solidFill>
                <a:latin typeface="Arial"/>
                <a:cs typeface="Arial"/>
                <a:hlinkClick r:id="rId4"/>
              </a:rPr>
              <a:t>https://arxiv.org/pdf/2005.05738.pdf</a:t>
            </a:r>
            <a:br>
              <a:rPr lang="en-US" sz="1600" dirty="0">
                <a:solidFill>
                  <a:prstClr val="black"/>
                </a:solidFill>
                <a:latin typeface="Arial"/>
                <a:cs typeface="Arial"/>
              </a:rPr>
            </a:br>
            <a:endParaRPr sz="16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31CD63-E7D0-4353-AF3E-7E070CF77CD1}"/>
              </a:ext>
            </a:extLst>
          </p:cNvPr>
          <p:cNvSpPr txBox="1"/>
          <p:nvPr/>
        </p:nvSpPr>
        <p:spPr>
          <a:xfrm>
            <a:off x="0" y="6581001"/>
            <a:ext cx="17654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Adapted from Abigail See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F7B2327-B9F2-A180-722C-5D90491D0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Machine Translation Solved?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2617D7-4765-17D5-A3DE-7024BFD348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158" y="1670050"/>
            <a:ext cx="3987800" cy="35179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1032255"/>
            <a:ext cx="5466654" cy="90217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spcBef>
                <a:spcPts val="67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b="1" dirty="0">
                <a:solidFill>
                  <a:srgbClr val="C00000"/>
                </a:solidFill>
                <a:latin typeface="Trebuchet MS"/>
                <a:cs typeface="Trebuchet MS"/>
              </a:rPr>
              <a:t>Nope!</a:t>
            </a:r>
            <a:endParaRPr sz="2400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355600" indent="-342900">
              <a:spcBef>
                <a:spcPts val="58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Using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common sense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is still hard</a:t>
            </a:r>
            <a:endParaRPr sz="2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40784" y="2172679"/>
            <a:ext cx="6711982" cy="18863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609588" y="4148328"/>
            <a:ext cx="1679448" cy="20238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233928" y="4218432"/>
            <a:ext cx="1970531" cy="19598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69046" y="4568697"/>
            <a:ext cx="37909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z="6000" b="1" spc="150" dirty="0">
                <a:solidFill>
                  <a:prstClr val="black"/>
                </a:solidFill>
                <a:latin typeface="Trebuchet MS"/>
                <a:cs typeface="Trebuchet MS"/>
              </a:rPr>
              <a:t>?</a:t>
            </a:r>
            <a:endParaRPr sz="600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2A951C-3B25-4C66-B909-25BD43688B9B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11" name="Title 6">
            <a:extLst>
              <a:ext uri="{FF2B5EF4-FFF2-40B4-BE49-F238E27FC236}">
                <a16:creationId xmlns:a16="http://schemas.microsoft.com/office/drawing/2014/main" id="{DFA5D06A-3396-0578-0C0E-21565CC46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Machine Translation Solved?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1032255"/>
            <a:ext cx="5928770" cy="90217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spcBef>
                <a:spcPts val="67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b="1" dirty="0">
                <a:solidFill>
                  <a:srgbClr val="C00000"/>
                </a:solidFill>
                <a:latin typeface="Trebuchet MS"/>
                <a:cs typeface="Trebuchet MS"/>
              </a:rPr>
              <a:t>Nope!</a:t>
            </a:r>
            <a:endParaRPr sz="2400" dirty="0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355600" indent="-342900">
              <a:spcBef>
                <a:spcPts val="58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NMT picks up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biases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in training data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988312" y="2161057"/>
            <a:ext cx="8083550" cy="2714625"/>
            <a:chOff x="464312" y="2161056"/>
            <a:chExt cx="8083550" cy="2714625"/>
          </a:xfrm>
        </p:grpSpPr>
        <p:sp>
          <p:nvSpPr>
            <p:cNvPr id="5" name="object 5"/>
            <p:cNvSpPr/>
            <p:nvPr/>
          </p:nvSpPr>
          <p:spPr>
            <a:xfrm>
              <a:off x="464312" y="2161056"/>
              <a:ext cx="8083550" cy="220392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999487" y="3635501"/>
              <a:ext cx="86995" cy="1240155"/>
            </a:xfrm>
            <a:custGeom>
              <a:avLst/>
              <a:gdLst/>
              <a:ahLst/>
              <a:cxnLst/>
              <a:rect l="l" t="t" r="r" b="b"/>
              <a:pathLst>
                <a:path w="86994" h="1240154">
                  <a:moveTo>
                    <a:pt x="57912" y="72390"/>
                  </a:moveTo>
                  <a:lnTo>
                    <a:pt x="28956" y="72390"/>
                  </a:lnTo>
                  <a:lnTo>
                    <a:pt x="28956" y="1239774"/>
                  </a:lnTo>
                  <a:lnTo>
                    <a:pt x="57912" y="1239774"/>
                  </a:lnTo>
                  <a:lnTo>
                    <a:pt x="57912" y="72390"/>
                  </a:lnTo>
                  <a:close/>
                </a:path>
                <a:path w="86994" h="1240154">
                  <a:moveTo>
                    <a:pt x="43434" y="0"/>
                  </a:moveTo>
                  <a:lnTo>
                    <a:pt x="0" y="86868"/>
                  </a:lnTo>
                  <a:lnTo>
                    <a:pt x="28956" y="86868"/>
                  </a:lnTo>
                  <a:lnTo>
                    <a:pt x="28956" y="72390"/>
                  </a:lnTo>
                  <a:lnTo>
                    <a:pt x="79629" y="72390"/>
                  </a:lnTo>
                  <a:lnTo>
                    <a:pt x="43434" y="0"/>
                  </a:lnTo>
                  <a:close/>
                </a:path>
                <a:path w="86994" h="1240154">
                  <a:moveTo>
                    <a:pt x="79629" y="72390"/>
                  </a:moveTo>
                  <a:lnTo>
                    <a:pt x="57912" y="72390"/>
                  </a:lnTo>
                  <a:lnTo>
                    <a:pt x="57912" y="86868"/>
                  </a:lnTo>
                  <a:lnTo>
                    <a:pt x="86868" y="86868"/>
                  </a:lnTo>
                  <a:lnTo>
                    <a:pt x="79629" y="72390"/>
                  </a:lnTo>
                  <a:close/>
                </a:path>
              </a:pathLst>
            </a:custGeom>
            <a:solidFill>
              <a:srgbClr val="BA56BD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864611" y="6324396"/>
            <a:ext cx="740283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b="1" spc="-110" dirty="0">
                <a:solidFill>
                  <a:prstClr val="black"/>
                </a:solidFill>
                <a:latin typeface="Trebuchet MS"/>
                <a:cs typeface="Trebuchet MS"/>
              </a:rPr>
              <a:t>Source:</a:t>
            </a:r>
            <a:r>
              <a:rPr sz="1600" b="1" spc="-60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z="1600" u="heavy" spc="-55" dirty="0">
                <a:solidFill>
                  <a:srgbClr val="EE8E1C"/>
                </a:solidFill>
                <a:uFill>
                  <a:solidFill>
                    <a:srgbClr val="EE8E1C"/>
                  </a:solidFill>
                </a:uFill>
                <a:latin typeface="Arial"/>
                <a:cs typeface="Arial"/>
              </a:rPr>
              <a:t>https://hackernoon.com/bias-sexist-or-this-is-the-way-it-should-be-ce1f7c8c683c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47036" y="4891533"/>
            <a:ext cx="221869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z="2000" spc="-30" dirty="0">
                <a:solidFill>
                  <a:srgbClr val="BA56BD"/>
                </a:solidFill>
                <a:latin typeface="Arial"/>
                <a:cs typeface="Arial"/>
              </a:rPr>
              <a:t>Didn’t </a:t>
            </a:r>
            <a:r>
              <a:rPr sz="2000" spc="-85" dirty="0">
                <a:solidFill>
                  <a:srgbClr val="BA56BD"/>
                </a:solidFill>
                <a:latin typeface="Arial"/>
                <a:cs typeface="Arial"/>
              </a:rPr>
              <a:t>specify</a:t>
            </a:r>
            <a:r>
              <a:rPr sz="2000" spc="-245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z="2000" spc="-85" dirty="0">
                <a:solidFill>
                  <a:srgbClr val="BA56BD"/>
                </a:solidFill>
                <a:latin typeface="Arial"/>
                <a:cs typeface="Arial"/>
              </a:rPr>
              <a:t>gender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963815-F374-4649-8448-F022C6E3FC66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FFB64CFB-FE1A-108B-0647-A8041B37B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Machine Translation Solved?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1" y="1105662"/>
            <a:ext cx="8295005" cy="40446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NMT is the </a:t>
            </a:r>
            <a:r>
              <a:rPr sz="2400" b="1" dirty="0">
                <a:solidFill>
                  <a:prstClr val="black"/>
                </a:solidFill>
                <a:latin typeface="Trebuchet MS"/>
                <a:cs typeface="Trebuchet MS"/>
              </a:rPr>
              <a:t>flagship task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for NLP Deep Learning</a:t>
            </a:r>
          </a:p>
          <a:p>
            <a:pPr>
              <a:spcBef>
                <a:spcPts val="5"/>
              </a:spcBef>
              <a:defRPr/>
            </a:pPr>
            <a:endParaRPr sz="30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355600" marR="81280" indent="-342900"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NMT research has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pioneered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many of the recent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innovations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of  NLP Deep Learning</a:t>
            </a:r>
          </a:p>
          <a:p>
            <a:pPr>
              <a:spcBef>
                <a:spcPts val="10"/>
              </a:spcBef>
              <a:buClr>
                <a:srgbClr val="CC0000"/>
              </a:buClr>
              <a:buFont typeface="Times New Roman"/>
              <a:buChar char="•"/>
              <a:defRPr/>
            </a:pPr>
            <a:endParaRPr sz="30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355600" indent="-342900"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2400" b="1" dirty="0">
                <a:solidFill>
                  <a:prstClr val="black"/>
                </a:solidFill>
                <a:latin typeface="Trebuchet MS"/>
                <a:cs typeface="Trebuchet MS"/>
              </a:rPr>
              <a:t>2019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: NMT research continues to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thrive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698500" lvl="1" indent="-229235">
              <a:spcBef>
                <a:spcPts val="575"/>
              </a:spcBef>
              <a:buClr>
                <a:srgbClr val="3986FF"/>
              </a:buClr>
              <a:buFont typeface="Times New Roman"/>
              <a:buChar char="•"/>
              <a:tabLst>
                <a:tab pos="699135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Researchers have found </a:t>
            </a:r>
            <a:r>
              <a:rPr sz="2400" i="1" dirty="0">
                <a:solidFill>
                  <a:srgbClr val="BA56BD"/>
                </a:solidFill>
                <a:latin typeface="Arial"/>
                <a:cs typeface="Arial"/>
              </a:rPr>
              <a:t>many, many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improvements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to the</a:t>
            </a:r>
            <a:r>
              <a:rPr lang="en-US" sz="240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“vanilla” seq2seq NMT system</a:t>
            </a:r>
          </a:p>
          <a:p>
            <a:pPr marL="698500" lvl="1" indent="-229235">
              <a:spcBef>
                <a:spcPts val="575"/>
              </a:spcBef>
              <a:buClr>
                <a:srgbClr val="3986FF"/>
              </a:buClr>
              <a:buFont typeface="Times New Roman"/>
              <a:buChar char="•"/>
              <a:tabLst>
                <a:tab pos="699135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But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one improvement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is so integral that it is the new vanilla…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422394" y="5269789"/>
            <a:ext cx="3836703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z="5400" b="1" dirty="0">
                <a:solidFill>
                  <a:prstClr val="black"/>
                </a:solidFill>
                <a:latin typeface="Trebuchet MS"/>
                <a:cs typeface="Trebuchet MS"/>
              </a:rPr>
              <a:t>ATTENTION</a:t>
            </a:r>
            <a:endParaRPr sz="5400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4109A7-27C5-495B-9D58-BFC91A8155B9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2A2D090A-AD40-ABC7-F1A2-8A42EEE90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NMT Research Continues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431797" y="3180332"/>
            <a:ext cx="7053580" cy="2060575"/>
            <a:chOff x="982725" y="2611373"/>
            <a:chExt cx="7053580" cy="2060575"/>
          </a:xfrm>
        </p:grpSpPr>
        <p:sp>
          <p:nvSpPr>
            <p:cNvPr id="4" name="object 4"/>
            <p:cNvSpPr/>
            <p:nvPr/>
          </p:nvSpPr>
          <p:spPr>
            <a:xfrm>
              <a:off x="1066799" y="3348227"/>
              <a:ext cx="126492" cy="1325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066799" y="3517391"/>
              <a:ext cx="126492" cy="1325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66799" y="3686555"/>
              <a:ext cx="126492" cy="1325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066799" y="3855719"/>
              <a:ext cx="126492" cy="1310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992885" y="3283457"/>
              <a:ext cx="266700" cy="779145"/>
            </a:xfrm>
            <a:custGeom>
              <a:avLst/>
              <a:gdLst/>
              <a:ahLst/>
              <a:cxnLst/>
              <a:rect l="l" t="t" r="r" b="b"/>
              <a:pathLst>
                <a:path w="266700" h="779145">
                  <a:moveTo>
                    <a:pt x="222250" y="0"/>
                  </a:moveTo>
                  <a:lnTo>
                    <a:pt x="239551" y="3498"/>
                  </a:lnTo>
                  <a:lnTo>
                    <a:pt x="253680" y="13033"/>
                  </a:lnTo>
                  <a:lnTo>
                    <a:pt x="263206" y="27164"/>
                  </a:lnTo>
                  <a:lnTo>
                    <a:pt x="266700" y="44450"/>
                  </a:lnTo>
                  <a:lnTo>
                    <a:pt x="266700" y="734313"/>
                  </a:lnTo>
                  <a:lnTo>
                    <a:pt x="263206" y="751599"/>
                  </a:lnTo>
                  <a:lnTo>
                    <a:pt x="253680" y="765730"/>
                  </a:lnTo>
                  <a:lnTo>
                    <a:pt x="239551" y="775265"/>
                  </a:lnTo>
                  <a:lnTo>
                    <a:pt x="222250" y="778763"/>
                  </a:lnTo>
                  <a:lnTo>
                    <a:pt x="44450" y="778763"/>
                  </a:lnTo>
                  <a:lnTo>
                    <a:pt x="27148" y="775265"/>
                  </a:lnTo>
                  <a:lnTo>
                    <a:pt x="13019" y="765730"/>
                  </a:lnTo>
                  <a:lnTo>
                    <a:pt x="3493" y="751599"/>
                  </a:lnTo>
                  <a:lnTo>
                    <a:pt x="0" y="734313"/>
                  </a:lnTo>
                  <a:lnTo>
                    <a:pt x="0" y="44450"/>
                  </a:lnTo>
                  <a:lnTo>
                    <a:pt x="3493" y="27164"/>
                  </a:lnTo>
                  <a:lnTo>
                    <a:pt x="13019" y="13033"/>
                  </a:lnTo>
                  <a:lnTo>
                    <a:pt x="27148" y="3498"/>
                  </a:lnTo>
                  <a:lnTo>
                    <a:pt x="44450" y="0"/>
                  </a:lnTo>
                  <a:lnTo>
                    <a:pt x="222250" y="0"/>
                  </a:lnTo>
                  <a:close/>
                </a:path>
              </a:pathLst>
            </a:custGeom>
            <a:ln w="19812">
              <a:solidFill>
                <a:srgbClr val="A3001D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071232" y="3617848"/>
              <a:ext cx="533400" cy="1054100"/>
            </a:xfrm>
            <a:custGeom>
              <a:avLst/>
              <a:gdLst/>
              <a:ahLst/>
              <a:cxnLst/>
              <a:rect l="l" t="t" r="r" b="b"/>
              <a:pathLst>
                <a:path w="533400" h="1054100">
                  <a:moveTo>
                    <a:pt x="111531" y="539877"/>
                  </a:moveTo>
                  <a:lnTo>
                    <a:pt x="67183" y="463931"/>
                  </a:lnTo>
                  <a:lnTo>
                    <a:pt x="55765" y="444373"/>
                  </a:lnTo>
                  <a:lnTo>
                    <a:pt x="0" y="539877"/>
                  </a:lnTo>
                  <a:lnTo>
                    <a:pt x="1600" y="545973"/>
                  </a:lnTo>
                  <a:lnTo>
                    <a:pt x="11049" y="551561"/>
                  </a:lnTo>
                  <a:lnTo>
                    <a:pt x="17119" y="549910"/>
                  </a:lnTo>
                  <a:lnTo>
                    <a:pt x="45859" y="500659"/>
                  </a:lnTo>
                  <a:lnTo>
                    <a:pt x="45859" y="1053973"/>
                  </a:lnTo>
                  <a:lnTo>
                    <a:pt x="65671" y="1053973"/>
                  </a:lnTo>
                  <a:lnTo>
                    <a:pt x="65671" y="500659"/>
                  </a:lnTo>
                  <a:lnTo>
                    <a:pt x="94411" y="549910"/>
                  </a:lnTo>
                  <a:lnTo>
                    <a:pt x="100482" y="551561"/>
                  </a:lnTo>
                  <a:lnTo>
                    <a:pt x="109931" y="545973"/>
                  </a:lnTo>
                  <a:lnTo>
                    <a:pt x="111531" y="539877"/>
                  </a:lnTo>
                  <a:close/>
                </a:path>
                <a:path w="533400" h="1054100">
                  <a:moveTo>
                    <a:pt x="533031" y="55753"/>
                  </a:moveTo>
                  <a:lnTo>
                    <a:pt x="516039" y="45847"/>
                  </a:lnTo>
                  <a:lnTo>
                    <a:pt x="442226" y="2794"/>
                  </a:lnTo>
                  <a:lnTo>
                    <a:pt x="437527" y="0"/>
                  </a:lnTo>
                  <a:lnTo>
                    <a:pt x="431431" y="1524"/>
                  </a:lnTo>
                  <a:lnTo>
                    <a:pt x="428637" y="6350"/>
                  </a:lnTo>
                  <a:lnTo>
                    <a:pt x="425970" y="11049"/>
                  </a:lnTo>
                  <a:lnTo>
                    <a:pt x="427494" y="17145"/>
                  </a:lnTo>
                  <a:lnTo>
                    <a:pt x="432193" y="19812"/>
                  </a:lnTo>
                  <a:lnTo>
                    <a:pt x="476808" y="45847"/>
                  </a:lnTo>
                  <a:lnTo>
                    <a:pt x="188353" y="45847"/>
                  </a:lnTo>
                  <a:lnTo>
                    <a:pt x="188353" y="65659"/>
                  </a:lnTo>
                  <a:lnTo>
                    <a:pt x="476808" y="65659"/>
                  </a:lnTo>
                  <a:lnTo>
                    <a:pt x="432193" y="91694"/>
                  </a:lnTo>
                  <a:lnTo>
                    <a:pt x="427494" y="94361"/>
                  </a:lnTo>
                  <a:lnTo>
                    <a:pt x="425970" y="100457"/>
                  </a:lnTo>
                  <a:lnTo>
                    <a:pt x="428637" y="105156"/>
                  </a:lnTo>
                  <a:lnTo>
                    <a:pt x="431431" y="109982"/>
                  </a:lnTo>
                  <a:lnTo>
                    <a:pt x="437527" y="111506"/>
                  </a:lnTo>
                  <a:lnTo>
                    <a:pt x="442226" y="108712"/>
                  </a:lnTo>
                  <a:lnTo>
                    <a:pt x="516039" y="65659"/>
                  </a:lnTo>
                  <a:lnTo>
                    <a:pt x="533031" y="55753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591055" y="2611373"/>
              <a:ext cx="6444996" cy="206044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2625090" y="3105149"/>
              <a:ext cx="645160" cy="1077595"/>
            </a:xfrm>
            <a:custGeom>
              <a:avLst/>
              <a:gdLst/>
              <a:ahLst/>
              <a:cxnLst/>
              <a:rect l="l" t="t" r="r" b="b"/>
              <a:pathLst>
                <a:path w="645160" h="1077595">
                  <a:moveTo>
                    <a:pt x="0" y="1077468"/>
                  </a:moveTo>
                  <a:lnTo>
                    <a:pt x="644651" y="1077468"/>
                  </a:lnTo>
                  <a:lnTo>
                    <a:pt x="644651" y="0"/>
                  </a:lnTo>
                  <a:lnTo>
                    <a:pt x="0" y="0"/>
                  </a:lnTo>
                  <a:lnTo>
                    <a:pt x="0" y="1077468"/>
                  </a:lnTo>
                  <a:close/>
                </a:path>
              </a:pathLst>
            </a:custGeom>
            <a:ln w="28956">
              <a:solidFill>
                <a:srgbClr val="FF8600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524001" y="3614102"/>
            <a:ext cx="230832" cy="12579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110" dirty="0">
                <a:solidFill>
                  <a:srgbClr val="C00000"/>
                </a:solidFill>
                <a:latin typeface="Arial"/>
                <a:cs typeface="Arial"/>
              </a:rPr>
              <a:t>Encoder</a:t>
            </a:r>
            <a:r>
              <a:rPr spc="-1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pc="-200" dirty="0">
                <a:solidFill>
                  <a:srgbClr val="C0000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44624" y="5903719"/>
            <a:ext cx="22301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125" dirty="0">
                <a:solidFill>
                  <a:prstClr val="black"/>
                </a:solidFill>
                <a:latin typeface="Arial"/>
                <a:cs typeface="Arial"/>
              </a:rPr>
              <a:t>Source </a:t>
            </a:r>
            <a:r>
              <a:rPr spc="-90" dirty="0">
                <a:solidFill>
                  <a:prstClr val="black"/>
                </a:solidFill>
                <a:latin typeface="Arial"/>
                <a:cs typeface="Arial"/>
              </a:rPr>
              <a:t>sentence</a:t>
            </a:r>
            <a:r>
              <a:rPr spc="-10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30" dirty="0">
                <a:solidFill>
                  <a:prstClr val="black"/>
                </a:solidFill>
                <a:latin typeface="Arial"/>
                <a:cs typeface="Arial"/>
              </a:rPr>
              <a:t>(input)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431289" y="5644640"/>
            <a:ext cx="2435860" cy="271780"/>
          </a:xfrm>
          <a:custGeom>
            <a:avLst/>
            <a:gdLst/>
            <a:ahLst/>
            <a:cxnLst/>
            <a:rect l="l" t="t" r="r" b="b"/>
            <a:pathLst>
              <a:path w="2435860" h="271779">
                <a:moveTo>
                  <a:pt x="2435352" y="0"/>
                </a:moveTo>
                <a:lnTo>
                  <a:pt x="2427013" y="52804"/>
                </a:lnTo>
                <a:lnTo>
                  <a:pt x="2404268" y="95916"/>
                </a:lnTo>
                <a:lnTo>
                  <a:pt x="2370522" y="124979"/>
                </a:lnTo>
                <a:lnTo>
                  <a:pt x="2329180" y="135636"/>
                </a:lnTo>
                <a:lnTo>
                  <a:pt x="1323848" y="135636"/>
                </a:lnTo>
                <a:lnTo>
                  <a:pt x="1282505" y="146292"/>
                </a:lnTo>
                <a:lnTo>
                  <a:pt x="1248759" y="175355"/>
                </a:lnTo>
                <a:lnTo>
                  <a:pt x="1226014" y="218467"/>
                </a:lnTo>
                <a:lnTo>
                  <a:pt x="1217676" y="271272"/>
                </a:lnTo>
                <a:lnTo>
                  <a:pt x="1209337" y="218467"/>
                </a:lnTo>
                <a:lnTo>
                  <a:pt x="1186592" y="175355"/>
                </a:lnTo>
                <a:lnTo>
                  <a:pt x="1152846" y="146292"/>
                </a:lnTo>
                <a:lnTo>
                  <a:pt x="1111504" y="135636"/>
                </a:lnTo>
                <a:lnTo>
                  <a:pt x="106146" y="135636"/>
                </a:lnTo>
                <a:lnTo>
                  <a:pt x="64829" y="124979"/>
                </a:lnTo>
                <a:lnTo>
                  <a:pt x="31089" y="95916"/>
                </a:lnTo>
                <a:lnTo>
                  <a:pt x="8341" y="52804"/>
                </a:lnTo>
                <a:lnTo>
                  <a:pt x="0" y="0"/>
                </a:lnTo>
              </a:path>
            </a:pathLst>
          </a:custGeom>
          <a:ln w="198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812546" y="3852417"/>
            <a:ext cx="187960" cy="779145"/>
          </a:xfrm>
          <a:custGeom>
            <a:avLst/>
            <a:gdLst/>
            <a:ahLst/>
            <a:cxnLst/>
            <a:rect l="l" t="t" r="r" b="b"/>
            <a:pathLst>
              <a:path w="187959" h="779145">
                <a:moveTo>
                  <a:pt x="187452" y="778763"/>
                </a:moveTo>
                <a:lnTo>
                  <a:pt x="150968" y="772991"/>
                </a:lnTo>
                <a:lnTo>
                  <a:pt x="121177" y="757253"/>
                </a:lnTo>
                <a:lnTo>
                  <a:pt x="101091" y="733919"/>
                </a:lnTo>
                <a:lnTo>
                  <a:pt x="93725" y="705357"/>
                </a:lnTo>
                <a:lnTo>
                  <a:pt x="93725" y="462787"/>
                </a:lnTo>
                <a:lnTo>
                  <a:pt x="86360" y="434226"/>
                </a:lnTo>
                <a:lnTo>
                  <a:pt x="66274" y="410892"/>
                </a:lnTo>
                <a:lnTo>
                  <a:pt x="36483" y="395154"/>
                </a:lnTo>
                <a:lnTo>
                  <a:pt x="0" y="389381"/>
                </a:lnTo>
                <a:lnTo>
                  <a:pt x="36483" y="383609"/>
                </a:lnTo>
                <a:lnTo>
                  <a:pt x="66274" y="367871"/>
                </a:lnTo>
                <a:lnTo>
                  <a:pt x="86360" y="344537"/>
                </a:lnTo>
                <a:lnTo>
                  <a:pt x="93725" y="315975"/>
                </a:lnTo>
                <a:lnTo>
                  <a:pt x="93725" y="73405"/>
                </a:lnTo>
                <a:lnTo>
                  <a:pt x="101091" y="44844"/>
                </a:lnTo>
                <a:lnTo>
                  <a:pt x="121177" y="21510"/>
                </a:lnTo>
                <a:lnTo>
                  <a:pt x="150968" y="5772"/>
                </a:lnTo>
                <a:lnTo>
                  <a:pt x="187452" y="0"/>
                </a:lnTo>
              </a:path>
            </a:pathLst>
          </a:custGeom>
          <a:ln w="19812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14698" y="5264529"/>
            <a:ext cx="110998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895985" algn="l"/>
              </a:tabLst>
              <a:defRPr/>
            </a:pPr>
            <a:r>
              <a:rPr sz="1600" i="1" spc="-235" dirty="0">
                <a:solidFill>
                  <a:prstClr val="black"/>
                </a:solidFill>
                <a:latin typeface="Arial"/>
                <a:cs typeface="Arial"/>
              </a:rPr>
              <a:t>&lt;</a:t>
            </a:r>
            <a:r>
              <a:rPr sz="1600" i="1" spc="-280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600" i="1" spc="-320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600" i="1" spc="-21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600" i="1" spc="-265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600" i="1" spc="-180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600" i="1" spc="-170" dirty="0">
                <a:solidFill>
                  <a:prstClr val="black"/>
                </a:solidFill>
                <a:latin typeface="Arial"/>
                <a:cs typeface="Arial"/>
              </a:rPr>
              <a:t>&gt;</a:t>
            </a:r>
            <a:r>
              <a:rPr sz="1600" i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600" i="1" spc="-75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600" i="1" spc="-130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67715" y="5264529"/>
            <a:ext cx="2444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5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354128" y="5264529"/>
            <a:ext cx="96901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591185" algn="l"/>
              </a:tabLst>
              <a:defRPr/>
            </a:pPr>
            <a:r>
              <a:rPr sz="1600" i="1" spc="-100" dirty="0">
                <a:solidFill>
                  <a:prstClr val="black"/>
                </a:solidFill>
                <a:latin typeface="Arial"/>
                <a:cs typeface="Arial"/>
              </a:rPr>
              <a:t>me	</a:t>
            </a:r>
            <a:r>
              <a:rPr sz="1600" i="1" spc="30" dirty="0">
                <a:solidFill>
                  <a:prstClr val="black"/>
                </a:solidFill>
                <a:latin typeface="Arial"/>
                <a:cs typeface="Arial"/>
              </a:rPr>
              <a:t>wi</a:t>
            </a:r>
            <a:r>
              <a:rPr sz="1600" i="1" spc="20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666377" y="5264529"/>
            <a:ext cx="1301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184222" y="5264529"/>
            <a:ext cx="27305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80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600" i="1" spc="10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600" i="1" spc="-130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01038" y="5273292"/>
            <a:ext cx="12001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15" dirty="0">
                <a:solidFill>
                  <a:prstClr val="black"/>
                </a:solidFill>
                <a:latin typeface="Arial"/>
                <a:cs typeface="Arial"/>
              </a:rPr>
              <a:t>il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099946" y="5273292"/>
            <a:ext cx="1301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619006" y="5273292"/>
            <a:ext cx="111506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99109" algn="l"/>
              </a:tabLst>
              <a:defRPr/>
            </a:pPr>
            <a:r>
              <a:rPr sz="1600" i="1" spc="-15" dirty="0">
                <a:solidFill>
                  <a:prstClr val="black"/>
                </a:solidFill>
                <a:latin typeface="Arial"/>
                <a:cs typeface="Arial"/>
              </a:rPr>
              <a:t>m’	</a:t>
            </a:r>
            <a:r>
              <a:rPr sz="1600" i="1" spc="-40" dirty="0">
                <a:solidFill>
                  <a:prstClr val="black"/>
                </a:solidFill>
                <a:latin typeface="Arial"/>
                <a:cs typeface="Arial"/>
              </a:rPr>
              <a:t>entarté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600830" y="2836162"/>
            <a:ext cx="22669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105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170876" y="2836162"/>
            <a:ext cx="2444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5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758506" y="2836162"/>
            <a:ext cx="96964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591820" algn="l"/>
              </a:tabLst>
              <a:defRPr/>
            </a:pPr>
            <a:r>
              <a:rPr sz="1600" i="1" spc="-100" dirty="0">
                <a:solidFill>
                  <a:prstClr val="black"/>
                </a:solidFill>
                <a:latin typeface="Arial"/>
                <a:cs typeface="Arial"/>
              </a:rPr>
              <a:t>me	</a:t>
            </a:r>
            <a:r>
              <a:rPr sz="1600" i="1" spc="-5" dirty="0">
                <a:solidFill>
                  <a:prstClr val="black"/>
                </a:solidFill>
                <a:latin typeface="Arial"/>
                <a:cs typeface="Arial"/>
              </a:rPr>
              <a:t>wi</a:t>
            </a:r>
            <a:r>
              <a:rPr sz="1600" i="1" spc="9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070940" y="2836162"/>
            <a:ext cx="1301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635810" y="2836162"/>
            <a:ext cx="101409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43865" algn="l"/>
              </a:tabLst>
              <a:defRPr/>
            </a:pP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pie	</a:t>
            </a:r>
            <a:r>
              <a:rPr sz="1600" i="1" spc="-180" dirty="0">
                <a:solidFill>
                  <a:prstClr val="black"/>
                </a:solidFill>
                <a:latin typeface="Arial"/>
                <a:cs typeface="Arial"/>
              </a:rPr>
              <a:t>&lt;END&gt;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328204" y="3623181"/>
            <a:ext cx="230832" cy="12827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95" dirty="0">
                <a:solidFill>
                  <a:srgbClr val="00AF50"/>
                </a:solidFill>
                <a:latin typeface="Arial"/>
                <a:cs typeface="Arial"/>
              </a:rPr>
              <a:t>Decoder</a:t>
            </a:r>
            <a:r>
              <a:rPr spc="-1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pc="-200" dirty="0">
                <a:solidFill>
                  <a:srgbClr val="00AF5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423535" y="2122675"/>
            <a:ext cx="23177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114" dirty="0">
                <a:solidFill>
                  <a:prstClr val="black"/>
                </a:solidFill>
                <a:latin typeface="Arial"/>
                <a:cs typeface="Arial"/>
              </a:rPr>
              <a:t>Target </a:t>
            </a:r>
            <a:r>
              <a:rPr spc="-90" dirty="0">
                <a:solidFill>
                  <a:prstClr val="black"/>
                </a:solidFill>
                <a:latin typeface="Arial"/>
                <a:cs typeface="Arial"/>
              </a:rPr>
              <a:t>sentence</a:t>
            </a:r>
            <a:r>
              <a:rPr spc="-1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20" dirty="0">
                <a:solidFill>
                  <a:prstClr val="black"/>
                </a:solidFill>
                <a:latin typeface="Arial"/>
                <a:cs typeface="Arial"/>
              </a:rPr>
              <a:t>(output)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534154" y="2493008"/>
            <a:ext cx="4098290" cy="271780"/>
          </a:xfrm>
          <a:custGeom>
            <a:avLst/>
            <a:gdLst/>
            <a:ahLst/>
            <a:cxnLst/>
            <a:rect l="l" t="t" r="r" b="b"/>
            <a:pathLst>
              <a:path w="4098290" h="271780">
                <a:moveTo>
                  <a:pt x="0" y="271272"/>
                </a:moveTo>
                <a:lnTo>
                  <a:pt x="8338" y="218467"/>
                </a:lnTo>
                <a:lnTo>
                  <a:pt x="31083" y="175355"/>
                </a:lnTo>
                <a:lnTo>
                  <a:pt x="64829" y="146292"/>
                </a:lnTo>
                <a:lnTo>
                  <a:pt x="106171" y="135636"/>
                </a:lnTo>
                <a:lnTo>
                  <a:pt x="1942845" y="135636"/>
                </a:lnTo>
                <a:lnTo>
                  <a:pt x="1984188" y="124979"/>
                </a:lnTo>
                <a:lnTo>
                  <a:pt x="2017934" y="95916"/>
                </a:lnTo>
                <a:lnTo>
                  <a:pt x="2040679" y="52804"/>
                </a:lnTo>
                <a:lnTo>
                  <a:pt x="2049017" y="0"/>
                </a:lnTo>
                <a:lnTo>
                  <a:pt x="2057356" y="52804"/>
                </a:lnTo>
                <a:lnTo>
                  <a:pt x="2080101" y="95916"/>
                </a:lnTo>
                <a:lnTo>
                  <a:pt x="2113847" y="124979"/>
                </a:lnTo>
                <a:lnTo>
                  <a:pt x="2155190" y="135636"/>
                </a:lnTo>
                <a:lnTo>
                  <a:pt x="3991864" y="135636"/>
                </a:lnTo>
                <a:lnTo>
                  <a:pt x="4033206" y="146292"/>
                </a:lnTo>
                <a:lnTo>
                  <a:pt x="4066952" y="175355"/>
                </a:lnTo>
                <a:lnTo>
                  <a:pt x="4089697" y="218467"/>
                </a:lnTo>
                <a:lnTo>
                  <a:pt x="4098036" y="2712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0061957" y="3875276"/>
            <a:ext cx="189230" cy="779145"/>
          </a:xfrm>
          <a:custGeom>
            <a:avLst/>
            <a:gdLst/>
            <a:ahLst/>
            <a:cxnLst/>
            <a:rect l="l" t="t" r="r" b="b"/>
            <a:pathLst>
              <a:path w="189229" h="779145">
                <a:moveTo>
                  <a:pt x="0" y="0"/>
                </a:moveTo>
                <a:lnTo>
                  <a:pt x="36784" y="5816"/>
                </a:lnTo>
                <a:lnTo>
                  <a:pt x="66817" y="21669"/>
                </a:lnTo>
                <a:lnTo>
                  <a:pt x="87064" y="45166"/>
                </a:lnTo>
                <a:lnTo>
                  <a:pt x="94488" y="73914"/>
                </a:lnTo>
                <a:lnTo>
                  <a:pt x="94488" y="315468"/>
                </a:lnTo>
                <a:lnTo>
                  <a:pt x="101911" y="344215"/>
                </a:lnTo>
                <a:lnTo>
                  <a:pt x="122158" y="367712"/>
                </a:lnTo>
                <a:lnTo>
                  <a:pt x="152191" y="383565"/>
                </a:lnTo>
                <a:lnTo>
                  <a:pt x="188975" y="389382"/>
                </a:lnTo>
                <a:lnTo>
                  <a:pt x="152191" y="395198"/>
                </a:lnTo>
                <a:lnTo>
                  <a:pt x="122158" y="411051"/>
                </a:lnTo>
                <a:lnTo>
                  <a:pt x="101911" y="434548"/>
                </a:lnTo>
                <a:lnTo>
                  <a:pt x="94488" y="463296"/>
                </a:lnTo>
                <a:lnTo>
                  <a:pt x="94488" y="704850"/>
                </a:lnTo>
                <a:lnTo>
                  <a:pt x="87064" y="733597"/>
                </a:lnTo>
                <a:lnTo>
                  <a:pt x="66817" y="757094"/>
                </a:lnTo>
                <a:lnTo>
                  <a:pt x="36784" y="772947"/>
                </a:lnTo>
                <a:lnTo>
                  <a:pt x="0" y="778764"/>
                </a:lnTo>
              </a:path>
            </a:pathLst>
          </a:custGeom>
          <a:ln w="1981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340714" y="1560905"/>
            <a:ext cx="15932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580">
              <a:spcBef>
                <a:spcPts val="100"/>
              </a:spcBef>
              <a:defRPr/>
            </a:pPr>
            <a:r>
              <a:rPr spc="-110" dirty="0">
                <a:solidFill>
                  <a:srgbClr val="FF8600"/>
                </a:solidFill>
                <a:latin typeface="Arial"/>
                <a:cs typeface="Arial"/>
              </a:rPr>
              <a:t>Encoding </a:t>
            </a:r>
            <a:r>
              <a:rPr spc="-5" dirty="0">
                <a:solidFill>
                  <a:srgbClr val="FF8600"/>
                </a:solidFill>
                <a:latin typeface="Arial"/>
                <a:cs typeface="Arial"/>
              </a:rPr>
              <a:t>of</a:t>
            </a:r>
            <a:r>
              <a:rPr spc="-105" dirty="0">
                <a:solidFill>
                  <a:srgbClr val="FF8600"/>
                </a:solidFill>
                <a:latin typeface="Arial"/>
                <a:cs typeface="Arial"/>
              </a:rPr>
              <a:t> </a:t>
            </a:r>
            <a:r>
              <a:rPr spc="-20" dirty="0">
                <a:solidFill>
                  <a:srgbClr val="FF8600"/>
                </a:solidFill>
                <a:latin typeface="Arial"/>
                <a:cs typeface="Arial"/>
              </a:rPr>
              <a:t>the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"/>
              </a:spcBef>
              <a:defRPr/>
            </a:pPr>
            <a:r>
              <a:rPr spc="-95" dirty="0">
                <a:solidFill>
                  <a:srgbClr val="FF8600"/>
                </a:solidFill>
                <a:latin typeface="Arial"/>
                <a:cs typeface="Arial"/>
              </a:rPr>
              <a:t>source</a:t>
            </a:r>
            <a:r>
              <a:rPr spc="-150" dirty="0">
                <a:solidFill>
                  <a:srgbClr val="FF8600"/>
                </a:solidFill>
                <a:latin typeface="Arial"/>
                <a:cs typeface="Arial"/>
              </a:rPr>
              <a:t> </a:t>
            </a:r>
            <a:r>
              <a:rPr spc="-85" dirty="0">
                <a:solidFill>
                  <a:srgbClr val="FF8600"/>
                </a:solidFill>
                <a:latin typeface="Arial"/>
                <a:cs typeface="Arial"/>
              </a:rPr>
              <a:t>sentence.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90194" y="2110103"/>
            <a:ext cx="229552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spcBef>
                <a:spcPts val="100"/>
              </a:spcBef>
              <a:defRPr/>
            </a:pPr>
            <a:r>
              <a:rPr spc="-120" dirty="0">
                <a:solidFill>
                  <a:srgbClr val="FF8600"/>
                </a:solidFill>
                <a:latin typeface="Arial"/>
                <a:cs typeface="Arial"/>
              </a:rPr>
              <a:t>This </a:t>
            </a:r>
            <a:r>
              <a:rPr spc="-105" dirty="0">
                <a:solidFill>
                  <a:srgbClr val="FF8600"/>
                </a:solidFill>
                <a:latin typeface="Arial"/>
                <a:cs typeface="Arial"/>
              </a:rPr>
              <a:t>needs </a:t>
            </a:r>
            <a:r>
              <a:rPr spc="15" dirty="0">
                <a:solidFill>
                  <a:srgbClr val="FF8600"/>
                </a:solidFill>
                <a:latin typeface="Arial"/>
                <a:cs typeface="Arial"/>
              </a:rPr>
              <a:t>to </a:t>
            </a:r>
            <a:r>
              <a:rPr spc="-65" dirty="0">
                <a:solidFill>
                  <a:srgbClr val="FF8600"/>
                </a:solidFill>
                <a:latin typeface="Arial"/>
                <a:cs typeface="Arial"/>
              </a:rPr>
              <a:t>capture</a:t>
            </a:r>
            <a:r>
              <a:rPr spc="-165" dirty="0">
                <a:solidFill>
                  <a:srgbClr val="FF8600"/>
                </a:solidFill>
                <a:latin typeface="Arial"/>
                <a:cs typeface="Arial"/>
              </a:rPr>
              <a:t> </a:t>
            </a:r>
            <a:r>
              <a:rPr i="1" spc="-25" dirty="0">
                <a:solidFill>
                  <a:srgbClr val="FF8600"/>
                </a:solidFill>
                <a:latin typeface="Arial"/>
                <a:cs typeface="Arial"/>
              </a:rPr>
              <a:t>all  </a:t>
            </a:r>
            <a:r>
              <a:rPr i="1" spc="-35" dirty="0">
                <a:solidFill>
                  <a:srgbClr val="FF8600"/>
                </a:solidFill>
                <a:latin typeface="Arial"/>
                <a:cs typeface="Arial"/>
              </a:rPr>
              <a:t>information </a:t>
            </a:r>
            <a:r>
              <a:rPr spc="-40" dirty="0">
                <a:solidFill>
                  <a:srgbClr val="FF8600"/>
                </a:solidFill>
                <a:latin typeface="Arial"/>
                <a:cs typeface="Arial"/>
              </a:rPr>
              <a:t>about </a:t>
            </a:r>
            <a:r>
              <a:rPr spc="-20" dirty="0">
                <a:solidFill>
                  <a:srgbClr val="FF8600"/>
                </a:solidFill>
                <a:latin typeface="Arial"/>
                <a:cs typeface="Arial"/>
              </a:rPr>
              <a:t>the  </a:t>
            </a:r>
            <a:r>
              <a:rPr spc="-95" dirty="0">
                <a:solidFill>
                  <a:srgbClr val="FF8600"/>
                </a:solidFill>
                <a:latin typeface="Arial"/>
                <a:cs typeface="Arial"/>
              </a:rPr>
              <a:t>source</a:t>
            </a:r>
            <a:r>
              <a:rPr spc="-105" dirty="0">
                <a:solidFill>
                  <a:srgbClr val="FF8600"/>
                </a:solidFill>
                <a:latin typeface="Arial"/>
                <a:cs typeface="Arial"/>
              </a:rPr>
              <a:t> </a:t>
            </a:r>
            <a:r>
              <a:rPr spc="-85" dirty="0">
                <a:solidFill>
                  <a:srgbClr val="FF8600"/>
                </a:solidFill>
                <a:latin typeface="Arial"/>
                <a:cs typeface="Arial"/>
              </a:rPr>
              <a:t>sentence.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35" dirty="0">
                <a:solidFill>
                  <a:srgbClr val="FF8600"/>
                </a:solidFill>
                <a:latin typeface="Arial"/>
                <a:cs typeface="Arial"/>
              </a:rPr>
              <a:t>Information</a:t>
            </a:r>
            <a:r>
              <a:rPr spc="-140" dirty="0">
                <a:solidFill>
                  <a:srgbClr val="FF8600"/>
                </a:solidFill>
                <a:latin typeface="Arial"/>
                <a:cs typeface="Arial"/>
              </a:rPr>
              <a:t> </a:t>
            </a:r>
            <a:r>
              <a:rPr spc="-30" dirty="0">
                <a:solidFill>
                  <a:srgbClr val="FF8600"/>
                </a:solidFill>
                <a:latin typeface="Arial"/>
                <a:cs typeface="Arial"/>
              </a:rPr>
              <a:t>bottleneck!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3130933" y="3280154"/>
            <a:ext cx="883285" cy="400685"/>
          </a:xfrm>
          <a:custGeom>
            <a:avLst/>
            <a:gdLst/>
            <a:ahLst/>
            <a:cxnLst/>
            <a:rect l="l" t="t" r="r" b="b"/>
            <a:pathLst>
              <a:path w="883285" h="400685">
                <a:moveTo>
                  <a:pt x="770485" y="365348"/>
                </a:moveTo>
                <a:lnTo>
                  <a:pt x="755522" y="400303"/>
                </a:lnTo>
                <a:lnTo>
                  <a:pt x="883031" y="392811"/>
                </a:lnTo>
                <a:lnTo>
                  <a:pt x="866155" y="372871"/>
                </a:lnTo>
                <a:lnTo>
                  <a:pt x="788034" y="372871"/>
                </a:lnTo>
                <a:lnTo>
                  <a:pt x="770485" y="365348"/>
                </a:lnTo>
                <a:close/>
              </a:path>
              <a:path w="883285" h="400685">
                <a:moveTo>
                  <a:pt x="785486" y="330303"/>
                </a:moveTo>
                <a:lnTo>
                  <a:pt x="770485" y="365348"/>
                </a:lnTo>
                <a:lnTo>
                  <a:pt x="788034" y="372871"/>
                </a:lnTo>
                <a:lnTo>
                  <a:pt x="803020" y="337819"/>
                </a:lnTo>
                <a:lnTo>
                  <a:pt x="785486" y="330303"/>
                </a:lnTo>
                <a:close/>
              </a:path>
              <a:path w="883285" h="400685">
                <a:moveTo>
                  <a:pt x="800481" y="295275"/>
                </a:moveTo>
                <a:lnTo>
                  <a:pt x="785486" y="330303"/>
                </a:lnTo>
                <a:lnTo>
                  <a:pt x="803020" y="337819"/>
                </a:lnTo>
                <a:lnTo>
                  <a:pt x="788034" y="372871"/>
                </a:lnTo>
                <a:lnTo>
                  <a:pt x="866155" y="372871"/>
                </a:lnTo>
                <a:lnTo>
                  <a:pt x="800481" y="295275"/>
                </a:lnTo>
                <a:close/>
              </a:path>
              <a:path w="883285" h="400685">
                <a:moveTo>
                  <a:pt x="14986" y="0"/>
                </a:moveTo>
                <a:lnTo>
                  <a:pt x="0" y="35051"/>
                </a:lnTo>
                <a:lnTo>
                  <a:pt x="770485" y="365348"/>
                </a:lnTo>
                <a:lnTo>
                  <a:pt x="785486" y="330303"/>
                </a:lnTo>
                <a:lnTo>
                  <a:pt x="14986" y="0"/>
                </a:lnTo>
                <a:close/>
              </a:path>
            </a:pathLst>
          </a:custGeom>
          <a:solidFill>
            <a:srgbClr val="FF860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F4E9C6E-E37B-4675-A395-2642D8783AF2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38" name="Title 37">
            <a:extLst>
              <a:ext uri="{FF2B5EF4-FFF2-40B4-BE49-F238E27FC236}">
                <a16:creationId xmlns:a16="http://schemas.microsoft.com/office/drawing/2014/main" id="{80B07035-D736-144B-B6B4-4440EF4BA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Bottleneck Problem in Sequence-to-Sequence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0" y="1105662"/>
            <a:ext cx="8312784" cy="20287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b="1" dirty="0">
                <a:solidFill>
                  <a:srgbClr val="BA56BD"/>
                </a:solidFill>
                <a:latin typeface="Trebuchet MS"/>
                <a:cs typeface="Trebuchet MS"/>
              </a:rPr>
              <a:t>Attention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provides a solution to the bottleneck problem.</a:t>
            </a:r>
            <a:endParaRPr sz="24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5"/>
              </a:spcBef>
              <a:buClr>
                <a:srgbClr val="CC0000"/>
              </a:buClr>
              <a:buFont typeface="Times New Roman"/>
              <a:buChar char="•"/>
              <a:defRPr/>
            </a:pPr>
            <a:endParaRPr sz="3500">
              <a:solidFill>
                <a:prstClr val="black"/>
              </a:solidFill>
              <a:latin typeface="Arial"/>
              <a:cs typeface="Arial"/>
            </a:endParaRPr>
          </a:p>
          <a:p>
            <a:pPr marL="355600" marR="5080" indent="-342900">
              <a:spcBef>
                <a:spcPts val="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Core idea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: on each step of the decoder, use </a:t>
            </a:r>
            <a:r>
              <a:rPr sz="2400" i="1" dirty="0">
                <a:solidFill>
                  <a:srgbClr val="BA56BD"/>
                </a:solidFill>
                <a:latin typeface="Arial"/>
                <a:cs typeface="Arial"/>
              </a:rPr>
              <a:t>direct connection to  the encoder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2400" i="1" dirty="0">
                <a:solidFill>
                  <a:srgbClr val="BA56BD"/>
                </a:solidFill>
                <a:latin typeface="Arial"/>
                <a:cs typeface="Arial"/>
              </a:rPr>
              <a:t>focus on a particular part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of the source sequence</a:t>
            </a:r>
            <a:endParaRPr sz="2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07540" y="4983607"/>
            <a:ext cx="831913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First we will show via diagram (no equations), then we will show with equations</a:t>
            </a:r>
          </a:p>
        </p:txBody>
      </p:sp>
      <p:sp>
        <p:nvSpPr>
          <p:cNvPr id="5" name="object 5"/>
          <p:cNvSpPr/>
          <p:nvPr/>
        </p:nvSpPr>
        <p:spPr>
          <a:xfrm>
            <a:off x="5030891" y="3244795"/>
            <a:ext cx="1939785" cy="15039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97C03F-C35C-42E3-8F87-3301DE7132E8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156534E-824C-01DA-A684-C1F570891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Attention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506980" y="2015235"/>
            <a:ext cx="3404870" cy="3677920"/>
            <a:chOff x="982980" y="2015235"/>
            <a:chExt cx="3404870" cy="3677920"/>
          </a:xfrm>
        </p:grpSpPr>
        <p:sp>
          <p:nvSpPr>
            <p:cNvPr id="4" name="object 4"/>
            <p:cNvSpPr/>
            <p:nvPr/>
          </p:nvSpPr>
          <p:spPr>
            <a:xfrm>
              <a:off x="1066800" y="4367783"/>
              <a:ext cx="126492" cy="13258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066800" y="4536947"/>
              <a:ext cx="126492" cy="1325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66800" y="4706111"/>
              <a:ext cx="126492" cy="1325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066800" y="4875275"/>
              <a:ext cx="126492" cy="1310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992886" y="4303013"/>
              <a:ext cx="266700" cy="780415"/>
            </a:xfrm>
            <a:custGeom>
              <a:avLst/>
              <a:gdLst/>
              <a:ahLst/>
              <a:cxnLst/>
              <a:rect l="l" t="t" r="r" b="b"/>
              <a:pathLst>
                <a:path w="266700" h="780414">
                  <a:moveTo>
                    <a:pt x="222250" y="0"/>
                  </a:moveTo>
                  <a:lnTo>
                    <a:pt x="239551" y="3498"/>
                  </a:lnTo>
                  <a:lnTo>
                    <a:pt x="253680" y="13033"/>
                  </a:lnTo>
                  <a:lnTo>
                    <a:pt x="263206" y="27164"/>
                  </a:lnTo>
                  <a:lnTo>
                    <a:pt x="266700" y="44450"/>
                  </a:lnTo>
                  <a:lnTo>
                    <a:pt x="266700" y="735838"/>
                  </a:lnTo>
                  <a:lnTo>
                    <a:pt x="263206" y="753123"/>
                  </a:lnTo>
                  <a:lnTo>
                    <a:pt x="253680" y="767254"/>
                  </a:lnTo>
                  <a:lnTo>
                    <a:pt x="239551" y="776789"/>
                  </a:lnTo>
                  <a:lnTo>
                    <a:pt x="222250" y="780288"/>
                  </a:lnTo>
                  <a:lnTo>
                    <a:pt x="44450" y="780288"/>
                  </a:lnTo>
                  <a:lnTo>
                    <a:pt x="27148" y="776789"/>
                  </a:lnTo>
                  <a:lnTo>
                    <a:pt x="13019" y="767254"/>
                  </a:lnTo>
                  <a:lnTo>
                    <a:pt x="3493" y="753123"/>
                  </a:lnTo>
                  <a:lnTo>
                    <a:pt x="0" y="735838"/>
                  </a:lnTo>
                  <a:lnTo>
                    <a:pt x="0" y="44450"/>
                  </a:lnTo>
                  <a:lnTo>
                    <a:pt x="3493" y="27164"/>
                  </a:lnTo>
                  <a:lnTo>
                    <a:pt x="13019" y="13033"/>
                  </a:lnTo>
                  <a:lnTo>
                    <a:pt x="27148" y="3498"/>
                  </a:lnTo>
                  <a:lnTo>
                    <a:pt x="44450" y="0"/>
                  </a:lnTo>
                  <a:lnTo>
                    <a:pt x="222250" y="0"/>
                  </a:lnTo>
                  <a:close/>
                </a:path>
              </a:pathLst>
            </a:custGeom>
            <a:ln w="19812">
              <a:solidFill>
                <a:srgbClr val="A3001D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071232" y="4637404"/>
              <a:ext cx="533400" cy="1056005"/>
            </a:xfrm>
            <a:custGeom>
              <a:avLst/>
              <a:gdLst/>
              <a:ahLst/>
              <a:cxnLst/>
              <a:rect l="l" t="t" r="r" b="b"/>
              <a:pathLst>
                <a:path w="533400" h="1056004">
                  <a:moveTo>
                    <a:pt x="111531" y="541401"/>
                  </a:moveTo>
                  <a:lnTo>
                    <a:pt x="67183" y="465455"/>
                  </a:lnTo>
                  <a:lnTo>
                    <a:pt x="55765" y="445897"/>
                  </a:lnTo>
                  <a:lnTo>
                    <a:pt x="0" y="541401"/>
                  </a:lnTo>
                  <a:lnTo>
                    <a:pt x="1600" y="547497"/>
                  </a:lnTo>
                  <a:lnTo>
                    <a:pt x="11049" y="553085"/>
                  </a:lnTo>
                  <a:lnTo>
                    <a:pt x="17119" y="551434"/>
                  </a:lnTo>
                  <a:lnTo>
                    <a:pt x="45859" y="502183"/>
                  </a:lnTo>
                  <a:lnTo>
                    <a:pt x="45859" y="1055497"/>
                  </a:lnTo>
                  <a:lnTo>
                    <a:pt x="65671" y="1055497"/>
                  </a:lnTo>
                  <a:lnTo>
                    <a:pt x="65671" y="502183"/>
                  </a:lnTo>
                  <a:lnTo>
                    <a:pt x="94411" y="551434"/>
                  </a:lnTo>
                  <a:lnTo>
                    <a:pt x="100482" y="553085"/>
                  </a:lnTo>
                  <a:lnTo>
                    <a:pt x="109931" y="547497"/>
                  </a:lnTo>
                  <a:lnTo>
                    <a:pt x="111531" y="541401"/>
                  </a:lnTo>
                  <a:close/>
                </a:path>
                <a:path w="533400" h="1056004">
                  <a:moveTo>
                    <a:pt x="533019" y="55765"/>
                  </a:moveTo>
                  <a:lnTo>
                    <a:pt x="516039" y="45847"/>
                  </a:lnTo>
                  <a:lnTo>
                    <a:pt x="442226" y="2794"/>
                  </a:lnTo>
                  <a:lnTo>
                    <a:pt x="437527" y="0"/>
                  </a:lnTo>
                  <a:lnTo>
                    <a:pt x="431431" y="1524"/>
                  </a:lnTo>
                  <a:lnTo>
                    <a:pt x="428637" y="6350"/>
                  </a:lnTo>
                  <a:lnTo>
                    <a:pt x="425970" y="11049"/>
                  </a:lnTo>
                  <a:lnTo>
                    <a:pt x="427494" y="17145"/>
                  </a:lnTo>
                  <a:lnTo>
                    <a:pt x="432193" y="19812"/>
                  </a:lnTo>
                  <a:lnTo>
                    <a:pt x="476796" y="45847"/>
                  </a:lnTo>
                  <a:lnTo>
                    <a:pt x="188353" y="45847"/>
                  </a:lnTo>
                  <a:lnTo>
                    <a:pt x="188353" y="65659"/>
                  </a:lnTo>
                  <a:lnTo>
                    <a:pt x="476821" y="65659"/>
                  </a:lnTo>
                  <a:lnTo>
                    <a:pt x="493801" y="55765"/>
                  </a:lnTo>
                  <a:lnTo>
                    <a:pt x="432193" y="91694"/>
                  </a:lnTo>
                  <a:lnTo>
                    <a:pt x="427494" y="94361"/>
                  </a:lnTo>
                  <a:lnTo>
                    <a:pt x="425970" y="100457"/>
                  </a:lnTo>
                  <a:lnTo>
                    <a:pt x="428637" y="105156"/>
                  </a:lnTo>
                  <a:lnTo>
                    <a:pt x="431431" y="109982"/>
                  </a:lnTo>
                  <a:lnTo>
                    <a:pt x="437527" y="111506"/>
                  </a:lnTo>
                  <a:lnTo>
                    <a:pt x="442226" y="108712"/>
                  </a:lnTo>
                  <a:lnTo>
                    <a:pt x="516039" y="65659"/>
                  </a:lnTo>
                  <a:lnTo>
                    <a:pt x="533019" y="55765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591056" y="4283963"/>
              <a:ext cx="2796539" cy="140284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077252" y="3627881"/>
              <a:ext cx="111760" cy="675005"/>
            </a:xfrm>
            <a:custGeom>
              <a:avLst/>
              <a:gdLst/>
              <a:ahLst/>
              <a:cxnLst/>
              <a:rect l="l" t="t" r="r" b="b"/>
              <a:pathLst>
                <a:path w="111759" h="675004">
                  <a:moveTo>
                    <a:pt x="56337" y="39259"/>
                  </a:moveTo>
                  <a:lnTo>
                    <a:pt x="46267" y="56136"/>
                  </a:lnTo>
                  <a:lnTo>
                    <a:pt x="39839" y="674751"/>
                  </a:lnTo>
                  <a:lnTo>
                    <a:pt x="59651" y="675005"/>
                  </a:lnTo>
                  <a:lnTo>
                    <a:pt x="66078" y="56372"/>
                  </a:lnTo>
                  <a:lnTo>
                    <a:pt x="56337" y="39259"/>
                  </a:lnTo>
                  <a:close/>
                </a:path>
                <a:path w="111759" h="675004">
                  <a:moveTo>
                    <a:pt x="67906" y="19558"/>
                  </a:moveTo>
                  <a:lnTo>
                    <a:pt x="46647" y="19558"/>
                  </a:lnTo>
                  <a:lnTo>
                    <a:pt x="66459" y="19685"/>
                  </a:lnTo>
                  <a:lnTo>
                    <a:pt x="66078" y="56372"/>
                  </a:lnTo>
                  <a:lnTo>
                    <a:pt x="91605" y="101219"/>
                  </a:lnTo>
                  <a:lnTo>
                    <a:pt x="94310" y="105918"/>
                  </a:lnTo>
                  <a:lnTo>
                    <a:pt x="100355" y="107569"/>
                  </a:lnTo>
                  <a:lnTo>
                    <a:pt x="105117" y="104902"/>
                  </a:lnTo>
                  <a:lnTo>
                    <a:pt x="109867" y="102108"/>
                  </a:lnTo>
                  <a:lnTo>
                    <a:pt x="111531" y="96139"/>
                  </a:lnTo>
                  <a:lnTo>
                    <a:pt x="108813" y="91313"/>
                  </a:lnTo>
                  <a:lnTo>
                    <a:pt x="67906" y="19558"/>
                  </a:lnTo>
                  <a:close/>
                </a:path>
                <a:path w="111759" h="675004">
                  <a:moveTo>
                    <a:pt x="56756" y="0"/>
                  </a:moveTo>
                  <a:lnTo>
                    <a:pt x="0" y="94996"/>
                  </a:lnTo>
                  <a:lnTo>
                    <a:pt x="1536" y="101092"/>
                  </a:lnTo>
                  <a:lnTo>
                    <a:pt x="10934" y="106680"/>
                  </a:lnTo>
                  <a:lnTo>
                    <a:pt x="17018" y="105156"/>
                  </a:lnTo>
                  <a:lnTo>
                    <a:pt x="46267" y="56136"/>
                  </a:lnTo>
                  <a:lnTo>
                    <a:pt x="46647" y="19558"/>
                  </a:lnTo>
                  <a:lnTo>
                    <a:pt x="67906" y="19558"/>
                  </a:lnTo>
                  <a:lnTo>
                    <a:pt x="56756" y="0"/>
                  </a:lnTo>
                  <a:close/>
                </a:path>
                <a:path w="111759" h="675004">
                  <a:moveTo>
                    <a:pt x="66408" y="24511"/>
                  </a:moveTo>
                  <a:lnTo>
                    <a:pt x="47942" y="24511"/>
                  </a:lnTo>
                  <a:lnTo>
                    <a:pt x="65062" y="24638"/>
                  </a:lnTo>
                  <a:lnTo>
                    <a:pt x="56337" y="39259"/>
                  </a:lnTo>
                  <a:lnTo>
                    <a:pt x="66078" y="56372"/>
                  </a:lnTo>
                  <a:lnTo>
                    <a:pt x="66408" y="24511"/>
                  </a:lnTo>
                  <a:close/>
                </a:path>
                <a:path w="111759" h="675004">
                  <a:moveTo>
                    <a:pt x="46647" y="19558"/>
                  </a:moveTo>
                  <a:lnTo>
                    <a:pt x="46267" y="56136"/>
                  </a:lnTo>
                  <a:lnTo>
                    <a:pt x="56337" y="39259"/>
                  </a:lnTo>
                  <a:lnTo>
                    <a:pt x="47942" y="24511"/>
                  </a:lnTo>
                  <a:lnTo>
                    <a:pt x="66408" y="24511"/>
                  </a:lnTo>
                  <a:lnTo>
                    <a:pt x="66459" y="19685"/>
                  </a:lnTo>
                  <a:lnTo>
                    <a:pt x="46647" y="19558"/>
                  </a:lnTo>
                  <a:close/>
                </a:path>
                <a:path w="111759" h="675004">
                  <a:moveTo>
                    <a:pt x="47942" y="24511"/>
                  </a:moveTo>
                  <a:lnTo>
                    <a:pt x="56337" y="39259"/>
                  </a:lnTo>
                  <a:lnTo>
                    <a:pt x="65062" y="24638"/>
                  </a:lnTo>
                  <a:lnTo>
                    <a:pt x="47942" y="24511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066800" y="3511295"/>
              <a:ext cx="132587" cy="1264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172667" y="3578859"/>
              <a:ext cx="3074035" cy="725170"/>
            </a:xfrm>
            <a:custGeom>
              <a:avLst/>
              <a:gdLst/>
              <a:ahLst/>
              <a:cxnLst/>
              <a:rect l="l" t="t" r="r" b="b"/>
              <a:pathLst>
                <a:path w="3074035" h="725170">
                  <a:moveTo>
                    <a:pt x="57207" y="36282"/>
                  </a:moveTo>
                  <a:lnTo>
                    <a:pt x="38419" y="42303"/>
                  </a:lnTo>
                  <a:lnTo>
                    <a:pt x="52903" y="55710"/>
                  </a:lnTo>
                  <a:lnTo>
                    <a:pt x="3069259" y="725169"/>
                  </a:lnTo>
                  <a:lnTo>
                    <a:pt x="3073577" y="705738"/>
                  </a:lnTo>
                  <a:lnTo>
                    <a:pt x="57207" y="36282"/>
                  </a:lnTo>
                  <a:close/>
                </a:path>
                <a:path w="3074035" h="725170">
                  <a:moveTo>
                    <a:pt x="105460" y="0"/>
                  </a:moveTo>
                  <a:lnTo>
                    <a:pt x="0" y="33781"/>
                  </a:lnTo>
                  <a:lnTo>
                    <a:pt x="77228" y="105156"/>
                  </a:lnTo>
                  <a:lnTo>
                    <a:pt x="81241" y="108965"/>
                  </a:lnTo>
                  <a:lnTo>
                    <a:pt x="87515" y="108712"/>
                  </a:lnTo>
                  <a:lnTo>
                    <a:pt x="94945" y="100583"/>
                  </a:lnTo>
                  <a:lnTo>
                    <a:pt x="94703" y="94360"/>
                  </a:lnTo>
                  <a:lnTo>
                    <a:pt x="90678" y="90677"/>
                  </a:lnTo>
                  <a:lnTo>
                    <a:pt x="52903" y="55710"/>
                  </a:lnTo>
                  <a:lnTo>
                    <a:pt x="17043" y="47751"/>
                  </a:lnTo>
                  <a:lnTo>
                    <a:pt x="21336" y="28320"/>
                  </a:lnTo>
                  <a:lnTo>
                    <a:pt x="82049" y="28320"/>
                  </a:lnTo>
                  <a:lnTo>
                    <a:pt x="111429" y="18923"/>
                  </a:lnTo>
                  <a:lnTo>
                    <a:pt x="114350" y="13335"/>
                  </a:lnTo>
                  <a:lnTo>
                    <a:pt x="111048" y="2920"/>
                  </a:lnTo>
                  <a:lnTo>
                    <a:pt x="105460" y="0"/>
                  </a:lnTo>
                  <a:close/>
                </a:path>
                <a:path w="3074035" h="725170">
                  <a:moveTo>
                    <a:pt x="21336" y="28320"/>
                  </a:moveTo>
                  <a:lnTo>
                    <a:pt x="17043" y="47751"/>
                  </a:lnTo>
                  <a:lnTo>
                    <a:pt x="52903" y="55710"/>
                  </a:lnTo>
                  <a:lnTo>
                    <a:pt x="44030" y="47497"/>
                  </a:lnTo>
                  <a:lnTo>
                    <a:pt x="22212" y="47497"/>
                  </a:lnTo>
                  <a:lnTo>
                    <a:pt x="25920" y="30733"/>
                  </a:lnTo>
                  <a:lnTo>
                    <a:pt x="32208" y="30733"/>
                  </a:lnTo>
                  <a:lnTo>
                    <a:pt x="21336" y="28320"/>
                  </a:lnTo>
                  <a:close/>
                </a:path>
                <a:path w="3074035" h="725170">
                  <a:moveTo>
                    <a:pt x="25920" y="30733"/>
                  </a:moveTo>
                  <a:lnTo>
                    <a:pt x="22212" y="47497"/>
                  </a:lnTo>
                  <a:lnTo>
                    <a:pt x="38419" y="42303"/>
                  </a:lnTo>
                  <a:lnTo>
                    <a:pt x="25920" y="30733"/>
                  </a:lnTo>
                  <a:close/>
                </a:path>
                <a:path w="3074035" h="725170">
                  <a:moveTo>
                    <a:pt x="38419" y="42303"/>
                  </a:moveTo>
                  <a:lnTo>
                    <a:pt x="22212" y="47497"/>
                  </a:lnTo>
                  <a:lnTo>
                    <a:pt x="44030" y="47497"/>
                  </a:lnTo>
                  <a:lnTo>
                    <a:pt x="38419" y="42303"/>
                  </a:lnTo>
                  <a:close/>
                </a:path>
                <a:path w="3074035" h="725170">
                  <a:moveTo>
                    <a:pt x="32208" y="30733"/>
                  </a:moveTo>
                  <a:lnTo>
                    <a:pt x="25920" y="30733"/>
                  </a:lnTo>
                  <a:lnTo>
                    <a:pt x="38419" y="42303"/>
                  </a:lnTo>
                  <a:lnTo>
                    <a:pt x="57207" y="36282"/>
                  </a:lnTo>
                  <a:lnTo>
                    <a:pt x="32208" y="30733"/>
                  </a:lnTo>
                  <a:close/>
                </a:path>
                <a:path w="3074035" h="725170">
                  <a:moveTo>
                    <a:pt x="82049" y="28320"/>
                  </a:moveTo>
                  <a:lnTo>
                    <a:pt x="21336" y="28320"/>
                  </a:lnTo>
                  <a:lnTo>
                    <a:pt x="57207" y="36282"/>
                  </a:lnTo>
                  <a:lnTo>
                    <a:pt x="82049" y="2832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1133094" y="2015235"/>
              <a:ext cx="1242060" cy="1506220"/>
            </a:xfrm>
            <a:custGeom>
              <a:avLst/>
              <a:gdLst/>
              <a:ahLst/>
              <a:cxnLst/>
              <a:rect l="l" t="t" r="r" b="b"/>
              <a:pathLst>
                <a:path w="1242060" h="1506220">
                  <a:moveTo>
                    <a:pt x="18999" y="1423162"/>
                  </a:moveTo>
                  <a:lnTo>
                    <a:pt x="0" y="1506219"/>
                  </a:lnTo>
                  <a:lnTo>
                    <a:pt x="77838" y="1471549"/>
                  </a:lnTo>
                  <a:lnTo>
                    <a:pt x="67954" y="1463421"/>
                  </a:lnTo>
                  <a:lnTo>
                    <a:pt x="47993" y="1463421"/>
                  </a:lnTo>
                  <a:lnTo>
                    <a:pt x="32702" y="1450848"/>
                  </a:lnTo>
                  <a:lnTo>
                    <a:pt x="40759" y="1441056"/>
                  </a:lnTo>
                  <a:lnTo>
                    <a:pt x="18999" y="1423162"/>
                  </a:lnTo>
                  <a:close/>
                </a:path>
                <a:path w="1242060" h="1506220">
                  <a:moveTo>
                    <a:pt x="40759" y="1441056"/>
                  </a:moveTo>
                  <a:lnTo>
                    <a:pt x="32702" y="1450848"/>
                  </a:lnTo>
                  <a:lnTo>
                    <a:pt x="47993" y="1463421"/>
                  </a:lnTo>
                  <a:lnTo>
                    <a:pt x="56050" y="1453631"/>
                  </a:lnTo>
                  <a:lnTo>
                    <a:pt x="40759" y="1441056"/>
                  </a:lnTo>
                  <a:close/>
                </a:path>
                <a:path w="1242060" h="1506220">
                  <a:moveTo>
                    <a:pt x="56050" y="1453631"/>
                  </a:moveTo>
                  <a:lnTo>
                    <a:pt x="47993" y="1463421"/>
                  </a:lnTo>
                  <a:lnTo>
                    <a:pt x="67954" y="1463421"/>
                  </a:lnTo>
                  <a:lnTo>
                    <a:pt x="56050" y="1453631"/>
                  </a:lnTo>
                  <a:close/>
                </a:path>
                <a:path w="1242060" h="1506220">
                  <a:moveTo>
                    <a:pt x="1226566" y="0"/>
                  </a:moveTo>
                  <a:lnTo>
                    <a:pt x="40759" y="1441056"/>
                  </a:lnTo>
                  <a:lnTo>
                    <a:pt x="56050" y="1453631"/>
                  </a:lnTo>
                  <a:lnTo>
                    <a:pt x="1241933" y="12700"/>
                  </a:lnTo>
                  <a:lnTo>
                    <a:pt x="1226566" y="0"/>
                  </a:lnTo>
                  <a:close/>
                </a:path>
              </a:pathLst>
            </a:custGeom>
            <a:solidFill>
              <a:srgbClr val="BA56BD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71194" y="4292367"/>
            <a:ext cx="507831" cy="7861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810"/>
              </a:lnSpc>
              <a:defRPr/>
            </a:pPr>
            <a:r>
              <a:rPr spc="-110" dirty="0">
                <a:solidFill>
                  <a:srgbClr val="C00000"/>
                </a:solidFill>
                <a:latin typeface="Arial"/>
                <a:cs typeface="Arial"/>
              </a:rPr>
              <a:t>Encoder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204" dirty="0">
                <a:solidFill>
                  <a:srgbClr val="C0000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506217" y="6095238"/>
            <a:ext cx="2435860" cy="271780"/>
          </a:xfrm>
          <a:custGeom>
            <a:avLst/>
            <a:gdLst/>
            <a:ahLst/>
            <a:cxnLst/>
            <a:rect l="l" t="t" r="r" b="b"/>
            <a:pathLst>
              <a:path w="2435860" h="271779">
                <a:moveTo>
                  <a:pt x="2435352" y="0"/>
                </a:moveTo>
                <a:lnTo>
                  <a:pt x="2427013" y="52793"/>
                </a:lnTo>
                <a:lnTo>
                  <a:pt x="2404268" y="95907"/>
                </a:lnTo>
                <a:lnTo>
                  <a:pt x="2370522" y="124976"/>
                </a:lnTo>
                <a:lnTo>
                  <a:pt x="2329180" y="135636"/>
                </a:lnTo>
                <a:lnTo>
                  <a:pt x="1323848" y="135636"/>
                </a:lnTo>
                <a:lnTo>
                  <a:pt x="1282505" y="146295"/>
                </a:lnTo>
                <a:lnTo>
                  <a:pt x="1248759" y="175364"/>
                </a:lnTo>
                <a:lnTo>
                  <a:pt x="1226014" y="218478"/>
                </a:lnTo>
                <a:lnTo>
                  <a:pt x="1217676" y="271272"/>
                </a:lnTo>
                <a:lnTo>
                  <a:pt x="1209337" y="218478"/>
                </a:lnTo>
                <a:lnTo>
                  <a:pt x="1186592" y="175364"/>
                </a:lnTo>
                <a:lnTo>
                  <a:pt x="1152846" y="146295"/>
                </a:lnTo>
                <a:lnTo>
                  <a:pt x="1111504" y="135636"/>
                </a:lnTo>
                <a:lnTo>
                  <a:pt x="106146" y="135636"/>
                </a:lnTo>
                <a:lnTo>
                  <a:pt x="64829" y="124976"/>
                </a:lnTo>
                <a:lnTo>
                  <a:pt x="31089" y="95907"/>
                </a:lnTo>
                <a:lnTo>
                  <a:pt x="8341" y="52793"/>
                </a:lnTo>
                <a:lnTo>
                  <a:pt x="0" y="0"/>
                </a:lnTo>
              </a:path>
            </a:pathLst>
          </a:custGeom>
          <a:ln w="198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141981" y="4303015"/>
            <a:ext cx="187960" cy="780415"/>
          </a:xfrm>
          <a:custGeom>
            <a:avLst/>
            <a:gdLst/>
            <a:ahLst/>
            <a:cxnLst/>
            <a:rect l="l" t="t" r="r" b="b"/>
            <a:pathLst>
              <a:path w="187959" h="780414">
                <a:moveTo>
                  <a:pt x="187452" y="780288"/>
                </a:moveTo>
                <a:lnTo>
                  <a:pt x="150968" y="774515"/>
                </a:lnTo>
                <a:lnTo>
                  <a:pt x="121177" y="758777"/>
                </a:lnTo>
                <a:lnTo>
                  <a:pt x="101091" y="735443"/>
                </a:lnTo>
                <a:lnTo>
                  <a:pt x="93726" y="706882"/>
                </a:lnTo>
                <a:lnTo>
                  <a:pt x="93726" y="463550"/>
                </a:lnTo>
                <a:lnTo>
                  <a:pt x="86360" y="434988"/>
                </a:lnTo>
                <a:lnTo>
                  <a:pt x="66274" y="411654"/>
                </a:lnTo>
                <a:lnTo>
                  <a:pt x="36483" y="395916"/>
                </a:lnTo>
                <a:lnTo>
                  <a:pt x="0" y="390144"/>
                </a:lnTo>
                <a:lnTo>
                  <a:pt x="36483" y="384371"/>
                </a:lnTo>
                <a:lnTo>
                  <a:pt x="66274" y="368633"/>
                </a:lnTo>
                <a:lnTo>
                  <a:pt x="86360" y="345299"/>
                </a:lnTo>
                <a:lnTo>
                  <a:pt x="93726" y="316738"/>
                </a:lnTo>
                <a:lnTo>
                  <a:pt x="93726" y="73406"/>
                </a:lnTo>
                <a:lnTo>
                  <a:pt x="101091" y="44844"/>
                </a:lnTo>
                <a:lnTo>
                  <a:pt x="121177" y="21510"/>
                </a:lnTo>
                <a:lnTo>
                  <a:pt x="150968" y="5772"/>
                </a:lnTo>
                <a:lnTo>
                  <a:pt x="187452" y="0"/>
                </a:lnTo>
              </a:path>
            </a:pathLst>
          </a:custGeom>
          <a:ln w="19812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89626" y="5714796"/>
            <a:ext cx="72263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24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75966" y="5724245"/>
            <a:ext cx="12001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15" dirty="0">
                <a:solidFill>
                  <a:prstClr val="black"/>
                </a:solidFill>
                <a:latin typeface="Arial"/>
                <a:cs typeface="Arial"/>
              </a:rPr>
              <a:t>il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174874" y="5724245"/>
            <a:ext cx="1301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93934" y="5724245"/>
            <a:ext cx="111506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99109" algn="l"/>
              </a:tabLst>
              <a:defRPr/>
            </a:pPr>
            <a:r>
              <a:rPr sz="1600" i="1" spc="-15" dirty="0">
                <a:solidFill>
                  <a:prstClr val="black"/>
                </a:solidFill>
                <a:latin typeface="Arial"/>
                <a:cs typeface="Arial"/>
              </a:rPr>
              <a:t>m’	</a:t>
            </a:r>
            <a:r>
              <a:rPr sz="1600" i="1" spc="-40" dirty="0">
                <a:solidFill>
                  <a:prstClr val="black"/>
                </a:solidFill>
                <a:latin typeface="Arial"/>
                <a:cs typeface="Arial"/>
              </a:rPr>
              <a:t>entarté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403132" y="4074033"/>
            <a:ext cx="230832" cy="12827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95" dirty="0">
                <a:solidFill>
                  <a:srgbClr val="00AF50"/>
                </a:solidFill>
                <a:latin typeface="Arial"/>
                <a:cs typeface="Arial"/>
              </a:rPr>
              <a:t>Decoder</a:t>
            </a:r>
            <a:r>
              <a:rPr spc="-1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pc="-200" dirty="0">
                <a:solidFill>
                  <a:srgbClr val="00AF5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0136885" y="4325874"/>
            <a:ext cx="189230" cy="779145"/>
          </a:xfrm>
          <a:custGeom>
            <a:avLst/>
            <a:gdLst/>
            <a:ahLst/>
            <a:cxnLst/>
            <a:rect l="l" t="t" r="r" b="b"/>
            <a:pathLst>
              <a:path w="189229" h="779145">
                <a:moveTo>
                  <a:pt x="0" y="0"/>
                </a:moveTo>
                <a:lnTo>
                  <a:pt x="36784" y="5816"/>
                </a:lnTo>
                <a:lnTo>
                  <a:pt x="66817" y="21669"/>
                </a:lnTo>
                <a:lnTo>
                  <a:pt x="87064" y="45166"/>
                </a:lnTo>
                <a:lnTo>
                  <a:pt x="94488" y="73913"/>
                </a:lnTo>
                <a:lnTo>
                  <a:pt x="94488" y="315468"/>
                </a:lnTo>
                <a:lnTo>
                  <a:pt x="101911" y="344215"/>
                </a:lnTo>
                <a:lnTo>
                  <a:pt x="122158" y="367712"/>
                </a:lnTo>
                <a:lnTo>
                  <a:pt x="152191" y="383565"/>
                </a:lnTo>
                <a:lnTo>
                  <a:pt x="188975" y="389381"/>
                </a:lnTo>
                <a:lnTo>
                  <a:pt x="152191" y="395198"/>
                </a:lnTo>
                <a:lnTo>
                  <a:pt x="122158" y="411051"/>
                </a:lnTo>
                <a:lnTo>
                  <a:pt x="101911" y="434548"/>
                </a:lnTo>
                <a:lnTo>
                  <a:pt x="94488" y="463295"/>
                </a:lnTo>
                <a:lnTo>
                  <a:pt x="94488" y="704850"/>
                </a:lnTo>
                <a:lnTo>
                  <a:pt x="87064" y="733597"/>
                </a:lnTo>
                <a:lnTo>
                  <a:pt x="66817" y="757094"/>
                </a:lnTo>
                <a:lnTo>
                  <a:pt x="36784" y="772947"/>
                </a:lnTo>
                <a:lnTo>
                  <a:pt x="0" y="778763"/>
                </a:lnTo>
              </a:path>
            </a:pathLst>
          </a:custGeom>
          <a:ln w="1981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71194" y="3167697"/>
            <a:ext cx="507831" cy="89979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810"/>
              </a:lnSpc>
              <a:defRPr/>
            </a:pPr>
            <a:r>
              <a:rPr spc="-30" dirty="0">
                <a:solidFill>
                  <a:srgbClr val="3986FF"/>
                </a:solidFill>
                <a:latin typeface="Arial"/>
                <a:cs typeface="Arial"/>
              </a:rPr>
              <a:t>Attention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120" dirty="0">
                <a:solidFill>
                  <a:srgbClr val="3986FF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137409" y="3275838"/>
            <a:ext cx="189230" cy="624840"/>
          </a:xfrm>
          <a:custGeom>
            <a:avLst/>
            <a:gdLst/>
            <a:ahLst/>
            <a:cxnLst/>
            <a:rect l="l" t="t" r="r" b="b"/>
            <a:pathLst>
              <a:path w="189229" h="624839">
                <a:moveTo>
                  <a:pt x="188976" y="624839"/>
                </a:moveTo>
                <a:lnTo>
                  <a:pt x="152196" y="619023"/>
                </a:lnTo>
                <a:lnTo>
                  <a:pt x="122162" y="603170"/>
                </a:lnTo>
                <a:lnTo>
                  <a:pt x="101913" y="579673"/>
                </a:lnTo>
                <a:lnTo>
                  <a:pt x="94488" y="550926"/>
                </a:lnTo>
                <a:lnTo>
                  <a:pt x="94488" y="386334"/>
                </a:lnTo>
                <a:lnTo>
                  <a:pt x="87062" y="357586"/>
                </a:lnTo>
                <a:lnTo>
                  <a:pt x="66813" y="334089"/>
                </a:lnTo>
                <a:lnTo>
                  <a:pt x="36779" y="318236"/>
                </a:lnTo>
                <a:lnTo>
                  <a:pt x="0" y="312420"/>
                </a:lnTo>
                <a:lnTo>
                  <a:pt x="36779" y="306603"/>
                </a:lnTo>
                <a:lnTo>
                  <a:pt x="66813" y="290750"/>
                </a:lnTo>
                <a:lnTo>
                  <a:pt x="87062" y="267253"/>
                </a:lnTo>
                <a:lnTo>
                  <a:pt x="94488" y="238506"/>
                </a:lnTo>
                <a:lnTo>
                  <a:pt x="94488" y="73913"/>
                </a:lnTo>
                <a:lnTo>
                  <a:pt x="101913" y="45166"/>
                </a:lnTo>
                <a:lnTo>
                  <a:pt x="122162" y="21669"/>
                </a:lnTo>
                <a:lnTo>
                  <a:pt x="152196" y="5816"/>
                </a:lnTo>
                <a:lnTo>
                  <a:pt x="188976" y="0"/>
                </a:lnTo>
              </a:path>
            </a:pathLst>
          </a:custGeom>
          <a:ln w="19812">
            <a:solidFill>
              <a:srgbClr val="3986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327273" y="1670050"/>
            <a:ext cx="1125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" dirty="0">
                <a:solidFill>
                  <a:srgbClr val="BA56BD"/>
                </a:solidFill>
                <a:latin typeface="Arial"/>
                <a:cs typeface="Arial"/>
              </a:rPr>
              <a:t>dot</a:t>
            </a:r>
            <a:r>
              <a:rPr spc="-140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45" dirty="0">
                <a:solidFill>
                  <a:srgbClr val="BA56BD"/>
                </a:solidFill>
                <a:latin typeface="Arial"/>
                <a:cs typeface="Arial"/>
              </a:rPr>
              <a:t>product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619553" y="6411188"/>
            <a:ext cx="2230755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125" dirty="0">
                <a:solidFill>
                  <a:prstClr val="black"/>
                </a:solidFill>
                <a:latin typeface="Arial"/>
                <a:cs typeface="Arial"/>
              </a:rPr>
              <a:t>Source </a:t>
            </a:r>
            <a:r>
              <a:rPr spc="-90" dirty="0">
                <a:solidFill>
                  <a:prstClr val="black"/>
                </a:solidFill>
                <a:latin typeface="Arial"/>
                <a:cs typeface="Arial"/>
              </a:rPr>
              <a:t>sentence</a:t>
            </a:r>
            <a:r>
              <a:rPr spc="-10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30" dirty="0">
                <a:solidFill>
                  <a:prstClr val="black"/>
                </a:solidFill>
                <a:latin typeface="Arial"/>
                <a:cs typeface="Arial"/>
              </a:rPr>
              <a:t>(input)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34A9163-1AE8-44FD-A9D5-704E3B5BC6B2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042A9E32-00ED-A255-8913-4C6F79F92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Sequence-to-Sequence with Attention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506980" y="2017777"/>
            <a:ext cx="3404870" cy="3675379"/>
            <a:chOff x="982980" y="2017776"/>
            <a:chExt cx="3404870" cy="3675379"/>
          </a:xfrm>
        </p:grpSpPr>
        <p:sp>
          <p:nvSpPr>
            <p:cNvPr id="4" name="object 4"/>
            <p:cNvSpPr/>
            <p:nvPr/>
          </p:nvSpPr>
          <p:spPr>
            <a:xfrm>
              <a:off x="1066800" y="4367783"/>
              <a:ext cx="126492" cy="13258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066800" y="4536948"/>
              <a:ext cx="126492" cy="1325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66800" y="4706111"/>
              <a:ext cx="126492" cy="1325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066800" y="4875276"/>
              <a:ext cx="126492" cy="1310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992886" y="4303014"/>
              <a:ext cx="266700" cy="780415"/>
            </a:xfrm>
            <a:custGeom>
              <a:avLst/>
              <a:gdLst/>
              <a:ahLst/>
              <a:cxnLst/>
              <a:rect l="l" t="t" r="r" b="b"/>
              <a:pathLst>
                <a:path w="266700" h="780414">
                  <a:moveTo>
                    <a:pt x="222250" y="0"/>
                  </a:moveTo>
                  <a:lnTo>
                    <a:pt x="239551" y="3498"/>
                  </a:lnTo>
                  <a:lnTo>
                    <a:pt x="253680" y="13033"/>
                  </a:lnTo>
                  <a:lnTo>
                    <a:pt x="263206" y="27164"/>
                  </a:lnTo>
                  <a:lnTo>
                    <a:pt x="266700" y="44450"/>
                  </a:lnTo>
                  <a:lnTo>
                    <a:pt x="266700" y="735838"/>
                  </a:lnTo>
                  <a:lnTo>
                    <a:pt x="263206" y="753123"/>
                  </a:lnTo>
                  <a:lnTo>
                    <a:pt x="253680" y="767254"/>
                  </a:lnTo>
                  <a:lnTo>
                    <a:pt x="239551" y="776789"/>
                  </a:lnTo>
                  <a:lnTo>
                    <a:pt x="222250" y="780288"/>
                  </a:lnTo>
                  <a:lnTo>
                    <a:pt x="44450" y="780288"/>
                  </a:lnTo>
                  <a:lnTo>
                    <a:pt x="27148" y="776789"/>
                  </a:lnTo>
                  <a:lnTo>
                    <a:pt x="13019" y="767254"/>
                  </a:lnTo>
                  <a:lnTo>
                    <a:pt x="3493" y="753123"/>
                  </a:lnTo>
                  <a:lnTo>
                    <a:pt x="0" y="735838"/>
                  </a:lnTo>
                  <a:lnTo>
                    <a:pt x="0" y="44450"/>
                  </a:lnTo>
                  <a:lnTo>
                    <a:pt x="3493" y="27164"/>
                  </a:lnTo>
                  <a:lnTo>
                    <a:pt x="13019" y="13033"/>
                  </a:lnTo>
                  <a:lnTo>
                    <a:pt x="27148" y="3498"/>
                  </a:lnTo>
                  <a:lnTo>
                    <a:pt x="44450" y="0"/>
                  </a:lnTo>
                  <a:lnTo>
                    <a:pt x="222250" y="0"/>
                  </a:lnTo>
                  <a:close/>
                </a:path>
              </a:pathLst>
            </a:custGeom>
            <a:ln w="19812">
              <a:solidFill>
                <a:srgbClr val="A3001D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071232" y="4637404"/>
              <a:ext cx="533400" cy="1056005"/>
            </a:xfrm>
            <a:custGeom>
              <a:avLst/>
              <a:gdLst/>
              <a:ahLst/>
              <a:cxnLst/>
              <a:rect l="l" t="t" r="r" b="b"/>
              <a:pathLst>
                <a:path w="533400" h="1056004">
                  <a:moveTo>
                    <a:pt x="111531" y="541401"/>
                  </a:moveTo>
                  <a:lnTo>
                    <a:pt x="67183" y="465455"/>
                  </a:lnTo>
                  <a:lnTo>
                    <a:pt x="55765" y="445897"/>
                  </a:lnTo>
                  <a:lnTo>
                    <a:pt x="0" y="541401"/>
                  </a:lnTo>
                  <a:lnTo>
                    <a:pt x="1600" y="547497"/>
                  </a:lnTo>
                  <a:lnTo>
                    <a:pt x="11049" y="553085"/>
                  </a:lnTo>
                  <a:lnTo>
                    <a:pt x="17119" y="551434"/>
                  </a:lnTo>
                  <a:lnTo>
                    <a:pt x="45859" y="502183"/>
                  </a:lnTo>
                  <a:lnTo>
                    <a:pt x="45859" y="1055497"/>
                  </a:lnTo>
                  <a:lnTo>
                    <a:pt x="65671" y="1055497"/>
                  </a:lnTo>
                  <a:lnTo>
                    <a:pt x="65671" y="502183"/>
                  </a:lnTo>
                  <a:lnTo>
                    <a:pt x="94411" y="551434"/>
                  </a:lnTo>
                  <a:lnTo>
                    <a:pt x="100482" y="553085"/>
                  </a:lnTo>
                  <a:lnTo>
                    <a:pt x="109931" y="547497"/>
                  </a:lnTo>
                  <a:lnTo>
                    <a:pt x="111531" y="541401"/>
                  </a:lnTo>
                  <a:close/>
                </a:path>
                <a:path w="533400" h="1056004">
                  <a:moveTo>
                    <a:pt x="533019" y="55765"/>
                  </a:moveTo>
                  <a:lnTo>
                    <a:pt x="516039" y="45847"/>
                  </a:lnTo>
                  <a:lnTo>
                    <a:pt x="442226" y="2794"/>
                  </a:lnTo>
                  <a:lnTo>
                    <a:pt x="437527" y="0"/>
                  </a:lnTo>
                  <a:lnTo>
                    <a:pt x="431431" y="1524"/>
                  </a:lnTo>
                  <a:lnTo>
                    <a:pt x="428637" y="6350"/>
                  </a:lnTo>
                  <a:lnTo>
                    <a:pt x="425970" y="11049"/>
                  </a:lnTo>
                  <a:lnTo>
                    <a:pt x="427494" y="17145"/>
                  </a:lnTo>
                  <a:lnTo>
                    <a:pt x="432193" y="19812"/>
                  </a:lnTo>
                  <a:lnTo>
                    <a:pt x="476796" y="45847"/>
                  </a:lnTo>
                  <a:lnTo>
                    <a:pt x="188353" y="45847"/>
                  </a:lnTo>
                  <a:lnTo>
                    <a:pt x="188353" y="65659"/>
                  </a:lnTo>
                  <a:lnTo>
                    <a:pt x="476821" y="65659"/>
                  </a:lnTo>
                  <a:lnTo>
                    <a:pt x="493801" y="55765"/>
                  </a:lnTo>
                  <a:lnTo>
                    <a:pt x="432193" y="91694"/>
                  </a:lnTo>
                  <a:lnTo>
                    <a:pt x="427494" y="94361"/>
                  </a:lnTo>
                  <a:lnTo>
                    <a:pt x="425970" y="100457"/>
                  </a:lnTo>
                  <a:lnTo>
                    <a:pt x="428637" y="105156"/>
                  </a:lnTo>
                  <a:lnTo>
                    <a:pt x="431431" y="109982"/>
                  </a:lnTo>
                  <a:lnTo>
                    <a:pt x="437527" y="111506"/>
                  </a:lnTo>
                  <a:lnTo>
                    <a:pt x="442226" y="108712"/>
                  </a:lnTo>
                  <a:lnTo>
                    <a:pt x="516039" y="65659"/>
                  </a:lnTo>
                  <a:lnTo>
                    <a:pt x="533019" y="55765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591056" y="3511296"/>
              <a:ext cx="2796539" cy="217551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077252" y="3584333"/>
              <a:ext cx="3170555" cy="720090"/>
            </a:xfrm>
            <a:custGeom>
              <a:avLst/>
              <a:gdLst/>
              <a:ahLst/>
              <a:cxnLst/>
              <a:rect l="l" t="t" r="r" b="b"/>
              <a:pathLst>
                <a:path w="3170554" h="720089">
                  <a:moveTo>
                    <a:pt x="111531" y="139687"/>
                  </a:moveTo>
                  <a:lnTo>
                    <a:pt x="108813" y="134861"/>
                  </a:lnTo>
                  <a:lnTo>
                    <a:pt x="67894" y="63106"/>
                  </a:lnTo>
                  <a:lnTo>
                    <a:pt x="56756" y="43548"/>
                  </a:lnTo>
                  <a:lnTo>
                    <a:pt x="0" y="138544"/>
                  </a:lnTo>
                  <a:lnTo>
                    <a:pt x="1536" y="144640"/>
                  </a:lnTo>
                  <a:lnTo>
                    <a:pt x="10934" y="150228"/>
                  </a:lnTo>
                  <a:lnTo>
                    <a:pt x="17018" y="148704"/>
                  </a:lnTo>
                  <a:lnTo>
                    <a:pt x="46266" y="99695"/>
                  </a:lnTo>
                  <a:lnTo>
                    <a:pt x="39839" y="718299"/>
                  </a:lnTo>
                  <a:lnTo>
                    <a:pt x="59651" y="718553"/>
                  </a:lnTo>
                  <a:lnTo>
                    <a:pt x="66065" y="99923"/>
                  </a:lnTo>
                  <a:lnTo>
                    <a:pt x="91605" y="144767"/>
                  </a:lnTo>
                  <a:lnTo>
                    <a:pt x="94310" y="149466"/>
                  </a:lnTo>
                  <a:lnTo>
                    <a:pt x="100355" y="151117"/>
                  </a:lnTo>
                  <a:lnTo>
                    <a:pt x="105117" y="148450"/>
                  </a:lnTo>
                  <a:lnTo>
                    <a:pt x="109867" y="145656"/>
                  </a:lnTo>
                  <a:lnTo>
                    <a:pt x="111531" y="139687"/>
                  </a:lnTo>
                  <a:close/>
                </a:path>
                <a:path w="3170554" h="720089">
                  <a:moveTo>
                    <a:pt x="3170136" y="700392"/>
                  </a:moveTo>
                  <a:lnTo>
                    <a:pt x="757364" y="33782"/>
                  </a:lnTo>
                  <a:lnTo>
                    <a:pt x="794245" y="23990"/>
                  </a:lnTo>
                  <a:lnTo>
                    <a:pt x="812507" y="19164"/>
                  </a:lnTo>
                  <a:lnTo>
                    <a:pt x="815682" y="13703"/>
                  </a:lnTo>
                  <a:lnTo>
                    <a:pt x="814285" y="8496"/>
                  </a:lnTo>
                  <a:lnTo>
                    <a:pt x="812888" y="3175"/>
                  </a:lnTo>
                  <a:lnTo>
                    <a:pt x="807427" y="0"/>
                  </a:lnTo>
                  <a:lnTo>
                    <a:pt x="700493" y="28308"/>
                  </a:lnTo>
                  <a:lnTo>
                    <a:pt x="774014" y="103746"/>
                  </a:lnTo>
                  <a:lnTo>
                    <a:pt x="777709" y="107556"/>
                  </a:lnTo>
                  <a:lnTo>
                    <a:pt x="784059" y="107556"/>
                  </a:lnTo>
                  <a:lnTo>
                    <a:pt x="787869" y="103746"/>
                  </a:lnTo>
                  <a:lnTo>
                    <a:pt x="791806" y="99936"/>
                  </a:lnTo>
                  <a:lnTo>
                    <a:pt x="791933" y="93713"/>
                  </a:lnTo>
                  <a:lnTo>
                    <a:pt x="752030" y="52793"/>
                  </a:lnTo>
                  <a:lnTo>
                    <a:pt x="3164802" y="719569"/>
                  </a:lnTo>
                  <a:lnTo>
                    <a:pt x="3170136" y="700392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066800" y="3511296"/>
              <a:ext cx="132587" cy="1264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172667" y="3578860"/>
              <a:ext cx="3074035" cy="725170"/>
            </a:xfrm>
            <a:custGeom>
              <a:avLst/>
              <a:gdLst/>
              <a:ahLst/>
              <a:cxnLst/>
              <a:rect l="l" t="t" r="r" b="b"/>
              <a:pathLst>
                <a:path w="3074035" h="725170">
                  <a:moveTo>
                    <a:pt x="57207" y="36282"/>
                  </a:moveTo>
                  <a:lnTo>
                    <a:pt x="38419" y="42303"/>
                  </a:lnTo>
                  <a:lnTo>
                    <a:pt x="52903" y="55710"/>
                  </a:lnTo>
                  <a:lnTo>
                    <a:pt x="3069259" y="725169"/>
                  </a:lnTo>
                  <a:lnTo>
                    <a:pt x="3073577" y="705738"/>
                  </a:lnTo>
                  <a:lnTo>
                    <a:pt x="57207" y="36282"/>
                  </a:lnTo>
                  <a:close/>
                </a:path>
                <a:path w="3074035" h="725170">
                  <a:moveTo>
                    <a:pt x="105460" y="0"/>
                  </a:moveTo>
                  <a:lnTo>
                    <a:pt x="0" y="33781"/>
                  </a:lnTo>
                  <a:lnTo>
                    <a:pt x="77228" y="105156"/>
                  </a:lnTo>
                  <a:lnTo>
                    <a:pt x="81241" y="108965"/>
                  </a:lnTo>
                  <a:lnTo>
                    <a:pt x="87515" y="108712"/>
                  </a:lnTo>
                  <a:lnTo>
                    <a:pt x="94945" y="100583"/>
                  </a:lnTo>
                  <a:lnTo>
                    <a:pt x="94703" y="94360"/>
                  </a:lnTo>
                  <a:lnTo>
                    <a:pt x="90678" y="90677"/>
                  </a:lnTo>
                  <a:lnTo>
                    <a:pt x="52903" y="55710"/>
                  </a:lnTo>
                  <a:lnTo>
                    <a:pt x="17043" y="47751"/>
                  </a:lnTo>
                  <a:lnTo>
                    <a:pt x="21336" y="28320"/>
                  </a:lnTo>
                  <a:lnTo>
                    <a:pt x="82049" y="28320"/>
                  </a:lnTo>
                  <a:lnTo>
                    <a:pt x="111429" y="18923"/>
                  </a:lnTo>
                  <a:lnTo>
                    <a:pt x="114350" y="13335"/>
                  </a:lnTo>
                  <a:lnTo>
                    <a:pt x="111048" y="2920"/>
                  </a:lnTo>
                  <a:lnTo>
                    <a:pt x="105460" y="0"/>
                  </a:lnTo>
                  <a:close/>
                </a:path>
                <a:path w="3074035" h="725170">
                  <a:moveTo>
                    <a:pt x="21336" y="28320"/>
                  </a:moveTo>
                  <a:lnTo>
                    <a:pt x="17043" y="47751"/>
                  </a:lnTo>
                  <a:lnTo>
                    <a:pt x="52903" y="55710"/>
                  </a:lnTo>
                  <a:lnTo>
                    <a:pt x="44030" y="47497"/>
                  </a:lnTo>
                  <a:lnTo>
                    <a:pt x="22212" y="47497"/>
                  </a:lnTo>
                  <a:lnTo>
                    <a:pt x="25920" y="30733"/>
                  </a:lnTo>
                  <a:lnTo>
                    <a:pt x="32208" y="30733"/>
                  </a:lnTo>
                  <a:lnTo>
                    <a:pt x="21336" y="28320"/>
                  </a:lnTo>
                  <a:close/>
                </a:path>
                <a:path w="3074035" h="725170">
                  <a:moveTo>
                    <a:pt x="25920" y="30733"/>
                  </a:moveTo>
                  <a:lnTo>
                    <a:pt x="22212" y="47497"/>
                  </a:lnTo>
                  <a:lnTo>
                    <a:pt x="38419" y="42303"/>
                  </a:lnTo>
                  <a:lnTo>
                    <a:pt x="25920" y="30733"/>
                  </a:lnTo>
                  <a:close/>
                </a:path>
                <a:path w="3074035" h="725170">
                  <a:moveTo>
                    <a:pt x="38419" y="42303"/>
                  </a:moveTo>
                  <a:lnTo>
                    <a:pt x="22212" y="47497"/>
                  </a:lnTo>
                  <a:lnTo>
                    <a:pt x="44030" y="47497"/>
                  </a:lnTo>
                  <a:lnTo>
                    <a:pt x="38419" y="42303"/>
                  </a:lnTo>
                  <a:close/>
                </a:path>
                <a:path w="3074035" h="725170">
                  <a:moveTo>
                    <a:pt x="32208" y="30733"/>
                  </a:moveTo>
                  <a:lnTo>
                    <a:pt x="25920" y="30733"/>
                  </a:lnTo>
                  <a:lnTo>
                    <a:pt x="38419" y="42303"/>
                  </a:lnTo>
                  <a:lnTo>
                    <a:pt x="57207" y="36282"/>
                  </a:lnTo>
                  <a:lnTo>
                    <a:pt x="32208" y="30733"/>
                  </a:lnTo>
                  <a:close/>
                </a:path>
                <a:path w="3074035" h="725170">
                  <a:moveTo>
                    <a:pt x="82049" y="28320"/>
                  </a:moveTo>
                  <a:lnTo>
                    <a:pt x="21336" y="28320"/>
                  </a:lnTo>
                  <a:lnTo>
                    <a:pt x="57207" y="36282"/>
                  </a:lnTo>
                  <a:lnTo>
                    <a:pt x="82049" y="2832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1732534" y="2017776"/>
              <a:ext cx="645160" cy="1503680"/>
            </a:xfrm>
            <a:custGeom>
              <a:avLst/>
              <a:gdLst/>
              <a:ahLst/>
              <a:cxnLst/>
              <a:rect l="l" t="t" r="r" b="b"/>
              <a:pathLst>
                <a:path w="645160" h="1503679">
                  <a:moveTo>
                    <a:pt x="0" y="1418716"/>
                  </a:moveTo>
                  <a:lnTo>
                    <a:pt x="5588" y="1503679"/>
                  </a:lnTo>
                  <a:lnTo>
                    <a:pt x="69343" y="1448943"/>
                  </a:lnTo>
                  <a:lnTo>
                    <a:pt x="39370" y="1448943"/>
                  </a:lnTo>
                  <a:lnTo>
                    <a:pt x="21082" y="1441323"/>
                  </a:lnTo>
                  <a:lnTo>
                    <a:pt x="25995" y="1429622"/>
                  </a:lnTo>
                  <a:lnTo>
                    <a:pt x="0" y="1418716"/>
                  </a:lnTo>
                  <a:close/>
                </a:path>
                <a:path w="645160" h="1503679">
                  <a:moveTo>
                    <a:pt x="25995" y="1429622"/>
                  </a:moveTo>
                  <a:lnTo>
                    <a:pt x="21082" y="1441323"/>
                  </a:lnTo>
                  <a:lnTo>
                    <a:pt x="39370" y="1448943"/>
                  </a:lnTo>
                  <a:lnTo>
                    <a:pt x="44264" y="1437287"/>
                  </a:lnTo>
                  <a:lnTo>
                    <a:pt x="25995" y="1429622"/>
                  </a:lnTo>
                  <a:close/>
                </a:path>
                <a:path w="645160" h="1503679">
                  <a:moveTo>
                    <a:pt x="44264" y="1437287"/>
                  </a:moveTo>
                  <a:lnTo>
                    <a:pt x="39370" y="1448943"/>
                  </a:lnTo>
                  <a:lnTo>
                    <a:pt x="69343" y="1448943"/>
                  </a:lnTo>
                  <a:lnTo>
                    <a:pt x="70231" y="1448181"/>
                  </a:lnTo>
                  <a:lnTo>
                    <a:pt x="44264" y="1437287"/>
                  </a:lnTo>
                  <a:close/>
                </a:path>
                <a:path w="645160" h="1503679">
                  <a:moveTo>
                    <a:pt x="626364" y="0"/>
                  </a:moveTo>
                  <a:lnTo>
                    <a:pt x="25995" y="1429622"/>
                  </a:lnTo>
                  <a:lnTo>
                    <a:pt x="44264" y="1437287"/>
                  </a:lnTo>
                  <a:lnTo>
                    <a:pt x="644652" y="7620"/>
                  </a:lnTo>
                  <a:lnTo>
                    <a:pt x="626364" y="0"/>
                  </a:lnTo>
                  <a:close/>
                </a:path>
              </a:pathLst>
            </a:custGeom>
            <a:solidFill>
              <a:srgbClr val="BA56BD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71194" y="4292367"/>
            <a:ext cx="507831" cy="7861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810"/>
              </a:lnSpc>
              <a:defRPr/>
            </a:pPr>
            <a:r>
              <a:rPr spc="-110" dirty="0">
                <a:solidFill>
                  <a:srgbClr val="C00000"/>
                </a:solidFill>
                <a:latin typeface="Arial"/>
                <a:cs typeface="Arial"/>
              </a:rPr>
              <a:t>Encoder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204" dirty="0">
                <a:solidFill>
                  <a:srgbClr val="C0000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506217" y="6095238"/>
            <a:ext cx="2435860" cy="271780"/>
          </a:xfrm>
          <a:custGeom>
            <a:avLst/>
            <a:gdLst/>
            <a:ahLst/>
            <a:cxnLst/>
            <a:rect l="l" t="t" r="r" b="b"/>
            <a:pathLst>
              <a:path w="2435860" h="271779">
                <a:moveTo>
                  <a:pt x="2435352" y="0"/>
                </a:moveTo>
                <a:lnTo>
                  <a:pt x="2427013" y="52793"/>
                </a:lnTo>
                <a:lnTo>
                  <a:pt x="2404268" y="95907"/>
                </a:lnTo>
                <a:lnTo>
                  <a:pt x="2370522" y="124976"/>
                </a:lnTo>
                <a:lnTo>
                  <a:pt x="2329180" y="135636"/>
                </a:lnTo>
                <a:lnTo>
                  <a:pt x="1323848" y="135636"/>
                </a:lnTo>
                <a:lnTo>
                  <a:pt x="1282505" y="146295"/>
                </a:lnTo>
                <a:lnTo>
                  <a:pt x="1248759" y="175364"/>
                </a:lnTo>
                <a:lnTo>
                  <a:pt x="1226014" y="218478"/>
                </a:lnTo>
                <a:lnTo>
                  <a:pt x="1217676" y="271272"/>
                </a:lnTo>
                <a:lnTo>
                  <a:pt x="1209337" y="218478"/>
                </a:lnTo>
                <a:lnTo>
                  <a:pt x="1186592" y="175364"/>
                </a:lnTo>
                <a:lnTo>
                  <a:pt x="1152846" y="146295"/>
                </a:lnTo>
                <a:lnTo>
                  <a:pt x="1111504" y="135636"/>
                </a:lnTo>
                <a:lnTo>
                  <a:pt x="106146" y="135636"/>
                </a:lnTo>
                <a:lnTo>
                  <a:pt x="64829" y="124976"/>
                </a:lnTo>
                <a:lnTo>
                  <a:pt x="31089" y="95907"/>
                </a:lnTo>
                <a:lnTo>
                  <a:pt x="8341" y="52793"/>
                </a:lnTo>
                <a:lnTo>
                  <a:pt x="0" y="0"/>
                </a:lnTo>
              </a:path>
            </a:pathLst>
          </a:custGeom>
          <a:ln w="198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141981" y="4303015"/>
            <a:ext cx="187960" cy="780415"/>
          </a:xfrm>
          <a:custGeom>
            <a:avLst/>
            <a:gdLst/>
            <a:ahLst/>
            <a:cxnLst/>
            <a:rect l="l" t="t" r="r" b="b"/>
            <a:pathLst>
              <a:path w="187959" h="780414">
                <a:moveTo>
                  <a:pt x="187452" y="780288"/>
                </a:moveTo>
                <a:lnTo>
                  <a:pt x="150968" y="774515"/>
                </a:lnTo>
                <a:lnTo>
                  <a:pt x="121177" y="758777"/>
                </a:lnTo>
                <a:lnTo>
                  <a:pt x="101091" y="735443"/>
                </a:lnTo>
                <a:lnTo>
                  <a:pt x="93726" y="706882"/>
                </a:lnTo>
                <a:lnTo>
                  <a:pt x="93726" y="463550"/>
                </a:lnTo>
                <a:lnTo>
                  <a:pt x="86360" y="434988"/>
                </a:lnTo>
                <a:lnTo>
                  <a:pt x="66274" y="411654"/>
                </a:lnTo>
                <a:lnTo>
                  <a:pt x="36483" y="395916"/>
                </a:lnTo>
                <a:lnTo>
                  <a:pt x="0" y="390144"/>
                </a:lnTo>
                <a:lnTo>
                  <a:pt x="36483" y="384371"/>
                </a:lnTo>
                <a:lnTo>
                  <a:pt x="66274" y="368633"/>
                </a:lnTo>
                <a:lnTo>
                  <a:pt x="86360" y="345299"/>
                </a:lnTo>
                <a:lnTo>
                  <a:pt x="93726" y="316738"/>
                </a:lnTo>
                <a:lnTo>
                  <a:pt x="93726" y="73406"/>
                </a:lnTo>
                <a:lnTo>
                  <a:pt x="101091" y="44844"/>
                </a:lnTo>
                <a:lnTo>
                  <a:pt x="121177" y="21510"/>
                </a:lnTo>
                <a:lnTo>
                  <a:pt x="150968" y="5772"/>
                </a:lnTo>
                <a:lnTo>
                  <a:pt x="187452" y="0"/>
                </a:lnTo>
              </a:path>
            </a:pathLst>
          </a:custGeom>
          <a:ln w="19812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89626" y="5714796"/>
            <a:ext cx="72263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24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75966" y="5724245"/>
            <a:ext cx="12001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15" dirty="0">
                <a:solidFill>
                  <a:prstClr val="black"/>
                </a:solidFill>
                <a:latin typeface="Arial"/>
                <a:cs typeface="Arial"/>
              </a:rPr>
              <a:t>il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174874" y="5724245"/>
            <a:ext cx="1301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93934" y="5724245"/>
            <a:ext cx="111506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99109" algn="l"/>
              </a:tabLst>
              <a:defRPr/>
            </a:pPr>
            <a:r>
              <a:rPr sz="1600" i="1" spc="-15" dirty="0">
                <a:solidFill>
                  <a:prstClr val="black"/>
                </a:solidFill>
                <a:latin typeface="Arial"/>
                <a:cs typeface="Arial"/>
              </a:rPr>
              <a:t>m’	</a:t>
            </a:r>
            <a:r>
              <a:rPr sz="1600" i="1" spc="-40" dirty="0">
                <a:solidFill>
                  <a:prstClr val="black"/>
                </a:solidFill>
                <a:latin typeface="Arial"/>
                <a:cs typeface="Arial"/>
              </a:rPr>
              <a:t>entarté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403132" y="4074033"/>
            <a:ext cx="230832" cy="12827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95" dirty="0">
                <a:solidFill>
                  <a:srgbClr val="00AF50"/>
                </a:solidFill>
                <a:latin typeface="Arial"/>
                <a:cs typeface="Arial"/>
              </a:rPr>
              <a:t>Decoder</a:t>
            </a:r>
            <a:r>
              <a:rPr spc="-1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pc="-200" dirty="0">
                <a:solidFill>
                  <a:srgbClr val="00AF5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0136885" y="4325874"/>
            <a:ext cx="189230" cy="779145"/>
          </a:xfrm>
          <a:custGeom>
            <a:avLst/>
            <a:gdLst/>
            <a:ahLst/>
            <a:cxnLst/>
            <a:rect l="l" t="t" r="r" b="b"/>
            <a:pathLst>
              <a:path w="189229" h="779145">
                <a:moveTo>
                  <a:pt x="0" y="0"/>
                </a:moveTo>
                <a:lnTo>
                  <a:pt x="36784" y="5816"/>
                </a:lnTo>
                <a:lnTo>
                  <a:pt x="66817" y="21669"/>
                </a:lnTo>
                <a:lnTo>
                  <a:pt x="87064" y="45166"/>
                </a:lnTo>
                <a:lnTo>
                  <a:pt x="94488" y="73913"/>
                </a:lnTo>
                <a:lnTo>
                  <a:pt x="94488" y="315468"/>
                </a:lnTo>
                <a:lnTo>
                  <a:pt x="101911" y="344215"/>
                </a:lnTo>
                <a:lnTo>
                  <a:pt x="122158" y="367712"/>
                </a:lnTo>
                <a:lnTo>
                  <a:pt x="152191" y="383565"/>
                </a:lnTo>
                <a:lnTo>
                  <a:pt x="188975" y="389381"/>
                </a:lnTo>
                <a:lnTo>
                  <a:pt x="152191" y="395198"/>
                </a:lnTo>
                <a:lnTo>
                  <a:pt x="122158" y="411051"/>
                </a:lnTo>
                <a:lnTo>
                  <a:pt x="101911" y="434548"/>
                </a:lnTo>
                <a:lnTo>
                  <a:pt x="94488" y="463295"/>
                </a:lnTo>
                <a:lnTo>
                  <a:pt x="94488" y="704850"/>
                </a:lnTo>
                <a:lnTo>
                  <a:pt x="87064" y="733597"/>
                </a:lnTo>
                <a:lnTo>
                  <a:pt x="66817" y="757094"/>
                </a:lnTo>
                <a:lnTo>
                  <a:pt x="36784" y="772947"/>
                </a:lnTo>
                <a:lnTo>
                  <a:pt x="0" y="778763"/>
                </a:lnTo>
              </a:path>
            </a:pathLst>
          </a:custGeom>
          <a:ln w="1981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71194" y="3167697"/>
            <a:ext cx="507831" cy="89979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810"/>
              </a:lnSpc>
              <a:defRPr/>
            </a:pPr>
            <a:r>
              <a:rPr spc="-30" dirty="0">
                <a:solidFill>
                  <a:srgbClr val="3986FF"/>
                </a:solidFill>
                <a:latin typeface="Arial"/>
                <a:cs typeface="Arial"/>
              </a:rPr>
              <a:t>Attention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120" dirty="0">
                <a:solidFill>
                  <a:srgbClr val="3986FF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137409" y="3275838"/>
            <a:ext cx="189230" cy="624840"/>
          </a:xfrm>
          <a:custGeom>
            <a:avLst/>
            <a:gdLst/>
            <a:ahLst/>
            <a:cxnLst/>
            <a:rect l="l" t="t" r="r" b="b"/>
            <a:pathLst>
              <a:path w="189229" h="624839">
                <a:moveTo>
                  <a:pt x="188976" y="624839"/>
                </a:moveTo>
                <a:lnTo>
                  <a:pt x="152196" y="619023"/>
                </a:lnTo>
                <a:lnTo>
                  <a:pt x="122162" y="603170"/>
                </a:lnTo>
                <a:lnTo>
                  <a:pt x="101913" y="579673"/>
                </a:lnTo>
                <a:lnTo>
                  <a:pt x="94488" y="550926"/>
                </a:lnTo>
                <a:lnTo>
                  <a:pt x="94488" y="386334"/>
                </a:lnTo>
                <a:lnTo>
                  <a:pt x="87062" y="357586"/>
                </a:lnTo>
                <a:lnTo>
                  <a:pt x="66813" y="334089"/>
                </a:lnTo>
                <a:lnTo>
                  <a:pt x="36779" y="318236"/>
                </a:lnTo>
                <a:lnTo>
                  <a:pt x="0" y="312420"/>
                </a:lnTo>
                <a:lnTo>
                  <a:pt x="36779" y="306603"/>
                </a:lnTo>
                <a:lnTo>
                  <a:pt x="66813" y="290750"/>
                </a:lnTo>
                <a:lnTo>
                  <a:pt x="87062" y="267253"/>
                </a:lnTo>
                <a:lnTo>
                  <a:pt x="94488" y="238506"/>
                </a:lnTo>
                <a:lnTo>
                  <a:pt x="94488" y="73913"/>
                </a:lnTo>
                <a:lnTo>
                  <a:pt x="101913" y="45166"/>
                </a:lnTo>
                <a:lnTo>
                  <a:pt x="122162" y="21669"/>
                </a:lnTo>
                <a:lnTo>
                  <a:pt x="152196" y="5816"/>
                </a:lnTo>
                <a:lnTo>
                  <a:pt x="188976" y="0"/>
                </a:lnTo>
              </a:path>
            </a:pathLst>
          </a:custGeom>
          <a:ln w="19812">
            <a:solidFill>
              <a:srgbClr val="3986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327273" y="1670050"/>
            <a:ext cx="1125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" dirty="0">
                <a:solidFill>
                  <a:srgbClr val="BA56BD"/>
                </a:solidFill>
                <a:latin typeface="Arial"/>
                <a:cs typeface="Arial"/>
              </a:rPr>
              <a:t>dot</a:t>
            </a:r>
            <a:r>
              <a:rPr spc="-140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45" dirty="0">
                <a:solidFill>
                  <a:srgbClr val="BA56BD"/>
                </a:solidFill>
                <a:latin typeface="Arial"/>
                <a:cs typeface="Arial"/>
              </a:rPr>
              <a:t>product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619553" y="6411188"/>
            <a:ext cx="2230755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125" dirty="0">
                <a:solidFill>
                  <a:prstClr val="black"/>
                </a:solidFill>
                <a:latin typeface="Arial"/>
                <a:cs typeface="Arial"/>
              </a:rPr>
              <a:t>Source </a:t>
            </a:r>
            <a:r>
              <a:rPr spc="-90" dirty="0">
                <a:solidFill>
                  <a:prstClr val="black"/>
                </a:solidFill>
                <a:latin typeface="Arial"/>
                <a:cs typeface="Arial"/>
              </a:rPr>
              <a:t>sentence</a:t>
            </a:r>
            <a:r>
              <a:rPr spc="-10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30" dirty="0">
                <a:solidFill>
                  <a:prstClr val="black"/>
                </a:solidFill>
                <a:latin typeface="Arial"/>
                <a:cs typeface="Arial"/>
              </a:rPr>
              <a:t>(input)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51802AA-1C10-4D2E-949C-2BB11F9D46DF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6B66B345-48AE-BDFC-1476-D5982BB1C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Sequence-to-Sequence with Attention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506980" y="2021458"/>
            <a:ext cx="3404870" cy="3671570"/>
            <a:chOff x="982980" y="2021458"/>
            <a:chExt cx="3404870" cy="3671570"/>
          </a:xfrm>
        </p:grpSpPr>
        <p:sp>
          <p:nvSpPr>
            <p:cNvPr id="4" name="object 4"/>
            <p:cNvSpPr/>
            <p:nvPr/>
          </p:nvSpPr>
          <p:spPr>
            <a:xfrm>
              <a:off x="1066800" y="4367783"/>
              <a:ext cx="126492" cy="13258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066800" y="4536948"/>
              <a:ext cx="126492" cy="1325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66800" y="4706111"/>
              <a:ext cx="126492" cy="1325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066800" y="4875276"/>
              <a:ext cx="126492" cy="1310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992886" y="4303013"/>
              <a:ext cx="266700" cy="780415"/>
            </a:xfrm>
            <a:custGeom>
              <a:avLst/>
              <a:gdLst/>
              <a:ahLst/>
              <a:cxnLst/>
              <a:rect l="l" t="t" r="r" b="b"/>
              <a:pathLst>
                <a:path w="266700" h="780414">
                  <a:moveTo>
                    <a:pt x="222250" y="0"/>
                  </a:moveTo>
                  <a:lnTo>
                    <a:pt x="239551" y="3498"/>
                  </a:lnTo>
                  <a:lnTo>
                    <a:pt x="253680" y="13033"/>
                  </a:lnTo>
                  <a:lnTo>
                    <a:pt x="263206" y="27164"/>
                  </a:lnTo>
                  <a:lnTo>
                    <a:pt x="266700" y="44450"/>
                  </a:lnTo>
                  <a:lnTo>
                    <a:pt x="266700" y="735838"/>
                  </a:lnTo>
                  <a:lnTo>
                    <a:pt x="263206" y="753123"/>
                  </a:lnTo>
                  <a:lnTo>
                    <a:pt x="253680" y="767254"/>
                  </a:lnTo>
                  <a:lnTo>
                    <a:pt x="239551" y="776789"/>
                  </a:lnTo>
                  <a:lnTo>
                    <a:pt x="222250" y="780288"/>
                  </a:lnTo>
                  <a:lnTo>
                    <a:pt x="44450" y="780288"/>
                  </a:lnTo>
                  <a:lnTo>
                    <a:pt x="27148" y="776789"/>
                  </a:lnTo>
                  <a:lnTo>
                    <a:pt x="13019" y="767254"/>
                  </a:lnTo>
                  <a:lnTo>
                    <a:pt x="3493" y="753123"/>
                  </a:lnTo>
                  <a:lnTo>
                    <a:pt x="0" y="735838"/>
                  </a:lnTo>
                  <a:lnTo>
                    <a:pt x="0" y="44450"/>
                  </a:lnTo>
                  <a:lnTo>
                    <a:pt x="3493" y="27164"/>
                  </a:lnTo>
                  <a:lnTo>
                    <a:pt x="13019" y="13033"/>
                  </a:lnTo>
                  <a:lnTo>
                    <a:pt x="27148" y="3498"/>
                  </a:lnTo>
                  <a:lnTo>
                    <a:pt x="44450" y="0"/>
                  </a:lnTo>
                  <a:lnTo>
                    <a:pt x="222250" y="0"/>
                  </a:lnTo>
                  <a:close/>
                </a:path>
              </a:pathLst>
            </a:custGeom>
            <a:ln w="19812">
              <a:solidFill>
                <a:srgbClr val="A3001D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071232" y="4637404"/>
              <a:ext cx="533400" cy="1056005"/>
            </a:xfrm>
            <a:custGeom>
              <a:avLst/>
              <a:gdLst/>
              <a:ahLst/>
              <a:cxnLst/>
              <a:rect l="l" t="t" r="r" b="b"/>
              <a:pathLst>
                <a:path w="533400" h="1056004">
                  <a:moveTo>
                    <a:pt x="111531" y="541401"/>
                  </a:moveTo>
                  <a:lnTo>
                    <a:pt x="67183" y="465455"/>
                  </a:lnTo>
                  <a:lnTo>
                    <a:pt x="55765" y="445897"/>
                  </a:lnTo>
                  <a:lnTo>
                    <a:pt x="0" y="541401"/>
                  </a:lnTo>
                  <a:lnTo>
                    <a:pt x="1600" y="547497"/>
                  </a:lnTo>
                  <a:lnTo>
                    <a:pt x="11049" y="553085"/>
                  </a:lnTo>
                  <a:lnTo>
                    <a:pt x="17119" y="551434"/>
                  </a:lnTo>
                  <a:lnTo>
                    <a:pt x="45859" y="502183"/>
                  </a:lnTo>
                  <a:lnTo>
                    <a:pt x="45859" y="1055497"/>
                  </a:lnTo>
                  <a:lnTo>
                    <a:pt x="65671" y="1055497"/>
                  </a:lnTo>
                  <a:lnTo>
                    <a:pt x="65671" y="502183"/>
                  </a:lnTo>
                  <a:lnTo>
                    <a:pt x="94411" y="551434"/>
                  </a:lnTo>
                  <a:lnTo>
                    <a:pt x="100482" y="553085"/>
                  </a:lnTo>
                  <a:lnTo>
                    <a:pt x="109931" y="547497"/>
                  </a:lnTo>
                  <a:lnTo>
                    <a:pt x="111531" y="541401"/>
                  </a:lnTo>
                  <a:close/>
                </a:path>
                <a:path w="533400" h="1056004">
                  <a:moveTo>
                    <a:pt x="533019" y="55765"/>
                  </a:moveTo>
                  <a:lnTo>
                    <a:pt x="516039" y="45847"/>
                  </a:lnTo>
                  <a:lnTo>
                    <a:pt x="442226" y="2794"/>
                  </a:lnTo>
                  <a:lnTo>
                    <a:pt x="437527" y="0"/>
                  </a:lnTo>
                  <a:lnTo>
                    <a:pt x="431431" y="1524"/>
                  </a:lnTo>
                  <a:lnTo>
                    <a:pt x="428637" y="6350"/>
                  </a:lnTo>
                  <a:lnTo>
                    <a:pt x="425970" y="11049"/>
                  </a:lnTo>
                  <a:lnTo>
                    <a:pt x="427494" y="17145"/>
                  </a:lnTo>
                  <a:lnTo>
                    <a:pt x="432193" y="19812"/>
                  </a:lnTo>
                  <a:lnTo>
                    <a:pt x="476796" y="45847"/>
                  </a:lnTo>
                  <a:lnTo>
                    <a:pt x="188353" y="45847"/>
                  </a:lnTo>
                  <a:lnTo>
                    <a:pt x="188353" y="65659"/>
                  </a:lnTo>
                  <a:lnTo>
                    <a:pt x="476821" y="65659"/>
                  </a:lnTo>
                  <a:lnTo>
                    <a:pt x="493801" y="55765"/>
                  </a:lnTo>
                  <a:lnTo>
                    <a:pt x="432193" y="91694"/>
                  </a:lnTo>
                  <a:lnTo>
                    <a:pt x="427494" y="94361"/>
                  </a:lnTo>
                  <a:lnTo>
                    <a:pt x="425970" y="100457"/>
                  </a:lnTo>
                  <a:lnTo>
                    <a:pt x="428637" y="105156"/>
                  </a:lnTo>
                  <a:lnTo>
                    <a:pt x="431431" y="109982"/>
                  </a:lnTo>
                  <a:lnTo>
                    <a:pt x="437527" y="111506"/>
                  </a:lnTo>
                  <a:lnTo>
                    <a:pt x="442226" y="108712"/>
                  </a:lnTo>
                  <a:lnTo>
                    <a:pt x="516039" y="65659"/>
                  </a:lnTo>
                  <a:lnTo>
                    <a:pt x="533019" y="55765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591056" y="3511295"/>
              <a:ext cx="2796539" cy="217551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077252" y="3584333"/>
              <a:ext cx="3170555" cy="720090"/>
            </a:xfrm>
            <a:custGeom>
              <a:avLst/>
              <a:gdLst/>
              <a:ahLst/>
              <a:cxnLst/>
              <a:rect l="l" t="t" r="r" b="b"/>
              <a:pathLst>
                <a:path w="3170554" h="720089">
                  <a:moveTo>
                    <a:pt x="111531" y="139687"/>
                  </a:moveTo>
                  <a:lnTo>
                    <a:pt x="108813" y="134861"/>
                  </a:lnTo>
                  <a:lnTo>
                    <a:pt x="67894" y="63106"/>
                  </a:lnTo>
                  <a:lnTo>
                    <a:pt x="56756" y="43548"/>
                  </a:lnTo>
                  <a:lnTo>
                    <a:pt x="0" y="138544"/>
                  </a:lnTo>
                  <a:lnTo>
                    <a:pt x="1536" y="144640"/>
                  </a:lnTo>
                  <a:lnTo>
                    <a:pt x="10934" y="150228"/>
                  </a:lnTo>
                  <a:lnTo>
                    <a:pt x="17018" y="148704"/>
                  </a:lnTo>
                  <a:lnTo>
                    <a:pt x="46266" y="99695"/>
                  </a:lnTo>
                  <a:lnTo>
                    <a:pt x="39839" y="718299"/>
                  </a:lnTo>
                  <a:lnTo>
                    <a:pt x="59651" y="718553"/>
                  </a:lnTo>
                  <a:lnTo>
                    <a:pt x="66065" y="99923"/>
                  </a:lnTo>
                  <a:lnTo>
                    <a:pt x="91605" y="144767"/>
                  </a:lnTo>
                  <a:lnTo>
                    <a:pt x="94310" y="149466"/>
                  </a:lnTo>
                  <a:lnTo>
                    <a:pt x="100355" y="151117"/>
                  </a:lnTo>
                  <a:lnTo>
                    <a:pt x="105117" y="148450"/>
                  </a:lnTo>
                  <a:lnTo>
                    <a:pt x="109867" y="145656"/>
                  </a:lnTo>
                  <a:lnTo>
                    <a:pt x="111531" y="139687"/>
                  </a:lnTo>
                  <a:close/>
                </a:path>
                <a:path w="3170554" h="720089">
                  <a:moveTo>
                    <a:pt x="3170136" y="700392"/>
                  </a:moveTo>
                  <a:lnTo>
                    <a:pt x="757364" y="33782"/>
                  </a:lnTo>
                  <a:lnTo>
                    <a:pt x="794245" y="23990"/>
                  </a:lnTo>
                  <a:lnTo>
                    <a:pt x="812507" y="19164"/>
                  </a:lnTo>
                  <a:lnTo>
                    <a:pt x="815682" y="13703"/>
                  </a:lnTo>
                  <a:lnTo>
                    <a:pt x="814285" y="8496"/>
                  </a:lnTo>
                  <a:lnTo>
                    <a:pt x="812888" y="3175"/>
                  </a:lnTo>
                  <a:lnTo>
                    <a:pt x="807427" y="0"/>
                  </a:lnTo>
                  <a:lnTo>
                    <a:pt x="700493" y="28308"/>
                  </a:lnTo>
                  <a:lnTo>
                    <a:pt x="774014" y="103746"/>
                  </a:lnTo>
                  <a:lnTo>
                    <a:pt x="777709" y="107556"/>
                  </a:lnTo>
                  <a:lnTo>
                    <a:pt x="784059" y="107556"/>
                  </a:lnTo>
                  <a:lnTo>
                    <a:pt x="787869" y="103746"/>
                  </a:lnTo>
                  <a:lnTo>
                    <a:pt x="791806" y="99936"/>
                  </a:lnTo>
                  <a:lnTo>
                    <a:pt x="791933" y="93713"/>
                  </a:lnTo>
                  <a:lnTo>
                    <a:pt x="752030" y="52793"/>
                  </a:lnTo>
                  <a:lnTo>
                    <a:pt x="3164802" y="719569"/>
                  </a:lnTo>
                  <a:lnTo>
                    <a:pt x="3170136" y="700392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066800" y="3511295"/>
              <a:ext cx="132587" cy="1264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172667" y="3578859"/>
              <a:ext cx="3074035" cy="725170"/>
            </a:xfrm>
            <a:custGeom>
              <a:avLst/>
              <a:gdLst/>
              <a:ahLst/>
              <a:cxnLst/>
              <a:rect l="l" t="t" r="r" b="b"/>
              <a:pathLst>
                <a:path w="3074035" h="725170">
                  <a:moveTo>
                    <a:pt x="57207" y="36282"/>
                  </a:moveTo>
                  <a:lnTo>
                    <a:pt x="38419" y="42303"/>
                  </a:lnTo>
                  <a:lnTo>
                    <a:pt x="52903" y="55710"/>
                  </a:lnTo>
                  <a:lnTo>
                    <a:pt x="3069259" y="725169"/>
                  </a:lnTo>
                  <a:lnTo>
                    <a:pt x="3073577" y="705738"/>
                  </a:lnTo>
                  <a:lnTo>
                    <a:pt x="57207" y="36282"/>
                  </a:lnTo>
                  <a:close/>
                </a:path>
                <a:path w="3074035" h="725170">
                  <a:moveTo>
                    <a:pt x="105460" y="0"/>
                  </a:moveTo>
                  <a:lnTo>
                    <a:pt x="0" y="33781"/>
                  </a:lnTo>
                  <a:lnTo>
                    <a:pt x="77228" y="105156"/>
                  </a:lnTo>
                  <a:lnTo>
                    <a:pt x="81241" y="108965"/>
                  </a:lnTo>
                  <a:lnTo>
                    <a:pt x="87515" y="108712"/>
                  </a:lnTo>
                  <a:lnTo>
                    <a:pt x="94945" y="100583"/>
                  </a:lnTo>
                  <a:lnTo>
                    <a:pt x="94703" y="94360"/>
                  </a:lnTo>
                  <a:lnTo>
                    <a:pt x="90678" y="90677"/>
                  </a:lnTo>
                  <a:lnTo>
                    <a:pt x="52903" y="55710"/>
                  </a:lnTo>
                  <a:lnTo>
                    <a:pt x="17043" y="47751"/>
                  </a:lnTo>
                  <a:lnTo>
                    <a:pt x="21336" y="28320"/>
                  </a:lnTo>
                  <a:lnTo>
                    <a:pt x="82049" y="28320"/>
                  </a:lnTo>
                  <a:lnTo>
                    <a:pt x="111429" y="18923"/>
                  </a:lnTo>
                  <a:lnTo>
                    <a:pt x="114350" y="13335"/>
                  </a:lnTo>
                  <a:lnTo>
                    <a:pt x="111048" y="2920"/>
                  </a:lnTo>
                  <a:lnTo>
                    <a:pt x="105460" y="0"/>
                  </a:lnTo>
                  <a:close/>
                </a:path>
                <a:path w="3074035" h="725170">
                  <a:moveTo>
                    <a:pt x="21336" y="28320"/>
                  </a:moveTo>
                  <a:lnTo>
                    <a:pt x="17043" y="47751"/>
                  </a:lnTo>
                  <a:lnTo>
                    <a:pt x="52903" y="55710"/>
                  </a:lnTo>
                  <a:lnTo>
                    <a:pt x="44030" y="47497"/>
                  </a:lnTo>
                  <a:lnTo>
                    <a:pt x="22212" y="47497"/>
                  </a:lnTo>
                  <a:lnTo>
                    <a:pt x="25920" y="30733"/>
                  </a:lnTo>
                  <a:lnTo>
                    <a:pt x="32208" y="30733"/>
                  </a:lnTo>
                  <a:lnTo>
                    <a:pt x="21336" y="28320"/>
                  </a:lnTo>
                  <a:close/>
                </a:path>
                <a:path w="3074035" h="725170">
                  <a:moveTo>
                    <a:pt x="25920" y="30733"/>
                  </a:moveTo>
                  <a:lnTo>
                    <a:pt x="22212" y="47497"/>
                  </a:lnTo>
                  <a:lnTo>
                    <a:pt x="38419" y="42303"/>
                  </a:lnTo>
                  <a:lnTo>
                    <a:pt x="25920" y="30733"/>
                  </a:lnTo>
                  <a:close/>
                </a:path>
                <a:path w="3074035" h="725170">
                  <a:moveTo>
                    <a:pt x="38419" y="42303"/>
                  </a:moveTo>
                  <a:lnTo>
                    <a:pt x="22212" y="47497"/>
                  </a:lnTo>
                  <a:lnTo>
                    <a:pt x="44030" y="47497"/>
                  </a:lnTo>
                  <a:lnTo>
                    <a:pt x="38419" y="42303"/>
                  </a:lnTo>
                  <a:close/>
                </a:path>
                <a:path w="3074035" h="725170">
                  <a:moveTo>
                    <a:pt x="32208" y="30733"/>
                  </a:moveTo>
                  <a:lnTo>
                    <a:pt x="25920" y="30733"/>
                  </a:lnTo>
                  <a:lnTo>
                    <a:pt x="38419" y="42303"/>
                  </a:lnTo>
                  <a:lnTo>
                    <a:pt x="57207" y="36282"/>
                  </a:lnTo>
                  <a:lnTo>
                    <a:pt x="32208" y="30733"/>
                  </a:lnTo>
                  <a:close/>
                </a:path>
                <a:path w="3074035" h="725170">
                  <a:moveTo>
                    <a:pt x="82049" y="28320"/>
                  </a:moveTo>
                  <a:lnTo>
                    <a:pt x="21336" y="28320"/>
                  </a:lnTo>
                  <a:lnTo>
                    <a:pt x="57207" y="36282"/>
                  </a:lnTo>
                  <a:lnTo>
                    <a:pt x="82049" y="2832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2304796" y="2021458"/>
              <a:ext cx="76200" cy="1500505"/>
            </a:xfrm>
            <a:custGeom>
              <a:avLst/>
              <a:gdLst/>
              <a:ahLst/>
              <a:cxnLst/>
              <a:rect l="l" t="t" r="r" b="b"/>
              <a:pathLst>
                <a:path w="76200" h="1500504">
                  <a:moveTo>
                    <a:pt x="0" y="1423162"/>
                  </a:moveTo>
                  <a:lnTo>
                    <a:pt x="36830" y="1499996"/>
                  </a:lnTo>
                  <a:lnTo>
                    <a:pt x="69847" y="1436624"/>
                  </a:lnTo>
                  <a:lnTo>
                    <a:pt x="47879" y="1436624"/>
                  </a:lnTo>
                  <a:lnTo>
                    <a:pt x="28067" y="1436369"/>
                  </a:lnTo>
                  <a:lnTo>
                    <a:pt x="28283" y="1423633"/>
                  </a:lnTo>
                  <a:lnTo>
                    <a:pt x="0" y="1423162"/>
                  </a:lnTo>
                  <a:close/>
                </a:path>
                <a:path w="76200" h="1500504">
                  <a:moveTo>
                    <a:pt x="28283" y="1423633"/>
                  </a:moveTo>
                  <a:lnTo>
                    <a:pt x="28067" y="1436369"/>
                  </a:lnTo>
                  <a:lnTo>
                    <a:pt x="47879" y="1436624"/>
                  </a:lnTo>
                  <a:lnTo>
                    <a:pt x="48093" y="1423963"/>
                  </a:lnTo>
                  <a:lnTo>
                    <a:pt x="28283" y="1423633"/>
                  </a:lnTo>
                  <a:close/>
                </a:path>
                <a:path w="76200" h="1500504">
                  <a:moveTo>
                    <a:pt x="48093" y="1423963"/>
                  </a:moveTo>
                  <a:lnTo>
                    <a:pt x="47879" y="1436624"/>
                  </a:lnTo>
                  <a:lnTo>
                    <a:pt x="69847" y="1436624"/>
                  </a:lnTo>
                  <a:lnTo>
                    <a:pt x="76200" y="1424431"/>
                  </a:lnTo>
                  <a:lnTo>
                    <a:pt x="48093" y="1423963"/>
                  </a:lnTo>
                  <a:close/>
                </a:path>
                <a:path w="76200" h="1500504">
                  <a:moveTo>
                    <a:pt x="52451" y="0"/>
                  </a:moveTo>
                  <a:lnTo>
                    <a:pt x="28283" y="1423633"/>
                  </a:lnTo>
                  <a:lnTo>
                    <a:pt x="48093" y="1423963"/>
                  </a:lnTo>
                  <a:lnTo>
                    <a:pt x="72262" y="253"/>
                  </a:lnTo>
                  <a:lnTo>
                    <a:pt x="52451" y="0"/>
                  </a:lnTo>
                  <a:close/>
                </a:path>
              </a:pathLst>
            </a:custGeom>
            <a:solidFill>
              <a:srgbClr val="BA56BD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71194" y="4292367"/>
            <a:ext cx="507831" cy="7861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810"/>
              </a:lnSpc>
              <a:defRPr/>
            </a:pPr>
            <a:r>
              <a:rPr spc="-110" dirty="0">
                <a:solidFill>
                  <a:srgbClr val="C00000"/>
                </a:solidFill>
                <a:latin typeface="Arial"/>
                <a:cs typeface="Arial"/>
              </a:rPr>
              <a:t>Encoder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204" dirty="0">
                <a:solidFill>
                  <a:srgbClr val="C0000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506217" y="6095238"/>
            <a:ext cx="2435860" cy="271780"/>
          </a:xfrm>
          <a:custGeom>
            <a:avLst/>
            <a:gdLst/>
            <a:ahLst/>
            <a:cxnLst/>
            <a:rect l="l" t="t" r="r" b="b"/>
            <a:pathLst>
              <a:path w="2435860" h="271779">
                <a:moveTo>
                  <a:pt x="2435352" y="0"/>
                </a:moveTo>
                <a:lnTo>
                  <a:pt x="2427013" y="52793"/>
                </a:lnTo>
                <a:lnTo>
                  <a:pt x="2404268" y="95907"/>
                </a:lnTo>
                <a:lnTo>
                  <a:pt x="2370522" y="124976"/>
                </a:lnTo>
                <a:lnTo>
                  <a:pt x="2329180" y="135636"/>
                </a:lnTo>
                <a:lnTo>
                  <a:pt x="1323848" y="135636"/>
                </a:lnTo>
                <a:lnTo>
                  <a:pt x="1282505" y="146295"/>
                </a:lnTo>
                <a:lnTo>
                  <a:pt x="1248759" y="175364"/>
                </a:lnTo>
                <a:lnTo>
                  <a:pt x="1226014" y="218478"/>
                </a:lnTo>
                <a:lnTo>
                  <a:pt x="1217676" y="271272"/>
                </a:lnTo>
                <a:lnTo>
                  <a:pt x="1209337" y="218478"/>
                </a:lnTo>
                <a:lnTo>
                  <a:pt x="1186592" y="175364"/>
                </a:lnTo>
                <a:lnTo>
                  <a:pt x="1152846" y="146295"/>
                </a:lnTo>
                <a:lnTo>
                  <a:pt x="1111504" y="135636"/>
                </a:lnTo>
                <a:lnTo>
                  <a:pt x="106146" y="135636"/>
                </a:lnTo>
                <a:lnTo>
                  <a:pt x="64829" y="124976"/>
                </a:lnTo>
                <a:lnTo>
                  <a:pt x="31089" y="95907"/>
                </a:lnTo>
                <a:lnTo>
                  <a:pt x="8341" y="52793"/>
                </a:lnTo>
                <a:lnTo>
                  <a:pt x="0" y="0"/>
                </a:lnTo>
              </a:path>
            </a:pathLst>
          </a:custGeom>
          <a:ln w="198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141981" y="4303015"/>
            <a:ext cx="187960" cy="780415"/>
          </a:xfrm>
          <a:custGeom>
            <a:avLst/>
            <a:gdLst/>
            <a:ahLst/>
            <a:cxnLst/>
            <a:rect l="l" t="t" r="r" b="b"/>
            <a:pathLst>
              <a:path w="187959" h="780414">
                <a:moveTo>
                  <a:pt x="187452" y="780288"/>
                </a:moveTo>
                <a:lnTo>
                  <a:pt x="150968" y="774515"/>
                </a:lnTo>
                <a:lnTo>
                  <a:pt x="121177" y="758777"/>
                </a:lnTo>
                <a:lnTo>
                  <a:pt x="101091" y="735443"/>
                </a:lnTo>
                <a:lnTo>
                  <a:pt x="93726" y="706882"/>
                </a:lnTo>
                <a:lnTo>
                  <a:pt x="93726" y="463550"/>
                </a:lnTo>
                <a:lnTo>
                  <a:pt x="86360" y="434988"/>
                </a:lnTo>
                <a:lnTo>
                  <a:pt x="66274" y="411654"/>
                </a:lnTo>
                <a:lnTo>
                  <a:pt x="36483" y="395916"/>
                </a:lnTo>
                <a:lnTo>
                  <a:pt x="0" y="390144"/>
                </a:lnTo>
                <a:lnTo>
                  <a:pt x="36483" y="384371"/>
                </a:lnTo>
                <a:lnTo>
                  <a:pt x="66274" y="368633"/>
                </a:lnTo>
                <a:lnTo>
                  <a:pt x="86360" y="345299"/>
                </a:lnTo>
                <a:lnTo>
                  <a:pt x="93726" y="316738"/>
                </a:lnTo>
                <a:lnTo>
                  <a:pt x="93726" y="73406"/>
                </a:lnTo>
                <a:lnTo>
                  <a:pt x="101091" y="44844"/>
                </a:lnTo>
                <a:lnTo>
                  <a:pt x="121177" y="21510"/>
                </a:lnTo>
                <a:lnTo>
                  <a:pt x="150968" y="5772"/>
                </a:lnTo>
                <a:lnTo>
                  <a:pt x="187452" y="0"/>
                </a:lnTo>
              </a:path>
            </a:pathLst>
          </a:custGeom>
          <a:ln w="19812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89626" y="5714796"/>
            <a:ext cx="72263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24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75966" y="5724245"/>
            <a:ext cx="12001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15" dirty="0">
                <a:solidFill>
                  <a:prstClr val="black"/>
                </a:solidFill>
                <a:latin typeface="Arial"/>
                <a:cs typeface="Arial"/>
              </a:rPr>
              <a:t>il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174874" y="5724245"/>
            <a:ext cx="1301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93934" y="5724245"/>
            <a:ext cx="111506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99109" algn="l"/>
              </a:tabLst>
              <a:defRPr/>
            </a:pPr>
            <a:r>
              <a:rPr sz="1600" i="1" spc="-15" dirty="0">
                <a:solidFill>
                  <a:prstClr val="black"/>
                </a:solidFill>
                <a:latin typeface="Arial"/>
                <a:cs typeface="Arial"/>
              </a:rPr>
              <a:t>m’	</a:t>
            </a:r>
            <a:r>
              <a:rPr sz="1600" i="1" spc="-40" dirty="0">
                <a:solidFill>
                  <a:prstClr val="black"/>
                </a:solidFill>
                <a:latin typeface="Arial"/>
                <a:cs typeface="Arial"/>
              </a:rPr>
              <a:t>entarté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403132" y="4074033"/>
            <a:ext cx="230832" cy="12827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95" dirty="0">
                <a:solidFill>
                  <a:srgbClr val="00AF50"/>
                </a:solidFill>
                <a:latin typeface="Arial"/>
                <a:cs typeface="Arial"/>
              </a:rPr>
              <a:t>Decoder</a:t>
            </a:r>
            <a:r>
              <a:rPr spc="-1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pc="-200" dirty="0">
                <a:solidFill>
                  <a:srgbClr val="00AF5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0136885" y="4325874"/>
            <a:ext cx="189230" cy="779145"/>
          </a:xfrm>
          <a:custGeom>
            <a:avLst/>
            <a:gdLst/>
            <a:ahLst/>
            <a:cxnLst/>
            <a:rect l="l" t="t" r="r" b="b"/>
            <a:pathLst>
              <a:path w="189229" h="779145">
                <a:moveTo>
                  <a:pt x="0" y="0"/>
                </a:moveTo>
                <a:lnTo>
                  <a:pt x="36784" y="5816"/>
                </a:lnTo>
                <a:lnTo>
                  <a:pt x="66817" y="21669"/>
                </a:lnTo>
                <a:lnTo>
                  <a:pt x="87064" y="45166"/>
                </a:lnTo>
                <a:lnTo>
                  <a:pt x="94488" y="73913"/>
                </a:lnTo>
                <a:lnTo>
                  <a:pt x="94488" y="315468"/>
                </a:lnTo>
                <a:lnTo>
                  <a:pt x="101911" y="344215"/>
                </a:lnTo>
                <a:lnTo>
                  <a:pt x="122158" y="367712"/>
                </a:lnTo>
                <a:lnTo>
                  <a:pt x="152191" y="383565"/>
                </a:lnTo>
                <a:lnTo>
                  <a:pt x="188975" y="389381"/>
                </a:lnTo>
                <a:lnTo>
                  <a:pt x="152191" y="395198"/>
                </a:lnTo>
                <a:lnTo>
                  <a:pt x="122158" y="411051"/>
                </a:lnTo>
                <a:lnTo>
                  <a:pt x="101911" y="434548"/>
                </a:lnTo>
                <a:lnTo>
                  <a:pt x="94488" y="463295"/>
                </a:lnTo>
                <a:lnTo>
                  <a:pt x="94488" y="704850"/>
                </a:lnTo>
                <a:lnTo>
                  <a:pt x="87064" y="733597"/>
                </a:lnTo>
                <a:lnTo>
                  <a:pt x="66817" y="757094"/>
                </a:lnTo>
                <a:lnTo>
                  <a:pt x="36784" y="772947"/>
                </a:lnTo>
                <a:lnTo>
                  <a:pt x="0" y="778763"/>
                </a:lnTo>
              </a:path>
            </a:pathLst>
          </a:custGeom>
          <a:ln w="1981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71194" y="3167697"/>
            <a:ext cx="507831" cy="89979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810"/>
              </a:lnSpc>
              <a:defRPr/>
            </a:pPr>
            <a:r>
              <a:rPr spc="-30" dirty="0">
                <a:solidFill>
                  <a:srgbClr val="3986FF"/>
                </a:solidFill>
                <a:latin typeface="Arial"/>
                <a:cs typeface="Arial"/>
              </a:rPr>
              <a:t>Attention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120" dirty="0">
                <a:solidFill>
                  <a:srgbClr val="3986FF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137409" y="3275838"/>
            <a:ext cx="189230" cy="624840"/>
          </a:xfrm>
          <a:custGeom>
            <a:avLst/>
            <a:gdLst/>
            <a:ahLst/>
            <a:cxnLst/>
            <a:rect l="l" t="t" r="r" b="b"/>
            <a:pathLst>
              <a:path w="189229" h="624839">
                <a:moveTo>
                  <a:pt x="188976" y="624839"/>
                </a:moveTo>
                <a:lnTo>
                  <a:pt x="152196" y="619023"/>
                </a:lnTo>
                <a:lnTo>
                  <a:pt x="122162" y="603170"/>
                </a:lnTo>
                <a:lnTo>
                  <a:pt x="101913" y="579673"/>
                </a:lnTo>
                <a:lnTo>
                  <a:pt x="94488" y="550926"/>
                </a:lnTo>
                <a:lnTo>
                  <a:pt x="94488" y="386334"/>
                </a:lnTo>
                <a:lnTo>
                  <a:pt x="87062" y="357586"/>
                </a:lnTo>
                <a:lnTo>
                  <a:pt x="66813" y="334089"/>
                </a:lnTo>
                <a:lnTo>
                  <a:pt x="36779" y="318236"/>
                </a:lnTo>
                <a:lnTo>
                  <a:pt x="0" y="312420"/>
                </a:lnTo>
                <a:lnTo>
                  <a:pt x="36779" y="306603"/>
                </a:lnTo>
                <a:lnTo>
                  <a:pt x="66813" y="290750"/>
                </a:lnTo>
                <a:lnTo>
                  <a:pt x="87062" y="267253"/>
                </a:lnTo>
                <a:lnTo>
                  <a:pt x="94488" y="238506"/>
                </a:lnTo>
                <a:lnTo>
                  <a:pt x="94488" y="73913"/>
                </a:lnTo>
                <a:lnTo>
                  <a:pt x="101913" y="45166"/>
                </a:lnTo>
                <a:lnTo>
                  <a:pt x="122162" y="21669"/>
                </a:lnTo>
                <a:lnTo>
                  <a:pt x="152196" y="5816"/>
                </a:lnTo>
                <a:lnTo>
                  <a:pt x="188976" y="0"/>
                </a:lnTo>
              </a:path>
            </a:pathLst>
          </a:custGeom>
          <a:ln w="19812">
            <a:solidFill>
              <a:srgbClr val="3986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327273" y="1670050"/>
            <a:ext cx="1125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" dirty="0">
                <a:solidFill>
                  <a:srgbClr val="BA56BD"/>
                </a:solidFill>
                <a:latin typeface="Arial"/>
                <a:cs typeface="Arial"/>
              </a:rPr>
              <a:t>dot</a:t>
            </a:r>
            <a:r>
              <a:rPr spc="-140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45" dirty="0">
                <a:solidFill>
                  <a:srgbClr val="BA56BD"/>
                </a:solidFill>
                <a:latin typeface="Arial"/>
                <a:cs typeface="Arial"/>
              </a:rPr>
              <a:t>product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619553" y="6411188"/>
            <a:ext cx="2230755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125" dirty="0">
                <a:solidFill>
                  <a:prstClr val="black"/>
                </a:solidFill>
                <a:latin typeface="Arial"/>
                <a:cs typeface="Arial"/>
              </a:rPr>
              <a:t>Source </a:t>
            </a:r>
            <a:r>
              <a:rPr spc="-90" dirty="0">
                <a:solidFill>
                  <a:prstClr val="black"/>
                </a:solidFill>
                <a:latin typeface="Arial"/>
                <a:cs typeface="Arial"/>
              </a:rPr>
              <a:t>sentence</a:t>
            </a:r>
            <a:r>
              <a:rPr spc="-10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30" dirty="0">
                <a:solidFill>
                  <a:prstClr val="black"/>
                </a:solidFill>
                <a:latin typeface="Arial"/>
                <a:cs typeface="Arial"/>
              </a:rPr>
              <a:t>(input)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4E53B4A-9258-4729-9BB7-702C248A2233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8A3B835C-CA65-5EC7-F9D6-9B392F3E8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Sequence-to-Sequence with Attention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506980" y="2018030"/>
            <a:ext cx="3404870" cy="3675379"/>
            <a:chOff x="982980" y="2018029"/>
            <a:chExt cx="3404870" cy="3675379"/>
          </a:xfrm>
        </p:grpSpPr>
        <p:sp>
          <p:nvSpPr>
            <p:cNvPr id="4" name="object 4"/>
            <p:cNvSpPr/>
            <p:nvPr/>
          </p:nvSpPr>
          <p:spPr>
            <a:xfrm>
              <a:off x="1066800" y="4367783"/>
              <a:ext cx="126492" cy="13258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066800" y="4536947"/>
              <a:ext cx="126492" cy="1325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66800" y="4706111"/>
              <a:ext cx="126492" cy="1325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066800" y="4875275"/>
              <a:ext cx="126492" cy="1310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992886" y="4303013"/>
              <a:ext cx="266700" cy="780415"/>
            </a:xfrm>
            <a:custGeom>
              <a:avLst/>
              <a:gdLst/>
              <a:ahLst/>
              <a:cxnLst/>
              <a:rect l="l" t="t" r="r" b="b"/>
              <a:pathLst>
                <a:path w="266700" h="780414">
                  <a:moveTo>
                    <a:pt x="222250" y="0"/>
                  </a:moveTo>
                  <a:lnTo>
                    <a:pt x="239551" y="3498"/>
                  </a:lnTo>
                  <a:lnTo>
                    <a:pt x="253680" y="13033"/>
                  </a:lnTo>
                  <a:lnTo>
                    <a:pt x="263206" y="27164"/>
                  </a:lnTo>
                  <a:lnTo>
                    <a:pt x="266700" y="44450"/>
                  </a:lnTo>
                  <a:lnTo>
                    <a:pt x="266700" y="735838"/>
                  </a:lnTo>
                  <a:lnTo>
                    <a:pt x="263206" y="753123"/>
                  </a:lnTo>
                  <a:lnTo>
                    <a:pt x="253680" y="767254"/>
                  </a:lnTo>
                  <a:lnTo>
                    <a:pt x="239551" y="776789"/>
                  </a:lnTo>
                  <a:lnTo>
                    <a:pt x="222250" y="780288"/>
                  </a:lnTo>
                  <a:lnTo>
                    <a:pt x="44450" y="780288"/>
                  </a:lnTo>
                  <a:lnTo>
                    <a:pt x="27148" y="776789"/>
                  </a:lnTo>
                  <a:lnTo>
                    <a:pt x="13019" y="767254"/>
                  </a:lnTo>
                  <a:lnTo>
                    <a:pt x="3493" y="753123"/>
                  </a:lnTo>
                  <a:lnTo>
                    <a:pt x="0" y="735838"/>
                  </a:lnTo>
                  <a:lnTo>
                    <a:pt x="0" y="44450"/>
                  </a:lnTo>
                  <a:lnTo>
                    <a:pt x="3493" y="27164"/>
                  </a:lnTo>
                  <a:lnTo>
                    <a:pt x="13019" y="13033"/>
                  </a:lnTo>
                  <a:lnTo>
                    <a:pt x="27148" y="3498"/>
                  </a:lnTo>
                  <a:lnTo>
                    <a:pt x="44450" y="0"/>
                  </a:lnTo>
                  <a:lnTo>
                    <a:pt x="222250" y="0"/>
                  </a:lnTo>
                  <a:close/>
                </a:path>
              </a:pathLst>
            </a:custGeom>
            <a:ln w="19812">
              <a:solidFill>
                <a:srgbClr val="A3001D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071232" y="4637404"/>
              <a:ext cx="533400" cy="1056005"/>
            </a:xfrm>
            <a:custGeom>
              <a:avLst/>
              <a:gdLst/>
              <a:ahLst/>
              <a:cxnLst/>
              <a:rect l="l" t="t" r="r" b="b"/>
              <a:pathLst>
                <a:path w="533400" h="1056004">
                  <a:moveTo>
                    <a:pt x="111531" y="541401"/>
                  </a:moveTo>
                  <a:lnTo>
                    <a:pt x="67183" y="465455"/>
                  </a:lnTo>
                  <a:lnTo>
                    <a:pt x="55765" y="445897"/>
                  </a:lnTo>
                  <a:lnTo>
                    <a:pt x="0" y="541401"/>
                  </a:lnTo>
                  <a:lnTo>
                    <a:pt x="1600" y="547497"/>
                  </a:lnTo>
                  <a:lnTo>
                    <a:pt x="11049" y="553085"/>
                  </a:lnTo>
                  <a:lnTo>
                    <a:pt x="17119" y="551434"/>
                  </a:lnTo>
                  <a:lnTo>
                    <a:pt x="45859" y="502183"/>
                  </a:lnTo>
                  <a:lnTo>
                    <a:pt x="45859" y="1055497"/>
                  </a:lnTo>
                  <a:lnTo>
                    <a:pt x="65671" y="1055497"/>
                  </a:lnTo>
                  <a:lnTo>
                    <a:pt x="65671" y="502183"/>
                  </a:lnTo>
                  <a:lnTo>
                    <a:pt x="94411" y="551434"/>
                  </a:lnTo>
                  <a:lnTo>
                    <a:pt x="100482" y="553085"/>
                  </a:lnTo>
                  <a:lnTo>
                    <a:pt x="109931" y="547497"/>
                  </a:lnTo>
                  <a:lnTo>
                    <a:pt x="111531" y="541401"/>
                  </a:lnTo>
                  <a:close/>
                </a:path>
                <a:path w="533400" h="1056004">
                  <a:moveTo>
                    <a:pt x="533019" y="55765"/>
                  </a:moveTo>
                  <a:lnTo>
                    <a:pt x="516039" y="45847"/>
                  </a:lnTo>
                  <a:lnTo>
                    <a:pt x="442226" y="2794"/>
                  </a:lnTo>
                  <a:lnTo>
                    <a:pt x="437527" y="0"/>
                  </a:lnTo>
                  <a:lnTo>
                    <a:pt x="431431" y="1524"/>
                  </a:lnTo>
                  <a:lnTo>
                    <a:pt x="428637" y="6350"/>
                  </a:lnTo>
                  <a:lnTo>
                    <a:pt x="425970" y="11049"/>
                  </a:lnTo>
                  <a:lnTo>
                    <a:pt x="427494" y="17145"/>
                  </a:lnTo>
                  <a:lnTo>
                    <a:pt x="432193" y="19812"/>
                  </a:lnTo>
                  <a:lnTo>
                    <a:pt x="476796" y="45847"/>
                  </a:lnTo>
                  <a:lnTo>
                    <a:pt x="188353" y="45847"/>
                  </a:lnTo>
                  <a:lnTo>
                    <a:pt x="188353" y="65659"/>
                  </a:lnTo>
                  <a:lnTo>
                    <a:pt x="476821" y="65659"/>
                  </a:lnTo>
                  <a:lnTo>
                    <a:pt x="493801" y="55765"/>
                  </a:lnTo>
                  <a:lnTo>
                    <a:pt x="432193" y="91694"/>
                  </a:lnTo>
                  <a:lnTo>
                    <a:pt x="427494" y="94361"/>
                  </a:lnTo>
                  <a:lnTo>
                    <a:pt x="425970" y="100457"/>
                  </a:lnTo>
                  <a:lnTo>
                    <a:pt x="428637" y="105156"/>
                  </a:lnTo>
                  <a:lnTo>
                    <a:pt x="431431" y="109982"/>
                  </a:lnTo>
                  <a:lnTo>
                    <a:pt x="437527" y="111506"/>
                  </a:lnTo>
                  <a:lnTo>
                    <a:pt x="442226" y="108712"/>
                  </a:lnTo>
                  <a:lnTo>
                    <a:pt x="516039" y="65659"/>
                  </a:lnTo>
                  <a:lnTo>
                    <a:pt x="533019" y="55765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591056" y="3511295"/>
              <a:ext cx="2796539" cy="217551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077252" y="3584333"/>
              <a:ext cx="3170555" cy="720090"/>
            </a:xfrm>
            <a:custGeom>
              <a:avLst/>
              <a:gdLst/>
              <a:ahLst/>
              <a:cxnLst/>
              <a:rect l="l" t="t" r="r" b="b"/>
              <a:pathLst>
                <a:path w="3170554" h="720089">
                  <a:moveTo>
                    <a:pt x="111531" y="139687"/>
                  </a:moveTo>
                  <a:lnTo>
                    <a:pt x="108813" y="134861"/>
                  </a:lnTo>
                  <a:lnTo>
                    <a:pt x="67894" y="63106"/>
                  </a:lnTo>
                  <a:lnTo>
                    <a:pt x="56756" y="43548"/>
                  </a:lnTo>
                  <a:lnTo>
                    <a:pt x="0" y="138544"/>
                  </a:lnTo>
                  <a:lnTo>
                    <a:pt x="1536" y="144640"/>
                  </a:lnTo>
                  <a:lnTo>
                    <a:pt x="10934" y="150228"/>
                  </a:lnTo>
                  <a:lnTo>
                    <a:pt x="17018" y="148704"/>
                  </a:lnTo>
                  <a:lnTo>
                    <a:pt x="46266" y="99695"/>
                  </a:lnTo>
                  <a:lnTo>
                    <a:pt x="39839" y="718299"/>
                  </a:lnTo>
                  <a:lnTo>
                    <a:pt x="59651" y="718553"/>
                  </a:lnTo>
                  <a:lnTo>
                    <a:pt x="66065" y="99923"/>
                  </a:lnTo>
                  <a:lnTo>
                    <a:pt x="91605" y="144767"/>
                  </a:lnTo>
                  <a:lnTo>
                    <a:pt x="94310" y="149466"/>
                  </a:lnTo>
                  <a:lnTo>
                    <a:pt x="100355" y="151117"/>
                  </a:lnTo>
                  <a:lnTo>
                    <a:pt x="105117" y="148450"/>
                  </a:lnTo>
                  <a:lnTo>
                    <a:pt x="109867" y="145656"/>
                  </a:lnTo>
                  <a:lnTo>
                    <a:pt x="111531" y="139687"/>
                  </a:lnTo>
                  <a:close/>
                </a:path>
                <a:path w="3170554" h="720089">
                  <a:moveTo>
                    <a:pt x="3170136" y="700392"/>
                  </a:moveTo>
                  <a:lnTo>
                    <a:pt x="757364" y="33782"/>
                  </a:lnTo>
                  <a:lnTo>
                    <a:pt x="794245" y="23990"/>
                  </a:lnTo>
                  <a:lnTo>
                    <a:pt x="812507" y="19164"/>
                  </a:lnTo>
                  <a:lnTo>
                    <a:pt x="815682" y="13703"/>
                  </a:lnTo>
                  <a:lnTo>
                    <a:pt x="814285" y="8496"/>
                  </a:lnTo>
                  <a:lnTo>
                    <a:pt x="812888" y="3175"/>
                  </a:lnTo>
                  <a:lnTo>
                    <a:pt x="807427" y="0"/>
                  </a:lnTo>
                  <a:lnTo>
                    <a:pt x="700493" y="28308"/>
                  </a:lnTo>
                  <a:lnTo>
                    <a:pt x="774014" y="103746"/>
                  </a:lnTo>
                  <a:lnTo>
                    <a:pt x="777709" y="107556"/>
                  </a:lnTo>
                  <a:lnTo>
                    <a:pt x="784059" y="107556"/>
                  </a:lnTo>
                  <a:lnTo>
                    <a:pt x="787869" y="103746"/>
                  </a:lnTo>
                  <a:lnTo>
                    <a:pt x="791806" y="99936"/>
                  </a:lnTo>
                  <a:lnTo>
                    <a:pt x="791933" y="93713"/>
                  </a:lnTo>
                  <a:lnTo>
                    <a:pt x="752030" y="52793"/>
                  </a:lnTo>
                  <a:lnTo>
                    <a:pt x="3164802" y="719569"/>
                  </a:lnTo>
                  <a:lnTo>
                    <a:pt x="3170136" y="700392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066800" y="3511295"/>
              <a:ext cx="132587" cy="1264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172667" y="3578859"/>
              <a:ext cx="3074035" cy="725170"/>
            </a:xfrm>
            <a:custGeom>
              <a:avLst/>
              <a:gdLst/>
              <a:ahLst/>
              <a:cxnLst/>
              <a:rect l="l" t="t" r="r" b="b"/>
              <a:pathLst>
                <a:path w="3074035" h="725170">
                  <a:moveTo>
                    <a:pt x="57207" y="36282"/>
                  </a:moveTo>
                  <a:lnTo>
                    <a:pt x="38419" y="42303"/>
                  </a:lnTo>
                  <a:lnTo>
                    <a:pt x="52903" y="55710"/>
                  </a:lnTo>
                  <a:lnTo>
                    <a:pt x="3069259" y="725169"/>
                  </a:lnTo>
                  <a:lnTo>
                    <a:pt x="3073577" y="705738"/>
                  </a:lnTo>
                  <a:lnTo>
                    <a:pt x="57207" y="36282"/>
                  </a:lnTo>
                  <a:close/>
                </a:path>
                <a:path w="3074035" h="725170">
                  <a:moveTo>
                    <a:pt x="105460" y="0"/>
                  </a:moveTo>
                  <a:lnTo>
                    <a:pt x="0" y="33781"/>
                  </a:lnTo>
                  <a:lnTo>
                    <a:pt x="77228" y="105156"/>
                  </a:lnTo>
                  <a:lnTo>
                    <a:pt x="81241" y="108965"/>
                  </a:lnTo>
                  <a:lnTo>
                    <a:pt x="87515" y="108712"/>
                  </a:lnTo>
                  <a:lnTo>
                    <a:pt x="94945" y="100583"/>
                  </a:lnTo>
                  <a:lnTo>
                    <a:pt x="94703" y="94360"/>
                  </a:lnTo>
                  <a:lnTo>
                    <a:pt x="90678" y="90677"/>
                  </a:lnTo>
                  <a:lnTo>
                    <a:pt x="52903" y="55710"/>
                  </a:lnTo>
                  <a:lnTo>
                    <a:pt x="17043" y="47751"/>
                  </a:lnTo>
                  <a:lnTo>
                    <a:pt x="21336" y="28320"/>
                  </a:lnTo>
                  <a:lnTo>
                    <a:pt x="82049" y="28320"/>
                  </a:lnTo>
                  <a:lnTo>
                    <a:pt x="111429" y="18923"/>
                  </a:lnTo>
                  <a:lnTo>
                    <a:pt x="114350" y="13335"/>
                  </a:lnTo>
                  <a:lnTo>
                    <a:pt x="111048" y="2920"/>
                  </a:lnTo>
                  <a:lnTo>
                    <a:pt x="105460" y="0"/>
                  </a:lnTo>
                  <a:close/>
                </a:path>
                <a:path w="3074035" h="725170">
                  <a:moveTo>
                    <a:pt x="21336" y="28320"/>
                  </a:moveTo>
                  <a:lnTo>
                    <a:pt x="17043" y="47751"/>
                  </a:lnTo>
                  <a:lnTo>
                    <a:pt x="52903" y="55710"/>
                  </a:lnTo>
                  <a:lnTo>
                    <a:pt x="44030" y="47497"/>
                  </a:lnTo>
                  <a:lnTo>
                    <a:pt x="22212" y="47497"/>
                  </a:lnTo>
                  <a:lnTo>
                    <a:pt x="25920" y="30733"/>
                  </a:lnTo>
                  <a:lnTo>
                    <a:pt x="32208" y="30733"/>
                  </a:lnTo>
                  <a:lnTo>
                    <a:pt x="21336" y="28320"/>
                  </a:lnTo>
                  <a:close/>
                </a:path>
                <a:path w="3074035" h="725170">
                  <a:moveTo>
                    <a:pt x="25920" y="30733"/>
                  </a:moveTo>
                  <a:lnTo>
                    <a:pt x="22212" y="47497"/>
                  </a:lnTo>
                  <a:lnTo>
                    <a:pt x="38419" y="42303"/>
                  </a:lnTo>
                  <a:lnTo>
                    <a:pt x="25920" y="30733"/>
                  </a:lnTo>
                  <a:close/>
                </a:path>
                <a:path w="3074035" h="725170">
                  <a:moveTo>
                    <a:pt x="38419" y="42303"/>
                  </a:moveTo>
                  <a:lnTo>
                    <a:pt x="22212" y="47497"/>
                  </a:lnTo>
                  <a:lnTo>
                    <a:pt x="44030" y="47497"/>
                  </a:lnTo>
                  <a:lnTo>
                    <a:pt x="38419" y="42303"/>
                  </a:lnTo>
                  <a:close/>
                </a:path>
                <a:path w="3074035" h="725170">
                  <a:moveTo>
                    <a:pt x="32208" y="30733"/>
                  </a:moveTo>
                  <a:lnTo>
                    <a:pt x="25920" y="30733"/>
                  </a:lnTo>
                  <a:lnTo>
                    <a:pt x="38419" y="42303"/>
                  </a:lnTo>
                  <a:lnTo>
                    <a:pt x="57207" y="36282"/>
                  </a:lnTo>
                  <a:lnTo>
                    <a:pt x="32208" y="30733"/>
                  </a:lnTo>
                  <a:close/>
                </a:path>
                <a:path w="3074035" h="725170">
                  <a:moveTo>
                    <a:pt x="82049" y="28320"/>
                  </a:moveTo>
                  <a:lnTo>
                    <a:pt x="21336" y="28320"/>
                  </a:lnTo>
                  <a:lnTo>
                    <a:pt x="57207" y="36282"/>
                  </a:lnTo>
                  <a:lnTo>
                    <a:pt x="82049" y="2832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2358263" y="2018029"/>
              <a:ext cx="596265" cy="1503680"/>
            </a:xfrm>
            <a:custGeom>
              <a:avLst/>
              <a:gdLst/>
              <a:ahLst/>
              <a:cxnLst/>
              <a:rect l="l" t="t" r="r" b="b"/>
              <a:pathLst>
                <a:path w="596264" h="1503679">
                  <a:moveTo>
                    <a:pt x="551410" y="1435891"/>
                  </a:moveTo>
                  <a:lnTo>
                    <a:pt x="525144" y="1446022"/>
                  </a:lnTo>
                  <a:lnTo>
                    <a:pt x="588137" y="1503426"/>
                  </a:lnTo>
                  <a:lnTo>
                    <a:pt x="593466" y="1447800"/>
                  </a:lnTo>
                  <a:lnTo>
                    <a:pt x="556006" y="1447800"/>
                  </a:lnTo>
                  <a:lnTo>
                    <a:pt x="551410" y="1435891"/>
                  </a:lnTo>
                  <a:close/>
                </a:path>
                <a:path w="596264" h="1503679">
                  <a:moveTo>
                    <a:pt x="569871" y="1428770"/>
                  </a:moveTo>
                  <a:lnTo>
                    <a:pt x="551410" y="1435891"/>
                  </a:lnTo>
                  <a:lnTo>
                    <a:pt x="556006" y="1447800"/>
                  </a:lnTo>
                  <a:lnTo>
                    <a:pt x="574420" y="1440561"/>
                  </a:lnTo>
                  <a:lnTo>
                    <a:pt x="569871" y="1428770"/>
                  </a:lnTo>
                  <a:close/>
                </a:path>
                <a:path w="596264" h="1503679">
                  <a:moveTo>
                    <a:pt x="596264" y="1418590"/>
                  </a:moveTo>
                  <a:lnTo>
                    <a:pt x="569871" y="1428770"/>
                  </a:lnTo>
                  <a:lnTo>
                    <a:pt x="574420" y="1440561"/>
                  </a:lnTo>
                  <a:lnTo>
                    <a:pt x="556006" y="1447800"/>
                  </a:lnTo>
                  <a:lnTo>
                    <a:pt x="593466" y="1447800"/>
                  </a:lnTo>
                  <a:lnTo>
                    <a:pt x="596264" y="1418590"/>
                  </a:lnTo>
                  <a:close/>
                </a:path>
                <a:path w="596264" h="1503679">
                  <a:moveTo>
                    <a:pt x="18542" y="0"/>
                  </a:moveTo>
                  <a:lnTo>
                    <a:pt x="0" y="7112"/>
                  </a:lnTo>
                  <a:lnTo>
                    <a:pt x="551410" y="1435891"/>
                  </a:lnTo>
                  <a:lnTo>
                    <a:pt x="569871" y="1428770"/>
                  </a:lnTo>
                  <a:lnTo>
                    <a:pt x="18542" y="0"/>
                  </a:lnTo>
                  <a:close/>
                </a:path>
              </a:pathLst>
            </a:custGeom>
            <a:solidFill>
              <a:srgbClr val="BA56BD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71194" y="4292367"/>
            <a:ext cx="507831" cy="7861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810"/>
              </a:lnSpc>
              <a:defRPr/>
            </a:pPr>
            <a:r>
              <a:rPr spc="-110" dirty="0">
                <a:solidFill>
                  <a:srgbClr val="C00000"/>
                </a:solidFill>
                <a:latin typeface="Arial"/>
                <a:cs typeface="Arial"/>
              </a:rPr>
              <a:t>Encoder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204" dirty="0">
                <a:solidFill>
                  <a:srgbClr val="C0000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506217" y="6095238"/>
            <a:ext cx="2435860" cy="271780"/>
          </a:xfrm>
          <a:custGeom>
            <a:avLst/>
            <a:gdLst/>
            <a:ahLst/>
            <a:cxnLst/>
            <a:rect l="l" t="t" r="r" b="b"/>
            <a:pathLst>
              <a:path w="2435860" h="271779">
                <a:moveTo>
                  <a:pt x="2435352" y="0"/>
                </a:moveTo>
                <a:lnTo>
                  <a:pt x="2427013" y="52793"/>
                </a:lnTo>
                <a:lnTo>
                  <a:pt x="2404268" y="95907"/>
                </a:lnTo>
                <a:lnTo>
                  <a:pt x="2370522" y="124976"/>
                </a:lnTo>
                <a:lnTo>
                  <a:pt x="2329180" y="135636"/>
                </a:lnTo>
                <a:lnTo>
                  <a:pt x="1323848" y="135636"/>
                </a:lnTo>
                <a:lnTo>
                  <a:pt x="1282505" y="146295"/>
                </a:lnTo>
                <a:lnTo>
                  <a:pt x="1248759" y="175364"/>
                </a:lnTo>
                <a:lnTo>
                  <a:pt x="1226014" y="218478"/>
                </a:lnTo>
                <a:lnTo>
                  <a:pt x="1217676" y="271272"/>
                </a:lnTo>
                <a:lnTo>
                  <a:pt x="1209337" y="218478"/>
                </a:lnTo>
                <a:lnTo>
                  <a:pt x="1186592" y="175364"/>
                </a:lnTo>
                <a:lnTo>
                  <a:pt x="1152846" y="146295"/>
                </a:lnTo>
                <a:lnTo>
                  <a:pt x="1111504" y="135636"/>
                </a:lnTo>
                <a:lnTo>
                  <a:pt x="106146" y="135636"/>
                </a:lnTo>
                <a:lnTo>
                  <a:pt x="64829" y="124976"/>
                </a:lnTo>
                <a:lnTo>
                  <a:pt x="31089" y="95907"/>
                </a:lnTo>
                <a:lnTo>
                  <a:pt x="8341" y="52793"/>
                </a:lnTo>
                <a:lnTo>
                  <a:pt x="0" y="0"/>
                </a:lnTo>
              </a:path>
            </a:pathLst>
          </a:custGeom>
          <a:ln w="198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141981" y="4303015"/>
            <a:ext cx="187960" cy="780415"/>
          </a:xfrm>
          <a:custGeom>
            <a:avLst/>
            <a:gdLst/>
            <a:ahLst/>
            <a:cxnLst/>
            <a:rect l="l" t="t" r="r" b="b"/>
            <a:pathLst>
              <a:path w="187959" h="780414">
                <a:moveTo>
                  <a:pt x="187452" y="780288"/>
                </a:moveTo>
                <a:lnTo>
                  <a:pt x="150968" y="774515"/>
                </a:lnTo>
                <a:lnTo>
                  <a:pt x="121177" y="758777"/>
                </a:lnTo>
                <a:lnTo>
                  <a:pt x="101091" y="735443"/>
                </a:lnTo>
                <a:lnTo>
                  <a:pt x="93726" y="706882"/>
                </a:lnTo>
                <a:lnTo>
                  <a:pt x="93726" y="463550"/>
                </a:lnTo>
                <a:lnTo>
                  <a:pt x="86360" y="434988"/>
                </a:lnTo>
                <a:lnTo>
                  <a:pt x="66274" y="411654"/>
                </a:lnTo>
                <a:lnTo>
                  <a:pt x="36483" y="395916"/>
                </a:lnTo>
                <a:lnTo>
                  <a:pt x="0" y="390144"/>
                </a:lnTo>
                <a:lnTo>
                  <a:pt x="36483" y="384371"/>
                </a:lnTo>
                <a:lnTo>
                  <a:pt x="66274" y="368633"/>
                </a:lnTo>
                <a:lnTo>
                  <a:pt x="86360" y="345299"/>
                </a:lnTo>
                <a:lnTo>
                  <a:pt x="93726" y="316738"/>
                </a:lnTo>
                <a:lnTo>
                  <a:pt x="93726" y="73406"/>
                </a:lnTo>
                <a:lnTo>
                  <a:pt x="101091" y="44844"/>
                </a:lnTo>
                <a:lnTo>
                  <a:pt x="121177" y="21510"/>
                </a:lnTo>
                <a:lnTo>
                  <a:pt x="150968" y="5772"/>
                </a:lnTo>
                <a:lnTo>
                  <a:pt x="187452" y="0"/>
                </a:lnTo>
              </a:path>
            </a:pathLst>
          </a:custGeom>
          <a:ln w="19812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89626" y="5714796"/>
            <a:ext cx="72263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24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75966" y="5724245"/>
            <a:ext cx="12001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15" dirty="0">
                <a:solidFill>
                  <a:prstClr val="black"/>
                </a:solidFill>
                <a:latin typeface="Arial"/>
                <a:cs typeface="Arial"/>
              </a:rPr>
              <a:t>il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174874" y="5724245"/>
            <a:ext cx="1301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93934" y="5724245"/>
            <a:ext cx="111506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99109" algn="l"/>
              </a:tabLst>
              <a:defRPr/>
            </a:pPr>
            <a:r>
              <a:rPr sz="1600" i="1" spc="-15" dirty="0">
                <a:solidFill>
                  <a:prstClr val="black"/>
                </a:solidFill>
                <a:latin typeface="Arial"/>
                <a:cs typeface="Arial"/>
              </a:rPr>
              <a:t>m’	</a:t>
            </a:r>
            <a:r>
              <a:rPr sz="1600" i="1" spc="-40" dirty="0">
                <a:solidFill>
                  <a:prstClr val="black"/>
                </a:solidFill>
                <a:latin typeface="Arial"/>
                <a:cs typeface="Arial"/>
              </a:rPr>
              <a:t>entarté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403132" y="4074033"/>
            <a:ext cx="230832" cy="12827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95" dirty="0">
                <a:solidFill>
                  <a:srgbClr val="00AF50"/>
                </a:solidFill>
                <a:latin typeface="Arial"/>
                <a:cs typeface="Arial"/>
              </a:rPr>
              <a:t>Decoder</a:t>
            </a:r>
            <a:r>
              <a:rPr spc="-1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pc="-200" dirty="0">
                <a:solidFill>
                  <a:srgbClr val="00AF5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0136885" y="4325874"/>
            <a:ext cx="189230" cy="779145"/>
          </a:xfrm>
          <a:custGeom>
            <a:avLst/>
            <a:gdLst/>
            <a:ahLst/>
            <a:cxnLst/>
            <a:rect l="l" t="t" r="r" b="b"/>
            <a:pathLst>
              <a:path w="189229" h="779145">
                <a:moveTo>
                  <a:pt x="0" y="0"/>
                </a:moveTo>
                <a:lnTo>
                  <a:pt x="36784" y="5816"/>
                </a:lnTo>
                <a:lnTo>
                  <a:pt x="66817" y="21669"/>
                </a:lnTo>
                <a:lnTo>
                  <a:pt x="87064" y="45166"/>
                </a:lnTo>
                <a:lnTo>
                  <a:pt x="94488" y="73913"/>
                </a:lnTo>
                <a:lnTo>
                  <a:pt x="94488" y="315468"/>
                </a:lnTo>
                <a:lnTo>
                  <a:pt x="101911" y="344215"/>
                </a:lnTo>
                <a:lnTo>
                  <a:pt x="122158" y="367712"/>
                </a:lnTo>
                <a:lnTo>
                  <a:pt x="152191" y="383565"/>
                </a:lnTo>
                <a:lnTo>
                  <a:pt x="188975" y="389381"/>
                </a:lnTo>
                <a:lnTo>
                  <a:pt x="152191" y="395198"/>
                </a:lnTo>
                <a:lnTo>
                  <a:pt x="122158" y="411051"/>
                </a:lnTo>
                <a:lnTo>
                  <a:pt x="101911" y="434548"/>
                </a:lnTo>
                <a:lnTo>
                  <a:pt x="94488" y="463295"/>
                </a:lnTo>
                <a:lnTo>
                  <a:pt x="94488" y="704850"/>
                </a:lnTo>
                <a:lnTo>
                  <a:pt x="87064" y="733597"/>
                </a:lnTo>
                <a:lnTo>
                  <a:pt x="66817" y="757094"/>
                </a:lnTo>
                <a:lnTo>
                  <a:pt x="36784" y="772947"/>
                </a:lnTo>
                <a:lnTo>
                  <a:pt x="0" y="778763"/>
                </a:lnTo>
              </a:path>
            </a:pathLst>
          </a:custGeom>
          <a:ln w="1981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71194" y="3167697"/>
            <a:ext cx="507831" cy="89979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810"/>
              </a:lnSpc>
              <a:defRPr/>
            </a:pPr>
            <a:r>
              <a:rPr spc="-30" dirty="0">
                <a:solidFill>
                  <a:srgbClr val="3986FF"/>
                </a:solidFill>
                <a:latin typeface="Arial"/>
                <a:cs typeface="Arial"/>
              </a:rPr>
              <a:t>Attention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120" dirty="0">
                <a:solidFill>
                  <a:srgbClr val="3986FF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137409" y="3275838"/>
            <a:ext cx="189230" cy="624840"/>
          </a:xfrm>
          <a:custGeom>
            <a:avLst/>
            <a:gdLst/>
            <a:ahLst/>
            <a:cxnLst/>
            <a:rect l="l" t="t" r="r" b="b"/>
            <a:pathLst>
              <a:path w="189229" h="624839">
                <a:moveTo>
                  <a:pt x="188976" y="624839"/>
                </a:moveTo>
                <a:lnTo>
                  <a:pt x="152196" y="619023"/>
                </a:lnTo>
                <a:lnTo>
                  <a:pt x="122162" y="603170"/>
                </a:lnTo>
                <a:lnTo>
                  <a:pt x="101913" y="579673"/>
                </a:lnTo>
                <a:lnTo>
                  <a:pt x="94488" y="550926"/>
                </a:lnTo>
                <a:lnTo>
                  <a:pt x="94488" y="386334"/>
                </a:lnTo>
                <a:lnTo>
                  <a:pt x="87062" y="357586"/>
                </a:lnTo>
                <a:lnTo>
                  <a:pt x="66813" y="334089"/>
                </a:lnTo>
                <a:lnTo>
                  <a:pt x="36779" y="318236"/>
                </a:lnTo>
                <a:lnTo>
                  <a:pt x="0" y="312420"/>
                </a:lnTo>
                <a:lnTo>
                  <a:pt x="36779" y="306603"/>
                </a:lnTo>
                <a:lnTo>
                  <a:pt x="66813" y="290750"/>
                </a:lnTo>
                <a:lnTo>
                  <a:pt x="87062" y="267253"/>
                </a:lnTo>
                <a:lnTo>
                  <a:pt x="94488" y="238506"/>
                </a:lnTo>
                <a:lnTo>
                  <a:pt x="94488" y="73913"/>
                </a:lnTo>
                <a:lnTo>
                  <a:pt x="101913" y="45166"/>
                </a:lnTo>
                <a:lnTo>
                  <a:pt x="122162" y="21669"/>
                </a:lnTo>
                <a:lnTo>
                  <a:pt x="152196" y="5816"/>
                </a:lnTo>
                <a:lnTo>
                  <a:pt x="188976" y="0"/>
                </a:lnTo>
              </a:path>
            </a:pathLst>
          </a:custGeom>
          <a:ln w="19812">
            <a:solidFill>
              <a:srgbClr val="3986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327273" y="1670050"/>
            <a:ext cx="1125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pc="-5" dirty="0">
                <a:solidFill>
                  <a:srgbClr val="BA56BD"/>
                </a:solidFill>
                <a:latin typeface="Arial"/>
                <a:cs typeface="Arial"/>
              </a:rPr>
              <a:t>dot</a:t>
            </a:r>
            <a:r>
              <a:rPr spc="-140" dirty="0">
                <a:solidFill>
                  <a:srgbClr val="BA56BD"/>
                </a:solidFill>
                <a:latin typeface="Arial"/>
                <a:cs typeface="Arial"/>
              </a:rPr>
              <a:t> </a:t>
            </a:r>
            <a:r>
              <a:rPr spc="-45" dirty="0">
                <a:solidFill>
                  <a:srgbClr val="BA56BD"/>
                </a:solidFill>
                <a:latin typeface="Arial"/>
                <a:cs typeface="Arial"/>
              </a:rPr>
              <a:t>product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619553" y="6411188"/>
            <a:ext cx="2230755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125" dirty="0">
                <a:solidFill>
                  <a:prstClr val="black"/>
                </a:solidFill>
                <a:latin typeface="Arial"/>
                <a:cs typeface="Arial"/>
              </a:rPr>
              <a:t>Source </a:t>
            </a:r>
            <a:r>
              <a:rPr spc="-90" dirty="0">
                <a:solidFill>
                  <a:prstClr val="black"/>
                </a:solidFill>
                <a:latin typeface="Arial"/>
                <a:cs typeface="Arial"/>
              </a:rPr>
              <a:t>sentence</a:t>
            </a:r>
            <a:r>
              <a:rPr spc="-10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30" dirty="0">
                <a:solidFill>
                  <a:prstClr val="black"/>
                </a:solidFill>
                <a:latin typeface="Arial"/>
                <a:cs typeface="Arial"/>
              </a:rPr>
              <a:t>(input)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C26E49A-F50D-41B0-BBF6-6A0445731237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9C1751B5-CBB9-F4B0-6E86-B6DB17E10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Sequence-to-Sequence with Attention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7540" y="-177289"/>
            <a:ext cx="6394450" cy="1367682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95" dirty="0"/>
              <a:t>Sequence-to-sequence </a:t>
            </a:r>
            <a:r>
              <a:rPr spc="-160" dirty="0"/>
              <a:t>with</a:t>
            </a:r>
            <a:r>
              <a:rPr spc="-345" dirty="0"/>
              <a:t> </a:t>
            </a:r>
            <a:r>
              <a:rPr spc="-160" dirty="0"/>
              <a:t>attention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506980" y="2282951"/>
            <a:ext cx="3404870" cy="3409950"/>
            <a:chOff x="982980" y="2282951"/>
            <a:chExt cx="3404870" cy="3409950"/>
          </a:xfrm>
        </p:grpSpPr>
        <p:sp>
          <p:nvSpPr>
            <p:cNvPr id="4" name="object 4"/>
            <p:cNvSpPr/>
            <p:nvPr/>
          </p:nvSpPr>
          <p:spPr>
            <a:xfrm>
              <a:off x="1066800" y="4367783"/>
              <a:ext cx="126492" cy="13258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066800" y="4536947"/>
              <a:ext cx="126492" cy="1325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66800" y="4706111"/>
              <a:ext cx="126492" cy="1325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066800" y="4875275"/>
              <a:ext cx="126492" cy="1310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992886" y="4303013"/>
              <a:ext cx="266700" cy="780415"/>
            </a:xfrm>
            <a:custGeom>
              <a:avLst/>
              <a:gdLst/>
              <a:ahLst/>
              <a:cxnLst/>
              <a:rect l="l" t="t" r="r" b="b"/>
              <a:pathLst>
                <a:path w="266700" h="780414">
                  <a:moveTo>
                    <a:pt x="222250" y="0"/>
                  </a:moveTo>
                  <a:lnTo>
                    <a:pt x="239551" y="3498"/>
                  </a:lnTo>
                  <a:lnTo>
                    <a:pt x="253680" y="13033"/>
                  </a:lnTo>
                  <a:lnTo>
                    <a:pt x="263206" y="27164"/>
                  </a:lnTo>
                  <a:lnTo>
                    <a:pt x="266700" y="44450"/>
                  </a:lnTo>
                  <a:lnTo>
                    <a:pt x="266700" y="735838"/>
                  </a:lnTo>
                  <a:lnTo>
                    <a:pt x="263206" y="753123"/>
                  </a:lnTo>
                  <a:lnTo>
                    <a:pt x="253680" y="767254"/>
                  </a:lnTo>
                  <a:lnTo>
                    <a:pt x="239551" y="776789"/>
                  </a:lnTo>
                  <a:lnTo>
                    <a:pt x="222250" y="780288"/>
                  </a:lnTo>
                  <a:lnTo>
                    <a:pt x="44450" y="780288"/>
                  </a:lnTo>
                  <a:lnTo>
                    <a:pt x="27148" y="776789"/>
                  </a:lnTo>
                  <a:lnTo>
                    <a:pt x="13019" y="767254"/>
                  </a:lnTo>
                  <a:lnTo>
                    <a:pt x="3493" y="753123"/>
                  </a:lnTo>
                  <a:lnTo>
                    <a:pt x="0" y="735838"/>
                  </a:lnTo>
                  <a:lnTo>
                    <a:pt x="0" y="44450"/>
                  </a:lnTo>
                  <a:lnTo>
                    <a:pt x="3493" y="27164"/>
                  </a:lnTo>
                  <a:lnTo>
                    <a:pt x="13019" y="13033"/>
                  </a:lnTo>
                  <a:lnTo>
                    <a:pt x="27148" y="3498"/>
                  </a:lnTo>
                  <a:lnTo>
                    <a:pt x="44450" y="0"/>
                  </a:lnTo>
                  <a:lnTo>
                    <a:pt x="222250" y="0"/>
                  </a:lnTo>
                  <a:close/>
                </a:path>
              </a:pathLst>
            </a:custGeom>
            <a:ln w="19812">
              <a:solidFill>
                <a:srgbClr val="A3001D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071232" y="4637404"/>
              <a:ext cx="533400" cy="1056005"/>
            </a:xfrm>
            <a:custGeom>
              <a:avLst/>
              <a:gdLst/>
              <a:ahLst/>
              <a:cxnLst/>
              <a:rect l="l" t="t" r="r" b="b"/>
              <a:pathLst>
                <a:path w="533400" h="1056004">
                  <a:moveTo>
                    <a:pt x="111531" y="541401"/>
                  </a:moveTo>
                  <a:lnTo>
                    <a:pt x="67183" y="465455"/>
                  </a:lnTo>
                  <a:lnTo>
                    <a:pt x="55765" y="445897"/>
                  </a:lnTo>
                  <a:lnTo>
                    <a:pt x="0" y="541401"/>
                  </a:lnTo>
                  <a:lnTo>
                    <a:pt x="1600" y="547497"/>
                  </a:lnTo>
                  <a:lnTo>
                    <a:pt x="11049" y="553085"/>
                  </a:lnTo>
                  <a:lnTo>
                    <a:pt x="17119" y="551434"/>
                  </a:lnTo>
                  <a:lnTo>
                    <a:pt x="45859" y="502183"/>
                  </a:lnTo>
                  <a:lnTo>
                    <a:pt x="45859" y="1055497"/>
                  </a:lnTo>
                  <a:lnTo>
                    <a:pt x="65671" y="1055497"/>
                  </a:lnTo>
                  <a:lnTo>
                    <a:pt x="65671" y="502183"/>
                  </a:lnTo>
                  <a:lnTo>
                    <a:pt x="94411" y="551434"/>
                  </a:lnTo>
                  <a:lnTo>
                    <a:pt x="100482" y="553085"/>
                  </a:lnTo>
                  <a:lnTo>
                    <a:pt x="109931" y="547497"/>
                  </a:lnTo>
                  <a:lnTo>
                    <a:pt x="111531" y="541401"/>
                  </a:lnTo>
                  <a:close/>
                </a:path>
                <a:path w="533400" h="1056004">
                  <a:moveTo>
                    <a:pt x="533019" y="55765"/>
                  </a:moveTo>
                  <a:lnTo>
                    <a:pt x="516039" y="45847"/>
                  </a:lnTo>
                  <a:lnTo>
                    <a:pt x="442226" y="2794"/>
                  </a:lnTo>
                  <a:lnTo>
                    <a:pt x="437527" y="0"/>
                  </a:lnTo>
                  <a:lnTo>
                    <a:pt x="431431" y="1524"/>
                  </a:lnTo>
                  <a:lnTo>
                    <a:pt x="428637" y="6350"/>
                  </a:lnTo>
                  <a:lnTo>
                    <a:pt x="425970" y="11049"/>
                  </a:lnTo>
                  <a:lnTo>
                    <a:pt x="427494" y="17145"/>
                  </a:lnTo>
                  <a:lnTo>
                    <a:pt x="432193" y="19812"/>
                  </a:lnTo>
                  <a:lnTo>
                    <a:pt x="476796" y="45847"/>
                  </a:lnTo>
                  <a:lnTo>
                    <a:pt x="188353" y="45847"/>
                  </a:lnTo>
                  <a:lnTo>
                    <a:pt x="188353" y="65659"/>
                  </a:lnTo>
                  <a:lnTo>
                    <a:pt x="476821" y="65659"/>
                  </a:lnTo>
                  <a:lnTo>
                    <a:pt x="493801" y="55765"/>
                  </a:lnTo>
                  <a:lnTo>
                    <a:pt x="432193" y="91694"/>
                  </a:lnTo>
                  <a:lnTo>
                    <a:pt x="427494" y="94361"/>
                  </a:lnTo>
                  <a:lnTo>
                    <a:pt x="425970" y="100457"/>
                  </a:lnTo>
                  <a:lnTo>
                    <a:pt x="428637" y="105156"/>
                  </a:lnTo>
                  <a:lnTo>
                    <a:pt x="431431" y="109982"/>
                  </a:lnTo>
                  <a:lnTo>
                    <a:pt x="437527" y="111506"/>
                  </a:lnTo>
                  <a:lnTo>
                    <a:pt x="442226" y="108712"/>
                  </a:lnTo>
                  <a:lnTo>
                    <a:pt x="516039" y="65659"/>
                  </a:lnTo>
                  <a:lnTo>
                    <a:pt x="533019" y="55765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591056" y="3511295"/>
              <a:ext cx="2796539" cy="217551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077252" y="3584333"/>
              <a:ext cx="3170555" cy="720090"/>
            </a:xfrm>
            <a:custGeom>
              <a:avLst/>
              <a:gdLst/>
              <a:ahLst/>
              <a:cxnLst/>
              <a:rect l="l" t="t" r="r" b="b"/>
              <a:pathLst>
                <a:path w="3170554" h="720089">
                  <a:moveTo>
                    <a:pt x="111531" y="139687"/>
                  </a:moveTo>
                  <a:lnTo>
                    <a:pt x="108813" y="134861"/>
                  </a:lnTo>
                  <a:lnTo>
                    <a:pt x="67894" y="63106"/>
                  </a:lnTo>
                  <a:lnTo>
                    <a:pt x="56756" y="43548"/>
                  </a:lnTo>
                  <a:lnTo>
                    <a:pt x="0" y="138544"/>
                  </a:lnTo>
                  <a:lnTo>
                    <a:pt x="1536" y="144640"/>
                  </a:lnTo>
                  <a:lnTo>
                    <a:pt x="10934" y="150228"/>
                  </a:lnTo>
                  <a:lnTo>
                    <a:pt x="17018" y="148704"/>
                  </a:lnTo>
                  <a:lnTo>
                    <a:pt x="46266" y="99695"/>
                  </a:lnTo>
                  <a:lnTo>
                    <a:pt x="39839" y="718299"/>
                  </a:lnTo>
                  <a:lnTo>
                    <a:pt x="59651" y="718553"/>
                  </a:lnTo>
                  <a:lnTo>
                    <a:pt x="66065" y="99923"/>
                  </a:lnTo>
                  <a:lnTo>
                    <a:pt x="91605" y="144767"/>
                  </a:lnTo>
                  <a:lnTo>
                    <a:pt x="94310" y="149466"/>
                  </a:lnTo>
                  <a:lnTo>
                    <a:pt x="100355" y="151117"/>
                  </a:lnTo>
                  <a:lnTo>
                    <a:pt x="105117" y="148450"/>
                  </a:lnTo>
                  <a:lnTo>
                    <a:pt x="109867" y="145656"/>
                  </a:lnTo>
                  <a:lnTo>
                    <a:pt x="111531" y="139687"/>
                  </a:lnTo>
                  <a:close/>
                </a:path>
                <a:path w="3170554" h="720089">
                  <a:moveTo>
                    <a:pt x="3170136" y="700392"/>
                  </a:moveTo>
                  <a:lnTo>
                    <a:pt x="757364" y="33782"/>
                  </a:lnTo>
                  <a:lnTo>
                    <a:pt x="794245" y="23990"/>
                  </a:lnTo>
                  <a:lnTo>
                    <a:pt x="812507" y="19164"/>
                  </a:lnTo>
                  <a:lnTo>
                    <a:pt x="815682" y="13703"/>
                  </a:lnTo>
                  <a:lnTo>
                    <a:pt x="814285" y="8496"/>
                  </a:lnTo>
                  <a:lnTo>
                    <a:pt x="812888" y="3175"/>
                  </a:lnTo>
                  <a:lnTo>
                    <a:pt x="807427" y="0"/>
                  </a:lnTo>
                  <a:lnTo>
                    <a:pt x="700493" y="28308"/>
                  </a:lnTo>
                  <a:lnTo>
                    <a:pt x="774014" y="103746"/>
                  </a:lnTo>
                  <a:lnTo>
                    <a:pt x="777709" y="107556"/>
                  </a:lnTo>
                  <a:lnTo>
                    <a:pt x="784059" y="107556"/>
                  </a:lnTo>
                  <a:lnTo>
                    <a:pt x="787869" y="103746"/>
                  </a:lnTo>
                  <a:lnTo>
                    <a:pt x="791806" y="99936"/>
                  </a:lnTo>
                  <a:lnTo>
                    <a:pt x="791933" y="93713"/>
                  </a:lnTo>
                  <a:lnTo>
                    <a:pt x="752030" y="52793"/>
                  </a:lnTo>
                  <a:lnTo>
                    <a:pt x="3164802" y="719569"/>
                  </a:lnTo>
                  <a:lnTo>
                    <a:pt x="3170136" y="700392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066800" y="3511295"/>
              <a:ext cx="132587" cy="1264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172667" y="3578859"/>
              <a:ext cx="3074035" cy="725170"/>
            </a:xfrm>
            <a:custGeom>
              <a:avLst/>
              <a:gdLst/>
              <a:ahLst/>
              <a:cxnLst/>
              <a:rect l="l" t="t" r="r" b="b"/>
              <a:pathLst>
                <a:path w="3074035" h="725170">
                  <a:moveTo>
                    <a:pt x="57207" y="36282"/>
                  </a:moveTo>
                  <a:lnTo>
                    <a:pt x="38419" y="42303"/>
                  </a:lnTo>
                  <a:lnTo>
                    <a:pt x="52903" y="55710"/>
                  </a:lnTo>
                  <a:lnTo>
                    <a:pt x="3069259" y="725169"/>
                  </a:lnTo>
                  <a:lnTo>
                    <a:pt x="3073577" y="705738"/>
                  </a:lnTo>
                  <a:lnTo>
                    <a:pt x="57207" y="36282"/>
                  </a:lnTo>
                  <a:close/>
                </a:path>
                <a:path w="3074035" h="725170">
                  <a:moveTo>
                    <a:pt x="105460" y="0"/>
                  </a:moveTo>
                  <a:lnTo>
                    <a:pt x="0" y="33781"/>
                  </a:lnTo>
                  <a:lnTo>
                    <a:pt x="77228" y="105156"/>
                  </a:lnTo>
                  <a:lnTo>
                    <a:pt x="81241" y="108965"/>
                  </a:lnTo>
                  <a:lnTo>
                    <a:pt x="87515" y="108712"/>
                  </a:lnTo>
                  <a:lnTo>
                    <a:pt x="94945" y="100583"/>
                  </a:lnTo>
                  <a:lnTo>
                    <a:pt x="94703" y="94360"/>
                  </a:lnTo>
                  <a:lnTo>
                    <a:pt x="90678" y="90677"/>
                  </a:lnTo>
                  <a:lnTo>
                    <a:pt x="52903" y="55710"/>
                  </a:lnTo>
                  <a:lnTo>
                    <a:pt x="17043" y="47751"/>
                  </a:lnTo>
                  <a:lnTo>
                    <a:pt x="21336" y="28320"/>
                  </a:lnTo>
                  <a:lnTo>
                    <a:pt x="82049" y="28320"/>
                  </a:lnTo>
                  <a:lnTo>
                    <a:pt x="111429" y="18923"/>
                  </a:lnTo>
                  <a:lnTo>
                    <a:pt x="114350" y="13335"/>
                  </a:lnTo>
                  <a:lnTo>
                    <a:pt x="111048" y="2920"/>
                  </a:lnTo>
                  <a:lnTo>
                    <a:pt x="105460" y="0"/>
                  </a:lnTo>
                  <a:close/>
                </a:path>
                <a:path w="3074035" h="725170">
                  <a:moveTo>
                    <a:pt x="21336" y="28320"/>
                  </a:moveTo>
                  <a:lnTo>
                    <a:pt x="17043" y="47751"/>
                  </a:lnTo>
                  <a:lnTo>
                    <a:pt x="52903" y="55710"/>
                  </a:lnTo>
                  <a:lnTo>
                    <a:pt x="44030" y="47497"/>
                  </a:lnTo>
                  <a:lnTo>
                    <a:pt x="22212" y="47497"/>
                  </a:lnTo>
                  <a:lnTo>
                    <a:pt x="25920" y="30733"/>
                  </a:lnTo>
                  <a:lnTo>
                    <a:pt x="32208" y="30733"/>
                  </a:lnTo>
                  <a:lnTo>
                    <a:pt x="21336" y="28320"/>
                  </a:lnTo>
                  <a:close/>
                </a:path>
                <a:path w="3074035" h="725170">
                  <a:moveTo>
                    <a:pt x="25920" y="30733"/>
                  </a:moveTo>
                  <a:lnTo>
                    <a:pt x="22212" y="47497"/>
                  </a:lnTo>
                  <a:lnTo>
                    <a:pt x="38419" y="42303"/>
                  </a:lnTo>
                  <a:lnTo>
                    <a:pt x="25920" y="30733"/>
                  </a:lnTo>
                  <a:close/>
                </a:path>
                <a:path w="3074035" h="725170">
                  <a:moveTo>
                    <a:pt x="38419" y="42303"/>
                  </a:moveTo>
                  <a:lnTo>
                    <a:pt x="22212" y="47497"/>
                  </a:lnTo>
                  <a:lnTo>
                    <a:pt x="44030" y="47497"/>
                  </a:lnTo>
                  <a:lnTo>
                    <a:pt x="38419" y="42303"/>
                  </a:lnTo>
                  <a:close/>
                </a:path>
                <a:path w="3074035" h="725170">
                  <a:moveTo>
                    <a:pt x="32208" y="30733"/>
                  </a:moveTo>
                  <a:lnTo>
                    <a:pt x="25920" y="30733"/>
                  </a:lnTo>
                  <a:lnTo>
                    <a:pt x="38419" y="42303"/>
                  </a:lnTo>
                  <a:lnTo>
                    <a:pt x="57207" y="36282"/>
                  </a:lnTo>
                  <a:lnTo>
                    <a:pt x="32208" y="30733"/>
                  </a:lnTo>
                  <a:close/>
                </a:path>
                <a:path w="3074035" h="725170">
                  <a:moveTo>
                    <a:pt x="82049" y="28320"/>
                  </a:moveTo>
                  <a:lnTo>
                    <a:pt x="21336" y="28320"/>
                  </a:lnTo>
                  <a:lnTo>
                    <a:pt x="57207" y="36282"/>
                  </a:lnTo>
                  <a:lnTo>
                    <a:pt x="82049" y="2832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983742" y="2763392"/>
              <a:ext cx="2308860" cy="10160"/>
            </a:xfrm>
            <a:custGeom>
              <a:avLst/>
              <a:gdLst/>
              <a:ahLst/>
              <a:cxnLst/>
              <a:rect l="l" t="t" r="r" b="b"/>
              <a:pathLst>
                <a:path w="2308860" h="10160">
                  <a:moveTo>
                    <a:pt x="0" y="0"/>
                  </a:moveTo>
                  <a:lnTo>
                    <a:pt x="2308479" y="0"/>
                  </a:lnTo>
                </a:path>
                <a:path w="2308860" h="10160">
                  <a:moveTo>
                    <a:pt x="0" y="9905"/>
                  </a:moveTo>
                  <a:lnTo>
                    <a:pt x="2308479" y="9905"/>
                  </a:lnTo>
                </a:path>
              </a:pathLst>
            </a:custGeom>
            <a:ln w="9905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1067562" y="2292857"/>
              <a:ext cx="135890" cy="475615"/>
            </a:xfrm>
            <a:custGeom>
              <a:avLst/>
              <a:gdLst/>
              <a:ahLst/>
              <a:cxnLst/>
              <a:rect l="l" t="t" r="r" b="b"/>
              <a:pathLst>
                <a:path w="135890" h="475614">
                  <a:moveTo>
                    <a:pt x="135636" y="0"/>
                  </a:moveTo>
                  <a:lnTo>
                    <a:pt x="0" y="0"/>
                  </a:lnTo>
                  <a:lnTo>
                    <a:pt x="0" y="475488"/>
                  </a:lnTo>
                  <a:lnTo>
                    <a:pt x="135636" y="475488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BCD6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1067562" y="2292857"/>
              <a:ext cx="135890" cy="475615"/>
            </a:xfrm>
            <a:custGeom>
              <a:avLst/>
              <a:gdLst/>
              <a:ahLst/>
              <a:cxnLst/>
              <a:rect l="l" t="t" r="r" b="b"/>
              <a:pathLst>
                <a:path w="135890" h="475614">
                  <a:moveTo>
                    <a:pt x="0" y="475488"/>
                  </a:moveTo>
                  <a:lnTo>
                    <a:pt x="135636" y="475488"/>
                  </a:lnTo>
                  <a:lnTo>
                    <a:pt x="135636" y="0"/>
                  </a:lnTo>
                  <a:lnTo>
                    <a:pt x="0" y="0"/>
                  </a:lnTo>
                  <a:lnTo>
                    <a:pt x="0" y="475488"/>
                  </a:lnTo>
                  <a:close/>
                </a:path>
              </a:pathLst>
            </a:custGeom>
            <a:ln w="19812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1671066" y="2713481"/>
              <a:ext cx="137160" cy="45720"/>
            </a:xfrm>
            <a:custGeom>
              <a:avLst/>
              <a:gdLst/>
              <a:ahLst/>
              <a:cxnLst/>
              <a:rect l="l" t="t" r="r" b="b"/>
              <a:pathLst>
                <a:path w="137160" h="45719">
                  <a:moveTo>
                    <a:pt x="137160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137160" y="45720"/>
                  </a:lnTo>
                  <a:lnTo>
                    <a:pt x="137160" y="0"/>
                  </a:lnTo>
                  <a:close/>
                </a:path>
              </a:pathLst>
            </a:custGeom>
            <a:solidFill>
              <a:srgbClr val="BCD6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1671066" y="2713481"/>
              <a:ext cx="137160" cy="45720"/>
            </a:xfrm>
            <a:custGeom>
              <a:avLst/>
              <a:gdLst/>
              <a:ahLst/>
              <a:cxnLst/>
              <a:rect l="l" t="t" r="r" b="b"/>
              <a:pathLst>
                <a:path w="137160" h="45719">
                  <a:moveTo>
                    <a:pt x="0" y="45720"/>
                  </a:moveTo>
                  <a:lnTo>
                    <a:pt x="137160" y="45720"/>
                  </a:lnTo>
                  <a:lnTo>
                    <a:pt x="137160" y="0"/>
                  </a:lnTo>
                  <a:lnTo>
                    <a:pt x="0" y="0"/>
                  </a:lnTo>
                  <a:lnTo>
                    <a:pt x="0" y="45720"/>
                  </a:lnTo>
                  <a:close/>
                </a:path>
              </a:pathLst>
            </a:custGeom>
            <a:ln w="19811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2274569" y="2713481"/>
              <a:ext cx="137160" cy="45720"/>
            </a:xfrm>
            <a:custGeom>
              <a:avLst/>
              <a:gdLst/>
              <a:ahLst/>
              <a:cxnLst/>
              <a:rect l="l" t="t" r="r" b="b"/>
              <a:pathLst>
                <a:path w="137160" h="45719">
                  <a:moveTo>
                    <a:pt x="137160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137160" y="45720"/>
                  </a:lnTo>
                  <a:lnTo>
                    <a:pt x="137160" y="0"/>
                  </a:lnTo>
                  <a:close/>
                </a:path>
              </a:pathLst>
            </a:custGeom>
            <a:solidFill>
              <a:srgbClr val="BCD6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2274569" y="2713481"/>
              <a:ext cx="137160" cy="45720"/>
            </a:xfrm>
            <a:custGeom>
              <a:avLst/>
              <a:gdLst/>
              <a:ahLst/>
              <a:cxnLst/>
              <a:rect l="l" t="t" r="r" b="b"/>
              <a:pathLst>
                <a:path w="137160" h="45719">
                  <a:moveTo>
                    <a:pt x="0" y="45720"/>
                  </a:moveTo>
                  <a:lnTo>
                    <a:pt x="137160" y="45720"/>
                  </a:lnTo>
                  <a:lnTo>
                    <a:pt x="137160" y="0"/>
                  </a:lnTo>
                  <a:lnTo>
                    <a:pt x="0" y="0"/>
                  </a:lnTo>
                  <a:lnTo>
                    <a:pt x="0" y="45720"/>
                  </a:lnTo>
                  <a:close/>
                </a:path>
              </a:pathLst>
            </a:custGeom>
            <a:ln w="19811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2879597" y="2713481"/>
              <a:ext cx="135890" cy="45720"/>
            </a:xfrm>
            <a:custGeom>
              <a:avLst/>
              <a:gdLst/>
              <a:ahLst/>
              <a:cxnLst/>
              <a:rect l="l" t="t" r="r" b="b"/>
              <a:pathLst>
                <a:path w="135889" h="45719">
                  <a:moveTo>
                    <a:pt x="135636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135636" y="45720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BCD6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879597" y="2713481"/>
              <a:ext cx="135890" cy="45720"/>
            </a:xfrm>
            <a:custGeom>
              <a:avLst/>
              <a:gdLst/>
              <a:ahLst/>
              <a:cxnLst/>
              <a:rect l="l" t="t" r="r" b="b"/>
              <a:pathLst>
                <a:path w="135889" h="45719">
                  <a:moveTo>
                    <a:pt x="0" y="45720"/>
                  </a:moveTo>
                  <a:lnTo>
                    <a:pt x="135636" y="45720"/>
                  </a:lnTo>
                  <a:lnTo>
                    <a:pt x="135636" y="0"/>
                  </a:lnTo>
                  <a:lnTo>
                    <a:pt x="0" y="0"/>
                  </a:lnTo>
                  <a:lnTo>
                    <a:pt x="0" y="45720"/>
                  </a:lnTo>
                  <a:close/>
                </a:path>
              </a:pathLst>
            </a:custGeom>
            <a:ln w="19812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1079309" y="2759201"/>
              <a:ext cx="1924050" cy="762635"/>
            </a:xfrm>
            <a:custGeom>
              <a:avLst/>
              <a:gdLst/>
              <a:ahLst/>
              <a:cxnLst/>
              <a:rect l="l" t="t" r="r" b="b"/>
              <a:pathLst>
                <a:path w="1924050" h="762635">
                  <a:moveTo>
                    <a:pt x="111518" y="104902"/>
                  </a:moveTo>
                  <a:lnTo>
                    <a:pt x="108775" y="100076"/>
                  </a:lnTo>
                  <a:lnTo>
                    <a:pt x="67386" y="28702"/>
                  </a:lnTo>
                  <a:lnTo>
                    <a:pt x="56045" y="9144"/>
                  </a:lnTo>
                  <a:lnTo>
                    <a:pt x="0" y="104521"/>
                  </a:lnTo>
                  <a:lnTo>
                    <a:pt x="1574" y="110617"/>
                  </a:lnTo>
                  <a:lnTo>
                    <a:pt x="6286" y="113411"/>
                  </a:lnTo>
                  <a:lnTo>
                    <a:pt x="11010" y="116078"/>
                  </a:lnTo>
                  <a:lnTo>
                    <a:pt x="17081" y="114554"/>
                  </a:lnTo>
                  <a:lnTo>
                    <a:pt x="45897" y="65481"/>
                  </a:lnTo>
                  <a:lnTo>
                    <a:pt x="46024" y="48450"/>
                  </a:lnTo>
                  <a:lnTo>
                    <a:pt x="45974" y="65366"/>
                  </a:lnTo>
                  <a:lnTo>
                    <a:pt x="43878" y="761873"/>
                  </a:lnTo>
                  <a:lnTo>
                    <a:pt x="63690" y="762000"/>
                  </a:lnTo>
                  <a:lnTo>
                    <a:pt x="65684" y="100076"/>
                  </a:lnTo>
                  <a:lnTo>
                    <a:pt x="65709" y="65366"/>
                  </a:lnTo>
                  <a:lnTo>
                    <a:pt x="94373" y="114808"/>
                  </a:lnTo>
                  <a:lnTo>
                    <a:pt x="100444" y="116459"/>
                  </a:lnTo>
                  <a:lnTo>
                    <a:pt x="109905" y="110871"/>
                  </a:lnTo>
                  <a:lnTo>
                    <a:pt x="111518" y="104902"/>
                  </a:lnTo>
                  <a:close/>
                </a:path>
                <a:path w="1924050" h="762635">
                  <a:moveTo>
                    <a:pt x="716089" y="95631"/>
                  </a:moveTo>
                  <a:lnTo>
                    <a:pt x="713295" y="90932"/>
                  </a:lnTo>
                  <a:lnTo>
                    <a:pt x="671817" y="19558"/>
                  </a:lnTo>
                  <a:lnTo>
                    <a:pt x="660463" y="0"/>
                  </a:lnTo>
                  <a:lnTo>
                    <a:pt x="607250" y="90678"/>
                  </a:lnTo>
                  <a:lnTo>
                    <a:pt x="604583" y="95377"/>
                  </a:lnTo>
                  <a:lnTo>
                    <a:pt x="606107" y="101473"/>
                  </a:lnTo>
                  <a:lnTo>
                    <a:pt x="615505" y="107061"/>
                  </a:lnTo>
                  <a:lnTo>
                    <a:pt x="621601" y="105410"/>
                  </a:lnTo>
                  <a:lnTo>
                    <a:pt x="624395" y="100711"/>
                  </a:lnTo>
                  <a:lnTo>
                    <a:pt x="650443" y="56261"/>
                  </a:lnTo>
                  <a:lnTo>
                    <a:pt x="650557" y="19558"/>
                  </a:lnTo>
                  <a:lnTo>
                    <a:pt x="650468" y="56210"/>
                  </a:lnTo>
                  <a:lnTo>
                    <a:pt x="648906" y="762000"/>
                  </a:lnTo>
                  <a:lnTo>
                    <a:pt x="668718" y="762127"/>
                  </a:lnTo>
                  <a:lnTo>
                    <a:pt x="670166" y="107188"/>
                  </a:lnTo>
                  <a:lnTo>
                    <a:pt x="670242" y="56222"/>
                  </a:lnTo>
                  <a:lnTo>
                    <a:pt x="698944" y="105664"/>
                  </a:lnTo>
                  <a:lnTo>
                    <a:pt x="705040" y="107188"/>
                  </a:lnTo>
                  <a:lnTo>
                    <a:pt x="709739" y="104521"/>
                  </a:lnTo>
                  <a:lnTo>
                    <a:pt x="714438" y="101727"/>
                  </a:lnTo>
                  <a:lnTo>
                    <a:pt x="716089" y="95631"/>
                  </a:lnTo>
                  <a:close/>
                </a:path>
                <a:path w="1924050" h="762635">
                  <a:moveTo>
                    <a:pt x="1319085" y="95631"/>
                  </a:moveTo>
                  <a:lnTo>
                    <a:pt x="1316215" y="90805"/>
                  </a:lnTo>
                  <a:lnTo>
                    <a:pt x="1274813" y="19558"/>
                  </a:lnTo>
                  <a:lnTo>
                    <a:pt x="1263459" y="0"/>
                  </a:lnTo>
                  <a:lnTo>
                    <a:pt x="1210297" y="90932"/>
                  </a:lnTo>
                  <a:lnTo>
                    <a:pt x="1207579" y="95504"/>
                  </a:lnTo>
                  <a:lnTo>
                    <a:pt x="1209103" y="101473"/>
                  </a:lnTo>
                  <a:lnTo>
                    <a:pt x="1213802" y="104267"/>
                  </a:lnTo>
                  <a:lnTo>
                    <a:pt x="1218628" y="107061"/>
                  </a:lnTo>
                  <a:lnTo>
                    <a:pt x="1224597" y="105410"/>
                  </a:lnTo>
                  <a:lnTo>
                    <a:pt x="1227391" y="100711"/>
                  </a:lnTo>
                  <a:lnTo>
                    <a:pt x="1253490" y="56172"/>
                  </a:lnTo>
                  <a:lnTo>
                    <a:pt x="1252410" y="762000"/>
                  </a:lnTo>
                  <a:lnTo>
                    <a:pt x="1272222" y="762127"/>
                  </a:lnTo>
                  <a:lnTo>
                    <a:pt x="1273302" y="56426"/>
                  </a:lnTo>
                  <a:lnTo>
                    <a:pt x="1299146" y="100838"/>
                  </a:lnTo>
                  <a:lnTo>
                    <a:pt x="1301940" y="105537"/>
                  </a:lnTo>
                  <a:lnTo>
                    <a:pt x="1308036" y="107188"/>
                  </a:lnTo>
                  <a:lnTo>
                    <a:pt x="1312735" y="104394"/>
                  </a:lnTo>
                  <a:lnTo>
                    <a:pt x="1317434" y="101727"/>
                  </a:lnTo>
                  <a:lnTo>
                    <a:pt x="1319085" y="95631"/>
                  </a:lnTo>
                  <a:close/>
                </a:path>
                <a:path w="1924050" h="762635">
                  <a:moveTo>
                    <a:pt x="1923605" y="95631"/>
                  </a:moveTo>
                  <a:lnTo>
                    <a:pt x="1879358" y="19558"/>
                  </a:lnTo>
                  <a:lnTo>
                    <a:pt x="1867979" y="0"/>
                  </a:lnTo>
                  <a:lnTo>
                    <a:pt x="1814893" y="90805"/>
                  </a:lnTo>
                  <a:lnTo>
                    <a:pt x="1812099" y="95504"/>
                  </a:lnTo>
                  <a:lnTo>
                    <a:pt x="1813750" y="101600"/>
                  </a:lnTo>
                  <a:lnTo>
                    <a:pt x="1818449" y="104394"/>
                  </a:lnTo>
                  <a:lnTo>
                    <a:pt x="1823148" y="107061"/>
                  </a:lnTo>
                  <a:lnTo>
                    <a:pt x="1829244" y="105537"/>
                  </a:lnTo>
                  <a:lnTo>
                    <a:pt x="1831911" y="100838"/>
                  </a:lnTo>
                  <a:lnTo>
                    <a:pt x="1858035" y="56172"/>
                  </a:lnTo>
                  <a:lnTo>
                    <a:pt x="1857438" y="762000"/>
                  </a:lnTo>
                  <a:lnTo>
                    <a:pt x="1877250" y="762127"/>
                  </a:lnTo>
                  <a:lnTo>
                    <a:pt x="1877809" y="107188"/>
                  </a:lnTo>
                  <a:lnTo>
                    <a:pt x="1877733" y="56184"/>
                  </a:lnTo>
                  <a:lnTo>
                    <a:pt x="1877847" y="56375"/>
                  </a:lnTo>
                  <a:lnTo>
                    <a:pt x="1903793" y="100838"/>
                  </a:lnTo>
                  <a:lnTo>
                    <a:pt x="1906460" y="105537"/>
                  </a:lnTo>
                  <a:lnTo>
                    <a:pt x="1912556" y="107188"/>
                  </a:lnTo>
                  <a:lnTo>
                    <a:pt x="1917255" y="104394"/>
                  </a:lnTo>
                  <a:lnTo>
                    <a:pt x="1922081" y="101600"/>
                  </a:lnTo>
                  <a:lnTo>
                    <a:pt x="1923605" y="95631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571194" y="4292367"/>
            <a:ext cx="507831" cy="7861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810"/>
              </a:lnSpc>
              <a:defRPr/>
            </a:pPr>
            <a:r>
              <a:rPr spc="-110" dirty="0">
                <a:solidFill>
                  <a:srgbClr val="C00000"/>
                </a:solidFill>
                <a:latin typeface="Arial"/>
                <a:cs typeface="Arial"/>
              </a:rPr>
              <a:t>Encoder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204" dirty="0">
                <a:solidFill>
                  <a:srgbClr val="C0000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506217" y="6095238"/>
            <a:ext cx="2435860" cy="271780"/>
          </a:xfrm>
          <a:custGeom>
            <a:avLst/>
            <a:gdLst/>
            <a:ahLst/>
            <a:cxnLst/>
            <a:rect l="l" t="t" r="r" b="b"/>
            <a:pathLst>
              <a:path w="2435860" h="271779">
                <a:moveTo>
                  <a:pt x="2435352" y="0"/>
                </a:moveTo>
                <a:lnTo>
                  <a:pt x="2427013" y="52793"/>
                </a:lnTo>
                <a:lnTo>
                  <a:pt x="2404268" y="95907"/>
                </a:lnTo>
                <a:lnTo>
                  <a:pt x="2370522" y="124976"/>
                </a:lnTo>
                <a:lnTo>
                  <a:pt x="2329180" y="135636"/>
                </a:lnTo>
                <a:lnTo>
                  <a:pt x="1323848" y="135636"/>
                </a:lnTo>
                <a:lnTo>
                  <a:pt x="1282505" y="146295"/>
                </a:lnTo>
                <a:lnTo>
                  <a:pt x="1248759" y="175364"/>
                </a:lnTo>
                <a:lnTo>
                  <a:pt x="1226014" y="218478"/>
                </a:lnTo>
                <a:lnTo>
                  <a:pt x="1217676" y="271272"/>
                </a:lnTo>
                <a:lnTo>
                  <a:pt x="1209337" y="218478"/>
                </a:lnTo>
                <a:lnTo>
                  <a:pt x="1186592" y="175364"/>
                </a:lnTo>
                <a:lnTo>
                  <a:pt x="1152846" y="146295"/>
                </a:lnTo>
                <a:lnTo>
                  <a:pt x="1111504" y="135636"/>
                </a:lnTo>
                <a:lnTo>
                  <a:pt x="106146" y="135636"/>
                </a:lnTo>
                <a:lnTo>
                  <a:pt x="64829" y="124976"/>
                </a:lnTo>
                <a:lnTo>
                  <a:pt x="31089" y="95907"/>
                </a:lnTo>
                <a:lnTo>
                  <a:pt x="8341" y="52793"/>
                </a:lnTo>
                <a:lnTo>
                  <a:pt x="0" y="0"/>
                </a:lnTo>
              </a:path>
            </a:pathLst>
          </a:custGeom>
          <a:ln w="198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141981" y="4303015"/>
            <a:ext cx="187960" cy="780415"/>
          </a:xfrm>
          <a:custGeom>
            <a:avLst/>
            <a:gdLst/>
            <a:ahLst/>
            <a:cxnLst/>
            <a:rect l="l" t="t" r="r" b="b"/>
            <a:pathLst>
              <a:path w="187959" h="780414">
                <a:moveTo>
                  <a:pt x="187452" y="780288"/>
                </a:moveTo>
                <a:lnTo>
                  <a:pt x="150968" y="774515"/>
                </a:lnTo>
                <a:lnTo>
                  <a:pt x="121177" y="758777"/>
                </a:lnTo>
                <a:lnTo>
                  <a:pt x="101091" y="735443"/>
                </a:lnTo>
                <a:lnTo>
                  <a:pt x="93726" y="706882"/>
                </a:lnTo>
                <a:lnTo>
                  <a:pt x="93726" y="463550"/>
                </a:lnTo>
                <a:lnTo>
                  <a:pt x="86360" y="434988"/>
                </a:lnTo>
                <a:lnTo>
                  <a:pt x="66274" y="411654"/>
                </a:lnTo>
                <a:lnTo>
                  <a:pt x="36483" y="395916"/>
                </a:lnTo>
                <a:lnTo>
                  <a:pt x="0" y="390144"/>
                </a:lnTo>
                <a:lnTo>
                  <a:pt x="36483" y="384371"/>
                </a:lnTo>
                <a:lnTo>
                  <a:pt x="66274" y="368633"/>
                </a:lnTo>
                <a:lnTo>
                  <a:pt x="86360" y="345299"/>
                </a:lnTo>
                <a:lnTo>
                  <a:pt x="93726" y="316738"/>
                </a:lnTo>
                <a:lnTo>
                  <a:pt x="93726" y="73406"/>
                </a:lnTo>
                <a:lnTo>
                  <a:pt x="101091" y="44844"/>
                </a:lnTo>
                <a:lnTo>
                  <a:pt x="121177" y="21510"/>
                </a:lnTo>
                <a:lnTo>
                  <a:pt x="150968" y="5772"/>
                </a:lnTo>
                <a:lnTo>
                  <a:pt x="187452" y="0"/>
                </a:lnTo>
              </a:path>
            </a:pathLst>
          </a:custGeom>
          <a:ln w="19812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389626" y="5714796"/>
            <a:ext cx="72263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24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575966" y="5724245"/>
            <a:ext cx="12001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15" dirty="0">
                <a:solidFill>
                  <a:prstClr val="black"/>
                </a:solidFill>
                <a:latin typeface="Arial"/>
                <a:cs typeface="Arial"/>
              </a:rPr>
              <a:t>il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74874" y="5724245"/>
            <a:ext cx="1301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93934" y="5724245"/>
            <a:ext cx="111506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99109" algn="l"/>
              </a:tabLst>
              <a:defRPr/>
            </a:pPr>
            <a:r>
              <a:rPr sz="1600" i="1" spc="-15" dirty="0">
                <a:solidFill>
                  <a:prstClr val="black"/>
                </a:solidFill>
                <a:latin typeface="Arial"/>
                <a:cs typeface="Arial"/>
              </a:rPr>
              <a:t>m’	</a:t>
            </a:r>
            <a:r>
              <a:rPr sz="1600" i="1" spc="-40" dirty="0">
                <a:solidFill>
                  <a:prstClr val="black"/>
                </a:solidFill>
                <a:latin typeface="Arial"/>
                <a:cs typeface="Arial"/>
              </a:rPr>
              <a:t>entarté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403132" y="4074033"/>
            <a:ext cx="230832" cy="12827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95" dirty="0">
                <a:solidFill>
                  <a:srgbClr val="00AF50"/>
                </a:solidFill>
                <a:latin typeface="Arial"/>
                <a:cs typeface="Arial"/>
              </a:rPr>
              <a:t>Decoder</a:t>
            </a:r>
            <a:r>
              <a:rPr spc="-1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pc="-200" dirty="0">
                <a:solidFill>
                  <a:srgbClr val="00AF5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0136885" y="4325874"/>
            <a:ext cx="189230" cy="779145"/>
          </a:xfrm>
          <a:custGeom>
            <a:avLst/>
            <a:gdLst/>
            <a:ahLst/>
            <a:cxnLst/>
            <a:rect l="l" t="t" r="r" b="b"/>
            <a:pathLst>
              <a:path w="189229" h="779145">
                <a:moveTo>
                  <a:pt x="0" y="0"/>
                </a:moveTo>
                <a:lnTo>
                  <a:pt x="36784" y="5816"/>
                </a:lnTo>
                <a:lnTo>
                  <a:pt x="66817" y="21669"/>
                </a:lnTo>
                <a:lnTo>
                  <a:pt x="87064" y="45166"/>
                </a:lnTo>
                <a:lnTo>
                  <a:pt x="94488" y="73913"/>
                </a:lnTo>
                <a:lnTo>
                  <a:pt x="94488" y="315468"/>
                </a:lnTo>
                <a:lnTo>
                  <a:pt x="101911" y="344215"/>
                </a:lnTo>
                <a:lnTo>
                  <a:pt x="122158" y="367712"/>
                </a:lnTo>
                <a:lnTo>
                  <a:pt x="152191" y="383565"/>
                </a:lnTo>
                <a:lnTo>
                  <a:pt x="188975" y="389381"/>
                </a:lnTo>
                <a:lnTo>
                  <a:pt x="152191" y="395198"/>
                </a:lnTo>
                <a:lnTo>
                  <a:pt x="122158" y="411051"/>
                </a:lnTo>
                <a:lnTo>
                  <a:pt x="101911" y="434548"/>
                </a:lnTo>
                <a:lnTo>
                  <a:pt x="94488" y="463295"/>
                </a:lnTo>
                <a:lnTo>
                  <a:pt x="94488" y="704850"/>
                </a:lnTo>
                <a:lnTo>
                  <a:pt x="87064" y="733597"/>
                </a:lnTo>
                <a:lnTo>
                  <a:pt x="66817" y="757094"/>
                </a:lnTo>
                <a:lnTo>
                  <a:pt x="36784" y="772947"/>
                </a:lnTo>
                <a:lnTo>
                  <a:pt x="0" y="778763"/>
                </a:lnTo>
              </a:path>
            </a:pathLst>
          </a:custGeom>
          <a:ln w="1981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571194" y="3167697"/>
            <a:ext cx="507831" cy="89979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810"/>
              </a:lnSpc>
              <a:defRPr/>
            </a:pPr>
            <a:r>
              <a:rPr spc="-30" dirty="0">
                <a:solidFill>
                  <a:srgbClr val="3986FF"/>
                </a:solidFill>
                <a:latin typeface="Arial"/>
                <a:cs typeface="Arial"/>
              </a:rPr>
              <a:t>Attention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120" dirty="0">
                <a:solidFill>
                  <a:srgbClr val="3986FF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137409" y="3275838"/>
            <a:ext cx="189230" cy="624840"/>
          </a:xfrm>
          <a:custGeom>
            <a:avLst/>
            <a:gdLst/>
            <a:ahLst/>
            <a:cxnLst/>
            <a:rect l="l" t="t" r="r" b="b"/>
            <a:pathLst>
              <a:path w="189229" h="624839">
                <a:moveTo>
                  <a:pt x="188976" y="624839"/>
                </a:moveTo>
                <a:lnTo>
                  <a:pt x="152196" y="619023"/>
                </a:lnTo>
                <a:lnTo>
                  <a:pt x="122162" y="603170"/>
                </a:lnTo>
                <a:lnTo>
                  <a:pt x="101913" y="579673"/>
                </a:lnTo>
                <a:lnTo>
                  <a:pt x="94488" y="550926"/>
                </a:lnTo>
                <a:lnTo>
                  <a:pt x="94488" y="386334"/>
                </a:lnTo>
                <a:lnTo>
                  <a:pt x="87062" y="357586"/>
                </a:lnTo>
                <a:lnTo>
                  <a:pt x="66813" y="334089"/>
                </a:lnTo>
                <a:lnTo>
                  <a:pt x="36779" y="318236"/>
                </a:lnTo>
                <a:lnTo>
                  <a:pt x="0" y="312420"/>
                </a:lnTo>
                <a:lnTo>
                  <a:pt x="36779" y="306603"/>
                </a:lnTo>
                <a:lnTo>
                  <a:pt x="66813" y="290750"/>
                </a:lnTo>
                <a:lnTo>
                  <a:pt x="87062" y="267253"/>
                </a:lnTo>
                <a:lnTo>
                  <a:pt x="94488" y="238506"/>
                </a:lnTo>
                <a:lnTo>
                  <a:pt x="94488" y="73913"/>
                </a:lnTo>
                <a:lnTo>
                  <a:pt x="101913" y="45166"/>
                </a:lnTo>
                <a:lnTo>
                  <a:pt x="122162" y="21669"/>
                </a:lnTo>
                <a:lnTo>
                  <a:pt x="152196" y="5816"/>
                </a:lnTo>
                <a:lnTo>
                  <a:pt x="188976" y="0"/>
                </a:lnTo>
              </a:path>
            </a:pathLst>
          </a:custGeom>
          <a:ln w="19812">
            <a:solidFill>
              <a:srgbClr val="3986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736086" y="1399795"/>
            <a:ext cx="3401695" cy="860491"/>
          </a:xfrm>
          <a:prstGeom prst="rect">
            <a:avLst/>
          </a:prstGeom>
          <a:ln w="28955">
            <a:solidFill>
              <a:srgbClr val="BA56BD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90170" marR="325755">
              <a:spcBef>
                <a:spcPts val="229"/>
              </a:spcBef>
              <a:defRPr/>
            </a:pPr>
            <a:r>
              <a:rPr spc="-135" dirty="0">
                <a:solidFill>
                  <a:srgbClr val="7E7E7E"/>
                </a:solidFill>
                <a:latin typeface="Arial"/>
                <a:cs typeface="Arial"/>
              </a:rPr>
              <a:t>On </a:t>
            </a:r>
            <a:r>
              <a:rPr spc="-40" dirty="0">
                <a:solidFill>
                  <a:srgbClr val="7E7E7E"/>
                </a:solidFill>
                <a:latin typeface="Arial"/>
                <a:cs typeface="Arial"/>
              </a:rPr>
              <a:t>this </a:t>
            </a:r>
            <a:r>
              <a:rPr spc="-75" dirty="0">
                <a:solidFill>
                  <a:srgbClr val="7E7E7E"/>
                </a:solidFill>
                <a:latin typeface="Arial"/>
                <a:cs typeface="Arial"/>
              </a:rPr>
              <a:t>decoder </a:t>
            </a:r>
            <a:r>
              <a:rPr spc="-50" dirty="0">
                <a:solidFill>
                  <a:srgbClr val="7E7E7E"/>
                </a:solidFill>
                <a:latin typeface="Arial"/>
                <a:cs typeface="Arial"/>
              </a:rPr>
              <a:t>timestep,</a:t>
            </a:r>
            <a:r>
              <a:rPr spc="-14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pc="-50" dirty="0">
                <a:solidFill>
                  <a:srgbClr val="7E7E7E"/>
                </a:solidFill>
                <a:latin typeface="Arial"/>
                <a:cs typeface="Arial"/>
              </a:rPr>
              <a:t>we’re  </a:t>
            </a:r>
            <a:r>
              <a:rPr spc="-55" dirty="0">
                <a:solidFill>
                  <a:srgbClr val="7E7E7E"/>
                </a:solidFill>
                <a:latin typeface="Arial"/>
                <a:cs typeface="Arial"/>
              </a:rPr>
              <a:t>mostly </a:t>
            </a:r>
            <a:r>
              <a:rPr spc="-85" dirty="0">
                <a:solidFill>
                  <a:srgbClr val="7E7E7E"/>
                </a:solidFill>
                <a:latin typeface="Arial"/>
                <a:cs typeface="Arial"/>
              </a:rPr>
              <a:t>focusing </a:t>
            </a:r>
            <a:r>
              <a:rPr spc="-60" dirty="0">
                <a:solidFill>
                  <a:srgbClr val="7E7E7E"/>
                </a:solidFill>
                <a:latin typeface="Arial"/>
                <a:cs typeface="Arial"/>
              </a:rPr>
              <a:t>on </a:t>
            </a:r>
            <a:r>
              <a:rPr spc="-20" dirty="0">
                <a:solidFill>
                  <a:srgbClr val="7E7E7E"/>
                </a:solidFill>
                <a:latin typeface="Arial"/>
                <a:cs typeface="Arial"/>
              </a:rPr>
              <a:t>the first  </a:t>
            </a:r>
            <a:r>
              <a:rPr spc="-75" dirty="0">
                <a:solidFill>
                  <a:srgbClr val="7E7E7E"/>
                </a:solidFill>
                <a:latin typeface="Arial"/>
                <a:cs typeface="Arial"/>
              </a:rPr>
              <a:t>encoder </a:t>
            </a:r>
            <a:r>
              <a:rPr spc="-60" dirty="0">
                <a:solidFill>
                  <a:srgbClr val="7E7E7E"/>
                </a:solidFill>
                <a:latin typeface="Arial"/>
                <a:cs typeface="Arial"/>
              </a:rPr>
              <a:t>hidden </a:t>
            </a:r>
            <a:r>
              <a:rPr spc="-70" dirty="0">
                <a:solidFill>
                  <a:srgbClr val="7E7E7E"/>
                </a:solidFill>
                <a:latin typeface="Arial"/>
                <a:cs typeface="Arial"/>
              </a:rPr>
              <a:t>state</a:t>
            </a:r>
            <a:r>
              <a:rPr spc="-12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7E7E7E"/>
                </a:solidFill>
                <a:latin typeface="Arial"/>
                <a:cs typeface="Arial"/>
              </a:rPr>
              <a:t>(</a:t>
            </a:r>
            <a:r>
              <a:rPr i="1" spc="-5" dirty="0">
                <a:solidFill>
                  <a:srgbClr val="7E7E7E"/>
                </a:solidFill>
                <a:latin typeface="Arial"/>
                <a:cs typeface="Arial"/>
              </a:rPr>
              <a:t>”he”</a:t>
            </a:r>
            <a:r>
              <a:rPr spc="-5" dirty="0">
                <a:solidFill>
                  <a:srgbClr val="7E7E7E"/>
                </a:solidFill>
                <a:latin typeface="Arial"/>
                <a:cs typeface="Arial"/>
              </a:rPr>
              <a:t>)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783586" y="1848611"/>
            <a:ext cx="958850" cy="483234"/>
          </a:xfrm>
          <a:custGeom>
            <a:avLst/>
            <a:gdLst/>
            <a:ahLst/>
            <a:cxnLst/>
            <a:rect l="l" t="t" r="r" b="b"/>
            <a:pathLst>
              <a:path w="958850" h="483235">
                <a:moveTo>
                  <a:pt x="58673" y="405129"/>
                </a:moveTo>
                <a:lnTo>
                  <a:pt x="0" y="482473"/>
                </a:lnTo>
                <a:lnTo>
                  <a:pt x="97154" y="482980"/>
                </a:lnTo>
                <a:lnTo>
                  <a:pt x="87487" y="463423"/>
                </a:lnTo>
                <a:lnTo>
                  <a:pt x="71373" y="463423"/>
                </a:lnTo>
                <a:lnTo>
                  <a:pt x="58546" y="437514"/>
                </a:lnTo>
                <a:lnTo>
                  <a:pt x="71519" y="431118"/>
                </a:lnTo>
                <a:lnTo>
                  <a:pt x="58673" y="405129"/>
                </a:lnTo>
                <a:close/>
              </a:path>
              <a:path w="958850" h="483235">
                <a:moveTo>
                  <a:pt x="71519" y="431118"/>
                </a:moveTo>
                <a:lnTo>
                  <a:pt x="58546" y="437514"/>
                </a:lnTo>
                <a:lnTo>
                  <a:pt x="71373" y="463423"/>
                </a:lnTo>
                <a:lnTo>
                  <a:pt x="84330" y="457034"/>
                </a:lnTo>
                <a:lnTo>
                  <a:pt x="71519" y="431118"/>
                </a:lnTo>
                <a:close/>
              </a:path>
              <a:path w="958850" h="483235">
                <a:moveTo>
                  <a:pt x="84330" y="457034"/>
                </a:moveTo>
                <a:lnTo>
                  <a:pt x="71373" y="463423"/>
                </a:lnTo>
                <a:lnTo>
                  <a:pt x="87487" y="463423"/>
                </a:lnTo>
                <a:lnTo>
                  <a:pt x="84330" y="457034"/>
                </a:lnTo>
                <a:close/>
              </a:path>
              <a:path w="958850" h="483235">
                <a:moveTo>
                  <a:pt x="945895" y="0"/>
                </a:moveTo>
                <a:lnTo>
                  <a:pt x="71519" y="431118"/>
                </a:lnTo>
                <a:lnTo>
                  <a:pt x="84330" y="457034"/>
                </a:lnTo>
                <a:lnTo>
                  <a:pt x="958722" y="25908"/>
                </a:lnTo>
                <a:lnTo>
                  <a:pt x="945895" y="0"/>
                </a:lnTo>
                <a:close/>
              </a:path>
            </a:pathLst>
          </a:custGeom>
          <a:solidFill>
            <a:srgbClr val="BA56BD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571194" y="1905855"/>
            <a:ext cx="507831" cy="11010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13030">
              <a:lnSpc>
                <a:spcPts val="1810"/>
              </a:lnSpc>
              <a:defRPr/>
            </a:pPr>
            <a:r>
              <a:rPr spc="-30" dirty="0">
                <a:solidFill>
                  <a:srgbClr val="3986FF"/>
                </a:solidFill>
                <a:latin typeface="Arial"/>
                <a:cs typeface="Arial"/>
              </a:rPr>
              <a:t>Attention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defRPr/>
            </a:pPr>
            <a:r>
              <a:rPr spc="-25" dirty="0">
                <a:solidFill>
                  <a:srgbClr val="3986FF"/>
                </a:solidFill>
                <a:latin typeface="Arial"/>
                <a:cs typeface="Arial"/>
              </a:rPr>
              <a:t>distribution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149601" y="2143505"/>
            <a:ext cx="189230" cy="624840"/>
          </a:xfrm>
          <a:custGeom>
            <a:avLst/>
            <a:gdLst/>
            <a:ahLst/>
            <a:cxnLst/>
            <a:rect l="l" t="t" r="r" b="b"/>
            <a:pathLst>
              <a:path w="189230" h="624839">
                <a:moveTo>
                  <a:pt x="188976" y="624840"/>
                </a:moveTo>
                <a:lnTo>
                  <a:pt x="152196" y="619023"/>
                </a:lnTo>
                <a:lnTo>
                  <a:pt x="122162" y="603170"/>
                </a:lnTo>
                <a:lnTo>
                  <a:pt x="101913" y="579673"/>
                </a:lnTo>
                <a:lnTo>
                  <a:pt x="94488" y="550926"/>
                </a:lnTo>
                <a:lnTo>
                  <a:pt x="94488" y="386334"/>
                </a:lnTo>
                <a:lnTo>
                  <a:pt x="87062" y="357586"/>
                </a:lnTo>
                <a:lnTo>
                  <a:pt x="66813" y="334089"/>
                </a:lnTo>
                <a:lnTo>
                  <a:pt x="36779" y="318236"/>
                </a:lnTo>
                <a:lnTo>
                  <a:pt x="0" y="312420"/>
                </a:lnTo>
                <a:lnTo>
                  <a:pt x="36779" y="306603"/>
                </a:lnTo>
                <a:lnTo>
                  <a:pt x="66813" y="290750"/>
                </a:lnTo>
                <a:lnTo>
                  <a:pt x="87062" y="267253"/>
                </a:lnTo>
                <a:lnTo>
                  <a:pt x="94488" y="238506"/>
                </a:lnTo>
                <a:lnTo>
                  <a:pt x="94488" y="73914"/>
                </a:lnTo>
                <a:lnTo>
                  <a:pt x="101913" y="45166"/>
                </a:lnTo>
                <a:lnTo>
                  <a:pt x="122162" y="21669"/>
                </a:lnTo>
                <a:lnTo>
                  <a:pt x="152196" y="5816"/>
                </a:lnTo>
                <a:lnTo>
                  <a:pt x="188976" y="0"/>
                </a:lnTo>
              </a:path>
            </a:pathLst>
          </a:custGeom>
          <a:ln w="19812">
            <a:solidFill>
              <a:srgbClr val="3986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720334" y="2759201"/>
            <a:ext cx="3145790" cy="585416"/>
          </a:xfrm>
          <a:prstGeom prst="rect">
            <a:avLst/>
          </a:prstGeom>
          <a:ln w="28955">
            <a:solidFill>
              <a:srgbClr val="BA56BD"/>
            </a:solidFill>
          </a:ln>
        </p:spPr>
        <p:txBody>
          <a:bodyPr vert="horz" wrap="square" lIns="0" tIns="31114" rIns="0" bIns="0" rtlCol="0">
            <a:spAutoFit/>
          </a:bodyPr>
          <a:lstStyle/>
          <a:p>
            <a:pPr marL="215900" marR="113030" indent="-96520">
              <a:spcBef>
                <a:spcPts val="244"/>
              </a:spcBef>
              <a:defRPr/>
            </a:pPr>
            <a:r>
              <a:rPr spc="-190" dirty="0">
                <a:solidFill>
                  <a:srgbClr val="7E7E7E"/>
                </a:solidFill>
                <a:latin typeface="Arial"/>
                <a:cs typeface="Arial"/>
              </a:rPr>
              <a:t>Take </a:t>
            </a:r>
            <a:r>
              <a:rPr spc="-65" dirty="0">
                <a:solidFill>
                  <a:srgbClr val="7E7E7E"/>
                </a:solidFill>
                <a:latin typeface="Arial"/>
                <a:cs typeface="Arial"/>
              </a:rPr>
              <a:t>softmax </a:t>
            </a:r>
            <a:r>
              <a:rPr spc="15" dirty="0">
                <a:solidFill>
                  <a:srgbClr val="7E7E7E"/>
                </a:solidFill>
                <a:latin typeface="Arial"/>
                <a:cs typeface="Arial"/>
              </a:rPr>
              <a:t>to </a:t>
            </a:r>
            <a:r>
              <a:rPr spc="5" dirty="0">
                <a:solidFill>
                  <a:srgbClr val="7E7E7E"/>
                </a:solidFill>
                <a:latin typeface="Arial"/>
                <a:cs typeface="Arial"/>
              </a:rPr>
              <a:t>turn </a:t>
            </a:r>
            <a:r>
              <a:rPr spc="-20" dirty="0">
                <a:solidFill>
                  <a:srgbClr val="7E7E7E"/>
                </a:solidFill>
                <a:latin typeface="Arial"/>
                <a:cs typeface="Arial"/>
              </a:rPr>
              <a:t>the</a:t>
            </a:r>
            <a:r>
              <a:rPr spc="-30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pc="-120" dirty="0">
                <a:solidFill>
                  <a:srgbClr val="7E7E7E"/>
                </a:solidFill>
                <a:latin typeface="Arial"/>
                <a:cs typeface="Arial"/>
              </a:rPr>
              <a:t>scores  </a:t>
            </a:r>
            <a:r>
              <a:rPr spc="-10" dirty="0">
                <a:solidFill>
                  <a:srgbClr val="7E7E7E"/>
                </a:solidFill>
                <a:latin typeface="Arial"/>
                <a:cs typeface="Arial"/>
              </a:rPr>
              <a:t>into </a:t>
            </a:r>
            <a:r>
              <a:rPr spc="-140" dirty="0">
                <a:solidFill>
                  <a:srgbClr val="7E7E7E"/>
                </a:solidFill>
                <a:latin typeface="Arial"/>
                <a:cs typeface="Arial"/>
              </a:rPr>
              <a:t>a </a:t>
            </a:r>
            <a:r>
              <a:rPr spc="-35" dirty="0">
                <a:solidFill>
                  <a:srgbClr val="7E7E7E"/>
                </a:solidFill>
                <a:latin typeface="Arial"/>
                <a:cs typeface="Arial"/>
              </a:rPr>
              <a:t>probability</a:t>
            </a:r>
            <a:r>
              <a:rPr spc="-114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pc="-25" dirty="0">
                <a:solidFill>
                  <a:srgbClr val="7E7E7E"/>
                </a:solidFill>
                <a:latin typeface="Arial"/>
                <a:cs typeface="Arial"/>
              </a:rPr>
              <a:t>distribution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4949190" y="3039746"/>
            <a:ext cx="772160" cy="86995"/>
          </a:xfrm>
          <a:custGeom>
            <a:avLst/>
            <a:gdLst/>
            <a:ahLst/>
            <a:cxnLst/>
            <a:rect l="l" t="t" r="r" b="b"/>
            <a:pathLst>
              <a:path w="772160" h="86994">
                <a:moveTo>
                  <a:pt x="86868" y="0"/>
                </a:moveTo>
                <a:lnTo>
                  <a:pt x="0" y="43560"/>
                </a:lnTo>
                <a:lnTo>
                  <a:pt x="86868" y="86867"/>
                </a:lnTo>
                <a:lnTo>
                  <a:pt x="86868" y="57912"/>
                </a:lnTo>
                <a:lnTo>
                  <a:pt x="72389" y="57912"/>
                </a:lnTo>
                <a:lnTo>
                  <a:pt x="72389" y="28955"/>
                </a:lnTo>
                <a:lnTo>
                  <a:pt x="86868" y="28937"/>
                </a:lnTo>
                <a:lnTo>
                  <a:pt x="86868" y="0"/>
                </a:lnTo>
                <a:close/>
              </a:path>
              <a:path w="772160" h="86994">
                <a:moveTo>
                  <a:pt x="86868" y="28937"/>
                </a:moveTo>
                <a:lnTo>
                  <a:pt x="72389" y="28955"/>
                </a:lnTo>
                <a:lnTo>
                  <a:pt x="72389" y="57912"/>
                </a:lnTo>
                <a:lnTo>
                  <a:pt x="86868" y="57893"/>
                </a:lnTo>
                <a:lnTo>
                  <a:pt x="86868" y="28937"/>
                </a:lnTo>
                <a:close/>
              </a:path>
              <a:path w="772160" h="86994">
                <a:moveTo>
                  <a:pt x="86868" y="57893"/>
                </a:moveTo>
                <a:lnTo>
                  <a:pt x="72389" y="57912"/>
                </a:lnTo>
                <a:lnTo>
                  <a:pt x="86868" y="57912"/>
                </a:lnTo>
                <a:close/>
              </a:path>
              <a:path w="772160" h="86994">
                <a:moveTo>
                  <a:pt x="772160" y="28066"/>
                </a:moveTo>
                <a:lnTo>
                  <a:pt x="86868" y="28937"/>
                </a:lnTo>
                <a:lnTo>
                  <a:pt x="86868" y="57893"/>
                </a:lnTo>
                <a:lnTo>
                  <a:pt x="772160" y="57022"/>
                </a:lnTo>
                <a:lnTo>
                  <a:pt x="772160" y="28066"/>
                </a:lnTo>
                <a:close/>
              </a:path>
            </a:pathLst>
          </a:custGeom>
          <a:solidFill>
            <a:srgbClr val="BA56BD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619553" y="6411188"/>
            <a:ext cx="2230755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125" dirty="0">
                <a:solidFill>
                  <a:prstClr val="black"/>
                </a:solidFill>
                <a:latin typeface="Arial"/>
                <a:cs typeface="Arial"/>
              </a:rPr>
              <a:t>Source </a:t>
            </a:r>
            <a:r>
              <a:rPr spc="-90" dirty="0">
                <a:solidFill>
                  <a:prstClr val="black"/>
                </a:solidFill>
                <a:latin typeface="Arial"/>
                <a:cs typeface="Arial"/>
              </a:rPr>
              <a:t>sentence</a:t>
            </a:r>
            <a:r>
              <a:rPr spc="-10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30" dirty="0">
                <a:solidFill>
                  <a:prstClr val="black"/>
                </a:solidFill>
                <a:latin typeface="Arial"/>
                <a:cs typeface="Arial"/>
              </a:rPr>
              <a:t>(input)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53E080D-C7AA-4C00-869D-A9227FCE33BF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502662" y="1095755"/>
            <a:ext cx="3409315" cy="4597400"/>
            <a:chOff x="978661" y="1095755"/>
            <a:chExt cx="3409315" cy="4597400"/>
          </a:xfrm>
        </p:grpSpPr>
        <p:sp>
          <p:nvSpPr>
            <p:cNvPr id="4" name="object 4"/>
            <p:cNvSpPr/>
            <p:nvPr/>
          </p:nvSpPr>
          <p:spPr>
            <a:xfrm>
              <a:off x="1066799" y="4367784"/>
              <a:ext cx="126492" cy="13258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066799" y="4536947"/>
              <a:ext cx="126492" cy="1325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66799" y="4706111"/>
              <a:ext cx="126492" cy="1325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066799" y="4875276"/>
              <a:ext cx="126492" cy="1310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992885" y="4303013"/>
              <a:ext cx="266700" cy="780415"/>
            </a:xfrm>
            <a:custGeom>
              <a:avLst/>
              <a:gdLst/>
              <a:ahLst/>
              <a:cxnLst/>
              <a:rect l="l" t="t" r="r" b="b"/>
              <a:pathLst>
                <a:path w="266700" h="780414">
                  <a:moveTo>
                    <a:pt x="222250" y="0"/>
                  </a:moveTo>
                  <a:lnTo>
                    <a:pt x="239551" y="3498"/>
                  </a:lnTo>
                  <a:lnTo>
                    <a:pt x="253680" y="13033"/>
                  </a:lnTo>
                  <a:lnTo>
                    <a:pt x="263206" y="27164"/>
                  </a:lnTo>
                  <a:lnTo>
                    <a:pt x="266700" y="44450"/>
                  </a:lnTo>
                  <a:lnTo>
                    <a:pt x="266700" y="735838"/>
                  </a:lnTo>
                  <a:lnTo>
                    <a:pt x="263206" y="753123"/>
                  </a:lnTo>
                  <a:lnTo>
                    <a:pt x="253680" y="767254"/>
                  </a:lnTo>
                  <a:lnTo>
                    <a:pt x="239551" y="776789"/>
                  </a:lnTo>
                  <a:lnTo>
                    <a:pt x="222250" y="780288"/>
                  </a:lnTo>
                  <a:lnTo>
                    <a:pt x="44450" y="780288"/>
                  </a:lnTo>
                  <a:lnTo>
                    <a:pt x="27148" y="776789"/>
                  </a:lnTo>
                  <a:lnTo>
                    <a:pt x="13019" y="767254"/>
                  </a:lnTo>
                  <a:lnTo>
                    <a:pt x="3493" y="753123"/>
                  </a:lnTo>
                  <a:lnTo>
                    <a:pt x="0" y="735838"/>
                  </a:lnTo>
                  <a:lnTo>
                    <a:pt x="0" y="44450"/>
                  </a:lnTo>
                  <a:lnTo>
                    <a:pt x="3493" y="27164"/>
                  </a:lnTo>
                  <a:lnTo>
                    <a:pt x="13019" y="13033"/>
                  </a:lnTo>
                  <a:lnTo>
                    <a:pt x="27148" y="3498"/>
                  </a:lnTo>
                  <a:lnTo>
                    <a:pt x="44450" y="0"/>
                  </a:lnTo>
                  <a:lnTo>
                    <a:pt x="222250" y="0"/>
                  </a:lnTo>
                  <a:close/>
                </a:path>
              </a:pathLst>
            </a:custGeom>
            <a:ln w="19812">
              <a:solidFill>
                <a:srgbClr val="A3001D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071232" y="4637404"/>
              <a:ext cx="533400" cy="1056005"/>
            </a:xfrm>
            <a:custGeom>
              <a:avLst/>
              <a:gdLst/>
              <a:ahLst/>
              <a:cxnLst/>
              <a:rect l="l" t="t" r="r" b="b"/>
              <a:pathLst>
                <a:path w="533400" h="1056004">
                  <a:moveTo>
                    <a:pt x="111531" y="541401"/>
                  </a:moveTo>
                  <a:lnTo>
                    <a:pt x="67183" y="465455"/>
                  </a:lnTo>
                  <a:lnTo>
                    <a:pt x="55765" y="445897"/>
                  </a:lnTo>
                  <a:lnTo>
                    <a:pt x="0" y="541401"/>
                  </a:lnTo>
                  <a:lnTo>
                    <a:pt x="1600" y="547497"/>
                  </a:lnTo>
                  <a:lnTo>
                    <a:pt x="11049" y="553085"/>
                  </a:lnTo>
                  <a:lnTo>
                    <a:pt x="17119" y="551434"/>
                  </a:lnTo>
                  <a:lnTo>
                    <a:pt x="45859" y="502183"/>
                  </a:lnTo>
                  <a:lnTo>
                    <a:pt x="45859" y="1055497"/>
                  </a:lnTo>
                  <a:lnTo>
                    <a:pt x="65671" y="1055497"/>
                  </a:lnTo>
                  <a:lnTo>
                    <a:pt x="65671" y="502183"/>
                  </a:lnTo>
                  <a:lnTo>
                    <a:pt x="94411" y="551434"/>
                  </a:lnTo>
                  <a:lnTo>
                    <a:pt x="100482" y="553085"/>
                  </a:lnTo>
                  <a:lnTo>
                    <a:pt x="109931" y="547497"/>
                  </a:lnTo>
                  <a:lnTo>
                    <a:pt x="111531" y="541401"/>
                  </a:lnTo>
                  <a:close/>
                </a:path>
                <a:path w="533400" h="1056004">
                  <a:moveTo>
                    <a:pt x="533019" y="55765"/>
                  </a:moveTo>
                  <a:lnTo>
                    <a:pt x="516039" y="45847"/>
                  </a:lnTo>
                  <a:lnTo>
                    <a:pt x="442226" y="2794"/>
                  </a:lnTo>
                  <a:lnTo>
                    <a:pt x="437527" y="0"/>
                  </a:lnTo>
                  <a:lnTo>
                    <a:pt x="431431" y="1524"/>
                  </a:lnTo>
                  <a:lnTo>
                    <a:pt x="428637" y="6350"/>
                  </a:lnTo>
                  <a:lnTo>
                    <a:pt x="425970" y="11049"/>
                  </a:lnTo>
                  <a:lnTo>
                    <a:pt x="427494" y="17145"/>
                  </a:lnTo>
                  <a:lnTo>
                    <a:pt x="432193" y="19812"/>
                  </a:lnTo>
                  <a:lnTo>
                    <a:pt x="476796" y="45847"/>
                  </a:lnTo>
                  <a:lnTo>
                    <a:pt x="188353" y="45847"/>
                  </a:lnTo>
                  <a:lnTo>
                    <a:pt x="188353" y="65659"/>
                  </a:lnTo>
                  <a:lnTo>
                    <a:pt x="476821" y="65659"/>
                  </a:lnTo>
                  <a:lnTo>
                    <a:pt x="493801" y="55765"/>
                  </a:lnTo>
                  <a:lnTo>
                    <a:pt x="432193" y="91694"/>
                  </a:lnTo>
                  <a:lnTo>
                    <a:pt x="427494" y="94361"/>
                  </a:lnTo>
                  <a:lnTo>
                    <a:pt x="425970" y="100457"/>
                  </a:lnTo>
                  <a:lnTo>
                    <a:pt x="428637" y="105156"/>
                  </a:lnTo>
                  <a:lnTo>
                    <a:pt x="431431" y="109982"/>
                  </a:lnTo>
                  <a:lnTo>
                    <a:pt x="437527" y="111506"/>
                  </a:lnTo>
                  <a:lnTo>
                    <a:pt x="442226" y="108712"/>
                  </a:lnTo>
                  <a:lnTo>
                    <a:pt x="516039" y="65659"/>
                  </a:lnTo>
                  <a:lnTo>
                    <a:pt x="533019" y="55765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591055" y="4283963"/>
              <a:ext cx="2796539" cy="140284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077252" y="3627881"/>
              <a:ext cx="1924050" cy="675005"/>
            </a:xfrm>
            <a:custGeom>
              <a:avLst/>
              <a:gdLst/>
              <a:ahLst/>
              <a:cxnLst/>
              <a:rect l="l" t="t" r="r" b="b"/>
              <a:pathLst>
                <a:path w="1924050" h="675004">
                  <a:moveTo>
                    <a:pt x="111531" y="96139"/>
                  </a:moveTo>
                  <a:lnTo>
                    <a:pt x="108813" y="91313"/>
                  </a:lnTo>
                  <a:lnTo>
                    <a:pt x="67894" y="19558"/>
                  </a:lnTo>
                  <a:lnTo>
                    <a:pt x="56756" y="0"/>
                  </a:lnTo>
                  <a:lnTo>
                    <a:pt x="0" y="94996"/>
                  </a:lnTo>
                  <a:lnTo>
                    <a:pt x="1536" y="101092"/>
                  </a:lnTo>
                  <a:lnTo>
                    <a:pt x="10934" y="106680"/>
                  </a:lnTo>
                  <a:lnTo>
                    <a:pt x="17018" y="105156"/>
                  </a:lnTo>
                  <a:lnTo>
                    <a:pt x="46266" y="56146"/>
                  </a:lnTo>
                  <a:lnTo>
                    <a:pt x="39839" y="674751"/>
                  </a:lnTo>
                  <a:lnTo>
                    <a:pt x="59651" y="675005"/>
                  </a:lnTo>
                  <a:lnTo>
                    <a:pt x="66065" y="56375"/>
                  </a:lnTo>
                  <a:lnTo>
                    <a:pt x="91605" y="101219"/>
                  </a:lnTo>
                  <a:lnTo>
                    <a:pt x="94310" y="105918"/>
                  </a:lnTo>
                  <a:lnTo>
                    <a:pt x="100355" y="107569"/>
                  </a:lnTo>
                  <a:lnTo>
                    <a:pt x="105117" y="104902"/>
                  </a:lnTo>
                  <a:lnTo>
                    <a:pt x="109867" y="102108"/>
                  </a:lnTo>
                  <a:lnTo>
                    <a:pt x="111531" y="96139"/>
                  </a:lnTo>
                  <a:close/>
                </a:path>
                <a:path w="1924050" h="675004">
                  <a:moveTo>
                    <a:pt x="715225" y="95885"/>
                  </a:moveTo>
                  <a:lnTo>
                    <a:pt x="712558" y="91059"/>
                  </a:lnTo>
                  <a:lnTo>
                    <a:pt x="671372" y="19558"/>
                  </a:lnTo>
                  <a:lnTo>
                    <a:pt x="660107" y="0"/>
                  </a:lnTo>
                  <a:lnTo>
                    <a:pt x="603719" y="95250"/>
                  </a:lnTo>
                  <a:lnTo>
                    <a:pt x="605370" y="101346"/>
                  </a:lnTo>
                  <a:lnTo>
                    <a:pt x="614768" y="106934"/>
                  </a:lnTo>
                  <a:lnTo>
                    <a:pt x="620864" y="105283"/>
                  </a:lnTo>
                  <a:lnTo>
                    <a:pt x="623531" y="100584"/>
                  </a:lnTo>
                  <a:lnTo>
                    <a:pt x="649859" y="56108"/>
                  </a:lnTo>
                  <a:lnTo>
                    <a:pt x="646391" y="668909"/>
                  </a:lnTo>
                  <a:lnTo>
                    <a:pt x="666203" y="669036"/>
                  </a:lnTo>
                  <a:lnTo>
                    <a:pt x="669671" y="56324"/>
                  </a:lnTo>
                  <a:lnTo>
                    <a:pt x="695413" y="100965"/>
                  </a:lnTo>
                  <a:lnTo>
                    <a:pt x="698080" y="105791"/>
                  </a:lnTo>
                  <a:lnTo>
                    <a:pt x="704176" y="107315"/>
                  </a:lnTo>
                  <a:lnTo>
                    <a:pt x="708875" y="104648"/>
                  </a:lnTo>
                  <a:lnTo>
                    <a:pt x="713701" y="101854"/>
                  </a:lnTo>
                  <a:lnTo>
                    <a:pt x="715225" y="95885"/>
                  </a:lnTo>
                  <a:close/>
                </a:path>
                <a:path w="1924050" h="675004">
                  <a:moveTo>
                    <a:pt x="1319237" y="96647"/>
                  </a:moveTo>
                  <a:lnTo>
                    <a:pt x="1316570" y="91821"/>
                  </a:lnTo>
                  <a:lnTo>
                    <a:pt x="1276210" y="19431"/>
                  </a:lnTo>
                  <a:lnTo>
                    <a:pt x="1265389" y="0"/>
                  </a:lnTo>
                  <a:lnTo>
                    <a:pt x="1210525" y="89789"/>
                  </a:lnTo>
                  <a:lnTo>
                    <a:pt x="1207731" y="94488"/>
                  </a:lnTo>
                  <a:lnTo>
                    <a:pt x="1209255" y="100584"/>
                  </a:lnTo>
                  <a:lnTo>
                    <a:pt x="1213827" y="103378"/>
                  </a:lnTo>
                  <a:lnTo>
                    <a:pt x="1218526" y="106172"/>
                  </a:lnTo>
                  <a:lnTo>
                    <a:pt x="1224622" y="104775"/>
                  </a:lnTo>
                  <a:lnTo>
                    <a:pt x="1227543" y="100076"/>
                  </a:lnTo>
                  <a:lnTo>
                    <a:pt x="1254379" y="55994"/>
                  </a:lnTo>
                  <a:lnTo>
                    <a:pt x="1242275" y="668782"/>
                  </a:lnTo>
                  <a:lnTo>
                    <a:pt x="1262087" y="669163"/>
                  </a:lnTo>
                  <a:lnTo>
                    <a:pt x="1274191" y="56388"/>
                  </a:lnTo>
                  <a:lnTo>
                    <a:pt x="1299298" y="101473"/>
                  </a:lnTo>
                  <a:lnTo>
                    <a:pt x="1301965" y="106299"/>
                  </a:lnTo>
                  <a:lnTo>
                    <a:pt x="1307934" y="107950"/>
                  </a:lnTo>
                  <a:lnTo>
                    <a:pt x="1317586" y="102616"/>
                  </a:lnTo>
                  <a:lnTo>
                    <a:pt x="1319237" y="96647"/>
                  </a:lnTo>
                  <a:close/>
                </a:path>
                <a:path w="1924050" h="675004">
                  <a:moveTo>
                    <a:pt x="1923630" y="96139"/>
                  </a:moveTo>
                  <a:lnTo>
                    <a:pt x="1880019" y="19558"/>
                  </a:lnTo>
                  <a:lnTo>
                    <a:pt x="1868893" y="0"/>
                  </a:lnTo>
                  <a:lnTo>
                    <a:pt x="1812124" y="94996"/>
                  </a:lnTo>
                  <a:lnTo>
                    <a:pt x="1813648" y="101092"/>
                  </a:lnTo>
                  <a:lnTo>
                    <a:pt x="1823046" y="106680"/>
                  </a:lnTo>
                  <a:lnTo>
                    <a:pt x="1829142" y="105156"/>
                  </a:lnTo>
                  <a:lnTo>
                    <a:pt x="1858340" y="56184"/>
                  </a:lnTo>
                  <a:lnTo>
                    <a:pt x="1851875" y="665988"/>
                  </a:lnTo>
                  <a:lnTo>
                    <a:pt x="1871687" y="666242"/>
                  </a:lnTo>
                  <a:lnTo>
                    <a:pt x="1878152" y="56261"/>
                  </a:lnTo>
                  <a:lnTo>
                    <a:pt x="1903691" y="101219"/>
                  </a:lnTo>
                  <a:lnTo>
                    <a:pt x="1906485" y="105918"/>
                  </a:lnTo>
                  <a:lnTo>
                    <a:pt x="1912454" y="107569"/>
                  </a:lnTo>
                  <a:lnTo>
                    <a:pt x="1917280" y="104902"/>
                  </a:lnTo>
                  <a:lnTo>
                    <a:pt x="1921979" y="102235"/>
                  </a:lnTo>
                  <a:lnTo>
                    <a:pt x="1923630" y="96139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066799" y="3511295"/>
              <a:ext cx="132587" cy="1264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671827" y="3511295"/>
              <a:ext cx="132588" cy="12649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2275331" y="3511295"/>
              <a:ext cx="132587" cy="12649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880360" y="3511295"/>
              <a:ext cx="132587" cy="12649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1172667" y="3557282"/>
              <a:ext cx="3077210" cy="746760"/>
            </a:xfrm>
            <a:custGeom>
              <a:avLst/>
              <a:gdLst/>
              <a:ahLst/>
              <a:cxnLst/>
              <a:rect l="l" t="t" r="r" b="b"/>
              <a:pathLst>
                <a:path w="3077210" h="746760">
                  <a:moveTo>
                    <a:pt x="3077133" y="727951"/>
                  </a:moveTo>
                  <a:lnTo>
                    <a:pt x="1883956" y="36842"/>
                  </a:lnTo>
                  <a:lnTo>
                    <a:pt x="1941118" y="36690"/>
                  </a:lnTo>
                  <a:lnTo>
                    <a:pt x="1945436" y="32245"/>
                  </a:lnTo>
                  <a:lnTo>
                    <a:pt x="1945436" y="21323"/>
                  </a:lnTo>
                  <a:lnTo>
                    <a:pt x="1942642" y="18529"/>
                  </a:lnTo>
                  <a:lnTo>
                    <a:pt x="1940991" y="16878"/>
                  </a:lnTo>
                  <a:lnTo>
                    <a:pt x="1935530" y="16878"/>
                  </a:lnTo>
                  <a:lnTo>
                    <a:pt x="1830374" y="17259"/>
                  </a:lnTo>
                  <a:lnTo>
                    <a:pt x="1885111" y="113398"/>
                  </a:lnTo>
                  <a:lnTo>
                    <a:pt x="1891207" y="115049"/>
                  </a:lnTo>
                  <a:lnTo>
                    <a:pt x="1895906" y="112382"/>
                  </a:lnTo>
                  <a:lnTo>
                    <a:pt x="1900605" y="109588"/>
                  </a:lnTo>
                  <a:lnTo>
                    <a:pt x="1902383" y="103619"/>
                  </a:lnTo>
                  <a:lnTo>
                    <a:pt x="1899589" y="98793"/>
                  </a:lnTo>
                  <a:lnTo>
                    <a:pt x="1874012" y="53975"/>
                  </a:lnTo>
                  <a:lnTo>
                    <a:pt x="2957258" y="681405"/>
                  </a:lnTo>
                  <a:lnTo>
                    <a:pt x="1281417" y="28448"/>
                  </a:lnTo>
                  <a:lnTo>
                    <a:pt x="1337741" y="19545"/>
                  </a:lnTo>
                  <a:lnTo>
                    <a:pt x="1340954" y="15113"/>
                  </a:lnTo>
                  <a:lnTo>
                    <a:pt x="1341424" y="14465"/>
                  </a:lnTo>
                  <a:lnTo>
                    <a:pt x="1339646" y="3670"/>
                  </a:lnTo>
                  <a:lnTo>
                    <a:pt x="1334566" y="0"/>
                  </a:lnTo>
                  <a:lnTo>
                    <a:pt x="1225346" y="17259"/>
                  </a:lnTo>
                  <a:lnTo>
                    <a:pt x="1290751" y="99682"/>
                  </a:lnTo>
                  <a:lnTo>
                    <a:pt x="1294180" y="103873"/>
                  </a:lnTo>
                  <a:lnTo>
                    <a:pt x="1300403" y="104635"/>
                  </a:lnTo>
                  <a:lnTo>
                    <a:pt x="1304594" y="101206"/>
                  </a:lnTo>
                  <a:lnTo>
                    <a:pt x="1308912" y="97777"/>
                  </a:lnTo>
                  <a:lnTo>
                    <a:pt x="1309674" y="91554"/>
                  </a:lnTo>
                  <a:lnTo>
                    <a:pt x="1274216" y="47002"/>
                  </a:lnTo>
                  <a:lnTo>
                    <a:pt x="2889681" y="676325"/>
                  </a:lnTo>
                  <a:lnTo>
                    <a:pt x="661949" y="60833"/>
                  </a:lnTo>
                  <a:lnTo>
                    <a:pt x="698830" y="51041"/>
                  </a:lnTo>
                  <a:lnTo>
                    <a:pt x="717092" y="46215"/>
                  </a:lnTo>
                  <a:lnTo>
                    <a:pt x="720267" y="40754"/>
                  </a:lnTo>
                  <a:lnTo>
                    <a:pt x="718870" y="35547"/>
                  </a:lnTo>
                  <a:lnTo>
                    <a:pt x="717473" y="30226"/>
                  </a:lnTo>
                  <a:lnTo>
                    <a:pt x="712012" y="27051"/>
                  </a:lnTo>
                  <a:lnTo>
                    <a:pt x="605078" y="55359"/>
                  </a:lnTo>
                  <a:lnTo>
                    <a:pt x="678599" y="130797"/>
                  </a:lnTo>
                  <a:lnTo>
                    <a:pt x="682294" y="134607"/>
                  </a:lnTo>
                  <a:lnTo>
                    <a:pt x="688644" y="134607"/>
                  </a:lnTo>
                  <a:lnTo>
                    <a:pt x="692454" y="130797"/>
                  </a:lnTo>
                  <a:lnTo>
                    <a:pt x="696391" y="126987"/>
                  </a:lnTo>
                  <a:lnTo>
                    <a:pt x="696518" y="120764"/>
                  </a:lnTo>
                  <a:lnTo>
                    <a:pt x="656615" y="79844"/>
                  </a:lnTo>
                  <a:lnTo>
                    <a:pt x="2697518" y="643864"/>
                  </a:lnTo>
                  <a:lnTo>
                    <a:pt x="57200" y="57861"/>
                  </a:lnTo>
                  <a:lnTo>
                    <a:pt x="82042" y="49898"/>
                  </a:lnTo>
                  <a:lnTo>
                    <a:pt x="111429" y="40513"/>
                  </a:lnTo>
                  <a:lnTo>
                    <a:pt x="114350" y="34925"/>
                  </a:lnTo>
                  <a:lnTo>
                    <a:pt x="111048" y="24498"/>
                  </a:lnTo>
                  <a:lnTo>
                    <a:pt x="105460" y="21577"/>
                  </a:lnTo>
                  <a:lnTo>
                    <a:pt x="0" y="55359"/>
                  </a:lnTo>
                  <a:lnTo>
                    <a:pt x="77228" y="126733"/>
                  </a:lnTo>
                  <a:lnTo>
                    <a:pt x="81241" y="130543"/>
                  </a:lnTo>
                  <a:lnTo>
                    <a:pt x="87515" y="130289"/>
                  </a:lnTo>
                  <a:lnTo>
                    <a:pt x="94945" y="122161"/>
                  </a:lnTo>
                  <a:lnTo>
                    <a:pt x="94703" y="115938"/>
                  </a:lnTo>
                  <a:lnTo>
                    <a:pt x="90678" y="112255"/>
                  </a:lnTo>
                  <a:lnTo>
                    <a:pt x="52895" y="77292"/>
                  </a:lnTo>
                  <a:lnTo>
                    <a:pt x="3069259" y="746747"/>
                  </a:lnTo>
                  <a:lnTo>
                    <a:pt x="3069285" y="746594"/>
                  </a:lnTo>
                  <a:lnTo>
                    <a:pt x="3072206" y="736460"/>
                  </a:lnTo>
                  <a:lnTo>
                    <a:pt x="3077133" y="727951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983741" y="2763392"/>
              <a:ext cx="2308860" cy="10160"/>
            </a:xfrm>
            <a:custGeom>
              <a:avLst/>
              <a:gdLst/>
              <a:ahLst/>
              <a:cxnLst/>
              <a:rect l="l" t="t" r="r" b="b"/>
              <a:pathLst>
                <a:path w="2308860" h="10160">
                  <a:moveTo>
                    <a:pt x="0" y="0"/>
                  </a:moveTo>
                  <a:lnTo>
                    <a:pt x="2308479" y="0"/>
                  </a:lnTo>
                </a:path>
                <a:path w="2308860" h="10160">
                  <a:moveTo>
                    <a:pt x="0" y="9905"/>
                  </a:moveTo>
                  <a:lnTo>
                    <a:pt x="2308479" y="9905"/>
                  </a:lnTo>
                </a:path>
              </a:pathLst>
            </a:custGeom>
            <a:ln w="9905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1067561" y="2292858"/>
              <a:ext cx="135890" cy="475615"/>
            </a:xfrm>
            <a:custGeom>
              <a:avLst/>
              <a:gdLst/>
              <a:ahLst/>
              <a:cxnLst/>
              <a:rect l="l" t="t" r="r" b="b"/>
              <a:pathLst>
                <a:path w="135890" h="475614">
                  <a:moveTo>
                    <a:pt x="135636" y="0"/>
                  </a:moveTo>
                  <a:lnTo>
                    <a:pt x="0" y="0"/>
                  </a:lnTo>
                  <a:lnTo>
                    <a:pt x="0" y="475488"/>
                  </a:lnTo>
                  <a:lnTo>
                    <a:pt x="135636" y="475488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BCD6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1067561" y="2292858"/>
              <a:ext cx="135890" cy="475615"/>
            </a:xfrm>
            <a:custGeom>
              <a:avLst/>
              <a:gdLst/>
              <a:ahLst/>
              <a:cxnLst/>
              <a:rect l="l" t="t" r="r" b="b"/>
              <a:pathLst>
                <a:path w="135890" h="475614">
                  <a:moveTo>
                    <a:pt x="0" y="475488"/>
                  </a:moveTo>
                  <a:lnTo>
                    <a:pt x="135636" y="475488"/>
                  </a:lnTo>
                  <a:lnTo>
                    <a:pt x="135636" y="0"/>
                  </a:lnTo>
                  <a:lnTo>
                    <a:pt x="0" y="0"/>
                  </a:lnTo>
                  <a:lnTo>
                    <a:pt x="0" y="475488"/>
                  </a:lnTo>
                  <a:close/>
                </a:path>
              </a:pathLst>
            </a:custGeom>
            <a:ln w="19812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1671065" y="2713481"/>
              <a:ext cx="137160" cy="45720"/>
            </a:xfrm>
            <a:custGeom>
              <a:avLst/>
              <a:gdLst/>
              <a:ahLst/>
              <a:cxnLst/>
              <a:rect l="l" t="t" r="r" b="b"/>
              <a:pathLst>
                <a:path w="137160" h="45719">
                  <a:moveTo>
                    <a:pt x="137160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137160" y="45720"/>
                  </a:lnTo>
                  <a:lnTo>
                    <a:pt x="137160" y="0"/>
                  </a:lnTo>
                  <a:close/>
                </a:path>
              </a:pathLst>
            </a:custGeom>
            <a:solidFill>
              <a:srgbClr val="BCD6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1671065" y="2713481"/>
              <a:ext cx="137160" cy="45720"/>
            </a:xfrm>
            <a:custGeom>
              <a:avLst/>
              <a:gdLst/>
              <a:ahLst/>
              <a:cxnLst/>
              <a:rect l="l" t="t" r="r" b="b"/>
              <a:pathLst>
                <a:path w="137160" h="45719">
                  <a:moveTo>
                    <a:pt x="0" y="45720"/>
                  </a:moveTo>
                  <a:lnTo>
                    <a:pt x="137160" y="45720"/>
                  </a:lnTo>
                  <a:lnTo>
                    <a:pt x="137160" y="0"/>
                  </a:lnTo>
                  <a:lnTo>
                    <a:pt x="0" y="0"/>
                  </a:lnTo>
                  <a:lnTo>
                    <a:pt x="0" y="45720"/>
                  </a:lnTo>
                  <a:close/>
                </a:path>
              </a:pathLst>
            </a:custGeom>
            <a:ln w="19811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274569" y="2713481"/>
              <a:ext cx="137160" cy="45720"/>
            </a:xfrm>
            <a:custGeom>
              <a:avLst/>
              <a:gdLst/>
              <a:ahLst/>
              <a:cxnLst/>
              <a:rect l="l" t="t" r="r" b="b"/>
              <a:pathLst>
                <a:path w="137160" h="45719">
                  <a:moveTo>
                    <a:pt x="137160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137160" y="45720"/>
                  </a:lnTo>
                  <a:lnTo>
                    <a:pt x="137160" y="0"/>
                  </a:lnTo>
                  <a:close/>
                </a:path>
              </a:pathLst>
            </a:custGeom>
            <a:solidFill>
              <a:srgbClr val="BCD6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2274569" y="2713481"/>
              <a:ext cx="137160" cy="45720"/>
            </a:xfrm>
            <a:custGeom>
              <a:avLst/>
              <a:gdLst/>
              <a:ahLst/>
              <a:cxnLst/>
              <a:rect l="l" t="t" r="r" b="b"/>
              <a:pathLst>
                <a:path w="137160" h="45719">
                  <a:moveTo>
                    <a:pt x="0" y="45720"/>
                  </a:moveTo>
                  <a:lnTo>
                    <a:pt x="137160" y="45720"/>
                  </a:lnTo>
                  <a:lnTo>
                    <a:pt x="137160" y="0"/>
                  </a:lnTo>
                  <a:lnTo>
                    <a:pt x="0" y="0"/>
                  </a:lnTo>
                  <a:lnTo>
                    <a:pt x="0" y="45720"/>
                  </a:lnTo>
                  <a:close/>
                </a:path>
              </a:pathLst>
            </a:custGeom>
            <a:ln w="19811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2879597" y="2713481"/>
              <a:ext cx="135890" cy="45720"/>
            </a:xfrm>
            <a:custGeom>
              <a:avLst/>
              <a:gdLst/>
              <a:ahLst/>
              <a:cxnLst/>
              <a:rect l="l" t="t" r="r" b="b"/>
              <a:pathLst>
                <a:path w="135889" h="45719">
                  <a:moveTo>
                    <a:pt x="135636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135636" y="45720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BCD6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2879597" y="2713481"/>
              <a:ext cx="135890" cy="45720"/>
            </a:xfrm>
            <a:custGeom>
              <a:avLst/>
              <a:gdLst/>
              <a:ahLst/>
              <a:cxnLst/>
              <a:rect l="l" t="t" r="r" b="b"/>
              <a:pathLst>
                <a:path w="135889" h="45719">
                  <a:moveTo>
                    <a:pt x="0" y="45720"/>
                  </a:moveTo>
                  <a:lnTo>
                    <a:pt x="135636" y="45720"/>
                  </a:lnTo>
                  <a:lnTo>
                    <a:pt x="135636" y="0"/>
                  </a:lnTo>
                  <a:lnTo>
                    <a:pt x="0" y="0"/>
                  </a:lnTo>
                  <a:lnTo>
                    <a:pt x="0" y="45720"/>
                  </a:lnTo>
                  <a:close/>
                </a:path>
              </a:pathLst>
            </a:custGeom>
            <a:ln w="19812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1079309" y="2759201"/>
              <a:ext cx="1924050" cy="762635"/>
            </a:xfrm>
            <a:custGeom>
              <a:avLst/>
              <a:gdLst/>
              <a:ahLst/>
              <a:cxnLst/>
              <a:rect l="l" t="t" r="r" b="b"/>
              <a:pathLst>
                <a:path w="1924050" h="762635">
                  <a:moveTo>
                    <a:pt x="111518" y="104902"/>
                  </a:moveTo>
                  <a:lnTo>
                    <a:pt x="108775" y="100076"/>
                  </a:lnTo>
                  <a:lnTo>
                    <a:pt x="67386" y="28702"/>
                  </a:lnTo>
                  <a:lnTo>
                    <a:pt x="56045" y="9144"/>
                  </a:lnTo>
                  <a:lnTo>
                    <a:pt x="0" y="104521"/>
                  </a:lnTo>
                  <a:lnTo>
                    <a:pt x="1574" y="110617"/>
                  </a:lnTo>
                  <a:lnTo>
                    <a:pt x="6286" y="113411"/>
                  </a:lnTo>
                  <a:lnTo>
                    <a:pt x="11010" y="116078"/>
                  </a:lnTo>
                  <a:lnTo>
                    <a:pt x="17081" y="114554"/>
                  </a:lnTo>
                  <a:lnTo>
                    <a:pt x="45897" y="65481"/>
                  </a:lnTo>
                  <a:lnTo>
                    <a:pt x="46024" y="48450"/>
                  </a:lnTo>
                  <a:lnTo>
                    <a:pt x="45974" y="65366"/>
                  </a:lnTo>
                  <a:lnTo>
                    <a:pt x="43878" y="761873"/>
                  </a:lnTo>
                  <a:lnTo>
                    <a:pt x="63690" y="762000"/>
                  </a:lnTo>
                  <a:lnTo>
                    <a:pt x="65684" y="100076"/>
                  </a:lnTo>
                  <a:lnTo>
                    <a:pt x="65709" y="65366"/>
                  </a:lnTo>
                  <a:lnTo>
                    <a:pt x="94373" y="114808"/>
                  </a:lnTo>
                  <a:lnTo>
                    <a:pt x="100444" y="116459"/>
                  </a:lnTo>
                  <a:lnTo>
                    <a:pt x="109905" y="110871"/>
                  </a:lnTo>
                  <a:lnTo>
                    <a:pt x="111518" y="104902"/>
                  </a:lnTo>
                  <a:close/>
                </a:path>
                <a:path w="1924050" h="762635">
                  <a:moveTo>
                    <a:pt x="716089" y="95631"/>
                  </a:moveTo>
                  <a:lnTo>
                    <a:pt x="713295" y="90932"/>
                  </a:lnTo>
                  <a:lnTo>
                    <a:pt x="671817" y="19558"/>
                  </a:lnTo>
                  <a:lnTo>
                    <a:pt x="660463" y="0"/>
                  </a:lnTo>
                  <a:lnTo>
                    <a:pt x="607250" y="90678"/>
                  </a:lnTo>
                  <a:lnTo>
                    <a:pt x="604583" y="95377"/>
                  </a:lnTo>
                  <a:lnTo>
                    <a:pt x="606107" y="101473"/>
                  </a:lnTo>
                  <a:lnTo>
                    <a:pt x="615505" y="107061"/>
                  </a:lnTo>
                  <a:lnTo>
                    <a:pt x="621601" y="105410"/>
                  </a:lnTo>
                  <a:lnTo>
                    <a:pt x="624395" y="100711"/>
                  </a:lnTo>
                  <a:lnTo>
                    <a:pt x="650443" y="56261"/>
                  </a:lnTo>
                  <a:lnTo>
                    <a:pt x="650557" y="19558"/>
                  </a:lnTo>
                  <a:lnTo>
                    <a:pt x="650468" y="56210"/>
                  </a:lnTo>
                  <a:lnTo>
                    <a:pt x="648906" y="762000"/>
                  </a:lnTo>
                  <a:lnTo>
                    <a:pt x="668718" y="762127"/>
                  </a:lnTo>
                  <a:lnTo>
                    <a:pt x="670166" y="107188"/>
                  </a:lnTo>
                  <a:lnTo>
                    <a:pt x="670242" y="56222"/>
                  </a:lnTo>
                  <a:lnTo>
                    <a:pt x="698944" y="105664"/>
                  </a:lnTo>
                  <a:lnTo>
                    <a:pt x="705040" y="107188"/>
                  </a:lnTo>
                  <a:lnTo>
                    <a:pt x="709739" y="104521"/>
                  </a:lnTo>
                  <a:lnTo>
                    <a:pt x="714438" y="101727"/>
                  </a:lnTo>
                  <a:lnTo>
                    <a:pt x="716089" y="95631"/>
                  </a:lnTo>
                  <a:close/>
                </a:path>
                <a:path w="1924050" h="762635">
                  <a:moveTo>
                    <a:pt x="1319085" y="95631"/>
                  </a:moveTo>
                  <a:lnTo>
                    <a:pt x="1316215" y="90805"/>
                  </a:lnTo>
                  <a:lnTo>
                    <a:pt x="1274813" y="19558"/>
                  </a:lnTo>
                  <a:lnTo>
                    <a:pt x="1263459" y="0"/>
                  </a:lnTo>
                  <a:lnTo>
                    <a:pt x="1210297" y="90932"/>
                  </a:lnTo>
                  <a:lnTo>
                    <a:pt x="1207579" y="95504"/>
                  </a:lnTo>
                  <a:lnTo>
                    <a:pt x="1209103" y="101473"/>
                  </a:lnTo>
                  <a:lnTo>
                    <a:pt x="1213802" y="104267"/>
                  </a:lnTo>
                  <a:lnTo>
                    <a:pt x="1218628" y="107061"/>
                  </a:lnTo>
                  <a:lnTo>
                    <a:pt x="1224597" y="105410"/>
                  </a:lnTo>
                  <a:lnTo>
                    <a:pt x="1227391" y="100711"/>
                  </a:lnTo>
                  <a:lnTo>
                    <a:pt x="1253490" y="56172"/>
                  </a:lnTo>
                  <a:lnTo>
                    <a:pt x="1252410" y="762000"/>
                  </a:lnTo>
                  <a:lnTo>
                    <a:pt x="1272222" y="762127"/>
                  </a:lnTo>
                  <a:lnTo>
                    <a:pt x="1273302" y="56426"/>
                  </a:lnTo>
                  <a:lnTo>
                    <a:pt x="1299146" y="100838"/>
                  </a:lnTo>
                  <a:lnTo>
                    <a:pt x="1301940" y="105537"/>
                  </a:lnTo>
                  <a:lnTo>
                    <a:pt x="1308036" y="107188"/>
                  </a:lnTo>
                  <a:lnTo>
                    <a:pt x="1312735" y="104394"/>
                  </a:lnTo>
                  <a:lnTo>
                    <a:pt x="1317434" y="101727"/>
                  </a:lnTo>
                  <a:lnTo>
                    <a:pt x="1319085" y="95631"/>
                  </a:lnTo>
                  <a:close/>
                </a:path>
                <a:path w="1924050" h="762635">
                  <a:moveTo>
                    <a:pt x="1923605" y="95631"/>
                  </a:moveTo>
                  <a:lnTo>
                    <a:pt x="1879358" y="19558"/>
                  </a:lnTo>
                  <a:lnTo>
                    <a:pt x="1867979" y="0"/>
                  </a:lnTo>
                  <a:lnTo>
                    <a:pt x="1814893" y="90805"/>
                  </a:lnTo>
                  <a:lnTo>
                    <a:pt x="1812099" y="95504"/>
                  </a:lnTo>
                  <a:lnTo>
                    <a:pt x="1813750" y="101600"/>
                  </a:lnTo>
                  <a:lnTo>
                    <a:pt x="1818449" y="104394"/>
                  </a:lnTo>
                  <a:lnTo>
                    <a:pt x="1823148" y="107061"/>
                  </a:lnTo>
                  <a:lnTo>
                    <a:pt x="1829244" y="105537"/>
                  </a:lnTo>
                  <a:lnTo>
                    <a:pt x="1831911" y="100838"/>
                  </a:lnTo>
                  <a:lnTo>
                    <a:pt x="1858035" y="56172"/>
                  </a:lnTo>
                  <a:lnTo>
                    <a:pt x="1857438" y="762000"/>
                  </a:lnTo>
                  <a:lnTo>
                    <a:pt x="1877250" y="762127"/>
                  </a:lnTo>
                  <a:lnTo>
                    <a:pt x="1877809" y="107188"/>
                  </a:lnTo>
                  <a:lnTo>
                    <a:pt x="1877733" y="56184"/>
                  </a:lnTo>
                  <a:lnTo>
                    <a:pt x="1877847" y="56375"/>
                  </a:lnTo>
                  <a:lnTo>
                    <a:pt x="1903793" y="100838"/>
                  </a:lnTo>
                  <a:lnTo>
                    <a:pt x="1906460" y="105537"/>
                  </a:lnTo>
                  <a:lnTo>
                    <a:pt x="1912556" y="107188"/>
                  </a:lnTo>
                  <a:lnTo>
                    <a:pt x="1917255" y="104394"/>
                  </a:lnTo>
                  <a:lnTo>
                    <a:pt x="1922081" y="101600"/>
                  </a:lnTo>
                  <a:lnTo>
                    <a:pt x="1923605" y="95631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1132471" y="1095755"/>
              <a:ext cx="1821548" cy="162572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571194" y="4292367"/>
            <a:ext cx="507831" cy="7861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810"/>
              </a:lnSpc>
              <a:defRPr/>
            </a:pPr>
            <a:r>
              <a:rPr spc="-110" dirty="0">
                <a:solidFill>
                  <a:srgbClr val="C00000"/>
                </a:solidFill>
                <a:latin typeface="Arial"/>
                <a:cs typeface="Arial"/>
              </a:rPr>
              <a:t>Encoder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204" dirty="0">
                <a:solidFill>
                  <a:srgbClr val="C0000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506217" y="6095238"/>
            <a:ext cx="2435860" cy="271780"/>
          </a:xfrm>
          <a:custGeom>
            <a:avLst/>
            <a:gdLst/>
            <a:ahLst/>
            <a:cxnLst/>
            <a:rect l="l" t="t" r="r" b="b"/>
            <a:pathLst>
              <a:path w="2435860" h="271779">
                <a:moveTo>
                  <a:pt x="2435352" y="0"/>
                </a:moveTo>
                <a:lnTo>
                  <a:pt x="2427013" y="52793"/>
                </a:lnTo>
                <a:lnTo>
                  <a:pt x="2404268" y="95907"/>
                </a:lnTo>
                <a:lnTo>
                  <a:pt x="2370522" y="124976"/>
                </a:lnTo>
                <a:lnTo>
                  <a:pt x="2329180" y="135636"/>
                </a:lnTo>
                <a:lnTo>
                  <a:pt x="1323848" y="135636"/>
                </a:lnTo>
                <a:lnTo>
                  <a:pt x="1282505" y="146295"/>
                </a:lnTo>
                <a:lnTo>
                  <a:pt x="1248759" y="175364"/>
                </a:lnTo>
                <a:lnTo>
                  <a:pt x="1226014" y="218478"/>
                </a:lnTo>
                <a:lnTo>
                  <a:pt x="1217676" y="271272"/>
                </a:lnTo>
                <a:lnTo>
                  <a:pt x="1209337" y="218478"/>
                </a:lnTo>
                <a:lnTo>
                  <a:pt x="1186592" y="175364"/>
                </a:lnTo>
                <a:lnTo>
                  <a:pt x="1152846" y="146295"/>
                </a:lnTo>
                <a:lnTo>
                  <a:pt x="1111504" y="135636"/>
                </a:lnTo>
                <a:lnTo>
                  <a:pt x="106146" y="135636"/>
                </a:lnTo>
                <a:lnTo>
                  <a:pt x="64829" y="124976"/>
                </a:lnTo>
                <a:lnTo>
                  <a:pt x="31089" y="95907"/>
                </a:lnTo>
                <a:lnTo>
                  <a:pt x="8341" y="52793"/>
                </a:lnTo>
                <a:lnTo>
                  <a:pt x="0" y="0"/>
                </a:lnTo>
              </a:path>
            </a:pathLst>
          </a:custGeom>
          <a:ln w="198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141981" y="4303015"/>
            <a:ext cx="187960" cy="780415"/>
          </a:xfrm>
          <a:custGeom>
            <a:avLst/>
            <a:gdLst/>
            <a:ahLst/>
            <a:cxnLst/>
            <a:rect l="l" t="t" r="r" b="b"/>
            <a:pathLst>
              <a:path w="187959" h="780414">
                <a:moveTo>
                  <a:pt x="187452" y="780288"/>
                </a:moveTo>
                <a:lnTo>
                  <a:pt x="150968" y="774515"/>
                </a:lnTo>
                <a:lnTo>
                  <a:pt x="121177" y="758777"/>
                </a:lnTo>
                <a:lnTo>
                  <a:pt x="101091" y="735443"/>
                </a:lnTo>
                <a:lnTo>
                  <a:pt x="93726" y="706882"/>
                </a:lnTo>
                <a:lnTo>
                  <a:pt x="93726" y="463550"/>
                </a:lnTo>
                <a:lnTo>
                  <a:pt x="86360" y="434988"/>
                </a:lnTo>
                <a:lnTo>
                  <a:pt x="66274" y="411654"/>
                </a:lnTo>
                <a:lnTo>
                  <a:pt x="36483" y="395916"/>
                </a:lnTo>
                <a:lnTo>
                  <a:pt x="0" y="390144"/>
                </a:lnTo>
                <a:lnTo>
                  <a:pt x="36483" y="384371"/>
                </a:lnTo>
                <a:lnTo>
                  <a:pt x="66274" y="368633"/>
                </a:lnTo>
                <a:lnTo>
                  <a:pt x="86360" y="345299"/>
                </a:lnTo>
                <a:lnTo>
                  <a:pt x="93726" y="316738"/>
                </a:lnTo>
                <a:lnTo>
                  <a:pt x="93726" y="73406"/>
                </a:lnTo>
                <a:lnTo>
                  <a:pt x="101091" y="44844"/>
                </a:lnTo>
                <a:lnTo>
                  <a:pt x="121177" y="21510"/>
                </a:lnTo>
                <a:lnTo>
                  <a:pt x="150968" y="5772"/>
                </a:lnTo>
                <a:lnTo>
                  <a:pt x="187452" y="0"/>
                </a:lnTo>
              </a:path>
            </a:pathLst>
          </a:custGeom>
          <a:ln w="19812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389626" y="5714796"/>
            <a:ext cx="72263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24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575966" y="5724245"/>
            <a:ext cx="12001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15" dirty="0">
                <a:solidFill>
                  <a:prstClr val="black"/>
                </a:solidFill>
                <a:latin typeface="Arial"/>
                <a:cs typeface="Arial"/>
              </a:rPr>
              <a:t>il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174874" y="5724245"/>
            <a:ext cx="1301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693934" y="5724245"/>
            <a:ext cx="111506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99109" algn="l"/>
              </a:tabLst>
              <a:defRPr/>
            </a:pPr>
            <a:r>
              <a:rPr sz="1600" i="1" spc="-15" dirty="0">
                <a:solidFill>
                  <a:prstClr val="black"/>
                </a:solidFill>
                <a:latin typeface="Arial"/>
                <a:cs typeface="Arial"/>
              </a:rPr>
              <a:t>m’	</a:t>
            </a:r>
            <a:r>
              <a:rPr sz="1600" i="1" spc="-40" dirty="0">
                <a:solidFill>
                  <a:prstClr val="black"/>
                </a:solidFill>
                <a:latin typeface="Arial"/>
                <a:cs typeface="Arial"/>
              </a:rPr>
              <a:t>entarté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403132" y="4074033"/>
            <a:ext cx="230832" cy="12827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95" dirty="0">
                <a:solidFill>
                  <a:srgbClr val="00AF50"/>
                </a:solidFill>
                <a:latin typeface="Arial"/>
                <a:cs typeface="Arial"/>
              </a:rPr>
              <a:t>Decoder</a:t>
            </a:r>
            <a:r>
              <a:rPr spc="-1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pc="-200" dirty="0">
                <a:solidFill>
                  <a:srgbClr val="00AF5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0136885" y="4325874"/>
            <a:ext cx="189230" cy="779145"/>
          </a:xfrm>
          <a:custGeom>
            <a:avLst/>
            <a:gdLst/>
            <a:ahLst/>
            <a:cxnLst/>
            <a:rect l="l" t="t" r="r" b="b"/>
            <a:pathLst>
              <a:path w="189229" h="779145">
                <a:moveTo>
                  <a:pt x="0" y="0"/>
                </a:moveTo>
                <a:lnTo>
                  <a:pt x="36784" y="5816"/>
                </a:lnTo>
                <a:lnTo>
                  <a:pt x="66817" y="21669"/>
                </a:lnTo>
                <a:lnTo>
                  <a:pt x="87064" y="45166"/>
                </a:lnTo>
                <a:lnTo>
                  <a:pt x="94488" y="73913"/>
                </a:lnTo>
                <a:lnTo>
                  <a:pt x="94488" y="315468"/>
                </a:lnTo>
                <a:lnTo>
                  <a:pt x="101911" y="344215"/>
                </a:lnTo>
                <a:lnTo>
                  <a:pt x="122158" y="367712"/>
                </a:lnTo>
                <a:lnTo>
                  <a:pt x="152191" y="383565"/>
                </a:lnTo>
                <a:lnTo>
                  <a:pt x="188975" y="389381"/>
                </a:lnTo>
                <a:lnTo>
                  <a:pt x="152191" y="395198"/>
                </a:lnTo>
                <a:lnTo>
                  <a:pt x="122158" y="411051"/>
                </a:lnTo>
                <a:lnTo>
                  <a:pt x="101911" y="434548"/>
                </a:lnTo>
                <a:lnTo>
                  <a:pt x="94488" y="463295"/>
                </a:lnTo>
                <a:lnTo>
                  <a:pt x="94488" y="704850"/>
                </a:lnTo>
                <a:lnTo>
                  <a:pt x="87064" y="733597"/>
                </a:lnTo>
                <a:lnTo>
                  <a:pt x="66817" y="757094"/>
                </a:lnTo>
                <a:lnTo>
                  <a:pt x="36784" y="772947"/>
                </a:lnTo>
                <a:lnTo>
                  <a:pt x="0" y="778763"/>
                </a:lnTo>
              </a:path>
            </a:pathLst>
          </a:custGeom>
          <a:ln w="1981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571194" y="1905855"/>
            <a:ext cx="507831" cy="11010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13030">
              <a:lnSpc>
                <a:spcPts val="1810"/>
              </a:lnSpc>
              <a:defRPr/>
            </a:pPr>
            <a:r>
              <a:rPr spc="-30" dirty="0">
                <a:solidFill>
                  <a:srgbClr val="3986FF"/>
                </a:solidFill>
                <a:latin typeface="Arial"/>
                <a:cs typeface="Arial"/>
              </a:rPr>
              <a:t>Attention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defRPr/>
            </a:pPr>
            <a:r>
              <a:rPr spc="-25" dirty="0">
                <a:solidFill>
                  <a:srgbClr val="3986FF"/>
                </a:solidFill>
                <a:latin typeface="Arial"/>
                <a:cs typeface="Arial"/>
              </a:rPr>
              <a:t>distribution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149601" y="2143505"/>
            <a:ext cx="189230" cy="624840"/>
          </a:xfrm>
          <a:custGeom>
            <a:avLst/>
            <a:gdLst/>
            <a:ahLst/>
            <a:cxnLst/>
            <a:rect l="l" t="t" r="r" b="b"/>
            <a:pathLst>
              <a:path w="189230" h="624839">
                <a:moveTo>
                  <a:pt x="188976" y="624840"/>
                </a:moveTo>
                <a:lnTo>
                  <a:pt x="152196" y="619023"/>
                </a:lnTo>
                <a:lnTo>
                  <a:pt x="122162" y="603170"/>
                </a:lnTo>
                <a:lnTo>
                  <a:pt x="101913" y="579673"/>
                </a:lnTo>
                <a:lnTo>
                  <a:pt x="94488" y="550926"/>
                </a:lnTo>
                <a:lnTo>
                  <a:pt x="94488" y="386334"/>
                </a:lnTo>
                <a:lnTo>
                  <a:pt x="87062" y="357586"/>
                </a:lnTo>
                <a:lnTo>
                  <a:pt x="66813" y="334089"/>
                </a:lnTo>
                <a:lnTo>
                  <a:pt x="36779" y="318236"/>
                </a:lnTo>
                <a:lnTo>
                  <a:pt x="0" y="312420"/>
                </a:lnTo>
                <a:lnTo>
                  <a:pt x="36779" y="306603"/>
                </a:lnTo>
                <a:lnTo>
                  <a:pt x="66813" y="290750"/>
                </a:lnTo>
                <a:lnTo>
                  <a:pt x="87062" y="267253"/>
                </a:lnTo>
                <a:lnTo>
                  <a:pt x="94488" y="238506"/>
                </a:lnTo>
                <a:lnTo>
                  <a:pt x="94488" y="73914"/>
                </a:lnTo>
                <a:lnTo>
                  <a:pt x="101913" y="45166"/>
                </a:lnTo>
                <a:lnTo>
                  <a:pt x="122162" y="21669"/>
                </a:lnTo>
                <a:lnTo>
                  <a:pt x="152196" y="5816"/>
                </a:lnTo>
                <a:lnTo>
                  <a:pt x="188976" y="0"/>
                </a:lnTo>
              </a:path>
            </a:pathLst>
          </a:custGeom>
          <a:ln w="19812">
            <a:solidFill>
              <a:srgbClr val="3986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571194" y="3167697"/>
            <a:ext cx="507831" cy="89979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810"/>
              </a:lnSpc>
              <a:defRPr/>
            </a:pPr>
            <a:r>
              <a:rPr spc="-30" dirty="0">
                <a:solidFill>
                  <a:srgbClr val="3986FF"/>
                </a:solidFill>
                <a:latin typeface="Arial"/>
                <a:cs typeface="Arial"/>
              </a:rPr>
              <a:t>Attention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120" dirty="0">
                <a:solidFill>
                  <a:srgbClr val="3986FF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137409" y="3275838"/>
            <a:ext cx="189230" cy="624840"/>
          </a:xfrm>
          <a:custGeom>
            <a:avLst/>
            <a:gdLst/>
            <a:ahLst/>
            <a:cxnLst/>
            <a:rect l="l" t="t" r="r" b="b"/>
            <a:pathLst>
              <a:path w="189229" h="624839">
                <a:moveTo>
                  <a:pt x="188976" y="624839"/>
                </a:moveTo>
                <a:lnTo>
                  <a:pt x="152196" y="619023"/>
                </a:lnTo>
                <a:lnTo>
                  <a:pt x="122162" y="603170"/>
                </a:lnTo>
                <a:lnTo>
                  <a:pt x="101913" y="579673"/>
                </a:lnTo>
                <a:lnTo>
                  <a:pt x="94488" y="550926"/>
                </a:lnTo>
                <a:lnTo>
                  <a:pt x="94488" y="386334"/>
                </a:lnTo>
                <a:lnTo>
                  <a:pt x="87062" y="357586"/>
                </a:lnTo>
                <a:lnTo>
                  <a:pt x="66813" y="334089"/>
                </a:lnTo>
                <a:lnTo>
                  <a:pt x="36779" y="318236"/>
                </a:lnTo>
                <a:lnTo>
                  <a:pt x="0" y="312420"/>
                </a:lnTo>
                <a:lnTo>
                  <a:pt x="36779" y="306603"/>
                </a:lnTo>
                <a:lnTo>
                  <a:pt x="66813" y="290750"/>
                </a:lnTo>
                <a:lnTo>
                  <a:pt x="87062" y="267253"/>
                </a:lnTo>
                <a:lnTo>
                  <a:pt x="94488" y="238506"/>
                </a:lnTo>
                <a:lnTo>
                  <a:pt x="94488" y="73913"/>
                </a:lnTo>
                <a:lnTo>
                  <a:pt x="101913" y="45166"/>
                </a:lnTo>
                <a:lnTo>
                  <a:pt x="122162" y="21669"/>
                </a:lnTo>
                <a:lnTo>
                  <a:pt x="152196" y="5816"/>
                </a:lnTo>
                <a:lnTo>
                  <a:pt x="188976" y="0"/>
                </a:lnTo>
              </a:path>
            </a:pathLst>
          </a:custGeom>
          <a:ln w="19812">
            <a:solidFill>
              <a:srgbClr val="3986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906392" y="1173607"/>
            <a:ext cx="89979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715" marR="5080" indent="-120650">
              <a:spcBef>
                <a:spcPts val="100"/>
              </a:spcBef>
              <a:defRPr/>
            </a:pPr>
            <a:r>
              <a:rPr spc="-210" dirty="0">
                <a:solidFill>
                  <a:srgbClr val="3986FF"/>
                </a:solidFill>
                <a:latin typeface="Arial"/>
                <a:cs typeface="Arial"/>
              </a:rPr>
              <a:t>A</a:t>
            </a:r>
            <a:r>
              <a:rPr spc="70" dirty="0">
                <a:solidFill>
                  <a:srgbClr val="3986FF"/>
                </a:solidFill>
                <a:latin typeface="Arial"/>
                <a:cs typeface="Arial"/>
              </a:rPr>
              <a:t>tt</a:t>
            </a:r>
            <a:r>
              <a:rPr spc="-85" dirty="0">
                <a:solidFill>
                  <a:srgbClr val="3986FF"/>
                </a:solidFill>
                <a:latin typeface="Arial"/>
                <a:cs typeface="Arial"/>
              </a:rPr>
              <a:t>e</a:t>
            </a:r>
            <a:r>
              <a:rPr spc="-90" dirty="0">
                <a:solidFill>
                  <a:srgbClr val="3986FF"/>
                </a:solidFill>
                <a:latin typeface="Arial"/>
                <a:cs typeface="Arial"/>
              </a:rPr>
              <a:t>n</a:t>
            </a:r>
            <a:r>
              <a:rPr spc="60" dirty="0">
                <a:solidFill>
                  <a:srgbClr val="3986FF"/>
                </a:solidFill>
                <a:latin typeface="Arial"/>
                <a:cs typeface="Arial"/>
              </a:rPr>
              <a:t>t</a:t>
            </a:r>
            <a:r>
              <a:rPr spc="40" dirty="0">
                <a:solidFill>
                  <a:srgbClr val="3986FF"/>
                </a:solidFill>
                <a:latin typeface="Arial"/>
                <a:cs typeface="Arial"/>
              </a:rPr>
              <a:t>i</a:t>
            </a:r>
            <a:r>
              <a:rPr spc="-50" dirty="0">
                <a:solidFill>
                  <a:srgbClr val="3986FF"/>
                </a:solidFill>
                <a:latin typeface="Arial"/>
                <a:cs typeface="Arial"/>
              </a:rPr>
              <a:t>on  </a:t>
            </a:r>
            <a:r>
              <a:rPr spc="-10" dirty="0">
                <a:solidFill>
                  <a:srgbClr val="3986FF"/>
                </a:solidFill>
                <a:latin typeface="Arial"/>
                <a:cs typeface="Arial"/>
              </a:rPr>
              <a:t>output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093714" y="1239774"/>
            <a:ext cx="4121150" cy="2032000"/>
          </a:xfrm>
          <a:prstGeom prst="rect">
            <a:avLst/>
          </a:prstGeom>
          <a:ln w="28955">
            <a:solidFill>
              <a:srgbClr val="BA56BD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0170" marR="413384">
              <a:spcBef>
                <a:spcPts val="240"/>
              </a:spcBef>
              <a:defRPr/>
            </a:pPr>
            <a:r>
              <a:rPr spc="-150" dirty="0">
                <a:solidFill>
                  <a:srgbClr val="7E7E7E"/>
                </a:solidFill>
                <a:latin typeface="Arial"/>
                <a:cs typeface="Arial"/>
              </a:rPr>
              <a:t>Use </a:t>
            </a:r>
            <a:r>
              <a:rPr spc="-20" dirty="0">
                <a:solidFill>
                  <a:srgbClr val="7E7E7E"/>
                </a:solidFill>
                <a:latin typeface="Arial"/>
                <a:cs typeface="Arial"/>
              </a:rPr>
              <a:t>the </a:t>
            </a:r>
            <a:r>
              <a:rPr spc="-20" dirty="0">
                <a:solidFill>
                  <a:srgbClr val="4285F4"/>
                </a:solidFill>
                <a:latin typeface="Arial"/>
                <a:cs typeface="Arial"/>
              </a:rPr>
              <a:t>attention </a:t>
            </a:r>
            <a:r>
              <a:rPr spc="-25" dirty="0">
                <a:solidFill>
                  <a:srgbClr val="4285F4"/>
                </a:solidFill>
                <a:latin typeface="Arial"/>
                <a:cs typeface="Arial"/>
              </a:rPr>
              <a:t>distribution </a:t>
            </a:r>
            <a:r>
              <a:rPr spc="15" dirty="0">
                <a:solidFill>
                  <a:srgbClr val="7E7E7E"/>
                </a:solidFill>
                <a:latin typeface="Arial"/>
                <a:cs typeface="Arial"/>
              </a:rPr>
              <a:t>to </a:t>
            </a:r>
            <a:r>
              <a:rPr spc="-80" dirty="0">
                <a:solidFill>
                  <a:srgbClr val="7E7E7E"/>
                </a:solidFill>
                <a:latin typeface="Arial"/>
                <a:cs typeface="Arial"/>
              </a:rPr>
              <a:t>take</a:t>
            </a:r>
            <a:r>
              <a:rPr spc="-35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lang="en-US" spc="-35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pc="-140" dirty="0">
                <a:solidFill>
                  <a:srgbClr val="7E7E7E"/>
                </a:solidFill>
                <a:latin typeface="Arial"/>
                <a:cs typeface="Arial"/>
              </a:rPr>
              <a:t>a  </a:t>
            </a:r>
            <a:r>
              <a:rPr b="1" spc="-100" dirty="0">
                <a:solidFill>
                  <a:srgbClr val="4285F4"/>
                </a:solidFill>
                <a:latin typeface="Trebuchet MS"/>
                <a:cs typeface="Trebuchet MS"/>
              </a:rPr>
              <a:t>weighted </a:t>
            </a:r>
            <a:r>
              <a:rPr b="1" spc="-80" dirty="0">
                <a:solidFill>
                  <a:srgbClr val="4285F4"/>
                </a:solidFill>
                <a:latin typeface="Trebuchet MS"/>
                <a:cs typeface="Trebuchet MS"/>
              </a:rPr>
              <a:t>sum </a:t>
            </a:r>
            <a:r>
              <a:rPr spc="-5" dirty="0">
                <a:solidFill>
                  <a:srgbClr val="7E7E7E"/>
                </a:solidFill>
                <a:latin typeface="Arial"/>
                <a:cs typeface="Arial"/>
              </a:rPr>
              <a:t>of </a:t>
            </a:r>
            <a:r>
              <a:rPr spc="-20" dirty="0">
                <a:solidFill>
                  <a:srgbClr val="7E7E7E"/>
                </a:solidFill>
                <a:latin typeface="Arial"/>
                <a:cs typeface="Arial"/>
              </a:rPr>
              <a:t>the </a:t>
            </a:r>
            <a:r>
              <a:rPr spc="-75" dirty="0">
                <a:solidFill>
                  <a:srgbClr val="C00000"/>
                </a:solidFill>
                <a:latin typeface="Arial"/>
                <a:cs typeface="Arial"/>
              </a:rPr>
              <a:t>encoder </a:t>
            </a:r>
            <a:r>
              <a:rPr spc="-60" dirty="0">
                <a:solidFill>
                  <a:srgbClr val="C00000"/>
                </a:solidFill>
                <a:latin typeface="Arial"/>
                <a:cs typeface="Arial"/>
              </a:rPr>
              <a:t>hidden  </a:t>
            </a:r>
            <a:r>
              <a:rPr spc="-85" dirty="0">
                <a:solidFill>
                  <a:srgbClr val="C00000"/>
                </a:solidFill>
                <a:latin typeface="Arial"/>
                <a:cs typeface="Arial"/>
              </a:rPr>
              <a:t>states</a:t>
            </a:r>
            <a:r>
              <a:rPr spc="-85" dirty="0">
                <a:solidFill>
                  <a:srgbClr val="7E7E7E"/>
                </a:solidFill>
                <a:latin typeface="Arial"/>
                <a:cs typeface="Arial"/>
              </a:rPr>
              <a:t>.</a:t>
            </a:r>
            <a:endParaRPr dirty="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30"/>
              </a:spcBef>
              <a:defRPr/>
            </a:pPr>
            <a:endParaRPr sz="1850" dirty="0">
              <a:solidFill>
                <a:prstClr val="black"/>
              </a:solidFill>
              <a:latin typeface="Arial"/>
              <a:cs typeface="Arial"/>
            </a:endParaRPr>
          </a:p>
          <a:p>
            <a:pPr marL="90170" marR="328295">
              <a:defRPr/>
            </a:pPr>
            <a:r>
              <a:rPr spc="-130" dirty="0">
                <a:solidFill>
                  <a:srgbClr val="7E7E7E"/>
                </a:solidFill>
                <a:latin typeface="Arial"/>
                <a:cs typeface="Arial"/>
              </a:rPr>
              <a:t>The </a:t>
            </a:r>
            <a:r>
              <a:rPr spc="-25" dirty="0">
                <a:solidFill>
                  <a:srgbClr val="4285F4"/>
                </a:solidFill>
                <a:latin typeface="Arial"/>
                <a:cs typeface="Arial"/>
              </a:rPr>
              <a:t>attention </a:t>
            </a:r>
            <a:r>
              <a:rPr spc="-10" dirty="0">
                <a:solidFill>
                  <a:srgbClr val="4285F4"/>
                </a:solidFill>
                <a:latin typeface="Arial"/>
                <a:cs typeface="Arial"/>
              </a:rPr>
              <a:t>output </a:t>
            </a:r>
            <a:r>
              <a:rPr spc="-55" dirty="0">
                <a:solidFill>
                  <a:srgbClr val="7E7E7E"/>
                </a:solidFill>
                <a:latin typeface="Arial"/>
                <a:cs typeface="Arial"/>
              </a:rPr>
              <a:t>mostly </a:t>
            </a:r>
            <a:r>
              <a:rPr spc="-80" dirty="0">
                <a:solidFill>
                  <a:srgbClr val="7E7E7E"/>
                </a:solidFill>
                <a:latin typeface="Arial"/>
                <a:cs typeface="Arial"/>
              </a:rPr>
              <a:t>contains  </a:t>
            </a:r>
            <a:r>
              <a:rPr spc="-30" dirty="0">
                <a:solidFill>
                  <a:srgbClr val="7E7E7E"/>
                </a:solidFill>
                <a:latin typeface="Arial"/>
                <a:cs typeface="Arial"/>
              </a:rPr>
              <a:t>information </a:t>
            </a:r>
            <a:r>
              <a:rPr spc="-20" dirty="0">
                <a:solidFill>
                  <a:srgbClr val="7E7E7E"/>
                </a:solidFill>
                <a:latin typeface="Arial"/>
                <a:cs typeface="Arial"/>
              </a:rPr>
              <a:t>from the </a:t>
            </a:r>
            <a:r>
              <a:rPr spc="-60" dirty="0">
                <a:solidFill>
                  <a:srgbClr val="C00000"/>
                </a:solidFill>
                <a:latin typeface="Arial"/>
                <a:cs typeface="Arial"/>
              </a:rPr>
              <a:t>hidden </a:t>
            </a:r>
            <a:r>
              <a:rPr spc="-90" dirty="0">
                <a:solidFill>
                  <a:srgbClr val="C00000"/>
                </a:solidFill>
                <a:latin typeface="Arial"/>
                <a:cs typeface="Arial"/>
              </a:rPr>
              <a:t>states</a:t>
            </a:r>
            <a:r>
              <a:rPr spc="-3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7E7E7E"/>
                </a:solidFill>
                <a:latin typeface="Arial"/>
                <a:cs typeface="Arial"/>
              </a:rPr>
              <a:t>that  </a:t>
            </a:r>
            <a:r>
              <a:rPr spc="-80" dirty="0">
                <a:solidFill>
                  <a:srgbClr val="7E7E7E"/>
                </a:solidFill>
                <a:latin typeface="Arial"/>
                <a:cs typeface="Arial"/>
              </a:rPr>
              <a:t>received </a:t>
            </a:r>
            <a:r>
              <a:rPr spc="-70" dirty="0">
                <a:solidFill>
                  <a:srgbClr val="4285F4"/>
                </a:solidFill>
                <a:latin typeface="Arial"/>
                <a:cs typeface="Arial"/>
              </a:rPr>
              <a:t>high</a:t>
            </a:r>
            <a:r>
              <a:rPr spc="-80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pc="-25" dirty="0">
                <a:solidFill>
                  <a:srgbClr val="4285F4"/>
                </a:solidFill>
                <a:latin typeface="Arial"/>
                <a:cs typeface="Arial"/>
              </a:rPr>
              <a:t>attention</a:t>
            </a:r>
            <a:r>
              <a:rPr spc="-25" dirty="0">
                <a:solidFill>
                  <a:srgbClr val="7E7E7E"/>
                </a:solidFill>
                <a:latin typeface="Arial"/>
                <a:cs typeface="Arial"/>
              </a:rPr>
              <a:t>.</a:t>
            </a:r>
            <a:endParaRPr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4941571" y="1365504"/>
            <a:ext cx="1156335" cy="86995"/>
          </a:xfrm>
          <a:custGeom>
            <a:avLst/>
            <a:gdLst/>
            <a:ahLst/>
            <a:cxnLst/>
            <a:rect l="l" t="t" r="r" b="b"/>
            <a:pathLst>
              <a:path w="1156335" h="86994">
                <a:moveTo>
                  <a:pt x="86867" y="0"/>
                </a:moveTo>
                <a:lnTo>
                  <a:pt x="0" y="43434"/>
                </a:lnTo>
                <a:lnTo>
                  <a:pt x="86867" y="86868"/>
                </a:lnTo>
                <a:lnTo>
                  <a:pt x="86867" y="57912"/>
                </a:lnTo>
                <a:lnTo>
                  <a:pt x="72389" y="57912"/>
                </a:lnTo>
                <a:lnTo>
                  <a:pt x="72389" y="28956"/>
                </a:lnTo>
                <a:lnTo>
                  <a:pt x="86867" y="28956"/>
                </a:lnTo>
                <a:lnTo>
                  <a:pt x="86867" y="0"/>
                </a:lnTo>
                <a:close/>
              </a:path>
              <a:path w="1156335" h="86994">
                <a:moveTo>
                  <a:pt x="86867" y="28956"/>
                </a:moveTo>
                <a:lnTo>
                  <a:pt x="72389" y="28956"/>
                </a:lnTo>
                <a:lnTo>
                  <a:pt x="72389" y="57912"/>
                </a:lnTo>
                <a:lnTo>
                  <a:pt x="86867" y="57912"/>
                </a:lnTo>
                <a:lnTo>
                  <a:pt x="86867" y="28956"/>
                </a:lnTo>
                <a:close/>
              </a:path>
              <a:path w="1156335" h="86994">
                <a:moveTo>
                  <a:pt x="1155827" y="28956"/>
                </a:moveTo>
                <a:lnTo>
                  <a:pt x="86867" y="28956"/>
                </a:lnTo>
                <a:lnTo>
                  <a:pt x="86867" y="57912"/>
                </a:lnTo>
                <a:lnTo>
                  <a:pt x="1155827" y="57912"/>
                </a:lnTo>
                <a:lnTo>
                  <a:pt x="1155827" y="28956"/>
                </a:lnTo>
                <a:close/>
              </a:path>
            </a:pathLst>
          </a:custGeom>
          <a:solidFill>
            <a:srgbClr val="BA56BD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619553" y="6411188"/>
            <a:ext cx="2230755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125" dirty="0">
                <a:solidFill>
                  <a:prstClr val="black"/>
                </a:solidFill>
                <a:latin typeface="Arial"/>
                <a:cs typeface="Arial"/>
              </a:rPr>
              <a:t>Source </a:t>
            </a:r>
            <a:r>
              <a:rPr spc="-90" dirty="0">
                <a:solidFill>
                  <a:prstClr val="black"/>
                </a:solidFill>
                <a:latin typeface="Arial"/>
                <a:cs typeface="Arial"/>
              </a:rPr>
              <a:t>sentence</a:t>
            </a:r>
            <a:r>
              <a:rPr spc="-10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30" dirty="0">
                <a:solidFill>
                  <a:prstClr val="black"/>
                </a:solidFill>
                <a:latin typeface="Arial"/>
                <a:cs typeface="Arial"/>
              </a:rPr>
              <a:t>(input)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8DB6A1F-C5D3-44EE-9E21-D9CD43999354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47" name="Title 46">
            <a:extLst>
              <a:ext uri="{FF2B5EF4-FFF2-40B4-BE49-F238E27FC236}">
                <a16:creationId xmlns:a16="http://schemas.microsoft.com/office/drawing/2014/main" id="{89D0F66A-8178-1974-8347-546368EBA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Sequence-to-Sequence with Attention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502662" y="1095755"/>
            <a:ext cx="3409315" cy="4597400"/>
            <a:chOff x="978661" y="1095755"/>
            <a:chExt cx="3409315" cy="4597400"/>
          </a:xfrm>
        </p:grpSpPr>
        <p:sp>
          <p:nvSpPr>
            <p:cNvPr id="4" name="object 4"/>
            <p:cNvSpPr/>
            <p:nvPr/>
          </p:nvSpPr>
          <p:spPr>
            <a:xfrm>
              <a:off x="1066799" y="4367784"/>
              <a:ext cx="126492" cy="13258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066799" y="4536947"/>
              <a:ext cx="126492" cy="1325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66799" y="4706111"/>
              <a:ext cx="126492" cy="1325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066799" y="4875276"/>
              <a:ext cx="126492" cy="1310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992885" y="4303013"/>
              <a:ext cx="266700" cy="780415"/>
            </a:xfrm>
            <a:custGeom>
              <a:avLst/>
              <a:gdLst/>
              <a:ahLst/>
              <a:cxnLst/>
              <a:rect l="l" t="t" r="r" b="b"/>
              <a:pathLst>
                <a:path w="266700" h="780414">
                  <a:moveTo>
                    <a:pt x="222250" y="0"/>
                  </a:moveTo>
                  <a:lnTo>
                    <a:pt x="239551" y="3498"/>
                  </a:lnTo>
                  <a:lnTo>
                    <a:pt x="253680" y="13033"/>
                  </a:lnTo>
                  <a:lnTo>
                    <a:pt x="263206" y="27164"/>
                  </a:lnTo>
                  <a:lnTo>
                    <a:pt x="266700" y="44450"/>
                  </a:lnTo>
                  <a:lnTo>
                    <a:pt x="266700" y="735838"/>
                  </a:lnTo>
                  <a:lnTo>
                    <a:pt x="263206" y="753123"/>
                  </a:lnTo>
                  <a:lnTo>
                    <a:pt x="253680" y="767254"/>
                  </a:lnTo>
                  <a:lnTo>
                    <a:pt x="239551" y="776789"/>
                  </a:lnTo>
                  <a:lnTo>
                    <a:pt x="222250" y="780288"/>
                  </a:lnTo>
                  <a:lnTo>
                    <a:pt x="44450" y="780288"/>
                  </a:lnTo>
                  <a:lnTo>
                    <a:pt x="27148" y="776789"/>
                  </a:lnTo>
                  <a:lnTo>
                    <a:pt x="13019" y="767254"/>
                  </a:lnTo>
                  <a:lnTo>
                    <a:pt x="3493" y="753123"/>
                  </a:lnTo>
                  <a:lnTo>
                    <a:pt x="0" y="735838"/>
                  </a:lnTo>
                  <a:lnTo>
                    <a:pt x="0" y="44450"/>
                  </a:lnTo>
                  <a:lnTo>
                    <a:pt x="3493" y="27164"/>
                  </a:lnTo>
                  <a:lnTo>
                    <a:pt x="13019" y="13033"/>
                  </a:lnTo>
                  <a:lnTo>
                    <a:pt x="27148" y="3498"/>
                  </a:lnTo>
                  <a:lnTo>
                    <a:pt x="44450" y="0"/>
                  </a:lnTo>
                  <a:lnTo>
                    <a:pt x="222250" y="0"/>
                  </a:lnTo>
                  <a:close/>
                </a:path>
              </a:pathLst>
            </a:custGeom>
            <a:ln w="19812">
              <a:solidFill>
                <a:srgbClr val="A3001D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071232" y="4637404"/>
              <a:ext cx="533400" cy="1056005"/>
            </a:xfrm>
            <a:custGeom>
              <a:avLst/>
              <a:gdLst/>
              <a:ahLst/>
              <a:cxnLst/>
              <a:rect l="l" t="t" r="r" b="b"/>
              <a:pathLst>
                <a:path w="533400" h="1056004">
                  <a:moveTo>
                    <a:pt x="111531" y="541401"/>
                  </a:moveTo>
                  <a:lnTo>
                    <a:pt x="67183" y="465455"/>
                  </a:lnTo>
                  <a:lnTo>
                    <a:pt x="55765" y="445897"/>
                  </a:lnTo>
                  <a:lnTo>
                    <a:pt x="0" y="541401"/>
                  </a:lnTo>
                  <a:lnTo>
                    <a:pt x="1600" y="547497"/>
                  </a:lnTo>
                  <a:lnTo>
                    <a:pt x="11049" y="553085"/>
                  </a:lnTo>
                  <a:lnTo>
                    <a:pt x="17119" y="551434"/>
                  </a:lnTo>
                  <a:lnTo>
                    <a:pt x="45859" y="502183"/>
                  </a:lnTo>
                  <a:lnTo>
                    <a:pt x="45859" y="1055497"/>
                  </a:lnTo>
                  <a:lnTo>
                    <a:pt x="65671" y="1055497"/>
                  </a:lnTo>
                  <a:lnTo>
                    <a:pt x="65671" y="502183"/>
                  </a:lnTo>
                  <a:lnTo>
                    <a:pt x="94411" y="551434"/>
                  </a:lnTo>
                  <a:lnTo>
                    <a:pt x="100482" y="553085"/>
                  </a:lnTo>
                  <a:lnTo>
                    <a:pt x="109931" y="547497"/>
                  </a:lnTo>
                  <a:lnTo>
                    <a:pt x="111531" y="541401"/>
                  </a:lnTo>
                  <a:close/>
                </a:path>
                <a:path w="533400" h="1056004">
                  <a:moveTo>
                    <a:pt x="533019" y="55765"/>
                  </a:moveTo>
                  <a:lnTo>
                    <a:pt x="516039" y="45847"/>
                  </a:lnTo>
                  <a:lnTo>
                    <a:pt x="442226" y="2794"/>
                  </a:lnTo>
                  <a:lnTo>
                    <a:pt x="437527" y="0"/>
                  </a:lnTo>
                  <a:lnTo>
                    <a:pt x="431431" y="1524"/>
                  </a:lnTo>
                  <a:lnTo>
                    <a:pt x="428637" y="6350"/>
                  </a:lnTo>
                  <a:lnTo>
                    <a:pt x="425970" y="11049"/>
                  </a:lnTo>
                  <a:lnTo>
                    <a:pt x="427494" y="17145"/>
                  </a:lnTo>
                  <a:lnTo>
                    <a:pt x="432193" y="19812"/>
                  </a:lnTo>
                  <a:lnTo>
                    <a:pt x="476796" y="45847"/>
                  </a:lnTo>
                  <a:lnTo>
                    <a:pt x="188353" y="45847"/>
                  </a:lnTo>
                  <a:lnTo>
                    <a:pt x="188353" y="65659"/>
                  </a:lnTo>
                  <a:lnTo>
                    <a:pt x="476821" y="65659"/>
                  </a:lnTo>
                  <a:lnTo>
                    <a:pt x="493801" y="55765"/>
                  </a:lnTo>
                  <a:lnTo>
                    <a:pt x="432193" y="91694"/>
                  </a:lnTo>
                  <a:lnTo>
                    <a:pt x="427494" y="94361"/>
                  </a:lnTo>
                  <a:lnTo>
                    <a:pt x="425970" y="100457"/>
                  </a:lnTo>
                  <a:lnTo>
                    <a:pt x="428637" y="105156"/>
                  </a:lnTo>
                  <a:lnTo>
                    <a:pt x="431431" y="109982"/>
                  </a:lnTo>
                  <a:lnTo>
                    <a:pt x="437527" y="111506"/>
                  </a:lnTo>
                  <a:lnTo>
                    <a:pt x="442226" y="108712"/>
                  </a:lnTo>
                  <a:lnTo>
                    <a:pt x="516039" y="65659"/>
                  </a:lnTo>
                  <a:lnTo>
                    <a:pt x="533019" y="55765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591055" y="4283963"/>
              <a:ext cx="2796539" cy="140284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077252" y="3627881"/>
              <a:ext cx="1924050" cy="675005"/>
            </a:xfrm>
            <a:custGeom>
              <a:avLst/>
              <a:gdLst/>
              <a:ahLst/>
              <a:cxnLst/>
              <a:rect l="l" t="t" r="r" b="b"/>
              <a:pathLst>
                <a:path w="1924050" h="675004">
                  <a:moveTo>
                    <a:pt x="111531" y="96139"/>
                  </a:moveTo>
                  <a:lnTo>
                    <a:pt x="108813" y="91313"/>
                  </a:lnTo>
                  <a:lnTo>
                    <a:pt x="67894" y="19558"/>
                  </a:lnTo>
                  <a:lnTo>
                    <a:pt x="56756" y="0"/>
                  </a:lnTo>
                  <a:lnTo>
                    <a:pt x="0" y="94996"/>
                  </a:lnTo>
                  <a:lnTo>
                    <a:pt x="1536" y="101092"/>
                  </a:lnTo>
                  <a:lnTo>
                    <a:pt x="10934" y="106680"/>
                  </a:lnTo>
                  <a:lnTo>
                    <a:pt x="17018" y="105156"/>
                  </a:lnTo>
                  <a:lnTo>
                    <a:pt x="46266" y="56146"/>
                  </a:lnTo>
                  <a:lnTo>
                    <a:pt x="39839" y="674751"/>
                  </a:lnTo>
                  <a:lnTo>
                    <a:pt x="59651" y="675005"/>
                  </a:lnTo>
                  <a:lnTo>
                    <a:pt x="66065" y="56375"/>
                  </a:lnTo>
                  <a:lnTo>
                    <a:pt x="91605" y="101219"/>
                  </a:lnTo>
                  <a:lnTo>
                    <a:pt x="94310" y="105918"/>
                  </a:lnTo>
                  <a:lnTo>
                    <a:pt x="100355" y="107569"/>
                  </a:lnTo>
                  <a:lnTo>
                    <a:pt x="105117" y="104902"/>
                  </a:lnTo>
                  <a:lnTo>
                    <a:pt x="109867" y="102108"/>
                  </a:lnTo>
                  <a:lnTo>
                    <a:pt x="111531" y="96139"/>
                  </a:lnTo>
                  <a:close/>
                </a:path>
                <a:path w="1924050" h="675004">
                  <a:moveTo>
                    <a:pt x="715225" y="95885"/>
                  </a:moveTo>
                  <a:lnTo>
                    <a:pt x="712558" y="91059"/>
                  </a:lnTo>
                  <a:lnTo>
                    <a:pt x="671372" y="19558"/>
                  </a:lnTo>
                  <a:lnTo>
                    <a:pt x="660107" y="0"/>
                  </a:lnTo>
                  <a:lnTo>
                    <a:pt x="603719" y="95250"/>
                  </a:lnTo>
                  <a:lnTo>
                    <a:pt x="605370" y="101346"/>
                  </a:lnTo>
                  <a:lnTo>
                    <a:pt x="614768" y="106934"/>
                  </a:lnTo>
                  <a:lnTo>
                    <a:pt x="620864" y="105283"/>
                  </a:lnTo>
                  <a:lnTo>
                    <a:pt x="623531" y="100584"/>
                  </a:lnTo>
                  <a:lnTo>
                    <a:pt x="649859" y="56108"/>
                  </a:lnTo>
                  <a:lnTo>
                    <a:pt x="646391" y="668909"/>
                  </a:lnTo>
                  <a:lnTo>
                    <a:pt x="666203" y="669036"/>
                  </a:lnTo>
                  <a:lnTo>
                    <a:pt x="669671" y="56324"/>
                  </a:lnTo>
                  <a:lnTo>
                    <a:pt x="695413" y="100965"/>
                  </a:lnTo>
                  <a:lnTo>
                    <a:pt x="698080" y="105791"/>
                  </a:lnTo>
                  <a:lnTo>
                    <a:pt x="704176" y="107315"/>
                  </a:lnTo>
                  <a:lnTo>
                    <a:pt x="708875" y="104648"/>
                  </a:lnTo>
                  <a:lnTo>
                    <a:pt x="713701" y="101854"/>
                  </a:lnTo>
                  <a:lnTo>
                    <a:pt x="715225" y="95885"/>
                  </a:lnTo>
                  <a:close/>
                </a:path>
                <a:path w="1924050" h="675004">
                  <a:moveTo>
                    <a:pt x="1319237" y="96647"/>
                  </a:moveTo>
                  <a:lnTo>
                    <a:pt x="1316570" y="91821"/>
                  </a:lnTo>
                  <a:lnTo>
                    <a:pt x="1276210" y="19431"/>
                  </a:lnTo>
                  <a:lnTo>
                    <a:pt x="1265389" y="0"/>
                  </a:lnTo>
                  <a:lnTo>
                    <a:pt x="1210525" y="89789"/>
                  </a:lnTo>
                  <a:lnTo>
                    <a:pt x="1207731" y="94488"/>
                  </a:lnTo>
                  <a:lnTo>
                    <a:pt x="1209255" y="100584"/>
                  </a:lnTo>
                  <a:lnTo>
                    <a:pt x="1213827" y="103378"/>
                  </a:lnTo>
                  <a:lnTo>
                    <a:pt x="1218526" y="106172"/>
                  </a:lnTo>
                  <a:lnTo>
                    <a:pt x="1224622" y="104775"/>
                  </a:lnTo>
                  <a:lnTo>
                    <a:pt x="1227543" y="100076"/>
                  </a:lnTo>
                  <a:lnTo>
                    <a:pt x="1254379" y="55994"/>
                  </a:lnTo>
                  <a:lnTo>
                    <a:pt x="1242275" y="668782"/>
                  </a:lnTo>
                  <a:lnTo>
                    <a:pt x="1262087" y="669163"/>
                  </a:lnTo>
                  <a:lnTo>
                    <a:pt x="1274191" y="56388"/>
                  </a:lnTo>
                  <a:lnTo>
                    <a:pt x="1299298" y="101473"/>
                  </a:lnTo>
                  <a:lnTo>
                    <a:pt x="1301965" y="106299"/>
                  </a:lnTo>
                  <a:lnTo>
                    <a:pt x="1307934" y="107950"/>
                  </a:lnTo>
                  <a:lnTo>
                    <a:pt x="1317586" y="102616"/>
                  </a:lnTo>
                  <a:lnTo>
                    <a:pt x="1319237" y="96647"/>
                  </a:lnTo>
                  <a:close/>
                </a:path>
                <a:path w="1924050" h="675004">
                  <a:moveTo>
                    <a:pt x="1923630" y="96139"/>
                  </a:moveTo>
                  <a:lnTo>
                    <a:pt x="1880019" y="19558"/>
                  </a:lnTo>
                  <a:lnTo>
                    <a:pt x="1868893" y="0"/>
                  </a:lnTo>
                  <a:lnTo>
                    <a:pt x="1812124" y="94996"/>
                  </a:lnTo>
                  <a:lnTo>
                    <a:pt x="1813648" y="101092"/>
                  </a:lnTo>
                  <a:lnTo>
                    <a:pt x="1823046" y="106680"/>
                  </a:lnTo>
                  <a:lnTo>
                    <a:pt x="1829142" y="105156"/>
                  </a:lnTo>
                  <a:lnTo>
                    <a:pt x="1858340" y="56184"/>
                  </a:lnTo>
                  <a:lnTo>
                    <a:pt x="1851875" y="665988"/>
                  </a:lnTo>
                  <a:lnTo>
                    <a:pt x="1871687" y="666242"/>
                  </a:lnTo>
                  <a:lnTo>
                    <a:pt x="1878152" y="56261"/>
                  </a:lnTo>
                  <a:lnTo>
                    <a:pt x="1903691" y="101219"/>
                  </a:lnTo>
                  <a:lnTo>
                    <a:pt x="1906485" y="105918"/>
                  </a:lnTo>
                  <a:lnTo>
                    <a:pt x="1912454" y="107569"/>
                  </a:lnTo>
                  <a:lnTo>
                    <a:pt x="1917280" y="104902"/>
                  </a:lnTo>
                  <a:lnTo>
                    <a:pt x="1921979" y="102235"/>
                  </a:lnTo>
                  <a:lnTo>
                    <a:pt x="1923630" y="96139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066799" y="3511295"/>
              <a:ext cx="132587" cy="1264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671827" y="3511295"/>
              <a:ext cx="132588" cy="12649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2275331" y="3511295"/>
              <a:ext cx="132587" cy="12649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880360" y="3511295"/>
              <a:ext cx="132587" cy="12649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1172667" y="3557282"/>
              <a:ext cx="3077210" cy="746760"/>
            </a:xfrm>
            <a:custGeom>
              <a:avLst/>
              <a:gdLst/>
              <a:ahLst/>
              <a:cxnLst/>
              <a:rect l="l" t="t" r="r" b="b"/>
              <a:pathLst>
                <a:path w="3077210" h="746760">
                  <a:moveTo>
                    <a:pt x="3077133" y="727951"/>
                  </a:moveTo>
                  <a:lnTo>
                    <a:pt x="1883956" y="36842"/>
                  </a:lnTo>
                  <a:lnTo>
                    <a:pt x="1941118" y="36690"/>
                  </a:lnTo>
                  <a:lnTo>
                    <a:pt x="1945436" y="32245"/>
                  </a:lnTo>
                  <a:lnTo>
                    <a:pt x="1945436" y="21323"/>
                  </a:lnTo>
                  <a:lnTo>
                    <a:pt x="1942642" y="18529"/>
                  </a:lnTo>
                  <a:lnTo>
                    <a:pt x="1940991" y="16878"/>
                  </a:lnTo>
                  <a:lnTo>
                    <a:pt x="1935530" y="16878"/>
                  </a:lnTo>
                  <a:lnTo>
                    <a:pt x="1830374" y="17259"/>
                  </a:lnTo>
                  <a:lnTo>
                    <a:pt x="1885111" y="113398"/>
                  </a:lnTo>
                  <a:lnTo>
                    <a:pt x="1891207" y="115049"/>
                  </a:lnTo>
                  <a:lnTo>
                    <a:pt x="1895906" y="112382"/>
                  </a:lnTo>
                  <a:lnTo>
                    <a:pt x="1900605" y="109588"/>
                  </a:lnTo>
                  <a:lnTo>
                    <a:pt x="1902383" y="103619"/>
                  </a:lnTo>
                  <a:lnTo>
                    <a:pt x="1899589" y="98793"/>
                  </a:lnTo>
                  <a:lnTo>
                    <a:pt x="1874012" y="53975"/>
                  </a:lnTo>
                  <a:lnTo>
                    <a:pt x="2957258" y="681405"/>
                  </a:lnTo>
                  <a:lnTo>
                    <a:pt x="1281417" y="28448"/>
                  </a:lnTo>
                  <a:lnTo>
                    <a:pt x="1337741" y="19545"/>
                  </a:lnTo>
                  <a:lnTo>
                    <a:pt x="1340954" y="15113"/>
                  </a:lnTo>
                  <a:lnTo>
                    <a:pt x="1341424" y="14465"/>
                  </a:lnTo>
                  <a:lnTo>
                    <a:pt x="1339646" y="3670"/>
                  </a:lnTo>
                  <a:lnTo>
                    <a:pt x="1334566" y="0"/>
                  </a:lnTo>
                  <a:lnTo>
                    <a:pt x="1225346" y="17259"/>
                  </a:lnTo>
                  <a:lnTo>
                    <a:pt x="1290751" y="99682"/>
                  </a:lnTo>
                  <a:lnTo>
                    <a:pt x="1294180" y="103873"/>
                  </a:lnTo>
                  <a:lnTo>
                    <a:pt x="1300403" y="104635"/>
                  </a:lnTo>
                  <a:lnTo>
                    <a:pt x="1304594" y="101206"/>
                  </a:lnTo>
                  <a:lnTo>
                    <a:pt x="1308912" y="97777"/>
                  </a:lnTo>
                  <a:lnTo>
                    <a:pt x="1309674" y="91554"/>
                  </a:lnTo>
                  <a:lnTo>
                    <a:pt x="1274216" y="47002"/>
                  </a:lnTo>
                  <a:lnTo>
                    <a:pt x="2889681" y="676325"/>
                  </a:lnTo>
                  <a:lnTo>
                    <a:pt x="661949" y="60833"/>
                  </a:lnTo>
                  <a:lnTo>
                    <a:pt x="698830" y="51041"/>
                  </a:lnTo>
                  <a:lnTo>
                    <a:pt x="717092" y="46215"/>
                  </a:lnTo>
                  <a:lnTo>
                    <a:pt x="720267" y="40754"/>
                  </a:lnTo>
                  <a:lnTo>
                    <a:pt x="718870" y="35547"/>
                  </a:lnTo>
                  <a:lnTo>
                    <a:pt x="717473" y="30226"/>
                  </a:lnTo>
                  <a:lnTo>
                    <a:pt x="712012" y="27051"/>
                  </a:lnTo>
                  <a:lnTo>
                    <a:pt x="605078" y="55359"/>
                  </a:lnTo>
                  <a:lnTo>
                    <a:pt x="678599" y="130797"/>
                  </a:lnTo>
                  <a:lnTo>
                    <a:pt x="682294" y="134607"/>
                  </a:lnTo>
                  <a:lnTo>
                    <a:pt x="688644" y="134607"/>
                  </a:lnTo>
                  <a:lnTo>
                    <a:pt x="692454" y="130797"/>
                  </a:lnTo>
                  <a:lnTo>
                    <a:pt x="696391" y="126987"/>
                  </a:lnTo>
                  <a:lnTo>
                    <a:pt x="696518" y="120764"/>
                  </a:lnTo>
                  <a:lnTo>
                    <a:pt x="656615" y="79844"/>
                  </a:lnTo>
                  <a:lnTo>
                    <a:pt x="2697518" y="643864"/>
                  </a:lnTo>
                  <a:lnTo>
                    <a:pt x="57200" y="57861"/>
                  </a:lnTo>
                  <a:lnTo>
                    <a:pt x="82042" y="49898"/>
                  </a:lnTo>
                  <a:lnTo>
                    <a:pt x="111429" y="40513"/>
                  </a:lnTo>
                  <a:lnTo>
                    <a:pt x="114350" y="34925"/>
                  </a:lnTo>
                  <a:lnTo>
                    <a:pt x="111048" y="24498"/>
                  </a:lnTo>
                  <a:lnTo>
                    <a:pt x="105460" y="21577"/>
                  </a:lnTo>
                  <a:lnTo>
                    <a:pt x="0" y="55359"/>
                  </a:lnTo>
                  <a:lnTo>
                    <a:pt x="77228" y="126733"/>
                  </a:lnTo>
                  <a:lnTo>
                    <a:pt x="81241" y="130543"/>
                  </a:lnTo>
                  <a:lnTo>
                    <a:pt x="87515" y="130289"/>
                  </a:lnTo>
                  <a:lnTo>
                    <a:pt x="94945" y="122161"/>
                  </a:lnTo>
                  <a:lnTo>
                    <a:pt x="94703" y="115938"/>
                  </a:lnTo>
                  <a:lnTo>
                    <a:pt x="90678" y="112255"/>
                  </a:lnTo>
                  <a:lnTo>
                    <a:pt x="52895" y="77292"/>
                  </a:lnTo>
                  <a:lnTo>
                    <a:pt x="3069259" y="746747"/>
                  </a:lnTo>
                  <a:lnTo>
                    <a:pt x="3069285" y="746594"/>
                  </a:lnTo>
                  <a:lnTo>
                    <a:pt x="3072206" y="736460"/>
                  </a:lnTo>
                  <a:lnTo>
                    <a:pt x="3077133" y="727951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983741" y="2763392"/>
              <a:ext cx="2308860" cy="10160"/>
            </a:xfrm>
            <a:custGeom>
              <a:avLst/>
              <a:gdLst/>
              <a:ahLst/>
              <a:cxnLst/>
              <a:rect l="l" t="t" r="r" b="b"/>
              <a:pathLst>
                <a:path w="2308860" h="10160">
                  <a:moveTo>
                    <a:pt x="0" y="0"/>
                  </a:moveTo>
                  <a:lnTo>
                    <a:pt x="2308479" y="0"/>
                  </a:lnTo>
                </a:path>
                <a:path w="2308860" h="10160">
                  <a:moveTo>
                    <a:pt x="0" y="9905"/>
                  </a:moveTo>
                  <a:lnTo>
                    <a:pt x="2308479" y="9905"/>
                  </a:lnTo>
                </a:path>
              </a:pathLst>
            </a:custGeom>
            <a:ln w="9905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1067561" y="2292858"/>
              <a:ext cx="135890" cy="475615"/>
            </a:xfrm>
            <a:custGeom>
              <a:avLst/>
              <a:gdLst/>
              <a:ahLst/>
              <a:cxnLst/>
              <a:rect l="l" t="t" r="r" b="b"/>
              <a:pathLst>
                <a:path w="135890" h="475614">
                  <a:moveTo>
                    <a:pt x="135636" y="0"/>
                  </a:moveTo>
                  <a:lnTo>
                    <a:pt x="0" y="0"/>
                  </a:lnTo>
                  <a:lnTo>
                    <a:pt x="0" y="475488"/>
                  </a:lnTo>
                  <a:lnTo>
                    <a:pt x="135636" y="475488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BCD6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1067561" y="2292858"/>
              <a:ext cx="135890" cy="475615"/>
            </a:xfrm>
            <a:custGeom>
              <a:avLst/>
              <a:gdLst/>
              <a:ahLst/>
              <a:cxnLst/>
              <a:rect l="l" t="t" r="r" b="b"/>
              <a:pathLst>
                <a:path w="135890" h="475614">
                  <a:moveTo>
                    <a:pt x="0" y="475488"/>
                  </a:moveTo>
                  <a:lnTo>
                    <a:pt x="135636" y="475488"/>
                  </a:lnTo>
                  <a:lnTo>
                    <a:pt x="135636" y="0"/>
                  </a:lnTo>
                  <a:lnTo>
                    <a:pt x="0" y="0"/>
                  </a:lnTo>
                  <a:lnTo>
                    <a:pt x="0" y="475488"/>
                  </a:lnTo>
                  <a:close/>
                </a:path>
              </a:pathLst>
            </a:custGeom>
            <a:ln w="19812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1671065" y="2713481"/>
              <a:ext cx="137160" cy="45720"/>
            </a:xfrm>
            <a:custGeom>
              <a:avLst/>
              <a:gdLst/>
              <a:ahLst/>
              <a:cxnLst/>
              <a:rect l="l" t="t" r="r" b="b"/>
              <a:pathLst>
                <a:path w="137160" h="45719">
                  <a:moveTo>
                    <a:pt x="137160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137160" y="45720"/>
                  </a:lnTo>
                  <a:lnTo>
                    <a:pt x="137160" y="0"/>
                  </a:lnTo>
                  <a:close/>
                </a:path>
              </a:pathLst>
            </a:custGeom>
            <a:solidFill>
              <a:srgbClr val="BCD6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1671065" y="2713481"/>
              <a:ext cx="137160" cy="45720"/>
            </a:xfrm>
            <a:custGeom>
              <a:avLst/>
              <a:gdLst/>
              <a:ahLst/>
              <a:cxnLst/>
              <a:rect l="l" t="t" r="r" b="b"/>
              <a:pathLst>
                <a:path w="137160" h="45719">
                  <a:moveTo>
                    <a:pt x="0" y="45720"/>
                  </a:moveTo>
                  <a:lnTo>
                    <a:pt x="137160" y="45720"/>
                  </a:lnTo>
                  <a:lnTo>
                    <a:pt x="137160" y="0"/>
                  </a:lnTo>
                  <a:lnTo>
                    <a:pt x="0" y="0"/>
                  </a:lnTo>
                  <a:lnTo>
                    <a:pt x="0" y="45720"/>
                  </a:lnTo>
                  <a:close/>
                </a:path>
              </a:pathLst>
            </a:custGeom>
            <a:ln w="19811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274569" y="2713481"/>
              <a:ext cx="137160" cy="45720"/>
            </a:xfrm>
            <a:custGeom>
              <a:avLst/>
              <a:gdLst/>
              <a:ahLst/>
              <a:cxnLst/>
              <a:rect l="l" t="t" r="r" b="b"/>
              <a:pathLst>
                <a:path w="137160" h="45719">
                  <a:moveTo>
                    <a:pt x="137160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137160" y="45720"/>
                  </a:lnTo>
                  <a:lnTo>
                    <a:pt x="137160" y="0"/>
                  </a:lnTo>
                  <a:close/>
                </a:path>
              </a:pathLst>
            </a:custGeom>
            <a:solidFill>
              <a:srgbClr val="BCD6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2274569" y="2713481"/>
              <a:ext cx="137160" cy="45720"/>
            </a:xfrm>
            <a:custGeom>
              <a:avLst/>
              <a:gdLst/>
              <a:ahLst/>
              <a:cxnLst/>
              <a:rect l="l" t="t" r="r" b="b"/>
              <a:pathLst>
                <a:path w="137160" h="45719">
                  <a:moveTo>
                    <a:pt x="0" y="45720"/>
                  </a:moveTo>
                  <a:lnTo>
                    <a:pt x="137160" y="45720"/>
                  </a:lnTo>
                  <a:lnTo>
                    <a:pt x="137160" y="0"/>
                  </a:lnTo>
                  <a:lnTo>
                    <a:pt x="0" y="0"/>
                  </a:lnTo>
                  <a:lnTo>
                    <a:pt x="0" y="45720"/>
                  </a:lnTo>
                  <a:close/>
                </a:path>
              </a:pathLst>
            </a:custGeom>
            <a:ln w="19811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2879597" y="2713481"/>
              <a:ext cx="135890" cy="45720"/>
            </a:xfrm>
            <a:custGeom>
              <a:avLst/>
              <a:gdLst/>
              <a:ahLst/>
              <a:cxnLst/>
              <a:rect l="l" t="t" r="r" b="b"/>
              <a:pathLst>
                <a:path w="135889" h="45719">
                  <a:moveTo>
                    <a:pt x="135636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135636" y="45720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BCD6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2879597" y="2713481"/>
              <a:ext cx="135890" cy="45720"/>
            </a:xfrm>
            <a:custGeom>
              <a:avLst/>
              <a:gdLst/>
              <a:ahLst/>
              <a:cxnLst/>
              <a:rect l="l" t="t" r="r" b="b"/>
              <a:pathLst>
                <a:path w="135889" h="45719">
                  <a:moveTo>
                    <a:pt x="0" y="45720"/>
                  </a:moveTo>
                  <a:lnTo>
                    <a:pt x="135636" y="45720"/>
                  </a:lnTo>
                  <a:lnTo>
                    <a:pt x="135636" y="0"/>
                  </a:lnTo>
                  <a:lnTo>
                    <a:pt x="0" y="0"/>
                  </a:lnTo>
                  <a:lnTo>
                    <a:pt x="0" y="45720"/>
                  </a:lnTo>
                  <a:close/>
                </a:path>
              </a:pathLst>
            </a:custGeom>
            <a:ln w="19812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1079309" y="2759201"/>
              <a:ext cx="1924050" cy="762635"/>
            </a:xfrm>
            <a:custGeom>
              <a:avLst/>
              <a:gdLst/>
              <a:ahLst/>
              <a:cxnLst/>
              <a:rect l="l" t="t" r="r" b="b"/>
              <a:pathLst>
                <a:path w="1924050" h="762635">
                  <a:moveTo>
                    <a:pt x="111518" y="104902"/>
                  </a:moveTo>
                  <a:lnTo>
                    <a:pt x="108775" y="100076"/>
                  </a:lnTo>
                  <a:lnTo>
                    <a:pt x="67386" y="28702"/>
                  </a:lnTo>
                  <a:lnTo>
                    <a:pt x="56045" y="9144"/>
                  </a:lnTo>
                  <a:lnTo>
                    <a:pt x="0" y="104521"/>
                  </a:lnTo>
                  <a:lnTo>
                    <a:pt x="1574" y="110617"/>
                  </a:lnTo>
                  <a:lnTo>
                    <a:pt x="6286" y="113411"/>
                  </a:lnTo>
                  <a:lnTo>
                    <a:pt x="11010" y="116078"/>
                  </a:lnTo>
                  <a:lnTo>
                    <a:pt x="17081" y="114554"/>
                  </a:lnTo>
                  <a:lnTo>
                    <a:pt x="45897" y="65481"/>
                  </a:lnTo>
                  <a:lnTo>
                    <a:pt x="46024" y="48450"/>
                  </a:lnTo>
                  <a:lnTo>
                    <a:pt x="45974" y="65366"/>
                  </a:lnTo>
                  <a:lnTo>
                    <a:pt x="43878" y="761873"/>
                  </a:lnTo>
                  <a:lnTo>
                    <a:pt x="63690" y="762000"/>
                  </a:lnTo>
                  <a:lnTo>
                    <a:pt x="65684" y="100076"/>
                  </a:lnTo>
                  <a:lnTo>
                    <a:pt x="65709" y="65366"/>
                  </a:lnTo>
                  <a:lnTo>
                    <a:pt x="94373" y="114808"/>
                  </a:lnTo>
                  <a:lnTo>
                    <a:pt x="100444" y="116459"/>
                  </a:lnTo>
                  <a:lnTo>
                    <a:pt x="109905" y="110871"/>
                  </a:lnTo>
                  <a:lnTo>
                    <a:pt x="111518" y="104902"/>
                  </a:lnTo>
                  <a:close/>
                </a:path>
                <a:path w="1924050" h="762635">
                  <a:moveTo>
                    <a:pt x="716089" y="95631"/>
                  </a:moveTo>
                  <a:lnTo>
                    <a:pt x="713295" y="90932"/>
                  </a:lnTo>
                  <a:lnTo>
                    <a:pt x="671817" y="19558"/>
                  </a:lnTo>
                  <a:lnTo>
                    <a:pt x="660463" y="0"/>
                  </a:lnTo>
                  <a:lnTo>
                    <a:pt x="607250" y="90678"/>
                  </a:lnTo>
                  <a:lnTo>
                    <a:pt x="604583" y="95377"/>
                  </a:lnTo>
                  <a:lnTo>
                    <a:pt x="606107" y="101473"/>
                  </a:lnTo>
                  <a:lnTo>
                    <a:pt x="615505" y="107061"/>
                  </a:lnTo>
                  <a:lnTo>
                    <a:pt x="621601" y="105410"/>
                  </a:lnTo>
                  <a:lnTo>
                    <a:pt x="624395" y="100711"/>
                  </a:lnTo>
                  <a:lnTo>
                    <a:pt x="650443" y="56261"/>
                  </a:lnTo>
                  <a:lnTo>
                    <a:pt x="650557" y="19558"/>
                  </a:lnTo>
                  <a:lnTo>
                    <a:pt x="650468" y="56210"/>
                  </a:lnTo>
                  <a:lnTo>
                    <a:pt x="648906" y="762000"/>
                  </a:lnTo>
                  <a:lnTo>
                    <a:pt x="668718" y="762127"/>
                  </a:lnTo>
                  <a:lnTo>
                    <a:pt x="670166" y="107188"/>
                  </a:lnTo>
                  <a:lnTo>
                    <a:pt x="670242" y="56222"/>
                  </a:lnTo>
                  <a:lnTo>
                    <a:pt x="698944" y="105664"/>
                  </a:lnTo>
                  <a:lnTo>
                    <a:pt x="705040" y="107188"/>
                  </a:lnTo>
                  <a:lnTo>
                    <a:pt x="709739" y="104521"/>
                  </a:lnTo>
                  <a:lnTo>
                    <a:pt x="714438" y="101727"/>
                  </a:lnTo>
                  <a:lnTo>
                    <a:pt x="716089" y="95631"/>
                  </a:lnTo>
                  <a:close/>
                </a:path>
                <a:path w="1924050" h="762635">
                  <a:moveTo>
                    <a:pt x="1319085" y="95631"/>
                  </a:moveTo>
                  <a:lnTo>
                    <a:pt x="1316215" y="90805"/>
                  </a:lnTo>
                  <a:lnTo>
                    <a:pt x="1274813" y="19558"/>
                  </a:lnTo>
                  <a:lnTo>
                    <a:pt x="1263459" y="0"/>
                  </a:lnTo>
                  <a:lnTo>
                    <a:pt x="1210297" y="90932"/>
                  </a:lnTo>
                  <a:lnTo>
                    <a:pt x="1207579" y="95504"/>
                  </a:lnTo>
                  <a:lnTo>
                    <a:pt x="1209103" y="101473"/>
                  </a:lnTo>
                  <a:lnTo>
                    <a:pt x="1213802" y="104267"/>
                  </a:lnTo>
                  <a:lnTo>
                    <a:pt x="1218628" y="107061"/>
                  </a:lnTo>
                  <a:lnTo>
                    <a:pt x="1224597" y="105410"/>
                  </a:lnTo>
                  <a:lnTo>
                    <a:pt x="1227391" y="100711"/>
                  </a:lnTo>
                  <a:lnTo>
                    <a:pt x="1253490" y="56172"/>
                  </a:lnTo>
                  <a:lnTo>
                    <a:pt x="1252410" y="762000"/>
                  </a:lnTo>
                  <a:lnTo>
                    <a:pt x="1272222" y="762127"/>
                  </a:lnTo>
                  <a:lnTo>
                    <a:pt x="1273302" y="56426"/>
                  </a:lnTo>
                  <a:lnTo>
                    <a:pt x="1299146" y="100838"/>
                  </a:lnTo>
                  <a:lnTo>
                    <a:pt x="1301940" y="105537"/>
                  </a:lnTo>
                  <a:lnTo>
                    <a:pt x="1308036" y="107188"/>
                  </a:lnTo>
                  <a:lnTo>
                    <a:pt x="1312735" y="104394"/>
                  </a:lnTo>
                  <a:lnTo>
                    <a:pt x="1317434" y="101727"/>
                  </a:lnTo>
                  <a:lnTo>
                    <a:pt x="1319085" y="95631"/>
                  </a:lnTo>
                  <a:close/>
                </a:path>
                <a:path w="1924050" h="762635">
                  <a:moveTo>
                    <a:pt x="1923605" y="95631"/>
                  </a:moveTo>
                  <a:lnTo>
                    <a:pt x="1879358" y="19558"/>
                  </a:lnTo>
                  <a:lnTo>
                    <a:pt x="1867979" y="0"/>
                  </a:lnTo>
                  <a:lnTo>
                    <a:pt x="1814893" y="90805"/>
                  </a:lnTo>
                  <a:lnTo>
                    <a:pt x="1812099" y="95504"/>
                  </a:lnTo>
                  <a:lnTo>
                    <a:pt x="1813750" y="101600"/>
                  </a:lnTo>
                  <a:lnTo>
                    <a:pt x="1818449" y="104394"/>
                  </a:lnTo>
                  <a:lnTo>
                    <a:pt x="1823148" y="107061"/>
                  </a:lnTo>
                  <a:lnTo>
                    <a:pt x="1829244" y="105537"/>
                  </a:lnTo>
                  <a:lnTo>
                    <a:pt x="1831911" y="100838"/>
                  </a:lnTo>
                  <a:lnTo>
                    <a:pt x="1858035" y="56172"/>
                  </a:lnTo>
                  <a:lnTo>
                    <a:pt x="1857438" y="762000"/>
                  </a:lnTo>
                  <a:lnTo>
                    <a:pt x="1877250" y="762127"/>
                  </a:lnTo>
                  <a:lnTo>
                    <a:pt x="1877809" y="107188"/>
                  </a:lnTo>
                  <a:lnTo>
                    <a:pt x="1877733" y="56184"/>
                  </a:lnTo>
                  <a:lnTo>
                    <a:pt x="1877847" y="56375"/>
                  </a:lnTo>
                  <a:lnTo>
                    <a:pt x="1903793" y="100838"/>
                  </a:lnTo>
                  <a:lnTo>
                    <a:pt x="1906460" y="105537"/>
                  </a:lnTo>
                  <a:lnTo>
                    <a:pt x="1912556" y="107188"/>
                  </a:lnTo>
                  <a:lnTo>
                    <a:pt x="1917255" y="104394"/>
                  </a:lnTo>
                  <a:lnTo>
                    <a:pt x="1922081" y="101600"/>
                  </a:lnTo>
                  <a:lnTo>
                    <a:pt x="1923605" y="95631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1132471" y="1095755"/>
              <a:ext cx="1821548" cy="162572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571194" y="4292367"/>
            <a:ext cx="507831" cy="7861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810"/>
              </a:lnSpc>
              <a:defRPr/>
            </a:pPr>
            <a:r>
              <a:rPr spc="-110" dirty="0">
                <a:solidFill>
                  <a:srgbClr val="C00000"/>
                </a:solidFill>
                <a:latin typeface="Arial"/>
                <a:cs typeface="Arial"/>
              </a:rPr>
              <a:t>Encoder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204" dirty="0">
                <a:solidFill>
                  <a:srgbClr val="C0000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506217" y="6095238"/>
            <a:ext cx="2435860" cy="271780"/>
          </a:xfrm>
          <a:custGeom>
            <a:avLst/>
            <a:gdLst/>
            <a:ahLst/>
            <a:cxnLst/>
            <a:rect l="l" t="t" r="r" b="b"/>
            <a:pathLst>
              <a:path w="2435860" h="271779">
                <a:moveTo>
                  <a:pt x="2435352" y="0"/>
                </a:moveTo>
                <a:lnTo>
                  <a:pt x="2427013" y="52793"/>
                </a:lnTo>
                <a:lnTo>
                  <a:pt x="2404268" y="95907"/>
                </a:lnTo>
                <a:lnTo>
                  <a:pt x="2370522" y="124976"/>
                </a:lnTo>
                <a:lnTo>
                  <a:pt x="2329180" y="135636"/>
                </a:lnTo>
                <a:lnTo>
                  <a:pt x="1323848" y="135636"/>
                </a:lnTo>
                <a:lnTo>
                  <a:pt x="1282505" y="146295"/>
                </a:lnTo>
                <a:lnTo>
                  <a:pt x="1248759" y="175364"/>
                </a:lnTo>
                <a:lnTo>
                  <a:pt x="1226014" y="218478"/>
                </a:lnTo>
                <a:lnTo>
                  <a:pt x="1217676" y="271272"/>
                </a:lnTo>
                <a:lnTo>
                  <a:pt x="1209337" y="218478"/>
                </a:lnTo>
                <a:lnTo>
                  <a:pt x="1186592" y="175364"/>
                </a:lnTo>
                <a:lnTo>
                  <a:pt x="1152846" y="146295"/>
                </a:lnTo>
                <a:lnTo>
                  <a:pt x="1111504" y="135636"/>
                </a:lnTo>
                <a:lnTo>
                  <a:pt x="106146" y="135636"/>
                </a:lnTo>
                <a:lnTo>
                  <a:pt x="64829" y="124976"/>
                </a:lnTo>
                <a:lnTo>
                  <a:pt x="31089" y="95907"/>
                </a:lnTo>
                <a:lnTo>
                  <a:pt x="8341" y="52793"/>
                </a:lnTo>
                <a:lnTo>
                  <a:pt x="0" y="0"/>
                </a:lnTo>
              </a:path>
            </a:pathLst>
          </a:custGeom>
          <a:ln w="198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141981" y="4303015"/>
            <a:ext cx="187960" cy="780415"/>
          </a:xfrm>
          <a:custGeom>
            <a:avLst/>
            <a:gdLst/>
            <a:ahLst/>
            <a:cxnLst/>
            <a:rect l="l" t="t" r="r" b="b"/>
            <a:pathLst>
              <a:path w="187959" h="780414">
                <a:moveTo>
                  <a:pt x="187452" y="780288"/>
                </a:moveTo>
                <a:lnTo>
                  <a:pt x="150968" y="774515"/>
                </a:lnTo>
                <a:lnTo>
                  <a:pt x="121177" y="758777"/>
                </a:lnTo>
                <a:lnTo>
                  <a:pt x="101091" y="735443"/>
                </a:lnTo>
                <a:lnTo>
                  <a:pt x="93726" y="706882"/>
                </a:lnTo>
                <a:lnTo>
                  <a:pt x="93726" y="463550"/>
                </a:lnTo>
                <a:lnTo>
                  <a:pt x="86360" y="434988"/>
                </a:lnTo>
                <a:lnTo>
                  <a:pt x="66274" y="411654"/>
                </a:lnTo>
                <a:lnTo>
                  <a:pt x="36483" y="395916"/>
                </a:lnTo>
                <a:lnTo>
                  <a:pt x="0" y="390144"/>
                </a:lnTo>
                <a:lnTo>
                  <a:pt x="36483" y="384371"/>
                </a:lnTo>
                <a:lnTo>
                  <a:pt x="66274" y="368633"/>
                </a:lnTo>
                <a:lnTo>
                  <a:pt x="86360" y="345299"/>
                </a:lnTo>
                <a:lnTo>
                  <a:pt x="93726" y="316738"/>
                </a:lnTo>
                <a:lnTo>
                  <a:pt x="93726" y="73406"/>
                </a:lnTo>
                <a:lnTo>
                  <a:pt x="101091" y="44844"/>
                </a:lnTo>
                <a:lnTo>
                  <a:pt x="121177" y="21510"/>
                </a:lnTo>
                <a:lnTo>
                  <a:pt x="150968" y="5772"/>
                </a:lnTo>
                <a:lnTo>
                  <a:pt x="187452" y="0"/>
                </a:lnTo>
              </a:path>
            </a:pathLst>
          </a:custGeom>
          <a:ln w="19812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389626" y="5714796"/>
            <a:ext cx="72263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240" dirty="0">
                <a:solidFill>
                  <a:prstClr val="black"/>
                </a:solidFill>
                <a:latin typeface="Arial"/>
                <a:cs typeface="Arial"/>
              </a:rPr>
              <a:t>&lt;START&gt;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575966" y="5724245"/>
            <a:ext cx="12001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15" dirty="0">
                <a:solidFill>
                  <a:prstClr val="black"/>
                </a:solidFill>
                <a:latin typeface="Arial"/>
                <a:cs typeface="Arial"/>
              </a:rPr>
              <a:t>il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174874" y="5724245"/>
            <a:ext cx="1301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693934" y="5724245"/>
            <a:ext cx="111506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99109" algn="l"/>
              </a:tabLst>
              <a:defRPr/>
            </a:pPr>
            <a:r>
              <a:rPr sz="1600" i="1" spc="-15" dirty="0">
                <a:solidFill>
                  <a:prstClr val="black"/>
                </a:solidFill>
                <a:latin typeface="Arial"/>
                <a:cs typeface="Arial"/>
              </a:rPr>
              <a:t>m’	</a:t>
            </a:r>
            <a:r>
              <a:rPr sz="1600" i="1" spc="-40" dirty="0">
                <a:solidFill>
                  <a:prstClr val="black"/>
                </a:solidFill>
                <a:latin typeface="Arial"/>
                <a:cs typeface="Arial"/>
              </a:rPr>
              <a:t>entarté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403132" y="4074033"/>
            <a:ext cx="230832" cy="12827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95" dirty="0">
                <a:solidFill>
                  <a:srgbClr val="00AF50"/>
                </a:solidFill>
                <a:latin typeface="Arial"/>
                <a:cs typeface="Arial"/>
              </a:rPr>
              <a:t>Decoder</a:t>
            </a:r>
            <a:r>
              <a:rPr spc="-1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pc="-200" dirty="0">
                <a:solidFill>
                  <a:srgbClr val="00AF5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0136885" y="4325874"/>
            <a:ext cx="189230" cy="779145"/>
          </a:xfrm>
          <a:custGeom>
            <a:avLst/>
            <a:gdLst/>
            <a:ahLst/>
            <a:cxnLst/>
            <a:rect l="l" t="t" r="r" b="b"/>
            <a:pathLst>
              <a:path w="189229" h="779145">
                <a:moveTo>
                  <a:pt x="0" y="0"/>
                </a:moveTo>
                <a:lnTo>
                  <a:pt x="36784" y="5816"/>
                </a:lnTo>
                <a:lnTo>
                  <a:pt x="66817" y="21669"/>
                </a:lnTo>
                <a:lnTo>
                  <a:pt x="87064" y="45166"/>
                </a:lnTo>
                <a:lnTo>
                  <a:pt x="94488" y="73913"/>
                </a:lnTo>
                <a:lnTo>
                  <a:pt x="94488" y="315468"/>
                </a:lnTo>
                <a:lnTo>
                  <a:pt x="101911" y="344215"/>
                </a:lnTo>
                <a:lnTo>
                  <a:pt x="122158" y="367712"/>
                </a:lnTo>
                <a:lnTo>
                  <a:pt x="152191" y="383565"/>
                </a:lnTo>
                <a:lnTo>
                  <a:pt x="188975" y="389381"/>
                </a:lnTo>
                <a:lnTo>
                  <a:pt x="152191" y="395198"/>
                </a:lnTo>
                <a:lnTo>
                  <a:pt x="122158" y="411051"/>
                </a:lnTo>
                <a:lnTo>
                  <a:pt x="101911" y="434548"/>
                </a:lnTo>
                <a:lnTo>
                  <a:pt x="94488" y="463295"/>
                </a:lnTo>
                <a:lnTo>
                  <a:pt x="94488" y="704850"/>
                </a:lnTo>
                <a:lnTo>
                  <a:pt x="87064" y="733597"/>
                </a:lnTo>
                <a:lnTo>
                  <a:pt x="66817" y="757094"/>
                </a:lnTo>
                <a:lnTo>
                  <a:pt x="36784" y="772947"/>
                </a:lnTo>
                <a:lnTo>
                  <a:pt x="0" y="778763"/>
                </a:lnTo>
              </a:path>
            </a:pathLst>
          </a:custGeom>
          <a:ln w="1981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571194" y="1905855"/>
            <a:ext cx="507831" cy="11010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13030">
              <a:lnSpc>
                <a:spcPts val="1810"/>
              </a:lnSpc>
              <a:defRPr/>
            </a:pPr>
            <a:r>
              <a:rPr spc="-30" dirty="0">
                <a:solidFill>
                  <a:srgbClr val="3986FF"/>
                </a:solidFill>
                <a:latin typeface="Arial"/>
                <a:cs typeface="Arial"/>
              </a:rPr>
              <a:t>Attention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defRPr/>
            </a:pPr>
            <a:r>
              <a:rPr spc="-25" dirty="0">
                <a:solidFill>
                  <a:srgbClr val="3986FF"/>
                </a:solidFill>
                <a:latin typeface="Arial"/>
                <a:cs typeface="Arial"/>
              </a:rPr>
              <a:t>distribution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149601" y="2143505"/>
            <a:ext cx="189230" cy="624840"/>
          </a:xfrm>
          <a:custGeom>
            <a:avLst/>
            <a:gdLst/>
            <a:ahLst/>
            <a:cxnLst/>
            <a:rect l="l" t="t" r="r" b="b"/>
            <a:pathLst>
              <a:path w="189230" h="624839">
                <a:moveTo>
                  <a:pt x="188976" y="624840"/>
                </a:moveTo>
                <a:lnTo>
                  <a:pt x="152196" y="619023"/>
                </a:lnTo>
                <a:lnTo>
                  <a:pt x="122162" y="603170"/>
                </a:lnTo>
                <a:lnTo>
                  <a:pt x="101913" y="579673"/>
                </a:lnTo>
                <a:lnTo>
                  <a:pt x="94488" y="550926"/>
                </a:lnTo>
                <a:lnTo>
                  <a:pt x="94488" y="386334"/>
                </a:lnTo>
                <a:lnTo>
                  <a:pt x="87062" y="357586"/>
                </a:lnTo>
                <a:lnTo>
                  <a:pt x="66813" y="334089"/>
                </a:lnTo>
                <a:lnTo>
                  <a:pt x="36779" y="318236"/>
                </a:lnTo>
                <a:lnTo>
                  <a:pt x="0" y="312420"/>
                </a:lnTo>
                <a:lnTo>
                  <a:pt x="36779" y="306603"/>
                </a:lnTo>
                <a:lnTo>
                  <a:pt x="66813" y="290750"/>
                </a:lnTo>
                <a:lnTo>
                  <a:pt x="87062" y="267253"/>
                </a:lnTo>
                <a:lnTo>
                  <a:pt x="94488" y="238506"/>
                </a:lnTo>
                <a:lnTo>
                  <a:pt x="94488" y="73914"/>
                </a:lnTo>
                <a:lnTo>
                  <a:pt x="101913" y="45166"/>
                </a:lnTo>
                <a:lnTo>
                  <a:pt x="122162" y="21669"/>
                </a:lnTo>
                <a:lnTo>
                  <a:pt x="152196" y="5816"/>
                </a:lnTo>
                <a:lnTo>
                  <a:pt x="188976" y="0"/>
                </a:lnTo>
              </a:path>
            </a:pathLst>
          </a:custGeom>
          <a:ln w="19812">
            <a:solidFill>
              <a:srgbClr val="3986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571194" y="3167697"/>
            <a:ext cx="507831" cy="89979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810"/>
              </a:lnSpc>
              <a:defRPr/>
            </a:pPr>
            <a:r>
              <a:rPr spc="-30" dirty="0">
                <a:solidFill>
                  <a:srgbClr val="3986FF"/>
                </a:solidFill>
                <a:latin typeface="Arial"/>
                <a:cs typeface="Arial"/>
              </a:rPr>
              <a:t>Attention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120" dirty="0">
                <a:solidFill>
                  <a:srgbClr val="3986FF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137409" y="3275838"/>
            <a:ext cx="189230" cy="624840"/>
          </a:xfrm>
          <a:custGeom>
            <a:avLst/>
            <a:gdLst/>
            <a:ahLst/>
            <a:cxnLst/>
            <a:rect l="l" t="t" r="r" b="b"/>
            <a:pathLst>
              <a:path w="189229" h="624839">
                <a:moveTo>
                  <a:pt x="188976" y="624839"/>
                </a:moveTo>
                <a:lnTo>
                  <a:pt x="152196" y="619023"/>
                </a:lnTo>
                <a:lnTo>
                  <a:pt x="122162" y="603170"/>
                </a:lnTo>
                <a:lnTo>
                  <a:pt x="101913" y="579673"/>
                </a:lnTo>
                <a:lnTo>
                  <a:pt x="94488" y="550926"/>
                </a:lnTo>
                <a:lnTo>
                  <a:pt x="94488" y="386334"/>
                </a:lnTo>
                <a:lnTo>
                  <a:pt x="87062" y="357586"/>
                </a:lnTo>
                <a:lnTo>
                  <a:pt x="66813" y="334089"/>
                </a:lnTo>
                <a:lnTo>
                  <a:pt x="36779" y="318236"/>
                </a:lnTo>
                <a:lnTo>
                  <a:pt x="0" y="312420"/>
                </a:lnTo>
                <a:lnTo>
                  <a:pt x="36779" y="306603"/>
                </a:lnTo>
                <a:lnTo>
                  <a:pt x="66813" y="290750"/>
                </a:lnTo>
                <a:lnTo>
                  <a:pt x="87062" y="267253"/>
                </a:lnTo>
                <a:lnTo>
                  <a:pt x="94488" y="238506"/>
                </a:lnTo>
                <a:lnTo>
                  <a:pt x="94488" y="73913"/>
                </a:lnTo>
                <a:lnTo>
                  <a:pt x="101913" y="45166"/>
                </a:lnTo>
                <a:lnTo>
                  <a:pt x="122162" y="21669"/>
                </a:lnTo>
                <a:lnTo>
                  <a:pt x="152196" y="5816"/>
                </a:lnTo>
                <a:lnTo>
                  <a:pt x="188976" y="0"/>
                </a:lnTo>
              </a:path>
            </a:pathLst>
          </a:custGeom>
          <a:ln w="19812">
            <a:solidFill>
              <a:srgbClr val="3986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906392" y="1173607"/>
            <a:ext cx="89979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715" marR="5080" indent="-120650">
              <a:spcBef>
                <a:spcPts val="100"/>
              </a:spcBef>
              <a:defRPr/>
            </a:pPr>
            <a:r>
              <a:rPr spc="-210" dirty="0">
                <a:solidFill>
                  <a:srgbClr val="3986FF"/>
                </a:solidFill>
                <a:latin typeface="Arial"/>
                <a:cs typeface="Arial"/>
              </a:rPr>
              <a:t>A</a:t>
            </a:r>
            <a:r>
              <a:rPr spc="70" dirty="0">
                <a:solidFill>
                  <a:srgbClr val="3986FF"/>
                </a:solidFill>
                <a:latin typeface="Arial"/>
                <a:cs typeface="Arial"/>
              </a:rPr>
              <a:t>tt</a:t>
            </a:r>
            <a:r>
              <a:rPr spc="-85" dirty="0">
                <a:solidFill>
                  <a:srgbClr val="3986FF"/>
                </a:solidFill>
                <a:latin typeface="Arial"/>
                <a:cs typeface="Arial"/>
              </a:rPr>
              <a:t>e</a:t>
            </a:r>
            <a:r>
              <a:rPr spc="-90" dirty="0">
                <a:solidFill>
                  <a:srgbClr val="3986FF"/>
                </a:solidFill>
                <a:latin typeface="Arial"/>
                <a:cs typeface="Arial"/>
              </a:rPr>
              <a:t>n</a:t>
            </a:r>
            <a:r>
              <a:rPr spc="60" dirty="0">
                <a:solidFill>
                  <a:srgbClr val="3986FF"/>
                </a:solidFill>
                <a:latin typeface="Arial"/>
                <a:cs typeface="Arial"/>
              </a:rPr>
              <a:t>t</a:t>
            </a:r>
            <a:r>
              <a:rPr spc="40" dirty="0">
                <a:solidFill>
                  <a:srgbClr val="3986FF"/>
                </a:solidFill>
                <a:latin typeface="Arial"/>
                <a:cs typeface="Arial"/>
              </a:rPr>
              <a:t>i</a:t>
            </a:r>
            <a:r>
              <a:rPr spc="-50" dirty="0">
                <a:solidFill>
                  <a:srgbClr val="3986FF"/>
                </a:solidFill>
                <a:latin typeface="Arial"/>
                <a:cs typeface="Arial"/>
              </a:rPr>
              <a:t>on  </a:t>
            </a:r>
            <a:r>
              <a:rPr spc="-10" dirty="0">
                <a:solidFill>
                  <a:srgbClr val="3986FF"/>
                </a:solidFill>
                <a:latin typeface="Arial"/>
                <a:cs typeface="Arial"/>
              </a:rPr>
              <a:t>output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709409" y="1616202"/>
            <a:ext cx="3427476" cy="861132"/>
          </a:xfrm>
          <a:prstGeom prst="rect">
            <a:avLst/>
          </a:prstGeom>
          <a:ln w="28955">
            <a:solidFill>
              <a:srgbClr val="BA56BD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90170" marR="130810">
              <a:lnSpc>
                <a:spcPct val="100299"/>
              </a:lnSpc>
              <a:spcBef>
                <a:spcPts val="234"/>
              </a:spcBef>
              <a:defRPr/>
            </a:pPr>
            <a:r>
              <a:rPr dirty="0">
                <a:solidFill>
                  <a:srgbClr val="7E7E7E"/>
                </a:solidFill>
                <a:latin typeface="Arial"/>
                <a:cs typeface="Arial"/>
              </a:rPr>
              <a:t>Concatenate </a:t>
            </a:r>
            <a:r>
              <a:rPr dirty="0">
                <a:solidFill>
                  <a:srgbClr val="4285F4"/>
                </a:solidFill>
                <a:latin typeface="Arial"/>
                <a:cs typeface="Arial"/>
              </a:rPr>
              <a:t>attention output  </a:t>
            </a:r>
            <a:r>
              <a:rPr dirty="0">
                <a:solidFill>
                  <a:srgbClr val="7E7E7E"/>
                </a:solidFill>
                <a:latin typeface="Arial"/>
                <a:cs typeface="Arial"/>
              </a:rPr>
              <a:t>with </a:t>
            </a:r>
            <a:r>
              <a:rPr dirty="0">
                <a:solidFill>
                  <a:srgbClr val="00AF50"/>
                </a:solidFill>
                <a:latin typeface="Arial"/>
                <a:cs typeface="Arial"/>
              </a:rPr>
              <a:t>decoder hidden state</a:t>
            </a:r>
            <a:r>
              <a:rPr dirty="0">
                <a:solidFill>
                  <a:srgbClr val="7E7E7E"/>
                </a:solidFill>
                <a:latin typeface="Arial"/>
                <a:cs typeface="Arial"/>
              </a:rPr>
              <a:t>, then use to compute </a:t>
            </a:r>
            <a:r>
              <a:rPr dirty="0">
                <a:solidFill>
                  <a:prstClr val="black"/>
                </a:solidFill>
                <a:latin typeface="DejaVu Sans"/>
                <a:cs typeface="DejaVu Sans"/>
              </a:rPr>
              <a:t>𝑦</a:t>
            </a:r>
            <a:r>
              <a:rPr sz="1950" baseline="-15000" dirty="0">
                <a:solidFill>
                  <a:prstClr val="black"/>
                </a:solidFill>
                <a:latin typeface="DejaVu Sans"/>
                <a:cs typeface="DejaVu Sans"/>
              </a:rPr>
              <a:t>1</a:t>
            </a:r>
            <a:r>
              <a:rPr lang="en-US" sz="1950" baseline="-15000" dirty="0">
                <a:solidFill>
                  <a:prstClr val="black"/>
                </a:solidFill>
                <a:latin typeface="DejaVu Sans"/>
                <a:cs typeface="DejaVu Sans"/>
              </a:rPr>
              <a:t> </a:t>
            </a:r>
            <a:r>
              <a:rPr dirty="0">
                <a:solidFill>
                  <a:srgbClr val="7E7E7E"/>
                </a:solidFill>
                <a:latin typeface="Arial"/>
                <a:cs typeface="Arial"/>
              </a:rPr>
              <a:t>as before</a:t>
            </a:r>
            <a:endParaRPr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6008371" y="2034540"/>
            <a:ext cx="700405" cy="86995"/>
          </a:xfrm>
          <a:custGeom>
            <a:avLst/>
            <a:gdLst/>
            <a:ahLst/>
            <a:cxnLst/>
            <a:rect l="l" t="t" r="r" b="b"/>
            <a:pathLst>
              <a:path w="700404" h="86994">
                <a:moveTo>
                  <a:pt x="86867" y="0"/>
                </a:moveTo>
                <a:lnTo>
                  <a:pt x="0" y="43434"/>
                </a:lnTo>
                <a:lnTo>
                  <a:pt x="86867" y="86868"/>
                </a:lnTo>
                <a:lnTo>
                  <a:pt x="86867" y="57912"/>
                </a:lnTo>
                <a:lnTo>
                  <a:pt x="72389" y="57912"/>
                </a:lnTo>
                <a:lnTo>
                  <a:pt x="72389" y="28956"/>
                </a:lnTo>
                <a:lnTo>
                  <a:pt x="86867" y="28956"/>
                </a:lnTo>
                <a:lnTo>
                  <a:pt x="86867" y="0"/>
                </a:lnTo>
                <a:close/>
              </a:path>
              <a:path w="700404" h="86994">
                <a:moveTo>
                  <a:pt x="86867" y="28956"/>
                </a:moveTo>
                <a:lnTo>
                  <a:pt x="72389" y="28956"/>
                </a:lnTo>
                <a:lnTo>
                  <a:pt x="72389" y="57912"/>
                </a:lnTo>
                <a:lnTo>
                  <a:pt x="86867" y="57912"/>
                </a:lnTo>
                <a:lnTo>
                  <a:pt x="86867" y="28956"/>
                </a:lnTo>
                <a:close/>
              </a:path>
              <a:path w="700404" h="86994">
                <a:moveTo>
                  <a:pt x="699896" y="28956"/>
                </a:moveTo>
                <a:lnTo>
                  <a:pt x="86867" y="28956"/>
                </a:lnTo>
                <a:lnTo>
                  <a:pt x="86867" y="57912"/>
                </a:lnTo>
                <a:lnTo>
                  <a:pt x="699896" y="57912"/>
                </a:lnTo>
                <a:lnTo>
                  <a:pt x="699896" y="28956"/>
                </a:lnTo>
                <a:close/>
              </a:path>
            </a:pathLst>
          </a:custGeom>
          <a:solidFill>
            <a:srgbClr val="BA56BD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3823082" y="1778634"/>
            <a:ext cx="2002155" cy="2515870"/>
          </a:xfrm>
          <a:custGeom>
            <a:avLst/>
            <a:gdLst/>
            <a:ahLst/>
            <a:cxnLst/>
            <a:rect l="l" t="t" r="r" b="b"/>
            <a:pathLst>
              <a:path w="2002154" h="2515870">
                <a:moveTo>
                  <a:pt x="1713992" y="264160"/>
                </a:moveTo>
                <a:lnTo>
                  <a:pt x="1627632" y="194945"/>
                </a:lnTo>
                <a:lnTo>
                  <a:pt x="1621409" y="195707"/>
                </a:lnTo>
                <a:lnTo>
                  <a:pt x="1617980" y="199898"/>
                </a:lnTo>
                <a:lnTo>
                  <a:pt x="1614551" y="204216"/>
                </a:lnTo>
                <a:lnTo>
                  <a:pt x="1615313" y="210439"/>
                </a:lnTo>
                <a:lnTo>
                  <a:pt x="1619504" y="213868"/>
                </a:lnTo>
                <a:lnTo>
                  <a:pt x="1659699" y="246062"/>
                </a:lnTo>
                <a:lnTo>
                  <a:pt x="2794" y="0"/>
                </a:lnTo>
                <a:lnTo>
                  <a:pt x="0" y="19558"/>
                </a:lnTo>
                <a:lnTo>
                  <a:pt x="1656765" y="265747"/>
                </a:lnTo>
                <a:lnTo>
                  <a:pt x="1603883" y="286893"/>
                </a:lnTo>
                <a:lnTo>
                  <a:pt x="1601470" y="292735"/>
                </a:lnTo>
                <a:lnTo>
                  <a:pt x="1605534" y="302895"/>
                </a:lnTo>
                <a:lnTo>
                  <a:pt x="1611249" y="305308"/>
                </a:lnTo>
                <a:lnTo>
                  <a:pt x="1696542" y="271145"/>
                </a:lnTo>
                <a:lnTo>
                  <a:pt x="1713992" y="264160"/>
                </a:lnTo>
                <a:close/>
              </a:path>
              <a:path w="2002154" h="2515870">
                <a:moveTo>
                  <a:pt x="2001774" y="609727"/>
                </a:moveTo>
                <a:lnTo>
                  <a:pt x="1998980" y="605028"/>
                </a:lnTo>
                <a:lnTo>
                  <a:pt x="1957425" y="533781"/>
                </a:lnTo>
                <a:lnTo>
                  <a:pt x="1946021" y="514223"/>
                </a:lnTo>
                <a:lnTo>
                  <a:pt x="1893062" y="605028"/>
                </a:lnTo>
                <a:lnTo>
                  <a:pt x="1890268" y="609727"/>
                </a:lnTo>
                <a:lnTo>
                  <a:pt x="1891792" y="615823"/>
                </a:lnTo>
                <a:lnTo>
                  <a:pt x="1896618" y="618617"/>
                </a:lnTo>
                <a:lnTo>
                  <a:pt x="1901317" y="621411"/>
                </a:lnTo>
                <a:lnTo>
                  <a:pt x="1907413" y="619760"/>
                </a:lnTo>
                <a:lnTo>
                  <a:pt x="1910080" y="615061"/>
                </a:lnTo>
                <a:lnTo>
                  <a:pt x="1936102" y="570433"/>
                </a:lnTo>
                <a:lnTo>
                  <a:pt x="1936115" y="533781"/>
                </a:lnTo>
                <a:lnTo>
                  <a:pt x="1936115" y="570433"/>
                </a:lnTo>
                <a:lnTo>
                  <a:pt x="1936115" y="2515362"/>
                </a:lnTo>
                <a:lnTo>
                  <a:pt x="1955927" y="2515362"/>
                </a:lnTo>
                <a:lnTo>
                  <a:pt x="1955927" y="570433"/>
                </a:lnTo>
                <a:lnTo>
                  <a:pt x="1981962" y="615061"/>
                </a:lnTo>
                <a:lnTo>
                  <a:pt x="1984629" y="619760"/>
                </a:lnTo>
                <a:lnTo>
                  <a:pt x="1990725" y="621411"/>
                </a:lnTo>
                <a:lnTo>
                  <a:pt x="1995424" y="618617"/>
                </a:lnTo>
                <a:lnTo>
                  <a:pt x="2000250" y="615823"/>
                </a:lnTo>
                <a:lnTo>
                  <a:pt x="2001774" y="609727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624448" y="1929764"/>
            <a:ext cx="26543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defRPr/>
            </a:pPr>
            <a:r>
              <a:rPr sz="1600" dirty="0">
                <a:solidFill>
                  <a:prstClr val="black"/>
                </a:solidFill>
                <a:latin typeface="DejaVu Sans"/>
                <a:cs typeface="DejaVu Sans"/>
              </a:rPr>
              <a:t>𝑦</a:t>
            </a:r>
            <a:r>
              <a:rPr sz="1725" baseline="-14492" dirty="0">
                <a:solidFill>
                  <a:prstClr val="black"/>
                </a:solidFill>
                <a:latin typeface="DejaVu Sans"/>
                <a:cs typeface="DejaVu Sans"/>
              </a:rPr>
              <a:t>1</a:t>
            </a:r>
          </a:p>
        </p:txBody>
      </p:sp>
      <p:sp>
        <p:nvSpPr>
          <p:cNvPr id="46" name="object 46"/>
          <p:cNvSpPr/>
          <p:nvPr/>
        </p:nvSpPr>
        <p:spPr>
          <a:xfrm>
            <a:off x="5721350" y="1562862"/>
            <a:ext cx="111760" cy="347345"/>
          </a:xfrm>
          <a:custGeom>
            <a:avLst/>
            <a:gdLst/>
            <a:ahLst/>
            <a:cxnLst/>
            <a:rect l="l" t="t" r="r" b="b"/>
            <a:pathLst>
              <a:path w="111760" h="347344">
                <a:moveTo>
                  <a:pt x="55480" y="39261"/>
                </a:moveTo>
                <a:lnTo>
                  <a:pt x="45720" y="56146"/>
                </a:lnTo>
                <a:lnTo>
                  <a:pt x="46736" y="346963"/>
                </a:lnTo>
                <a:lnTo>
                  <a:pt x="66548" y="346837"/>
                </a:lnTo>
                <a:lnTo>
                  <a:pt x="65533" y="56319"/>
                </a:lnTo>
                <a:lnTo>
                  <a:pt x="55480" y="39261"/>
                </a:lnTo>
                <a:close/>
              </a:path>
              <a:path w="111760" h="347344">
                <a:moveTo>
                  <a:pt x="55372" y="0"/>
                </a:moveTo>
                <a:lnTo>
                  <a:pt x="2666" y="91059"/>
                </a:lnTo>
                <a:lnTo>
                  <a:pt x="0" y="95758"/>
                </a:lnTo>
                <a:lnTo>
                  <a:pt x="1524" y="101853"/>
                </a:lnTo>
                <a:lnTo>
                  <a:pt x="6350" y="104521"/>
                </a:lnTo>
                <a:lnTo>
                  <a:pt x="11049" y="107314"/>
                </a:lnTo>
                <a:lnTo>
                  <a:pt x="17145" y="105663"/>
                </a:lnTo>
                <a:lnTo>
                  <a:pt x="19812" y="100964"/>
                </a:lnTo>
                <a:lnTo>
                  <a:pt x="45620" y="56319"/>
                </a:lnTo>
                <a:lnTo>
                  <a:pt x="45592" y="19685"/>
                </a:lnTo>
                <a:lnTo>
                  <a:pt x="66876" y="19558"/>
                </a:lnTo>
                <a:lnTo>
                  <a:pt x="55372" y="0"/>
                </a:lnTo>
                <a:close/>
              </a:path>
              <a:path w="111760" h="347344">
                <a:moveTo>
                  <a:pt x="66876" y="19558"/>
                </a:moveTo>
                <a:lnTo>
                  <a:pt x="65404" y="19558"/>
                </a:lnTo>
                <a:lnTo>
                  <a:pt x="65533" y="56319"/>
                </a:lnTo>
                <a:lnTo>
                  <a:pt x="91694" y="100711"/>
                </a:lnTo>
                <a:lnTo>
                  <a:pt x="94361" y="105410"/>
                </a:lnTo>
                <a:lnTo>
                  <a:pt x="100457" y="106934"/>
                </a:lnTo>
                <a:lnTo>
                  <a:pt x="105155" y="104139"/>
                </a:lnTo>
                <a:lnTo>
                  <a:pt x="109854" y="101473"/>
                </a:lnTo>
                <a:lnTo>
                  <a:pt x="111505" y="95376"/>
                </a:lnTo>
                <a:lnTo>
                  <a:pt x="108712" y="90677"/>
                </a:lnTo>
                <a:lnTo>
                  <a:pt x="66876" y="19558"/>
                </a:lnTo>
                <a:close/>
              </a:path>
              <a:path w="111760" h="347344">
                <a:moveTo>
                  <a:pt x="65422" y="24511"/>
                </a:moveTo>
                <a:lnTo>
                  <a:pt x="64008" y="24511"/>
                </a:lnTo>
                <a:lnTo>
                  <a:pt x="55480" y="39261"/>
                </a:lnTo>
                <a:lnTo>
                  <a:pt x="65533" y="56319"/>
                </a:lnTo>
                <a:lnTo>
                  <a:pt x="65422" y="24511"/>
                </a:lnTo>
                <a:close/>
              </a:path>
              <a:path w="111760" h="347344">
                <a:moveTo>
                  <a:pt x="65404" y="19558"/>
                </a:moveTo>
                <a:lnTo>
                  <a:pt x="45592" y="19685"/>
                </a:lnTo>
                <a:lnTo>
                  <a:pt x="45720" y="56146"/>
                </a:lnTo>
                <a:lnTo>
                  <a:pt x="55480" y="39261"/>
                </a:lnTo>
                <a:lnTo>
                  <a:pt x="46862" y="24637"/>
                </a:lnTo>
                <a:lnTo>
                  <a:pt x="65422" y="24511"/>
                </a:lnTo>
                <a:lnTo>
                  <a:pt x="65404" y="19558"/>
                </a:lnTo>
                <a:close/>
              </a:path>
              <a:path w="111760" h="347344">
                <a:moveTo>
                  <a:pt x="64008" y="24511"/>
                </a:moveTo>
                <a:lnTo>
                  <a:pt x="46862" y="24637"/>
                </a:lnTo>
                <a:lnTo>
                  <a:pt x="55480" y="39261"/>
                </a:lnTo>
                <a:lnTo>
                  <a:pt x="64008" y="24511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663947" y="1243965"/>
            <a:ext cx="22542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105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619553" y="6411188"/>
            <a:ext cx="2230755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125" dirty="0">
                <a:solidFill>
                  <a:prstClr val="black"/>
                </a:solidFill>
                <a:latin typeface="Arial"/>
                <a:cs typeface="Arial"/>
              </a:rPr>
              <a:t>Source </a:t>
            </a:r>
            <a:r>
              <a:rPr spc="-90" dirty="0">
                <a:solidFill>
                  <a:prstClr val="black"/>
                </a:solidFill>
                <a:latin typeface="Arial"/>
                <a:cs typeface="Arial"/>
              </a:rPr>
              <a:t>sentence</a:t>
            </a:r>
            <a:r>
              <a:rPr spc="-10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30" dirty="0">
                <a:solidFill>
                  <a:prstClr val="black"/>
                </a:solidFill>
                <a:latin typeface="Arial"/>
                <a:cs typeface="Arial"/>
              </a:rPr>
              <a:t>(input)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7005436-CD66-476E-87B2-B91EF531B047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51" name="Title 50">
            <a:extLst>
              <a:ext uri="{FF2B5EF4-FFF2-40B4-BE49-F238E27FC236}">
                <a16:creationId xmlns:a16="http://schemas.microsoft.com/office/drawing/2014/main" id="{4984C9F4-60AC-A00D-1EE4-59F953719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Sequence-to-Sequence with Attention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502661" y="1095755"/>
            <a:ext cx="4006850" cy="4597400"/>
            <a:chOff x="978661" y="1095755"/>
            <a:chExt cx="4006850" cy="4597400"/>
          </a:xfrm>
        </p:grpSpPr>
        <p:sp>
          <p:nvSpPr>
            <p:cNvPr id="4" name="object 4"/>
            <p:cNvSpPr/>
            <p:nvPr/>
          </p:nvSpPr>
          <p:spPr>
            <a:xfrm>
              <a:off x="1066799" y="4367784"/>
              <a:ext cx="126492" cy="13258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066799" y="4536947"/>
              <a:ext cx="126492" cy="1325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66799" y="4706111"/>
              <a:ext cx="126492" cy="1325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066799" y="4875276"/>
              <a:ext cx="126492" cy="1310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992885" y="4303013"/>
              <a:ext cx="266700" cy="780415"/>
            </a:xfrm>
            <a:custGeom>
              <a:avLst/>
              <a:gdLst/>
              <a:ahLst/>
              <a:cxnLst/>
              <a:rect l="l" t="t" r="r" b="b"/>
              <a:pathLst>
                <a:path w="266700" h="780414">
                  <a:moveTo>
                    <a:pt x="222250" y="0"/>
                  </a:moveTo>
                  <a:lnTo>
                    <a:pt x="239551" y="3498"/>
                  </a:lnTo>
                  <a:lnTo>
                    <a:pt x="253680" y="13033"/>
                  </a:lnTo>
                  <a:lnTo>
                    <a:pt x="263206" y="27164"/>
                  </a:lnTo>
                  <a:lnTo>
                    <a:pt x="266700" y="44450"/>
                  </a:lnTo>
                  <a:lnTo>
                    <a:pt x="266700" y="735838"/>
                  </a:lnTo>
                  <a:lnTo>
                    <a:pt x="263206" y="753123"/>
                  </a:lnTo>
                  <a:lnTo>
                    <a:pt x="253680" y="767254"/>
                  </a:lnTo>
                  <a:lnTo>
                    <a:pt x="239551" y="776789"/>
                  </a:lnTo>
                  <a:lnTo>
                    <a:pt x="222250" y="780288"/>
                  </a:lnTo>
                  <a:lnTo>
                    <a:pt x="44450" y="780288"/>
                  </a:lnTo>
                  <a:lnTo>
                    <a:pt x="27148" y="776789"/>
                  </a:lnTo>
                  <a:lnTo>
                    <a:pt x="13019" y="767254"/>
                  </a:lnTo>
                  <a:lnTo>
                    <a:pt x="3493" y="753123"/>
                  </a:lnTo>
                  <a:lnTo>
                    <a:pt x="0" y="735838"/>
                  </a:lnTo>
                  <a:lnTo>
                    <a:pt x="0" y="44450"/>
                  </a:lnTo>
                  <a:lnTo>
                    <a:pt x="3493" y="27164"/>
                  </a:lnTo>
                  <a:lnTo>
                    <a:pt x="13019" y="13033"/>
                  </a:lnTo>
                  <a:lnTo>
                    <a:pt x="27148" y="3498"/>
                  </a:lnTo>
                  <a:lnTo>
                    <a:pt x="44450" y="0"/>
                  </a:lnTo>
                  <a:lnTo>
                    <a:pt x="222250" y="0"/>
                  </a:lnTo>
                  <a:close/>
                </a:path>
              </a:pathLst>
            </a:custGeom>
            <a:ln w="19812">
              <a:solidFill>
                <a:srgbClr val="A3001D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071232" y="4637404"/>
              <a:ext cx="533400" cy="1056005"/>
            </a:xfrm>
            <a:custGeom>
              <a:avLst/>
              <a:gdLst/>
              <a:ahLst/>
              <a:cxnLst/>
              <a:rect l="l" t="t" r="r" b="b"/>
              <a:pathLst>
                <a:path w="533400" h="1056004">
                  <a:moveTo>
                    <a:pt x="111531" y="541401"/>
                  </a:moveTo>
                  <a:lnTo>
                    <a:pt x="67183" y="465455"/>
                  </a:lnTo>
                  <a:lnTo>
                    <a:pt x="55765" y="445897"/>
                  </a:lnTo>
                  <a:lnTo>
                    <a:pt x="0" y="541401"/>
                  </a:lnTo>
                  <a:lnTo>
                    <a:pt x="1600" y="547497"/>
                  </a:lnTo>
                  <a:lnTo>
                    <a:pt x="11049" y="553085"/>
                  </a:lnTo>
                  <a:lnTo>
                    <a:pt x="17119" y="551434"/>
                  </a:lnTo>
                  <a:lnTo>
                    <a:pt x="45859" y="502183"/>
                  </a:lnTo>
                  <a:lnTo>
                    <a:pt x="45859" y="1055497"/>
                  </a:lnTo>
                  <a:lnTo>
                    <a:pt x="65671" y="1055497"/>
                  </a:lnTo>
                  <a:lnTo>
                    <a:pt x="65671" y="502183"/>
                  </a:lnTo>
                  <a:lnTo>
                    <a:pt x="94411" y="551434"/>
                  </a:lnTo>
                  <a:lnTo>
                    <a:pt x="100482" y="553085"/>
                  </a:lnTo>
                  <a:lnTo>
                    <a:pt x="109931" y="547497"/>
                  </a:lnTo>
                  <a:lnTo>
                    <a:pt x="111531" y="541401"/>
                  </a:lnTo>
                  <a:close/>
                </a:path>
                <a:path w="533400" h="1056004">
                  <a:moveTo>
                    <a:pt x="533019" y="55765"/>
                  </a:moveTo>
                  <a:lnTo>
                    <a:pt x="516039" y="45847"/>
                  </a:lnTo>
                  <a:lnTo>
                    <a:pt x="442226" y="2794"/>
                  </a:lnTo>
                  <a:lnTo>
                    <a:pt x="437527" y="0"/>
                  </a:lnTo>
                  <a:lnTo>
                    <a:pt x="431431" y="1524"/>
                  </a:lnTo>
                  <a:lnTo>
                    <a:pt x="428637" y="6350"/>
                  </a:lnTo>
                  <a:lnTo>
                    <a:pt x="425970" y="11049"/>
                  </a:lnTo>
                  <a:lnTo>
                    <a:pt x="427494" y="17145"/>
                  </a:lnTo>
                  <a:lnTo>
                    <a:pt x="432193" y="19812"/>
                  </a:lnTo>
                  <a:lnTo>
                    <a:pt x="476796" y="45847"/>
                  </a:lnTo>
                  <a:lnTo>
                    <a:pt x="188353" y="45847"/>
                  </a:lnTo>
                  <a:lnTo>
                    <a:pt x="188353" y="65659"/>
                  </a:lnTo>
                  <a:lnTo>
                    <a:pt x="476821" y="65659"/>
                  </a:lnTo>
                  <a:lnTo>
                    <a:pt x="493801" y="55765"/>
                  </a:lnTo>
                  <a:lnTo>
                    <a:pt x="432193" y="91694"/>
                  </a:lnTo>
                  <a:lnTo>
                    <a:pt x="427494" y="94361"/>
                  </a:lnTo>
                  <a:lnTo>
                    <a:pt x="425970" y="100457"/>
                  </a:lnTo>
                  <a:lnTo>
                    <a:pt x="428637" y="105156"/>
                  </a:lnTo>
                  <a:lnTo>
                    <a:pt x="431431" y="109982"/>
                  </a:lnTo>
                  <a:lnTo>
                    <a:pt x="437527" y="111506"/>
                  </a:lnTo>
                  <a:lnTo>
                    <a:pt x="442226" y="108712"/>
                  </a:lnTo>
                  <a:lnTo>
                    <a:pt x="516039" y="65659"/>
                  </a:lnTo>
                  <a:lnTo>
                    <a:pt x="533019" y="55765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591055" y="3511295"/>
              <a:ext cx="3254375" cy="217551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077252" y="3627882"/>
              <a:ext cx="111760" cy="675005"/>
            </a:xfrm>
            <a:custGeom>
              <a:avLst/>
              <a:gdLst/>
              <a:ahLst/>
              <a:cxnLst/>
              <a:rect l="l" t="t" r="r" b="b"/>
              <a:pathLst>
                <a:path w="111759" h="675004">
                  <a:moveTo>
                    <a:pt x="56337" y="39259"/>
                  </a:moveTo>
                  <a:lnTo>
                    <a:pt x="46267" y="56136"/>
                  </a:lnTo>
                  <a:lnTo>
                    <a:pt x="39839" y="674751"/>
                  </a:lnTo>
                  <a:lnTo>
                    <a:pt x="59651" y="675005"/>
                  </a:lnTo>
                  <a:lnTo>
                    <a:pt x="66078" y="56372"/>
                  </a:lnTo>
                  <a:lnTo>
                    <a:pt x="56337" y="39259"/>
                  </a:lnTo>
                  <a:close/>
                </a:path>
                <a:path w="111759" h="675004">
                  <a:moveTo>
                    <a:pt x="67906" y="19558"/>
                  </a:moveTo>
                  <a:lnTo>
                    <a:pt x="46647" y="19558"/>
                  </a:lnTo>
                  <a:lnTo>
                    <a:pt x="66459" y="19685"/>
                  </a:lnTo>
                  <a:lnTo>
                    <a:pt x="66078" y="56372"/>
                  </a:lnTo>
                  <a:lnTo>
                    <a:pt x="91605" y="101219"/>
                  </a:lnTo>
                  <a:lnTo>
                    <a:pt x="94310" y="105918"/>
                  </a:lnTo>
                  <a:lnTo>
                    <a:pt x="100355" y="107569"/>
                  </a:lnTo>
                  <a:lnTo>
                    <a:pt x="105117" y="104902"/>
                  </a:lnTo>
                  <a:lnTo>
                    <a:pt x="109867" y="102108"/>
                  </a:lnTo>
                  <a:lnTo>
                    <a:pt x="111531" y="96139"/>
                  </a:lnTo>
                  <a:lnTo>
                    <a:pt x="108813" y="91313"/>
                  </a:lnTo>
                  <a:lnTo>
                    <a:pt x="67906" y="19558"/>
                  </a:lnTo>
                  <a:close/>
                </a:path>
                <a:path w="111759" h="675004">
                  <a:moveTo>
                    <a:pt x="56756" y="0"/>
                  </a:moveTo>
                  <a:lnTo>
                    <a:pt x="0" y="94996"/>
                  </a:lnTo>
                  <a:lnTo>
                    <a:pt x="1536" y="101092"/>
                  </a:lnTo>
                  <a:lnTo>
                    <a:pt x="10934" y="106680"/>
                  </a:lnTo>
                  <a:lnTo>
                    <a:pt x="17018" y="105156"/>
                  </a:lnTo>
                  <a:lnTo>
                    <a:pt x="46267" y="56136"/>
                  </a:lnTo>
                  <a:lnTo>
                    <a:pt x="46647" y="19558"/>
                  </a:lnTo>
                  <a:lnTo>
                    <a:pt x="67906" y="19558"/>
                  </a:lnTo>
                  <a:lnTo>
                    <a:pt x="56756" y="0"/>
                  </a:lnTo>
                  <a:close/>
                </a:path>
                <a:path w="111759" h="675004">
                  <a:moveTo>
                    <a:pt x="66408" y="24511"/>
                  </a:moveTo>
                  <a:lnTo>
                    <a:pt x="47942" y="24511"/>
                  </a:lnTo>
                  <a:lnTo>
                    <a:pt x="65062" y="24638"/>
                  </a:lnTo>
                  <a:lnTo>
                    <a:pt x="56337" y="39259"/>
                  </a:lnTo>
                  <a:lnTo>
                    <a:pt x="66078" y="56372"/>
                  </a:lnTo>
                  <a:lnTo>
                    <a:pt x="66408" y="24511"/>
                  </a:lnTo>
                  <a:close/>
                </a:path>
                <a:path w="111759" h="675004">
                  <a:moveTo>
                    <a:pt x="46647" y="19558"/>
                  </a:moveTo>
                  <a:lnTo>
                    <a:pt x="46267" y="56136"/>
                  </a:lnTo>
                  <a:lnTo>
                    <a:pt x="56337" y="39259"/>
                  </a:lnTo>
                  <a:lnTo>
                    <a:pt x="47942" y="24511"/>
                  </a:lnTo>
                  <a:lnTo>
                    <a:pt x="66408" y="24511"/>
                  </a:lnTo>
                  <a:lnTo>
                    <a:pt x="66459" y="19685"/>
                  </a:lnTo>
                  <a:lnTo>
                    <a:pt x="46647" y="19558"/>
                  </a:lnTo>
                  <a:close/>
                </a:path>
                <a:path w="111759" h="675004">
                  <a:moveTo>
                    <a:pt x="47942" y="24511"/>
                  </a:moveTo>
                  <a:lnTo>
                    <a:pt x="56337" y="39259"/>
                  </a:lnTo>
                  <a:lnTo>
                    <a:pt x="65062" y="24638"/>
                  </a:lnTo>
                  <a:lnTo>
                    <a:pt x="47942" y="24511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066799" y="3511295"/>
              <a:ext cx="132587" cy="1264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172667" y="3547998"/>
              <a:ext cx="3671570" cy="756285"/>
            </a:xfrm>
            <a:custGeom>
              <a:avLst/>
              <a:gdLst/>
              <a:ahLst/>
              <a:cxnLst/>
              <a:rect l="l" t="t" r="r" b="b"/>
              <a:pathLst>
                <a:path w="3671570" h="756285">
                  <a:moveTo>
                    <a:pt x="3671239" y="736219"/>
                  </a:moveTo>
                  <a:lnTo>
                    <a:pt x="1281988" y="32931"/>
                  </a:lnTo>
                  <a:lnTo>
                    <a:pt x="1323898" y="22606"/>
                  </a:lnTo>
                  <a:lnTo>
                    <a:pt x="1337487" y="19304"/>
                  </a:lnTo>
                  <a:lnTo>
                    <a:pt x="1340789" y="13843"/>
                  </a:lnTo>
                  <a:lnTo>
                    <a:pt x="1339392" y="8636"/>
                  </a:lnTo>
                  <a:lnTo>
                    <a:pt x="1338122" y="3302"/>
                  </a:lnTo>
                  <a:lnTo>
                    <a:pt x="1332788" y="0"/>
                  </a:lnTo>
                  <a:lnTo>
                    <a:pt x="1327454" y="1409"/>
                  </a:lnTo>
                  <a:lnTo>
                    <a:pt x="1225346" y="26543"/>
                  </a:lnTo>
                  <a:lnTo>
                    <a:pt x="1301292" y="107061"/>
                  </a:lnTo>
                  <a:lnTo>
                    <a:pt x="1307515" y="107188"/>
                  </a:lnTo>
                  <a:lnTo>
                    <a:pt x="1315516" y="99695"/>
                  </a:lnTo>
                  <a:lnTo>
                    <a:pt x="1315643" y="93472"/>
                  </a:lnTo>
                  <a:lnTo>
                    <a:pt x="1311960" y="89408"/>
                  </a:lnTo>
                  <a:lnTo>
                    <a:pt x="1276515" y="51892"/>
                  </a:lnTo>
                  <a:lnTo>
                    <a:pt x="3388842" y="673785"/>
                  </a:lnTo>
                  <a:lnTo>
                    <a:pt x="662139" y="67170"/>
                  </a:lnTo>
                  <a:lnTo>
                    <a:pt x="687057" y="59182"/>
                  </a:lnTo>
                  <a:lnTo>
                    <a:pt x="716457" y="49796"/>
                  </a:lnTo>
                  <a:lnTo>
                    <a:pt x="719378" y="44208"/>
                  </a:lnTo>
                  <a:lnTo>
                    <a:pt x="716076" y="33782"/>
                  </a:lnTo>
                  <a:lnTo>
                    <a:pt x="710488" y="30988"/>
                  </a:lnTo>
                  <a:lnTo>
                    <a:pt x="605078" y="64643"/>
                  </a:lnTo>
                  <a:lnTo>
                    <a:pt x="682167" y="136144"/>
                  </a:lnTo>
                  <a:lnTo>
                    <a:pt x="686231" y="139827"/>
                  </a:lnTo>
                  <a:lnTo>
                    <a:pt x="692454" y="139573"/>
                  </a:lnTo>
                  <a:lnTo>
                    <a:pt x="699947" y="131572"/>
                  </a:lnTo>
                  <a:lnTo>
                    <a:pt x="699693" y="125349"/>
                  </a:lnTo>
                  <a:lnTo>
                    <a:pt x="695629" y="121539"/>
                  </a:lnTo>
                  <a:lnTo>
                    <a:pt x="657974" y="86626"/>
                  </a:lnTo>
                  <a:lnTo>
                    <a:pt x="3119678" y="634288"/>
                  </a:lnTo>
                  <a:lnTo>
                    <a:pt x="57289" y="65163"/>
                  </a:lnTo>
                  <a:lnTo>
                    <a:pt x="76034" y="58432"/>
                  </a:lnTo>
                  <a:lnTo>
                    <a:pt x="105714" y="47752"/>
                  </a:lnTo>
                  <a:lnTo>
                    <a:pt x="110921" y="45974"/>
                  </a:lnTo>
                  <a:lnTo>
                    <a:pt x="113588" y="40271"/>
                  </a:lnTo>
                  <a:lnTo>
                    <a:pt x="111683" y="35052"/>
                  </a:lnTo>
                  <a:lnTo>
                    <a:pt x="109905" y="29984"/>
                  </a:lnTo>
                  <a:lnTo>
                    <a:pt x="104190" y="27305"/>
                  </a:lnTo>
                  <a:lnTo>
                    <a:pt x="98983" y="29095"/>
                  </a:lnTo>
                  <a:lnTo>
                    <a:pt x="0" y="64643"/>
                  </a:lnTo>
                  <a:lnTo>
                    <a:pt x="83807" y="136906"/>
                  </a:lnTo>
                  <a:lnTo>
                    <a:pt x="90055" y="136525"/>
                  </a:lnTo>
                  <a:lnTo>
                    <a:pt x="97205" y="128143"/>
                  </a:lnTo>
                  <a:lnTo>
                    <a:pt x="96748" y="121920"/>
                  </a:lnTo>
                  <a:lnTo>
                    <a:pt x="53581" y="84696"/>
                  </a:lnTo>
                  <a:lnTo>
                    <a:pt x="3666540" y="756031"/>
                  </a:lnTo>
                  <a:lnTo>
                    <a:pt x="3666921" y="756031"/>
                  </a:lnTo>
                  <a:lnTo>
                    <a:pt x="3671239" y="736600"/>
                  </a:lnTo>
                  <a:lnTo>
                    <a:pt x="3671239" y="736219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782311" y="4358640"/>
              <a:ext cx="126491" cy="13258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782311" y="4527803"/>
              <a:ext cx="126491" cy="13258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4782311" y="4696967"/>
              <a:ext cx="126491" cy="13258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782311" y="4866132"/>
              <a:ext cx="126491" cy="13258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708397" y="4293870"/>
              <a:ext cx="266700" cy="780415"/>
            </a:xfrm>
            <a:custGeom>
              <a:avLst/>
              <a:gdLst/>
              <a:ahLst/>
              <a:cxnLst/>
              <a:rect l="l" t="t" r="r" b="b"/>
              <a:pathLst>
                <a:path w="266700" h="780414">
                  <a:moveTo>
                    <a:pt x="222250" y="0"/>
                  </a:moveTo>
                  <a:lnTo>
                    <a:pt x="239535" y="3498"/>
                  </a:lnTo>
                  <a:lnTo>
                    <a:pt x="253666" y="13033"/>
                  </a:lnTo>
                  <a:lnTo>
                    <a:pt x="263201" y="27164"/>
                  </a:lnTo>
                  <a:lnTo>
                    <a:pt x="266700" y="44449"/>
                  </a:lnTo>
                  <a:lnTo>
                    <a:pt x="266700" y="735837"/>
                  </a:lnTo>
                  <a:lnTo>
                    <a:pt x="263201" y="753123"/>
                  </a:lnTo>
                  <a:lnTo>
                    <a:pt x="253666" y="767254"/>
                  </a:lnTo>
                  <a:lnTo>
                    <a:pt x="239535" y="776789"/>
                  </a:lnTo>
                  <a:lnTo>
                    <a:pt x="222250" y="780287"/>
                  </a:lnTo>
                  <a:lnTo>
                    <a:pt x="44450" y="780287"/>
                  </a:lnTo>
                  <a:lnTo>
                    <a:pt x="27164" y="776789"/>
                  </a:lnTo>
                  <a:lnTo>
                    <a:pt x="13033" y="767254"/>
                  </a:lnTo>
                  <a:lnTo>
                    <a:pt x="3498" y="753123"/>
                  </a:lnTo>
                  <a:lnTo>
                    <a:pt x="0" y="735837"/>
                  </a:lnTo>
                  <a:lnTo>
                    <a:pt x="0" y="44449"/>
                  </a:lnTo>
                  <a:lnTo>
                    <a:pt x="3498" y="27164"/>
                  </a:lnTo>
                  <a:lnTo>
                    <a:pt x="13033" y="13033"/>
                  </a:lnTo>
                  <a:lnTo>
                    <a:pt x="27164" y="3498"/>
                  </a:lnTo>
                  <a:lnTo>
                    <a:pt x="44450" y="0"/>
                  </a:lnTo>
                  <a:lnTo>
                    <a:pt x="222250" y="0"/>
                  </a:lnTo>
                  <a:close/>
                </a:path>
              </a:pathLst>
            </a:custGeom>
            <a:ln w="19812">
              <a:solidFill>
                <a:srgbClr val="177145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4785233" y="5074158"/>
              <a:ext cx="111760" cy="609600"/>
            </a:xfrm>
            <a:custGeom>
              <a:avLst/>
              <a:gdLst/>
              <a:ahLst/>
              <a:cxnLst/>
              <a:rect l="l" t="t" r="r" b="b"/>
              <a:pathLst>
                <a:path w="111760" h="609600">
                  <a:moveTo>
                    <a:pt x="55752" y="39224"/>
                  </a:moveTo>
                  <a:lnTo>
                    <a:pt x="45846" y="56206"/>
                  </a:lnTo>
                  <a:lnTo>
                    <a:pt x="45846" y="609600"/>
                  </a:lnTo>
                  <a:lnTo>
                    <a:pt x="65658" y="609600"/>
                  </a:lnTo>
                  <a:lnTo>
                    <a:pt x="65658" y="56206"/>
                  </a:lnTo>
                  <a:lnTo>
                    <a:pt x="55752" y="39224"/>
                  </a:lnTo>
                  <a:close/>
                </a:path>
                <a:path w="111760" h="609600">
                  <a:moveTo>
                    <a:pt x="55752" y="0"/>
                  </a:moveTo>
                  <a:lnTo>
                    <a:pt x="2793" y="90805"/>
                  </a:lnTo>
                  <a:lnTo>
                    <a:pt x="0" y="95504"/>
                  </a:lnTo>
                  <a:lnTo>
                    <a:pt x="1524" y="101600"/>
                  </a:lnTo>
                  <a:lnTo>
                    <a:pt x="6350" y="104394"/>
                  </a:lnTo>
                  <a:lnTo>
                    <a:pt x="11049" y="107188"/>
                  </a:lnTo>
                  <a:lnTo>
                    <a:pt x="17144" y="105537"/>
                  </a:lnTo>
                  <a:lnTo>
                    <a:pt x="19812" y="100838"/>
                  </a:lnTo>
                  <a:lnTo>
                    <a:pt x="45846" y="56206"/>
                  </a:lnTo>
                  <a:lnTo>
                    <a:pt x="45846" y="19558"/>
                  </a:lnTo>
                  <a:lnTo>
                    <a:pt x="67159" y="19558"/>
                  </a:lnTo>
                  <a:lnTo>
                    <a:pt x="55752" y="0"/>
                  </a:lnTo>
                  <a:close/>
                </a:path>
                <a:path w="111760" h="609600">
                  <a:moveTo>
                    <a:pt x="67159" y="19558"/>
                  </a:moveTo>
                  <a:lnTo>
                    <a:pt x="65658" y="19558"/>
                  </a:lnTo>
                  <a:lnTo>
                    <a:pt x="65659" y="56206"/>
                  </a:lnTo>
                  <a:lnTo>
                    <a:pt x="91693" y="100838"/>
                  </a:lnTo>
                  <a:lnTo>
                    <a:pt x="94361" y="105537"/>
                  </a:lnTo>
                  <a:lnTo>
                    <a:pt x="100456" y="107188"/>
                  </a:lnTo>
                  <a:lnTo>
                    <a:pt x="105155" y="104394"/>
                  </a:lnTo>
                  <a:lnTo>
                    <a:pt x="109981" y="101600"/>
                  </a:lnTo>
                  <a:lnTo>
                    <a:pt x="111505" y="95504"/>
                  </a:lnTo>
                  <a:lnTo>
                    <a:pt x="108712" y="90805"/>
                  </a:lnTo>
                  <a:lnTo>
                    <a:pt x="67159" y="19558"/>
                  </a:lnTo>
                  <a:close/>
                </a:path>
                <a:path w="111760" h="609600">
                  <a:moveTo>
                    <a:pt x="65658" y="19558"/>
                  </a:moveTo>
                  <a:lnTo>
                    <a:pt x="45846" y="19558"/>
                  </a:lnTo>
                  <a:lnTo>
                    <a:pt x="45846" y="56206"/>
                  </a:lnTo>
                  <a:lnTo>
                    <a:pt x="55752" y="39224"/>
                  </a:lnTo>
                  <a:lnTo>
                    <a:pt x="47243" y="24638"/>
                  </a:lnTo>
                  <a:lnTo>
                    <a:pt x="65658" y="24638"/>
                  </a:lnTo>
                  <a:lnTo>
                    <a:pt x="65658" y="19558"/>
                  </a:lnTo>
                  <a:close/>
                </a:path>
                <a:path w="111760" h="609600">
                  <a:moveTo>
                    <a:pt x="65658" y="24638"/>
                  </a:moveTo>
                  <a:lnTo>
                    <a:pt x="64262" y="24638"/>
                  </a:lnTo>
                  <a:lnTo>
                    <a:pt x="55752" y="39224"/>
                  </a:lnTo>
                  <a:lnTo>
                    <a:pt x="65659" y="56206"/>
                  </a:lnTo>
                  <a:lnTo>
                    <a:pt x="65658" y="24638"/>
                  </a:lnTo>
                  <a:close/>
                </a:path>
                <a:path w="111760" h="609600">
                  <a:moveTo>
                    <a:pt x="64262" y="24638"/>
                  </a:moveTo>
                  <a:lnTo>
                    <a:pt x="47243" y="24638"/>
                  </a:lnTo>
                  <a:lnTo>
                    <a:pt x="55752" y="39224"/>
                  </a:lnTo>
                  <a:lnTo>
                    <a:pt x="64262" y="24638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983741" y="2758820"/>
              <a:ext cx="2308860" cy="5080"/>
            </a:xfrm>
            <a:custGeom>
              <a:avLst/>
              <a:gdLst/>
              <a:ahLst/>
              <a:cxnLst/>
              <a:rect l="l" t="t" r="r" b="b"/>
              <a:pathLst>
                <a:path w="2308860" h="5080">
                  <a:moveTo>
                    <a:pt x="0" y="0"/>
                  </a:moveTo>
                  <a:lnTo>
                    <a:pt x="1895856" y="0"/>
                  </a:lnTo>
                </a:path>
                <a:path w="2308860" h="5080">
                  <a:moveTo>
                    <a:pt x="2031492" y="0"/>
                  </a:moveTo>
                  <a:lnTo>
                    <a:pt x="2308479" y="0"/>
                  </a:lnTo>
                </a:path>
                <a:path w="2308860" h="5080">
                  <a:moveTo>
                    <a:pt x="0" y="4952"/>
                  </a:moveTo>
                  <a:lnTo>
                    <a:pt x="2308479" y="4952"/>
                  </a:lnTo>
                </a:path>
              </a:pathLst>
            </a:custGeom>
            <a:ln w="3175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983741" y="2773298"/>
              <a:ext cx="2308860" cy="0"/>
            </a:xfrm>
            <a:custGeom>
              <a:avLst/>
              <a:gdLst/>
              <a:ahLst/>
              <a:cxnLst/>
              <a:rect l="l" t="t" r="r" b="b"/>
              <a:pathLst>
                <a:path w="2308860">
                  <a:moveTo>
                    <a:pt x="0" y="0"/>
                  </a:moveTo>
                  <a:lnTo>
                    <a:pt x="2308479" y="0"/>
                  </a:lnTo>
                </a:path>
              </a:pathLst>
            </a:custGeom>
            <a:ln w="9905">
              <a:solidFill>
                <a:srgbClr val="3986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1057655" y="1095755"/>
              <a:ext cx="1967484" cy="242557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571194" y="4292367"/>
            <a:ext cx="507831" cy="7861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810"/>
              </a:lnSpc>
              <a:defRPr/>
            </a:pPr>
            <a:r>
              <a:rPr spc="-110" dirty="0">
                <a:solidFill>
                  <a:srgbClr val="C00000"/>
                </a:solidFill>
                <a:latin typeface="Arial"/>
                <a:cs typeface="Arial"/>
              </a:rPr>
              <a:t>Encoder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204" dirty="0">
                <a:solidFill>
                  <a:srgbClr val="C0000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506217" y="6095238"/>
            <a:ext cx="2435860" cy="271780"/>
          </a:xfrm>
          <a:custGeom>
            <a:avLst/>
            <a:gdLst/>
            <a:ahLst/>
            <a:cxnLst/>
            <a:rect l="l" t="t" r="r" b="b"/>
            <a:pathLst>
              <a:path w="2435860" h="271779">
                <a:moveTo>
                  <a:pt x="2435352" y="0"/>
                </a:moveTo>
                <a:lnTo>
                  <a:pt x="2427013" y="52793"/>
                </a:lnTo>
                <a:lnTo>
                  <a:pt x="2404268" y="95907"/>
                </a:lnTo>
                <a:lnTo>
                  <a:pt x="2370522" y="124976"/>
                </a:lnTo>
                <a:lnTo>
                  <a:pt x="2329180" y="135636"/>
                </a:lnTo>
                <a:lnTo>
                  <a:pt x="1323848" y="135636"/>
                </a:lnTo>
                <a:lnTo>
                  <a:pt x="1282505" y="146295"/>
                </a:lnTo>
                <a:lnTo>
                  <a:pt x="1248759" y="175364"/>
                </a:lnTo>
                <a:lnTo>
                  <a:pt x="1226014" y="218478"/>
                </a:lnTo>
                <a:lnTo>
                  <a:pt x="1217676" y="271272"/>
                </a:lnTo>
                <a:lnTo>
                  <a:pt x="1209337" y="218478"/>
                </a:lnTo>
                <a:lnTo>
                  <a:pt x="1186592" y="175364"/>
                </a:lnTo>
                <a:lnTo>
                  <a:pt x="1152846" y="146295"/>
                </a:lnTo>
                <a:lnTo>
                  <a:pt x="1111504" y="135636"/>
                </a:lnTo>
                <a:lnTo>
                  <a:pt x="106146" y="135636"/>
                </a:lnTo>
                <a:lnTo>
                  <a:pt x="64829" y="124976"/>
                </a:lnTo>
                <a:lnTo>
                  <a:pt x="31089" y="95907"/>
                </a:lnTo>
                <a:lnTo>
                  <a:pt x="8341" y="52793"/>
                </a:lnTo>
                <a:lnTo>
                  <a:pt x="0" y="0"/>
                </a:lnTo>
              </a:path>
            </a:pathLst>
          </a:custGeom>
          <a:ln w="198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141981" y="4303015"/>
            <a:ext cx="187960" cy="780415"/>
          </a:xfrm>
          <a:custGeom>
            <a:avLst/>
            <a:gdLst/>
            <a:ahLst/>
            <a:cxnLst/>
            <a:rect l="l" t="t" r="r" b="b"/>
            <a:pathLst>
              <a:path w="187959" h="780414">
                <a:moveTo>
                  <a:pt x="187452" y="780288"/>
                </a:moveTo>
                <a:lnTo>
                  <a:pt x="150968" y="774515"/>
                </a:lnTo>
                <a:lnTo>
                  <a:pt x="121177" y="758777"/>
                </a:lnTo>
                <a:lnTo>
                  <a:pt x="101091" y="735443"/>
                </a:lnTo>
                <a:lnTo>
                  <a:pt x="93726" y="706882"/>
                </a:lnTo>
                <a:lnTo>
                  <a:pt x="93726" y="463550"/>
                </a:lnTo>
                <a:lnTo>
                  <a:pt x="86360" y="434988"/>
                </a:lnTo>
                <a:lnTo>
                  <a:pt x="66274" y="411654"/>
                </a:lnTo>
                <a:lnTo>
                  <a:pt x="36483" y="395916"/>
                </a:lnTo>
                <a:lnTo>
                  <a:pt x="0" y="390144"/>
                </a:lnTo>
                <a:lnTo>
                  <a:pt x="36483" y="384371"/>
                </a:lnTo>
                <a:lnTo>
                  <a:pt x="66274" y="368633"/>
                </a:lnTo>
                <a:lnTo>
                  <a:pt x="86360" y="345299"/>
                </a:lnTo>
                <a:lnTo>
                  <a:pt x="93726" y="316738"/>
                </a:lnTo>
                <a:lnTo>
                  <a:pt x="93726" y="73406"/>
                </a:lnTo>
                <a:lnTo>
                  <a:pt x="101091" y="44844"/>
                </a:lnTo>
                <a:lnTo>
                  <a:pt x="121177" y="21510"/>
                </a:lnTo>
                <a:lnTo>
                  <a:pt x="150968" y="5772"/>
                </a:lnTo>
                <a:lnTo>
                  <a:pt x="187452" y="0"/>
                </a:lnTo>
              </a:path>
            </a:pathLst>
          </a:custGeom>
          <a:ln w="19812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389627" y="5714796"/>
            <a:ext cx="109791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884555" algn="l"/>
              </a:tabLst>
              <a:defRPr/>
            </a:pPr>
            <a:r>
              <a:rPr sz="1600" i="1" spc="-235" dirty="0">
                <a:solidFill>
                  <a:prstClr val="black"/>
                </a:solidFill>
                <a:latin typeface="Arial"/>
                <a:cs typeface="Arial"/>
              </a:rPr>
              <a:t>&lt;</a:t>
            </a:r>
            <a:r>
              <a:rPr sz="1600" i="1" spc="-280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600" i="1" spc="-320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600" i="1" spc="-21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600" i="1" spc="-270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600" i="1" spc="-180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600" i="1" spc="-165" dirty="0">
                <a:solidFill>
                  <a:prstClr val="black"/>
                </a:solidFill>
                <a:latin typeface="Arial"/>
                <a:cs typeface="Arial"/>
              </a:rPr>
              <a:t>&gt;</a:t>
            </a:r>
            <a:r>
              <a:rPr sz="1600" i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600" i="1" spc="-105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575966" y="5724245"/>
            <a:ext cx="12001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15" dirty="0">
                <a:solidFill>
                  <a:prstClr val="black"/>
                </a:solidFill>
                <a:latin typeface="Arial"/>
                <a:cs typeface="Arial"/>
              </a:rPr>
              <a:t>il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174874" y="5724245"/>
            <a:ext cx="1301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-7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93934" y="5724245"/>
            <a:ext cx="111506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99109" algn="l"/>
              </a:tabLst>
              <a:defRPr/>
            </a:pPr>
            <a:r>
              <a:rPr sz="1600" i="1" spc="-15" dirty="0">
                <a:solidFill>
                  <a:prstClr val="black"/>
                </a:solidFill>
                <a:latin typeface="Arial"/>
                <a:cs typeface="Arial"/>
              </a:rPr>
              <a:t>m’	</a:t>
            </a:r>
            <a:r>
              <a:rPr sz="1600" i="1" spc="-40" dirty="0">
                <a:solidFill>
                  <a:prstClr val="black"/>
                </a:solidFill>
                <a:latin typeface="Arial"/>
                <a:cs typeface="Arial"/>
              </a:rPr>
              <a:t>entarté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403132" y="4074033"/>
            <a:ext cx="230832" cy="12827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95" dirty="0">
                <a:solidFill>
                  <a:srgbClr val="00AF50"/>
                </a:solidFill>
                <a:latin typeface="Arial"/>
                <a:cs typeface="Arial"/>
              </a:rPr>
              <a:t>Decoder</a:t>
            </a:r>
            <a:r>
              <a:rPr spc="-1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pc="-200" dirty="0">
                <a:solidFill>
                  <a:srgbClr val="00AF50"/>
                </a:solidFill>
                <a:latin typeface="Arial"/>
                <a:cs typeface="Arial"/>
              </a:rPr>
              <a:t>RNN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0136885" y="4325874"/>
            <a:ext cx="189230" cy="779145"/>
          </a:xfrm>
          <a:custGeom>
            <a:avLst/>
            <a:gdLst/>
            <a:ahLst/>
            <a:cxnLst/>
            <a:rect l="l" t="t" r="r" b="b"/>
            <a:pathLst>
              <a:path w="189229" h="779145">
                <a:moveTo>
                  <a:pt x="0" y="0"/>
                </a:moveTo>
                <a:lnTo>
                  <a:pt x="36784" y="5816"/>
                </a:lnTo>
                <a:lnTo>
                  <a:pt x="66817" y="21669"/>
                </a:lnTo>
                <a:lnTo>
                  <a:pt x="87064" y="45166"/>
                </a:lnTo>
                <a:lnTo>
                  <a:pt x="94488" y="73913"/>
                </a:lnTo>
                <a:lnTo>
                  <a:pt x="94488" y="315468"/>
                </a:lnTo>
                <a:lnTo>
                  <a:pt x="101911" y="344215"/>
                </a:lnTo>
                <a:lnTo>
                  <a:pt x="122158" y="367712"/>
                </a:lnTo>
                <a:lnTo>
                  <a:pt x="152191" y="383565"/>
                </a:lnTo>
                <a:lnTo>
                  <a:pt x="188975" y="389381"/>
                </a:lnTo>
                <a:lnTo>
                  <a:pt x="152191" y="395198"/>
                </a:lnTo>
                <a:lnTo>
                  <a:pt x="122158" y="411051"/>
                </a:lnTo>
                <a:lnTo>
                  <a:pt x="101911" y="434548"/>
                </a:lnTo>
                <a:lnTo>
                  <a:pt x="94488" y="463295"/>
                </a:lnTo>
                <a:lnTo>
                  <a:pt x="94488" y="704850"/>
                </a:lnTo>
                <a:lnTo>
                  <a:pt x="87064" y="733597"/>
                </a:lnTo>
                <a:lnTo>
                  <a:pt x="66817" y="757094"/>
                </a:lnTo>
                <a:lnTo>
                  <a:pt x="36784" y="772947"/>
                </a:lnTo>
                <a:lnTo>
                  <a:pt x="0" y="778763"/>
                </a:lnTo>
              </a:path>
            </a:pathLst>
          </a:custGeom>
          <a:ln w="1981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571194" y="3167697"/>
            <a:ext cx="507831" cy="89979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810"/>
              </a:lnSpc>
              <a:defRPr/>
            </a:pPr>
            <a:r>
              <a:rPr spc="-30" dirty="0">
                <a:solidFill>
                  <a:srgbClr val="3986FF"/>
                </a:solidFill>
                <a:latin typeface="Arial"/>
                <a:cs typeface="Arial"/>
              </a:rPr>
              <a:t>Attention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pc="-120" dirty="0">
                <a:solidFill>
                  <a:srgbClr val="3986FF"/>
                </a:solidFill>
                <a:latin typeface="Arial"/>
                <a:cs typeface="Arial"/>
              </a:rPr>
              <a:t>scores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137409" y="3275838"/>
            <a:ext cx="189230" cy="624840"/>
          </a:xfrm>
          <a:custGeom>
            <a:avLst/>
            <a:gdLst/>
            <a:ahLst/>
            <a:cxnLst/>
            <a:rect l="l" t="t" r="r" b="b"/>
            <a:pathLst>
              <a:path w="189229" h="624839">
                <a:moveTo>
                  <a:pt x="188976" y="624839"/>
                </a:moveTo>
                <a:lnTo>
                  <a:pt x="152196" y="619023"/>
                </a:lnTo>
                <a:lnTo>
                  <a:pt x="122162" y="603170"/>
                </a:lnTo>
                <a:lnTo>
                  <a:pt x="101913" y="579673"/>
                </a:lnTo>
                <a:lnTo>
                  <a:pt x="94488" y="550926"/>
                </a:lnTo>
                <a:lnTo>
                  <a:pt x="94488" y="386334"/>
                </a:lnTo>
                <a:lnTo>
                  <a:pt x="87062" y="357586"/>
                </a:lnTo>
                <a:lnTo>
                  <a:pt x="66813" y="334089"/>
                </a:lnTo>
                <a:lnTo>
                  <a:pt x="36779" y="318236"/>
                </a:lnTo>
                <a:lnTo>
                  <a:pt x="0" y="312420"/>
                </a:lnTo>
                <a:lnTo>
                  <a:pt x="36779" y="306603"/>
                </a:lnTo>
                <a:lnTo>
                  <a:pt x="66813" y="290750"/>
                </a:lnTo>
                <a:lnTo>
                  <a:pt x="87062" y="267253"/>
                </a:lnTo>
                <a:lnTo>
                  <a:pt x="94488" y="238506"/>
                </a:lnTo>
                <a:lnTo>
                  <a:pt x="94488" y="73913"/>
                </a:lnTo>
                <a:lnTo>
                  <a:pt x="101913" y="45166"/>
                </a:lnTo>
                <a:lnTo>
                  <a:pt x="122162" y="21669"/>
                </a:lnTo>
                <a:lnTo>
                  <a:pt x="152196" y="5816"/>
                </a:lnTo>
                <a:lnTo>
                  <a:pt x="188976" y="0"/>
                </a:lnTo>
              </a:path>
            </a:pathLst>
          </a:custGeom>
          <a:ln w="19812">
            <a:solidFill>
              <a:srgbClr val="3986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571194" y="1905855"/>
            <a:ext cx="507831" cy="11010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13030">
              <a:lnSpc>
                <a:spcPts val="1810"/>
              </a:lnSpc>
              <a:defRPr/>
            </a:pPr>
            <a:r>
              <a:rPr spc="-30" dirty="0">
                <a:solidFill>
                  <a:srgbClr val="3986FF"/>
                </a:solidFill>
                <a:latin typeface="Arial"/>
                <a:cs typeface="Arial"/>
              </a:rPr>
              <a:t>Attention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defRPr/>
            </a:pPr>
            <a:r>
              <a:rPr spc="-25" dirty="0">
                <a:solidFill>
                  <a:srgbClr val="3986FF"/>
                </a:solidFill>
                <a:latin typeface="Arial"/>
                <a:cs typeface="Arial"/>
              </a:rPr>
              <a:t>distribution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149601" y="2143505"/>
            <a:ext cx="189230" cy="624840"/>
          </a:xfrm>
          <a:custGeom>
            <a:avLst/>
            <a:gdLst/>
            <a:ahLst/>
            <a:cxnLst/>
            <a:rect l="l" t="t" r="r" b="b"/>
            <a:pathLst>
              <a:path w="189230" h="624839">
                <a:moveTo>
                  <a:pt x="188976" y="624840"/>
                </a:moveTo>
                <a:lnTo>
                  <a:pt x="152196" y="619023"/>
                </a:lnTo>
                <a:lnTo>
                  <a:pt x="122162" y="603170"/>
                </a:lnTo>
                <a:lnTo>
                  <a:pt x="101913" y="579673"/>
                </a:lnTo>
                <a:lnTo>
                  <a:pt x="94488" y="550926"/>
                </a:lnTo>
                <a:lnTo>
                  <a:pt x="94488" y="386334"/>
                </a:lnTo>
                <a:lnTo>
                  <a:pt x="87062" y="357586"/>
                </a:lnTo>
                <a:lnTo>
                  <a:pt x="66813" y="334089"/>
                </a:lnTo>
                <a:lnTo>
                  <a:pt x="36779" y="318236"/>
                </a:lnTo>
                <a:lnTo>
                  <a:pt x="0" y="312420"/>
                </a:lnTo>
                <a:lnTo>
                  <a:pt x="36779" y="306603"/>
                </a:lnTo>
                <a:lnTo>
                  <a:pt x="66813" y="290750"/>
                </a:lnTo>
                <a:lnTo>
                  <a:pt x="87062" y="267253"/>
                </a:lnTo>
                <a:lnTo>
                  <a:pt x="94488" y="238506"/>
                </a:lnTo>
                <a:lnTo>
                  <a:pt x="94488" y="73914"/>
                </a:lnTo>
                <a:lnTo>
                  <a:pt x="101913" y="45166"/>
                </a:lnTo>
                <a:lnTo>
                  <a:pt x="122162" y="21669"/>
                </a:lnTo>
                <a:lnTo>
                  <a:pt x="152196" y="5816"/>
                </a:lnTo>
                <a:lnTo>
                  <a:pt x="188976" y="0"/>
                </a:lnTo>
              </a:path>
            </a:pathLst>
          </a:custGeom>
          <a:ln w="19812">
            <a:solidFill>
              <a:srgbClr val="3986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906392" y="1173607"/>
            <a:ext cx="89979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715" marR="5080" indent="-120650">
              <a:spcBef>
                <a:spcPts val="100"/>
              </a:spcBef>
              <a:defRPr/>
            </a:pPr>
            <a:r>
              <a:rPr spc="-210" dirty="0">
                <a:solidFill>
                  <a:srgbClr val="3986FF"/>
                </a:solidFill>
                <a:latin typeface="Arial"/>
                <a:cs typeface="Arial"/>
              </a:rPr>
              <a:t>A</a:t>
            </a:r>
            <a:r>
              <a:rPr spc="70" dirty="0">
                <a:solidFill>
                  <a:srgbClr val="3986FF"/>
                </a:solidFill>
                <a:latin typeface="Arial"/>
                <a:cs typeface="Arial"/>
              </a:rPr>
              <a:t>tt</a:t>
            </a:r>
            <a:r>
              <a:rPr spc="-85" dirty="0">
                <a:solidFill>
                  <a:srgbClr val="3986FF"/>
                </a:solidFill>
                <a:latin typeface="Arial"/>
                <a:cs typeface="Arial"/>
              </a:rPr>
              <a:t>e</a:t>
            </a:r>
            <a:r>
              <a:rPr spc="-90" dirty="0">
                <a:solidFill>
                  <a:srgbClr val="3986FF"/>
                </a:solidFill>
                <a:latin typeface="Arial"/>
                <a:cs typeface="Arial"/>
              </a:rPr>
              <a:t>n</a:t>
            </a:r>
            <a:r>
              <a:rPr spc="60" dirty="0">
                <a:solidFill>
                  <a:srgbClr val="3986FF"/>
                </a:solidFill>
                <a:latin typeface="Arial"/>
                <a:cs typeface="Arial"/>
              </a:rPr>
              <a:t>t</a:t>
            </a:r>
            <a:r>
              <a:rPr spc="40" dirty="0">
                <a:solidFill>
                  <a:srgbClr val="3986FF"/>
                </a:solidFill>
                <a:latin typeface="Arial"/>
                <a:cs typeface="Arial"/>
              </a:rPr>
              <a:t>i</a:t>
            </a:r>
            <a:r>
              <a:rPr spc="-50" dirty="0">
                <a:solidFill>
                  <a:srgbClr val="3986FF"/>
                </a:solidFill>
                <a:latin typeface="Arial"/>
                <a:cs typeface="Arial"/>
              </a:rPr>
              <a:t>on  </a:t>
            </a:r>
            <a:r>
              <a:rPr spc="-10" dirty="0">
                <a:solidFill>
                  <a:srgbClr val="3986FF"/>
                </a:solidFill>
                <a:latin typeface="Arial"/>
                <a:cs typeface="Arial"/>
              </a:rPr>
              <a:t>output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3823209" y="1778635"/>
            <a:ext cx="2596515" cy="2516505"/>
          </a:xfrm>
          <a:custGeom>
            <a:avLst/>
            <a:gdLst/>
            <a:ahLst/>
            <a:cxnLst/>
            <a:rect l="l" t="t" r="r" b="b"/>
            <a:pathLst>
              <a:path w="2596515" h="2516504">
                <a:moveTo>
                  <a:pt x="2311146" y="299466"/>
                </a:moveTo>
                <a:lnTo>
                  <a:pt x="2223262" y="232283"/>
                </a:lnTo>
                <a:lnTo>
                  <a:pt x="2217039" y="233172"/>
                </a:lnTo>
                <a:lnTo>
                  <a:pt x="2213737" y="237490"/>
                </a:lnTo>
                <a:lnTo>
                  <a:pt x="2210308" y="241808"/>
                </a:lnTo>
                <a:lnTo>
                  <a:pt x="2211197" y="248031"/>
                </a:lnTo>
                <a:lnTo>
                  <a:pt x="2256574" y="282727"/>
                </a:lnTo>
                <a:lnTo>
                  <a:pt x="2540" y="0"/>
                </a:lnTo>
                <a:lnTo>
                  <a:pt x="0" y="19558"/>
                </a:lnTo>
                <a:lnTo>
                  <a:pt x="2253907" y="302387"/>
                </a:lnTo>
                <a:lnTo>
                  <a:pt x="2201545" y="324739"/>
                </a:lnTo>
                <a:lnTo>
                  <a:pt x="2199259" y="330581"/>
                </a:lnTo>
                <a:lnTo>
                  <a:pt x="2201418" y="335534"/>
                </a:lnTo>
                <a:lnTo>
                  <a:pt x="2203577" y="340614"/>
                </a:lnTo>
                <a:lnTo>
                  <a:pt x="2209292" y="342900"/>
                </a:lnTo>
                <a:lnTo>
                  <a:pt x="2293569" y="306959"/>
                </a:lnTo>
                <a:lnTo>
                  <a:pt x="2311146" y="299466"/>
                </a:lnTo>
                <a:close/>
              </a:path>
              <a:path w="2596515" h="2516504">
                <a:moveTo>
                  <a:pt x="2596134" y="565531"/>
                </a:moveTo>
                <a:lnTo>
                  <a:pt x="2593340" y="560832"/>
                </a:lnTo>
                <a:lnTo>
                  <a:pt x="2551684" y="489585"/>
                </a:lnTo>
                <a:lnTo>
                  <a:pt x="2540254" y="470027"/>
                </a:lnTo>
                <a:lnTo>
                  <a:pt x="2487295" y="560959"/>
                </a:lnTo>
                <a:lnTo>
                  <a:pt x="2484628" y="565658"/>
                </a:lnTo>
                <a:lnTo>
                  <a:pt x="2486152" y="571627"/>
                </a:lnTo>
                <a:lnTo>
                  <a:pt x="2490851" y="574421"/>
                </a:lnTo>
                <a:lnTo>
                  <a:pt x="2495677" y="577215"/>
                </a:lnTo>
                <a:lnTo>
                  <a:pt x="2501646" y="575564"/>
                </a:lnTo>
                <a:lnTo>
                  <a:pt x="2504503" y="570738"/>
                </a:lnTo>
                <a:lnTo>
                  <a:pt x="2530373" y="526402"/>
                </a:lnTo>
                <a:lnTo>
                  <a:pt x="2530449" y="526262"/>
                </a:lnTo>
                <a:lnTo>
                  <a:pt x="2530424" y="577215"/>
                </a:lnTo>
                <a:lnTo>
                  <a:pt x="2532126" y="2516251"/>
                </a:lnTo>
                <a:lnTo>
                  <a:pt x="2551938" y="2516251"/>
                </a:lnTo>
                <a:lnTo>
                  <a:pt x="2550185" y="526237"/>
                </a:lnTo>
                <a:lnTo>
                  <a:pt x="2550160" y="494665"/>
                </a:lnTo>
                <a:lnTo>
                  <a:pt x="2550160" y="489585"/>
                </a:lnTo>
                <a:lnTo>
                  <a:pt x="2550274" y="526402"/>
                </a:lnTo>
                <a:lnTo>
                  <a:pt x="2576258" y="570865"/>
                </a:lnTo>
                <a:lnTo>
                  <a:pt x="2578989" y="575564"/>
                </a:lnTo>
                <a:lnTo>
                  <a:pt x="2585085" y="577088"/>
                </a:lnTo>
                <a:lnTo>
                  <a:pt x="2589784" y="574294"/>
                </a:lnTo>
                <a:lnTo>
                  <a:pt x="2594483" y="571627"/>
                </a:lnTo>
                <a:lnTo>
                  <a:pt x="2596134" y="565531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206616" y="1929460"/>
            <a:ext cx="27051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defRPr/>
            </a:pPr>
            <a:r>
              <a:rPr sz="1600" dirty="0">
                <a:solidFill>
                  <a:prstClr val="black"/>
                </a:solidFill>
                <a:latin typeface="DejaVu Sans"/>
                <a:cs typeface="DejaVu Sans"/>
              </a:rPr>
              <a:t>𝑦</a:t>
            </a:r>
            <a:r>
              <a:rPr sz="1725" baseline="-16908" dirty="0">
                <a:solidFill>
                  <a:prstClr val="black"/>
                </a:solidFill>
                <a:latin typeface="DejaVu Sans"/>
                <a:cs typeface="DejaVu Sans"/>
              </a:rPr>
              <a:t>2</a:t>
            </a:r>
          </a:p>
        </p:txBody>
      </p:sp>
      <p:sp>
        <p:nvSpPr>
          <p:cNvPr id="39" name="object 39"/>
          <p:cNvSpPr/>
          <p:nvPr/>
        </p:nvSpPr>
        <p:spPr>
          <a:xfrm>
            <a:off x="6310629" y="1562862"/>
            <a:ext cx="111760" cy="347345"/>
          </a:xfrm>
          <a:custGeom>
            <a:avLst/>
            <a:gdLst/>
            <a:ahLst/>
            <a:cxnLst/>
            <a:rect l="l" t="t" r="r" b="b"/>
            <a:pathLst>
              <a:path w="111760" h="347344">
                <a:moveTo>
                  <a:pt x="56325" y="39160"/>
                </a:moveTo>
                <a:lnTo>
                  <a:pt x="46198" y="56066"/>
                </a:lnTo>
                <a:lnTo>
                  <a:pt x="42925" y="347090"/>
                </a:lnTo>
                <a:lnTo>
                  <a:pt x="62737" y="347345"/>
                </a:lnTo>
                <a:lnTo>
                  <a:pt x="66010" y="56216"/>
                </a:lnTo>
                <a:lnTo>
                  <a:pt x="56325" y="39160"/>
                </a:lnTo>
                <a:close/>
              </a:path>
              <a:path w="111760" h="347344">
                <a:moveTo>
                  <a:pt x="67879" y="19558"/>
                </a:moveTo>
                <a:lnTo>
                  <a:pt x="46609" y="19558"/>
                </a:lnTo>
                <a:lnTo>
                  <a:pt x="66421" y="19685"/>
                </a:lnTo>
                <a:lnTo>
                  <a:pt x="66010" y="56216"/>
                </a:lnTo>
                <a:lnTo>
                  <a:pt x="94234" y="105917"/>
                </a:lnTo>
                <a:lnTo>
                  <a:pt x="100330" y="107568"/>
                </a:lnTo>
                <a:lnTo>
                  <a:pt x="105029" y="104901"/>
                </a:lnTo>
                <a:lnTo>
                  <a:pt x="109855" y="102235"/>
                </a:lnTo>
                <a:lnTo>
                  <a:pt x="111506" y="96138"/>
                </a:lnTo>
                <a:lnTo>
                  <a:pt x="108712" y="91439"/>
                </a:lnTo>
                <a:lnTo>
                  <a:pt x="67879" y="19558"/>
                </a:lnTo>
                <a:close/>
              </a:path>
              <a:path w="111760" h="347344">
                <a:moveTo>
                  <a:pt x="56769" y="0"/>
                </a:moveTo>
                <a:lnTo>
                  <a:pt x="2794" y="90170"/>
                </a:lnTo>
                <a:lnTo>
                  <a:pt x="0" y="94868"/>
                </a:lnTo>
                <a:lnTo>
                  <a:pt x="1524" y="100964"/>
                </a:lnTo>
                <a:lnTo>
                  <a:pt x="6096" y="103759"/>
                </a:lnTo>
                <a:lnTo>
                  <a:pt x="10795" y="106552"/>
                </a:lnTo>
                <a:lnTo>
                  <a:pt x="16891" y="105028"/>
                </a:lnTo>
                <a:lnTo>
                  <a:pt x="19685" y="100329"/>
                </a:lnTo>
                <a:lnTo>
                  <a:pt x="46198" y="56066"/>
                </a:lnTo>
                <a:lnTo>
                  <a:pt x="46609" y="19558"/>
                </a:lnTo>
                <a:lnTo>
                  <a:pt x="67879" y="19558"/>
                </a:lnTo>
                <a:lnTo>
                  <a:pt x="56769" y="0"/>
                </a:lnTo>
                <a:close/>
              </a:path>
              <a:path w="111760" h="347344">
                <a:moveTo>
                  <a:pt x="66366" y="24511"/>
                </a:moveTo>
                <a:lnTo>
                  <a:pt x="48006" y="24511"/>
                </a:lnTo>
                <a:lnTo>
                  <a:pt x="65024" y="24637"/>
                </a:lnTo>
                <a:lnTo>
                  <a:pt x="56325" y="39160"/>
                </a:lnTo>
                <a:lnTo>
                  <a:pt x="66010" y="56216"/>
                </a:lnTo>
                <a:lnTo>
                  <a:pt x="66366" y="24511"/>
                </a:lnTo>
                <a:close/>
              </a:path>
              <a:path w="111760" h="347344">
                <a:moveTo>
                  <a:pt x="46609" y="19558"/>
                </a:moveTo>
                <a:lnTo>
                  <a:pt x="46198" y="56066"/>
                </a:lnTo>
                <a:lnTo>
                  <a:pt x="56325" y="39160"/>
                </a:lnTo>
                <a:lnTo>
                  <a:pt x="48006" y="24511"/>
                </a:lnTo>
                <a:lnTo>
                  <a:pt x="66366" y="24511"/>
                </a:lnTo>
                <a:lnTo>
                  <a:pt x="66421" y="19685"/>
                </a:lnTo>
                <a:lnTo>
                  <a:pt x="46609" y="19558"/>
                </a:lnTo>
                <a:close/>
              </a:path>
              <a:path w="111760" h="347344">
                <a:moveTo>
                  <a:pt x="48006" y="24511"/>
                </a:moveTo>
                <a:lnTo>
                  <a:pt x="56325" y="39160"/>
                </a:lnTo>
                <a:lnTo>
                  <a:pt x="65024" y="24637"/>
                </a:lnTo>
                <a:lnTo>
                  <a:pt x="48006" y="24511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245098" y="1243965"/>
            <a:ext cx="2444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1600" i="1" spc="5" dirty="0">
                <a:solidFill>
                  <a:prstClr val="black"/>
                </a:solidFill>
                <a:latin typeface="Arial"/>
                <a:cs typeface="Arial"/>
              </a:rPr>
              <a:t>hit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995921" y="4485894"/>
            <a:ext cx="2613660" cy="1693412"/>
          </a:xfrm>
          <a:prstGeom prst="rect">
            <a:avLst/>
          </a:prstGeom>
          <a:ln w="28955">
            <a:solidFill>
              <a:srgbClr val="BA56BD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92075" marR="103505">
              <a:spcBef>
                <a:spcPts val="245"/>
              </a:spcBef>
              <a:defRPr/>
            </a:pPr>
            <a:r>
              <a:rPr spc="-100" dirty="0">
                <a:solidFill>
                  <a:srgbClr val="7E7E7E"/>
                </a:solidFill>
                <a:latin typeface="Arial"/>
                <a:cs typeface="Arial"/>
              </a:rPr>
              <a:t>Sometimes </a:t>
            </a:r>
            <a:r>
              <a:rPr spc="-70" dirty="0">
                <a:solidFill>
                  <a:srgbClr val="7E7E7E"/>
                </a:solidFill>
                <a:latin typeface="Arial"/>
                <a:cs typeface="Arial"/>
              </a:rPr>
              <a:t>we </a:t>
            </a:r>
            <a:r>
              <a:rPr spc="-80" dirty="0">
                <a:solidFill>
                  <a:srgbClr val="7E7E7E"/>
                </a:solidFill>
                <a:latin typeface="Arial"/>
                <a:cs typeface="Arial"/>
              </a:rPr>
              <a:t>take </a:t>
            </a:r>
            <a:r>
              <a:rPr spc="-20" dirty="0">
                <a:solidFill>
                  <a:srgbClr val="7E7E7E"/>
                </a:solidFill>
                <a:latin typeface="Arial"/>
                <a:cs typeface="Arial"/>
              </a:rPr>
              <a:t>the  </a:t>
            </a:r>
            <a:r>
              <a:rPr spc="-20" dirty="0">
                <a:solidFill>
                  <a:srgbClr val="4285F4"/>
                </a:solidFill>
                <a:latin typeface="Arial"/>
                <a:cs typeface="Arial"/>
              </a:rPr>
              <a:t>attention </a:t>
            </a:r>
            <a:r>
              <a:rPr spc="-10" dirty="0">
                <a:solidFill>
                  <a:srgbClr val="4285F4"/>
                </a:solidFill>
                <a:latin typeface="Arial"/>
                <a:cs typeface="Arial"/>
              </a:rPr>
              <a:t>output </a:t>
            </a:r>
            <a:r>
              <a:rPr spc="-20" dirty="0">
                <a:solidFill>
                  <a:srgbClr val="7E7E7E"/>
                </a:solidFill>
                <a:latin typeface="Arial"/>
                <a:cs typeface="Arial"/>
              </a:rPr>
              <a:t>from</a:t>
            </a:r>
            <a:r>
              <a:rPr spc="-29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pc="-20" dirty="0">
                <a:solidFill>
                  <a:srgbClr val="7E7E7E"/>
                </a:solidFill>
                <a:latin typeface="Arial"/>
                <a:cs typeface="Arial"/>
              </a:rPr>
              <a:t>the  </a:t>
            </a:r>
            <a:r>
              <a:rPr spc="-75" dirty="0">
                <a:solidFill>
                  <a:srgbClr val="7E7E7E"/>
                </a:solidFill>
                <a:latin typeface="Arial"/>
                <a:cs typeface="Arial"/>
              </a:rPr>
              <a:t>previous step, </a:t>
            </a:r>
            <a:r>
              <a:rPr spc="-85" dirty="0">
                <a:solidFill>
                  <a:srgbClr val="7E7E7E"/>
                </a:solidFill>
                <a:latin typeface="Arial"/>
                <a:cs typeface="Arial"/>
              </a:rPr>
              <a:t>and </a:t>
            </a:r>
            <a:r>
              <a:rPr spc="-100" dirty="0">
                <a:solidFill>
                  <a:srgbClr val="7E7E7E"/>
                </a:solidFill>
                <a:latin typeface="Arial"/>
                <a:cs typeface="Arial"/>
              </a:rPr>
              <a:t>also  </a:t>
            </a:r>
            <a:r>
              <a:rPr spc="-70" dirty="0">
                <a:solidFill>
                  <a:srgbClr val="7E7E7E"/>
                </a:solidFill>
                <a:latin typeface="Arial"/>
                <a:cs typeface="Arial"/>
              </a:rPr>
              <a:t>feed </a:t>
            </a:r>
            <a:r>
              <a:rPr spc="55" dirty="0">
                <a:solidFill>
                  <a:srgbClr val="7E7E7E"/>
                </a:solidFill>
                <a:latin typeface="Arial"/>
                <a:cs typeface="Arial"/>
              </a:rPr>
              <a:t>it </a:t>
            </a:r>
            <a:r>
              <a:rPr spc="-10" dirty="0">
                <a:solidFill>
                  <a:srgbClr val="7E7E7E"/>
                </a:solidFill>
                <a:latin typeface="Arial"/>
                <a:cs typeface="Arial"/>
              </a:rPr>
              <a:t>into </a:t>
            </a:r>
            <a:r>
              <a:rPr spc="-20" dirty="0">
                <a:solidFill>
                  <a:srgbClr val="7E7E7E"/>
                </a:solidFill>
                <a:latin typeface="Arial"/>
                <a:cs typeface="Arial"/>
              </a:rPr>
              <a:t>the </a:t>
            </a:r>
            <a:r>
              <a:rPr spc="-75" dirty="0">
                <a:solidFill>
                  <a:srgbClr val="7E7E7E"/>
                </a:solidFill>
                <a:latin typeface="Arial"/>
                <a:cs typeface="Arial"/>
              </a:rPr>
              <a:t>decoder  </a:t>
            </a:r>
            <a:r>
              <a:rPr spc="-80" dirty="0">
                <a:solidFill>
                  <a:srgbClr val="7E7E7E"/>
                </a:solidFill>
                <a:latin typeface="Arial"/>
                <a:cs typeface="Arial"/>
              </a:rPr>
              <a:t>(along </a:t>
            </a:r>
            <a:r>
              <a:rPr spc="5" dirty="0">
                <a:solidFill>
                  <a:srgbClr val="7E7E7E"/>
                </a:solidFill>
                <a:latin typeface="Arial"/>
                <a:cs typeface="Arial"/>
              </a:rPr>
              <a:t>with </a:t>
            </a:r>
            <a:r>
              <a:rPr spc="-20" dirty="0">
                <a:solidFill>
                  <a:srgbClr val="7E7E7E"/>
                </a:solidFill>
                <a:latin typeface="Arial"/>
                <a:cs typeface="Arial"/>
              </a:rPr>
              <a:t>the </a:t>
            </a:r>
            <a:r>
              <a:rPr spc="-90" dirty="0">
                <a:solidFill>
                  <a:srgbClr val="7E7E7E"/>
                </a:solidFill>
                <a:latin typeface="Arial"/>
                <a:cs typeface="Arial"/>
              </a:rPr>
              <a:t>usual  </a:t>
            </a:r>
            <a:r>
              <a:rPr spc="-75" dirty="0">
                <a:solidFill>
                  <a:srgbClr val="7E7E7E"/>
                </a:solidFill>
                <a:latin typeface="Arial"/>
                <a:cs typeface="Arial"/>
              </a:rPr>
              <a:t>decoder </a:t>
            </a:r>
            <a:r>
              <a:rPr spc="-25" dirty="0">
                <a:solidFill>
                  <a:srgbClr val="7E7E7E"/>
                </a:solidFill>
                <a:latin typeface="Arial"/>
                <a:cs typeface="Arial"/>
              </a:rPr>
              <a:t>input). </a:t>
            </a:r>
            <a:endParaRPr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6593585" y="5492241"/>
            <a:ext cx="413384" cy="420370"/>
          </a:xfrm>
          <a:custGeom>
            <a:avLst/>
            <a:gdLst/>
            <a:ahLst/>
            <a:cxnLst/>
            <a:rect l="l" t="t" r="r" b="b"/>
            <a:pathLst>
              <a:path w="413385" h="420370">
                <a:moveTo>
                  <a:pt x="29844" y="327634"/>
                </a:moveTo>
                <a:lnTo>
                  <a:pt x="0" y="420039"/>
                </a:lnTo>
                <a:lnTo>
                  <a:pt x="91821" y="388505"/>
                </a:lnTo>
                <a:lnTo>
                  <a:pt x="81683" y="378548"/>
                </a:lnTo>
                <a:lnTo>
                  <a:pt x="61087" y="378548"/>
                </a:lnTo>
                <a:lnTo>
                  <a:pt x="40386" y="358254"/>
                </a:lnTo>
                <a:lnTo>
                  <a:pt x="50518" y="347939"/>
                </a:lnTo>
                <a:lnTo>
                  <a:pt x="29844" y="327634"/>
                </a:lnTo>
                <a:close/>
              </a:path>
              <a:path w="413385" h="420370">
                <a:moveTo>
                  <a:pt x="50518" y="347939"/>
                </a:moveTo>
                <a:lnTo>
                  <a:pt x="40386" y="358254"/>
                </a:lnTo>
                <a:lnTo>
                  <a:pt x="61087" y="378548"/>
                </a:lnTo>
                <a:lnTo>
                  <a:pt x="71201" y="368253"/>
                </a:lnTo>
                <a:lnTo>
                  <a:pt x="50518" y="347939"/>
                </a:lnTo>
                <a:close/>
              </a:path>
              <a:path w="413385" h="420370">
                <a:moveTo>
                  <a:pt x="71201" y="368253"/>
                </a:moveTo>
                <a:lnTo>
                  <a:pt x="61087" y="378548"/>
                </a:lnTo>
                <a:lnTo>
                  <a:pt x="81683" y="378548"/>
                </a:lnTo>
                <a:lnTo>
                  <a:pt x="71201" y="368253"/>
                </a:lnTo>
                <a:close/>
              </a:path>
              <a:path w="413385" h="420370">
                <a:moveTo>
                  <a:pt x="392302" y="0"/>
                </a:moveTo>
                <a:lnTo>
                  <a:pt x="50518" y="347939"/>
                </a:lnTo>
                <a:lnTo>
                  <a:pt x="71201" y="368253"/>
                </a:lnTo>
                <a:lnTo>
                  <a:pt x="413003" y="20320"/>
                </a:lnTo>
                <a:lnTo>
                  <a:pt x="392302" y="0"/>
                </a:lnTo>
                <a:close/>
              </a:path>
            </a:pathLst>
          </a:custGeom>
          <a:solidFill>
            <a:srgbClr val="BA56BD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619553" y="6411188"/>
            <a:ext cx="2230755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defRPr/>
            </a:pPr>
            <a:r>
              <a:rPr spc="-125" dirty="0">
                <a:solidFill>
                  <a:prstClr val="black"/>
                </a:solidFill>
                <a:latin typeface="Arial"/>
                <a:cs typeface="Arial"/>
              </a:rPr>
              <a:t>Source </a:t>
            </a:r>
            <a:r>
              <a:rPr spc="-90" dirty="0">
                <a:solidFill>
                  <a:prstClr val="black"/>
                </a:solidFill>
                <a:latin typeface="Arial"/>
                <a:cs typeface="Arial"/>
              </a:rPr>
              <a:t>sentence</a:t>
            </a:r>
            <a:r>
              <a:rPr spc="-10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30" dirty="0">
                <a:solidFill>
                  <a:prstClr val="black"/>
                </a:solidFill>
                <a:latin typeface="Arial"/>
                <a:cs typeface="Arial"/>
              </a:rPr>
              <a:t>(input)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EE48A4A-555F-4AD6-AA2A-FB43AE2987BD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46" name="Title 45">
            <a:extLst>
              <a:ext uri="{FF2B5EF4-FFF2-40B4-BE49-F238E27FC236}">
                <a16:creationId xmlns:a16="http://schemas.microsoft.com/office/drawing/2014/main" id="{D63587D3-4440-F4C1-6D92-9A784F801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Sequence-to-Sequence with Attention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1" y="1048735"/>
            <a:ext cx="5466715" cy="1125308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355600" indent="-342900">
              <a:spcBef>
                <a:spcPts val="57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We have encoder hidden states</a:t>
            </a:r>
          </a:p>
          <a:p>
            <a:pPr marL="355600" indent="-342900">
              <a:spcBef>
                <a:spcPts val="48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On timestep </a:t>
            </a:r>
            <a:r>
              <a:rPr sz="2000" i="1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, we have decoder hidden</a:t>
            </a:r>
            <a:r>
              <a:rPr lang="en-US" sz="200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 state</a:t>
            </a:r>
          </a:p>
          <a:p>
            <a:pPr marL="355600" indent="-342900">
              <a:spcBef>
                <a:spcPts val="48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  <a:tab pos="3750945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We get the attention scores	for this step: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07541" y="2815539"/>
            <a:ext cx="5781507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We take softmax to get the attention distribution</a:t>
            </a:r>
          </a:p>
          <a:p>
            <a:pPr marL="355600">
              <a:defRPr/>
            </a:pPr>
            <a:r>
              <a:rPr lang="en-US" sz="2000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probability distribution and sums to 1)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082367" y="2815539"/>
            <a:ext cx="2477396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for this step (this is 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07540" y="4157217"/>
            <a:ext cx="8288512" cy="20133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  <a:tab pos="1582420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We use	</a:t>
            </a:r>
            <a:r>
              <a:rPr lang="en-US" sz="2000" dirty="0">
                <a:solidFill>
                  <a:prstClr val="black"/>
                </a:solidFill>
                <a:latin typeface="Arial"/>
                <a:cs typeface="Arial"/>
              </a:rPr>
              <a:t>   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to take a weighted sum of the encoder hidden states to get </a:t>
            </a:r>
            <a:r>
              <a:rPr lang="en-US" sz="2000" dirty="0">
                <a:solidFill>
                  <a:prstClr val="black"/>
                </a:solidFill>
                <a:latin typeface="Arial"/>
                <a:cs typeface="Arial"/>
              </a:rPr>
              <a:t>the 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attention output</a:t>
            </a:r>
          </a:p>
          <a:p>
            <a:pPr>
              <a:defRPr/>
            </a:pPr>
            <a:endParaRPr sz="2000" dirty="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endParaRPr sz="20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355600" marR="190500" indent="-342900">
              <a:spcBef>
                <a:spcPts val="116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  <a:tab pos="1217930" algn="l"/>
                <a:tab pos="5371465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Finally we concatenate the attention output	</a:t>
            </a:r>
            <a:r>
              <a:rPr lang="en-US" sz="2000" dirty="0">
                <a:solidFill>
                  <a:prstClr val="black"/>
                </a:solidFill>
                <a:latin typeface="Arial"/>
                <a:cs typeface="Arial"/>
              </a:rPr>
              <a:t>     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with the decoder hidden state</a:t>
            </a:r>
            <a:r>
              <a:rPr lang="en-US" sz="2000" dirty="0">
                <a:solidFill>
                  <a:prstClr val="black"/>
                </a:solidFill>
                <a:latin typeface="Arial"/>
                <a:cs typeface="Arial"/>
              </a:rPr>
              <a:t>        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and proceed as in the non-attention seq2seq model</a:t>
            </a:r>
          </a:p>
        </p:txBody>
      </p:sp>
      <p:sp>
        <p:nvSpPr>
          <p:cNvPr id="7" name="object 7"/>
          <p:cNvSpPr/>
          <p:nvPr/>
        </p:nvSpPr>
        <p:spPr>
          <a:xfrm>
            <a:off x="7689048" y="1516273"/>
            <a:ext cx="787777" cy="254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966952" y="1074420"/>
            <a:ext cx="1923288" cy="3779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863875" y="2329499"/>
            <a:ext cx="3789118" cy="3581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234495" y="1792224"/>
            <a:ext cx="384048" cy="3779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171396" y="3613606"/>
            <a:ext cx="3096101" cy="36232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719519" y="2822995"/>
            <a:ext cx="273609" cy="27086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980583" y="4689363"/>
            <a:ext cx="2195299" cy="78274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203941" y="4093464"/>
            <a:ext cx="394715" cy="47853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002267" y="4589151"/>
            <a:ext cx="241679" cy="17905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285675" y="6315057"/>
            <a:ext cx="1388385" cy="27919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235510" y="5588508"/>
            <a:ext cx="327660" cy="29565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784342" y="5821679"/>
            <a:ext cx="289559" cy="31889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B12409B-E5CB-4178-BA50-1696FF2FE46E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67A5CB13-608D-229A-98C6-7C0F01490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Attention in Equations</a:t>
            </a:r>
            <a:endParaRPr lang="en-US" b="1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1" y="1028702"/>
            <a:ext cx="8632641" cy="4991751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355600" indent="-342900">
              <a:spcBef>
                <a:spcPts val="70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Attention significantly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improves NMT performance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698500" lvl="1" indent="-229235">
              <a:spcBef>
                <a:spcPts val="509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It’s very useful to allow decoder to focus on certain parts of the source</a:t>
            </a:r>
          </a:p>
          <a:p>
            <a:pPr marL="355600" indent="-342900">
              <a:spcBef>
                <a:spcPts val="54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Attention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solves the bottleneck problem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698500" lvl="1" indent="-229235">
              <a:spcBef>
                <a:spcPts val="509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Attention allows decoder to look directly at source; bypass bottleneck</a:t>
            </a:r>
          </a:p>
          <a:p>
            <a:pPr marL="355600" indent="-342900">
              <a:spcBef>
                <a:spcPts val="55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Attention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helps with vanishing gradient problem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698500" lvl="1" indent="-229235">
              <a:spcBef>
                <a:spcPts val="509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Provides shortcut to faraway states</a:t>
            </a:r>
          </a:p>
          <a:p>
            <a:pPr marL="355600" indent="-342900">
              <a:spcBef>
                <a:spcPts val="54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Attention provides </a:t>
            </a: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some interpretability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698500" marR="2386330" lvl="1" indent="-229235">
              <a:spcBef>
                <a:spcPts val="509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By inspecting attention distribution, we can see  what the decoder was focusing on</a:t>
            </a:r>
          </a:p>
          <a:p>
            <a:pPr marL="698500" lvl="1" indent="-229235">
              <a:spcBef>
                <a:spcPts val="480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We get (soft) </a:t>
            </a:r>
            <a:r>
              <a:rPr sz="2000" dirty="0">
                <a:solidFill>
                  <a:srgbClr val="00AF50"/>
                </a:solidFill>
                <a:latin typeface="Arial"/>
                <a:cs typeface="Arial"/>
              </a:rPr>
              <a:t>alignment for free</a:t>
            </a: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!</a:t>
            </a:r>
          </a:p>
          <a:p>
            <a:pPr marL="698500" marR="2480945" lvl="1" indent="-229235">
              <a:spcBef>
                <a:spcPts val="480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This is cool because we never explicitly trained  an alignment system</a:t>
            </a:r>
          </a:p>
          <a:p>
            <a:pPr marL="698500" lvl="1" indent="-229235">
              <a:spcBef>
                <a:spcPts val="480"/>
              </a:spcBef>
              <a:buClr>
                <a:srgbClr val="3986FF"/>
              </a:buClr>
              <a:buFont typeface="Times New Roman"/>
              <a:buChar char="•"/>
              <a:tabLst>
                <a:tab pos="698500" algn="l"/>
                <a:tab pos="699135" algn="l"/>
              </a:tabLst>
              <a:defRPr/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The network just learned alignment by itself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8564372" y="4396486"/>
            <a:ext cx="1778635" cy="1245235"/>
            <a:chOff x="7040371" y="4396485"/>
            <a:chExt cx="1778635" cy="1245235"/>
          </a:xfrm>
        </p:grpSpPr>
        <p:sp>
          <p:nvSpPr>
            <p:cNvPr id="5" name="object 5"/>
            <p:cNvSpPr/>
            <p:nvPr/>
          </p:nvSpPr>
          <p:spPr>
            <a:xfrm>
              <a:off x="7046721" y="4402835"/>
              <a:ext cx="294640" cy="308610"/>
            </a:xfrm>
            <a:custGeom>
              <a:avLst/>
              <a:gdLst/>
              <a:ahLst/>
              <a:cxnLst/>
              <a:rect l="l" t="t" r="r" b="b"/>
              <a:pathLst>
                <a:path w="294640" h="308610">
                  <a:moveTo>
                    <a:pt x="294271" y="0"/>
                  </a:moveTo>
                  <a:lnTo>
                    <a:pt x="0" y="0"/>
                  </a:lnTo>
                  <a:lnTo>
                    <a:pt x="0" y="308101"/>
                  </a:lnTo>
                  <a:lnTo>
                    <a:pt x="294271" y="308101"/>
                  </a:lnTo>
                  <a:lnTo>
                    <a:pt x="2942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7046722" y="4402835"/>
              <a:ext cx="1765935" cy="1232535"/>
            </a:xfrm>
            <a:custGeom>
              <a:avLst/>
              <a:gdLst/>
              <a:ahLst/>
              <a:cxnLst/>
              <a:rect l="l" t="t" r="r" b="b"/>
              <a:pathLst>
                <a:path w="1765934" h="1232535">
                  <a:moveTo>
                    <a:pt x="1765566" y="0"/>
                  </a:moveTo>
                  <a:lnTo>
                    <a:pt x="1765566" y="0"/>
                  </a:lnTo>
                  <a:lnTo>
                    <a:pt x="588518" y="0"/>
                  </a:lnTo>
                  <a:lnTo>
                    <a:pt x="588518" y="308102"/>
                  </a:lnTo>
                  <a:lnTo>
                    <a:pt x="588518" y="616204"/>
                  </a:lnTo>
                  <a:lnTo>
                    <a:pt x="294271" y="616204"/>
                  </a:lnTo>
                  <a:lnTo>
                    <a:pt x="294271" y="308102"/>
                  </a:lnTo>
                  <a:lnTo>
                    <a:pt x="588518" y="308102"/>
                  </a:lnTo>
                  <a:lnTo>
                    <a:pt x="588518" y="0"/>
                  </a:lnTo>
                  <a:lnTo>
                    <a:pt x="294259" y="0"/>
                  </a:lnTo>
                  <a:lnTo>
                    <a:pt x="294259" y="308102"/>
                  </a:lnTo>
                  <a:lnTo>
                    <a:pt x="0" y="308102"/>
                  </a:lnTo>
                  <a:lnTo>
                    <a:pt x="0" y="616204"/>
                  </a:lnTo>
                  <a:lnTo>
                    <a:pt x="0" y="924280"/>
                  </a:lnTo>
                  <a:lnTo>
                    <a:pt x="0" y="1232382"/>
                  </a:lnTo>
                  <a:lnTo>
                    <a:pt x="294271" y="1232382"/>
                  </a:lnTo>
                  <a:lnTo>
                    <a:pt x="294271" y="924306"/>
                  </a:lnTo>
                  <a:lnTo>
                    <a:pt x="588530" y="924306"/>
                  </a:lnTo>
                  <a:lnTo>
                    <a:pt x="588530" y="616204"/>
                  </a:lnTo>
                  <a:lnTo>
                    <a:pt x="882777" y="616204"/>
                  </a:lnTo>
                  <a:lnTo>
                    <a:pt x="882777" y="924306"/>
                  </a:lnTo>
                  <a:lnTo>
                    <a:pt x="1177036" y="924306"/>
                  </a:lnTo>
                  <a:lnTo>
                    <a:pt x="1471295" y="924306"/>
                  </a:lnTo>
                  <a:lnTo>
                    <a:pt x="1765566" y="924306"/>
                  </a:lnTo>
                  <a:lnTo>
                    <a:pt x="1765566" y="616204"/>
                  </a:lnTo>
                  <a:lnTo>
                    <a:pt x="1765566" y="308102"/>
                  </a:lnTo>
                  <a:lnTo>
                    <a:pt x="1765566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7929499" y="5327116"/>
              <a:ext cx="883285" cy="308610"/>
            </a:xfrm>
            <a:custGeom>
              <a:avLst/>
              <a:gdLst/>
              <a:ahLst/>
              <a:cxnLst/>
              <a:rect l="l" t="t" r="r" b="b"/>
              <a:pathLst>
                <a:path w="883284" h="308610">
                  <a:moveTo>
                    <a:pt x="882789" y="0"/>
                  </a:moveTo>
                  <a:lnTo>
                    <a:pt x="882789" y="0"/>
                  </a:lnTo>
                  <a:lnTo>
                    <a:pt x="0" y="0"/>
                  </a:lnTo>
                  <a:lnTo>
                    <a:pt x="0" y="308102"/>
                  </a:lnTo>
                  <a:lnTo>
                    <a:pt x="882789" y="308102"/>
                  </a:lnTo>
                  <a:lnTo>
                    <a:pt x="8827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040371" y="4396485"/>
              <a:ext cx="1778635" cy="1245235"/>
            </a:xfrm>
            <a:custGeom>
              <a:avLst/>
              <a:gdLst/>
              <a:ahLst/>
              <a:cxnLst/>
              <a:rect l="l" t="t" r="r" b="b"/>
              <a:pathLst>
                <a:path w="1778634" h="1245235">
                  <a:moveTo>
                    <a:pt x="6350" y="0"/>
                  </a:moveTo>
                  <a:lnTo>
                    <a:pt x="6350" y="1245082"/>
                  </a:lnTo>
                </a:path>
                <a:path w="1778634" h="1245235">
                  <a:moveTo>
                    <a:pt x="300608" y="0"/>
                  </a:moveTo>
                  <a:lnTo>
                    <a:pt x="300608" y="1245082"/>
                  </a:lnTo>
                </a:path>
                <a:path w="1778634" h="1245235">
                  <a:moveTo>
                    <a:pt x="594868" y="0"/>
                  </a:moveTo>
                  <a:lnTo>
                    <a:pt x="594868" y="1245082"/>
                  </a:lnTo>
                </a:path>
                <a:path w="1778634" h="1245235">
                  <a:moveTo>
                    <a:pt x="889126" y="0"/>
                  </a:moveTo>
                  <a:lnTo>
                    <a:pt x="889126" y="1245082"/>
                  </a:lnTo>
                </a:path>
                <a:path w="1778634" h="1245235">
                  <a:moveTo>
                    <a:pt x="1183385" y="0"/>
                  </a:moveTo>
                  <a:lnTo>
                    <a:pt x="1183385" y="1245082"/>
                  </a:lnTo>
                </a:path>
                <a:path w="1778634" h="1245235">
                  <a:moveTo>
                    <a:pt x="1477645" y="0"/>
                  </a:moveTo>
                  <a:lnTo>
                    <a:pt x="1477645" y="1245082"/>
                  </a:lnTo>
                </a:path>
                <a:path w="1778634" h="1245235">
                  <a:moveTo>
                    <a:pt x="0" y="6350"/>
                  </a:moveTo>
                  <a:lnTo>
                    <a:pt x="1778253" y="6350"/>
                  </a:lnTo>
                </a:path>
                <a:path w="1778634" h="1245235">
                  <a:moveTo>
                    <a:pt x="0" y="314451"/>
                  </a:moveTo>
                  <a:lnTo>
                    <a:pt x="1778253" y="314451"/>
                  </a:lnTo>
                </a:path>
                <a:path w="1778634" h="1245235">
                  <a:moveTo>
                    <a:pt x="0" y="622553"/>
                  </a:moveTo>
                  <a:lnTo>
                    <a:pt x="1778253" y="622553"/>
                  </a:lnTo>
                </a:path>
                <a:path w="1778634" h="1245235">
                  <a:moveTo>
                    <a:pt x="0" y="930655"/>
                  </a:moveTo>
                  <a:lnTo>
                    <a:pt x="1778253" y="930655"/>
                  </a:lnTo>
                </a:path>
                <a:path w="1778634" h="1245235">
                  <a:moveTo>
                    <a:pt x="1771903" y="0"/>
                  </a:moveTo>
                  <a:lnTo>
                    <a:pt x="1771903" y="1245082"/>
                  </a:lnTo>
                </a:path>
                <a:path w="1778634" h="1245235">
                  <a:moveTo>
                    <a:pt x="0" y="1238732"/>
                  </a:moveTo>
                  <a:lnTo>
                    <a:pt x="1778253" y="123873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7904479" y="4102832"/>
          <a:ext cx="2439668" cy="15387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0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60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46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89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00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984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he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 vert="vert270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hit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58419" marB="0" vert="vert270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me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59055" marB="0" vert="vert270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sz="9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ith</a:t>
                      </a:r>
                    </a:p>
                  </a:txBody>
                  <a:tcPr marL="0" marR="0" marT="59054" marB="0" vert="vert270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7625" marB="0" vert="vert270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pie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7625" marB="0" vert="vert27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101">
                <a:tc>
                  <a:txBody>
                    <a:bodyPr/>
                    <a:lstStyle/>
                    <a:p>
                      <a:pPr marR="348615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il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73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101"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73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101">
                <a:tc>
                  <a:txBody>
                    <a:bodyPr/>
                    <a:lstStyle/>
                    <a:p>
                      <a:pPr marR="347345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spc="5" dirty="0">
                          <a:latin typeface="Arial"/>
                          <a:cs typeface="Arial"/>
                        </a:rPr>
                        <a:t>m’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73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426"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ent</a:t>
                      </a:r>
                      <a:r>
                        <a:rPr sz="9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rté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79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58585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E72C94C1-9F52-4BFD-8D85-0D29EA4450BF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20F563B-6CCC-7356-9D5F-07C28FF89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Attention is </a:t>
            </a:r>
            <a:r>
              <a:rPr lang="en-US" u="sng" dirty="0">
                <a:solidFill>
                  <a:schemeClr val="accent6"/>
                </a:solidFill>
              </a:rPr>
              <a:t>Great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7541" y="1105661"/>
            <a:ext cx="8620125" cy="15670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We’ve seen that attention is a great way to improve the</a:t>
            </a:r>
          </a:p>
          <a:p>
            <a:pPr marL="355600"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sequence-to-sequence model for Machine Translation.</a:t>
            </a:r>
          </a:p>
          <a:p>
            <a:pPr marL="355600" marR="194945" indent="-342900">
              <a:spcBef>
                <a:spcPts val="575"/>
              </a:spcBef>
              <a:buClr>
                <a:srgbClr val="CC0000"/>
              </a:buClr>
              <a:buFont typeface="Times New Roman"/>
              <a:buChar char="•"/>
              <a:tabLst>
                <a:tab pos="354965" algn="l"/>
                <a:tab pos="355600" algn="l"/>
              </a:tabLst>
              <a:defRPr/>
            </a:pPr>
            <a:r>
              <a:rPr sz="2400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However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: You can use attention in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many architectures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 (not just seq2seq) and </a:t>
            </a:r>
            <a:r>
              <a:rPr sz="2400" dirty="0">
                <a:solidFill>
                  <a:srgbClr val="BA56BD"/>
                </a:solidFill>
                <a:latin typeface="Arial"/>
                <a:cs typeface="Arial"/>
              </a:rPr>
              <a:t>many tasks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(not just MT)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43457" y="3124201"/>
            <a:ext cx="8620125" cy="1647825"/>
          </a:xfrm>
          <a:prstGeom prst="rect">
            <a:avLst/>
          </a:prstGeom>
          <a:ln w="9144">
            <a:solidFill>
              <a:srgbClr val="7E7E7E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519430" indent="-343535">
              <a:spcBef>
                <a:spcPts val="335"/>
              </a:spcBef>
              <a:buClr>
                <a:srgbClr val="CC0000"/>
              </a:buClr>
              <a:buFont typeface="Times New Roman"/>
              <a:buChar char="•"/>
              <a:tabLst>
                <a:tab pos="519430" algn="l"/>
                <a:tab pos="520065" algn="l"/>
              </a:tabLst>
              <a:defRPr/>
            </a:pPr>
            <a:r>
              <a:rPr sz="2400" b="1" u="heavy" dirty="0">
                <a:solidFill>
                  <a:srgbClr val="3986FF"/>
                </a:solidFill>
                <a:uFill>
                  <a:solidFill>
                    <a:srgbClr val="3986FF"/>
                  </a:solidFill>
                </a:uFill>
                <a:latin typeface="Trebuchet MS"/>
                <a:cs typeface="Trebuchet MS"/>
              </a:rPr>
              <a:t>More general definition of attention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:</a:t>
            </a:r>
          </a:p>
          <a:p>
            <a:pPr marL="862330" marR="90805" lvl="1" indent="-229235">
              <a:spcBef>
                <a:spcPts val="580"/>
              </a:spcBef>
              <a:buClr>
                <a:srgbClr val="3986FF"/>
              </a:buClr>
              <a:buFont typeface="Times New Roman"/>
              <a:buChar char="•"/>
              <a:tabLst>
                <a:tab pos="862965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Given a set of vector </a:t>
            </a:r>
            <a:r>
              <a:rPr sz="2400" i="1" dirty="0">
                <a:solidFill>
                  <a:srgbClr val="BA56BD"/>
                </a:solidFill>
                <a:latin typeface="Arial"/>
                <a:cs typeface="Arial"/>
              </a:rPr>
              <a:t>values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, and a vector </a:t>
            </a:r>
            <a:r>
              <a:rPr sz="2400" i="1" dirty="0">
                <a:solidFill>
                  <a:srgbClr val="BA56BD"/>
                </a:solidFill>
                <a:latin typeface="Arial"/>
                <a:cs typeface="Arial"/>
              </a:rPr>
              <a:t>query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2400" dirty="0">
                <a:solidFill>
                  <a:srgbClr val="3986FF"/>
                </a:solidFill>
                <a:latin typeface="Arial"/>
                <a:cs typeface="Arial"/>
              </a:rPr>
              <a:t> </a:t>
            </a:r>
            <a:r>
              <a:rPr sz="2400" b="1" u="heavy" dirty="0">
                <a:solidFill>
                  <a:srgbClr val="3986FF"/>
                </a:solidFill>
                <a:uFill>
                  <a:solidFill>
                    <a:srgbClr val="3986FF"/>
                  </a:solidFill>
                </a:uFill>
                <a:latin typeface="Trebuchet MS"/>
                <a:cs typeface="Trebuchet MS"/>
              </a:rPr>
              <a:t>attention</a:t>
            </a:r>
            <a:r>
              <a:rPr sz="2400" b="1" dirty="0">
                <a:solidFill>
                  <a:srgbClr val="3986F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is a  technique to compute a weighted sum of the values,  dependent on the query.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907540" y="5056784"/>
            <a:ext cx="8691634" cy="1640834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spcBef>
                <a:spcPts val="675"/>
              </a:spcBef>
              <a:buClr>
                <a:srgbClr val="CC0000"/>
              </a:buClr>
              <a:buFont typeface="Times New Roman"/>
              <a:buChar char="•"/>
              <a:tabLst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We sometimes say that the </a:t>
            </a:r>
            <a:r>
              <a:rPr sz="2400" dirty="0">
                <a:solidFill>
                  <a:srgbClr val="3986FF"/>
                </a:solidFill>
                <a:latin typeface="Arial"/>
                <a:cs typeface="Arial"/>
              </a:rPr>
              <a:t>query </a:t>
            </a:r>
            <a:r>
              <a:rPr sz="2400" i="1" dirty="0">
                <a:solidFill>
                  <a:srgbClr val="3986FF"/>
                </a:solidFill>
                <a:latin typeface="Arial"/>
                <a:cs typeface="Arial"/>
              </a:rPr>
              <a:t>attends to </a:t>
            </a:r>
            <a:r>
              <a:rPr sz="2400" dirty="0">
                <a:solidFill>
                  <a:srgbClr val="3986FF"/>
                </a:solidFill>
                <a:latin typeface="Arial"/>
                <a:cs typeface="Arial"/>
              </a:rPr>
              <a:t>the values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</a:p>
          <a:p>
            <a:pPr marL="355600" marR="5080" indent="-342900">
              <a:spcBef>
                <a:spcPts val="575"/>
              </a:spcBef>
              <a:buClr>
                <a:srgbClr val="CC0000"/>
              </a:buClr>
              <a:buFont typeface="Times New Roman"/>
              <a:buChar char="•"/>
              <a:tabLst>
                <a:tab pos="355600" algn="l"/>
              </a:tabLst>
              <a:defRPr/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For example, in seq2seq + attention model, each decoder  hidden state (query) </a:t>
            </a:r>
            <a:r>
              <a:rPr sz="2400" i="1" dirty="0">
                <a:solidFill>
                  <a:prstClr val="black"/>
                </a:solidFill>
                <a:latin typeface="Arial"/>
                <a:cs typeface="Arial"/>
              </a:rPr>
              <a:t>attends to </a:t>
            </a: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all encoder hidden states  (values).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C04DA8-F914-4563-B46B-FDD0534F32E0}"/>
              </a:ext>
            </a:extLst>
          </p:cNvPr>
          <p:cNvSpPr txBox="1"/>
          <p:nvPr/>
        </p:nvSpPr>
        <p:spPr>
          <a:xfrm>
            <a:off x="1524001" y="6581002"/>
            <a:ext cx="8630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Abigail See</a:t>
            </a:r>
          </a:p>
        </p:txBody>
      </p:sp>
      <p:sp>
        <p:nvSpPr>
          <p:cNvPr id="9" name="Title 11">
            <a:extLst>
              <a:ext uri="{FF2B5EF4-FFF2-40B4-BE49-F238E27FC236}">
                <a16:creationId xmlns:a16="http://schemas.microsoft.com/office/drawing/2014/main" id="{5B827B75-A341-08BF-9E32-043FFE51A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Attention is a </a:t>
            </a:r>
            <a:r>
              <a:rPr lang="en-US" b="1" dirty="0">
                <a:solidFill>
                  <a:srgbClr val="7030A0"/>
                </a:solidFill>
                <a:latin typeface="+mn-lt"/>
              </a:rPr>
              <a:t>general</a:t>
            </a:r>
            <a:r>
              <a:rPr lang="en-US" dirty="0"/>
              <a:t> deep learning technique</a:t>
            </a:r>
            <a:endParaRPr lang="en-US" u="sng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3844447" y="1640650"/>
            <a:ext cx="4503088" cy="25677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23126" y="4778301"/>
            <a:ext cx="7897495" cy="11028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76910">
              <a:lnSpc>
                <a:spcPts val="1650"/>
              </a:lnSpc>
              <a:spcBef>
                <a:spcPts val="65"/>
              </a:spcBef>
              <a:defRPr/>
            </a:pPr>
            <a:r>
              <a:rPr lang="en-US" sz="14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CVPR 2015</a:t>
            </a:r>
            <a:r>
              <a:rPr lang="en-US" sz="1400" kern="0" dirty="0">
                <a:solidFill>
                  <a:sysClr val="windowText" lastClr="000000"/>
                </a:solidFill>
                <a:latin typeface="Arial"/>
                <a:cs typeface="Arial"/>
              </a:rPr>
              <a:t>:</a:t>
            </a:r>
          </a:p>
          <a:p>
            <a:pPr marL="12700" marR="676910">
              <a:lnSpc>
                <a:spcPts val="1650"/>
              </a:lnSpc>
              <a:spcBef>
                <a:spcPts val="65"/>
              </a:spcBef>
              <a:defRPr/>
            </a:pPr>
            <a:r>
              <a:rPr sz="14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Deep Visual-Semantic Alignments for Generating Image Descriptions, Karpathy and Fei-Fei  Show and Tell: A Neural Image Caption Generator, Vinyals et</a:t>
            </a:r>
            <a:r>
              <a:rPr sz="1400" kern="0" spc="13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al.</a:t>
            </a:r>
            <a:endParaRPr sz="14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700" marR="5080">
              <a:lnSpc>
                <a:spcPts val="1650"/>
              </a:lnSpc>
              <a:defRPr/>
            </a:pPr>
            <a:r>
              <a:rPr sz="14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Long-term Recurrent Convolutional Networks for Visual Recognition and Description, Donahue et al.  Learning a Recurrent Visual Representation for Image Caption Generation, Chen and</a:t>
            </a:r>
            <a:r>
              <a:rPr sz="1400" kern="0" spc="25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kern="0" spc="-5" dirty="0" err="1">
                <a:solidFill>
                  <a:sysClr val="windowText" lastClr="000000"/>
                </a:solidFill>
                <a:latin typeface="Arial"/>
                <a:cs typeface="Arial"/>
              </a:rPr>
              <a:t>Zitnick</a:t>
            </a:r>
            <a:endParaRPr lang="en-US" sz="1400" kern="0" spc="-5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0" y="6581002"/>
            <a:ext cx="20912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Adapted from Andrej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Karpathy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Title 11">
            <a:extLst>
              <a:ext uri="{FF2B5EF4-FFF2-40B4-BE49-F238E27FC236}">
                <a16:creationId xmlns:a16="http://schemas.microsoft.com/office/drawing/2014/main" id="{2563E122-C21C-10EE-F747-7015A9FB4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1165086"/>
          </a:xfrm>
        </p:spPr>
        <p:txBody>
          <a:bodyPr/>
          <a:lstStyle/>
          <a:p>
            <a:r>
              <a:rPr lang="en-US" dirty="0"/>
              <a:t>Image Captioning</a:t>
            </a:r>
            <a:endParaRPr lang="en-US" u="sng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19242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2993499" y="1615275"/>
            <a:ext cx="4993089" cy="28471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93499" y="3280027"/>
            <a:ext cx="1990725" cy="942340"/>
          </a:xfrm>
          <a:custGeom>
            <a:avLst/>
            <a:gdLst/>
            <a:ahLst/>
            <a:cxnLst/>
            <a:rect l="l" t="t" r="r" b="b"/>
            <a:pathLst>
              <a:path w="1990725" h="942339">
                <a:moveTo>
                  <a:pt x="0" y="0"/>
                </a:moveTo>
                <a:lnTo>
                  <a:pt x="1990195" y="0"/>
                </a:lnTo>
                <a:lnTo>
                  <a:pt x="1990195" y="942290"/>
                </a:lnTo>
                <a:lnTo>
                  <a:pt x="0" y="942290"/>
                </a:lnTo>
                <a:lnTo>
                  <a:pt x="0" y="0"/>
                </a:lnTo>
                <a:close/>
              </a:path>
            </a:pathLst>
          </a:custGeom>
          <a:ln w="761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154267" y="1685285"/>
            <a:ext cx="2910840" cy="2817495"/>
          </a:xfrm>
          <a:custGeom>
            <a:avLst/>
            <a:gdLst/>
            <a:ahLst/>
            <a:cxnLst/>
            <a:rect l="l" t="t" r="r" b="b"/>
            <a:pathLst>
              <a:path w="2910840" h="2817495">
                <a:moveTo>
                  <a:pt x="0" y="0"/>
                </a:moveTo>
                <a:lnTo>
                  <a:pt x="2910294" y="0"/>
                </a:lnTo>
                <a:lnTo>
                  <a:pt x="2910294" y="2817284"/>
                </a:lnTo>
                <a:lnTo>
                  <a:pt x="0" y="2817284"/>
                </a:lnTo>
                <a:lnTo>
                  <a:pt x="0" y="0"/>
                </a:lnTo>
                <a:close/>
              </a:path>
            </a:pathLst>
          </a:custGeom>
          <a:ln w="7619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85875" y="4594661"/>
            <a:ext cx="5460365" cy="4660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3000" b="1" kern="0" spc="-5" dirty="0">
                <a:solidFill>
                  <a:srgbClr val="FF0000"/>
                </a:solidFill>
                <a:latin typeface="Arial"/>
                <a:cs typeface="Arial"/>
              </a:rPr>
              <a:t>Convolutional Neural</a:t>
            </a:r>
            <a:r>
              <a:rPr sz="3000" b="1" kern="0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000" b="1" kern="0" spc="-5" dirty="0">
                <a:solidFill>
                  <a:srgbClr val="FF0000"/>
                </a:solidFill>
                <a:latin typeface="Arial"/>
                <a:cs typeface="Arial"/>
              </a:rPr>
              <a:t>Network</a:t>
            </a:r>
            <a:endParaRPr sz="30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662324" y="1010744"/>
            <a:ext cx="8867350" cy="572303"/>
          </a:xfrm>
          <a:prstGeom prst="rect">
            <a:avLst/>
          </a:prstGeom>
        </p:spPr>
        <p:txBody>
          <a:bodyPr vert="horz" wrap="square" lIns="0" tIns="155288" rIns="0" bIns="0" rtlCol="0" anchor="ctr">
            <a:spAutoFit/>
          </a:bodyPr>
          <a:lstStyle/>
          <a:p>
            <a:pPr marL="3463290"/>
            <a:r>
              <a:rPr sz="3000" b="1" spc="-5" dirty="0">
                <a:solidFill>
                  <a:srgbClr val="38751C"/>
                </a:solidFill>
              </a:rPr>
              <a:t>Recurrent Neural</a:t>
            </a:r>
            <a:r>
              <a:rPr sz="3000" b="1" spc="-20" dirty="0">
                <a:solidFill>
                  <a:srgbClr val="38751C"/>
                </a:solidFill>
              </a:rPr>
              <a:t> </a:t>
            </a:r>
            <a:r>
              <a:rPr sz="3000" b="1" spc="-5" dirty="0">
                <a:solidFill>
                  <a:srgbClr val="38751C"/>
                </a:solidFill>
              </a:rPr>
              <a:t>Network</a:t>
            </a:r>
            <a:endParaRPr sz="3000"/>
          </a:p>
        </p:txBody>
      </p:sp>
      <p:sp>
        <p:nvSpPr>
          <p:cNvPr id="13" name="TextBox 12"/>
          <p:cNvSpPr txBox="1"/>
          <p:nvPr/>
        </p:nvSpPr>
        <p:spPr>
          <a:xfrm>
            <a:off x="1524000" y="6581002"/>
            <a:ext cx="1188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Andrej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Karpathy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Title 11">
            <a:extLst>
              <a:ext uri="{FF2B5EF4-FFF2-40B4-BE49-F238E27FC236}">
                <a16:creationId xmlns:a16="http://schemas.microsoft.com/office/drawing/2014/main" id="{FCD263FD-ED86-5AE9-EAC2-2B49917F08C6}"/>
              </a:ext>
            </a:extLst>
          </p:cNvPr>
          <p:cNvSpPr txBox="1">
            <a:spLocks/>
          </p:cNvSpPr>
          <p:nvPr/>
        </p:nvSpPr>
        <p:spPr>
          <a:xfrm>
            <a:off x="17929" y="18256"/>
            <a:ext cx="12192000" cy="1165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Image Captioning</a:t>
            </a:r>
            <a:endParaRPr lang="en-US" u="sng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06664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34974" y="962249"/>
            <a:ext cx="961148" cy="49334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94316" y="1114651"/>
            <a:ext cx="1885946" cy="13334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87097" y="1135974"/>
            <a:ext cx="2807970" cy="0"/>
          </a:xfrm>
          <a:custGeom>
            <a:avLst/>
            <a:gdLst/>
            <a:ahLst/>
            <a:cxnLst/>
            <a:rect l="l" t="t" r="r" b="b"/>
            <a:pathLst>
              <a:path w="2807970">
                <a:moveTo>
                  <a:pt x="2807694" y="0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00649" y="1104509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4" h="63500">
                <a:moveTo>
                  <a:pt x="86449" y="62930"/>
                </a:moveTo>
                <a:lnTo>
                  <a:pt x="0" y="31465"/>
                </a:lnTo>
                <a:lnTo>
                  <a:pt x="86449" y="0"/>
                </a:lnTo>
                <a:lnTo>
                  <a:pt x="86449" y="6293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900649" y="1104509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4" h="63500">
                <a:moveTo>
                  <a:pt x="86449" y="0"/>
                </a:moveTo>
                <a:lnTo>
                  <a:pt x="0" y="31465"/>
                </a:lnTo>
                <a:lnTo>
                  <a:pt x="86449" y="62930"/>
                </a:lnTo>
                <a:lnTo>
                  <a:pt x="86449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856674" y="5424740"/>
            <a:ext cx="1123950" cy="521970"/>
          </a:xfrm>
          <a:custGeom>
            <a:avLst/>
            <a:gdLst/>
            <a:ahLst/>
            <a:cxnLst/>
            <a:rect l="l" t="t" r="r" b="b"/>
            <a:pathLst>
              <a:path w="1123950" h="521970">
                <a:moveTo>
                  <a:pt x="0" y="0"/>
                </a:moveTo>
                <a:lnTo>
                  <a:pt x="1123797" y="0"/>
                </a:lnTo>
                <a:lnTo>
                  <a:pt x="1123797" y="521398"/>
                </a:lnTo>
                <a:lnTo>
                  <a:pt x="0" y="52139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662324" y="1001509"/>
            <a:ext cx="8867350" cy="364510"/>
          </a:xfrm>
          <a:prstGeom prst="rect">
            <a:avLst/>
          </a:prstGeom>
        </p:spPr>
        <p:txBody>
          <a:bodyPr vert="horz" wrap="square" lIns="0" tIns="114097" rIns="0" bIns="0" rtlCol="0" anchor="ctr">
            <a:spAutoFit/>
          </a:bodyPr>
          <a:lstStyle/>
          <a:p>
            <a:pPr marL="6146800"/>
            <a:r>
              <a:rPr sz="1800" spc="-5" dirty="0">
                <a:solidFill>
                  <a:srgbClr val="0000FF"/>
                </a:solidFill>
              </a:rPr>
              <a:t>test</a:t>
            </a:r>
            <a:r>
              <a:rPr sz="1800" spc="-65" dirty="0">
                <a:solidFill>
                  <a:srgbClr val="0000FF"/>
                </a:solidFill>
              </a:rPr>
              <a:t> </a:t>
            </a:r>
            <a:r>
              <a:rPr sz="1800" spc="-5" dirty="0">
                <a:solidFill>
                  <a:srgbClr val="0000FF"/>
                </a:solidFill>
              </a:rPr>
              <a:t>image</a:t>
            </a:r>
            <a:endParaRPr sz="1800"/>
          </a:p>
        </p:txBody>
      </p:sp>
      <p:sp>
        <p:nvSpPr>
          <p:cNvPr id="9" name="object 9"/>
          <p:cNvSpPr txBox="1"/>
          <p:nvPr/>
        </p:nvSpPr>
        <p:spPr>
          <a:xfrm>
            <a:off x="4308073" y="4898567"/>
            <a:ext cx="751827" cy="428322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defRPr/>
            </a:pPr>
            <a:endParaRPr sz="70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  <a:defRPr/>
            </a:pPr>
            <a:endParaRPr sz="75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algn="ctr">
              <a:lnSpc>
                <a:spcPts val="830"/>
              </a:lnSpc>
              <a:defRPr/>
            </a:pPr>
            <a:r>
              <a:rPr sz="700" kern="0" dirty="0">
                <a:solidFill>
                  <a:sysClr val="windowText" lastClr="000000"/>
                </a:solidFill>
                <a:latin typeface="Arial"/>
                <a:cs typeface="Arial"/>
              </a:rPr>
              <a:t>x0</a:t>
            </a:r>
          </a:p>
          <a:p>
            <a:pPr marL="107314" marR="99695" algn="ctr">
              <a:lnSpc>
                <a:spcPts val="819"/>
              </a:lnSpc>
              <a:spcBef>
                <a:spcPts val="35"/>
              </a:spcBef>
              <a:defRPr/>
            </a:pPr>
            <a:r>
              <a:rPr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&lt;START&gt;</a:t>
            </a:r>
            <a:endParaRPr sz="7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08072" y="5650478"/>
            <a:ext cx="815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&lt;START&gt;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0" y="6581002"/>
            <a:ext cx="1188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Andrej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Karpathy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Title 11">
            <a:extLst>
              <a:ext uri="{FF2B5EF4-FFF2-40B4-BE49-F238E27FC236}">
                <a16:creationId xmlns:a16="http://schemas.microsoft.com/office/drawing/2014/main" id="{A77896B4-FCF9-8D3C-3AB0-0EBA053A3115}"/>
              </a:ext>
            </a:extLst>
          </p:cNvPr>
          <p:cNvSpPr txBox="1">
            <a:spLocks/>
          </p:cNvSpPr>
          <p:nvPr/>
        </p:nvSpPr>
        <p:spPr>
          <a:xfrm>
            <a:off x="17929" y="18256"/>
            <a:ext cx="12192000" cy="1165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Image Captioning</a:t>
            </a:r>
            <a:endParaRPr lang="en-US" u="sng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21239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34974" y="962249"/>
            <a:ext cx="961148" cy="49334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94316" y="1114651"/>
            <a:ext cx="1885946" cy="13334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87097" y="1135974"/>
            <a:ext cx="2807970" cy="0"/>
          </a:xfrm>
          <a:custGeom>
            <a:avLst/>
            <a:gdLst/>
            <a:ahLst/>
            <a:cxnLst/>
            <a:rect l="l" t="t" r="r" b="b"/>
            <a:pathLst>
              <a:path w="2807970">
                <a:moveTo>
                  <a:pt x="2807694" y="0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00649" y="1104509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4" h="63500">
                <a:moveTo>
                  <a:pt x="86449" y="62930"/>
                </a:moveTo>
                <a:lnTo>
                  <a:pt x="0" y="31465"/>
                </a:lnTo>
                <a:lnTo>
                  <a:pt x="86449" y="0"/>
                </a:lnTo>
                <a:lnTo>
                  <a:pt x="86449" y="6293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900649" y="1104509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4" h="63500">
                <a:moveTo>
                  <a:pt x="86449" y="0"/>
                </a:moveTo>
                <a:lnTo>
                  <a:pt x="0" y="31465"/>
                </a:lnTo>
                <a:lnTo>
                  <a:pt x="86449" y="62930"/>
                </a:lnTo>
                <a:lnTo>
                  <a:pt x="86449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639595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639595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26326" y="3932494"/>
            <a:ext cx="19494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2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h0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823793" y="4527967"/>
            <a:ext cx="0" cy="370840"/>
          </a:xfrm>
          <a:custGeom>
            <a:avLst/>
            <a:gdLst/>
            <a:ahLst/>
            <a:cxnLst/>
            <a:rect l="l" t="t" r="r" b="b"/>
            <a:pathLst>
              <a:path h="370839">
                <a:moveTo>
                  <a:pt x="0" y="370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792318" y="4441519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5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823793" y="333847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98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792318" y="3252032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4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39595" y="2694096"/>
            <a:ext cx="368935" cy="351378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  <a:defRPr/>
            </a:pPr>
            <a:endParaRPr sz="105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93980">
              <a:spcBef>
                <a:spcPts val="5"/>
              </a:spcBef>
              <a:defRPr/>
            </a:pP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y0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800889" y="4058568"/>
            <a:ext cx="1612265" cy="1267460"/>
          </a:xfrm>
          <a:custGeom>
            <a:avLst/>
            <a:gdLst/>
            <a:ahLst/>
            <a:cxnLst/>
            <a:rect l="l" t="t" r="r" b="b"/>
            <a:pathLst>
              <a:path w="1612264" h="1267460">
                <a:moveTo>
                  <a:pt x="0" y="1267397"/>
                </a:moveTo>
                <a:lnTo>
                  <a:pt x="54072" y="1265861"/>
                </a:lnTo>
                <a:lnTo>
                  <a:pt x="106026" y="1261338"/>
                </a:lnTo>
                <a:lnTo>
                  <a:pt x="155950" y="1253951"/>
                </a:lnTo>
                <a:lnTo>
                  <a:pt x="203933" y="1243825"/>
                </a:lnTo>
                <a:lnTo>
                  <a:pt x="250062" y="1231084"/>
                </a:lnTo>
                <a:lnTo>
                  <a:pt x="294426" y="1215853"/>
                </a:lnTo>
                <a:lnTo>
                  <a:pt x="337113" y="1198257"/>
                </a:lnTo>
                <a:lnTo>
                  <a:pt x="378212" y="1178419"/>
                </a:lnTo>
                <a:lnTo>
                  <a:pt x="417810" y="1156466"/>
                </a:lnTo>
                <a:lnTo>
                  <a:pt x="455996" y="1132520"/>
                </a:lnTo>
                <a:lnTo>
                  <a:pt x="492858" y="1106706"/>
                </a:lnTo>
                <a:lnTo>
                  <a:pt x="528485" y="1079150"/>
                </a:lnTo>
                <a:lnTo>
                  <a:pt x="562964" y="1049975"/>
                </a:lnTo>
                <a:lnTo>
                  <a:pt x="596384" y="1019306"/>
                </a:lnTo>
                <a:lnTo>
                  <a:pt x="628834" y="987267"/>
                </a:lnTo>
                <a:lnTo>
                  <a:pt x="660400" y="953984"/>
                </a:lnTo>
                <a:lnTo>
                  <a:pt x="691173" y="919579"/>
                </a:lnTo>
                <a:lnTo>
                  <a:pt x="721239" y="884179"/>
                </a:lnTo>
                <a:lnTo>
                  <a:pt x="750688" y="847908"/>
                </a:lnTo>
                <a:lnTo>
                  <a:pt x="779607" y="810889"/>
                </a:lnTo>
                <a:lnTo>
                  <a:pt x="808084" y="773248"/>
                </a:lnTo>
                <a:lnTo>
                  <a:pt x="836209" y="735109"/>
                </a:lnTo>
                <a:lnTo>
                  <a:pt x="864069" y="696596"/>
                </a:lnTo>
                <a:lnTo>
                  <a:pt x="891752" y="657834"/>
                </a:lnTo>
                <a:lnTo>
                  <a:pt x="919348" y="618948"/>
                </a:lnTo>
                <a:lnTo>
                  <a:pt x="948094" y="578446"/>
                </a:lnTo>
                <a:lnTo>
                  <a:pt x="976939" y="538084"/>
                </a:lnTo>
                <a:lnTo>
                  <a:pt x="1005985" y="498003"/>
                </a:lnTo>
                <a:lnTo>
                  <a:pt x="1035330" y="458343"/>
                </a:lnTo>
                <a:lnTo>
                  <a:pt x="1065073" y="419246"/>
                </a:lnTo>
                <a:lnTo>
                  <a:pt x="1095316" y="380852"/>
                </a:lnTo>
                <a:lnTo>
                  <a:pt x="1126157" y="343302"/>
                </a:lnTo>
                <a:lnTo>
                  <a:pt x="1157697" y="306738"/>
                </a:lnTo>
                <a:lnTo>
                  <a:pt x="1190034" y="271299"/>
                </a:lnTo>
                <a:lnTo>
                  <a:pt x="1223269" y="237128"/>
                </a:lnTo>
                <a:lnTo>
                  <a:pt x="1257502" y="204364"/>
                </a:lnTo>
                <a:lnTo>
                  <a:pt x="1292832" y="173149"/>
                </a:lnTo>
                <a:lnTo>
                  <a:pt x="1329359" y="143618"/>
                </a:lnTo>
                <a:lnTo>
                  <a:pt x="1367182" y="115919"/>
                </a:lnTo>
                <a:lnTo>
                  <a:pt x="1406400" y="90190"/>
                </a:lnTo>
                <a:lnTo>
                  <a:pt x="1447115" y="66572"/>
                </a:lnTo>
                <a:lnTo>
                  <a:pt x="1489425" y="45203"/>
                </a:lnTo>
                <a:lnTo>
                  <a:pt x="1533431" y="26224"/>
                </a:lnTo>
                <a:lnTo>
                  <a:pt x="1585104" y="7926"/>
                </a:lnTo>
                <a:lnTo>
                  <a:pt x="1608831" y="874"/>
                </a:lnTo>
                <a:lnTo>
                  <a:pt x="1611831" y="24"/>
                </a:lnTo>
                <a:lnTo>
                  <a:pt x="1612006" y="0"/>
                </a:lnTo>
              </a:path>
            </a:pathLst>
          </a:custGeom>
          <a:ln w="38099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404771" y="3996145"/>
            <a:ext cx="179705" cy="125095"/>
          </a:xfrm>
          <a:custGeom>
            <a:avLst/>
            <a:gdLst/>
            <a:ahLst/>
            <a:cxnLst/>
            <a:rect l="l" t="t" r="r" b="b"/>
            <a:pathLst>
              <a:path w="179705" h="125095">
                <a:moveTo>
                  <a:pt x="16249" y="124824"/>
                </a:moveTo>
                <a:lnTo>
                  <a:pt x="179574" y="40124"/>
                </a:lnTo>
                <a:lnTo>
                  <a:pt x="0" y="0"/>
                </a:lnTo>
                <a:lnTo>
                  <a:pt x="16249" y="124824"/>
                </a:lnTo>
                <a:close/>
              </a:path>
            </a:pathLst>
          </a:custGeom>
          <a:ln w="38099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08072" y="5650478"/>
            <a:ext cx="815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&lt;START&gt;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796634" y="1069156"/>
            <a:ext cx="1079500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kern="0" spc="-5" dirty="0">
                <a:solidFill>
                  <a:srgbClr val="0000FF"/>
                </a:solidFill>
                <a:latin typeface="Arial"/>
                <a:cs typeface="Arial"/>
              </a:rPr>
              <a:t>test</a:t>
            </a:r>
            <a:r>
              <a:rPr kern="0" spc="-6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kern="0" spc="-5" dirty="0">
                <a:solidFill>
                  <a:srgbClr val="0000FF"/>
                </a:solidFill>
                <a:latin typeface="Arial"/>
                <a:cs typeface="Arial"/>
              </a:rPr>
              <a:t>image</a:t>
            </a:r>
            <a:endParaRPr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856674" y="5424740"/>
            <a:ext cx="1123950" cy="521970"/>
          </a:xfrm>
          <a:custGeom>
            <a:avLst/>
            <a:gdLst/>
            <a:ahLst/>
            <a:cxnLst/>
            <a:rect l="l" t="t" r="r" b="b"/>
            <a:pathLst>
              <a:path w="1123950" h="521970">
                <a:moveTo>
                  <a:pt x="0" y="0"/>
                </a:moveTo>
                <a:lnTo>
                  <a:pt x="1123797" y="0"/>
                </a:lnTo>
                <a:lnTo>
                  <a:pt x="1123797" y="521398"/>
                </a:lnTo>
                <a:lnTo>
                  <a:pt x="0" y="52139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96245" y="3112240"/>
            <a:ext cx="3503295" cy="745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2200" b="1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before:</a:t>
            </a:r>
            <a:endParaRPr sz="22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700">
              <a:spcBef>
                <a:spcPts val="509"/>
              </a:spcBef>
              <a:defRPr/>
            </a:pPr>
            <a:r>
              <a:rPr sz="2200" kern="0" spc="-5" dirty="0">
                <a:solidFill>
                  <a:srgbClr val="FF0000"/>
                </a:solidFill>
                <a:latin typeface="Arial"/>
                <a:cs typeface="Arial"/>
              </a:rPr>
              <a:t>h = </a:t>
            </a:r>
            <a:r>
              <a:rPr sz="2200" kern="0" dirty="0">
                <a:solidFill>
                  <a:srgbClr val="FF0000"/>
                </a:solidFill>
                <a:latin typeface="Arial"/>
                <a:cs typeface="Arial"/>
              </a:rPr>
              <a:t>tanh(</a:t>
            </a:r>
            <a:r>
              <a:rPr sz="2200" kern="0" dirty="0">
                <a:solidFill>
                  <a:srgbClr val="38751C"/>
                </a:solidFill>
                <a:latin typeface="Arial"/>
                <a:cs typeface="Arial"/>
              </a:rPr>
              <a:t>W</a:t>
            </a:r>
            <a:r>
              <a:rPr sz="2200" kern="0" baseline="-25000" dirty="0">
                <a:solidFill>
                  <a:srgbClr val="38751C"/>
                </a:solidFill>
                <a:latin typeface="Arial"/>
                <a:cs typeface="Arial"/>
              </a:rPr>
              <a:t>xh</a:t>
            </a:r>
            <a:r>
              <a:rPr sz="2200" kern="0" dirty="0">
                <a:solidFill>
                  <a:srgbClr val="38751C"/>
                </a:solidFill>
                <a:latin typeface="Arial"/>
                <a:cs typeface="Arial"/>
              </a:rPr>
              <a:t> </a:t>
            </a:r>
            <a:r>
              <a:rPr sz="2200" kern="0" spc="-5" dirty="0">
                <a:solidFill>
                  <a:srgbClr val="38751C"/>
                </a:solidFill>
                <a:latin typeface="Arial"/>
                <a:cs typeface="Arial"/>
              </a:rPr>
              <a:t>* </a:t>
            </a:r>
            <a:r>
              <a:rPr sz="2200" kern="0" dirty="0">
                <a:solidFill>
                  <a:srgbClr val="38751C"/>
                </a:solidFill>
                <a:latin typeface="Arial"/>
                <a:cs typeface="Arial"/>
              </a:rPr>
              <a:t>x </a:t>
            </a:r>
            <a:r>
              <a:rPr sz="2200" kern="0" spc="-5" dirty="0">
                <a:solidFill>
                  <a:srgbClr val="FF0000"/>
                </a:solidFill>
                <a:latin typeface="Arial"/>
                <a:cs typeface="Arial"/>
              </a:rPr>
              <a:t>+ </a:t>
            </a:r>
            <a:r>
              <a:rPr sz="2200" kern="0" spc="-5" dirty="0">
                <a:solidFill>
                  <a:srgbClr val="0000FF"/>
                </a:solidFill>
                <a:latin typeface="Arial"/>
                <a:cs typeface="Arial"/>
              </a:rPr>
              <a:t>W</a:t>
            </a:r>
            <a:r>
              <a:rPr sz="2200" kern="0" spc="-5" baseline="-25000" dirty="0">
                <a:solidFill>
                  <a:srgbClr val="0000FF"/>
                </a:solidFill>
                <a:latin typeface="Arial"/>
                <a:cs typeface="Arial"/>
              </a:rPr>
              <a:t>hh</a:t>
            </a:r>
            <a:r>
              <a:rPr sz="2200" kern="0" spc="-5" dirty="0">
                <a:solidFill>
                  <a:srgbClr val="0000FF"/>
                </a:solidFill>
                <a:latin typeface="Arial"/>
                <a:cs typeface="Arial"/>
              </a:rPr>
              <a:t> *</a:t>
            </a:r>
            <a:r>
              <a:rPr sz="2200" kern="0" spc="-7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200" kern="0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2200" kern="0" dirty="0">
                <a:solidFill>
                  <a:srgbClr val="FF0000"/>
                </a:solidFill>
                <a:latin typeface="Arial"/>
                <a:cs typeface="Arial"/>
              </a:rPr>
              <a:t>)</a:t>
            </a:r>
            <a:endParaRPr sz="22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696245" y="4293335"/>
            <a:ext cx="4752975" cy="745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2200" b="1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now:</a:t>
            </a:r>
            <a:endParaRPr sz="22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700">
              <a:spcBef>
                <a:spcPts val="509"/>
              </a:spcBef>
              <a:defRPr/>
            </a:pPr>
            <a:r>
              <a:rPr sz="2200" kern="0" spc="-5" dirty="0">
                <a:solidFill>
                  <a:srgbClr val="FF0000"/>
                </a:solidFill>
                <a:latin typeface="Arial"/>
                <a:cs typeface="Arial"/>
              </a:rPr>
              <a:t>h = </a:t>
            </a:r>
            <a:r>
              <a:rPr sz="2200" kern="0" dirty="0">
                <a:solidFill>
                  <a:srgbClr val="FF0000"/>
                </a:solidFill>
                <a:latin typeface="Arial"/>
                <a:cs typeface="Arial"/>
              </a:rPr>
              <a:t>tanh(</a:t>
            </a:r>
            <a:r>
              <a:rPr sz="2200" kern="0" dirty="0">
                <a:solidFill>
                  <a:srgbClr val="38751C"/>
                </a:solidFill>
                <a:latin typeface="Arial"/>
                <a:cs typeface="Arial"/>
              </a:rPr>
              <a:t>W</a:t>
            </a:r>
            <a:r>
              <a:rPr sz="2200" kern="0" baseline="-25000" dirty="0">
                <a:solidFill>
                  <a:srgbClr val="38751C"/>
                </a:solidFill>
                <a:latin typeface="Arial"/>
                <a:cs typeface="Arial"/>
              </a:rPr>
              <a:t>xh</a:t>
            </a:r>
            <a:r>
              <a:rPr sz="2200" kern="0" dirty="0">
                <a:solidFill>
                  <a:srgbClr val="38751C"/>
                </a:solidFill>
                <a:latin typeface="Arial"/>
                <a:cs typeface="Arial"/>
              </a:rPr>
              <a:t> </a:t>
            </a:r>
            <a:r>
              <a:rPr sz="2200" kern="0" spc="-5" dirty="0">
                <a:solidFill>
                  <a:srgbClr val="38751C"/>
                </a:solidFill>
                <a:latin typeface="Arial"/>
                <a:cs typeface="Arial"/>
              </a:rPr>
              <a:t>* </a:t>
            </a:r>
            <a:r>
              <a:rPr sz="2200" kern="0" dirty="0">
                <a:solidFill>
                  <a:srgbClr val="38751C"/>
                </a:solidFill>
                <a:latin typeface="Arial"/>
                <a:cs typeface="Arial"/>
              </a:rPr>
              <a:t>x </a:t>
            </a:r>
            <a:r>
              <a:rPr sz="2200" kern="0" spc="-5" dirty="0">
                <a:solidFill>
                  <a:srgbClr val="FF0000"/>
                </a:solidFill>
                <a:latin typeface="Arial"/>
                <a:cs typeface="Arial"/>
              </a:rPr>
              <a:t>+ </a:t>
            </a:r>
            <a:r>
              <a:rPr sz="2200" kern="0" spc="-5" dirty="0">
                <a:solidFill>
                  <a:srgbClr val="0000FF"/>
                </a:solidFill>
                <a:latin typeface="Arial"/>
                <a:cs typeface="Arial"/>
              </a:rPr>
              <a:t>W</a:t>
            </a:r>
            <a:r>
              <a:rPr sz="2200" kern="0" spc="-5" baseline="-25000" dirty="0">
                <a:solidFill>
                  <a:srgbClr val="0000FF"/>
                </a:solidFill>
                <a:latin typeface="Arial"/>
                <a:cs typeface="Arial"/>
              </a:rPr>
              <a:t>hh</a:t>
            </a:r>
            <a:r>
              <a:rPr sz="2200" kern="0" spc="-5" dirty="0">
                <a:solidFill>
                  <a:srgbClr val="0000FF"/>
                </a:solidFill>
                <a:latin typeface="Arial"/>
                <a:cs typeface="Arial"/>
              </a:rPr>
              <a:t> * h </a:t>
            </a:r>
            <a:r>
              <a:rPr sz="2200" b="1" kern="0" spc="-5" dirty="0">
                <a:solidFill>
                  <a:srgbClr val="FF00FF"/>
                </a:solidFill>
                <a:latin typeface="Arial"/>
                <a:cs typeface="Arial"/>
              </a:rPr>
              <a:t>+ W</a:t>
            </a:r>
            <a:r>
              <a:rPr sz="2200" b="1" kern="0" spc="-5" baseline="-25000" dirty="0">
                <a:solidFill>
                  <a:srgbClr val="FF00FF"/>
                </a:solidFill>
                <a:latin typeface="Arial"/>
                <a:cs typeface="Arial"/>
              </a:rPr>
              <a:t>ih</a:t>
            </a:r>
            <a:r>
              <a:rPr sz="2200" b="1" kern="0" spc="-5" dirty="0">
                <a:solidFill>
                  <a:srgbClr val="FF00FF"/>
                </a:solidFill>
                <a:latin typeface="Arial"/>
                <a:cs typeface="Arial"/>
              </a:rPr>
              <a:t> *</a:t>
            </a:r>
            <a:r>
              <a:rPr sz="2200" b="1" kern="0" spc="-35" dirty="0">
                <a:solidFill>
                  <a:srgbClr val="FF00FF"/>
                </a:solidFill>
                <a:latin typeface="Arial"/>
                <a:cs typeface="Arial"/>
              </a:rPr>
              <a:t> </a:t>
            </a:r>
            <a:r>
              <a:rPr lang="en-US" sz="2200" b="1" kern="0" dirty="0" err="1">
                <a:solidFill>
                  <a:srgbClr val="FF00FF"/>
                </a:solidFill>
                <a:latin typeface="Arial"/>
                <a:cs typeface="Arial"/>
              </a:rPr>
              <a:t>im</a:t>
            </a:r>
            <a:r>
              <a:rPr sz="2200" kern="0" dirty="0">
                <a:solidFill>
                  <a:srgbClr val="FF0000"/>
                </a:solidFill>
                <a:latin typeface="Arial"/>
                <a:cs typeface="Arial"/>
              </a:rPr>
              <a:t>)</a:t>
            </a:r>
            <a:endParaRPr sz="22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252473" y="5423201"/>
            <a:ext cx="353567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lang="en-US" sz="2400" kern="0" dirty="0" err="1">
                <a:solidFill>
                  <a:sysClr val="windowText" lastClr="000000"/>
                </a:solidFill>
                <a:latin typeface="Arial"/>
                <a:cs typeface="Arial"/>
              </a:rPr>
              <a:t>im</a:t>
            </a:r>
            <a:endParaRPr sz="24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214042" y="4097044"/>
            <a:ext cx="537210" cy="345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2200" b="1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Wih</a:t>
            </a:r>
            <a:endParaRPr sz="2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24000" y="6581002"/>
            <a:ext cx="1188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Andrej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Karpathy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9"/>
          <p:cNvSpPr txBox="1"/>
          <p:nvPr/>
        </p:nvSpPr>
        <p:spPr>
          <a:xfrm>
            <a:off x="4308073" y="4898567"/>
            <a:ext cx="751827" cy="428322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defRPr/>
            </a:pPr>
            <a:endParaRPr sz="70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  <a:defRPr/>
            </a:pPr>
            <a:endParaRPr sz="75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algn="ctr">
              <a:lnSpc>
                <a:spcPts val="830"/>
              </a:lnSpc>
              <a:defRPr/>
            </a:pPr>
            <a:r>
              <a:rPr sz="700" kern="0" dirty="0">
                <a:solidFill>
                  <a:sysClr val="windowText" lastClr="000000"/>
                </a:solidFill>
                <a:latin typeface="Arial"/>
                <a:cs typeface="Arial"/>
              </a:rPr>
              <a:t>x0</a:t>
            </a:r>
          </a:p>
          <a:p>
            <a:pPr marL="107314" marR="99695" algn="ctr">
              <a:lnSpc>
                <a:spcPts val="819"/>
              </a:lnSpc>
              <a:spcBef>
                <a:spcPts val="35"/>
              </a:spcBef>
              <a:defRPr/>
            </a:pPr>
            <a:r>
              <a:rPr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&lt;START&gt;</a:t>
            </a:r>
            <a:endParaRPr sz="7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587F29BB-65D9-F2A2-6CFC-477A91658F36}"/>
              </a:ext>
            </a:extLst>
          </p:cNvPr>
          <p:cNvSpPr txBox="1">
            <a:spLocks/>
          </p:cNvSpPr>
          <p:nvPr/>
        </p:nvSpPr>
        <p:spPr>
          <a:xfrm>
            <a:off x="17929" y="18256"/>
            <a:ext cx="12192000" cy="1165086"/>
          </a:xfrm>
          <a:prstGeom prst="rect">
            <a:avLst/>
          </a:prstGeom>
        </p:spPr>
        <p:txBody>
          <a:bodyPr anchor="ctr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Image Captioning</a:t>
            </a:r>
            <a:endParaRPr lang="en-US" u="sng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62810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34974" y="962249"/>
            <a:ext cx="961148" cy="49334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94316" y="1114651"/>
            <a:ext cx="1885946" cy="13334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87097" y="1135974"/>
            <a:ext cx="2807970" cy="0"/>
          </a:xfrm>
          <a:custGeom>
            <a:avLst/>
            <a:gdLst/>
            <a:ahLst/>
            <a:cxnLst/>
            <a:rect l="l" t="t" r="r" b="b"/>
            <a:pathLst>
              <a:path w="2807970">
                <a:moveTo>
                  <a:pt x="2807694" y="0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00649" y="1104509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4" h="63500">
                <a:moveTo>
                  <a:pt x="86449" y="62930"/>
                </a:moveTo>
                <a:lnTo>
                  <a:pt x="0" y="31465"/>
                </a:lnTo>
                <a:lnTo>
                  <a:pt x="86449" y="0"/>
                </a:lnTo>
                <a:lnTo>
                  <a:pt x="86449" y="6293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900649" y="1104509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4" h="63500">
                <a:moveTo>
                  <a:pt x="86449" y="0"/>
                </a:moveTo>
                <a:lnTo>
                  <a:pt x="0" y="31465"/>
                </a:lnTo>
                <a:lnTo>
                  <a:pt x="86449" y="62930"/>
                </a:lnTo>
                <a:lnTo>
                  <a:pt x="86449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639595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639595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26326" y="3932494"/>
            <a:ext cx="19494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2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h0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823793" y="4527967"/>
            <a:ext cx="0" cy="370840"/>
          </a:xfrm>
          <a:custGeom>
            <a:avLst/>
            <a:gdLst/>
            <a:ahLst/>
            <a:cxnLst/>
            <a:rect l="l" t="t" r="r" b="b"/>
            <a:pathLst>
              <a:path h="370839">
                <a:moveTo>
                  <a:pt x="0" y="370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792318" y="4441519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5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823793" y="333847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98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92318" y="3252032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4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39595" y="2694096"/>
            <a:ext cx="368935" cy="351378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  <a:defRPr/>
            </a:pPr>
            <a:endParaRPr sz="105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93980">
              <a:spcBef>
                <a:spcPts val="5"/>
              </a:spcBef>
              <a:defRPr/>
            </a:pP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y0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800887" y="4036118"/>
            <a:ext cx="1724660" cy="1290320"/>
          </a:xfrm>
          <a:custGeom>
            <a:avLst/>
            <a:gdLst/>
            <a:ahLst/>
            <a:cxnLst/>
            <a:rect l="l" t="t" r="r" b="b"/>
            <a:pathLst>
              <a:path w="1724660" h="1290320">
                <a:moveTo>
                  <a:pt x="0" y="1289847"/>
                </a:moveTo>
                <a:lnTo>
                  <a:pt x="54072" y="1288311"/>
                </a:lnTo>
                <a:lnTo>
                  <a:pt x="106026" y="1283788"/>
                </a:lnTo>
                <a:lnTo>
                  <a:pt x="155950" y="1276401"/>
                </a:lnTo>
                <a:lnTo>
                  <a:pt x="203933" y="1266274"/>
                </a:lnTo>
                <a:lnTo>
                  <a:pt x="250062" y="1253534"/>
                </a:lnTo>
                <a:lnTo>
                  <a:pt x="294426" y="1238303"/>
                </a:lnTo>
                <a:lnTo>
                  <a:pt x="337113" y="1220707"/>
                </a:lnTo>
                <a:lnTo>
                  <a:pt x="378212" y="1200869"/>
                </a:lnTo>
                <a:lnTo>
                  <a:pt x="417810" y="1178915"/>
                </a:lnTo>
                <a:lnTo>
                  <a:pt x="455996" y="1154970"/>
                </a:lnTo>
                <a:lnTo>
                  <a:pt x="492858" y="1129156"/>
                </a:lnTo>
                <a:lnTo>
                  <a:pt x="528485" y="1101600"/>
                </a:lnTo>
                <a:lnTo>
                  <a:pt x="562964" y="1072425"/>
                </a:lnTo>
                <a:lnTo>
                  <a:pt x="596384" y="1041756"/>
                </a:lnTo>
                <a:lnTo>
                  <a:pt x="628834" y="1009717"/>
                </a:lnTo>
                <a:lnTo>
                  <a:pt x="660400" y="976433"/>
                </a:lnTo>
                <a:lnTo>
                  <a:pt x="691173" y="942029"/>
                </a:lnTo>
                <a:lnTo>
                  <a:pt x="721239" y="906629"/>
                </a:lnTo>
                <a:lnTo>
                  <a:pt x="750688" y="870358"/>
                </a:lnTo>
                <a:lnTo>
                  <a:pt x="779607" y="833339"/>
                </a:lnTo>
                <a:lnTo>
                  <a:pt x="808084" y="795698"/>
                </a:lnTo>
                <a:lnTo>
                  <a:pt x="836209" y="757559"/>
                </a:lnTo>
                <a:lnTo>
                  <a:pt x="864069" y="719046"/>
                </a:lnTo>
                <a:lnTo>
                  <a:pt x="891752" y="680284"/>
                </a:lnTo>
                <a:lnTo>
                  <a:pt x="919348" y="641398"/>
                </a:lnTo>
                <a:lnTo>
                  <a:pt x="948094" y="600896"/>
                </a:lnTo>
                <a:lnTo>
                  <a:pt x="976939" y="560534"/>
                </a:lnTo>
                <a:lnTo>
                  <a:pt x="1005985" y="520453"/>
                </a:lnTo>
                <a:lnTo>
                  <a:pt x="1035330" y="480793"/>
                </a:lnTo>
                <a:lnTo>
                  <a:pt x="1065073" y="441696"/>
                </a:lnTo>
                <a:lnTo>
                  <a:pt x="1095316" y="403302"/>
                </a:lnTo>
                <a:lnTo>
                  <a:pt x="1126157" y="365752"/>
                </a:lnTo>
                <a:lnTo>
                  <a:pt x="1157697" y="329188"/>
                </a:lnTo>
                <a:lnTo>
                  <a:pt x="1190034" y="293749"/>
                </a:lnTo>
                <a:lnTo>
                  <a:pt x="1223269" y="259578"/>
                </a:lnTo>
                <a:lnTo>
                  <a:pt x="1257502" y="226814"/>
                </a:lnTo>
                <a:lnTo>
                  <a:pt x="1292832" y="195599"/>
                </a:lnTo>
                <a:lnTo>
                  <a:pt x="1329359" y="166068"/>
                </a:lnTo>
                <a:lnTo>
                  <a:pt x="1367182" y="138369"/>
                </a:lnTo>
                <a:lnTo>
                  <a:pt x="1406400" y="112640"/>
                </a:lnTo>
                <a:lnTo>
                  <a:pt x="1447115" y="89022"/>
                </a:lnTo>
                <a:lnTo>
                  <a:pt x="1489425" y="67653"/>
                </a:lnTo>
                <a:lnTo>
                  <a:pt x="1533431" y="48674"/>
                </a:lnTo>
                <a:lnTo>
                  <a:pt x="1602847" y="25015"/>
                </a:lnTo>
                <a:lnTo>
                  <a:pt x="1676631" y="7524"/>
                </a:lnTo>
                <a:lnTo>
                  <a:pt x="1715281" y="1249"/>
                </a:lnTo>
                <a:lnTo>
                  <a:pt x="1724606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523571" y="4004720"/>
            <a:ext cx="88265" cy="62865"/>
          </a:xfrm>
          <a:custGeom>
            <a:avLst/>
            <a:gdLst/>
            <a:ahLst/>
            <a:cxnLst/>
            <a:rect l="l" t="t" r="r" b="b"/>
            <a:pathLst>
              <a:path w="88264" h="62864">
                <a:moveTo>
                  <a:pt x="3874" y="62799"/>
                </a:moveTo>
                <a:lnTo>
                  <a:pt x="88224" y="26074"/>
                </a:lnTo>
                <a:lnTo>
                  <a:pt x="0" y="0"/>
                </a:lnTo>
                <a:lnTo>
                  <a:pt x="3874" y="6279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662324" y="1001509"/>
            <a:ext cx="8867350" cy="364510"/>
          </a:xfrm>
          <a:prstGeom prst="rect">
            <a:avLst/>
          </a:prstGeom>
        </p:spPr>
        <p:txBody>
          <a:bodyPr vert="horz" wrap="square" lIns="0" tIns="114097" rIns="0" bIns="0" rtlCol="0" anchor="ctr">
            <a:spAutoFit/>
          </a:bodyPr>
          <a:lstStyle/>
          <a:p>
            <a:pPr marL="6146800"/>
            <a:r>
              <a:rPr sz="1800" spc="-5" dirty="0">
                <a:solidFill>
                  <a:srgbClr val="0000FF"/>
                </a:solidFill>
              </a:rPr>
              <a:t>test</a:t>
            </a:r>
            <a:r>
              <a:rPr sz="1800" spc="-65" dirty="0">
                <a:solidFill>
                  <a:srgbClr val="0000FF"/>
                </a:solidFill>
              </a:rPr>
              <a:t> </a:t>
            </a:r>
            <a:r>
              <a:rPr sz="1800" spc="-5" dirty="0">
                <a:solidFill>
                  <a:srgbClr val="0000FF"/>
                </a:solidFill>
              </a:rPr>
              <a:t>image</a:t>
            </a:r>
            <a:endParaRPr sz="1800"/>
          </a:p>
        </p:txBody>
      </p:sp>
      <p:sp>
        <p:nvSpPr>
          <p:cNvPr id="20" name="object 20"/>
          <p:cNvSpPr/>
          <p:nvPr/>
        </p:nvSpPr>
        <p:spPr>
          <a:xfrm>
            <a:off x="5258269" y="4898566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258269" y="4898566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007993" y="2959147"/>
            <a:ext cx="969010" cy="2248535"/>
          </a:xfrm>
          <a:custGeom>
            <a:avLst/>
            <a:gdLst/>
            <a:ahLst/>
            <a:cxnLst/>
            <a:rect l="l" t="t" r="r" b="b"/>
            <a:pathLst>
              <a:path w="969010" h="2248535">
                <a:moveTo>
                  <a:pt x="0" y="0"/>
                </a:moveTo>
                <a:lnTo>
                  <a:pt x="40380" y="1409"/>
                </a:lnTo>
                <a:lnTo>
                  <a:pt x="80298" y="5583"/>
                </a:lnTo>
                <a:lnTo>
                  <a:pt x="119723" y="12440"/>
                </a:lnTo>
                <a:lnTo>
                  <a:pt x="158627" y="21899"/>
                </a:lnTo>
                <a:lnTo>
                  <a:pt x="196980" y="33878"/>
                </a:lnTo>
                <a:lnTo>
                  <a:pt x="234754" y="48297"/>
                </a:lnTo>
                <a:lnTo>
                  <a:pt x="271919" y="65074"/>
                </a:lnTo>
                <a:lnTo>
                  <a:pt x="308446" y="84128"/>
                </a:lnTo>
                <a:lnTo>
                  <a:pt x="344307" y="105377"/>
                </a:lnTo>
                <a:lnTo>
                  <a:pt x="379472" y="128739"/>
                </a:lnTo>
                <a:lnTo>
                  <a:pt x="413911" y="154135"/>
                </a:lnTo>
                <a:lnTo>
                  <a:pt x="447597" y="181482"/>
                </a:lnTo>
                <a:lnTo>
                  <a:pt x="480500" y="210699"/>
                </a:lnTo>
                <a:lnTo>
                  <a:pt x="512590" y="241705"/>
                </a:lnTo>
                <a:lnTo>
                  <a:pt x="543840" y="274419"/>
                </a:lnTo>
                <a:lnTo>
                  <a:pt x="574219" y="308759"/>
                </a:lnTo>
                <a:lnTo>
                  <a:pt x="603699" y="344643"/>
                </a:lnTo>
                <a:lnTo>
                  <a:pt x="632250" y="381991"/>
                </a:lnTo>
                <a:lnTo>
                  <a:pt x="659843" y="420722"/>
                </a:lnTo>
                <a:lnTo>
                  <a:pt x="686451" y="460753"/>
                </a:lnTo>
                <a:lnTo>
                  <a:pt x="712042" y="502004"/>
                </a:lnTo>
                <a:lnTo>
                  <a:pt x="736589" y="544393"/>
                </a:lnTo>
                <a:lnTo>
                  <a:pt x="760062" y="587840"/>
                </a:lnTo>
                <a:lnTo>
                  <a:pt x="782432" y="632262"/>
                </a:lnTo>
                <a:lnTo>
                  <a:pt x="803670" y="677578"/>
                </a:lnTo>
                <a:lnTo>
                  <a:pt x="823747" y="723708"/>
                </a:lnTo>
                <a:lnTo>
                  <a:pt x="842634" y="770569"/>
                </a:lnTo>
                <a:lnTo>
                  <a:pt x="860302" y="818081"/>
                </a:lnTo>
                <a:lnTo>
                  <a:pt x="876721" y="866162"/>
                </a:lnTo>
                <a:lnTo>
                  <a:pt x="891864" y="914731"/>
                </a:lnTo>
                <a:lnTo>
                  <a:pt x="905699" y="963706"/>
                </a:lnTo>
                <a:lnTo>
                  <a:pt x="918200" y="1013007"/>
                </a:lnTo>
                <a:lnTo>
                  <a:pt x="929336" y="1062551"/>
                </a:lnTo>
                <a:lnTo>
                  <a:pt x="939078" y="1112259"/>
                </a:lnTo>
                <a:lnTo>
                  <a:pt x="947398" y="1162047"/>
                </a:lnTo>
                <a:lnTo>
                  <a:pt x="954852" y="1216502"/>
                </a:lnTo>
                <a:lnTo>
                  <a:pt x="960640" y="1270851"/>
                </a:lnTo>
                <a:lnTo>
                  <a:pt x="964832" y="1324986"/>
                </a:lnTo>
                <a:lnTo>
                  <a:pt x="967500" y="1378801"/>
                </a:lnTo>
                <a:lnTo>
                  <a:pt x="968712" y="1432191"/>
                </a:lnTo>
                <a:lnTo>
                  <a:pt x="968540" y="1485048"/>
                </a:lnTo>
                <a:lnTo>
                  <a:pt x="967055" y="1537267"/>
                </a:lnTo>
                <a:lnTo>
                  <a:pt x="964326" y="1588740"/>
                </a:lnTo>
                <a:lnTo>
                  <a:pt x="960424" y="1639362"/>
                </a:lnTo>
                <a:lnTo>
                  <a:pt x="955420" y="1689027"/>
                </a:lnTo>
                <a:lnTo>
                  <a:pt x="949385" y="1737627"/>
                </a:lnTo>
                <a:lnTo>
                  <a:pt x="942388" y="1785057"/>
                </a:lnTo>
                <a:lnTo>
                  <a:pt x="934500" y="1831210"/>
                </a:lnTo>
                <a:lnTo>
                  <a:pt x="925792" y="1875980"/>
                </a:lnTo>
                <a:lnTo>
                  <a:pt x="916335" y="1919261"/>
                </a:lnTo>
                <a:lnTo>
                  <a:pt x="906198" y="1960946"/>
                </a:lnTo>
                <a:lnTo>
                  <a:pt x="891747" y="2013864"/>
                </a:lnTo>
                <a:lnTo>
                  <a:pt x="876380" y="2063502"/>
                </a:lnTo>
                <a:lnTo>
                  <a:pt x="860267" y="2109608"/>
                </a:lnTo>
                <a:lnTo>
                  <a:pt x="843574" y="2151930"/>
                </a:lnTo>
                <a:lnTo>
                  <a:pt x="826470" y="2190218"/>
                </a:lnTo>
                <a:lnTo>
                  <a:pt x="809123" y="2224220"/>
                </a:lnTo>
                <a:lnTo>
                  <a:pt x="796048" y="2246770"/>
                </a:lnTo>
                <a:lnTo>
                  <a:pt x="794948" y="224852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738068" y="5184066"/>
            <a:ext cx="85725" cy="81280"/>
          </a:xfrm>
          <a:custGeom>
            <a:avLst/>
            <a:gdLst/>
            <a:ahLst/>
            <a:cxnLst/>
            <a:rect l="l" t="t" r="r" b="b"/>
            <a:pathLst>
              <a:path w="85725" h="81279">
                <a:moveTo>
                  <a:pt x="44074" y="0"/>
                </a:moveTo>
                <a:lnTo>
                  <a:pt x="0" y="80749"/>
                </a:lnTo>
                <a:lnTo>
                  <a:pt x="85674" y="47224"/>
                </a:lnTo>
                <a:lnTo>
                  <a:pt x="44074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123638" y="3597748"/>
            <a:ext cx="1092200" cy="375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2400" kern="0" spc="-5" dirty="0">
                <a:solidFill>
                  <a:srgbClr val="0000FF"/>
                </a:solidFill>
                <a:latin typeface="Arial"/>
                <a:cs typeface="Arial"/>
              </a:rPr>
              <a:t>sample!</a:t>
            </a:r>
            <a:endParaRPr sz="24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856674" y="5424740"/>
            <a:ext cx="1123950" cy="521970"/>
          </a:xfrm>
          <a:custGeom>
            <a:avLst/>
            <a:gdLst/>
            <a:ahLst/>
            <a:cxnLst/>
            <a:rect l="l" t="t" r="r" b="b"/>
            <a:pathLst>
              <a:path w="1123950" h="521970">
                <a:moveTo>
                  <a:pt x="0" y="0"/>
                </a:moveTo>
                <a:lnTo>
                  <a:pt x="1123797" y="0"/>
                </a:lnTo>
                <a:lnTo>
                  <a:pt x="1123797" y="521398"/>
                </a:lnTo>
                <a:lnTo>
                  <a:pt x="0" y="52139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368921" y="5231393"/>
            <a:ext cx="23812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05"/>
              </a:lnSpc>
              <a:defRPr/>
            </a:pPr>
            <a:r>
              <a:rPr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straw</a:t>
            </a:r>
            <a:endParaRPr sz="7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308072" y="5671504"/>
            <a:ext cx="815340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  <a:defRPr/>
            </a:pPr>
            <a:r>
              <a:rPr sz="14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&lt;START&gt;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524000" y="6581002"/>
            <a:ext cx="1188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Andrej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Karpathy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9"/>
          <p:cNvSpPr txBox="1"/>
          <p:nvPr/>
        </p:nvSpPr>
        <p:spPr>
          <a:xfrm>
            <a:off x="4308073" y="4898567"/>
            <a:ext cx="751827" cy="428322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defRPr/>
            </a:pPr>
            <a:endParaRPr sz="70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  <a:defRPr/>
            </a:pPr>
            <a:endParaRPr sz="75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algn="ctr">
              <a:lnSpc>
                <a:spcPts val="830"/>
              </a:lnSpc>
              <a:defRPr/>
            </a:pPr>
            <a:r>
              <a:rPr sz="700" kern="0" dirty="0">
                <a:solidFill>
                  <a:sysClr val="windowText" lastClr="000000"/>
                </a:solidFill>
                <a:latin typeface="Arial"/>
                <a:cs typeface="Arial"/>
              </a:rPr>
              <a:t>x0</a:t>
            </a:r>
          </a:p>
          <a:p>
            <a:pPr marL="107314" marR="99695" algn="ctr">
              <a:lnSpc>
                <a:spcPts val="819"/>
              </a:lnSpc>
              <a:spcBef>
                <a:spcPts val="35"/>
              </a:spcBef>
              <a:defRPr/>
            </a:pPr>
            <a:r>
              <a:rPr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&lt;START&gt;</a:t>
            </a:r>
            <a:endParaRPr sz="7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2DC179EF-7EB1-E241-4FE8-7C4390A094FA}"/>
              </a:ext>
            </a:extLst>
          </p:cNvPr>
          <p:cNvSpPr txBox="1">
            <a:spLocks/>
          </p:cNvSpPr>
          <p:nvPr/>
        </p:nvSpPr>
        <p:spPr>
          <a:xfrm>
            <a:off x="17929" y="18256"/>
            <a:ext cx="12192000" cy="1165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Image Captioning</a:t>
            </a:r>
            <a:endParaRPr lang="en-US" u="sng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99601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34974" y="962249"/>
            <a:ext cx="961148" cy="49334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94316" y="1114651"/>
            <a:ext cx="1885946" cy="13334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87097" y="1135974"/>
            <a:ext cx="2807970" cy="0"/>
          </a:xfrm>
          <a:custGeom>
            <a:avLst/>
            <a:gdLst/>
            <a:ahLst/>
            <a:cxnLst/>
            <a:rect l="l" t="t" r="r" b="b"/>
            <a:pathLst>
              <a:path w="2807970">
                <a:moveTo>
                  <a:pt x="2807694" y="0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00649" y="1104509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4" h="63500">
                <a:moveTo>
                  <a:pt x="86449" y="62930"/>
                </a:moveTo>
                <a:lnTo>
                  <a:pt x="0" y="31465"/>
                </a:lnTo>
                <a:lnTo>
                  <a:pt x="86449" y="0"/>
                </a:lnTo>
                <a:lnTo>
                  <a:pt x="86449" y="6293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900649" y="1104509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4" h="63500">
                <a:moveTo>
                  <a:pt x="86449" y="0"/>
                </a:moveTo>
                <a:lnTo>
                  <a:pt x="0" y="31465"/>
                </a:lnTo>
                <a:lnTo>
                  <a:pt x="86449" y="62930"/>
                </a:lnTo>
                <a:lnTo>
                  <a:pt x="86449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639595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639595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26326" y="3932494"/>
            <a:ext cx="19494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2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h0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823793" y="4527967"/>
            <a:ext cx="0" cy="370840"/>
          </a:xfrm>
          <a:custGeom>
            <a:avLst/>
            <a:gdLst/>
            <a:ahLst/>
            <a:cxnLst/>
            <a:rect l="l" t="t" r="r" b="b"/>
            <a:pathLst>
              <a:path h="370839">
                <a:moveTo>
                  <a:pt x="0" y="370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792318" y="4441519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5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823793" y="333847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98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92318" y="3252032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4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39595" y="2694096"/>
            <a:ext cx="368935" cy="351378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  <a:defRPr/>
            </a:pPr>
            <a:endParaRPr sz="105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93980">
              <a:spcBef>
                <a:spcPts val="5"/>
              </a:spcBef>
              <a:defRPr/>
            </a:pP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y0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800887" y="4036118"/>
            <a:ext cx="1724660" cy="1290320"/>
          </a:xfrm>
          <a:custGeom>
            <a:avLst/>
            <a:gdLst/>
            <a:ahLst/>
            <a:cxnLst/>
            <a:rect l="l" t="t" r="r" b="b"/>
            <a:pathLst>
              <a:path w="1724660" h="1290320">
                <a:moveTo>
                  <a:pt x="0" y="1289847"/>
                </a:moveTo>
                <a:lnTo>
                  <a:pt x="54072" y="1288311"/>
                </a:lnTo>
                <a:lnTo>
                  <a:pt x="106026" y="1283788"/>
                </a:lnTo>
                <a:lnTo>
                  <a:pt x="155950" y="1276401"/>
                </a:lnTo>
                <a:lnTo>
                  <a:pt x="203933" y="1266274"/>
                </a:lnTo>
                <a:lnTo>
                  <a:pt x="250062" y="1253534"/>
                </a:lnTo>
                <a:lnTo>
                  <a:pt x="294426" y="1238303"/>
                </a:lnTo>
                <a:lnTo>
                  <a:pt x="337113" y="1220707"/>
                </a:lnTo>
                <a:lnTo>
                  <a:pt x="378212" y="1200869"/>
                </a:lnTo>
                <a:lnTo>
                  <a:pt x="417810" y="1178915"/>
                </a:lnTo>
                <a:lnTo>
                  <a:pt x="455996" y="1154970"/>
                </a:lnTo>
                <a:lnTo>
                  <a:pt x="492858" y="1129156"/>
                </a:lnTo>
                <a:lnTo>
                  <a:pt x="528485" y="1101600"/>
                </a:lnTo>
                <a:lnTo>
                  <a:pt x="562964" y="1072425"/>
                </a:lnTo>
                <a:lnTo>
                  <a:pt x="596384" y="1041756"/>
                </a:lnTo>
                <a:lnTo>
                  <a:pt x="628834" y="1009717"/>
                </a:lnTo>
                <a:lnTo>
                  <a:pt x="660400" y="976433"/>
                </a:lnTo>
                <a:lnTo>
                  <a:pt x="691173" y="942029"/>
                </a:lnTo>
                <a:lnTo>
                  <a:pt x="721239" y="906629"/>
                </a:lnTo>
                <a:lnTo>
                  <a:pt x="750688" y="870358"/>
                </a:lnTo>
                <a:lnTo>
                  <a:pt x="779607" y="833339"/>
                </a:lnTo>
                <a:lnTo>
                  <a:pt x="808084" y="795698"/>
                </a:lnTo>
                <a:lnTo>
                  <a:pt x="836209" y="757559"/>
                </a:lnTo>
                <a:lnTo>
                  <a:pt x="864069" y="719046"/>
                </a:lnTo>
                <a:lnTo>
                  <a:pt x="891752" y="680284"/>
                </a:lnTo>
                <a:lnTo>
                  <a:pt x="919348" y="641398"/>
                </a:lnTo>
                <a:lnTo>
                  <a:pt x="948094" y="600896"/>
                </a:lnTo>
                <a:lnTo>
                  <a:pt x="976939" y="560534"/>
                </a:lnTo>
                <a:lnTo>
                  <a:pt x="1005985" y="520453"/>
                </a:lnTo>
                <a:lnTo>
                  <a:pt x="1035330" y="480793"/>
                </a:lnTo>
                <a:lnTo>
                  <a:pt x="1065073" y="441696"/>
                </a:lnTo>
                <a:lnTo>
                  <a:pt x="1095316" y="403302"/>
                </a:lnTo>
                <a:lnTo>
                  <a:pt x="1126157" y="365752"/>
                </a:lnTo>
                <a:lnTo>
                  <a:pt x="1157697" y="329188"/>
                </a:lnTo>
                <a:lnTo>
                  <a:pt x="1190034" y="293749"/>
                </a:lnTo>
                <a:lnTo>
                  <a:pt x="1223269" y="259578"/>
                </a:lnTo>
                <a:lnTo>
                  <a:pt x="1257502" y="226814"/>
                </a:lnTo>
                <a:lnTo>
                  <a:pt x="1292832" y="195599"/>
                </a:lnTo>
                <a:lnTo>
                  <a:pt x="1329359" y="166068"/>
                </a:lnTo>
                <a:lnTo>
                  <a:pt x="1367182" y="138369"/>
                </a:lnTo>
                <a:lnTo>
                  <a:pt x="1406400" y="112640"/>
                </a:lnTo>
                <a:lnTo>
                  <a:pt x="1447115" y="89022"/>
                </a:lnTo>
                <a:lnTo>
                  <a:pt x="1489425" y="67653"/>
                </a:lnTo>
                <a:lnTo>
                  <a:pt x="1533431" y="48674"/>
                </a:lnTo>
                <a:lnTo>
                  <a:pt x="1602847" y="25015"/>
                </a:lnTo>
                <a:lnTo>
                  <a:pt x="1676631" y="7524"/>
                </a:lnTo>
                <a:lnTo>
                  <a:pt x="1715281" y="1249"/>
                </a:lnTo>
                <a:lnTo>
                  <a:pt x="1724606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523571" y="4004720"/>
            <a:ext cx="88265" cy="62865"/>
          </a:xfrm>
          <a:custGeom>
            <a:avLst/>
            <a:gdLst/>
            <a:ahLst/>
            <a:cxnLst/>
            <a:rect l="l" t="t" r="r" b="b"/>
            <a:pathLst>
              <a:path w="88264" h="62864">
                <a:moveTo>
                  <a:pt x="3874" y="62799"/>
                </a:moveTo>
                <a:lnTo>
                  <a:pt x="88224" y="26074"/>
                </a:lnTo>
                <a:lnTo>
                  <a:pt x="0" y="0"/>
                </a:lnTo>
                <a:lnTo>
                  <a:pt x="3874" y="6279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662324" y="1001509"/>
            <a:ext cx="8867350" cy="364510"/>
          </a:xfrm>
          <a:prstGeom prst="rect">
            <a:avLst/>
          </a:prstGeom>
        </p:spPr>
        <p:txBody>
          <a:bodyPr vert="horz" wrap="square" lIns="0" tIns="114097" rIns="0" bIns="0" rtlCol="0" anchor="ctr">
            <a:spAutoFit/>
          </a:bodyPr>
          <a:lstStyle/>
          <a:p>
            <a:pPr marL="6146800"/>
            <a:r>
              <a:rPr sz="1800" spc="-5" dirty="0">
                <a:solidFill>
                  <a:srgbClr val="0000FF"/>
                </a:solidFill>
              </a:rPr>
              <a:t>test</a:t>
            </a:r>
            <a:r>
              <a:rPr sz="1800" spc="-65" dirty="0">
                <a:solidFill>
                  <a:srgbClr val="0000FF"/>
                </a:solidFill>
              </a:rPr>
              <a:t> </a:t>
            </a:r>
            <a:r>
              <a:rPr sz="1800" spc="-5" dirty="0">
                <a:solidFill>
                  <a:srgbClr val="0000FF"/>
                </a:solidFill>
              </a:rPr>
              <a:t>image</a:t>
            </a:r>
            <a:endParaRPr sz="1800"/>
          </a:p>
        </p:txBody>
      </p:sp>
      <p:sp>
        <p:nvSpPr>
          <p:cNvPr id="20" name="object 20"/>
          <p:cNvSpPr/>
          <p:nvPr/>
        </p:nvSpPr>
        <p:spPr>
          <a:xfrm>
            <a:off x="5258269" y="4898566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258269" y="4898566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856674" y="5424740"/>
            <a:ext cx="1123950" cy="521970"/>
          </a:xfrm>
          <a:custGeom>
            <a:avLst/>
            <a:gdLst/>
            <a:ahLst/>
            <a:cxnLst/>
            <a:rect l="l" t="t" r="r" b="b"/>
            <a:pathLst>
              <a:path w="1123950" h="521970">
                <a:moveTo>
                  <a:pt x="0" y="0"/>
                </a:moveTo>
                <a:lnTo>
                  <a:pt x="1123797" y="0"/>
                </a:lnTo>
                <a:lnTo>
                  <a:pt x="1123797" y="521398"/>
                </a:lnTo>
                <a:lnTo>
                  <a:pt x="0" y="52139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007843" y="4029068"/>
            <a:ext cx="175260" cy="0"/>
          </a:xfrm>
          <a:custGeom>
            <a:avLst/>
            <a:gdLst/>
            <a:ahLst/>
            <a:cxnLst/>
            <a:rect l="l" t="t" r="r" b="b"/>
            <a:pathLst>
              <a:path w="175260">
                <a:moveTo>
                  <a:pt x="0" y="0"/>
                </a:moveTo>
                <a:lnTo>
                  <a:pt x="1748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182744" y="3997618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5" h="63500">
                <a:moveTo>
                  <a:pt x="0" y="62924"/>
                </a:moveTo>
                <a:lnTo>
                  <a:pt x="86449" y="31449"/>
                </a:lnTo>
                <a:lnTo>
                  <a:pt x="0" y="0"/>
                </a:lnTo>
                <a:lnTo>
                  <a:pt x="0" y="62924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481266" y="4528067"/>
            <a:ext cx="0" cy="370840"/>
          </a:xfrm>
          <a:custGeom>
            <a:avLst/>
            <a:gdLst/>
            <a:ahLst/>
            <a:cxnLst/>
            <a:rect l="l" t="t" r="r" b="b"/>
            <a:pathLst>
              <a:path h="370839">
                <a:moveTo>
                  <a:pt x="0" y="370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449792" y="4441619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5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297044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297044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383788" y="3932494"/>
            <a:ext cx="19494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2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h1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481266" y="333847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98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449792" y="3252032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4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297044" y="2694096"/>
            <a:ext cx="368935" cy="351378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  <a:defRPr/>
            </a:pPr>
            <a:endParaRPr sz="105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93980">
              <a:spcBef>
                <a:spcPts val="5"/>
              </a:spcBef>
              <a:defRPr/>
            </a:pP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y1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368921" y="5231393"/>
            <a:ext cx="23812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05"/>
              </a:lnSpc>
              <a:defRPr/>
            </a:pPr>
            <a:r>
              <a:rPr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straw</a:t>
            </a:r>
            <a:endParaRPr sz="7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308072" y="5671504"/>
            <a:ext cx="815340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  <a:defRPr/>
            </a:pPr>
            <a:r>
              <a:rPr sz="14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&lt;START&gt;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24000" y="6581002"/>
            <a:ext cx="1188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Andrej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Karpathy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9"/>
          <p:cNvSpPr txBox="1"/>
          <p:nvPr/>
        </p:nvSpPr>
        <p:spPr>
          <a:xfrm>
            <a:off x="4308073" y="4898567"/>
            <a:ext cx="751827" cy="428322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defRPr/>
            </a:pPr>
            <a:endParaRPr sz="70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  <a:defRPr/>
            </a:pPr>
            <a:endParaRPr sz="75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algn="ctr">
              <a:lnSpc>
                <a:spcPts val="830"/>
              </a:lnSpc>
              <a:defRPr/>
            </a:pPr>
            <a:r>
              <a:rPr sz="700" kern="0" dirty="0">
                <a:solidFill>
                  <a:sysClr val="windowText" lastClr="000000"/>
                </a:solidFill>
                <a:latin typeface="Arial"/>
                <a:cs typeface="Arial"/>
              </a:rPr>
              <a:t>x0</a:t>
            </a:r>
          </a:p>
          <a:p>
            <a:pPr marL="107314" marR="99695" algn="ctr">
              <a:lnSpc>
                <a:spcPts val="819"/>
              </a:lnSpc>
              <a:spcBef>
                <a:spcPts val="35"/>
              </a:spcBef>
              <a:defRPr/>
            </a:pPr>
            <a:r>
              <a:rPr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&lt;START&gt;</a:t>
            </a:r>
            <a:endParaRPr sz="7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DB93D0F-2832-2708-8F4F-460CBA2A73EF}"/>
              </a:ext>
            </a:extLst>
          </p:cNvPr>
          <p:cNvSpPr txBox="1">
            <a:spLocks/>
          </p:cNvSpPr>
          <p:nvPr/>
        </p:nvSpPr>
        <p:spPr>
          <a:xfrm>
            <a:off x="17929" y="18256"/>
            <a:ext cx="12192000" cy="1165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Image Captioning</a:t>
            </a:r>
            <a:endParaRPr lang="en-US" u="sng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47859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34974" y="962249"/>
            <a:ext cx="961148" cy="49334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94316" y="1114651"/>
            <a:ext cx="1885946" cy="13334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87097" y="1135974"/>
            <a:ext cx="2807970" cy="0"/>
          </a:xfrm>
          <a:custGeom>
            <a:avLst/>
            <a:gdLst/>
            <a:ahLst/>
            <a:cxnLst/>
            <a:rect l="l" t="t" r="r" b="b"/>
            <a:pathLst>
              <a:path w="2807970">
                <a:moveTo>
                  <a:pt x="2807694" y="0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00649" y="1104509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4" h="63500">
                <a:moveTo>
                  <a:pt x="86449" y="62930"/>
                </a:moveTo>
                <a:lnTo>
                  <a:pt x="0" y="31465"/>
                </a:lnTo>
                <a:lnTo>
                  <a:pt x="86449" y="0"/>
                </a:lnTo>
                <a:lnTo>
                  <a:pt x="86449" y="6293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900649" y="1104509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4" h="63500">
                <a:moveTo>
                  <a:pt x="86449" y="0"/>
                </a:moveTo>
                <a:lnTo>
                  <a:pt x="0" y="31465"/>
                </a:lnTo>
                <a:lnTo>
                  <a:pt x="86449" y="62930"/>
                </a:lnTo>
                <a:lnTo>
                  <a:pt x="86449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639595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639595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26326" y="3932494"/>
            <a:ext cx="19494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2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h0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823793" y="4527967"/>
            <a:ext cx="0" cy="370840"/>
          </a:xfrm>
          <a:custGeom>
            <a:avLst/>
            <a:gdLst/>
            <a:ahLst/>
            <a:cxnLst/>
            <a:rect l="l" t="t" r="r" b="b"/>
            <a:pathLst>
              <a:path h="370839">
                <a:moveTo>
                  <a:pt x="0" y="370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792318" y="4441519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5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823793" y="333847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98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92318" y="3252032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4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39595" y="2694096"/>
            <a:ext cx="368935" cy="351378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  <a:defRPr/>
            </a:pPr>
            <a:endParaRPr sz="105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93980">
              <a:spcBef>
                <a:spcPts val="5"/>
              </a:spcBef>
              <a:defRPr/>
            </a:pP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y0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800887" y="4036118"/>
            <a:ext cx="1724660" cy="1290320"/>
          </a:xfrm>
          <a:custGeom>
            <a:avLst/>
            <a:gdLst/>
            <a:ahLst/>
            <a:cxnLst/>
            <a:rect l="l" t="t" r="r" b="b"/>
            <a:pathLst>
              <a:path w="1724660" h="1290320">
                <a:moveTo>
                  <a:pt x="0" y="1289847"/>
                </a:moveTo>
                <a:lnTo>
                  <a:pt x="54072" y="1288311"/>
                </a:lnTo>
                <a:lnTo>
                  <a:pt x="106026" y="1283788"/>
                </a:lnTo>
                <a:lnTo>
                  <a:pt x="155950" y="1276401"/>
                </a:lnTo>
                <a:lnTo>
                  <a:pt x="203933" y="1266274"/>
                </a:lnTo>
                <a:lnTo>
                  <a:pt x="250062" y="1253534"/>
                </a:lnTo>
                <a:lnTo>
                  <a:pt x="294426" y="1238303"/>
                </a:lnTo>
                <a:lnTo>
                  <a:pt x="337113" y="1220707"/>
                </a:lnTo>
                <a:lnTo>
                  <a:pt x="378212" y="1200869"/>
                </a:lnTo>
                <a:lnTo>
                  <a:pt x="417810" y="1178915"/>
                </a:lnTo>
                <a:lnTo>
                  <a:pt x="455996" y="1154970"/>
                </a:lnTo>
                <a:lnTo>
                  <a:pt x="492858" y="1129156"/>
                </a:lnTo>
                <a:lnTo>
                  <a:pt x="528485" y="1101600"/>
                </a:lnTo>
                <a:lnTo>
                  <a:pt x="562964" y="1072425"/>
                </a:lnTo>
                <a:lnTo>
                  <a:pt x="596384" y="1041756"/>
                </a:lnTo>
                <a:lnTo>
                  <a:pt x="628834" y="1009717"/>
                </a:lnTo>
                <a:lnTo>
                  <a:pt x="660400" y="976433"/>
                </a:lnTo>
                <a:lnTo>
                  <a:pt x="691173" y="942029"/>
                </a:lnTo>
                <a:lnTo>
                  <a:pt x="721239" y="906629"/>
                </a:lnTo>
                <a:lnTo>
                  <a:pt x="750688" y="870358"/>
                </a:lnTo>
                <a:lnTo>
                  <a:pt x="779607" y="833339"/>
                </a:lnTo>
                <a:lnTo>
                  <a:pt x="808084" y="795698"/>
                </a:lnTo>
                <a:lnTo>
                  <a:pt x="836209" y="757559"/>
                </a:lnTo>
                <a:lnTo>
                  <a:pt x="864069" y="719046"/>
                </a:lnTo>
                <a:lnTo>
                  <a:pt x="891752" y="680284"/>
                </a:lnTo>
                <a:lnTo>
                  <a:pt x="919348" y="641398"/>
                </a:lnTo>
                <a:lnTo>
                  <a:pt x="948094" y="600896"/>
                </a:lnTo>
                <a:lnTo>
                  <a:pt x="976939" y="560534"/>
                </a:lnTo>
                <a:lnTo>
                  <a:pt x="1005985" y="520453"/>
                </a:lnTo>
                <a:lnTo>
                  <a:pt x="1035330" y="480793"/>
                </a:lnTo>
                <a:lnTo>
                  <a:pt x="1065073" y="441696"/>
                </a:lnTo>
                <a:lnTo>
                  <a:pt x="1095316" y="403302"/>
                </a:lnTo>
                <a:lnTo>
                  <a:pt x="1126157" y="365752"/>
                </a:lnTo>
                <a:lnTo>
                  <a:pt x="1157697" y="329188"/>
                </a:lnTo>
                <a:lnTo>
                  <a:pt x="1190034" y="293749"/>
                </a:lnTo>
                <a:lnTo>
                  <a:pt x="1223269" y="259578"/>
                </a:lnTo>
                <a:lnTo>
                  <a:pt x="1257502" y="226814"/>
                </a:lnTo>
                <a:lnTo>
                  <a:pt x="1292832" y="195599"/>
                </a:lnTo>
                <a:lnTo>
                  <a:pt x="1329359" y="166068"/>
                </a:lnTo>
                <a:lnTo>
                  <a:pt x="1367182" y="138369"/>
                </a:lnTo>
                <a:lnTo>
                  <a:pt x="1406400" y="112640"/>
                </a:lnTo>
                <a:lnTo>
                  <a:pt x="1447115" y="89022"/>
                </a:lnTo>
                <a:lnTo>
                  <a:pt x="1489425" y="67653"/>
                </a:lnTo>
                <a:lnTo>
                  <a:pt x="1533431" y="48674"/>
                </a:lnTo>
                <a:lnTo>
                  <a:pt x="1602847" y="25015"/>
                </a:lnTo>
                <a:lnTo>
                  <a:pt x="1676631" y="7524"/>
                </a:lnTo>
                <a:lnTo>
                  <a:pt x="1715281" y="1249"/>
                </a:lnTo>
                <a:lnTo>
                  <a:pt x="1724606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523571" y="4004720"/>
            <a:ext cx="88265" cy="62865"/>
          </a:xfrm>
          <a:custGeom>
            <a:avLst/>
            <a:gdLst/>
            <a:ahLst/>
            <a:cxnLst/>
            <a:rect l="l" t="t" r="r" b="b"/>
            <a:pathLst>
              <a:path w="88264" h="62864">
                <a:moveTo>
                  <a:pt x="3874" y="62799"/>
                </a:moveTo>
                <a:lnTo>
                  <a:pt x="88224" y="26074"/>
                </a:lnTo>
                <a:lnTo>
                  <a:pt x="0" y="0"/>
                </a:lnTo>
                <a:lnTo>
                  <a:pt x="3874" y="6279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662324" y="1001509"/>
            <a:ext cx="8867350" cy="364510"/>
          </a:xfrm>
          <a:prstGeom prst="rect">
            <a:avLst/>
          </a:prstGeom>
        </p:spPr>
        <p:txBody>
          <a:bodyPr vert="horz" wrap="square" lIns="0" tIns="114097" rIns="0" bIns="0" rtlCol="0" anchor="ctr">
            <a:spAutoFit/>
          </a:bodyPr>
          <a:lstStyle/>
          <a:p>
            <a:pPr marL="6146800"/>
            <a:r>
              <a:rPr sz="1800" spc="-5" dirty="0">
                <a:solidFill>
                  <a:srgbClr val="0000FF"/>
                </a:solidFill>
              </a:rPr>
              <a:t>test</a:t>
            </a:r>
            <a:r>
              <a:rPr sz="1800" spc="-65" dirty="0">
                <a:solidFill>
                  <a:srgbClr val="0000FF"/>
                </a:solidFill>
              </a:rPr>
              <a:t> </a:t>
            </a:r>
            <a:r>
              <a:rPr sz="1800" spc="-5" dirty="0">
                <a:solidFill>
                  <a:srgbClr val="0000FF"/>
                </a:solidFill>
              </a:rPr>
              <a:t>image</a:t>
            </a:r>
            <a:endParaRPr sz="1800"/>
          </a:p>
        </p:txBody>
      </p:sp>
      <p:sp>
        <p:nvSpPr>
          <p:cNvPr id="20" name="object 20"/>
          <p:cNvSpPr/>
          <p:nvPr/>
        </p:nvSpPr>
        <p:spPr>
          <a:xfrm>
            <a:off x="5258269" y="4898566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258269" y="4898566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856674" y="5424740"/>
            <a:ext cx="1123950" cy="521970"/>
          </a:xfrm>
          <a:custGeom>
            <a:avLst/>
            <a:gdLst/>
            <a:ahLst/>
            <a:cxnLst/>
            <a:rect l="l" t="t" r="r" b="b"/>
            <a:pathLst>
              <a:path w="1123950" h="521970">
                <a:moveTo>
                  <a:pt x="0" y="0"/>
                </a:moveTo>
                <a:lnTo>
                  <a:pt x="1123797" y="0"/>
                </a:lnTo>
                <a:lnTo>
                  <a:pt x="1123797" y="521398"/>
                </a:lnTo>
                <a:lnTo>
                  <a:pt x="0" y="52139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007843" y="4029068"/>
            <a:ext cx="175260" cy="0"/>
          </a:xfrm>
          <a:custGeom>
            <a:avLst/>
            <a:gdLst/>
            <a:ahLst/>
            <a:cxnLst/>
            <a:rect l="l" t="t" r="r" b="b"/>
            <a:pathLst>
              <a:path w="175260">
                <a:moveTo>
                  <a:pt x="0" y="0"/>
                </a:moveTo>
                <a:lnTo>
                  <a:pt x="1748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182744" y="3997618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5" h="63500">
                <a:moveTo>
                  <a:pt x="0" y="62924"/>
                </a:moveTo>
                <a:lnTo>
                  <a:pt x="86449" y="31449"/>
                </a:lnTo>
                <a:lnTo>
                  <a:pt x="0" y="0"/>
                </a:lnTo>
                <a:lnTo>
                  <a:pt x="0" y="62924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481266" y="4528067"/>
            <a:ext cx="0" cy="370840"/>
          </a:xfrm>
          <a:custGeom>
            <a:avLst/>
            <a:gdLst/>
            <a:ahLst/>
            <a:cxnLst/>
            <a:rect l="l" t="t" r="r" b="b"/>
            <a:pathLst>
              <a:path h="370839">
                <a:moveTo>
                  <a:pt x="0" y="370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449792" y="4441619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5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297044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297044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383788" y="3932494"/>
            <a:ext cx="19494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2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h1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481266" y="333847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98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449792" y="3252032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4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297044" y="2694096"/>
            <a:ext cx="368935" cy="351378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  <a:defRPr/>
            </a:pPr>
            <a:endParaRPr sz="105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93980">
              <a:spcBef>
                <a:spcPts val="5"/>
              </a:spcBef>
              <a:defRPr/>
            </a:pP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y1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944068" y="4898566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944068" y="4898566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665443" y="2959145"/>
            <a:ext cx="998855" cy="2249170"/>
          </a:xfrm>
          <a:custGeom>
            <a:avLst/>
            <a:gdLst/>
            <a:ahLst/>
            <a:cxnLst/>
            <a:rect l="l" t="t" r="r" b="b"/>
            <a:pathLst>
              <a:path w="998854" h="2249170">
                <a:moveTo>
                  <a:pt x="0" y="0"/>
                </a:moveTo>
                <a:lnTo>
                  <a:pt x="41586" y="1409"/>
                </a:lnTo>
                <a:lnTo>
                  <a:pt x="82692" y="5583"/>
                </a:lnTo>
                <a:lnTo>
                  <a:pt x="123287" y="12440"/>
                </a:lnTo>
                <a:lnTo>
                  <a:pt x="163342" y="21899"/>
                </a:lnTo>
                <a:lnTo>
                  <a:pt x="202826" y="33878"/>
                </a:lnTo>
                <a:lnTo>
                  <a:pt x="241711" y="48297"/>
                </a:lnTo>
                <a:lnTo>
                  <a:pt x="279967" y="65074"/>
                </a:lnTo>
                <a:lnTo>
                  <a:pt x="317564" y="84128"/>
                </a:lnTo>
                <a:lnTo>
                  <a:pt x="354474" y="105377"/>
                </a:lnTo>
                <a:lnTo>
                  <a:pt x="390665" y="128739"/>
                </a:lnTo>
                <a:lnTo>
                  <a:pt x="426109" y="154135"/>
                </a:lnTo>
                <a:lnTo>
                  <a:pt x="460776" y="181482"/>
                </a:lnTo>
                <a:lnTo>
                  <a:pt x="494637" y="210699"/>
                </a:lnTo>
                <a:lnTo>
                  <a:pt x="527662" y="241705"/>
                </a:lnTo>
                <a:lnTo>
                  <a:pt x="559821" y="274419"/>
                </a:lnTo>
                <a:lnTo>
                  <a:pt x="591086" y="308759"/>
                </a:lnTo>
                <a:lnTo>
                  <a:pt x="621425" y="344643"/>
                </a:lnTo>
                <a:lnTo>
                  <a:pt x="650810" y="381991"/>
                </a:lnTo>
                <a:lnTo>
                  <a:pt x="679212" y="420722"/>
                </a:lnTo>
                <a:lnTo>
                  <a:pt x="706600" y="460753"/>
                </a:lnTo>
                <a:lnTo>
                  <a:pt x="732945" y="502004"/>
                </a:lnTo>
                <a:lnTo>
                  <a:pt x="758218" y="544393"/>
                </a:lnTo>
                <a:lnTo>
                  <a:pt x="782389" y="587840"/>
                </a:lnTo>
                <a:lnTo>
                  <a:pt x="805428" y="632262"/>
                </a:lnTo>
                <a:lnTo>
                  <a:pt x="827307" y="677578"/>
                </a:lnTo>
                <a:lnTo>
                  <a:pt x="847994" y="723708"/>
                </a:lnTo>
                <a:lnTo>
                  <a:pt x="867461" y="770569"/>
                </a:lnTo>
                <a:lnTo>
                  <a:pt x="885679" y="818081"/>
                </a:lnTo>
                <a:lnTo>
                  <a:pt x="902617" y="866162"/>
                </a:lnTo>
                <a:lnTo>
                  <a:pt x="918246" y="914731"/>
                </a:lnTo>
                <a:lnTo>
                  <a:pt x="932536" y="963706"/>
                </a:lnTo>
                <a:lnTo>
                  <a:pt x="945459" y="1013007"/>
                </a:lnTo>
                <a:lnTo>
                  <a:pt x="956984" y="1062551"/>
                </a:lnTo>
                <a:lnTo>
                  <a:pt x="967081" y="1112259"/>
                </a:lnTo>
                <a:lnTo>
                  <a:pt x="975723" y="1162047"/>
                </a:lnTo>
                <a:lnTo>
                  <a:pt x="983494" y="1216502"/>
                </a:lnTo>
                <a:lnTo>
                  <a:pt x="989559" y="1270851"/>
                </a:lnTo>
                <a:lnTo>
                  <a:pt x="993991" y="1324986"/>
                </a:lnTo>
                <a:lnTo>
                  <a:pt x="996862" y="1378801"/>
                </a:lnTo>
                <a:lnTo>
                  <a:pt x="998245" y="1432191"/>
                </a:lnTo>
                <a:lnTo>
                  <a:pt x="998211" y="1485048"/>
                </a:lnTo>
                <a:lnTo>
                  <a:pt x="996834" y="1537267"/>
                </a:lnTo>
                <a:lnTo>
                  <a:pt x="994185" y="1588740"/>
                </a:lnTo>
                <a:lnTo>
                  <a:pt x="990338" y="1639362"/>
                </a:lnTo>
                <a:lnTo>
                  <a:pt x="985364" y="1689027"/>
                </a:lnTo>
                <a:lnTo>
                  <a:pt x="979336" y="1737627"/>
                </a:lnTo>
                <a:lnTo>
                  <a:pt x="972326" y="1785057"/>
                </a:lnTo>
                <a:lnTo>
                  <a:pt x="964408" y="1831210"/>
                </a:lnTo>
                <a:lnTo>
                  <a:pt x="955653" y="1875980"/>
                </a:lnTo>
                <a:lnTo>
                  <a:pt x="946134" y="1919261"/>
                </a:lnTo>
                <a:lnTo>
                  <a:pt x="935923" y="1960946"/>
                </a:lnTo>
                <a:lnTo>
                  <a:pt x="921364" y="2013864"/>
                </a:lnTo>
                <a:lnTo>
                  <a:pt x="905876" y="2063502"/>
                </a:lnTo>
                <a:lnTo>
                  <a:pt x="889632" y="2109608"/>
                </a:lnTo>
                <a:lnTo>
                  <a:pt x="872802" y="2151930"/>
                </a:lnTo>
                <a:lnTo>
                  <a:pt x="855559" y="2190218"/>
                </a:lnTo>
                <a:lnTo>
                  <a:pt x="838073" y="2224220"/>
                </a:lnTo>
                <a:lnTo>
                  <a:pt x="824898" y="2246770"/>
                </a:lnTo>
                <a:lnTo>
                  <a:pt x="823648" y="2248745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6424090" y="5184243"/>
            <a:ext cx="86360" cy="80645"/>
          </a:xfrm>
          <a:custGeom>
            <a:avLst/>
            <a:gdLst/>
            <a:ahLst/>
            <a:cxnLst/>
            <a:rect l="l" t="t" r="r" b="b"/>
            <a:pathLst>
              <a:path w="86360" h="80645">
                <a:moveTo>
                  <a:pt x="44274" y="0"/>
                </a:moveTo>
                <a:lnTo>
                  <a:pt x="0" y="80649"/>
                </a:lnTo>
                <a:lnTo>
                  <a:pt x="85749" y="47324"/>
                </a:lnTo>
                <a:lnTo>
                  <a:pt x="44274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824486" y="3643906"/>
            <a:ext cx="1092200" cy="375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2400" kern="0" spc="-5" dirty="0">
                <a:solidFill>
                  <a:srgbClr val="0000FF"/>
                </a:solidFill>
                <a:latin typeface="Arial"/>
                <a:cs typeface="Arial"/>
              </a:rPr>
              <a:t>sample!</a:t>
            </a:r>
            <a:endParaRPr sz="24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368921" y="5231393"/>
            <a:ext cx="23812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05"/>
              </a:lnSpc>
              <a:defRPr/>
            </a:pPr>
            <a:r>
              <a:rPr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straw</a:t>
            </a:r>
            <a:endParaRPr sz="7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099102" y="5231393"/>
            <a:ext cx="14922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05"/>
              </a:lnSpc>
              <a:defRPr/>
            </a:pPr>
            <a:r>
              <a:rPr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hat</a:t>
            </a:r>
            <a:endParaRPr sz="7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308072" y="5671504"/>
            <a:ext cx="815340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  <a:defRPr/>
            </a:pPr>
            <a:r>
              <a:rPr sz="14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&lt;START&gt;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524000" y="6581002"/>
            <a:ext cx="1188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Andrej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Karpathy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9"/>
          <p:cNvSpPr txBox="1"/>
          <p:nvPr/>
        </p:nvSpPr>
        <p:spPr>
          <a:xfrm>
            <a:off x="4308073" y="4898567"/>
            <a:ext cx="751827" cy="428322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defRPr/>
            </a:pPr>
            <a:endParaRPr sz="70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  <a:defRPr/>
            </a:pPr>
            <a:endParaRPr sz="75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algn="ctr">
              <a:lnSpc>
                <a:spcPts val="830"/>
              </a:lnSpc>
              <a:defRPr/>
            </a:pPr>
            <a:r>
              <a:rPr sz="700" kern="0" dirty="0">
                <a:solidFill>
                  <a:sysClr val="windowText" lastClr="000000"/>
                </a:solidFill>
                <a:latin typeface="Arial"/>
                <a:cs typeface="Arial"/>
              </a:rPr>
              <a:t>x0</a:t>
            </a:r>
          </a:p>
          <a:p>
            <a:pPr marL="107314" marR="99695" algn="ctr">
              <a:lnSpc>
                <a:spcPts val="819"/>
              </a:lnSpc>
              <a:spcBef>
                <a:spcPts val="35"/>
              </a:spcBef>
              <a:defRPr/>
            </a:pPr>
            <a:r>
              <a:rPr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&lt;START&gt;</a:t>
            </a:r>
            <a:endParaRPr sz="7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2FDE68EC-EA96-5573-3A02-E0B9E5B53722}"/>
              </a:ext>
            </a:extLst>
          </p:cNvPr>
          <p:cNvSpPr txBox="1">
            <a:spLocks/>
          </p:cNvSpPr>
          <p:nvPr/>
        </p:nvSpPr>
        <p:spPr>
          <a:xfrm>
            <a:off x="17929" y="18256"/>
            <a:ext cx="12192000" cy="1165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Image Captioning</a:t>
            </a:r>
            <a:endParaRPr lang="en-US" u="sng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56547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34974" y="962249"/>
            <a:ext cx="961148" cy="49334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94316" y="1114651"/>
            <a:ext cx="1885946" cy="13334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87097" y="1135974"/>
            <a:ext cx="2807970" cy="0"/>
          </a:xfrm>
          <a:custGeom>
            <a:avLst/>
            <a:gdLst/>
            <a:ahLst/>
            <a:cxnLst/>
            <a:rect l="l" t="t" r="r" b="b"/>
            <a:pathLst>
              <a:path w="2807970">
                <a:moveTo>
                  <a:pt x="2807694" y="0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00649" y="1104509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4" h="63500">
                <a:moveTo>
                  <a:pt x="86449" y="62930"/>
                </a:moveTo>
                <a:lnTo>
                  <a:pt x="0" y="31465"/>
                </a:lnTo>
                <a:lnTo>
                  <a:pt x="86449" y="0"/>
                </a:lnTo>
                <a:lnTo>
                  <a:pt x="86449" y="6293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900649" y="1104509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4" h="63500">
                <a:moveTo>
                  <a:pt x="86449" y="0"/>
                </a:moveTo>
                <a:lnTo>
                  <a:pt x="0" y="31465"/>
                </a:lnTo>
                <a:lnTo>
                  <a:pt x="86449" y="62930"/>
                </a:lnTo>
                <a:lnTo>
                  <a:pt x="86449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639595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639595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26326" y="3932494"/>
            <a:ext cx="19494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2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h0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823793" y="4527967"/>
            <a:ext cx="0" cy="370840"/>
          </a:xfrm>
          <a:custGeom>
            <a:avLst/>
            <a:gdLst/>
            <a:ahLst/>
            <a:cxnLst/>
            <a:rect l="l" t="t" r="r" b="b"/>
            <a:pathLst>
              <a:path h="370839">
                <a:moveTo>
                  <a:pt x="0" y="370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792318" y="4441519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5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823793" y="333847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98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92318" y="3252032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4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39595" y="2694096"/>
            <a:ext cx="368935" cy="351378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  <a:defRPr/>
            </a:pPr>
            <a:endParaRPr sz="105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93980">
              <a:spcBef>
                <a:spcPts val="5"/>
              </a:spcBef>
              <a:defRPr/>
            </a:pP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y0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800887" y="4036118"/>
            <a:ext cx="1724660" cy="1290320"/>
          </a:xfrm>
          <a:custGeom>
            <a:avLst/>
            <a:gdLst/>
            <a:ahLst/>
            <a:cxnLst/>
            <a:rect l="l" t="t" r="r" b="b"/>
            <a:pathLst>
              <a:path w="1724660" h="1290320">
                <a:moveTo>
                  <a:pt x="0" y="1289847"/>
                </a:moveTo>
                <a:lnTo>
                  <a:pt x="54072" y="1288311"/>
                </a:lnTo>
                <a:lnTo>
                  <a:pt x="106026" y="1283788"/>
                </a:lnTo>
                <a:lnTo>
                  <a:pt x="155950" y="1276401"/>
                </a:lnTo>
                <a:lnTo>
                  <a:pt x="203933" y="1266274"/>
                </a:lnTo>
                <a:lnTo>
                  <a:pt x="250062" y="1253534"/>
                </a:lnTo>
                <a:lnTo>
                  <a:pt x="294426" y="1238303"/>
                </a:lnTo>
                <a:lnTo>
                  <a:pt x="337113" y="1220707"/>
                </a:lnTo>
                <a:lnTo>
                  <a:pt x="378212" y="1200869"/>
                </a:lnTo>
                <a:lnTo>
                  <a:pt x="417810" y="1178915"/>
                </a:lnTo>
                <a:lnTo>
                  <a:pt x="455996" y="1154970"/>
                </a:lnTo>
                <a:lnTo>
                  <a:pt x="492858" y="1129156"/>
                </a:lnTo>
                <a:lnTo>
                  <a:pt x="528485" y="1101600"/>
                </a:lnTo>
                <a:lnTo>
                  <a:pt x="562964" y="1072425"/>
                </a:lnTo>
                <a:lnTo>
                  <a:pt x="596384" y="1041756"/>
                </a:lnTo>
                <a:lnTo>
                  <a:pt x="628834" y="1009717"/>
                </a:lnTo>
                <a:lnTo>
                  <a:pt x="660400" y="976433"/>
                </a:lnTo>
                <a:lnTo>
                  <a:pt x="691173" y="942029"/>
                </a:lnTo>
                <a:lnTo>
                  <a:pt x="721239" y="906629"/>
                </a:lnTo>
                <a:lnTo>
                  <a:pt x="750688" y="870358"/>
                </a:lnTo>
                <a:lnTo>
                  <a:pt x="779607" y="833339"/>
                </a:lnTo>
                <a:lnTo>
                  <a:pt x="808084" y="795698"/>
                </a:lnTo>
                <a:lnTo>
                  <a:pt x="836209" y="757559"/>
                </a:lnTo>
                <a:lnTo>
                  <a:pt x="864069" y="719046"/>
                </a:lnTo>
                <a:lnTo>
                  <a:pt x="891752" y="680284"/>
                </a:lnTo>
                <a:lnTo>
                  <a:pt x="919348" y="641398"/>
                </a:lnTo>
                <a:lnTo>
                  <a:pt x="948094" y="600896"/>
                </a:lnTo>
                <a:lnTo>
                  <a:pt x="976939" y="560534"/>
                </a:lnTo>
                <a:lnTo>
                  <a:pt x="1005985" y="520453"/>
                </a:lnTo>
                <a:lnTo>
                  <a:pt x="1035330" y="480793"/>
                </a:lnTo>
                <a:lnTo>
                  <a:pt x="1065073" y="441696"/>
                </a:lnTo>
                <a:lnTo>
                  <a:pt x="1095316" y="403302"/>
                </a:lnTo>
                <a:lnTo>
                  <a:pt x="1126157" y="365752"/>
                </a:lnTo>
                <a:lnTo>
                  <a:pt x="1157697" y="329188"/>
                </a:lnTo>
                <a:lnTo>
                  <a:pt x="1190034" y="293749"/>
                </a:lnTo>
                <a:lnTo>
                  <a:pt x="1223269" y="259578"/>
                </a:lnTo>
                <a:lnTo>
                  <a:pt x="1257502" y="226814"/>
                </a:lnTo>
                <a:lnTo>
                  <a:pt x="1292832" y="195599"/>
                </a:lnTo>
                <a:lnTo>
                  <a:pt x="1329359" y="166068"/>
                </a:lnTo>
                <a:lnTo>
                  <a:pt x="1367182" y="138369"/>
                </a:lnTo>
                <a:lnTo>
                  <a:pt x="1406400" y="112640"/>
                </a:lnTo>
                <a:lnTo>
                  <a:pt x="1447115" y="89022"/>
                </a:lnTo>
                <a:lnTo>
                  <a:pt x="1489425" y="67653"/>
                </a:lnTo>
                <a:lnTo>
                  <a:pt x="1533431" y="48674"/>
                </a:lnTo>
                <a:lnTo>
                  <a:pt x="1602847" y="25015"/>
                </a:lnTo>
                <a:lnTo>
                  <a:pt x="1676631" y="7524"/>
                </a:lnTo>
                <a:lnTo>
                  <a:pt x="1715281" y="1249"/>
                </a:lnTo>
                <a:lnTo>
                  <a:pt x="1724606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523571" y="4004720"/>
            <a:ext cx="88265" cy="62865"/>
          </a:xfrm>
          <a:custGeom>
            <a:avLst/>
            <a:gdLst/>
            <a:ahLst/>
            <a:cxnLst/>
            <a:rect l="l" t="t" r="r" b="b"/>
            <a:pathLst>
              <a:path w="88264" h="62864">
                <a:moveTo>
                  <a:pt x="3874" y="62799"/>
                </a:moveTo>
                <a:lnTo>
                  <a:pt x="88224" y="26074"/>
                </a:lnTo>
                <a:lnTo>
                  <a:pt x="0" y="0"/>
                </a:lnTo>
                <a:lnTo>
                  <a:pt x="3874" y="6279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662324" y="1001509"/>
            <a:ext cx="8867350" cy="364510"/>
          </a:xfrm>
          <a:prstGeom prst="rect">
            <a:avLst/>
          </a:prstGeom>
        </p:spPr>
        <p:txBody>
          <a:bodyPr vert="horz" wrap="square" lIns="0" tIns="114097" rIns="0" bIns="0" rtlCol="0" anchor="ctr">
            <a:spAutoFit/>
          </a:bodyPr>
          <a:lstStyle/>
          <a:p>
            <a:pPr marL="6146800"/>
            <a:r>
              <a:rPr sz="1800" spc="-5" dirty="0">
                <a:solidFill>
                  <a:srgbClr val="0000FF"/>
                </a:solidFill>
              </a:rPr>
              <a:t>test</a:t>
            </a:r>
            <a:r>
              <a:rPr sz="1800" spc="-65" dirty="0">
                <a:solidFill>
                  <a:srgbClr val="0000FF"/>
                </a:solidFill>
              </a:rPr>
              <a:t> </a:t>
            </a:r>
            <a:r>
              <a:rPr sz="1800" spc="-5" dirty="0">
                <a:solidFill>
                  <a:srgbClr val="0000FF"/>
                </a:solidFill>
              </a:rPr>
              <a:t>image</a:t>
            </a:r>
            <a:endParaRPr sz="1800"/>
          </a:p>
        </p:txBody>
      </p:sp>
      <p:sp>
        <p:nvSpPr>
          <p:cNvPr id="20" name="object 20"/>
          <p:cNvSpPr/>
          <p:nvPr/>
        </p:nvSpPr>
        <p:spPr>
          <a:xfrm>
            <a:off x="5258269" y="4898566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258269" y="4898566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856674" y="5424740"/>
            <a:ext cx="1123950" cy="521970"/>
          </a:xfrm>
          <a:custGeom>
            <a:avLst/>
            <a:gdLst/>
            <a:ahLst/>
            <a:cxnLst/>
            <a:rect l="l" t="t" r="r" b="b"/>
            <a:pathLst>
              <a:path w="1123950" h="521970">
                <a:moveTo>
                  <a:pt x="0" y="0"/>
                </a:moveTo>
                <a:lnTo>
                  <a:pt x="1123797" y="0"/>
                </a:lnTo>
                <a:lnTo>
                  <a:pt x="1123797" y="521398"/>
                </a:lnTo>
                <a:lnTo>
                  <a:pt x="0" y="52139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007843" y="4029068"/>
            <a:ext cx="175260" cy="0"/>
          </a:xfrm>
          <a:custGeom>
            <a:avLst/>
            <a:gdLst/>
            <a:ahLst/>
            <a:cxnLst/>
            <a:rect l="l" t="t" r="r" b="b"/>
            <a:pathLst>
              <a:path w="175260">
                <a:moveTo>
                  <a:pt x="0" y="0"/>
                </a:moveTo>
                <a:lnTo>
                  <a:pt x="1748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182744" y="3997618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5" h="63500">
                <a:moveTo>
                  <a:pt x="0" y="62924"/>
                </a:moveTo>
                <a:lnTo>
                  <a:pt x="86449" y="31449"/>
                </a:lnTo>
                <a:lnTo>
                  <a:pt x="0" y="0"/>
                </a:lnTo>
                <a:lnTo>
                  <a:pt x="0" y="62924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481266" y="4528067"/>
            <a:ext cx="0" cy="370840"/>
          </a:xfrm>
          <a:custGeom>
            <a:avLst/>
            <a:gdLst/>
            <a:ahLst/>
            <a:cxnLst/>
            <a:rect l="l" t="t" r="r" b="b"/>
            <a:pathLst>
              <a:path h="370839">
                <a:moveTo>
                  <a:pt x="0" y="370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449792" y="4441619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5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297044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297044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383788" y="3932494"/>
            <a:ext cx="19494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2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h1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481266" y="333847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98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449792" y="3252032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4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297044" y="2694096"/>
            <a:ext cx="368935" cy="351378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  <a:defRPr/>
            </a:pPr>
            <a:endParaRPr sz="105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93980">
              <a:spcBef>
                <a:spcPts val="5"/>
              </a:spcBef>
              <a:defRPr/>
            </a:pP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y1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944068" y="4898566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944068" y="4898566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665618" y="4029068"/>
            <a:ext cx="174625" cy="0"/>
          </a:xfrm>
          <a:custGeom>
            <a:avLst/>
            <a:gdLst/>
            <a:ahLst/>
            <a:cxnLst/>
            <a:rect l="l" t="t" r="r" b="b"/>
            <a:pathLst>
              <a:path w="174625">
                <a:moveTo>
                  <a:pt x="0" y="0"/>
                </a:moveTo>
                <a:lnTo>
                  <a:pt x="1745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840218" y="3997618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5" h="63500">
                <a:moveTo>
                  <a:pt x="0" y="62924"/>
                </a:moveTo>
                <a:lnTo>
                  <a:pt x="86449" y="31449"/>
                </a:lnTo>
                <a:lnTo>
                  <a:pt x="0" y="0"/>
                </a:lnTo>
                <a:lnTo>
                  <a:pt x="0" y="62924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954518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954518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041250" y="3932494"/>
            <a:ext cx="19494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2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h2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6138715" y="333847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98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6107265" y="3252032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4">
                <a:moveTo>
                  <a:pt x="62924" y="86449"/>
                </a:moveTo>
                <a:lnTo>
                  <a:pt x="31449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954518" y="2694096"/>
            <a:ext cx="368935" cy="351378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  <a:defRPr/>
            </a:pPr>
            <a:endParaRPr sz="105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93980">
              <a:spcBef>
                <a:spcPts val="5"/>
              </a:spcBef>
              <a:defRPr/>
            </a:pP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y2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6138715" y="4528067"/>
            <a:ext cx="0" cy="370840"/>
          </a:xfrm>
          <a:custGeom>
            <a:avLst/>
            <a:gdLst/>
            <a:ahLst/>
            <a:cxnLst/>
            <a:rect l="l" t="t" r="r" b="b"/>
            <a:pathLst>
              <a:path h="370839">
                <a:moveTo>
                  <a:pt x="0" y="370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6107265" y="4441619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5">
                <a:moveTo>
                  <a:pt x="62924" y="86449"/>
                </a:moveTo>
                <a:lnTo>
                  <a:pt x="31449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368921" y="5231393"/>
            <a:ext cx="23812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05"/>
              </a:lnSpc>
              <a:defRPr/>
            </a:pPr>
            <a:r>
              <a:rPr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straw</a:t>
            </a:r>
            <a:endParaRPr sz="7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099102" y="5231393"/>
            <a:ext cx="14922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05"/>
              </a:lnSpc>
              <a:defRPr/>
            </a:pPr>
            <a:r>
              <a:rPr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hat</a:t>
            </a:r>
            <a:endParaRPr sz="7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308072" y="5671504"/>
            <a:ext cx="815340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  <a:defRPr/>
            </a:pPr>
            <a:r>
              <a:rPr sz="14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&lt;START&gt;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24000" y="6581002"/>
            <a:ext cx="1188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Andrej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Karpathy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object 9"/>
          <p:cNvSpPr txBox="1"/>
          <p:nvPr/>
        </p:nvSpPr>
        <p:spPr>
          <a:xfrm>
            <a:off x="4308073" y="4898567"/>
            <a:ext cx="751827" cy="428322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defRPr/>
            </a:pPr>
            <a:endParaRPr sz="70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  <a:defRPr/>
            </a:pPr>
            <a:endParaRPr sz="75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algn="ctr">
              <a:lnSpc>
                <a:spcPts val="830"/>
              </a:lnSpc>
              <a:defRPr/>
            </a:pPr>
            <a:r>
              <a:rPr sz="700" kern="0" dirty="0">
                <a:solidFill>
                  <a:sysClr val="windowText" lastClr="000000"/>
                </a:solidFill>
                <a:latin typeface="Arial"/>
                <a:cs typeface="Arial"/>
              </a:rPr>
              <a:t>x0</a:t>
            </a:r>
          </a:p>
          <a:p>
            <a:pPr marL="107314" marR="99695" algn="ctr">
              <a:lnSpc>
                <a:spcPts val="819"/>
              </a:lnSpc>
              <a:spcBef>
                <a:spcPts val="35"/>
              </a:spcBef>
              <a:defRPr/>
            </a:pPr>
            <a:r>
              <a:rPr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&lt;START&gt;</a:t>
            </a:r>
            <a:endParaRPr sz="7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BEEE685F-4B31-A0DA-5E1E-9F3BC2952E43}"/>
              </a:ext>
            </a:extLst>
          </p:cNvPr>
          <p:cNvSpPr txBox="1">
            <a:spLocks/>
          </p:cNvSpPr>
          <p:nvPr/>
        </p:nvSpPr>
        <p:spPr>
          <a:xfrm>
            <a:off x="17929" y="18256"/>
            <a:ext cx="12192000" cy="1165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Image Captioning</a:t>
            </a:r>
            <a:endParaRPr lang="en-US" u="sng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83438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34974" y="962249"/>
            <a:ext cx="961148" cy="49334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94316" y="1114651"/>
            <a:ext cx="1885946" cy="13334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87097" y="1135974"/>
            <a:ext cx="2807970" cy="0"/>
          </a:xfrm>
          <a:custGeom>
            <a:avLst/>
            <a:gdLst/>
            <a:ahLst/>
            <a:cxnLst/>
            <a:rect l="l" t="t" r="r" b="b"/>
            <a:pathLst>
              <a:path w="2807970">
                <a:moveTo>
                  <a:pt x="2807694" y="0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00649" y="1104509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4" h="63500">
                <a:moveTo>
                  <a:pt x="86449" y="62930"/>
                </a:moveTo>
                <a:lnTo>
                  <a:pt x="0" y="31465"/>
                </a:lnTo>
                <a:lnTo>
                  <a:pt x="86449" y="0"/>
                </a:lnTo>
                <a:lnTo>
                  <a:pt x="86449" y="6293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900649" y="1104509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4" h="63500">
                <a:moveTo>
                  <a:pt x="86449" y="0"/>
                </a:moveTo>
                <a:lnTo>
                  <a:pt x="0" y="31465"/>
                </a:lnTo>
                <a:lnTo>
                  <a:pt x="86449" y="62930"/>
                </a:lnTo>
                <a:lnTo>
                  <a:pt x="86449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639595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639595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26326" y="3932494"/>
            <a:ext cx="19494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2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h0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823793" y="4527967"/>
            <a:ext cx="0" cy="370840"/>
          </a:xfrm>
          <a:custGeom>
            <a:avLst/>
            <a:gdLst/>
            <a:ahLst/>
            <a:cxnLst/>
            <a:rect l="l" t="t" r="r" b="b"/>
            <a:pathLst>
              <a:path h="370839">
                <a:moveTo>
                  <a:pt x="0" y="370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792318" y="4441519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5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823793" y="333847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98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92318" y="3252032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4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39595" y="2694096"/>
            <a:ext cx="368935" cy="351378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  <a:defRPr/>
            </a:pPr>
            <a:endParaRPr sz="105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93980">
              <a:spcBef>
                <a:spcPts val="5"/>
              </a:spcBef>
              <a:defRPr/>
            </a:pP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y0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800887" y="4036118"/>
            <a:ext cx="1724660" cy="1290320"/>
          </a:xfrm>
          <a:custGeom>
            <a:avLst/>
            <a:gdLst/>
            <a:ahLst/>
            <a:cxnLst/>
            <a:rect l="l" t="t" r="r" b="b"/>
            <a:pathLst>
              <a:path w="1724660" h="1290320">
                <a:moveTo>
                  <a:pt x="0" y="1289847"/>
                </a:moveTo>
                <a:lnTo>
                  <a:pt x="54072" y="1288311"/>
                </a:lnTo>
                <a:lnTo>
                  <a:pt x="106026" y="1283788"/>
                </a:lnTo>
                <a:lnTo>
                  <a:pt x="155950" y="1276401"/>
                </a:lnTo>
                <a:lnTo>
                  <a:pt x="203933" y="1266274"/>
                </a:lnTo>
                <a:lnTo>
                  <a:pt x="250062" y="1253534"/>
                </a:lnTo>
                <a:lnTo>
                  <a:pt x="294426" y="1238303"/>
                </a:lnTo>
                <a:lnTo>
                  <a:pt x="337113" y="1220707"/>
                </a:lnTo>
                <a:lnTo>
                  <a:pt x="378212" y="1200869"/>
                </a:lnTo>
                <a:lnTo>
                  <a:pt x="417810" y="1178915"/>
                </a:lnTo>
                <a:lnTo>
                  <a:pt x="455996" y="1154970"/>
                </a:lnTo>
                <a:lnTo>
                  <a:pt x="492858" y="1129156"/>
                </a:lnTo>
                <a:lnTo>
                  <a:pt x="528485" y="1101600"/>
                </a:lnTo>
                <a:lnTo>
                  <a:pt x="562964" y="1072425"/>
                </a:lnTo>
                <a:lnTo>
                  <a:pt x="596384" y="1041756"/>
                </a:lnTo>
                <a:lnTo>
                  <a:pt x="628834" y="1009717"/>
                </a:lnTo>
                <a:lnTo>
                  <a:pt x="660400" y="976433"/>
                </a:lnTo>
                <a:lnTo>
                  <a:pt x="691173" y="942029"/>
                </a:lnTo>
                <a:lnTo>
                  <a:pt x="721239" y="906629"/>
                </a:lnTo>
                <a:lnTo>
                  <a:pt x="750688" y="870358"/>
                </a:lnTo>
                <a:lnTo>
                  <a:pt x="779607" y="833339"/>
                </a:lnTo>
                <a:lnTo>
                  <a:pt x="808084" y="795698"/>
                </a:lnTo>
                <a:lnTo>
                  <a:pt x="836209" y="757559"/>
                </a:lnTo>
                <a:lnTo>
                  <a:pt x="864069" y="719046"/>
                </a:lnTo>
                <a:lnTo>
                  <a:pt x="891752" y="680284"/>
                </a:lnTo>
                <a:lnTo>
                  <a:pt x="919348" y="641398"/>
                </a:lnTo>
                <a:lnTo>
                  <a:pt x="948094" y="600896"/>
                </a:lnTo>
                <a:lnTo>
                  <a:pt x="976939" y="560534"/>
                </a:lnTo>
                <a:lnTo>
                  <a:pt x="1005985" y="520453"/>
                </a:lnTo>
                <a:lnTo>
                  <a:pt x="1035330" y="480793"/>
                </a:lnTo>
                <a:lnTo>
                  <a:pt x="1065073" y="441696"/>
                </a:lnTo>
                <a:lnTo>
                  <a:pt x="1095316" y="403302"/>
                </a:lnTo>
                <a:lnTo>
                  <a:pt x="1126157" y="365752"/>
                </a:lnTo>
                <a:lnTo>
                  <a:pt x="1157697" y="329188"/>
                </a:lnTo>
                <a:lnTo>
                  <a:pt x="1190034" y="293749"/>
                </a:lnTo>
                <a:lnTo>
                  <a:pt x="1223269" y="259578"/>
                </a:lnTo>
                <a:lnTo>
                  <a:pt x="1257502" y="226814"/>
                </a:lnTo>
                <a:lnTo>
                  <a:pt x="1292832" y="195599"/>
                </a:lnTo>
                <a:lnTo>
                  <a:pt x="1329359" y="166068"/>
                </a:lnTo>
                <a:lnTo>
                  <a:pt x="1367182" y="138369"/>
                </a:lnTo>
                <a:lnTo>
                  <a:pt x="1406400" y="112640"/>
                </a:lnTo>
                <a:lnTo>
                  <a:pt x="1447115" y="89022"/>
                </a:lnTo>
                <a:lnTo>
                  <a:pt x="1489425" y="67653"/>
                </a:lnTo>
                <a:lnTo>
                  <a:pt x="1533431" y="48674"/>
                </a:lnTo>
                <a:lnTo>
                  <a:pt x="1602847" y="25015"/>
                </a:lnTo>
                <a:lnTo>
                  <a:pt x="1676631" y="7524"/>
                </a:lnTo>
                <a:lnTo>
                  <a:pt x="1715281" y="1249"/>
                </a:lnTo>
                <a:lnTo>
                  <a:pt x="1724606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523571" y="4004720"/>
            <a:ext cx="88265" cy="62865"/>
          </a:xfrm>
          <a:custGeom>
            <a:avLst/>
            <a:gdLst/>
            <a:ahLst/>
            <a:cxnLst/>
            <a:rect l="l" t="t" r="r" b="b"/>
            <a:pathLst>
              <a:path w="88264" h="62864">
                <a:moveTo>
                  <a:pt x="3874" y="62799"/>
                </a:moveTo>
                <a:lnTo>
                  <a:pt x="88224" y="26074"/>
                </a:lnTo>
                <a:lnTo>
                  <a:pt x="0" y="0"/>
                </a:lnTo>
                <a:lnTo>
                  <a:pt x="3874" y="6279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662324" y="1001509"/>
            <a:ext cx="8867350" cy="364510"/>
          </a:xfrm>
          <a:prstGeom prst="rect">
            <a:avLst/>
          </a:prstGeom>
        </p:spPr>
        <p:txBody>
          <a:bodyPr vert="horz" wrap="square" lIns="0" tIns="114097" rIns="0" bIns="0" rtlCol="0" anchor="ctr">
            <a:spAutoFit/>
          </a:bodyPr>
          <a:lstStyle/>
          <a:p>
            <a:pPr marL="6146800"/>
            <a:r>
              <a:rPr sz="1800" spc="-5" dirty="0">
                <a:solidFill>
                  <a:srgbClr val="0000FF"/>
                </a:solidFill>
              </a:rPr>
              <a:t>test</a:t>
            </a:r>
            <a:r>
              <a:rPr sz="1800" spc="-65" dirty="0">
                <a:solidFill>
                  <a:srgbClr val="0000FF"/>
                </a:solidFill>
              </a:rPr>
              <a:t> </a:t>
            </a:r>
            <a:r>
              <a:rPr sz="1800" spc="-5" dirty="0">
                <a:solidFill>
                  <a:srgbClr val="0000FF"/>
                </a:solidFill>
              </a:rPr>
              <a:t>image</a:t>
            </a:r>
            <a:endParaRPr sz="1800"/>
          </a:p>
        </p:txBody>
      </p:sp>
      <p:sp>
        <p:nvSpPr>
          <p:cNvPr id="20" name="object 20"/>
          <p:cNvSpPr/>
          <p:nvPr/>
        </p:nvSpPr>
        <p:spPr>
          <a:xfrm>
            <a:off x="5258269" y="4898566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258269" y="4898566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856674" y="5424740"/>
            <a:ext cx="1123950" cy="521970"/>
          </a:xfrm>
          <a:custGeom>
            <a:avLst/>
            <a:gdLst/>
            <a:ahLst/>
            <a:cxnLst/>
            <a:rect l="l" t="t" r="r" b="b"/>
            <a:pathLst>
              <a:path w="1123950" h="521970">
                <a:moveTo>
                  <a:pt x="0" y="0"/>
                </a:moveTo>
                <a:lnTo>
                  <a:pt x="1123797" y="0"/>
                </a:lnTo>
                <a:lnTo>
                  <a:pt x="1123797" y="521398"/>
                </a:lnTo>
                <a:lnTo>
                  <a:pt x="0" y="52139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007843" y="4029068"/>
            <a:ext cx="175260" cy="0"/>
          </a:xfrm>
          <a:custGeom>
            <a:avLst/>
            <a:gdLst/>
            <a:ahLst/>
            <a:cxnLst/>
            <a:rect l="l" t="t" r="r" b="b"/>
            <a:pathLst>
              <a:path w="175260">
                <a:moveTo>
                  <a:pt x="0" y="0"/>
                </a:moveTo>
                <a:lnTo>
                  <a:pt x="1748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182744" y="3997618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5" h="63500">
                <a:moveTo>
                  <a:pt x="0" y="62924"/>
                </a:moveTo>
                <a:lnTo>
                  <a:pt x="86449" y="31449"/>
                </a:lnTo>
                <a:lnTo>
                  <a:pt x="0" y="0"/>
                </a:lnTo>
                <a:lnTo>
                  <a:pt x="0" y="62924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481266" y="4528067"/>
            <a:ext cx="0" cy="370840"/>
          </a:xfrm>
          <a:custGeom>
            <a:avLst/>
            <a:gdLst/>
            <a:ahLst/>
            <a:cxnLst/>
            <a:rect l="l" t="t" r="r" b="b"/>
            <a:pathLst>
              <a:path h="370839">
                <a:moveTo>
                  <a:pt x="0" y="370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449792" y="4441619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5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297044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297044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383788" y="3932494"/>
            <a:ext cx="19494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2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h1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481266" y="333847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98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449792" y="3252032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4">
                <a:moveTo>
                  <a:pt x="62924" y="86449"/>
                </a:moveTo>
                <a:lnTo>
                  <a:pt x="31474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297044" y="2694096"/>
            <a:ext cx="368935" cy="351378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  <a:defRPr/>
            </a:pPr>
            <a:endParaRPr sz="105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93980">
              <a:spcBef>
                <a:spcPts val="5"/>
              </a:spcBef>
              <a:defRPr/>
            </a:pP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y1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944068" y="4898566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944068" y="4898566"/>
            <a:ext cx="459105" cy="769620"/>
          </a:xfrm>
          <a:custGeom>
            <a:avLst/>
            <a:gdLst/>
            <a:ahLst/>
            <a:cxnLst/>
            <a:rect l="l" t="t" r="r" b="b"/>
            <a:pathLst>
              <a:path w="459104" h="769620">
                <a:moveTo>
                  <a:pt x="0" y="0"/>
                </a:moveTo>
                <a:lnTo>
                  <a:pt x="458999" y="0"/>
                </a:lnTo>
                <a:lnTo>
                  <a:pt x="4589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665618" y="4029068"/>
            <a:ext cx="174625" cy="0"/>
          </a:xfrm>
          <a:custGeom>
            <a:avLst/>
            <a:gdLst/>
            <a:ahLst/>
            <a:cxnLst/>
            <a:rect l="l" t="t" r="r" b="b"/>
            <a:pathLst>
              <a:path w="174625">
                <a:moveTo>
                  <a:pt x="0" y="0"/>
                </a:moveTo>
                <a:lnTo>
                  <a:pt x="174599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840218" y="3997618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5" h="63500">
                <a:moveTo>
                  <a:pt x="0" y="62924"/>
                </a:moveTo>
                <a:lnTo>
                  <a:pt x="86449" y="31449"/>
                </a:lnTo>
                <a:lnTo>
                  <a:pt x="0" y="0"/>
                </a:lnTo>
                <a:lnTo>
                  <a:pt x="0" y="62924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954518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954518" y="3644469"/>
            <a:ext cx="368935" cy="769620"/>
          </a:xfrm>
          <a:custGeom>
            <a:avLst/>
            <a:gdLst/>
            <a:ahLst/>
            <a:cxnLst/>
            <a:rect l="l" t="t" r="r" b="b"/>
            <a:pathLst>
              <a:path w="368935" h="769620">
                <a:moveTo>
                  <a:pt x="0" y="0"/>
                </a:moveTo>
                <a:lnTo>
                  <a:pt x="368399" y="0"/>
                </a:lnTo>
                <a:lnTo>
                  <a:pt x="368399" y="769198"/>
                </a:lnTo>
                <a:lnTo>
                  <a:pt x="0" y="7691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041250" y="3932494"/>
            <a:ext cx="19494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2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h2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6138715" y="333847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98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6107265" y="3252032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4">
                <a:moveTo>
                  <a:pt x="62924" y="86449"/>
                </a:moveTo>
                <a:lnTo>
                  <a:pt x="31449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954518" y="2694096"/>
            <a:ext cx="368935" cy="351378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  <a:defRPr/>
            </a:pPr>
            <a:endParaRPr sz="105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93980">
              <a:spcBef>
                <a:spcPts val="5"/>
              </a:spcBef>
              <a:defRPr/>
            </a:pP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y2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6138715" y="4528067"/>
            <a:ext cx="0" cy="370840"/>
          </a:xfrm>
          <a:custGeom>
            <a:avLst/>
            <a:gdLst/>
            <a:ahLst/>
            <a:cxnLst/>
            <a:rect l="l" t="t" r="r" b="b"/>
            <a:pathLst>
              <a:path h="370839">
                <a:moveTo>
                  <a:pt x="0" y="370499"/>
                </a:moveTo>
                <a:lnTo>
                  <a:pt x="0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6107265" y="4441619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5">
                <a:moveTo>
                  <a:pt x="62924" y="86449"/>
                </a:moveTo>
                <a:lnTo>
                  <a:pt x="31449" y="0"/>
                </a:lnTo>
                <a:lnTo>
                  <a:pt x="0" y="86449"/>
                </a:lnTo>
                <a:lnTo>
                  <a:pt x="62924" y="8644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6322917" y="2959147"/>
            <a:ext cx="862965" cy="436245"/>
          </a:xfrm>
          <a:custGeom>
            <a:avLst/>
            <a:gdLst/>
            <a:ahLst/>
            <a:cxnLst/>
            <a:rect l="l" t="t" r="r" b="b"/>
            <a:pathLst>
              <a:path w="862964" h="436244">
                <a:moveTo>
                  <a:pt x="0" y="0"/>
                </a:moveTo>
                <a:lnTo>
                  <a:pt x="862473" y="435949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7171213" y="3366994"/>
            <a:ext cx="91440" cy="67310"/>
          </a:xfrm>
          <a:custGeom>
            <a:avLst/>
            <a:gdLst/>
            <a:ahLst/>
            <a:cxnLst/>
            <a:rect l="l" t="t" r="r" b="b"/>
            <a:pathLst>
              <a:path w="91439" h="67310">
                <a:moveTo>
                  <a:pt x="0" y="56174"/>
                </a:moveTo>
                <a:lnTo>
                  <a:pt x="91349" y="67074"/>
                </a:lnTo>
                <a:lnTo>
                  <a:pt x="28374" y="0"/>
                </a:lnTo>
                <a:lnTo>
                  <a:pt x="0" y="56174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36638" y="3032202"/>
            <a:ext cx="1854200" cy="1115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865"/>
              </a:lnSpc>
              <a:defRPr/>
            </a:pPr>
            <a:r>
              <a:rPr sz="2400" kern="0" spc="-5" dirty="0">
                <a:solidFill>
                  <a:srgbClr val="0000FF"/>
                </a:solidFill>
                <a:latin typeface="Arial"/>
                <a:cs typeface="Arial"/>
              </a:rPr>
              <a:t>sample</a:t>
            </a:r>
            <a:endParaRPr sz="24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700">
              <a:lnSpc>
                <a:spcPts val="2850"/>
              </a:lnSpc>
              <a:defRPr/>
            </a:pPr>
            <a:r>
              <a:rPr sz="2400" kern="0" spc="-5" dirty="0">
                <a:solidFill>
                  <a:srgbClr val="0000FF"/>
                </a:solidFill>
                <a:latin typeface="Arial"/>
                <a:cs typeface="Arial"/>
              </a:rPr>
              <a:t>&lt;END&gt;</a:t>
            </a:r>
            <a:r>
              <a:rPr sz="2400" kern="0" spc="-7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kern="0" spc="-5" dirty="0">
                <a:solidFill>
                  <a:srgbClr val="0000FF"/>
                </a:solidFill>
                <a:latin typeface="Arial"/>
                <a:cs typeface="Arial"/>
              </a:rPr>
              <a:t>token</a:t>
            </a:r>
            <a:endParaRPr sz="24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700">
              <a:lnSpc>
                <a:spcPts val="2865"/>
              </a:lnSpc>
              <a:defRPr/>
            </a:pPr>
            <a:r>
              <a:rPr sz="2400" kern="0" spc="-5" dirty="0">
                <a:solidFill>
                  <a:srgbClr val="0000FF"/>
                </a:solidFill>
                <a:latin typeface="Arial"/>
                <a:cs typeface="Arial"/>
              </a:rPr>
              <a:t>=&gt;</a:t>
            </a:r>
            <a:r>
              <a:rPr sz="2400" kern="0" spc="-7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kern="0" spc="-5" dirty="0">
                <a:solidFill>
                  <a:srgbClr val="0000FF"/>
                </a:solidFill>
                <a:latin typeface="Arial"/>
                <a:cs typeface="Arial"/>
              </a:rPr>
              <a:t>finish.</a:t>
            </a:r>
            <a:endParaRPr sz="24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368921" y="5231393"/>
            <a:ext cx="23812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05"/>
              </a:lnSpc>
              <a:defRPr/>
            </a:pPr>
            <a:r>
              <a:rPr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straw</a:t>
            </a:r>
            <a:endParaRPr sz="7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099102" y="5231393"/>
            <a:ext cx="14922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05"/>
              </a:lnSpc>
              <a:defRPr/>
            </a:pPr>
            <a:r>
              <a:rPr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hat</a:t>
            </a:r>
            <a:endParaRPr sz="7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308072" y="5671504"/>
            <a:ext cx="815340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5"/>
              </a:lnSpc>
              <a:defRPr/>
            </a:pPr>
            <a:r>
              <a:rPr sz="14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&lt;START&gt;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524000" y="6581002"/>
            <a:ext cx="20912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Adapted from Andrej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Karpathy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object 4"/>
          <p:cNvSpPr txBox="1">
            <a:spLocks/>
          </p:cNvSpPr>
          <p:nvPr/>
        </p:nvSpPr>
        <p:spPr>
          <a:xfrm>
            <a:off x="3440778" y="340907"/>
            <a:ext cx="5307965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algn="ctr">
              <a:defRPr/>
            </a:pPr>
            <a:r>
              <a:rPr lang="en-US" spc="-5" dirty="0">
                <a:solidFill>
                  <a:prstClr val="black"/>
                </a:solidFill>
              </a:rPr>
              <a:t>Image</a:t>
            </a:r>
            <a:r>
              <a:rPr lang="en-US" spc="-45" dirty="0">
                <a:solidFill>
                  <a:prstClr val="black"/>
                </a:solidFill>
              </a:rPr>
              <a:t> </a:t>
            </a:r>
            <a:r>
              <a:rPr lang="en-US" spc="-5" dirty="0">
                <a:solidFill>
                  <a:prstClr val="black"/>
                </a:solidFill>
              </a:rPr>
              <a:t>Captioning</a:t>
            </a:r>
            <a:endParaRPr lang="en-US" kern="0" spc="-5" dirty="0">
              <a:solidFill>
                <a:prstClr val="black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735611" y="1639615"/>
            <a:ext cx="25759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Caption generated:</a:t>
            </a:r>
          </a:p>
          <a:p>
            <a:pPr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“straw hat”</a:t>
            </a:r>
          </a:p>
        </p:txBody>
      </p:sp>
      <p:sp>
        <p:nvSpPr>
          <p:cNvPr id="55" name="object 9"/>
          <p:cNvSpPr txBox="1"/>
          <p:nvPr/>
        </p:nvSpPr>
        <p:spPr>
          <a:xfrm>
            <a:off x="4308073" y="4898567"/>
            <a:ext cx="751827" cy="428322"/>
          </a:xfrm>
          <a:prstGeom prst="rect">
            <a:avLst/>
          </a:prstGeom>
          <a:solidFill>
            <a:srgbClr val="F2F2F2"/>
          </a:solidFill>
          <a:ln w="19049">
            <a:solidFill>
              <a:srgbClr val="66666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defRPr/>
            </a:pPr>
            <a:endParaRPr sz="70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  <a:defRPr/>
            </a:pPr>
            <a:endParaRPr sz="75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algn="ctr">
              <a:lnSpc>
                <a:spcPts val="830"/>
              </a:lnSpc>
              <a:defRPr/>
            </a:pPr>
            <a:r>
              <a:rPr sz="700" kern="0" dirty="0">
                <a:solidFill>
                  <a:sysClr val="windowText" lastClr="000000"/>
                </a:solidFill>
                <a:latin typeface="Arial"/>
                <a:cs typeface="Arial"/>
              </a:rPr>
              <a:t>x0</a:t>
            </a:r>
          </a:p>
          <a:p>
            <a:pPr marL="107314" marR="99695" algn="ctr">
              <a:lnSpc>
                <a:spcPts val="819"/>
              </a:lnSpc>
              <a:spcBef>
                <a:spcPts val="35"/>
              </a:spcBef>
              <a:defRPr/>
            </a:pPr>
            <a:r>
              <a:rPr sz="700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&lt;START&gt;</a:t>
            </a:r>
            <a:endParaRPr sz="7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6534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2" y="1078577"/>
            <a:ext cx="9143981" cy="50899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6581002"/>
            <a:ext cx="1188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Andrej </a:t>
            </a:r>
            <a:r>
              <a:rPr lang="en-US" sz="1200" dirty="0" err="1">
                <a:solidFill>
                  <a:prstClr val="black"/>
                </a:solidFill>
                <a:latin typeface="Calibri"/>
              </a:rPr>
              <a:t>Karpathy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718723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21463" y="5030686"/>
            <a:ext cx="7543165" cy="637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445" algn="ctr">
              <a:defRPr/>
            </a:pPr>
            <a:r>
              <a:rPr spc="-5" dirty="0">
                <a:solidFill>
                  <a:prstClr val="black"/>
                </a:solidFill>
                <a:latin typeface="Arial"/>
                <a:cs typeface="Arial"/>
              </a:rPr>
              <a:t>Key</a:t>
            </a:r>
            <a:r>
              <a:rPr spc="-6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prstClr val="black"/>
                </a:solidFill>
                <a:latin typeface="Arial"/>
                <a:cs typeface="Arial"/>
              </a:rPr>
              <a:t>Insight: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spcBef>
                <a:spcPts val="615"/>
              </a:spcBef>
              <a:defRPr/>
            </a:pPr>
            <a:r>
              <a:rPr spc="-5" dirty="0">
                <a:solidFill>
                  <a:prstClr val="black"/>
                </a:solidFill>
                <a:latin typeface="Arial"/>
                <a:cs typeface="Arial"/>
              </a:rPr>
              <a:t>Generate feature representation of the video and “decode” it to a</a:t>
            </a:r>
            <a:r>
              <a:rPr spc="18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prstClr val="black"/>
                </a:solidFill>
                <a:latin typeface="Arial"/>
                <a:cs typeface="Arial"/>
              </a:rPr>
              <a:t>sentence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13912" y="2394737"/>
            <a:ext cx="204914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srgbClr val="424242"/>
                </a:solidFill>
                <a:latin typeface="Arial"/>
                <a:cs typeface="Arial"/>
              </a:rPr>
              <a:t>[Sutskever et al. NIPS’14]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13912" y="3147092"/>
            <a:ext cx="2059939" cy="463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2100"/>
              </a:lnSpc>
              <a:defRPr/>
            </a:pPr>
            <a:r>
              <a:rPr sz="1400" spc="-5" dirty="0">
                <a:solidFill>
                  <a:srgbClr val="424242"/>
                </a:solidFill>
                <a:latin typeface="Arial"/>
                <a:cs typeface="Arial"/>
              </a:rPr>
              <a:t>[Donahue et al. CVPR’15]  [Vinyals et al.</a:t>
            </a:r>
            <a:r>
              <a:rPr sz="1400" spc="-1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424242"/>
                </a:solidFill>
                <a:latin typeface="Arial"/>
                <a:cs typeface="Arial"/>
              </a:rPr>
              <a:t>CVPR’15]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44655" y="2323298"/>
            <a:ext cx="776605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83820">
              <a:lnSpc>
                <a:spcPts val="1650"/>
              </a:lnSpc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English  Sentence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470096" y="2506813"/>
            <a:ext cx="289560" cy="4445"/>
          </a:xfrm>
          <a:custGeom>
            <a:avLst/>
            <a:gdLst/>
            <a:ahLst/>
            <a:cxnLst/>
            <a:rect l="l" t="t" r="r" b="b"/>
            <a:pathLst>
              <a:path w="289560" h="4444">
                <a:moveTo>
                  <a:pt x="0" y="4159"/>
                </a:moveTo>
                <a:lnTo>
                  <a:pt x="28931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737688" y="2485696"/>
            <a:ext cx="59690" cy="43180"/>
          </a:xfrm>
          <a:custGeom>
            <a:avLst/>
            <a:gdLst/>
            <a:ahLst/>
            <a:cxnLst/>
            <a:rect l="l" t="t" r="r" b="b"/>
            <a:pathLst>
              <a:path w="59689" h="43180">
                <a:moveTo>
                  <a:pt x="21727" y="21114"/>
                </a:moveTo>
                <a:lnTo>
                  <a:pt x="614" y="42842"/>
                </a:lnTo>
                <a:lnTo>
                  <a:pt x="59162" y="20574"/>
                </a:lnTo>
                <a:lnTo>
                  <a:pt x="0" y="0"/>
                </a:lnTo>
                <a:lnTo>
                  <a:pt x="21727" y="2111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856120" y="2234524"/>
            <a:ext cx="855980" cy="553085"/>
          </a:xfrm>
          <a:custGeom>
            <a:avLst/>
            <a:gdLst/>
            <a:ahLst/>
            <a:cxnLst/>
            <a:rect l="l" t="t" r="r" b="b"/>
            <a:pathLst>
              <a:path w="855980" h="553085">
                <a:moveTo>
                  <a:pt x="0" y="0"/>
                </a:moveTo>
                <a:lnTo>
                  <a:pt x="855598" y="0"/>
                </a:lnTo>
                <a:lnTo>
                  <a:pt x="855598" y="552898"/>
                </a:lnTo>
                <a:lnTo>
                  <a:pt x="0" y="552898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856120" y="2234524"/>
            <a:ext cx="855980" cy="553085"/>
          </a:xfrm>
          <a:custGeom>
            <a:avLst/>
            <a:gdLst/>
            <a:ahLst/>
            <a:cxnLst/>
            <a:rect l="l" t="t" r="r" b="b"/>
            <a:pathLst>
              <a:path w="855980" h="553085">
                <a:moveTo>
                  <a:pt x="0" y="0"/>
                </a:moveTo>
                <a:lnTo>
                  <a:pt x="855598" y="0"/>
                </a:lnTo>
                <a:lnTo>
                  <a:pt x="855598" y="552898"/>
                </a:lnTo>
                <a:lnTo>
                  <a:pt x="0" y="5528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5B59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50139" y="2294311"/>
            <a:ext cx="668020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664"/>
              </a:lnSpc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RNN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lnSpc>
                <a:spcPts val="1664"/>
              </a:lnSpc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encoder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003769" y="2406648"/>
            <a:ext cx="688975" cy="208915"/>
          </a:xfrm>
          <a:custGeom>
            <a:avLst/>
            <a:gdLst/>
            <a:ahLst/>
            <a:cxnLst/>
            <a:rect l="l" t="t" r="r" b="b"/>
            <a:pathLst>
              <a:path w="688975" h="208914">
                <a:moveTo>
                  <a:pt x="110774" y="0"/>
                </a:moveTo>
                <a:lnTo>
                  <a:pt x="577773" y="0"/>
                </a:lnTo>
                <a:lnTo>
                  <a:pt x="620890" y="8198"/>
                </a:lnTo>
                <a:lnTo>
                  <a:pt x="656101" y="30557"/>
                </a:lnTo>
                <a:lnTo>
                  <a:pt x="679842" y="63718"/>
                </a:lnTo>
                <a:lnTo>
                  <a:pt x="688548" y="104327"/>
                </a:lnTo>
                <a:lnTo>
                  <a:pt x="679842" y="144936"/>
                </a:lnTo>
                <a:lnTo>
                  <a:pt x="656101" y="178098"/>
                </a:lnTo>
                <a:lnTo>
                  <a:pt x="620890" y="200456"/>
                </a:lnTo>
                <a:lnTo>
                  <a:pt x="577773" y="208654"/>
                </a:lnTo>
                <a:lnTo>
                  <a:pt x="110774" y="208654"/>
                </a:lnTo>
                <a:lnTo>
                  <a:pt x="67658" y="200456"/>
                </a:lnTo>
                <a:lnTo>
                  <a:pt x="32446" y="178098"/>
                </a:lnTo>
                <a:lnTo>
                  <a:pt x="8705" y="144936"/>
                </a:lnTo>
                <a:lnTo>
                  <a:pt x="0" y="104327"/>
                </a:lnTo>
                <a:lnTo>
                  <a:pt x="8705" y="63718"/>
                </a:lnTo>
                <a:lnTo>
                  <a:pt x="32446" y="30557"/>
                </a:lnTo>
                <a:lnTo>
                  <a:pt x="67658" y="8198"/>
                </a:lnTo>
                <a:lnTo>
                  <a:pt x="110774" y="0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711720" y="2510971"/>
            <a:ext cx="227329" cy="0"/>
          </a:xfrm>
          <a:custGeom>
            <a:avLst/>
            <a:gdLst/>
            <a:ahLst/>
            <a:cxnLst/>
            <a:rect l="l" t="t" r="r" b="b"/>
            <a:pathLst>
              <a:path w="227329">
                <a:moveTo>
                  <a:pt x="0" y="0"/>
                </a:moveTo>
                <a:lnTo>
                  <a:pt x="226924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917220" y="2489549"/>
            <a:ext cx="59055" cy="43180"/>
          </a:xfrm>
          <a:custGeom>
            <a:avLst/>
            <a:gdLst/>
            <a:ahLst/>
            <a:cxnLst/>
            <a:rect l="l" t="t" r="r" b="b"/>
            <a:pathLst>
              <a:path w="59054" h="43180">
                <a:moveTo>
                  <a:pt x="21424" y="21422"/>
                </a:moveTo>
                <a:lnTo>
                  <a:pt x="0" y="42844"/>
                </a:lnTo>
                <a:lnTo>
                  <a:pt x="58849" y="21422"/>
                </a:lnTo>
                <a:lnTo>
                  <a:pt x="0" y="0"/>
                </a:lnTo>
                <a:lnTo>
                  <a:pt x="21424" y="21422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984366" y="2234524"/>
            <a:ext cx="855980" cy="553085"/>
          </a:xfrm>
          <a:custGeom>
            <a:avLst/>
            <a:gdLst/>
            <a:ahLst/>
            <a:cxnLst/>
            <a:rect l="l" t="t" r="r" b="b"/>
            <a:pathLst>
              <a:path w="855979" h="553085">
                <a:moveTo>
                  <a:pt x="0" y="0"/>
                </a:moveTo>
                <a:lnTo>
                  <a:pt x="855598" y="0"/>
                </a:lnTo>
                <a:lnTo>
                  <a:pt x="855598" y="552898"/>
                </a:lnTo>
                <a:lnTo>
                  <a:pt x="0" y="552898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984366" y="2234524"/>
            <a:ext cx="855980" cy="553085"/>
          </a:xfrm>
          <a:custGeom>
            <a:avLst/>
            <a:gdLst/>
            <a:ahLst/>
            <a:cxnLst/>
            <a:rect l="l" t="t" r="r" b="b"/>
            <a:pathLst>
              <a:path w="855979" h="553085">
                <a:moveTo>
                  <a:pt x="0" y="0"/>
                </a:moveTo>
                <a:lnTo>
                  <a:pt x="855598" y="0"/>
                </a:lnTo>
                <a:lnTo>
                  <a:pt x="855598" y="552898"/>
                </a:lnTo>
                <a:lnTo>
                  <a:pt x="0" y="5528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5B59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79616" y="2294311"/>
            <a:ext cx="1066800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64"/>
              </a:lnSpc>
              <a:tabLst>
                <a:tab pos="281305" algn="l"/>
                <a:tab pos="539750" algn="l"/>
              </a:tabLst>
              <a:defRPr/>
            </a:pPr>
            <a:r>
              <a:rPr sz="1400" u="heavy" dirty="0">
                <a:solidFill>
                  <a:prstClr val="black"/>
                </a:solidFill>
                <a:latin typeface="Times New Roman"/>
                <a:cs typeface="Times New Roman"/>
              </a:rPr>
              <a:t> 	</a:t>
            </a:r>
            <a:r>
              <a:rPr sz="1400" dirty="0">
                <a:solidFill>
                  <a:prstClr val="black"/>
                </a:solidFill>
                <a:latin typeface="Times New Roman"/>
                <a:cs typeface="Times New Roman"/>
              </a:rPr>
              <a:t>	</a:t>
            </a: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RNN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  <a:p>
            <a:pPr marL="410845">
              <a:lnSpc>
                <a:spcPts val="1664"/>
              </a:lnSpc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decoder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897818" y="2489549"/>
            <a:ext cx="59055" cy="43180"/>
          </a:xfrm>
          <a:custGeom>
            <a:avLst/>
            <a:gdLst/>
            <a:ahLst/>
            <a:cxnLst/>
            <a:rect l="l" t="t" r="r" b="b"/>
            <a:pathLst>
              <a:path w="59054" h="43180">
                <a:moveTo>
                  <a:pt x="21424" y="21422"/>
                </a:moveTo>
                <a:lnTo>
                  <a:pt x="0" y="42844"/>
                </a:lnTo>
                <a:lnTo>
                  <a:pt x="58849" y="21422"/>
                </a:lnTo>
                <a:lnTo>
                  <a:pt x="0" y="0"/>
                </a:lnTo>
                <a:lnTo>
                  <a:pt x="21424" y="21422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280317" y="2437923"/>
            <a:ext cx="135890" cy="146685"/>
          </a:xfrm>
          <a:custGeom>
            <a:avLst/>
            <a:gdLst/>
            <a:ahLst/>
            <a:cxnLst/>
            <a:rect l="l" t="t" r="r" b="b"/>
            <a:pathLst>
              <a:path w="135889" h="146685">
                <a:moveTo>
                  <a:pt x="0" y="73049"/>
                </a:moveTo>
                <a:lnTo>
                  <a:pt x="5327" y="44615"/>
                </a:lnTo>
                <a:lnTo>
                  <a:pt x="19856" y="21395"/>
                </a:lnTo>
                <a:lnTo>
                  <a:pt x="41406" y="5740"/>
                </a:lnTo>
                <a:lnTo>
                  <a:pt x="67799" y="0"/>
                </a:lnTo>
                <a:lnTo>
                  <a:pt x="105416" y="12273"/>
                </a:lnTo>
                <a:lnTo>
                  <a:pt x="130437" y="45094"/>
                </a:lnTo>
                <a:lnTo>
                  <a:pt x="135599" y="73049"/>
                </a:lnTo>
                <a:lnTo>
                  <a:pt x="130272" y="101484"/>
                </a:lnTo>
                <a:lnTo>
                  <a:pt x="115743" y="124704"/>
                </a:lnTo>
                <a:lnTo>
                  <a:pt x="94192" y="140359"/>
                </a:lnTo>
                <a:lnTo>
                  <a:pt x="67799" y="146099"/>
                </a:lnTo>
                <a:lnTo>
                  <a:pt x="41406" y="140359"/>
                </a:lnTo>
                <a:lnTo>
                  <a:pt x="19856" y="124704"/>
                </a:lnTo>
                <a:lnTo>
                  <a:pt x="5327" y="101484"/>
                </a:lnTo>
                <a:lnTo>
                  <a:pt x="0" y="73049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074317" y="2437923"/>
            <a:ext cx="135890" cy="146685"/>
          </a:xfrm>
          <a:custGeom>
            <a:avLst/>
            <a:gdLst/>
            <a:ahLst/>
            <a:cxnLst/>
            <a:rect l="l" t="t" r="r" b="b"/>
            <a:pathLst>
              <a:path w="135889" h="146685">
                <a:moveTo>
                  <a:pt x="0" y="73049"/>
                </a:moveTo>
                <a:lnTo>
                  <a:pt x="5327" y="44615"/>
                </a:lnTo>
                <a:lnTo>
                  <a:pt x="19856" y="21395"/>
                </a:lnTo>
                <a:lnTo>
                  <a:pt x="41406" y="5740"/>
                </a:lnTo>
                <a:lnTo>
                  <a:pt x="67799" y="0"/>
                </a:lnTo>
                <a:lnTo>
                  <a:pt x="105416" y="12273"/>
                </a:lnTo>
                <a:lnTo>
                  <a:pt x="130437" y="45094"/>
                </a:lnTo>
                <a:lnTo>
                  <a:pt x="135599" y="73049"/>
                </a:lnTo>
                <a:lnTo>
                  <a:pt x="130272" y="101484"/>
                </a:lnTo>
                <a:lnTo>
                  <a:pt x="115743" y="124704"/>
                </a:lnTo>
                <a:lnTo>
                  <a:pt x="94192" y="140359"/>
                </a:lnTo>
                <a:lnTo>
                  <a:pt x="67799" y="146099"/>
                </a:lnTo>
                <a:lnTo>
                  <a:pt x="41406" y="140359"/>
                </a:lnTo>
                <a:lnTo>
                  <a:pt x="19856" y="124704"/>
                </a:lnTo>
                <a:lnTo>
                  <a:pt x="5327" y="101484"/>
                </a:lnTo>
                <a:lnTo>
                  <a:pt x="0" y="73049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486317" y="2437923"/>
            <a:ext cx="135890" cy="146685"/>
          </a:xfrm>
          <a:custGeom>
            <a:avLst/>
            <a:gdLst/>
            <a:ahLst/>
            <a:cxnLst/>
            <a:rect l="l" t="t" r="r" b="b"/>
            <a:pathLst>
              <a:path w="135889" h="146685">
                <a:moveTo>
                  <a:pt x="0" y="73049"/>
                </a:moveTo>
                <a:lnTo>
                  <a:pt x="5327" y="44615"/>
                </a:lnTo>
                <a:lnTo>
                  <a:pt x="19856" y="21395"/>
                </a:lnTo>
                <a:lnTo>
                  <a:pt x="41406" y="5740"/>
                </a:lnTo>
                <a:lnTo>
                  <a:pt x="67799" y="0"/>
                </a:lnTo>
                <a:lnTo>
                  <a:pt x="105416" y="12273"/>
                </a:lnTo>
                <a:lnTo>
                  <a:pt x="130437" y="45094"/>
                </a:lnTo>
                <a:lnTo>
                  <a:pt x="135599" y="73049"/>
                </a:lnTo>
                <a:lnTo>
                  <a:pt x="130272" y="101484"/>
                </a:lnTo>
                <a:lnTo>
                  <a:pt x="115743" y="124704"/>
                </a:lnTo>
                <a:lnTo>
                  <a:pt x="94192" y="140359"/>
                </a:lnTo>
                <a:lnTo>
                  <a:pt x="67799" y="146099"/>
                </a:lnTo>
                <a:lnTo>
                  <a:pt x="41406" y="140359"/>
                </a:lnTo>
                <a:lnTo>
                  <a:pt x="19856" y="124704"/>
                </a:lnTo>
                <a:lnTo>
                  <a:pt x="5327" y="101484"/>
                </a:lnTo>
                <a:lnTo>
                  <a:pt x="0" y="73049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351569" y="2323298"/>
            <a:ext cx="776605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98425">
              <a:lnSpc>
                <a:spcPts val="1650"/>
              </a:lnSpc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French  Sentence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839964" y="2510971"/>
            <a:ext cx="297180" cy="0"/>
          </a:xfrm>
          <a:custGeom>
            <a:avLst/>
            <a:gdLst/>
            <a:ahLst/>
            <a:cxnLst/>
            <a:rect l="l" t="t" r="r" b="b"/>
            <a:pathLst>
              <a:path w="297179">
                <a:moveTo>
                  <a:pt x="0" y="0"/>
                </a:moveTo>
                <a:lnTo>
                  <a:pt x="297124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115665" y="2489549"/>
            <a:ext cx="59055" cy="43180"/>
          </a:xfrm>
          <a:custGeom>
            <a:avLst/>
            <a:gdLst/>
            <a:ahLst/>
            <a:cxnLst/>
            <a:rect l="l" t="t" r="r" b="b"/>
            <a:pathLst>
              <a:path w="59054" h="43180">
                <a:moveTo>
                  <a:pt x="21424" y="21422"/>
                </a:moveTo>
                <a:lnTo>
                  <a:pt x="0" y="42844"/>
                </a:lnTo>
                <a:lnTo>
                  <a:pt x="58849" y="21422"/>
                </a:lnTo>
                <a:lnTo>
                  <a:pt x="0" y="0"/>
                </a:lnTo>
                <a:lnTo>
                  <a:pt x="21424" y="21422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470083" y="3366596"/>
            <a:ext cx="289560" cy="4445"/>
          </a:xfrm>
          <a:custGeom>
            <a:avLst/>
            <a:gdLst/>
            <a:ahLst/>
            <a:cxnLst/>
            <a:rect l="l" t="t" r="r" b="b"/>
            <a:pathLst>
              <a:path w="289560" h="4444">
                <a:moveTo>
                  <a:pt x="0" y="4149"/>
                </a:moveTo>
                <a:lnTo>
                  <a:pt x="28931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737675" y="3345470"/>
            <a:ext cx="59690" cy="43180"/>
          </a:xfrm>
          <a:custGeom>
            <a:avLst/>
            <a:gdLst/>
            <a:ahLst/>
            <a:cxnLst/>
            <a:rect l="l" t="t" r="r" b="b"/>
            <a:pathLst>
              <a:path w="59689" h="43180">
                <a:moveTo>
                  <a:pt x="21727" y="21124"/>
                </a:moveTo>
                <a:lnTo>
                  <a:pt x="614" y="42849"/>
                </a:lnTo>
                <a:lnTo>
                  <a:pt x="59162" y="20574"/>
                </a:lnTo>
                <a:lnTo>
                  <a:pt x="0" y="0"/>
                </a:lnTo>
                <a:lnTo>
                  <a:pt x="21727" y="2112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856107" y="3094297"/>
            <a:ext cx="855980" cy="553085"/>
          </a:xfrm>
          <a:custGeom>
            <a:avLst/>
            <a:gdLst/>
            <a:ahLst/>
            <a:cxnLst/>
            <a:rect l="l" t="t" r="r" b="b"/>
            <a:pathLst>
              <a:path w="855980" h="553085">
                <a:moveTo>
                  <a:pt x="0" y="0"/>
                </a:moveTo>
                <a:lnTo>
                  <a:pt x="855610" y="0"/>
                </a:lnTo>
                <a:lnTo>
                  <a:pt x="855610" y="552898"/>
                </a:lnTo>
                <a:lnTo>
                  <a:pt x="0" y="552898"/>
                </a:lnTo>
                <a:lnTo>
                  <a:pt x="0" y="0"/>
                </a:lnTo>
                <a:close/>
              </a:path>
            </a:pathLst>
          </a:custGeom>
          <a:solidFill>
            <a:srgbClr val="CFE1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856107" y="3094297"/>
            <a:ext cx="855980" cy="553085"/>
          </a:xfrm>
          <a:custGeom>
            <a:avLst/>
            <a:gdLst/>
            <a:ahLst/>
            <a:cxnLst/>
            <a:rect l="l" t="t" r="r" b="b"/>
            <a:pathLst>
              <a:path w="855980" h="553085">
                <a:moveTo>
                  <a:pt x="0" y="0"/>
                </a:moveTo>
                <a:lnTo>
                  <a:pt x="855610" y="0"/>
                </a:lnTo>
                <a:lnTo>
                  <a:pt x="855610" y="552898"/>
                </a:lnTo>
                <a:lnTo>
                  <a:pt x="0" y="5528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5B59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969860" y="3258858"/>
            <a:ext cx="62865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Encode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003745" y="3266422"/>
            <a:ext cx="688975" cy="208915"/>
          </a:xfrm>
          <a:custGeom>
            <a:avLst/>
            <a:gdLst/>
            <a:ahLst/>
            <a:cxnLst/>
            <a:rect l="l" t="t" r="r" b="b"/>
            <a:pathLst>
              <a:path w="688975" h="208914">
                <a:moveTo>
                  <a:pt x="110774" y="0"/>
                </a:moveTo>
                <a:lnTo>
                  <a:pt x="577798" y="0"/>
                </a:lnTo>
                <a:lnTo>
                  <a:pt x="620915" y="8198"/>
                </a:lnTo>
                <a:lnTo>
                  <a:pt x="656126" y="30556"/>
                </a:lnTo>
                <a:lnTo>
                  <a:pt x="679867" y="63717"/>
                </a:lnTo>
                <a:lnTo>
                  <a:pt x="688573" y="104324"/>
                </a:lnTo>
                <a:lnTo>
                  <a:pt x="679867" y="144936"/>
                </a:lnTo>
                <a:lnTo>
                  <a:pt x="656126" y="178096"/>
                </a:lnTo>
                <a:lnTo>
                  <a:pt x="620915" y="200452"/>
                </a:lnTo>
                <a:lnTo>
                  <a:pt x="577798" y="208649"/>
                </a:lnTo>
                <a:lnTo>
                  <a:pt x="110774" y="208649"/>
                </a:lnTo>
                <a:lnTo>
                  <a:pt x="67658" y="200452"/>
                </a:lnTo>
                <a:lnTo>
                  <a:pt x="32446" y="178096"/>
                </a:lnTo>
                <a:lnTo>
                  <a:pt x="8705" y="144936"/>
                </a:lnTo>
                <a:lnTo>
                  <a:pt x="0" y="104324"/>
                </a:lnTo>
                <a:lnTo>
                  <a:pt x="8705" y="63717"/>
                </a:lnTo>
                <a:lnTo>
                  <a:pt x="32446" y="30556"/>
                </a:lnTo>
                <a:lnTo>
                  <a:pt x="67658" y="8198"/>
                </a:lnTo>
                <a:lnTo>
                  <a:pt x="110774" y="0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4711720" y="3370745"/>
            <a:ext cx="227329" cy="0"/>
          </a:xfrm>
          <a:custGeom>
            <a:avLst/>
            <a:gdLst/>
            <a:ahLst/>
            <a:cxnLst/>
            <a:rect l="l" t="t" r="r" b="b"/>
            <a:pathLst>
              <a:path w="227329">
                <a:moveTo>
                  <a:pt x="0" y="0"/>
                </a:moveTo>
                <a:lnTo>
                  <a:pt x="2268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917195" y="3349322"/>
            <a:ext cx="59055" cy="43180"/>
          </a:xfrm>
          <a:custGeom>
            <a:avLst/>
            <a:gdLst/>
            <a:ahLst/>
            <a:cxnLst/>
            <a:rect l="l" t="t" r="r" b="b"/>
            <a:pathLst>
              <a:path w="59054" h="43180">
                <a:moveTo>
                  <a:pt x="21424" y="21422"/>
                </a:moveTo>
                <a:lnTo>
                  <a:pt x="0" y="42847"/>
                </a:lnTo>
                <a:lnTo>
                  <a:pt x="58874" y="21422"/>
                </a:lnTo>
                <a:lnTo>
                  <a:pt x="0" y="0"/>
                </a:lnTo>
                <a:lnTo>
                  <a:pt x="21424" y="21422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984366" y="3094295"/>
            <a:ext cx="855980" cy="486672"/>
          </a:xfrm>
          <a:prstGeom prst="rect">
            <a:avLst/>
          </a:prstGeom>
          <a:solidFill>
            <a:srgbClr val="F4CCCC"/>
          </a:solidFill>
          <a:ln w="19049">
            <a:solidFill>
              <a:srgbClr val="5B5959"/>
            </a:solidFill>
          </a:ln>
        </p:spPr>
        <p:txBody>
          <a:bodyPr vert="horz" wrap="square" lIns="0" tIns="50165" rIns="0" bIns="0" rtlCol="0">
            <a:spAutoFit/>
          </a:bodyPr>
          <a:lstStyle/>
          <a:p>
            <a:pPr algn="ctr">
              <a:lnSpc>
                <a:spcPts val="1664"/>
              </a:lnSpc>
              <a:spcBef>
                <a:spcPts val="395"/>
              </a:spcBef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RNN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lnSpc>
                <a:spcPts val="1664"/>
              </a:lnSpc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decoder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679591" y="3154083"/>
            <a:ext cx="2946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tabLst>
                <a:tab pos="281305" algn="l"/>
              </a:tabLst>
              <a:defRPr/>
            </a:pPr>
            <a:r>
              <a:rPr sz="1400" u="heavy" dirty="0">
                <a:solidFill>
                  <a:prstClr val="black"/>
                </a:solidFill>
                <a:latin typeface="Times New Roman"/>
                <a:cs typeface="Times New Roman"/>
              </a:rPr>
              <a:t> 	</a:t>
            </a:r>
            <a:endParaRPr sz="14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897793" y="3349322"/>
            <a:ext cx="59055" cy="43180"/>
          </a:xfrm>
          <a:custGeom>
            <a:avLst/>
            <a:gdLst/>
            <a:ahLst/>
            <a:cxnLst/>
            <a:rect l="l" t="t" r="r" b="b"/>
            <a:pathLst>
              <a:path w="59054" h="43180">
                <a:moveTo>
                  <a:pt x="21424" y="21422"/>
                </a:moveTo>
                <a:lnTo>
                  <a:pt x="0" y="42847"/>
                </a:lnTo>
                <a:lnTo>
                  <a:pt x="58874" y="21422"/>
                </a:lnTo>
                <a:lnTo>
                  <a:pt x="0" y="0"/>
                </a:lnTo>
                <a:lnTo>
                  <a:pt x="21424" y="21422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280317" y="3297697"/>
            <a:ext cx="135890" cy="146685"/>
          </a:xfrm>
          <a:custGeom>
            <a:avLst/>
            <a:gdLst/>
            <a:ahLst/>
            <a:cxnLst/>
            <a:rect l="l" t="t" r="r" b="b"/>
            <a:pathLst>
              <a:path w="135889" h="146685">
                <a:moveTo>
                  <a:pt x="0" y="73049"/>
                </a:moveTo>
                <a:lnTo>
                  <a:pt x="5326" y="44615"/>
                </a:lnTo>
                <a:lnTo>
                  <a:pt x="19853" y="21395"/>
                </a:lnTo>
                <a:lnTo>
                  <a:pt x="41396" y="5740"/>
                </a:lnTo>
                <a:lnTo>
                  <a:pt x="67774" y="0"/>
                </a:lnTo>
                <a:lnTo>
                  <a:pt x="105406" y="12273"/>
                </a:lnTo>
                <a:lnTo>
                  <a:pt x="130434" y="45094"/>
                </a:lnTo>
                <a:lnTo>
                  <a:pt x="135599" y="73049"/>
                </a:lnTo>
                <a:lnTo>
                  <a:pt x="130268" y="101486"/>
                </a:lnTo>
                <a:lnTo>
                  <a:pt x="115731" y="124705"/>
                </a:lnTo>
                <a:lnTo>
                  <a:pt x="94171" y="140359"/>
                </a:lnTo>
                <a:lnTo>
                  <a:pt x="67774" y="146099"/>
                </a:lnTo>
                <a:lnTo>
                  <a:pt x="41396" y="140359"/>
                </a:lnTo>
                <a:lnTo>
                  <a:pt x="19853" y="124705"/>
                </a:lnTo>
                <a:lnTo>
                  <a:pt x="5326" y="101486"/>
                </a:lnTo>
                <a:lnTo>
                  <a:pt x="0" y="73049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074317" y="3297697"/>
            <a:ext cx="135890" cy="146685"/>
          </a:xfrm>
          <a:custGeom>
            <a:avLst/>
            <a:gdLst/>
            <a:ahLst/>
            <a:cxnLst/>
            <a:rect l="l" t="t" r="r" b="b"/>
            <a:pathLst>
              <a:path w="135889" h="146685">
                <a:moveTo>
                  <a:pt x="0" y="73049"/>
                </a:moveTo>
                <a:lnTo>
                  <a:pt x="5326" y="44615"/>
                </a:lnTo>
                <a:lnTo>
                  <a:pt x="19853" y="21395"/>
                </a:lnTo>
                <a:lnTo>
                  <a:pt x="41396" y="5740"/>
                </a:lnTo>
                <a:lnTo>
                  <a:pt x="67774" y="0"/>
                </a:lnTo>
                <a:lnTo>
                  <a:pt x="105406" y="12273"/>
                </a:lnTo>
                <a:lnTo>
                  <a:pt x="130421" y="45094"/>
                </a:lnTo>
                <a:lnTo>
                  <a:pt x="135574" y="73049"/>
                </a:lnTo>
                <a:lnTo>
                  <a:pt x="130247" y="101486"/>
                </a:lnTo>
                <a:lnTo>
                  <a:pt x="115718" y="124705"/>
                </a:lnTo>
                <a:lnTo>
                  <a:pt x="94167" y="140359"/>
                </a:lnTo>
                <a:lnTo>
                  <a:pt x="67774" y="146099"/>
                </a:lnTo>
                <a:lnTo>
                  <a:pt x="41396" y="140359"/>
                </a:lnTo>
                <a:lnTo>
                  <a:pt x="19853" y="124705"/>
                </a:lnTo>
                <a:lnTo>
                  <a:pt x="5326" y="101486"/>
                </a:lnTo>
                <a:lnTo>
                  <a:pt x="0" y="73049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486291" y="3297697"/>
            <a:ext cx="135890" cy="146685"/>
          </a:xfrm>
          <a:custGeom>
            <a:avLst/>
            <a:gdLst/>
            <a:ahLst/>
            <a:cxnLst/>
            <a:rect l="l" t="t" r="r" b="b"/>
            <a:pathLst>
              <a:path w="135889" h="146685">
                <a:moveTo>
                  <a:pt x="0" y="73049"/>
                </a:moveTo>
                <a:lnTo>
                  <a:pt x="5330" y="44615"/>
                </a:lnTo>
                <a:lnTo>
                  <a:pt x="19865" y="21395"/>
                </a:lnTo>
                <a:lnTo>
                  <a:pt x="41417" y="5740"/>
                </a:lnTo>
                <a:lnTo>
                  <a:pt x="67799" y="0"/>
                </a:lnTo>
                <a:lnTo>
                  <a:pt x="105431" y="12273"/>
                </a:lnTo>
                <a:lnTo>
                  <a:pt x="130459" y="45094"/>
                </a:lnTo>
                <a:lnTo>
                  <a:pt x="135624" y="73049"/>
                </a:lnTo>
                <a:lnTo>
                  <a:pt x="130293" y="101486"/>
                </a:lnTo>
                <a:lnTo>
                  <a:pt x="115756" y="124705"/>
                </a:lnTo>
                <a:lnTo>
                  <a:pt x="94196" y="140359"/>
                </a:lnTo>
                <a:lnTo>
                  <a:pt x="67799" y="146099"/>
                </a:lnTo>
                <a:lnTo>
                  <a:pt x="41417" y="140359"/>
                </a:lnTo>
                <a:lnTo>
                  <a:pt x="19865" y="124705"/>
                </a:lnTo>
                <a:lnTo>
                  <a:pt x="5330" y="101486"/>
                </a:lnTo>
                <a:lnTo>
                  <a:pt x="0" y="73049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307338" y="3263215"/>
            <a:ext cx="77660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Sentence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6839941" y="3368744"/>
            <a:ext cx="329565" cy="2540"/>
          </a:xfrm>
          <a:custGeom>
            <a:avLst/>
            <a:gdLst/>
            <a:ahLst/>
            <a:cxnLst/>
            <a:rect l="l" t="t" r="r" b="b"/>
            <a:pathLst>
              <a:path w="329564" h="2539">
                <a:moveTo>
                  <a:pt x="0" y="1999"/>
                </a:moveTo>
                <a:lnTo>
                  <a:pt x="329224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7147615" y="3347449"/>
            <a:ext cx="59055" cy="43180"/>
          </a:xfrm>
          <a:custGeom>
            <a:avLst/>
            <a:gdLst/>
            <a:ahLst/>
            <a:cxnLst/>
            <a:rect l="l" t="t" r="r" b="b"/>
            <a:pathLst>
              <a:path w="59054" h="43180">
                <a:moveTo>
                  <a:pt x="21549" y="21294"/>
                </a:moveTo>
                <a:lnTo>
                  <a:pt x="249" y="42844"/>
                </a:lnTo>
                <a:lnTo>
                  <a:pt x="58999" y="21069"/>
                </a:lnTo>
                <a:lnTo>
                  <a:pt x="0" y="0"/>
                </a:lnTo>
                <a:lnTo>
                  <a:pt x="21549" y="2129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3470083" y="4279895"/>
            <a:ext cx="289560" cy="4445"/>
          </a:xfrm>
          <a:custGeom>
            <a:avLst/>
            <a:gdLst/>
            <a:ahLst/>
            <a:cxnLst/>
            <a:rect l="l" t="t" r="r" b="b"/>
            <a:pathLst>
              <a:path w="289560" h="4445">
                <a:moveTo>
                  <a:pt x="0" y="4174"/>
                </a:moveTo>
                <a:lnTo>
                  <a:pt x="28931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3737675" y="4258793"/>
            <a:ext cx="59690" cy="43180"/>
          </a:xfrm>
          <a:custGeom>
            <a:avLst/>
            <a:gdLst/>
            <a:ahLst/>
            <a:cxnLst/>
            <a:rect l="l" t="t" r="r" b="b"/>
            <a:pathLst>
              <a:path w="59689" h="43179">
                <a:moveTo>
                  <a:pt x="21727" y="21099"/>
                </a:moveTo>
                <a:lnTo>
                  <a:pt x="614" y="42824"/>
                </a:lnTo>
                <a:lnTo>
                  <a:pt x="59162" y="20574"/>
                </a:lnTo>
                <a:lnTo>
                  <a:pt x="0" y="0"/>
                </a:lnTo>
                <a:lnTo>
                  <a:pt x="21727" y="2109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3856107" y="4007620"/>
            <a:ext cx="855980" cy="553085"/>
          </a:xfrm>
          <a:custGeom>
            <a:avLst/>
            <a:gdLst/>
            <a:ahLst/>
            <a:cxnLst/>
            <a:rect l="l" t="t" r="r" b="b"/>
            <a:pathLst>
              <a:path w="855980" h="553085">
                <a:moveTo>
                  <a:pt x="0" y="0"/>
                </a:moveTo>
                <a:lnTo>
                  <a:pt x="855610" y="0"/>
                </a:lnTo>
                <a:lnTo>
                  <a:pt x="855610" y="552898"/>
                </a:lnTo>
                <a:lnTo>
                  <a:pt x="0" y="552898"/>
                </a:lnTo>
                <a:lnTo>
                  <a:pt x="0" y="0"/>
                </a:lnTo>
                <a:close/>
              </a:path>
            </a:pathLst>
          </a:custGeom>
          <a:solidFill>
            <a:srgbClr val="CFE1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3856107" y="4007620"/>
            <a:ext cx="855980" cy="553085"/>
          </a:xfrm>
          <a:custGeom>
            <a:avLst/>
            <a:gdLst/>
            <a:ahLst/>
            <a:cxnLst/>
            <a:rect l="l" t="t" r="r" b="b"/>
            <a:pathLst>
              <a:path w="855980" h="553085">
                <a:moveTo>
                  <a:pt x="0" y="0"/>
                </a:moveTo>
                <a:lnTo>
                  <a:pt x="855610" y="0"/>
                </a:lnTo>
                <a:lnTo>
                  <a:pt x="855610" y="552898"/>
                </a:lnTo>
                <a:lnTo>
                  <a:pt x="0" y="5528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5B59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969860" y="4172170"/>
            <a:ext cx="62865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Encode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5003745" y="4179720"/>
            <a:ext cx="688975" cy="208915"/>
          </a:xfrm>
          <a:custGeom>
            <a:avLst/>
            <a:gdLst/>
            <a:ahLst/>
            <a:cxnLst/>
            <a:rect l="l" t="t" r="r" b="b"/>
            <a:pathLst>
              <a:path w="688975" h="208914">
                <a:moveTo>
                  <a:pt x="110774" y="0"/>
                </a:moveTo>
                <a:lnTo>
                  <a:pt x="577798" y="0"/>
                </a:lnTo>
                <a:lnTo>
                  <a:pt x="620915" y="8201"/>
                </a:lnTo>
                <a:lnTo>
                  <a:pt x="656126" y="30565"/>
                </a:lnTo>
                <a:lnTo>
                  <a:pt x="679867" y="63734"/>
                </a:lnTo>
                <a:lnTo>
                  <a:pt x="688573" y="104349"/>
                </a:lnTo>
                <a:lnTo>
                  <a:pt x="679867" y="144950"/>
                </a:lnTo>
                <a:lnTo>
                  <a:pt x="656126" y="178112"/>
                </a:lnTo>
                <a:lnTo>
                  <a:pt x="620915" y="200473"/>
                </a:lnTo>
                <a:lnTo>
                  <a:pt x="577798" y="208674"/>
                </a:lnTo>
                <a:lnTo>
                  <a:pt x="110774" y="208674"/>
                </a:lnTo>
                <a:lnTo>
                  <a:pt x="67658" y="200473"/>
                </a:lnTo>
                <a:lnTo>
                  <a:pt x="32446" y="178112"/>
                </a:lnTo>
                <a:lnTo>
                  <a:pt x="8705" y="144950"/>
                </a:lnTo>
                <a:lnTo>
                  <a:pt x="0" y="104349"/>
                </a:lnTo>
                <a:lnTo>
                  <a:pt x="8705" y="63734"/>
                </a:lnTo>
                <a:lnTo>
                  <a:pt x="32446" y="30565"/>
                </a:lnTo>
                <a:lnTo>
                  <a:pt x="67658" y="8201"/>
                </a:lnTo>
                <a:lnTo>
                  <a:pt x="110774" y="0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4711720" y="4284067"/>
            <a:ext cx="227329" cy="0"/>
          </a:xfrm>
          <a:custGeom>
            <a:avLst/>
            <a:gdLst/>
            <a:ahLst/>
            <a:cxnLst/>
            <a:rect l="l" t="t" r="r" b="b"/>
            <a:pathLst>
              <a:path w="227329">
                <a:moveTo>
                  <a:pt x="0" y="0"/>
                </a:moveTo>
                <a:lnTo>
                  <a:pt x="2268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4917195" y="4262643"/>
            <a:ext cx="59055" cy="43180"/>
          </a:xfrm>
          <a:custGeom>
            <a:avLst/>
            <a:gdLst/>
            <a:ahLst/>
            <a:cxnLst/>
            <a:rect l="l" t="t" r="r" b="b"/>
            <a:pathLst>
              <a:path w="59054" h="43179">
                <a:moveTo>
                  <a:pt x="21424" y="21424"/>
                </a:moveTo>
                <a:lnTo>
                  <a:pt x="0" y="42824"/>
                </a:lnTo>
                <a:lnTo>
                  <a:pt x="58874" y="21424"/>
                </a:lnTo>
                <a:lnTo>
                  <a:pt x="0" y="0"/>
                </a:lnTo>
                <a:lnTo>
                  <a:pt x="21424" y="2142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984366" y="4007618"/>
            <a:ext cx="855980" cy="486672"/>
          </a:xfrm>
          <a:prstGeom prst="rect">
            <a:avLst/>
          </a:prstGeom>
          <a:solidFill>
            <a:srgbClr val="F4CCCC"/>
          </a:solidFill>
          <a:ln w="19049">
            <a:solidFill>
              <a:srgbClr val="5B5959"/>
            </a:solidFill>
          </a:ln>
        </p:spPr>
        <p:txBody>
          <a:bodyPr vert="horz" wrap="square" lIns="0" tIns="50165" rIns="0" bIns="0" rtlCol="0">
            <a:spAutoFit/>
          </a:bodyPr>
          <a:lstStyle/>
          <a:p>
            <a:pPr algn="ctr">
              <a:lnSpc>
                <a:spcPts val="1664"/>
              </a:lnSpc>
              <a:spcBef>
                <a:spcPts val="395"/>
              </a:spcBef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RNN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lnSpc>
                <a:spcPts val="1664"/>
              </a:lnSpc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decoder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679591" y="4067396"/>
            <a:ext cx="2946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tabLst>
                <a:tab pos="281305" algn="l"/>
              </a:tabLst>
              <a:defRPr/>
            </a:pPr>
            <a:r>
              <a:rPr sz="1400" u="heavy" dirty="0">
                <a:solidFill>
                  <a:prstClr val="black"/>
                </a:solidFill>
                <a:latin typeface="Times New Roman"/>
                <a:cs typeface="Times New Roman"/>
              </a:rPr>
              <a:t> 	</a:t>
            </a:r>
            <a:endParaRPr sz="14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5897793" y="4262643"/>
            <a:ext cx="59055" cy="43180"/>
          </a:xfrm>
          <a:custGeom>
            <a:avLst/>
            <a:gdLst/>
            <a:ahLst/>
            <a:cxnLst/>
            <a:rect l="l" t="t" r="r" b="b"/>
            <a:pathLst>
              <a:path w="59054" h="43179">
                <a:moveTo>
                  <a:pt x="21424" y="21424"/>
                </a:moveTo>
                <a:lnTo>
                  <a:pt x="0" y="42824"/>
                </a:lnTo>
                <a:lnTo>
                  <a:pt x="58874" y="21424"/>
                </a:lnTo>
                <a:lnTo>
                  <a:pt x="0" y="0"/>
                </a:lnTo>
                <a:lnTo>
                  <a:pt x="21424" y="2142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5280317" y="4210995"/>
            <a:ext cx="135890" cy="146685"/>
          </a:xfrm>
          <a:custGeom>
            <a:avLst/>
            <a:gdLst/>
            <a:ahLst/>
            <a:cxnLst/>
            <a:rect l="l" t="t" r="r" b="b"/>
            <a:pathLst>
              <a:path w="135889" h="146685">
                <a:moveTo>
                  <a:pt x="0" y="73074"/>
                </a:moveTo>
                <a:lnTo>
                  <a:pt x="5326" y="44634"/>
                </a:lnTo>
                <a:lnTo>
                  <a:pt x="19853" y="21406"/>
                </a:lnTo>
                <a:lnTo>
                  <a:pt x="41396" y="5743"/>
                </a:lnTo>
                <a:lnTo>
                  <a:pt x="67774" y="0"/>
                </a:lnTo>
                <a:lnTo>
                  <a:pt x="105406" y="12276"/>
                </a:lnTo>
                <a:lnTo>
                  <a:pt x="130434" y="45109"/>
                </a:lnTo>
                <a:lnTo>
                  <a:pt x="135599" y="73074"/>
                </a:lnTo>
                <a:lnTo>
                  <a:pt x="130268" y="101500"/>
                </a:lnTo>
                <a:lnTo>
                  <a:pt x="115731" y="124721"/>
                </a:lnTo>
                <a:lnTo>
                  <a:pt x="94171" y="140381"/>
                </a:lnTo>
                <a:lnTo>
                  <a:pt x="67774" y="146124"/>
                </a:lnTo>
                <a:lnTo>
                  <a:pt x="41396" y="140381"/>
                </a:lnTo>
                <a:lnTo>
                  <a:pt x="19853" y="124721"/>
                </a:lnTo>
                <a:lnTo>
                  <a:pt x="5326" y="101500"/>
                </a:lnTo>
                <a:lnTo>
                  <a:pt x="0" y="73074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5074317" y="4210995"/>
            <a:ext cx="135890" cy="146685"/>
          </a:xfrm>
          <a:custGeom>
            <a:avLst/>
            <a:gdLst/>
            <a:ahLst/>
            <a:cxnLst/>
            <a:rect l="l" t="t" r="r" b="b"/>
            <a:pathLst>
              <a:path w="135889" h="146685">
                <a:moveTo>
                  <a:pt x="0" y="73074"/>
                </a:moveTo>
                <a:lnTo>
                  <a:pt x="5326" y="44634"/>
                </a:lnTo>
                <a:lnTo>
                  <a:pt x="19853" y="21406"/>
                </a:lnTo>
                <a:lnTo>
                  <a:pt x="41396" y="5743"/>
                </a:lnTo>
                <a:lnTo>
                  <a:pt x="67774" y="0"/>
                </a:lnTo>
                <a:lnTo>
                  <a:pt x="105406" y="12276"/>
                </a:lnTo>
                <a:lnTo>
                  <a:pt x="130421" y="45109"/>
                </a:lnTo>
                <a:lnTo>
                  <a:pt x="135574" y="73074"/>
                </a:lnTo>
                <a:lnTo>
                  <a:pt x="130247" y="101500"/>
                </a:lnTo>
                <a:lnTo>
                  <a:pt x="115718" y="124721"/>
                </a:lnTo>
                <a:lnTo>
                  <a:pt x="94167" y="140381"/>
                </a:lnTo>
                <a:lnTo>
                  <a:pt x="67774" y="146124"/>
                </a:lnTo>
                <a:lnTo>
                  <a:pt x="41396" y="140381"/>
                </a:lnTo>
                <a:lnTo>
                  <a:pt x="19853" y="124721"/>
                </a:lnTo>
                <a:lnTo>
                  <a:pt x="5326" y="101500"/>
                </a:lnTo>
                <a:lnTo>
                  <a:pt x="0" y="73074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5486291" y="4210995"/>
            <a:ext cx="135890" cy="146685"/>
          </a:xfrm>
          <a:custGeom>
            <a:avLst/>
            <a:gdLst/>
            <a:ahLst/>
            <a:cxnLst/>
            <a:rect l="l" t="t" r="r" b="b"/>
            <a:pathLst>
              <a:path w="135889" h="146685">
                <a:moveTo>
                  <a:pt x="0" y="73074"/>
                </a:moveTo>
                <a:lnTo>
                  <a:pt x="5330" y="44634"/>
                </a:lnTo>
                <a:lnTo>
                  <a:pt x="19865" y="21406"/>
                </a:lnTo>
                <a:lnTo>
                  <a:pt x="41417" y="5743"/>
                </a:lnTo>
                <a:lnTo>
                  <a:pt x="67799" y="0"/>
                </a:lnTo>
                <a:lnTo>
                  <a:pt x="105431" y="12276"/>
                </a:lnTo>
                <a:lnTo>
                  <a:pt x="130459" y="45109"/>
                </a:lnTo>
                <a:lnTo>
                  <a:pt x="135624" y="73074"/>
                </a:lnTo>
                <a:lnTo>
                  <a:pt x="130293" y="101500"/>
                </a:lnTo>
                <a:lnTo>
                  <a:pt x="115756" y="124721"/>
                </a:lnTo>
                <a:lnTo>
                  <a:pt x="94196" y="140381"/>
                </a:lnTo>
                <a:lnTo>
                  <a:pt x="67799" y="146124"/>
                </a:lnTo>
                <a:lnTo>
                  <a:pt x="41417" y="140381"/>
                </a:lnTo>
                <a:lnTo>
                  <a:pt x="19865" y="124721"/>
                </a:lnTo>
                <a:lnTo>
                  <a:pt x="5330" y="101500"/>
                </a:lnTo>
                <a:lnTo>
                  <a:pt x="0" y="73074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307338" y="4176527"/>
            <a:ext cx="77660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Sentence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6839941" y="4282043"/>
            <a:ext cx="329565" cy="2540"/>
          </a:xfrm>
          <a:custGeom>
            <a:avLst/>
            <a:gdLst/>
            <a:ahLst/>
            <a:cxnLst/>
            <a:rect l="l" t="t" r="r" b="b"/>
            <a:pathLst>
              <a:path w="329564" h="2539">
                <a:moveTo>
                  <a:pt x="0" y="2024"/>
                </a:moveTo>
                <a:lnTo>
                  <a:pt x="329224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7147615" y="4260768"/>
            <a:ext cx="59055" cy="43180"/>
          </a:xfrm>
          <a:custGeom>
            <a:avLst/>
            <a:gdLst/>
            <a:ahLst/>
            <a:cxnLst/>
            <a:rect l="l" t="t" r="r" b="b"/>
            <a:pathLst>
              <a:path w="59054" h="43179">
                <a:moveTo>
                  <a:pt x="21549" y="21274"/>
                </a:moveTo>
                <a:lnTo>
                  <a:pt x="249" y="42849"/>
                </a:lnTo>
                <a:lnTo>
                  <a:pt x="58999" y="21049"/>
                </a:lnTo>
                <a:lnTo>
                  <a:pt x="0" y="0"/>
                </a:lnTo>
                <a:lnTo>
                  <a:pt x="21549" y="2127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2631862" y="3069822"/>
            <a:ext cx="601873" cy="6018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2631860" y="4040695"/>
            <a:ext cx="688548" cy="468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" name="object 62"/>
          <p:cNvSpPr txBox="1">
            <a:spLocks noGrp="1"/>
          </p:cNvSpPr>
          <p:nvPr>
            <p:ph type="sldNum" sz="quarter" idx="7"/>
          </p:nvPr>
        </p:nvSpPr>
        <p:spPr>
          <a:xfrm>
            <a:off x="8810754" y="6478189"/>
            <a:ext cx="23495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3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6839">
              <a:lnSpc>
                <a:spcPts val="1415"/>
              </a:lnSpc>
              <a:defRPr/>
            </a:pPr>
            <a:fld id="{81D60167-4931-47E6-BA6A-407CBD079E47}" type="slidenum">
              <a:rPr lang="en-US" spc="-5" smtClean="0"/>
              <a:pPr marL="116839">
                <a:lnSpc>
                  <a:spcPts val="1415"/>
                </a:lnSpc>
                <a:defRPr/>
              </a:pPr>
              <a:t>93</a:t>
            </a:fld>
            <a:endParaRPr sz="1300" spc="-5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524000" y="6564960"/>
            <a:ext cx="75651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 err="1">
                <a:solidFill>
                  <a:prstClr val="black"/>
                </a:solidFill>
                <a:latin typeface="Calibri"/>
              </a:rPr>
              <a:t>Venugopalan</a:t>
            </a:r>
            <a:r>
              <a:rPr lang="en-US" sz="1200" dirty="0">
                <a:solidFill>
                  <a:prstClr val="black"/>
                </a:solidFill>
                <a:latin typeface="Calibri"/>
              </a:rPr>
              <a:t> et al., “Translating Videos to Natural Language using Deep Recurrent Neural Networks”, NAACL-HTL 2015</a:t>
            </a:r>
          </a:p>
        </p:txBody>
      </p:sp>
      <p:sp>
        <p:nvSpPr>
          <p:cNvPr id="67" name="object 65"/>
          <p:cNvSpPr txBox="1"/>
          <p:nvPr/>
        </p:nvSpPr>
        <p:spPr>
          <a:xfrm>
            <a:off x="8413912" y="4179965"/>
            <a:ext cx="1920843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650"/>
              </a:lnSpc>
              <a:defRPr/>
            </a:pPr>
            <a:r>
              <a:rPr sz="1400" spc="-5" dirty="0">
                <a:solidFill>
                  <a:srgbClr val="424242"/>
                </a:solidFill>
                <a:latin typeface="Arial"/>
                <a:cs typeface="Arial"/>
              </a:rPr>
              <a:t>[Venugopalan et.</a:t>
            </a:r>
            <a:r>
              <a:rPr sz="1400" spc="-2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424242"/>
                </a:solidFill>
                <a:latin typeface="Arial"/>
                <a:cs typeface="Arial"/>
              </a:rPr>
              <a:t>al.  NAACL’15]</a:t>
            </a:r>
            <a:r>
              <a:rPr lang="en-US" sz="1400" spc="-5" dirty="0">
                <a:solidFill>
                  <a:srgbClr val="424242"/>
                </a:solidFill>
                <a:latin typeface="Arial"/>
                <a:cs typeface="Arial"/>
              </a:rPr>
              <a:t> (this work)</a:t>
            </a:r>
            <a:endParaRPr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Title 11">
            <a:extLst>
              <a:ext uri="{FF2B5EF4-FFF2-40B4-BE49-F238E27FC236}">
                <a16:creationId xmlns:a16="http://schemas.microsoft.com/office/drawing/2014/main" id="{55336D49-CCA7-466C-1117-AB4AFD4C2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1165086"/>
          </a:xfrm>
        </p:spPr>
        <p:txBody>
          <a:bodyPr/>
          <a:lstStyle/>
          <a:p>
            <a:r>
              <a:rPr lang="en-US" dirty="0"/>
              <a:t>Video Captioning</a:t>
            </a:r>
            <a:endParaRPr lang="en-US" u="sng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44255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30221" y="1635998"/>
            <a:ext cx="1086485" cy="4104640"/>
          </a:xfrm>
          <a:custGeom>
            <a:avLst/>
            <a:gdLst/>
            <a:ahLst/>
            <a:cxnLst/>
            <a:rect l="l" t="t" r="r" b="b"/>
            <a:pathLst>
              <a:path w="1086485" h="4104640">
                <a:moveTo>
                  <a:pt x="0" y="0"/>
                </a:moveTo>
                <a:lnTo>
                  <a:pt x="1085997" y="0"/>
                </a:lnTo>
                <a:lnTo>
                  <a:pt x="1085997" y="4104291"/>
                </a:lnTo>
                <a:lnTo>
                  <a:pt x="0" y="4104291"/>
                </a:lnTo>
                <a:lnTo>
                  <a:pt x="0" y="0"/>
                </a:lnTo>
                <a:close/>
              </a:path>
            </a:pathLst>
          </a:custGeom>
          <a:ln w="12699">
            <a:solidFill>
              <a:srgbClr val="BFBFB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94793" y="1699948"/>
            <a:ext cx="154940" cy="3907790"/>
          </a:xfrm>
          <a:custGeom>
            <a:avLst/>
            <a:gdLst/>
            <a:ahLst/>
            <a:cxnLst/>
            <a:rect l="l" t="t" r="r" b="b"/>
            <a:pathLst>
              <a:path w="154939" h="3907790">
                <a:moveTo>
                  <a:pt x="154499" y="3907192"/>
                </a:moveTo>
                <a:lnTo>
                  <a:pt x="105666" y="3899315"/>
                </a:lnTo>
                <a:lnTo>
                  <a:pt x="63255" y="3877381"/>
                </a:lnTo>
                <a:lnTo>
                  <a:pt x="29810" y="3843936"/>
                </a:lnTo>
                <a:lnTo>
                  <a:pt x="7876" y="3801525"/>
                </a:lnTo>
                <a:lnTo>
                  <a:pt x="0" y="3752692"/>
                </a:lnTo>
                <a:lnTo>
                  <a:pt x="0" y="154502"/>
                </a:lnTo>
                <a:lnTo>
                  <a:pt x="7876" y="105667"/>
                </a:lnTo>
                <a:lnTo>
                  <a:pt x="29810" y="63254"/>
                </a:lnTo>
                <a:lnTo>
                  <a:pt x="63255" y="29809"/>
                </a:lnTo>
                <a:lnTo>
                  <a:pt x="105666" y="7876"/>
                </a:lnTo>
                <a:lnTo>
                  <a:pt x="154499" y="0"/>
                </a:lnTo>
              </a:path>
            </a:pathLst>
          </a:custGeom>
          <a:ln w="19049">
            <a:solidFill>
              <a:srgbClr val="5B59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67292" y="1699948"/>
            <a:ext cx="154940" cy="3907790"/>
          </a:xfrm>
          <a:custGeom>
            <a:avLst/>
            <a:gdLst/>
            <a:ahLst/>
            <a:cxnLst/>
            <a:rect l="l" t="t" r="r" b="b"/>
            <a:pathLst>
              <a:path w="154939" h="3907790">
                <a:moveTo>
                  <a:pt x="0" y="0"/>
                </a:moveTo>
                <a:lnTo>
                  <a:pt x="30281" y="2996"/>
                </a:lnTo>
                <a:lnTo>
                  <a:pt x="59124" y="11760"/>
                </a:lnTo>
                <a:lnTo>
                  <a:pt x="109249" y="45252"/>
                </a:lnTo>
                <a:lnTo>
                  <a:pt x="142740" y="95377"/>
                </a:lnTo>
                <a:lnTo>
                  <a:pt x="154499" y="154502"/>
                </a:lnTo>
                <a:lnTo>
                  <a:pt x="154499" y="3752692"/>
                </a:lnTo>
                <a:lnTo>
                  <a:pt x="146622" y="3801525"/>
                </a:lnTo>
                <a:lnTo>
                  <a:pt x="124689" y="3843936"/>
                </a:lnTo>
                <a:lnTo>
                  <a:pt x="91244" y="3877381"/>
                </a:lnTo>
                <a:lnTo>
                  <a:pt x="48832" y="3899315"/>
                </a:lnTo>
                <a:lnTo>
                  <a:pt x="0" y="3907192"/>
                </a:lnTo>
              </a:path>
            </a:pathLst>
          </a:custGeom>
          <a:ln w="19049">
            <a:solidFill>
              <a:srgbClr val="5B59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231311" y="1603055"/>
            <a:ext cx="1243965" cy="4242435"/>
          </a:xfrm>
          <a:custGeom>
            <a:avLst/>
            <a:gdLst/>
            <a:ahLst/>
            <a:cxnLst/>
            <a:rect l="l" t="t" r="r" b="b"/>
            <a:pathLst>
              <a:path w="1243965" h="4242435">
                <a:moveTo>
                  <a:pt x="0" y="0"/>
                </a:moveTo>
                <a:lnTo>
                  <a:pt x="1243797" y="0"/>
                </a:lnTo>
                <a:lnTo>
                  <a:pt x="1243797" y="4241986"/>
                </a:lnTo>
                <a:lnTo>
                  <a:pt x="0" y="4241986"/>
                </a:lnTo>
                <a:lnTo>
                  <a:pt x="0" y="0"/>
                </a:lnTo>
                <a:close/>
              </a:path>
            </a:pathLst>
          </a:custGeom>
          <a:ln w="12699">
            <a:solidFill>
              <a:srgbClr val="BFBFB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24026" y="1253814"/>
            <a:ext cx="1428115" cy="361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2300" spc="-5" dirty="0">
                <a:solidFill>
                  <a:prstClr val="black"/>
                </a:solidFill>
                <a:latin typeface="Times New Roman"/>
                <a:cs typeface="Times New Roman"/>
              </a:rPr>
              <a:t>Input</a:t>
            </a:r>
            <a:r>
              <a:rPr sz="2300" spc="-6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300" spc="-5" dirty="0">
                <a:solidFill>
                  <a:prstClr val="black"/>
                </a:solidFill>
                <a:latin typeface="Times New Roman"/>
                <a:cs typeface="Times New Roman"/>
              </a:rPr>
              <a:t>Video</a:t>
            </a:r>
            <a:endParaRPr sz="23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199149" y="1253814"/>
            <a:ext cx="836294" cy="361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2300" spc="-5" dirty="0">
                <a:solidFill>
                  <a:prstClr val="black"/>
                </a:solidFill>
                <a:latin typeface="Times New Roman"/>
                <a:cs typeface="Times New Roman"/>
              </a:rPr>
              <a:t>Output</a:t>
            </a:r>
            <a:endParaRPr sz="23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965318" y="1896305"/>
            <a:ext cx="290195" cy="0"/>
          </a:xfrm>
          <a:custGeom>
            <a:avLst/>
            <a:gdLst/>
            <a:ahLst/>
            <a:cxnLst/>
            <a:rect l="l" t="t" r="r" b="b"/>
            <a:pathLst>
              <a:path w="290195">
                <a:moveTo>
                  <a:pt x="0" y="0"/>
                </a:moveTo>
                <a:lnTo>
                  <a:pt x="2900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255417" y="1864840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5" h="63500">
                <a:moveTo>
                  <a:pt x="0" y="62932"/>
                </a:moveTo>
                <a:lnTo>
                  <a:pt x="86449" y="31464"/>
                </a:lnTo>
                <a:lnTo>
                  <a:pt x="0" y="0"/>
                </a:lnTo>
                <a:lnTo>
                  <a:pt x="0" y="62932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966941" y="1896307"/>
            <a:ext cx="0" cy="3388995"/>
          </a:xfrm>
          <a:custGeom>
            <a:avLst/>
            <a:gdLst/>
            <a:ahLst/>
            <a:cxnLst/>
            <a:rect l="l" t="t" r="r" b="b"/>
            <a:pathLst>
              <a:path h="3388995">
                <a:moveTo>
                  <a:pt x="0" y="0"/>
                </a:moveTo>
                <a:lnTo>
                  <a:pt x="0" y="3388785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616118" y="3587794"/>
            <a:ext cx="304165" cy="1270"/>
          </a:xfrm>
          <a:custGeom>
            <a:avLst/>
            <a:gdLst/>
            <a:ahLst/>
            <a:cxnLst/>
            <a:rect l="l" t="t" r="r" b="b"/>
            <a:pathLst>
              <a:path w="304164" h="1269">
                <a:moveTo>
                  <a:pt x="0" y="1049"/>
                </a:moveTo>
                <a:lnTo>
                  <a:pt x="3038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908941" y="3576821"/>
            <a:ext cx="30480" cy="22225"/>
          </a:xfrm>
          <a:custGeom>
            <a:avLst/>
            <a:gdLst/>
            <a:ahLst/>
            <a:cxnLst/>
            <a:rect l="l" t="t" r="r" b="b"/>
            <a:pathLst>
              <a:path w="30479" h="22225">
                <a:moveTo>
                  <a:pt x="11074" y="10974"/>
                </a:moveTo>
                <a:lnTo>
                  <a:pt x="74" y="22049"/>
                </a:lnTo>
                <a:lnTo>
                  <a:pt x="30324" y="10924"/>
                </a:lnTo>
                <a:lnTo>
                  <a:pt x="0" y="0"/>
                </a:lnTo>
                <a:lnTo>
                  <a:pt x="11074" y="1097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438239" y="1753333"/>
            <a:ext cx="970280" cy="248920"/>
          </a:xfrm>
          <a:custGeom>
            <a:avLst/>
            <a:gdLst/>
            <a:ahLst/>
            <a:cxnLst/>
            <a:rect l="l" t="t" r="r" b="b"/>
            <a:pathLst>
              <a:path w="970279" h="248919">
                <a:moveTo>
                  <a:pt x="0" y="0"/>
                </a:moveTo>
                <a:lnTo>
                  <a:pt x="970048" y="0"/>
                </a:lnTo>
                <a:lnTo>
                  <a:pt x="970048" y="248849"/>
                </a:lnTo>
                <a:lnTo>
                  <a:pt x="0" y="248849"/>
                </a:lnTo>
                <a:lnTo>
                  <a:pt x="0" y="0"/>
                </a:lnTo>
                <a:close/>
              </a:path>
            </a:pathLst>
          </a:custGeom>
          <a:solidFill>
            <a:srgbClr val="F2DADA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396767" y="1711860"/>
            <a:ext cx="1053465" cy="332105"/>
          </a:xfrm>
          <a:custGeom>
            <a:avLst/>
            <a:gdLst/>
            <a:ahLst/>
            <a:cxnLst/>
            <a:rect l="l" t="t" r="r" b="b"/>
            <a:pathLst>
              <a:path w="1053464" h="332105">
                <a:moveTo>
                  <a:pt x="0" y="0"/>
                </a:moveTo>
                <a:lnTo>
                  <a:pt x="1052997" y="0"/>
                </a:lnTo>
                <a:lnTo>
                  <a:pt x="1052997" y="331799"/>
                </a:lnTo>
                <a:lnTo>
                  <a:pt x="0" y="331799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438239" y="1753333"/>
            <a:ext cx="970280" cy="248920"/>
          </a:xfrm>
          <a:custGeom>
            <a:avLst/>
            <a:gdLst/>
            <a:ahLst/>
            <a:cxnLst/>
            <a:rect l="l" t="t" r="r" b="b"/>
            <a:pathLst>
              <a:path w="970279" h="248919">
                <a:moveTo>
                  <a:pt x="0" y="0"/>
                </a:moveTo>
                <a:lnTo>
                  <a:pt x="970048" y="0"/>
                </a:lnTo>
                <a:lnTo>
                  <a:pt x="970048" y="248849"/>
                </a:lnTo>
                <a:lnTo>
                  <a:pt x="0" y="248849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396765" y="1711858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09">
                <a:moveTo>
                  <a:pt x="0" y="0"/>
                </a:moveTo>
                <a:lnTo>
                  <a:pt x="41474" y="41474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396765" y="2002182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09">
                <a:moveTo>
                  <a:pt x="0" y="41474"/>
                </a:moveTo>
                <a:lnTo>
                  <a:pt x="41474" y="0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408288" y="1711858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09">
                <a:moveTo>
                  <a:pt x="41474" y="0"/>
                </a:moveTo>
                <a:lnTo>
                  <a:pt x="0" y="41474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408288" y="2002182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09">
                <a:moveTo>
                  <a:pt x="41474" y="41474"/>
                </a:moveTo>
                <a:lnTo>
                  <a:pt x="0" y="0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917241" y="2050327"/>
            <a:ext cx="4445" cy="247650"/>
          </a:xfrm>
          <a:custGeom>
            <a:avLst/>
            <a:gdLst/>
            <a:ahLst/>
            <a:cxnLst/>
            <a:rect l="l" t="t" r="r" b="b"/>
            <a:pathLst>
              <a:path w="4445" h="247650">
                <a:moveTo>
                  <a:pt x="0" y="0"/>
                </a:moveTo>
                <a:lnTo>
                  <a:pt x="4099" y="247214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889864" y="2297021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4">
                <a:moveTo>
                  <a:pt x="0" y="1044"/>
                </a:moveTo>
                <a:lnTo>
                  <a:pt x="32899" y="86962"/>
                </a:lnTo>
                <a:lnTo>
                  <a:pt x="62924" y="0"/>
                </a:lnTo>
                <a:lnTo>
                  <a:pt x="0" y="104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439240" y="2465066"/>
            <a:ext cx="970280" cy="248920"/>
          </a:xfrm>
          <a:custGeom>
            <a:avLst/>
            <a:gdLst/>
            <a:ahLst/>
            <a:cxnLst/>
            <a:rect l="l" t="t" r="r" b="b"/>
            <a:pathLst>
              <a:path w="970279" h="248919">
                <a:moveTo>
                  <a:pt x="0" y="0"/>
                </a:moveTo>
                <a:lnTo>
                  <a:pt x="970048" y="0"/>
                </a:lnTo>
                <a:lnTo>
                  <a:pt x="970048" y="248849"/>
                </a:lnTo>
                <a:lnTo>
                  <a:pt x="0" y="248849"/>
                </a:lnTo>
                <a:lnTo>
                  <a:pt x="0" y="0"/>
                </a:lnTo>
                <a:close/>
              </a:path>
            </a:pathLst>
          </a:custGeom>
          <a:solidFill>
            <a:srgbClr val="F2DADA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397767" y="2423593"/>
            <a:ext cx="1053465" cy="332105"/>
          </a:xfrm>
          <a:custGeom>
            <a:avLst/>
            <a:gdLst/>
            <a:ahLst/>
            <a:cxnLst/>
            <a:rect l="l" t="t" r="r" b="b"/>
            <a:pathLst>
              <a:path w="1053464" h="332105">
                <a:moveTo>
                  <a:pt x="0" y="0"/>
                </a:moveTo>
                <a:lnTo>
                  <a:pt x="1052997" y="0"/>
                </a:lnTo>
                <a:lnTo>
                  <a:pt x="1052997" y="331799"/>
                </a:lnTo>
                <a:lnTo>
                  <a:pt x="0" y="331799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439240" y="2465066"/>
            <a:ext cx="970280" cy="248920"/>
          </a:xfrm>
          <a:custGeom>
            <a:avLst/>
            <a:gdLst/>
            <a:ahLst/>
            <a:cxnLst/>
            <a:rect l="l" t="t" r="r" b="b"/>
            <a:pathLst>
              <a:path w="970279" h="248919">
                <a:moveTo>
                  <a:pt x="0" y="0"/>
                </a:moveTo>
                <a:lnTo>
                  <a:pt x="970048" y="0"/>
                </a:lnTo>
                <a:lnTo>
                  <a:pt x="970048" y="248849"/>
                </a:lnTo>
                <a:lnTo>
                  <a:pt x="0" y="248849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397765" y="2423591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09">
                <a:moveTo>
                  <a:pt x="0" y="0"/>
                </a:moveTo>
                <a:lnTo>
                  <a:pt x="41474" y="41474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397765" y="2713916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0" y="41474"/>
                </a:moveTo>
                <a:lnTo>
                  <a:pt x="41474" y="0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409288" y="2423591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09">
                <a:moveTo>
                  <a:pt x="41474" y="0"/>
                </a:moveTo>
                <a:lnTo>
                  <a:pt x="0" y="41474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7409288" y="2713916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41474" y="41474"/>
                </a:moveTo>
                <a:lnTo>
                  <a:pt x="0" y="0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6438239" y="3144905"/>
            <a:ext cx="970280" cy="248920"/>
          </a:xfrm>
          <a:custGeom>
            <a:avLst/>
            <a:gdLst/>
            <a:ahLst/>
            <a:cxnLst/>
            <a:rect l="l" t="t" r="r" b="b"/>
            <a:pathLst>
              <a:path w="970279" h="248919">
                <a:moveTo>
                  <a:pt x="0" y="0"/>
                </a:moveTo>
                <a:lnTo>
                  <a:pt x="970048" y="0"/>
                </a:lnTo>
                <a:lnTo>
                  <a:pt x="970048" y="248839"/>
                </a:lnTo>
                <a:lnTo>
                  <a:pt x="0" y="248839"/>
                </a:lnTo>
                <a:lnTo>
                  <a:pt x="0" y="0"/>
                </a:lnTo>
                <a:close/>
              </a:path>
            </a:pathLst>
          </a:custGeom>
          <a:solidFill>
            <a:srgbClr val="F2DADA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396767" y="3103432"/>
            <a:ext cx="1053465" cy="332105"/>
          </a:xfrm>
          <a:custGeom>
            <a:avLst/>
            <a:gdLst/>
            <a:ahLst/>
            <a:cxnLst/>
            <a:rect l="l" t="t" r="r" b="b"/>
            <a:pathLst>
              <a:path w="1053464" h="332105">
                <a:moveTo>
                  <a:pt x="0" y="0"/>
                </a:moveTo>
                <a:lnTo>
                  <a:pt x="1052997" y="0"/>
                </a:lnTo>
                <a:lnTo>
                  <a:pt x="1052997" y="331789"/>
                </a:lnTo>
                <a:lnTo>
                  <a:pt x="0" y="331789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6438239" y="3144905"/>
            <a:ext cx="970280" cy="248920"/>
          </a:xfrm>
          <a:custGeom>
            <a:avLst/>
            <a:gdLst/>
            <a:ahLst/>
            <a:cxnLst/>
            <a:rect l="l" t="t" r="r" b="b"/>
            <a:pathLst>
              <a:path w="970279" h="248919">
                <a:moveTo>
                  <a:pt x="0" y="0"/>
                </a:moveTo>
                <a:lnTo>
                  <a:pt x="970048" y="0"/>
                </a:lnTo>
                <a:lnTo>
                  <a:pt x="970048" y="248839"/>
                </a:lnTo>
                <a:lnTo>
                  <a:pt x="0" y="248839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6396765" y="3103430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0" y="0"/>
                </a:moveTo>
                <a:lnTo>
                  <a:pt x="41474" y="41474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396765" y="3393744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0" y="41474"/>
                </a:moveTo>
                <a:lnTo>
                  <a:pt x="41474" y="0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7408288" y="3103430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41474" y="0"/>
                </a:moveTo>
                <a:lnTo>
                  <a:pt x="0" y="41474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7408288" y="3393744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41474" y="41474"/>
                </a:moveTo>
                <a:lnTo>
                  <a:pt x="0" y="0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6919316" y="2730853"/>
            <a:ext cx="4445" cy="229235"/>
          </a:xfrm>
          <a:custGeom>
            <a:avLst/>
            <a:gdLst/>
            <a:ahLst/>
            <a:cxnLst/>
            <a:rect l="l" t="t" r="r" b="b"/>
            <a:pathLst>
              <a:path w="4445" h="229235">
                <a:moveTo>
                  <a:pt x="3999" y="0"/>
                </a:moveTo>
                <a:lnTo>
                  <a:pt x="0" y="229217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6887839" y="2959520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4">
                <a:moveTo>
                  <a:pt x="0" y="0"/>
                </a:moveTo>
                <a:lnTo>
                  <a:pt x="29949" y="86987"/>
                </a:lnTo>
                <a:lnTo>
                  <a:pt x="62924" y="10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6439240" y="3786544"/>
            <a:ext cx="970280" cy="248920"/>
          </a:xfrm>
          <a:custGeom>
            <a:avLst/>
            <a:gdLst/>
            <a:ahLst/>
            <a:cxnLst/>
            <a:rect l="l" t="t" r="r" b="b"/>
            <a:pathLst>
              <a:path w="970279" h="248919">
                <a:moveTo>
                  <a:pt x="0" y="0"/>
                </a:moveTo>
                <a:lnTo>
                  <a:pt x="970048" y="0"/>
                </a:lnTo>
                <a:lnTo>
                  <a:pt x="970048" y="248849"/>
                </a:lnTo>
                <a:lnTo>
                  <a:pt x="0" y="248849"/>
                </a:lnTo>
                <a:lnTo>
                  <a:pt x="0" y="0"/>
                </a:lnTo>
                <a:close/>
              </a:path>
            </a:pathLst>
          </a:custGeom>
          <a:solidFill>
            <a:srgbClr val="F2DADA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6397767" y="3745071"/>
            <a:ext cx="1053465" cy="332105"/>
          </a:xfrm>
          <a:custGeom>
            <a:avLst/>
            <a:gdLst/>
            <a:ahLst/>
            <a:cxnLst/>
            <a:rect l="l" t="t" r="r" b="b"/>
            <a:pathLst>
              <a:path w="1053464" h="332105">
                <a:moveTo>
                  <a:pt x="0" y="0"/>
                </a:moveTo>
                <a:lnTo>
                  <a:pt x="1052997" y="0"/>
                </a:lnTo>
                <a:lnTo>
                  <a:pt x="1052997" y="331799"/>
                </a:lnTo>
                <a:lnTo>
                  <a:pt x="0" y="331799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6439240" y="3786544"/>
            <a:ext cx="970280" cy="248920"/>
          </a:xfrm>
          <a:custGeom>
            <a:avLst/>
            <a:gdLst/>
            <a:ahLst/>
            <a:cxnLst/>
            <a:rect l="l" t="t" r="r" b="b"/>
            <a:pathLst>
              <a:path w="970279" h="248919">
                <a:moveTo>
                  <a:pt x="0" y="0"/>
                </a:moveTo>
                <a:lnTo>
                  <a:pt x="970048" y="0"/>
                </a:lnTo>
                <a:lnTo>
                  <a:pt x="970048" y="248849"/>
                </a:lnTo>
                <a:lnTo>
                  <a:pt x="0" y="248849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6397765" y="3745069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0" y="0"/>
                </a:moveTo>
                <a:lnTo>
                  <a:pt x="41474" y="41474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6397765" y="4035393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0" y="41474"/>
                </a:moveTo>
                <a:lnTo>
                  <a:pt x="41474" y="0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7409288" y="3745069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41474" y="0"/>
                </a:moveTo>
                <a:lnTo>
                  <a:pt x="0" y="41474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7409288" y="4035393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41474" y="41474"/>
                </a:moveTo>
                <a:lnTo>
                  <a:pt x="0" y="0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6438239" y="4466392"/>
            <a:ext cx="970280" cy="248920"/>
          </a:xfrm>
          <a:custGeom>
            <a:avLst/>
            <a:gdLst/>
            <a:ahLst/>
            <a:cxnLst/>
            <a:rect l="l" t="t" r="r" b="b"/>
            <a:pathLst>
              <a:path w="970279" h="248920">
                <a:moveTo>
                  <a:pt x="0" y="0"/>
                </a:moveTo>
                <a:lnTo>
                  <a:pt x="970048" y="0"/>
                </a:lnTo>
                <a:lnTo>
                  <a:pt x="970048" y="248849"/>
                </a:lnTo>
                <a:lnTo>
                  <a:pt x="0" y="248849"/>
                </a:lnTo>
                <a:lnTo>
                  <a:pt x="0" y="0"/>
                </a:lnTo>
                <a:close/>
              </a:path>
            </a:pathLst>
          </a:custGeom>
          <a:solidFill>
            <a:srgbClr val="F2DADA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6396767" y="4424919"/>
            <a:ext cx="1053465" cy="332105"/>
          </a:xfrm>
          <a:custGeom>
            <a:avLst/>
            <a:gdLst/>
            <a:ahLst/>
            <a:cxnLst/>
            <a:rect l="l" t="t" r="r" b="b"/>
            <a:pathLst>
              <a:path w="1053464" h="332104">
                <a:moveTo>
                  <a:pt x="0" y="0"/>
                </a:moveTo>
                <a:lnTo>
                  <a:pt x="1052997" y="0"/>
                </a:lnTo>
                <a:lnTo>
                  <a:pt x="1052997" y="331799"/>
                </a:lnTo>
                <a:lnTo>
                  <a:pt x="0" y="331799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6438239" y="4466392"/>
            <a:ext cx="970280" cy="248920"/>
          </a:xfrm>
          <a:custGeom>
            <a:avLst/>
            <a:gdLst/>
            <a:ahLst/>
            <a:cxnLst/>
            <a:rect l="l" t="t" r="r" b="b"/>
            <a:pathLst>
              <a:path w="970279" h="248920">
                <a:moveTo>
                  <a:pt x="0" y="0"/>
                </a:moveTo>
                <a:lnTo>
                  <a:pt x="970048" y="0"/>
                </a:lnTo>
                <a:lnTo>
                  <a:pt x="970048" y="248849"/>
                </a:lnTo>
                <a:lnTo>
                  <a:pt x="0" y="248849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6396765" y="4424917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0" y="0"/>
                </a:moveTo>
                <a:lnTo>
                  <a:pt x="41474" y="41474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6396765" y="4715242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0" y="41474"/>
                </a:moveTo>
                <a:lnTo>
                  <a:pt x="41474" y="0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7408288" y="4424917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41474" y="0"/>
                </a:moveTo>
                <a:lnTo>
                  <a:pt x="0" y="41474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7408288" y="4715242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41474" y="41474"/>
                </a:moveTo>
                <a:lnTo>
                  <a:pt x="0" y="0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6920266" y="4111945"/>
            <a:ext cx="1905" cy="174625"/>
          </a:xfrm>
          <a:custGeom>
            <a:avLst/>
            <a:gdLst/>
            <a:ahLst/>
            <a:cxnLst/>
            <a:rect l="l" t="t" r="r" b="b"/>
            <a:pathLst>
              <a:path w="1904" h="174625">
                <a:moveTo>
                  <a:pt x="0" y="0"/>
                </a:moveTo>
                <a:lnTo>
                  <a:pt x="1824" y="174324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6890614" y="4285945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5">
                <a:moveTo>
                  <a:pt x="0" y="649"/>
                </a:moveTo>
                <a:lnTo>
                  <a:pt x="32374" y="86749"/>
                </a:lnTo>
                <a:lnTo>
                  <a:pt x="62924" y="0"/>
                </a:lnTo>
                <a:lnTo>
                  <a:pt x="0" y="64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6432165" y="5160741"/>
            <a:ext cx="970280" cy="248920"/>
          </a:xfrm>
          <a:custGeom>
            <a:avLst/>
            <a:gdLst/>
            <a:ahLst/>
            <a:cxnLst/>
            <a:rect l="l" t="t" r="r" b="b"/>
            <a:pathLst>
              <a:path w="970279" h="248920">
                <a:moveTo>
                  <a:pt x="0" y="0"/>
                </a:moveTo>
                <a:lnTo>
                  <a:pt x="970048" y="0"/>
                </a:lnTo>
                <a:lnTo>
                  <a:pt x="970048" y="248849"/>
                </a:lnTo>
                <a:lnTo>
                  <a:pt x="0" y="248849"/>
                </a:lnTo>
                <a:lnTo>
                  <a:pt x="0" y="0"/>
                </a:lnTo>
                <a:close/>
              </a:path>
            </a:pathLst>
          </a:custGeom>
          <a:solidFill>
            <a:srgbClr val="F2DADA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6390692" y="5119268"/>
            <a:ext cx="1053465" cy="332105"/>
          </a:xfrm>
          <a:custGeom>
            <a:avLst/>
            <a:gdLst/>
            <a:ahLst/>
            <a:cxnLst/>
            <a:rect l="l" t="t" r="r" b="b"/>
            <a:pathLst>
              <a:path w="1053464" h="332104">
                <a:moveTo>
                  <a:pt x="0" y="0"/>
                </a:moveTo>
                <a:lnTo>
                  <a:pt x="1052997" y="0"/>
                </a:lnTo>
                <a:lnTo>
                  <a:pt x="1052997" y="331799"/>
                </a:lnTo>
                <a:lnTo>
                  <a:pt x="0" y="331799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6432165" y="5160741"/>
            <a:ext cx="970280" cy="248920"/>
          </a:xfrm>
          <a:custGeom>
            <a:avLst/>
            <a:gdLst/>
            <a:ahLst/>
            <a:cxnLst/>
            <a:rect l="l" t="t" r="r" b="b"/>
            <a:pathLst>
              <a:path w="970279" h="248920">
                <a:moveTo>
                  <a:pt x="0" y="0"/>
                </a:moveTo>
                <a:lnTo>
                  <a:pt x="970048" y="0"/>
                </a:lnTo>
                <a:lnTo>
                  <a:pt x="970048" y="248849"/>
                </a:lnTo>
                <a:lnTo>
                  <a:pt x="0" y="248849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6390690" y="5119266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0" y="0"/>
                </a:moveTo>
                <a:lnTo>
                  <a:pt x="41474" y="41474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6390690" y="5409590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0" y="41474"/>
                </a:moveTo>
                <a:lnTo>
                  <a:pt x="41474" y="0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7402213" y="5119266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41474" y="0"/>
                </a:moveTo>
                <a:lnTo>
                  <a:pt x="0" y="41474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7402213" y="5409590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41474" y="41474"/>
                </a:moveTo>
                <a:lnTo>
                  <a:pt x="0" y="0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6917241" y="4746694"/>
            <a:ext cx="3175" cy="233045"/>
          </a:xfrm>
          <a:custGeom>
            <a:avLst/>
            <a:gdLst/>
            <a:ahLst/>
            <a:cxnLst/>
            <a:rect l="l" t="t" r="r" b="b"/>
            <a:pathLst>
              <a:path w="3175" h="233045">
                <a:moveTo>
                  <a:pt x="0" y="0"/>
                </a:moveTo>
                <a:lnTo>
                  <a:pt x="2999" y="232824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6888789" y="4979093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5">
                <a:moveTo>
                  <a:pt x="0" y="824"/>
                </a:moveTo>
                <a:lnTo>
                  <a:pt x="32574" y="86849"/>
                </a:lnTo>
                <a:lnTo>
                  <a:pt x="62924" y="0"/>
                </a:lnTo>
                <a:lnTo>
                  <a:pt x="0" y="82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6924314" y="3439444"/>
            <a:ext cx="0" cy="135890"/>
          </a:xfrm>
          <a:custGeom>
            <a:avLst/>
            <a:gdLst/>
            <a:ahLst/>
            <a:cxnLst/>
            <a:rect l="l" t="t" r="r" b="b"/>
            <a:pathLst>
              <a:path h="135889">
                <a:moveTo>
                  <a:pt x="0" y="0"/>
                </a:moveTo>
                <a:lnTo>
                  <a:pt x="0" y="135599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6892839" y="3575046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4">
                <a:moveTo>
                  <a:pt x="0" y="0"/>
                </a:moveTo>
                <a:lnTo>
                  <a:pt x="31474" y="86449"/>
                </a:lnTo>
                <a:lnTo>
                  <a:pt x="62949" y="0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5966943" y="2583578"/>
            <a:ext cx="290195" cy="0"/>
          </a:xfrm>
          <a:custGeom>
            <a:avLst/>
            <a:gdLst/>
            <a:ahLst/>
            <a:cxnLst/>
            <a:rect l="l" t="t" r="r" b="b"/>
            <a:pathLst>
              <a:path w="290195">
                <a:moveTo>
                  <a:pt x="0" y="0"/>
                </a:moveTo>
                <a:lnTo>
                  <a:pt x="2900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6257042" y="2552113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5" h="63500">
                <a:moveTo>
                  <a:pt x="0" y="62929"/>
                </a:moveTo>
                <a:lnTo>
                  <a:pt x="86449" y="31464"/>
                </a:lnTo>
                <a:lnTo>
                  <a:pt x="0" y="0"/>
                </a:lnTo>
                <a:lnTo>
                  <a:pt x="0" y="6292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5966943" y="3270850"/>
            <a:ext cx="290195" cy="0"/>
          </a:xfrm>
          <a:custGeom>
            <a:avLst/>
            <a:gdLst/>
            <a:ahLst/>
            <a:cxnLst/>
            <a:rect l="l" t="t" r="r" b="b"/>
            <a:pathLst>
              <a:path w="290195">
                <a:moveTo>
                  <a:pt x="0" y="0"/>
                </a:moveTo>
                <a:lnTo>
                  <a:pt x="2900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6257042" y="3239385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5" h="63500">
                <a:moveTo>
                  <a:pt x="0" y="62929"/>
                </a:moveTo>
                <a:lnTo>
                  <a:pt x="86449" y="31464"/>
                </a:lnTo>
                <a:lnTo>
                  <a:pt x="0" y="0"/>
                </a:lnTo>
                <a:lnTo>
                  <a:pt x="0" y="6292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5966943" y="3909043"/>
            <a:ext cx="290195" cy="0"/>
          </a:xfrm>
          <a:custGeom>
            <a:avLst/>
            <a:gdLst/>
            <a:ahLst/>
            <a:cxnLst/>
            <a:rect l="l" t="t" r="r" b="b"/>
            <a:pathLst>
              <a:path w="290195">
                <a:moveTo>
                  <a:pt x="0" y="0"/>
                </a:moveTo>
                <a:lnTo>
                  <a:pt x="2900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6257042" y="3877568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5" h="63500">
                <a:moveTo>
                  <a:pt x="0" y="62924"/>
                </a:moveTo>
                <a:lnTo>
                  <a:pt x="86449" y="31474"/>
                </a:lnTo>
                <a:lnTo>
                  <a:pt x="0" y="0"/>
                </a:lnTo>
                <a:lnTo>
                  <a:pt x="0" y="6292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5966943" y="4596292"/>
            <a:ext cx="290195" cy="0"/>
          </a:xfrm>
          <a:custGeom>
            <a:avLst/>
            <a:gdLst/>
            <a:ahLst/>
            <a:cxnLst/>
            <a:rect l="l" t="t" r="r" b="b"/>
            <a:pathLst>
              <a:path w="290195">
                <a:moveTo>
                  <a:pt x="0" y="0"/>
                </a:moveTo>
                <a:lnTo>
                  <a:pt x="2900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6257042" y="4564842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5" h="63500">
                <a:moveTo>
                  <a:pt x="0" y="62924"/>
                </a:moveTo>
                <a:lnTo>
                  <a:pt x="86449" y="31449"/>
                </a:lnTo>
                <a:lnTo>
                  <a:pt x="0" y="0"/>
                </a:lnTo>
                <a:lnTo>
                  <a:pt x="0" y="6292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5966943" y="5283566"/>
            <a:ext cx="290195" cy="0"/>
          </a:xfrm>
          <a:custGeom>
            <a:avLst/>
            <a:gdLst/>
            <a:ahLst/>
            <a:cxnLst/>
            <a:rect l="l" t="t" r="r" b="b"/>
            <a:pathLst>
              <a:path w="290195">
                <a:moveTo>
                  <a:pt x="0" y="0"/>
                </a:moveTo>
                <a:lnTo>
                  <a:pt x="2900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6257042" y="5252116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5" h="63500">
                <a:moveTo>
                  <a:pt x="0" y="62924"/>
                </a:moveTo>
                <a:lnTo>
                  <a:pt x="86449" y="31449"/>
                </a:lnTo>
                <a:lnTo>
                  <a:pt x="0" y="0"/>
                </a:lnTo>
                <a:lnTo>
                  <a:pt x="0" y="6292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8928736" y="1896305"/>
            <a:ext cx="290195" cy="0"/>
          </a:xfrm>
          <a:custGeom>
            <a:avLst/>
            <a:gdLst/>
            <a:ahLst/>
            <a:cxnLst/>
            <a:rect l="l" t="t" r="r" b="b"/>
            <a:pathLst>
              <a:path w="290195">
                <a:moveTo>
                  <a:pt x="0" y="0"/>
                </a:moveTo>
                <a:lnTo>
                  <a:pt x="2900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9218836" y="1864840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5" h="63500">
                <a:moveTo>
                  <a:pt x="0" y="62932"/>
                </a:moveTo>
                <a:lnTo>
                  <a:pt x="86449" y="31464"/>
                </a:lnTo>
                <a:lnTo>
                  <a:pt x="0" y="0"/>
                </a:lnTo>
                <a:lnTo>
                  <a:pt x="0" y="62932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8928736" y="2583578"/>
            <a:ext cx="290195" cy="0"/>
          </a:xfrm>
          <a:custGeom>
            <a:avLst/>
            <a:gdLst/>
            <a:ahLst/>
            <a:cxnLst/>
            <a:rect l="l" t="t" r="r" b="b"/>
            <a:pathLst>
              <a:path w="290195">
                <a:moveTo>
                  <a:pt x="0" y="0"/>
                </a:moveTo>
                <a:lnTo>
                  <a:pt x="2900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9218836" y="2552113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5" h="63500">
                <a:moveTo>
                  <a:pt x="0" y="62929"/>
                </a:moveTo>
                <a:lnTo>
                  <a:pt x="86449" y="31464"/>
                </a:lnTo>
                <a:lnTo>
                  <a:pt x="0" y="0"/>
                </a:lnTo>
                <a:lnTo>
                  <a:pt x="0" y="6292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8928736" y="3270850"/>
            <a:ext cx="290195" cy="0"/>
          </a:xfrm>
          <a:custGeom>
            <a:avLst/>
            <a:gdLst/>
            <a:ahLst/>
            <a:cxnLst/>
            <a:rect l="l" t="t" r="r" b="b"/>
            <a:pathLst>
              <a:path w="290195">
                <a:moveTo>
                  <a:pt x="0" y="0"/>
                </a:moveTo>
                <a:lnTo>
                  <a:pt x="2900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9218836" y="3239385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5" h="63500">
                <a:moveTo>
                  <a:pt x="0" y="62929"/>
                </a:moveTo>
                <a:lnTo>
                  <a:pt x="86449" y="31464"/>
                </a:lnTo>
                <a:lnTo>
                  <a:pt x="0" y="0"/>
                </a:lnTo>
                <a:lnTo>
                  <a:pt x="0" y="6292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8928736" y="3909043"/>
            <a:ext cx="290195" cy="0"/>
          </a:xfrm>
          <a:custGeom>
            <a:avLst/>
            <a:gdLst/>
            <a:ahLst/>
            <a:cxnLst/>
            <a:rect l="l" t="t" r="r" b="b"/>
            <a:pathLst>
              <a:path w="290195">
                <a:moveTo>
                  <a:pt x="0" y="0"/>
                </a:moveTo>
                <a:lnTo>
                  <a:pt x="2900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9218836" y="3877568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5" h="63500">
                <a:moveTo>
                  <a:pt x="0" y="62924"/>
                </a:moveTo>
                <a:lnTo>
                  <a:pt x="86449" y="31474"/>
                </a:lnTo>
                <a:lnTo>
                  <a:pt x="0" y="0"/>
                </a:lnTo>
                <a:lnTo>
                  <a:pt x="0" y="6292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8928736" y="4596292"/>
            <a:ext cx="290195" cy="0"/>
          </a:xfrm>
          <a:custGeom>
            <a:avLst/>
            <a:gdLst/>
            <a:ahLst/>
            <a:cxnLst/>
            <a:rect l="l" t="t" r="r" b="b"/>
            <a:pathLst>
              <a:path w="290195">
                <a:moveTo>
                  <a:pt x="0" y="0"/>
                </a:moveTo>
                <a:lnTo>
                  <a:pt x="2900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9218836" y="4564842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5" h="63500">
                <a:moveTo>
                  <a:pt x="0" y="62924"/>
                </a:moveTo>
                <a:lnTo>
                  <a:pt x="86449" y="31449"/>
                </a:lnTo>
                <a:lnTo>
                  <a:pt x="0" y="0"/>
                </a:lnTo>
                <a:lnTo>
                  <a:pt x="0" y="6292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8928736" y="5283566"/>
            <a:ext cx="290195" cy="0"/>
          </a:xfrm>
          <a:custGeom>
            <a:avLst/>
            <a:gdLst/>
            <a:ahLst/>
            <a:cxnLst/>
            <a:rect l="l" t="t" r="r" b="b"/>
            <a:pathLst>
              <a:path w="290195">
                <a:moveTo>
                  <a:pt x="0" y="0"/>
                </a:moveTo>
                <a:lnTo>
                  <a:pt x="2900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9218836" y="5252116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5" h="63500">
                <a:moveTo>
                  <a:pt x="0" y="62924"/>
                </a:moveTo>
                <a:lnTo>
                  <a:pt x="86449" y="31449"/>
                </a:lnTo>
                <a:lnTo>
                  <a:pt x="0" y="0"/>
                </a:lnTo>
                <a:lnTo>
                  <a:pt x="0" y="6292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9443437" y="1772484"/>
            <a:ext cx="194310" cy="3539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2300" i="1" spc="-5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endParaRPr sz="23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1746047" y="1621798"/>
            <a:ext cx="1357796" cy="6872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1746047" y="2325587"/>
            <a:ext cx="1370396" cy="6872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1747781" y="3596646"/>
            <a:ext cx="1370397" cy="13908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1747781" y="5009066"/>
            <a:ext cx="1370397" cy="68729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1941382" y="3131031"/>
            <a:ext cx="648896" cy="2476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285"/>
              </a:lnSpc>
              <a:defRPr/>
            </a:pPr>
            <a:r>
              <a:rPr sz="2300" b="1" dirty="0">
                <a:solidFill>
                  <a:prstClr val="black"/>
                </a:solidFill>
                <a:latin typeface="Calibri"/>
                <a:cs typeface="Calibri"/>
              </a:rPr>
              <a:t>.</a:t>
            </a:r>
            <a:r>
              <a:rPr sz="2300" b="1" spc="-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prstClr val="black"/>
                </a:solidFill>
                <a:latin typeface="Calibri"/>
                <a:cs typeface="Calibri"/>
              </a:rPr>
              <a:t>.</a:t>
            </a:r>
            <a:endParaRPr sz="2300">
              <a:solidFill>
                <a:prstClr val="black"/>
              </a:solidFill>
              <a:latin typeface="Calibri"/>
              <a:cs typeface="Calibri"/>
            </a:endParaRPr>
          </a:p>
          <a:p>
            <a:pPr marL="12700">
              <a:spcBef>
                <a:spcPts val="15"/>
              </a:spcBef>
              <a:defRPr/>
            </a:pPr>
            <a:r>
              <a:rPr sz="2300" b="1" dirty="0">
                <a:solidFill>
                  <a:prstClr val="black"/>
                </a:solidFill>
                <a:latin typeface="Calibri"/>
                <a:cs typeface="Calibri"/>
              </a:rPr>
              <a:t>.</a:t>
            </a:r>
            <a:endParaRPr sz="23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9443439" y="2459756"/>
            <a:ext cx="456565" cy="3539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2300" i="1" spc="-5" dirty="0">
                <a:solidFill>
                  <a:prstClr val="black"/>
                </a:solidFill>
                <a:latin typeface="Calibri"/>
                <a:cs typeface="Calibri"/>
              </a:rPr>
              <a:t>boy</a:t>
            </a:r>
            <a:endParaRPr sz="23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9443439" y="3091377"/>
            <a:ext cx="206375" cy="3539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2300" i="1" spc="-5" dirty="0">
                <a:solidFill>
                  <a:prstClr val="black"/>
                </a:solidFill>
                <a:latin typeface="Calibri"/>
                <a:cs typeface="Calibri"/>
              </a:rPr>
              <a:t>is</a:t>
            </a:r>
            <a:endParaRPr sz="23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9473585" y="3722978"/>
            <a:ext cx="890905" cy="3539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2300" i="1" spc="-5" dirty="0">
                <a:solidFill>
                  <a:prstClr val="black"/>
                </a:solidFill>
                <a:latin typeface="Calibri"/>
                <a:cs typeface="Calibri"/>
              </a:rPr>
              <a:t>playing</a:t>
            </a:r>
            <a:endParaRPr sz="23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9473595" y="4416825"/>
            <a:ext cx="481965" cy="3539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2300" i="1" spc="-5" dirty="0">
                <a:solidFill>
                  <a:prstClr val="black"/>
                </a:solidFill>
                <a:latin typeface="Calibri"/>
                <a:cs typeface="Calibri"/>
              </a:rPr>
              <a:t>golf</a:t>
            </a:r>
            <a:endParaRPr sz="23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9443446" y="5110663"/>
            <a:ext cx="782320" cy="3539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2300" i="1" spc="-5" dirty="0">
                <a:solidFill>
                  <a:prstClr val="black"/>
                </a:solidFill>
                <a:latin typeface="Calibri"/>
                <a:cs typeface="Calibri"/>
              </a:rPr>
              <a:t>&lt;EOS&gt;</a:t>
            </a:r>
            <a:endParaRPr sz="23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7444840" y="1884390"/>
            <a:ext cx="290195" cy="0"/>
          </a:xfrm>
          <a:custGeom>
            <a:avLst/>
            <a:gdLst/>
            <a:ahLst/>
            <a:cxnLst/>
            <a:rect l="l" t="t" r="r" b="b"/>
            <a:pathLst>
              <a:path w="290195">
                <a:moveTo>
                  <a:pt x="0" y="0"/>
                </a:moveTo>
                <a:lnTo>
                  <a:pt x="2900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7734939" y="1852925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5" h="63500">
                <a:moveTo>
                  <a:pt x="0" y="62929"/>
                </a:moveTo>
                <a:lnTo>
                  <a:pt x="86449" y="31464"/>
                </a:lnTo>
                <a:lnTo>
                  <a:pt x="0" y="0"/>
                </a:lnTo>
                <a:lnTo>
                  <a:pt x="0" y="6292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7916112" y="1741418"/>
            <a:ext cx="970280" cy="248920"/>
          </a:xfrm>
          <a:custGeom>
            <a:avLst/>
            <a:gdLst/>
            <a:ahLst/>
            <a:cxnLst/>
            <a:rect l="l" t="t" r="r" b="b"/>
            <a:pathLst>
              <a:path w="970279" h="248919">
                <a:moveTo>
                  <a:pt x="0" y="0"/>
                </a:moveTo>
                <a:lnTo>
                  <a:pt x="970048" y="0"/>
                </a:lnTo>
                <a:lnTo>
                  <a:pt x="970048" y="248849"/>
                </a:lnTo>
                <a:lnTo>
                  <a:pt x="0" y="248849"/>
                </a:lnTo>
                <a:lnTo>
                  <a:pt x="0" y="0"/>
                </a:lnTo>
                <a:close/>
              </a:path>
            </a:pathLst>
          </a:custGeom>
          <a:solidFill>
            <a:srgbClr val="F2DADA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7874639" y="1699945"/>
            <a:ext cx="1053465" cy="332105"/>
          </a:xfrm>
          <a:custGeom>
            <a:avLst/>
            <a:gdLst/>
            <a:ahLst/>
            <a:cxnLst/>
            <a:rect l="l" t="t" r="r" b="b"/>
            <a:pathLst>
              <a:path w="1053465" h="332105">
                <a:moveTo>
                  <a:pt x="0" y="0"/>
                </a:moveTo>
                <a:lnTo>
                  <a:pt x="1052997" y="0"/>
                </a:lnTo>
                <a:lnTo>
                  <a:pt x="1052997" y="331799"/>
                </a:lnTo>
                <a:lnTo>
                  <a:pt x="0" y="331799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7916112" y="1741418"/>
            <a:ext cx="970280" cy="248920"/>
          </a:xfrm>
          <a:custGeom>
            <a:avLst/>
            <a:gdLst/>
            <a:ahLst/>
            <a:cxnLst/>
            <a:rect l="l" t="t" r="r" b="b"/>
            <a:pathLst>
              <a:path w="970279" h="248919">
                <a:moveTo>
                  <a:pt x="0" y="0"/>
                </a:moveTo>
                <a:lnTo>
                  <a:pt x="970048" y="0"/>
                </a:lnTo>
                <a:lnTo>
                  <a:pt x="970048" y="248849"/>
                </a:lnTo>
                <a:lnTo>
                  <a:pt x="0" y="248849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7874637" y="1699943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09">
                <a:moveTo>
                  <a:pt x="0" y="0"/>
                </a:moveTo>
                <a:lnTo>
                  <a:pt x="41474" y="41474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7874637" y="1990267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09">
                <a:moveTo>
                  <a:pt x="0" y="41474"/>
                </a:moveTo>
                <a:lnTo>
                  <a:pt x="41474" y="0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5" name="object 105"/>
          <p:cNvSpPr/>
          <p:nvPr/>
        </p:nvSpPr>
        <p:spPr>
          <a:xfrm>
            <a:off x="8886159" y="1699943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09" h="41909">
                <a:moveTo>
                  <a:pt x="41474" y="0"/>
                </a:moveTo>
                <a:lnTo>
                  <a:pt x="0" y="41474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8886159" y="1990267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09" h="41909">
                <a:moveTo>
                  <a:pt x="41474" y="41474"/>
                </a:moveTo>
                <a:lnTo>
                  <a:pt x="0" y="0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8395110" y="2038414"/>
            <a:ext cx="5080" cy="259079"/>
          </a:xfrm>
          <a:custGeom>
            <a:avLst/>
            <a:gdLst/>
            <a:ahLst/>
            <a:cxnLst/>
            <a:rect l="l" t="t" r="r" b="b"/>
            <a:pathLst>
              <a:path w="5079" h="259080">
                <a:moveTo>
                  <a:pt x="0" y="0"/>
                </a:moveTo>
                <a:lnTo>
                  <a:pt x="4999" y="258919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8368661" y="2296724"/>
            <a:ext cx="63500" cy="87630"/>
          </a:xfrm>
          <a:custGeom>
            <a:avLst/>
            <a:gdLst/>
            <a:ahLst/>
            <a:cxnLst/>
            <a:rect l="l" t="t" r="r" b="b"/>
            <a:pathLst>
              <a:path w="63500" h="87630">
                <a:moveTo>
                  <a:pt x="0" y="1214"/>
                </a:moveTo>
                <a:lnTo>
                  <a:pt x="33124" y="87042"/>
                </a:lnTo>
                <a:lnTo>
                  <a:pt x="62899" y="0"/>
                </a:lnTo>
                <a:lnTo>
                  <a:pt x="0" y="121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7917137" y="2453151"/>
            <a:ext cx="970280" cy="248920"/>
          </a:xfrm>
          <a:custGeom>
            <a:avLst/>
            <a:gdLst/>
            <a:ahLst/>
            <a:cxnLst/>
            <a:rect l="l" t="t" r="r" b="b"/>
            <a:pathLst>
              <a:path w="970279" h="248919">
                <a:moveTo>
                  <a:pt x="0" y="0"/>
                </a:moveTo>
                <a:lnTo>
                  <a:pt x="970048" y="0"/>
                </a:lnTo>
                <a:lnTo>
                  <a:pt x="970048" y="248849"/>
                </a:lnTo>
                <a:lnTo>
                  <a:pt x="0" y="248849"/>
                </a:lnTo>
                <a:lnTo>
                  <a:pt x="0" y="0"/>
                </a:lnTo>
                <a:close/>
              </a:path>
            </a:pathLst>
          </a:custGeom>
          <a:solidFill>
            <a:srgbClr val="F2DADA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0" name="object 110"/>
          <p:cNvSpPr/>
          <p:nvPr/>
        </p:nvSpPr>
        <p:spPr>
          <a:xfrm>
            <a:off x="7875664" y="2411678"/>
            <a:ext cx="1053465" cy="332105"/>
          </a:xfrm>
          <a:custGeom>
            <a:avLst/>
            <a:gdLst/>
            <a:ahLst/>
            <a:cxnLst/>
            <a:rect l="l" t="t" r="r" b="b"/>
            <a:pathLst>
              <a:path w="1053465" h="332105">
                <a:moveTo>
                  <a:pt x="0" y="0"/>
                </a:moveTo>
                <a:lnTo>
                  <a:pt x="1052997" y="0"/>
                </a:lnTo>
                <a:lnTo>
                  <a:pt x="1052997" y="331799"/>
                </a:lnTo>
                <a:lnTo>
                  <a:pt x="0" y="331799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7917137" y="2453151"/>
            <a:ext cx="970280" cy="248920"/>
          </a:xfrm>
          <a:custGeom>
            <a:avLst/>
            <a:gdLst/>
            <a:ahLst/>
            <a:cxnLst/>
            <a:rect l="l" t="t" r="r" b="b"/>
            <a:pathLst>
              <a:path w="970279" h="248919">
                <a:moveTo>
                  <a:pt x="0" y="0"/>
                </a:moveTo>
                <a:lnTo>
                  <a:pt x="970048" y="0"/>
                </a:lnTo>
                <a:lnTo>
                  <a:pt x="970048" y="248849"/>
                </a:lnTo>
                <a:lnTo>
                  <a:pt x="0" y="248849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7875662" y="2411676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09">
                <a:moveTo>
                  <a:pt x="0" y="0"/>
                </a:moveTo>
                <a:lnTo>
                  <a:pt x="41474" y="41474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7875662" y="2702001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0" y="41474"/>
                </a:moveTo>
                <a:lnTo>
                  <a:pt x="41474" y="0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8887185" y="2411676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09" h="41909">
                <a:moveTo>
                  <a:pt x="41474" y="0"/>
                </a:moveTo>
                <a:lnTo>
                  <a:pt x="0" y="41474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8887185" y="2702001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09" h="41910">
                <a:moveTo>
                  <a:pt x="41474" y="41474"/>
                </a:moveTo>
                <a:lnTo>
                  <a:pt x="0" y="0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6" name="object 116"/>
          <p:cNvSpPr/>
          <p:nvPr/>
        </p:nvSpPr>
        <p:spPr>
          <a:xfrm>
            <a:off x="7916112" y="3132990"/>
            <a:ext cx="970280" cy="248920"/>
          </a:xfrm>
          <a:custGeom>
            <a:avLst/>
            <a:gdLst/>
            <a:ahLst/>
            <a:cxnLst/>
            <a:rect l="l" t="t" r="r" b="b"/>
            <a:pathLst>
              <a:path w="970279" h="248919">
                <a:moveTo>
                  <a:pt x="0" y="0"/>
                </a:moveTo>
                <a:lnTo>
                  <a:pt x="970048" y="0"/>
                </a:lnTo>
                <a:lnTo>
                  <a:pt x="970048" y="248854"/>
                </a:lnTo>
                <a:lnTo>
                  <a:pt x="0" y="248854"/>
                </a:lnTo>
                <a:lnTo>
                  <a:pt x="0" y="0"/>
                </a:lnTo>
                <a:close/>
              </a:path>
            </a:pathLst>
          </a:custGeom>
          <a:solidFill>
            <a:srgbClr val="F2DADA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7" name="object 117"/>
          <p:cNvSpPr/>
          <p:nvPr/>
        </p:nvSpPr>
        <p:spPr>
          <a:xfrm>
            <a:off x="7874639" y="3091517"/>
            <a:ext cx="1053465" cy="332105"/>
          </a:xfrm>
          <a:custGeom>
            <a:avLst/>
            <a:gdLst/>
            <a:ahLst/>
            <a:cxnLst/>
            <a:rect l="l" t="t" r="r" b="b"/>
            <a:pathLst>
              <a:path w="1053465" h="332105">
                <a:moveTo>
                  <a:pt x="0" y="0"/>
                </a:moveTo>
                <a:lnTo>
                  <a:pt x="1052997" y="0"/>
                </a:lnTo>
                <a:lnTo>
                  <a:pt x="1052997" y="331804"/>
                </a:lnTo>
                <a:lnTo>
                  <a:pt x="0" y="331804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8" name="object 118"/>
          <p:cNvSpPr/>
          <p:nvPr/>
        </p:nvSpPr>
        <p:spPr>
          <a:xfrm>
            <a:off x="7916112" y="3132990"/>
            <a:ext cx="970280" cy="248920"/>
          </a:xfrm>
          <a:custGeom>
            <a:avLst/>
            <a:gdLst/>
            <a:ahLst/>
            <a:cxnLst/>
            <a:rect l="l" t="t" r="r" b="b"/>
            <a:pathLst>
              <a:path w="970279" h="248919">
                <a:moveTo>
                  <a:pt x="0" y="0"/>
                </a:moveTo>
                <a:lnTo>
                  <a:pt x="970048" y="0"/>
                </a:lnTo>
                <a:lnTo>
                  <a:pt x="970048" y="248854"/>
                </a:lnTo>
                <a:lnTo>
                  <a:pt x="0" y="248854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9" name="object 119"/>
          <p:cNvSpPr/>
          <p:nvPr/>
        </p:nvSpPr>
        <p:spPr>
          <a:xfrm>
            <a:off x="7874637" y="3091515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0" y="0"/>
                </a:moveTo>
                <a:lnTo>
                  <a:pt x="41474" y="41474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0" name="object 120"/>
          <p:cNvSpPr/>
          <p:nvPr/>
        </p:nvSpPr>
        <p:spPr>
          <a:xfrm>
            <a:off x="7874637" y="3381844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0" y="41474"/>
                </a:moveTo>
                <a:lnTo>
                  <a:pt x="41474" y="0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1" name="object 121"/>
          <p:cNvSpPr/>
          <p:nvPr/>
        </p:nvSpPr>
        <p:spPr>
          <a:xfrm>
            <a:off x="8886159" y="3091515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09" h="41910">
                <a:moveTo>
                  <a:pt x="41474" y="0"/>
                </a:moveTo>
                <a:lnTo>
                  <a:pt x="0" y="41474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2" name="object 122"/>
          <p:cNvSpPr/>
          <p:nvPr/>
        </p:nvSpPr>
        <p:spPr>
          <a:xfrm>
            <a:off x="8886159" y="3381844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09" h="41910">
                <a:moveTo>
                  <a:pt x="41474" y="41474"/>
                </a:moveTo>
                <a:lnTo>
                  <a:pt x="0" y="0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3" name="object 123"/>
          <p:cNvSpPr/>
          <p:nvPr/>
        </p:nvSpPr>
        <p:spPr>
          <a:xfrm>
            <a:off x="8397113" y="2718938"/>
            <a:ext cx="4445" cy="244475"/>
          </a:xfrm>
          <a:custGeom>
            <a:avLst/>
            <a:gdLst/>
            <a:ahLst/>
            <a:cxnLst/>
            <a:rect l="l" t="t" r="r" b="b"/>
            <a:pathLst>
              <a:path w="4445" h="244475">
                <a:moveTo>
                  <a:pt x="4074" y="0"/>
                </a:moveTo>
                <a:lnTo>
                  <a:pt x="0" y="243914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4" name="object 124"/>
          <p:cNvSpPr/>
          <p:nvPr/>
        </p:nvSpPr>
        <p:spPr>
          <a:xfrm>
            <a:off x="8365635" y="2962325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4">
                <a:moveTo>
                  <a:pt x="0" y="0"/>
                </a:moveTo>
                <a:lnTo>
                  <a:pt x="30024" y="86964"/>
                </a:lnTo>
                <a:lnTo>
                  <a:pt x="62924" y="105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5" name="object 125"/>
          <p:cNvSpPr/>
          <p:nvPr/>
        </p:nvSpPr>
        <p:spPr>
          <a:xfrm>
            <a:off x="7917137" y="3774644"/>
            <a:ext cx="970280" cy="248920"/>
          </a:xfrm>
          <a:custGeom>
            <a:avLst/>
            <a:gdLst/>
            <a:ahLst/>
            <a:cxnLst/>
            <a:rect l="l" t="t" r="r" b="b"/>
            <a:pathLst>
              <a:path w="970279" h="248919">
                <a:moveTo>
                  <a:pt x="0" y="0"/>
                </a:moveTo>
                <a:lnTo>
                  <a:pt x="970048" y="0"/>
                </a:lnTo>
                <a:lnTo>
                  <a:pt x="970048" y="248849"/>
                </a:lnTo>
                <a:lnTo>
                  <a:pt x="0" y="248849"/>
                </a:lnTo>
                <a:lnTo>
                  <a:pt x="0" y="0"/>
                </a:lnTo>
                <a:close/>
              </a:path>
            </a:pathLst>
          </a:custGeom>
          <a:solidFill>
            <a:srgbClr val="F2DADA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6" name="object 126"/>
          <p:cNvSpPr/>
          <p:nvPr/>
        </p:nvSpPr>
        <p:spPr>
          <a:xfrm>
            <a:off x="7875664" y="3733171"/>
            <a:ext cx="1053465" cy="332105"/>
          </a:xfrm>
          <a:custGeom>
            <a:avLst/>
            <a:gdLst/>
            <a:ahLst/>
            <a:cxnLst/>
            <a:rect l="l" t="t" r="r" b="b"/>
            <a:pathLst>
              <a:path w="1053465" h="332105">
                <a:moveTo>
                  <a:pt x="0" y="0"/>
                </a:moveTo>
                <a:lnTo>
                  <a:pt x="1052997" y="0"/>
                </a:lnTo>
                <a:lnTo>
                  <a:pt x="1052997" y="331799"/>
                </a:lnTo>
                <a:lnTo>
                  <a:pt x="0" y="331799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7" name="object 127"/>
          <p:cNvSpPr/>
          <p:nvPr/>
        </p:nvSpPr>
        <p:spPr>
          <a:xfrm>
            <a:off x="7917137" y="3774644"/>
            <a:ext cx="970280" cy="248920"/>
          </a:xfrm>
          <a:custGeom>
            <a:avLst/>
            <a:gdLst/>
            <a:ahLst/>
            <a:cxnLst/>
            <a:rect l="l" t="t" r="r" b="b"/>
            <a:pathLst>
              <a:path w="970279" h="248919">
                <a:moveTo>
                  <a:pt x="0" y="0"/>
                </a:moveTo>
                <a:lnTo>
                  <a:pt x="970048" y="0"/>
                </a:lnTo>
                <a:lnTo>
                  <a:pt x="970048" y="248849"/>
                </a:lnTo>
                <a:lnTo>
                  <a:pt x="0" y="248849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8" name="object 128"/>
          <p:cNvSpPr/>
          <p:nvPr/>
        </p:nvSpPr>
        <p:spPr>
          <a:xfrm>
            <a:off x="7875662" y="3733169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0" y="0"/>
                </a:moveTo>
                <a:lnTo>
                  <a:pt x="41474" y="41474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9" name="object 129"/>
          <p:cNvSpPr/>
          <p:nvPr/>
        </p:nvSpPr>
        <p:spPr>
          <a:xfrm>
            <a:off x="7875662" y="4023493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0" y="41474"/>
                </a:moveTo>
                <a:lnTo>
                  <a:pt x="41474" y="0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0" name="object 130"/>
          <p:cNvSpPr/>
          <p:nvPr/>
        </p:nvSpPr>
        <p:spPr>
          <a:xfrm>
            <a:off x="8887185" y="3733169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09" h="41910">
                <a:moveTo>
                  <a:pt x="41474" y="0"/>
                </a:moveTo>
                <a:lnTo>
                  <a:pt x="0" y="41474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1" name="object 131"/>
          <p:cNvSpPr/>
          <p:nvPr/>
        </p:nvSpPr>
        <p:spPr>
          <a:xfrm>
            <a:off x="8887185" y="4023493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09" h="41910">
                <a:moveTo>
                  <a:pt x="41474" y="41474"/>
                </a:moveTo>
                <a:lnTo>
                  <a:pt x="0" y="0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2" name="object 132"/>
          <p:cNvSpPr/>
          <p:nvPr/>
        </p:nvSpPr>
        <p:spPr>
          <a:xfrm>
            <a:off x="7916112" y="4454467"/>
            <a:ext cx="970280" cy="248920"/>
          </a:xfrm>
          <a:custGeom>
            <a:avLst/>
            <a:gdLst/>
            <a:ahLst/>
            <a:cxnLst/>
            <a:rect l="l" t="t" r="r" b="b"/>
            <a:pathLst>
              <a:path w="970279" h="248920">
                <a:moveTo>
                  <a:pt x="0" y="0"/>
                </a:moveTo>
                <a:lnTo>
                  <a:pt x="970048" y="0"/>
                </a:lnTo>
                <a:lnTo>
                  <a:pt x="970048" y="248849"/>
                </a:lnTo>
                <a:lnTo>
                  <a:pt x="0" y="248849"/>
                </a:lnTo>
                <a:lnTo>
                  <a:pt x="0" y="0"/>
                </a:lnTo>
                <a:close/>
              </a:path>
            </a:pathLst>
          </a:custGeom>
          <a:solidFill>
            <a:srgbClr val="F2DADA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3" name="object 133"/>
          <p:cNvSpPr/>
          <p:nvPr/>
        </p:nvSpPr>
        <p:spPr>
          <a:xfrm>
            <a:off x="7874639" y="4412994"/>
            <a:ext cx="1053465" cy="332105"/>
          </a:xfrm>
          <a:custGeom>
            <a:avLst/>
            <a:gdLst/>
            <a:ahLst/>
            <a:cxnLst/>
            <a:rect l="l" t="t" r="r" b="b"/>
            <a:pathLst>
              <a:path w="1053465" h="332104">
                <a:moveTo>
                  <a:pt x="0" y="0"/>
                </a:moveTo>
                <a:lnTo>
                  <a:pt x="1052997" y="0"/>
                </a:lnTo>
                <a:lnTo>
                  <a:pt x="1052997" y="331799"/>
                </a:lnTo>
                <a:lnTo>
                  <a:pt x="0" y="331799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4" name="object 134"/>
          <p:cNvSpPr/>
          <p:nvPr/>
        </p:nvSpPr>
        <p:spPr>
          <a:xfrm>
            <a:off x="7916112" y="4454467"/>
            <a:ext cx="970280" cy="248920"/>
          </a:xfrm>
          <a:custGeom>
            <a:avLst/>
            <a:gdLst/>
            <a:ahLst/>
            <a:cxnLst/>
            <a:rect l="l" t="t" r="r" b="b"/>
            <a:pathLst>
              <a:path w="970279" h="248920">
                <a:moveTo>
                  <a:pt x="0" y="0"/>
                </a:moveTo>
                <a:lnTo>
                  <a:pt x="970048" y="0"/>
                </a:lnTo>
                <a:lnTo>
                  <a:pt x="970048" y="248849"/>
                </a:lnTo>
                <a:lnTo>
                  <a:pt x="0" y="248849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5" name="object 135"/>
          <p:cNvSpPr/>
          <p:nvPr/>
        </p:nvSpPr>
        <p:spPr>
          <a:xfrm>
            <a:off x="7874637" y="4412992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0" y="0"/>
                </a:moveTo>
                <a:lnTo>
                  <a:pt x="41474" y="41474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6" name="object 136"/>
          <p:cNvSpPr/>
          <p:nvPr/>
        </p:nvSpPr>
        <p:spPr>
          <a:xfrm>
            <a:off x="7874637" y="4703317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0" y="41474"/>
                </a:moveTo>
                <a:lnTo>
                  <a:pt x="41474" y="0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7" name="object 137"/>
          <p:cNvSpPr/>
          <p:nvPr/>
        </p:nvSpPr>
        <p:spPr>
          <a:xfrm>
            <a:off x="8886159" y="4412992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09" h="41910">
                <a:moveTo>
                  <a:pt x="41474" y="0"/>
                </a:moveTo>
                <a:lnTo>
                  <a:pt x="0" y="41474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8" name="object 138"/>
          <p:cNvSpPr/>
          <p:nvPr/>
        </p:nvSpPr>
        <p:spPr>
          <a:xfrm>
            <a:off x="8886159" y="4703317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09" h="41910">
                <a:moveTo>
                  <a:pt x="41474" y="41474"/>
                </a:moveTo>
                <a:lnTo>
                  <a:pt x="0" y="0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9" name="object 139"/>
          <p:cNvSpPr/>
          <p:nvPr/>
        </p:nvSpPr>
        <p:spPr>
          <a:xfrm>
            <a:off x="8401588" y="4064968"/>
            <a:ext cx="635" cy="209550"/>
          </a:xfrm>
          <a:custGeom>
            <a:avLst/>
            <a:gdLst/>
            <a:ahLst/>
            <a:cxnLst/>
            <a:rect l="l" t="t" r="r" b="b"/>
            <a:pathLst>
              <a:path w="634" h="209550">
                <a:moveTo>
                  <a:pt x="574" y="0"/>
                </a:moveTo>
                <a:lnTo>
                  <a:pt x="0" y="209399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0" name="object 140"/>
          <p:cNvSpPr/>
          <p:nvPr/>
        </p:nvSpPr>
        <p:spPr>
          <a:xfrm>
            <a:off x="8370111" y="4274270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5">
                <a:moveTo>
                  <a:pt x="0" y="0"/>
                </a:moveTo>
                <a:lnTo>
                  <a:pt x="31224" y="86549"/>
                </a:lnTo>
                <a:lnTo>
                  <a:pt x="62924" y="17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1" name="object 141"/>
          <p:cNvSpPr/>
          <p:nvPr/>
        </p:nvSpPr>
        <p:spPr>
          <a:xfrm>
            <a:off x="7910036" y="5148841"/>
            <a:ext cx="970280" cy="248920"/>
          </a:xfrm>
          <a:custGeom>
            <a:avLst/>
            <a:gdLst/>
            <a:ahLst/>
            <a:cxnLst/>
            <a:rect l="l" t="t" r="r" b="b"/>
            <a:pathLst>
              <a:path w="970279" h="248920">
                <a:moveTo>
                  <a:pt x="0" y="0"/>
                </a:moveTo>
                <a:lnTo>
                  <a:pt x="970048" y="0"/>
                </a:lnTo>
                <a:lnTo>
                  <a:pt x="970048" y="248849"/>
                </a:lnTo>
                <a:lnTo>
                  <a:pt x="0" y="248849"/>
                </a:lnTo>
                <a:lnTo>
                  <a:pt x="0" y="0"/>
                </a:lnTo>
                <a:close/>
              </a:path>
            </a:pathLst>
          </a:custGeom>
          <a:solidFill>
            <a:srgbClr val="F2DADA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2" name="object 142"/>
          <p:cNvSpPr/>
          <p:nvPr/>
        </p:nvSpPr>
        <p:spPr>
          <a:xfrm>
            <a:off x="7868564" y="5107368"/>
            <a:ext cx="1053465" cy="332105"/>
          </a:xfrm>
          <a:custGeom>
            <a:avLst/>
            <a:gdLst/>
            <a:ahLst/>
            <a:cxnLst/>
            <a:rect l="l" t="t" r="r" b="b"/>
            <a:pathLst>
              <a:path w="1053465" h="332104">
                <a:moveTo>
                  <a:pt x="0" y="0"/>
                </a:moveTo>
                <a:lnTo>
                  <a:pt x="1052997" y="0"/>
                </a:lnTo>
                <a:lnTo>
                  <a:pt x="1052997" y="331799"/>
                </a:lnTo>
                <a:lnTo>
                  <a:pt x="0" y="331799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3" name="object 143"/>
          <p:cNvSpPr/>
          <p:nvPr/>
        </p:nvSpPr>
        <p:spPr>
          <a:xfrm>
            <a:off x="7910036" y="5148841"/>
            <a:ext cx="970280" cy="248920"/>
          </a:xfrm>
          <a:custGeom>
            <a:avLst/>
            <a:gdLst/>
            <a:ahLst/>
            <a:cxnLst/>
            <a:rect l="l" t="t" r="r" b="b"/>
            <a:pathLst>
              <a:path w="970279" h="248920">
                <a:moveTo>
                  <a:pt x="0" y="0"/>
                </a:moveTo>
                <a:lnTo>
                  <a:pt x="970048" y="0"/>
                </a:lnTo>
                <a:lnTo>
                  <a:pt x="970048" y="248849"/>
                </a:lnTo>
                <a:lnTo>
                  <a:pt x="0" y="248849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4" name="object 144"/>
          <p:cNvSpPr/>
          <p:nvPr/>
        </p:nvSpPr>
        <p:spPr>
          <a:xfrm>
            <a:off x="7868562" y="5107366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0" y="0"/>
                </a:moveTo>
                <a:lnTo>
                  <a:pt x="41474" y="41474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5" name="object 145"/>
          <p:cNvSpPr/>
          <p:nvPr/>
        </p:nvSpPr>
        <p:spPr>
          <a:xfrm>
            <a:off x="7868562" y="5397690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0" y="41474"/>
                </a:moveTo>
                <a:lnTo>
                  <a:pt x="41474" y="0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6" name="object 146"/>
          <p:cNvSpPr/>
          <p:nvPr/>
        </p:nvSpPr>
        <p:spPr>
          <a:xfrm>
            <a:off x="8880085" y="5107366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09" h="41910">
                <a:moveTo>
                  <a:pt x="41474" y="0"/>
                </a:moveTo>
                <a:lnTo>
                  <a:pt x="0" y="41474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7" name="object 147"/>
          <p:cNvSpPr/>
          <p:nvPr/>
        </p:nvSpPr>
        <p:spPr>
          <a:xfrm>
            <a:off x="8880085" y="5397690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09" h="41910">
                <a:moveTo>
                  <a:pt x="41474" y="41474"/>
                </a:moveTo>
                <a:lnTo>
                  <a:pt x="0" y="0"/>
                </a:lnTo>
              </a:path>
            </a:pathLst>
          </a:custGeom>
          <a:ln w="25399">
            <a:solidFill>
              <a:srgbClr val="D89593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3418789" y="1270878"/>
            <a:ext cx="5320665" cy="42909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25"/>
              </a:lnSpc>
              <a:tabLst>
                <a:tab pos="3053080" algn="l"/>
              </a:tabLst>
              <a:defRPr/>
            </a:pPr>
            <a:r>
              <a:rPr sz="2300" spc="-5" dirty="0">
                <a:solidFill>
                  <a:prstClr val="black"/>
                </a:solidFill>
                <a:latin typeface="Times New Roman"/>
                <a:cs typeface="Times New Roman"/>
              </a:rPr>
              <a:t>Convolutional</a:t>
            </a:r>
            <a:r>
              <a:rPr sz="2300" spc="1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300" spc="-5" dirty="0">
                <a:solidFill>
                  <a:prstClr val="black"/>
                </a:solidFill>
                <a:latin typeface="Times New Roman"/>
                <a:cs typeface="Times New Roman"/>
              </a:rPr>
              <a:t>Net	Recurrent</a:t>
            </a:r>
            <a:r>
              <a:rPr sz="2300" spc="-5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300" spc="-5" dirty="0">
                <a:solidFill>
                  <a:prstClr val="black"/>
                </a:solidFill>
                <a:latin typeface="Times New Roman"/>
                <a:cs typeface="Times New Roman"/>
              </a:rPr>
              <a:t>Net</a:t>
            </a:r>
            <a:endParaRPr sz="23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3179445">
              <a:spcBef>
                <a:spcPts val="670"/>
              </a:spcBef>
              <a:tabLst>
                <a:tab pos="4657725" algn="l"/>
              </a:tabLst>
              <a:defRPr/>
            </a:pPr>
            <a:r>
              <a:rPr sz="2300" spc="-5" dirty="0">
                <a:solidFill>
                  <a:prstClr val="black"/>
                </a:solidFill>
                <a:latin typeface="Calibri"/>
                <a:cs typeface="Calibri"/>
              </a:rPr>
              <a:t>LSTM	</a:t>
            </a:r>
            <a:r>
              <a:rPr sz="3450" spc="-7" baseline="2415" dirty="0">
                <a:solidFill>
                  <a:prstClr val="black"/>
                </a:solidFill>
                <a:latin typeface="Calibri"/>
                <a:cs typeface="Calibri"/>
              </a:rPr>
              <a:t>LSTM</a:t>
            </a:r>
            <a:endParaRPr sz="3450" baseline="2415" dirty="0">
              <a:solidFill>
                <a:prstClr val="black"/>
              </a:solidFill>
              <a:latin typeface="Calibri"/>
              <a:cs typeface="Calibri"/>
            </a:endParaRPr>
          </a:p>
          <a:p>
            <a:pPr>
              <a:spcBef>
                <a:spcPts val="25"/>
              </a:spcBef>
              <a:defRPr/>
            </a:pPr>
            <a:endParaRPr sz="245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3180715">
              <a:tabLst>
                <a:tab pos="4658360" algn="l"/>
              </a:tabLst>
              <a:defRPr/>
            </a:pPr>
            <a:r>
              <a:rPr sz="2300" spc="-5" dirty="0">
                <a:solidFill>
                  <a:prstClr val="black"/>
                </a:solidFill>
                <a:latin typeface="Calibri"/>
                <a:cs typeface="Calibri"/>
              </a:rPr>
              <a:t>LSTM	</a:t>
            </a:r>
            <a:r>
              <a:rPr sz="3450" spc="-7" baseline="2415" dirty="0">
                <a:solidFill>
                  <a:prstClr val="black"/>
                </a:solidFill>
                <a:latin typeface="Calibri"/>
                <a:cs typeface="Calibri"/>
              </a:rPr>
              <a:t>LSTM</a:t>
            </a:r>
            <a:endParaRPr sz="3450" baseline="2415" dirty="0">
              <a:solidFill>
                <a:prstClr val="black"/>
              </a:solidFill>
              <a:latin typeface="Calibri"/>
              <a:cs typeface="Calibri"/>
            </a:endParaRPr>
          </a:p>
          <a:p>
            <a:pPr>
              <a:spcBef>
                <a:spcPts val="5"/>
              </a:spcBef>
              <a:defRPr/>
            </a:pPr>
            <a:endParaRPr sz="225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3179445">
              <a:tabLst>
                <a:tab pos="4657725" algn="l"/>
              </a:tabLst>
              <a:defRPr/>
            </a:pPr>
            <a:r>
              <a:rPr sz="2300" spc="-5" dirty="0">
                <a:solidFill>
                  <a:prstClr val="black"/>
                </a:solidFill>
                <a:latin typeface="Calibri"/>
                <a:cs typeface="Calibri"/>
              </a:rPr>
              <a:t>LSTM	</a:t>
            </a:r>
            <a:r>
              <a:rPr sz="3450" spc="-7" baseline="2415" dirty="0">
                <a:solidFill>
                  <a:prstClr val="black"/>
                </a:solidFill>
                <a:latin typeface="Calibri"/>
                <a:cs typeface="Calibri"/>
              </a:rPr>
              <a:t>LSTM</a:t>
            </a:r>
            <a:endParaRPr sz="3450" baseline="2415" dirty="0">
              <a:solidFill>
                <a:prstClr val="black"/>
              </a:solidFill>
              <a:latin typeface="Calibri"/>
              <a:cs typeface="Calibri"/>
            </a:endParaRPr>
          </a:p>
          <a:p>
            <a:pPr>
              <a:spcBef>
                <a:spcPts val="50"/>
              </a:spcBef>
              <a:defRPr/>
            </a:pPr>
            <a:endParaRPr sz="195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3180715">
              <a:tabLst>
                <a:tab pos="4658360" algn="l"/>
              </a:tabLst>
              <a:defRPr/>
            </a:pPr>
            <a:r>
              <a:rPr sz="2300" spc="-5" dirty="0">
                <a:solidFill>
                  <a:prstClr val="black"/>
                </a:solidFill>
                <a:latin typeface="Calibri"/>
                <a:cs typeface="Calibri"/>
              </a:rPr>
              <a:t>LSTM	</a:t>
            </a:r>
            <a:r>
              <a:rPr sz="3450" spc="-7" baseline="2415" dirty="0">
                <a:solidFill>
                  <a:prstClr val="black"/>
                </a:solidFill>
                <a:latin typeface="Calibri"/>
                <a:cs typeface="Calibri"/>
              </a:rPr>
              <a:t>LSTM</a:t>
            </a:r>
            <a:endParaRPr sz="3450" baseline="2415" dirty="0">
              <a:solidFill>
                <a:prstClr val="black"/>
              </a:solidFill>
              <a:latin typeface="Calibri"/>
              <a:cs typeface="Calibri"/>
            </a:endParaRPr>
          </a:p>
          <a:p>
            <a:pPr>
              <a:spcBef>
                <a:spcPts val="5"/>
              </a:spcBef>
              <a:defRPr/>
            </a:pPr>
            <a:endParaRPr sz="225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3179445">
              <a:tabLst>
                <a:tab pos="4657725" algn="l"/>
              </a:tabLst>
              <a:defRPr/>
            </a:pPr>
            <a:r>
              <a:rPr sz="2300" spc="-5" dirty="0">
                <a:solidFill>
                  <a:prstClr val="black"/>
                </a:solidFill>
                <a:latin typeface="Calibri"/>
                <a:cs typeface="Calibri"/>
              </a:rPr>
              <a:t>LSTM	</a:t>
            </a:r>
            <a:r>
              <a:rPr sz="3450" spc="-7" baseline="2415" dirty="0">
                <a:solidFill>
                  <a:prstClr val="black"/>
                </a:solidFill>
                <a:latin typeface="Calibri"/>
                <a:cs typeface="Calibri"/>
              </a:rPr>
              <a:t>LSTM</a:t>
            </a:r>
            <a:endParaRPr sz="3450" baseline="2415" dirty="0">
              <a:solidFill>
                <a:prstClr val="black"/>
              </a:solidFill>
              <a:latin typeface="Calibri"/>
              <a:cs typeface="Calibri"/>
            </a:endParaRPr>
          </a:p>
          <a:p>
            <a:pPr>
              <a:spcBef>
                <a:spcPts val="5"/>
              </a:spcBef>
              <a:defRPr/>
            </a:pPr>
            <a:endParaRPr sz="235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3173730">
              <a:tabLst>
                <a:tab pos="4651375" algn="l"/>
              </a:tabLst>
              <a:defRPr/>
            </a:pPr>
            <a:r>
              <a:rPr sz="2300" spc="-5" dirty="0">
                <a:solidFill>
                  <a:prstClr val="black"/>
                </a:solidFill>
                <a:latin typeface="Calibri"/>
                <a:cs typeface="Calibri"/>
              </a:rPr>
              <a:t>LSTM	</a:t>
            </a:r>
            <a:r>
              <a:rPr sz="3450" spc="-7" baseline="2415" dirty="0">
                <a:solidFill>
                  <a:prstClr val="black"/>
                </a:solidFill>
                <a:latin typeface="Calibri"/>
                <a:cs typeface="Calibri"/>
              </a:rPr>
              <a:t>LSTM</a:t>
            </a:r>
            <a:endParaRPr sz="3450" baseline="2415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49" name="object 149"/>
          <p:cNvSpPr/>
          <p:nvPr/>
        </p:nvSpPr>
        <p:spPr>
          <a:xfrm>
            <a:off x="8395061" y="4734769"/>
            <a:ext cx="0" cy="258445"/>
          </a:xfrm>
          <a:custGeom>
            <a:avLst/>
            <a:gdLst/>
            <a:ahLst/>
            <a:cxnLst/>
            <a:rect l="l" t="t" r="r" b="b"/>
            <a:pathLst>
              <a:path h="258445">
                <a:moveTo>
                  <a:pt x="0" y="0"/>
                </a:moveTo>
                <a:lnTo>
                  <a:pt x="0" y="258299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0" name="object 150"/>
          <p:cNvSpPr/>
          <p:nvPr/>
        </p:nvSpPr>
        <p:spPr>
          <a:xfrm>
            <a:off x="8363611" y="4993068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5">
                <a:moveTo>
                  <a:pt x="0" y="0"/>
                </a:moveTo>
                <a:lnTo>
                  <a:pt x="31449" y="86449"/>
                </a:lnTo>
                <a:lnTo>
                  <a:pt x="62924" y="0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1" name="object 151"/>
          <p:cNvSpPr/>
          <p:nvPr/>
        </p:nvSpPr>
        <p:spPr>
          <a:xfrm>
            <a:off x="8402211" y="3439444"/>
            <a:ext cx="0" cy="135890"/>
          </a:xfrm>
          <a:custGeom>
            <a:avLst/>
            <a:gdLst/>
            <a:ahLst/>
            <a:cxnLst/>
            <a:rect l="l" t="t" r="r" b="b"/>
            <a:pathLst>
              <a:path h="135889">
                <a:moveTo>
                  <a:pt x="0" y="0"/>
                </a:moveTo>
                <a:lnTo>
                  <a:pt x="0" y="135599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2" name="object 152"/>
          <p:cNvSpPr/>
          <p:nvPr/>
        </p:nvSpPr>
        <p:spPr>
          <a:xfrm>
            <a:off x="8370736" y="3575046"/>
            <a:ext cx="63500" cy="86995"/>
          </a:xfrm>
          <a:custGeom>
            <a:avLst/>
            <a:gdLst/>
            <a:ahLst/>
            <a:cxnLst/>
            <a:rect l="l" t="t" r="r" b="b"/>
            <a:pathLst>
              <a:path w="63500" h="86994">
                <a:moveTo>
                  <a:pt x="0" y="0"/>
                </a:moveTo>
                <a:lnTo>
                  <a:pt x="31474" y="86449"/>
                </a:lnTo>
                <a:lnTo>
                  <a:pt x="62924" y="0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3" name="object 153"/>
          <p:cNvSpPr/>
          <p:nvPr/>
        </p:nvSpPr>
        <p:spPr>
          <a:xfrm>
            <a:off x="7444840" y="2571661"/>
            <a:ext cx="290195" cy="0"/>
          </a:xfrm>
          <a:custGeom>
            <a:avLst/>
            <a:gdLst/>
            <a:ahLst/>
            <a:cxnLst/>
            <a:rect l="l" t="t" r="r" b="b"/>
            <a:pathLst>
              <a:path w="290195">
                <a:moveTo>
                  <a:pt x="0" y="0"/>
                </a:moveTo>
                <a:lnTo>
                  <a:pt x="2900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4" name="object 154"/>
          <p:cNvSpPr/>
          <p:nvPr/>
        </p:nvSpPr>
        <p:spPr>
          <a:xfrm>
            <a:off x="7734939" y="2540196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5" h="63500">
                <a:moveTo>
                  <a:pt x="0" y="62932"/>
                </a:moveTo>
                <a:lnTo>
                  <a:pt x="86449" y="31464"/>
                </a:lnTo>
                <a:lnTo>
                  <a:pt x="0" y="0"/>
                </a:lnTo>
                <a:lnTo>
                  <a:pt x="0" y="62932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5" name="object 155"/>
          <p:cNvSpPr/>
          <p:nvPr/>
        </p:nvSpPr>
        <p:spPr>
          <a:xfrm>
            <a:off x="7444840" y="3258935"/>
            <a:ext cx="290195" cy="0"/>
          </a:xfrm>
          <a:custGeom>
            <a:avLst/>
            <a:gdLst/>
            <a:ahLst/>
            <a:cxnLst/>
            <a:rect l="l" t="t" r="r" b="b"/>
            <a:pathLst>
              <a:path w="290195">
                <a:moveTo>
                  <a:pt x="0" y="0"/>
                </a:moveTo>
                <a:lnTo>
                  <a:pt x="2900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6" name="object 156"/>
          <p:cNvSpPr/>
          <p:nvPr/>
        </p:nvSpPr>
        <p:spPr>
          <a:xfrm>
            <a:off x="7734939" y="3227470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5" h="63500">
                <a:moveTo>
                  <a:pt x="0" y="62929"/>
                </a:moveTo>
                <a:lnTo>
                  <a:pt x="86449" y="31464"/>
                </a:lnTo>
                <a:lnTo>
                  <a:pt x="0" y="0"/>
                </a:lnTo>
                <a:lnTo>
                  <a:pt x="0" y="6292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7" name="object 157"/>
          <p:cNvSpPr/>
          <p:nvPr/>
        </p:nvSpPr>
        <p:spPr>
          <a:xfrm>
            <a:off x="7444840" y="3897118"/>
            <a:ext cx="290195" cy="0"/>
          </a:xfrm>
          <a:custGeom>
            <a:avLst/>
            <a:gdLst/>
            <a:ahLst/>
            <a:cxnLst/>
            <a:rect l="l" t="t" r="r" b="b"/>
            <a:pathLst>
              <a:path w="290195">
                <a:moveTo>
                  <a:pt x="0" y="0"/>
                </a:moveTo>
                <a:lnTo>
                  <a:pt x="2900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8" name="object 158"/>
          <p:cNvSpPr/>
          <p:nvPr/>
        </p:nvSpPr>
        <p:spPr>
          <a:xfrm>
            <a:off x="7734939" y="3865643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5" h="63500">
                <a:moveTo>
                  <a:pt x="0" y="62924"/>
                </a:moveTo>
                <a:lnTo>
                  <a:pt x="86449" y="31474"/>
                </a:lnTo>
                <a:lnTo>
                  <a:pt x="0" y="0"/>
                </a:lnTo>
                <a:lnTo>
                  <a:pt x="0" y="6292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9" name="object 159"/>
          <p:cNvSpPr/>
          <p:nvPr/>
        </p:nvSpPr>
        <p:spPr>
          <a:xfrm>
            <a:off x="7444840" y="4584392"/>
            <a:ext cx="290195" cy="0"/>
          </a:xfrm>
          <a:custGeom>
            <a:avLst/>
            <a:gdLst/>
            <a:ahLst/>
            <a:cxnLst/>
            <a:rect l="l" t="t" r="r" b="b"/>
            <a:pathLst>
              <a:path w="290195">
                <a:moveTo>
                  <a:pt x="0" y="0"/>
                </a:moveTo>
                <a:lnTo>
                  <a:pt x="2900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0" name="object 160"/>
          <p:cNvSpPr/>
          <p:nvPr/>
        </p:nvSpPr>
        <p:spPr>
          <a:xfrm>
            <a:off x="7734939" y="4552917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5" h="63500">
                <a:moveTo>
                  <a:pt x="0" y="62924"/>
                </a:moveTo>
                <a:lnTo>
                  <a:pt x="86449" y="31474"/>
                </a:lnTo>
                <a:lnTo>
                  <a:pt x="0" y="0"/>
                </a:lnTo>
                <a:lnTo>
                  <a:pt x="0" y="6292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1" name="object 161"/>
          <p:cNvSpPr/>
          <p:nvPr/>
        </p:nvSpPr>
        <p:spPr>
          <a:xfrm>
            <a:off x="7444840" y="5271666"/>
            <a:ext cx="290195" cy="0"/>
          </a:xfrm>
          <a:custGeom>
            <a:avLst/>
            <a:gdLst/>
            <a:ahLst/>
            <a:cxnLst/>
            <a:rect l="l" t="t" r="r" b="b"/>
            <a:pathLst>
              <a:path w="290195">
                <a:moveTo>
                  <a:pt x="0" y="0"/>
                </a:moveTo>
                <a:lnTo>
                  <a:pt x="2900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2" name="object 162"/>
          <p:cNvSpPr/>
          <p:nvPr/>
        </p:nvSpPr>
        <p:spPr>
          <a:xfrm>
            <a:off x="7734939" y="5240190"/>
            <a:ext cx="86995" cy="63500"/>
          </a:xfrm>
          <a:custGeom>
            <a:avLst/>
            <a:gdLst/>
            <a:ahLst/>
            <a:cxnLst/>
            <a:rect l="l" t="t" r="r" b="b"/>
            <a:pathLst>
              <a:path w="86995" h="63500">
                <a:moveTo>
                  <a:pt x="0" y="62924"/>
                </a:moveTo>
                <a:lnTo>
                  <a:pt x="86449" y="31474"/>
                </a:lnTo>
                <a:lnTo>
                  <a:pt x="0" y="0"/>
                </a:lnTo>
                <a:lnTo>
                  <a:pt x="0" y="6292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4" name="object 164"/>
          <p:cNvSpPr/>
          <p:nvPr/>
        </p:nvSpPr>
        <p:spPr>
          <a:xfrm>
            <a:off x="4698643" y="1841835"/>
            <a:ext cx="698500" cy="109220"/>
          </a:xfrm>
          <a:custGeom>
            <a:avLst/>
            <a:gdLst/>
            <a:ahLst/>
            <a:cxnLst/>
            <a:rect l="l" t="t" r="r" b="b"/>
            <a:pathLst>
              <a:path w="698500" h="109219">
                <a:moveTo>
                  <a:pt x="0" y="0"/>
                </a:moveTo>
                <a:lnTo>
                  <a:pt x="698398" y="0"/>
                </a:lnTo>
                <a:lnTo>
                  <a:pt x="6983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5" name="object 165"/>
          <p:cNvSpPr/>
          <p:nvPr/>
        </p:nvSpPr>
        <p:spPr>
          <a:xfrm>
            <a:off x="4719093" y="2565159"/>
            <a:ext cx="698500" cy="109220"/>
          </a:xfrm>
          <a:custGeom>
            <a:avLst/>
            <a:gdLst/>
            <a:ahLst/>
            <a:cxnLst/>
            <a:rect l="l" t="t" r="r" b="b"/>
            <a:pathLst>
              <a:path w="698500" h="109219">
                <a:moveTo>
                  <a:pt x="0" y="0"/>
                </a:moveTo>
                <a:lnTo>
                  <a:pt x="698398" y="0"/>
                </a:lnTo>
                <a:lnTo>
                  <a:pt x="6983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6" name="object 166"/>
          <p:cNvSpPr/>
          <p:nvPr/>
        </p:nvSpPr>
        <p:spPr>
          <a:xfrm>
            <a:off x="4719093" y="3856518"/>
            <a:ext cx="698500" cy="109220"/>
          </a:xfrm>
          <a:custGeom>
            <a:avLst/>
            <a:gdLst/>
            <a:ahLst/>
            <a:cxnLst/>
            <a:rect l="l" t="t" r="r" b="b"/>
            <a:pathLst>
              <a:path w="698500" h="109219">
                <a:moveTo>
                  <a:pt x="0" y="0"/>
                </a:moveTo>
                <a:lnTo>
                  <a:pt x="698398" y="0"/>
                </a:lnTo>
                <a:lnTo>
                  <a:pt x="6983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7" name="object 167"/>
          <p:cNvSpPr/>
          <p:nvPr/>
        </p:nvSpPr>
        <p:spPr>
          <a:xfrm>
            <a:off x="4718593" y="4541842"/>
            <a:ext cx="698500" cy="109220"/>
          </a:xfrm>
          <a:custGeom>
            <a:avLst/>
            <a:gdLst/>
            <a:ahLst/>
            <a:cxnLst/>
            <a:rect l="l" t="t" r="r" b="b"/>
            <a:pathLst>
              <a:path w="698500" h="109220">
                <a:moveTo>
                  <a:pt x="0" y="0"/>
                </a:moveTo>
                <a:lnTo>
                  <a:pt x="698398" y="0"/>
                </a:lnTo>
                <a:lnTo>
                  <a:pt x="6983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8" name="object 168"/>
          <p:cNvSpPr/>
          <p:nvPr/>
        </p:nvSpPr>
        <p:spPr>
          <a:xfrm>
            <a:off x="4715543" y="5227166"/>
            <a:ext cx="698500" cy="109220"/>
          </a:xfrm>
          <a:custGeom>
            <a:avLst/>
            <a:gdLst/>
            <a:ahLst/>
            <a:cxnLst/>
            <a:rect l="l" t="t" r="r" b="b"/>
            <a:pathLst>
              <a:path w="698500" h="109220">
                <a:moveTo>
                  <a:pt x="0" y="0"/>
                </a:moveTo>
                <a:lnTo>
                  <a:pt x="698398" y="0"/>
                </a:lnTo>
                <a:lnTo>
                  <a:pt x="698398" y="108899"/>
                </a:lnTo>
                <a:lnTo>
                  <a:pt x="0" y="108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9" name="object 169"/>
          <p:cNvSpPr/>
          <p:nvPr/>
        </p:nvSpPr>
        <p:spPr>
          <a:xfrm>
            <a:off x="3274221" y="1635985"/>
            <a:ext cx="1150620" cy="532130"/>
          </a:xfrm>
          <a:custGeom>
            <a:avLst/>
            <a:gdLst/>
            <a:ahLst/>
            <a:cxnLst/>
            <a:rect l="l" t="t" r="r" b="b"/>
            <a:pathLst>
              <a:path w="1150620" h="532130">
                <a:moveTo>
                  <a:pt x="0" y="0"/>
                </a:moveTo>
                <a:lnTo>
                  <a:pt x="1150197" y="132974"/>
                </a:lnTo>
                <a:lnTo>
                  <a:pt x="1150197" y="398924"/>
                </a:lnTo>
                <a:lnTo>
                  <a:pt x="0" y="531898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0" name="object 170"/>
          <p:cNvSpPr/>
          <p:nvPr/>
        </p:nvSpPr>
        <p:spPr>
          <a:xfrm>
            <a:off x="3314235" y="1733728"/>
            <a:ext cx="283845" cy="231140"/>
          </a:xfrm>
          <a:custGeom>
            <a:avLst/>
            <a:gdLst/>
            <a:ahLst/>
            <a:cxnLst/>
            <a:rect l="l" t="t" r="r" b="b"/>
            <a:pathLst>
              <a:path w="283844" h="231140">
                <a:moveTo>
                  <a:pt x="0" y="0"/>
                </a:moveTo>
                <a:lnTo>
                  <a:pt x="283799" y="0"/>
                </a:lnTo>
                <a:lnTo>
                  <a:pt x="283799" y="230699"/>
                </a:lnTo>
                <a:lnTo>
                  <a:pt x="0" y="230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1" name="object 171"/>
          <p:cNvSpPr/>
          <p:nvPr/>
        </p:nvSpPr>
        <p:spPr>
          <a:xfrm>
            <a:off x="3747317" y="1748442"/>
            <a:ext cx="191135" cy="140335"/>
          </a:xfrm>
          <a:custGeom>
            <a:avLst/>
            <a:gdLst/>
            <a:ahLst/>
            <a:cxnLst/>
            <a:rect l="l" t="t" r="r" b="b"/>
            <a:pathLst>
              <a:path w="191135" h="140334">
                <a:moveTo>
                  <a:pt x="0" y="0"/>
                </a:moveTo>
                <a:lnTo>
                  <a:pt x="191099" y="0"/>
                </a:lnTo>
                <a:lnTo>
                  <a:pt x="191099" y="139799"/>
                </a:lnTo>
                <a:lnTo>
                  <a:pt x="0" y="1397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2" name="object 172"/>
          <p:cNvSpPr/>
          <p:nvPr/>
        </p:nvSpPr>
        <p:spPr>
          <a:xfrm>
            <a:off x="3353058" y="1766928"/>
            <a:ext cx="283845" cy="231140"/>
          </a:xfrm>
          <a:custGeom>
            <a:avLst/>
            <a:gdLst/>
            <a:ahLst/>
            <a:cxnLst/>
            <a:rect l="l" t="t" r="r" b="b"/>
            <a:pathLst>
              <a:path w="283844" h="231140">
                <a:moveTo>
                  <a:pt x="0" y="0"/>
                </a:moveTo>
                <a:lnTo>
                  <a:pt x="283799" y="0"/>
                </a:lnTo>
                <a:lnTo>
                  <a:pt x="283799" y="230699"/>
                </a:lnTo>
                <a:lnTo>
                  <a:pt x="0" y="2306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3" name="object 173"/>
          <p:cNvSpPr/>
          <p:nvPr/>
        </p:nvSpPr>
        <p:spPr>
          <a:xfrm>
            <a:off x="3353058" y="1766928"/>
            <a:ext cx="283845" cy="231140"/>
          </a:xfrm>
          <a:custGeom>
            <a:avLst/>
            <a:gdLst/>
            <a:ahLst/>
            <a:cxnLst/>
            <a:rect l="l" t="t" r="r" b="b"/>
            <a:pathLst>
              <a:path w="283844" h="231140">
                <a:moveTo>
                  <a:pt x="0" y="0"/>
                </a:moveTo>
                <a:lnTo>
                  <a:pt x="283799" y="0"/>
                </a:lnTo>
                <a:lnTo>
                  <a:pt x="283799" y="230699"/>
                </a:lnTo>
                <a:lnTo>
                  <a:pt x="0" y="230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4" name="object 174"/>
          <p:cNvSpPr/>
          <p:nvPr/>
        </p:nvSpPr>
        <p:spPr>
          <a:xfrm>
            <a:off x="3387598" y="1796233"/>
            <a:ext cx="283845" cy="231140"/>
          </a:xfrm>
          <a:custGeom>
            <a:avLst/>
            <a:gdLst/>
            <a:ahLst/>
            <a:cxnLst/>
            <a:rect l="l" t="t" r="r" b="b"/>
            <a:pathLst>
              <a:path w="283844" h="231140">
                <a:moveTo>
                  <a:pt x="0" y="0"/>
                </a:moveTo>
                <a:lnTo>
                  <a:pt x="283799" y="0"/>
                </a:lnTo>
                <a:lnTo>
                  <a:pt x="283799" y="230699"/>
                </a:lnTo>
                <a:lnTo>
                  <a:pt x="0" y="2306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5" name="object 175"/>
          <p:cNvSpPr/>
          <p:nvPr/>
        </p:nvSpPr>
        <p:spPr>
          <a:xfrm>
            <a:off x="3387598" y="1796233"/>
            <a:ext cx="283845" cy="231140"/>
          </a:xfrm>
          <a:custGeom>
            <a:avLst/>
            <a:gdLst/>
            <a:ahLst/>
            <a:cxnLst/>
            <a:rect l="l" t="t" r="r" b="b"/>
            <a:pathLst>
              <a:path w="283844" h="231140">
                <a:moveTo>
                  <a:pt x="0" y="0"/>
                </a:moveTo>
                <a:lnTo>
                  <a:pt x="283799" y="0"/>
                </a:lnTo>
                <a:lnTo>
                  <a:pt x="283799" y="230699"/>
                </a:lnTo>
                <a:lnTo>
                  <a:pt x="0" y="230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6" name="object 176"/>
          <p:cNvSpPr/>
          <p:nvPr/>
        </p:nvSpPr>
        <p:spPr>
          <a:xfrm>
            <a:off x="3779737" y="1775810"/>
            <a:ext cx="191135" cy="140335"/>
          </a:xfrm>
          <a:custGeom>
            <a:avLst/>
            <a:gdLst/>
            <a:ahLst/>
            <a:cxnLst/>
            <a:rect l="l" t="t" r="r" b="b"/>
            <a:pathLst>
              <a:path w="191135" h="140334">
                <a:moveTo>
                  <a:pt x="0" y="0"/>
                </a:moveTo>
                <a:lnTo>
                  <a:pt x="191099" y="0"/>
                </a:lnTo>
                <a:lnTo>
                  <a:pt x="191099" y="139799"/>
                </a:lnTo>
                <a:lnTo>
                  <a:pt x="0" y="1397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7" name="object 177"/>
          <p:cNvSpPr/>
          <p:nvPr/>
        </p:nvSpPr>
        <p:spPr>
          <a:xfrm>
            <a:off x="3779737" y="1775810"/>
            <a:ext cx="191135" cy="140335"/>
          </a:xfrm>
          <a:custGeom>
            <a:avLst/>
            <a:gdLst/>
            <a:ahLst/>
            <a:cxnLst/>
            <a:rect l="l" t="t" r="r" b="b"/>
            <a:pathLst>
              <a:path w="191135" h="140334">
                <a:moveTo>
                  <a:pt x="0" y="0"/>
                </a:moveTo>
                <a:lnTo>
                  <a:pt x="191099" y="0"/>
                </a:lnTo>
                <a:lnTo>
                  <a:pt x="191099" y="139799"/>
                </a:lnTo>
                <a:lnTo>
                  <a:pt x="0" y="1397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8" name="object 178"/>
          <p:cNvSpPr/>
          <p:nvPr/>
        </p:nvSpPr>
        <p:spPr>
          <a:xfrm>
            <a:off x="3820679" y="1810947"/>
            <a:ext cx="191135" cy="140335"/>
          </a:xfrm>
          <a:custGeom>
            <a:avLst/>
            <a:gdLst/>
            <a:ahLst/>
            <a:cxnLst/>
            <a:rect l="l" t="t" r="r" b="b"/>
            <a:pathLst>
              <a:path w="191135" h="140334">
                <a:moveTo>
                  <a:pt x="0" y="0"/>
                </a:moveTo>
                <a:lnTo>
                  <a:pt x="191099" y="0"/>
                </a:lnTo>
                <a:lnTo>
                  <a:pt x="191099" y="139799"/>
                </a:lnTo>
                <a:lnTo>
                  <a:pt x="0" y="1397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9" name="object 179"/>
          <p:cNvSpPr/>
          <p:nvPr/>
        </p:nvSpPr>
        <p:spPr>
          <a:xfrm>
            <a:off x="3820679" y="1810947"/>
            <a:ext cx="191135" cy="140335"/>
          </a:xfrm>
          <a:custGeom>
            <a:avLst/>
            <a:gdLst/>
            <a:ahLst/>
            <a:cxnLst/>
            <a:rect l="l" t="t" r="r" b="b"/>
            <a:pathLst>
              <a:path w="191135" h="140334">
                <a:moveTo>
                  <a:pt x="0" y="0"/>
                </a:moveTo>
                <a:lnTo>
                  <a:pt x="191099" y="0"/>
                </a:lnTo>
                <a:lnTo>
                  <a:pt x="191099" y="139799"/>
                </a:lnTo>
                <a:lnTo>
                  <a:pt x="0" y="1397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0" name="object 180"/>
          <p:cNvSpPr/>
          <p:nvPr/>
        </p:nvSpPr>
        <p:spPr>
          <a:xfrm>
            <a:off x="3851292" y="1862622"/>
            <a:ext cx="48260" cy="36830"/>
          </a:xfrm>
          <a:custGeom>
            <a:avLst/>
            <a:gdLst/>
            <a:ahLst/>
            <a:cxnLst/>
            <a:rect l="l" t="t" r="r" b="b"/>
            <a:pathLst>
              <a:path w="48260" h="36830">
                <a:moveTo>
                  <a:pt x="0" y="0"/>
                </a:moveTo>
                <a:lnTo>
                  <a:pt x="47999" y="0"/>
                </a:lnTo>
                <a:lnTo>
                  <a:pt x="47999" y="36599"/>
                </a:lnTo>
                <a:lnTo>
                  <a:pt x="0" y="365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1" name="object 181"/>
          <p:cNvSpPr/>
          <p:nvPr/>
        </p:nvSpPr>
        <p:spPr>
          <a:xfrm>
            <a:off x="3576770" y="1862482"/>
            <a:ext cx="299085" cy="48895"/>
          </a:xfrm>
          <a:custGeom>
            <a:avLst/>
            <a:gdLst/>
            <a:ahLst/>
            <a:cxnLst/>
            <a:rect l="l" t="t" r="r" b="b"/>
            <a:pathLst>
              <a:path w="299085" h="48894">
                <a:moveTo>
                  <a:pt x="0" y="48599"/>
                </a:moveTo>
                <a:lnTo>
                  <a:pt x="298499" y="0"/>
                </a:lnTo>
              </a:path>
            </a:pathLst>
          </a:custGeom>
          <a:ln w="9524">
            <a:solidFill>
              <a:srgbClr val="5B59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2" name="object 182"/>
          <p:cNvSpPr/>
          <p:nvPr/>
        </p:nvSpPr>
        <p:spPr>
          <a:xfrm>
            <a:off x="3576770" y="1899082"/>
            <a:ext cx="299085" cy="78105"/>
          </a:xfrm>
          <a:custGeom>
            <a:avLst/>
            <a:gdLst/>
            <a:ahLst/>
            <a:cxnLst/>
            <a:rect l="l" t="t" r="r" b="b"/>
            <a:pathLst>
              <a:path w="299085" h="78105">
                <a:moveTo>
                  <a:pt x="0" y="77999"/>
                </a:moveTo>
                <a:lnTo>
                  <a:pt x="298499" y="0"/>
                </a:lnTo>
              </a:path>
            </a:pathLst>
          </a:custGeom>
          <a:ln w="9524">
            <a:solidFill>
              <a:srgbClr val="5B59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3" name="object 183"/>
          <p:cNvSpPr/>
          <p:nvPr/>
        </p:nvSpPr>
        <p:spPr>
          <a:xfrm>
            <a:off x="3534318" y="1911080"/>
            <a:ext cx="85090" cy="66040"/>
          </a:xfrm>
          <a:custGeom>
            <a:avLst/>
            <a:gdLst/>
            <a:ahLst/>
            <a:cxnLst/>
            <a:rect l="l" t="t" r="r" b="b"/>
            <a:pathLst>
              <a:path w="85089" h="66040">
                <a:moveTo>
                  <a:pt x="0" y="0"/>
                </a:moveTo>
                <a:lnTo>
                  <a:pt x="84899" y="0"/>
                </a:lnTo>
                <a:lnTo>
                  <a:pt x="84899" y="65999"/>
                </a:lnTo>
                <a:lnTo>
                  <a:pt x="0" y="659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4" name="object 184"/>
          <p:cNvSpPr/>
          <p:nvPr/>
        </p:nvSpPr>
        <p:spPr>
          <a:xfrm>
            <a:off x="3534318" y="1911080"/>
            <a:ext cx="85090" cy="66040"/>
          </a:xfrm>
          <a:custGeom>
            <a:avLst/>
            <a:gdLst/>
            <a:ahLst/>
            <a:cxnLst/>
            <a:rect l="l" t="t" r="r" b="b"/>
            <a:pathLst>
              <a:path w="85089" h="66040">
                <a:moveTo>
                  <a:pt x="0" y="0"/>
                </a:moveTo>
                <a:lnTo>
                  <a:pt x="84899" y="0"/>
                </a:lnTo>
                <a:lnTo>
                  <a:pt x="84899" y="65999"/>
                </a:lnTo>
                <a:lnTo>
                  <a:pt x="0" y="65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5" name="object 185"/>
          <p:cNvSpPr/>
          <p:nvPr/>
        </p:nvSpPr>
        <p:spPr>
          <a:xfrm>
            <a:off x="4032396" y="1755260"/>
            <a:ext cx="246379" cy="204470"/>
          </a:xfrm>
          <a:custGeom>
            <a:avLst/>
            <a:gdLst/>
            <a:ahLst/>
            <a:cxnLst/>
            <a:rect l="l" t="t" r="r" b="b"/>
            <a:pathLst>
              <a:path w="246380" h="204469">
                <a:moveTo>
                  <a:pt x="0" y="0"/>
                </a:moveTo>
                <a:lnTo>
                  <a:pt x="245999" y="203999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6" name="object 186"/>
          <p:cNvSpPr/>
          <p:nvPr/>
        </p:nvSpPr>
        <p:spPr>
          <a:xfrm>
            <a:off x="4034397" y="1797235"/>
            <a:ext cx="246379" cy="209550"/>
          </a:xfrm>
          <a:custGeom>
            <a:avLst/>
            <a:gdLst/>
            <a:ahLst/>
            <a:cxnLst/>
            <a:rect l="l" t="t" r="r" b="b"/>
            <a:pathLst>
              <a:path w="246380" h="209550">
                <a:moveTo>
                  <a:pt x="0" y="0"/>
                </a:moveTo>
                <a:lnTo>
                  <a:pt x="246299" y="209099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7" name="object 187"/>
          <p:cNvSpPr/>
          <p:nvPr/>
        </p:nvSpPr>
        <p:spPr>
          <a:xfrm>
            <a:off x="4279396" y="1957292"/>
            <a:ext cx="635" cy="48895"/>
          </a:xfrm>
          <a:custGeom>
            <a:avLst/>
            <a:gdLst/>
            <a:ahLst/>
            <a:cxnLst/>
            <a:rect l="l" t="t" r="r" b="b"/>
            <a:pathLst>
              <a:path w="635" h="48894">
                <a:moveTo>
                  <a:pt x="299" y="0"/>
                </a:moveTo>
                <a:lnTo>
                  <a:pt x="0" y="48599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8" name="object 188"/>
          <p:cNvSpPr/>
          <p:nvPr/>
        </p:nvSpPr>
        <p:spPr>
          <a:xfrm>
            <a:off x="4032394" y="1755508"/>
            <a:ext cx="1270" cy="43180"/>
          </a:xfrm>
          <a:custGeom>
            <a:avLst/>
            <a:gdLst/>
            <a:ahLst/>
            <a:cxnLst/>
            <a:rect l="l" t="t" r="r" b="b"/>
            <a:pathLst>
              <a:path w="1269" h="43180">
                <a:moveTo>
                  <a:pt x="0" y="0"/>
                </a:moveTo>
                <a:lnTo>
                  <a:pt x="1199" y="42599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9" name="object 189"/>
          <p:cNvSpPr/>
          <p:nvPr/>
        </p:nvSpPr>
        <p:spPr>
          <a:xfrm>
            <a:off x="4127546" y="1755260"/>
            <a:ext cx="246379" cy="204470"/>
          </a:xfrm>
          <a:custGeom>
            <a:avLst/>
            <a:gdLst/>
            <a:ahLst/>
            <a:cxnLst/>
            <a:rect l="l" t="t" r="r" b="b"/>
            <a:pathLst>
              <a:path w="246380" h="204469">
                <a:moveTo>
                  <a:pt x="0" y="0"/>
                </a:moveTo>
                <a:lnTo>
                  <a:pt x="245999" y="203999"/>
                </a:lnTo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0" name="object 190"/>
          <p:cNvSpPr/>
          <p:nvPr/>
        </p:nvSpPr>
        <p:spPr>
          <a:xfrm>
            <a:off x="4129571" y="1797235"/>
            <a:ext cx="246379" cy="209550"/>
          </a:xfrm>
          <a:custGeom>
            <a:avLst/>
            <a:gdLst/>
            <a:ahLst/>
            <a:cxnLst/>
            <a:rect l="l" t="t" r="r" b="b"/>
            <a:pathLst>
              <a:path w="246380" h="209550">
                <a:moveTo>
                  <a:pt x="0" y="0"/>
                </a:moveTo>
                <a:lnTo>
                  <a:pt x="246299" y="209099"/>
                </a:lnTo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1" name="object 191"/>
          <p:cNvSpPr/>
          <p:nvPr/>
        </p:nvSpPr>
        <p:spPr>
          <a:xfrm>
            <a:off x="4374546" y="1957292"/>
            <a:ext cx="635" cy="48895"/>
          </a:xfrm>
          <a:custGeom>
            <a:avLst/>
            <a:gdLst/>
            <a:ahLst/>
            <a:cxnLst/>
            <a:rect l="l" t="t" r="r" b="b"/>
            <a:pathLst>
              <a:path w="635" h="48894">
                <a:moveTo>
                  <a:pt x="299" y="0"/>
                </a:moveTo>
                <a:lnTo>
                  <a:pt x="0" y="48599"/>
                </a:lnTo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2" name="object 192"/>
          <p:cNvSpPr/>
          <p:nvPr/>
        </p:nvSpPr>
        <p:spPr>
          <a:xfrm>
            <a:off x="4127544" y="1755508"/>
            <a:ext cx="1270" cy="43180"/>
          </a:xfrm>
          <a:custGeom>
            <a:avLst/>
            <a:gdLst/>
            <a:ahLst/>
            <a:cxnLst/>
            <a:rect l="l" t="t" r="r" b="b"/>
            <a:pathLst>
              <a:path w="1269" h="43180">
                <a:moveTo>
                  <a:pt x="0" y="0"/>
                </a:moveTo>
                <a:lnTo>
                  <a:pt x="1199" y="42599"/>
                </a:lnTo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3" name="object 193"/>
          <p:cNvSpPr/>
          <p:nvPr/>
        </p:nvSpPr>
        <p:spPr>
          <a:xfrm>
            <a:off x="4424421" y="1897594"/>
            <a:ext cx="208915" cy="4445"/>
          </a:xfrm>
          <a:custGeom>
            <a:avLst/>
            <a:gdLst/>
            <a:ahLst/>
            <a:cxnLst/>
            <a:rect l="l" t="t" r="r" b="b"/>
            <a:pathLst>
              <a:path w="208914" h="4444">
                <a:moveTo>
                  <a:pt x="0" y="4342"/>
                </a:moveTo>
                <a:lnTo>
                  <a:pt x="208924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4" name="object 194"/>
          <p:cNvSpPr/>
          <p:nvPr/>
        </p:nvSpPr>
        <p:spPr>
          <a:xfrm>
            <a:off x="4611493" y="1876617"/>
            <a:ext cx="59690" cy="43180"/>
          </a:xfrm>
          <a:custGeom>
            <a:avLst/>
            <a:gdLst/>
            <a:ahLst/>
            <a:cxnLst/>
            <a:rect l="l" t="t" r="r" b="b"/>
            <a:pathLst>
              <a:path w="59689" h="43180">
                <a:moveTo>
                  <a:pt x="21849" y="20974"/>
                </a:moveTo>
                <a:lnTo>
                  <a:pt x="874" y="42837"/>
                </a:lnTo>
                <a:lnTo>
                  <a:pt x="59274" y="20197"/>
                </a:lnTo>
                <a:lnTo>
                  <a:pt x="0" y="0"/>
                </a:lnTo>
                <a:lnTo>
                  <a:pt x="21849" y="2097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5" name="object 195"/>
          <p:cNvSpPr/>
          <p:nvPr/>
        </p:nvSpPr>
        <p:spPr>
          <a:xfrm>
            <a:off x="3265046" y="2362534"/>
            <a:ext cx="1150620" cy="532130"/>
          </a:xfrm>
          <a:custGeom>
            <a:avLst/>
            <a:gdLst/>
            <a:ahLst/>
            <a:cxnLst/>
            <a:rect l="l" t="t" r="r" b="b"/>
            <a:pathLst>
              <a:path w="1150620" h="532130">
                <a:moveTo>
                  <a:pt x="0" y="0"/>
                </a:moveTo>
                <a:lnTo>
                  <a:pt x="1150197" y="132974"/>
                </a:lnTo>
                <a:lnTo>
                  <a:pt x="1150197" y="398924"/>
                </a:lnTo>
                <a:lnTo>
                  <a:pt x="0" y="531898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6" name="object 196"/>
          <p:cNvSpPr/>
          <p:nvPr/>
        </p:nvSpPr>
        <p:spPr>
          <a:xfrm>
            <a:off x="3305060" y="2460276"/>
            <a:ext cx="283845" cy="231140"/>
          </a:xfrm>
          <a:custGeom>
            <a:avLst/>
            <a:gdLst/>
            <a:ahLst/>
            <a:cxnLst/>
            <a:rect l="l" t="t" r="r" b="b"/>
            <a:pathLst>
              <a:path w="283844" h="231139">
                <a:moveTo>
                  <a:pt x="0" y="0"/>
                </a:moveTo>
                <a:lnTo>
                  <a:pt x="283799" y="0"/>
                </a:lnTo>
                <a:lnTo>
                  <a:pt x="283799" y="230699"/>
                </a:lnTo>
                <a:lnTo>
                  <a:pt x="0" y="230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7" name="object 197"/>
          <p:cNvSpPr/>
          <p:nvPr/>
        </p:nvSpPr>
        <p:spPr>
          <a:xfrm>
            <a:off x="3738142" y="2474991"/>
            <a:ext cx="191135" cy="140335"/>
          </a:xfrm>
          <a:custGeom>
            <a:avLst/>
            <a:gdLst/>
            <a:ahLst/>
            <a:cxnLst/>
            <a:rect l="l" t="t" r="r" b="b"/>
            <a:pathLst>
              <a:path w="191135" h="140335">
                <a:moveTo>
                  <a:pt x="0" y="0"/>
                </a:moveTo>
                <a:lnTo>
                  <a:pt x="191099" y="0"/>
                </a:lnTo>
                <a:lnTo>
                  <a:pt x="191099" y="139799"/>
                </a:lnTo>
                <a:lnTo>
                  <a:pt x="0" y="1397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8" name="object 198"/>
          <p:cNvSpPr/>
          <p:nvPr/>
        </p:nvSpPr>
        <p:spPr>
          <a:xfrm>
            <a:off x="3343883" y="2493476"/>
            <a:ext cx="283845" cy="231140"/>
          </a:xfrm>
          <a:custGeom>
            <a:avLst/>
            <a:gdLst/>
            <a:ahLst/>
            <a:cxnLst/>
            <a:rect l="l" t="t" r="r" b="b"/>
            <a:pathLst>
              <a:path w="283844" h="231139">
                <a:moveTo>
                  <a:pt x="0" y="0"/>
                </a:moveTo>
                <a:lnTo>
                  <a:pt x="283799" y="0"/>
                </a:lnTo>
                <a:lnTo>
                  <a:pt x="283799" y="230699"/>
                </a:lnTo>
                <a:lnTo>
                  <a:pt x="0" y="2306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9" name="object 199"/>
          <p:cNvSpPr/>
          <p:nvPr/>
        </p:nvSpPr>
        <p:spPr>
          <a:xfrm>
            <a:off x="3343883" y="2493476"/>
            <a:ext cx="283845" cy="231140"/>
          </a:xfrm>
          <a:custGeom>
            <a:avLst/>
            <a:gdLst/>
            <a:ahLst/>
            <a:cxnLst/>
            <a:rect l="l" t="t" r="r" b="b"/>
            <a:pathLst>
              <a:path w="283844" h="231139">
                <a:moveTo>
                  <a:pt x="0" y="0"/>
                </a:moveTo>
                <a:lnTo>
                  <a:pt x="283799" y="0"/>
                </a:lnTo>
                <a:lnTo>
                  <a:pt x="283799" y="230699"/>
                </a:lnTo>
                <a:lnTo>
                  <a:pt x="0" y="230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" name="object 200"/>
          <p:cNvSpPr/>
          <p:nvPr/>
        </p:nvSpPr>
        <p:spPr>
          <a:xfrm>
            <a:off x="3378423" y="2522781"/>
            <a:ext cx="283845" cy="231140"/>
          </a:xfrm>
          <a:custGeom>
            <a:avLst/>
            <a:gdLst/>
            <a:ahLst/>
            <a:cxnLst/>
            <a:rect l="l" t="t" r="r" b="b"/>
            <a:pathLst>
              <a:path w="283844" h="231139">
                <a:moveTo>
                  <a:pt x="0" y="0"/>
                </a:moveTo>
                <a:lnTo>
                  <a:pt x="283799" y="0"/>
                </a:lnTo>
                <a:lnTo>
                  <a:pt x="283799" y="230699"/>
                </a:lnTo>
                <a:lnTo>
                  <a:pt x="0" y="2306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" name="object 201"/>
          <p:cNvSpPr/>
          <p:nvPr/>
        </p:nvSpPr>
        <p:spPr>
          <a:xfrm>
            <a:off x="3378423" y="2522781"/>
            <a:ext cx="283845" cy="231140"/>
          </a:xfrm>
          <a:custGeom>
            <a:avLst/>
            <a:gdLst/>
            <a:ahLst/>
            <a:cxnLst/>
            <a:rect l="l" t="t" r="r" b="b"/>
            <a:pathLst>
              <a:path w="283844" h="231139">
                <a:moveTo>
                  <a:pt x="0" y="0"/>
                </a:moveTo>
                <a:lnTo>
                  <a:pt x="283799" y="0"/>
                </a:lnTo>
                <a:lnTo>
                  <a:pt x="283799" y="230699"/>
                </a:lnTo>
                <a:lnTo>
                  <a:pt x="0" y="230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object 202"/>
          <p:cNvSpPr/>
          <p:nvPr/>
        </p:nvSpPr>
        <p:spPr>
          <a:xfrm>
            <a:off x="3770562" y="2502358"/>
            <a:ext cx="191135" cy="140335"/>
          </a:xfrm>
          <a:custGeom>
            <a:avLst/>
            <a:gdLst/>
            <a:ahLst/>
            <a:cxnLst/>
            <a:rect l="l" t="t" r="r" b="b"/>
            <a:pathLst>
              <a:path w="191135" h="140335">
                <a:moveTo>
                  <a:pt x="0" y="0"/>
                </a:moveTo>
                <a:lnTo>
                  <a:pt x="191099" y="0"/>
                </a:lnTo>
                <a:lnTo>
                  <a:pt x="191099" y="139799"/>
                </a:lnTo>
                <a:lnTo>
                  <a:pt x="0" y="1397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" name="object 203"/>
          <p:cNvSpPr/>
          <p:nvPr/>
        </p:nvSpPr>
        <p:spPr>
          <a:xfrm>
            <a:off x="3770562" y="2502358"/>
            <a:ext cx="191135" cy="140335"/>
          </a:xfrm>
          <a:custGeom>
            <a:avLst/>
            <a:gdLst/>
            <a:ahLst/>
            <a:cxnLst/>
            <a:rect l="l" t="t" r="r" b="b"/>
            <a:pathLst>
              <a:path w="191135" h="140335">
                <a:moveTo>
                  <a:pt x="0" y="0"/>
                </a:moveTo>
                <a:lnTo>
                  <a:pt x="191099" y="0"/>
                </a:lnTo>
                <a:lnTo>
                  <a:pt x="191099" y="139799"/>
                </a:lnTo>
                <a:lnTo>
                  <a:pt x="0" y="1397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" name="object 204"/>
          <p:cNvSpPr/>
          <p:nvPr/>
        </p:nvSpPr>
        <p:spPr>
          <a:xfrm>
            <a:off x="3811504" y="2537496"/>
            <a:ext cx="191135" cy="140335"/>
          </a:xfrm>
          <a:custGeom>
            <a:avLst/>
            <a:gdLst/>
            <a:ahLst/>
            <a:cxnLst/>
            <a:rect l="l" t="t" r="r" b="b"/>
            <a:pathLst>
              <a:path w="191135" h="140335">
                <a:moveTo>
                  <a:pt x="0" y="0"/>
                </a:moveTo>
                <a:lnTo>
                  <a:pt x="191099" y="0"/>
                </a:lnTo>
                <a:lnTo>
                  <a:pt x="191099" y="139799"/>
                </a:lnTo>
                <a:lnTo>
                  <a:pt x="0" y="1397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205"/>
          <p:cNvSpPr/>
          <p:nvPr/>
        </p:nvSpPr>
        <p:spPr>
          <a:xfrm>
            <a:off x="3811504" y="2537496"/>
            <a:ext cx="191135" cy="140335"/>
          </a:xfrm>
          <a:custGeom>
            <a:avLst/>
            <a:gdLst/>
            <a:ahLst/>
            <a:cxnLst/>
            <a:rect l="l" t="t" r="r" b="b"/>
            <a:pathLst>
              <a:path w="191135" h="140335">
                <a:moveTo>
                  <a:pt x="0" y="0"/>
                </a:moveTo>
                <a:lnTo>
                  <a:pt x="191099" y="0"/>
                </a:lnTo>
                <a:lnTo>
                  <a:pt x="191099" y="139799"/>
                </a:lnTo>
                <a:lnTo>
                  <a:pt x="0" y="1397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" name="object 206"/>
          <p:cNvSpPr/>
          <p:nvPr/>
        </p:nvSpPr>
        <p:spPr>
          <a:xfrm>
            <a:off x="3842117" y="2589171"/>
            <a:ext cx="48260" cy="36830"/>
          </a:xfrm>
          <a:custGeom>
            <a:avLst/>
            <a:gdLst/>
            <a:ahLst/>
            <a:cxnLst/>
            <a:rect l="l" t="t" r="r" b="b"/>
            <a:pathLst>
              <a:path w="48260" h="36830">
                <a:moveTo>
                  <a:pt x="0" y="0"/>
                </a:moveTo>
                <a:lnTo>
                  <a:pt x="47999" y="0"/>
                </a:lnTo>
                <a:lnTo>
                  <a:pt x="47999" y="36599"/>
                </a:lnTo>
                <a:lnTo>
                  <a:pt x="0" y="365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" name="object 207"/>
          <p:cNvSpPr/>
          <p:nvPr/>
        </p:nvSpPr>
        <p:spPr>
          <a:xfrm>
            <a:off x="3567595" y="2589030"/>
            <a:ext cx="299085" cy="48895"/>
          </a:xfrm>
          <a:custGeom>
            <a:avLst/>
            <a:gdLst/>
            <a:ahLst/>
            <a:cxnLst/>
            <a:rect l="l" t="t" r="r" b="b"/>
            <a:pathLst>
              <a:path w="299085" h="48894">
                <a:moveTo>
                  <a:pt x="0" y="48599"/>
                </a:moveTo>
                <a:lnTo>
                  <a:pt x="298499" y="0"/>
                </a:lnTo>
              </a:path>
            </a:pathLst>
          </a:custGeom>
          <a:ln w="9524">
            <a:solidFill>
              <a:srgbClr val="5B59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" name="object 208"/>
          <p:cNvSpPr/>
          <p:nvPr/>
        </p:nvSpPr>
        <p:spPr>
          <a:xfrm>
            <a:off x="3567595" y="2625630"/>
            <a:ext cx="299085" cy="78105"/>
          </a:xfrm>
          <a:custGeom>
            <a:avLst/>
            <a:gdLst/>
            <a:ahLst/>
            <a:cxnLst/>
            <a:rect l="l" t="t" r="r" b="b"/>
            <a:pathLst>
              <a:path w="299085" h="78105">
                <a:moveTo>
                  <a:pt x="0" y="77999"/>
                </a:moveTo>
                <a:lnTo>
                  <a:pt x="298499" y="0"/>
                </a:lnTo>
              </a:path>
            </a:pathLst>
          </a:custGeom>
          <a:ln w="9524">
            <a:solidFill>
              <a:srgbClr val="5B59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" name="object 209"/>
          <p:cNvSpPr/>
          <p:nvPr/>
        </p:nvSpPr>
        <p:spPr>
          <a:xfrm>
            <a:off x="3525143" y="2637628"/>
            <a:ext cx="85090" cy="66040"/>
          </a:xfrm>
          <a:custGeom>
            <a:avLst/>
            <a:gdLst/>
            <a:ahLst/>
            <a:cxnLst/>
            <a:rect l="l" t="t" r="r" b="b"/>
            <a:pathLst>
              <a:path w="85089" h="66039">
                <a:moveTo>
                  <a:pt x="0" y="0"/>
                </a:moveTo>
                <a:lnTo>
                  <a:pt x="84899" y="0"/>
                </a:lnTo>
                <a:lnTo>
                  <a:pt x="84899" y="65999"/>
                </a:lnTo>
                <a:lnTo>
                  <a:pt x="0" y="659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" name="object 210"/>
          <p:cNvSpPr/>
          <p:nvPr/>
        </p:nvSpPr>
        <p:spPr>
          <a:xfrm>
            <a:off x="3525143" y="2637628"/>
            <a:ext cx="85090" cy="66040"/>
          </a:xfrm>
          <a:custGeom>
            <a:avLst/>
            <a:gdLst/>
            <a:ahLst/>
            <a:cxnLst/>
            <a:rect l="l" t="t" r="r" b="b"/>
            <a:pathLst>
              <a:path w="85089" h="66039">
                <a:moveTo>
                  <a:pt x="0" y="0"/>
                </a:moveTo>
                <a:lnTo>
                  <a:pt x="84899" y="0"/>
                </a:lnTo>
                <a:lnTo>
                  <a:pt x="84899" y="65999"/>
                </a:lnTo>
                <a:lnTo>
                  <a:pt x="0" y="65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" name="object 211"/>
          <p:cNvSpPr/>
          <p:nvPr/>
        </p:nvSpPr>
        <p:spPr>
          <a:xfrm>
            <a:off x="4023214" y="2481809"/>
            <a:ext cx="246379" cy="204470"/>
          </a:xfrm>
          <a:custGeom>
            <a:avLst/>
            <a:gdLst/>
            <a:ahLst/>
            <a:cxnLst/>
            <a:rect l="l" t="t" r="r" b="b"/>
            <a:pathLst>
              <a:path w="246380" h="204469">
                <a:moveTo>
                  <a:pt x="0" y="0"/>
                </a:moveTo>
                <a:lnTo>
                  <a:pt x="246007" y="203997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" name="object 212"/>
          <p:cNvSpPr/>
          <p:nvPr/>
        </p:nvSpPr>
        <p:spPr>
          <a:xfrm>
            <a:off x="4025222" y="2523786"/>
            <a:ext cx="246379" cy="209550"/>
          </a:xfrm>
          <a:custGeom>
            <a:avLst/>
            <a:gdLst/>
            <a:ahLst/>
            <a:cxnLst/>
            <a:rect l="l" t="t" r="r" b="b"/>
            <a:pathLst>
              <a:path w="246380" h="209550">
                <a:moveTo>
                  <a:pt x="0" y="0"/>
                </a:moveTo>
                <a:lnTo>
                  <a:pt x="246299" y="209097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object 213"/>
          <p:cNvSpPr/>
          <p:nvPr/>
        </p:nvSpPr>
        <p:spPr>
          <a:xfrm>
            <a:off x="4270221" y="2683840"/>
            <a:ext cx="635" cy="48895"/>
          </a:xfrm>
          <a:custGeom>
            <a:avLst/>
            <a:gdLst/>
            <a:ahLst/>
            <a:cxnLst/>
            <a:rect l="l" t="t" r="r" b="b"/>
            <a:pathLst>
              <a:path w="635" h="48894">
                <a:moveTo>
                  <a:pt x="299" y="0"/>
                </a:moveTo>
                <a:lnTo>
                  <a:pt x="0" y="48599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" name="object 214"/>
          <p:cNvSpPr/>
          <p:nvPr/>
        </p:nvSpPr>
        <p:spPr>
          <a:xfrm>
            <a:off x="4023212" y="2482056"/>
            <a:ext cx="1270" cy="43180"/>
          </a:xfrm>
          <a:custGeom>
            <a:avLst/>
            <a:gdLst/>
            <a:ahLst/>
            <a:cxnLst/>
            <a:rect l="l" t="t" r="r" b="b"/>
            <a:pathLst>
              <a:path w="1269" h="43180">
                <a:moveTo>
                  <a:pt x="0" y="0"/>
                </a:moveTo>
                <a:lnTo>
                  <a:pt x="1207" y="42599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" name="object 215"/>
          <p:cNvSpPr/>
          <p:nvPr/>
        </p:nvSpPr>
        <p:spPr>
          <a:xfrm>
            <a:off x="4118371" y="2481809"/>
            <a:ext cx="246379" cy="204470"/>
          </a:xfrm>
          <a:custGeom>
            <a:avLst/>
            <a:gdLst/>
            <a:ahLst/>
            <a:cxnLst/>
            <a:rect l="l" t="t" r="r" b="b"/>
            <a:pathLst>
              <a:path w="246380" h="204469">
                <a:moveTo>
                  <a:pt x="0" y="0"/>
                </a:moveTo>
                <a:lnTo>
                  <a:pt x="245999" y="203997"/>
                </a:lnTo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" name="object 216"/>
          <p:cNvSpPr/>
          <p:nvPr/>
        </p:nvSpPr>
        <p:spPr>
          <a:xfrm>
            <a:off x="4120396" y="2523786"/>
            <a:ext cx="246379" cy="209550"/>
          </a:xfrm>
          <a:custGeom>
            <a:avLst/>
            <a:gdLst/>
            <a:ahLst/>
            <a:cxnLst/>
            <a:rect l="l" t="t" r="r" b="b"/>
            <a:pathLst>
              <a:path w="246380" h="209550">
                <a:moveTo>
                  <a:pt x="0" y="0"/>
                </a:moveTo>
                <a:lnTo>
                  <a:pt x="246299" y="209097"/>
                </a:lnTo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" name="object 217"/>
          <p:cNvSpPr/>
          <p:nvPr/>
        </p:nvSpPr>
        <p:spPr>
          <a:xfrm>
            <a:off x="4365371" y="2683840"/>
            <a:ext cx="635" cy="48895"/>
          </a:xfrm>
          <a:custGeom>
            <a:avLst/>
            <a:gdLst/>
            <a:ahLst/>
            <a:cxnLst/>
            <a:rect l="l" t="t" r="r" b="b"/>
            <a:pathLst>
              <a:path w="635" h="48894">
                <a:moveTo>
                  <a:pt x="299" y="0"/>
                </a:moveTo>
                <a:lnTo>
                  <a:pt x="0" y="48599"/>
                </a:lnTo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" name="object 218"/>
          <p:cNvSpPr/>
          <p:nvPr/>
        </p:nvSpPr>
        <p:spPr>
          <a:xfrm>
            <a:off x="4118369" y="2482056"/>
            <a:ext cx="1270" cy="43180"/>
          </a:xfrm>
          <a:custGeom>
            <a:avLst/>
            <a:gdLst/>
            <a:ahLst/>
            <a:cxnLst/>
            <a:rect l="l" t="t" r="r" b="b"/>
            <a:pathLst>
              <a:path w="1269" h="43180">
                <a:moveTo>
                  <a:pt x="0" y="0"/>
                </a:moveTo>
                <a:lnTo>
                  <a:pt x="1199" y="42599"/>
                </a:lnTo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" name="object 219"/>
          <p:cNvSpPr/>
          <p:nvPr/>
        </p:nvSpPr>
        <p:spPr>
          <a:xfrm>
            <a:off x="4415246" y="2624143"/>
            <a:ext cx="208915" cy="4445"/>
          </a:xfrm>
          <a:custGeom>
            <a:avLst/>
            <a:gdLst/>
            <a:ahLst/>
            <a:cxnLst/>
            <a:rect l="l" t="t" r="r" b="b"/>
            <a:pathLst>
              <a:path w="208914" h="4444">
                <a:moveTo>
                  <a:pt x="0" y="4342"/>
                </a:moveTo>
                <a:lnTo>
                  <a:pt x="208924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" name="object 220"/>
          <p:cNvSpPr/>
          <p:nvPr/>
        </p:nvSpPr>
        <p:spPr>
          <a:xfrm>
            <a:off x="4602318" y="2603166"/>
            <a:ext cx="59690" cy="43180"/>
          </a:xfrm>
          <a:custGeom>
            <a:avLst/>
            <a:gdLst/>
            <a:ahLst/>
            <a:cxnLst/>
            <a:rect l="l" t="t" r="r" b="b"/>
            <a:pathLst>
              <a:path w="59689" h="43180">
                <a:moveTo>
                  <a:pt x="21849" y="20974"/>
                </a:moveTo>
                <a:lnTo>
                  <a:pt x="874" y="42837"/>
                </a:lnTo>
                <a:lnTo>
                  <a:pt x="59274" y="20197"/>
                </a:lnTo>
                <a:lnTo>
                  <a:pt x="0" y="0"/>
                </a:lnTo>
                <a:lnTo>
                  <a:pt x="21849" y="2097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" name="object 221"/>
          <p:cNvSpPr/>
          <p:nvPr/>
        </p:nvSpPr>
        <p:spPr>
          <a:xfrm>
            <a:off x="3265059" y="3643819"/>
            <a:ext cx="1150620" cy="532130"/>
          </a:xfrm>
          <a:custGeom>
            <a:avLst/>
            <a:gdLst/>
            <a:ahLst/>
            <a:cxnLst/>
            <a:rect l="l" t="t" r="r" b="b"/>
            <a:pathLst>
              <a:path w="1150620" h="532129">
                <a:moveTo>
                  <a:pt x="0" y="0"/>
                </a:moveTo>
                <a:lnTo>
                  <a:pt x="1150185" y="132974"/>
                </a:lnTo>
                <a:lnTo>
                  <a:pt x="1150185" y="398924"/>
                </a:lnTo>
                <a:lnTo>
                  <a:pt x="0" y="531898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" name="object 222"/>
          <p:cNvSpPr/>
          <p:nvPr/>
        </p:nvSpPr>
        <p:spPr>
          <a:xfrm>
            <a:off x="3305073" y="3741544"/>
            <a:ext cx="283845" cy="231140"/>
          </a:xfrm>
          <a:custGeom>
            <a:avLst/>
            <a:gdLst/>
            <a:ahLst/>
            <a:cxnLst/>
            <a:rect l="l" t="t" r="r" b="b"/>
            <a:pathLst>
              <a:path w="283844" h="231139">
                <a:moveTo>
                  <a:pt x="0" y="0"/>
                </a:moveTo>
                <a:lnTo>
                  <a:pt x="283799" y="0"/>
                </a:lnTo>
                <a:lnTo>
                  <a:pt x="283799" y="230699"/>
                </a:lnTo>
                <a:lnTo>
                  <a:pt x="0" y="230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" name="object 223"/>
          <p:cNvSpPr/>
          <p:nvPr/>
        </p:nvSpPr>
        <p:spPr>
          <a:xfrm>
            <a:off x="3738155" y="3756271"/>
            <a:ext cx="191135" cy="140335"/>
          </a:xfrm>
          <a:custGeom>
            <a:avLst/>
            <a:gdLst/>
            <a:ahLst/>
            <a:cxnLst/>
            <a:rect l="l" t="t" r="r" b="b"/>
            <a:pathLst>
              <a:path w="191135" h="140335">
                <a:moveTo>
                  <a:pt x="0" y="0"/>
                </a:moveTo>
                <a:lnTo>
                  <a:pt x="191099" y="0"/>
                </a:lnTo>
                <a:lnTo>
                  <a:pt x="191099" y="139799"/>
                </a:lnTo>
                <a:lnTo>
                  <a:pt x="0" y="1397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" name="object 224"/>
          <p:cNvSpPr/>
          <p:nvPr/>
        </p:nvSpPr>
        <p:spPr>
          <a:xfrm>
            <a:off x="3343895" y="3774744"/>
            <a:ext cx="283845" cy="231140"/>
          </a:xfrm>
          <a:custGeom>
            <a:avLst/>
            <a:gdLst/>
            <a:ahLst/>
            <a:cxnLst/>
            <a:rect l="l" t="t" r="r" b="b"/>
            <a:pathLst>
              <a:path w="283844" h="231139">
                <a:moveTo>
                  <a:pt x="0" y="0"/>
                </a:moveTo>
                <a:lnTo>
                  <a:pt x="283799" y="0"/>
                </a:lnTo>
                <a:lnTo>
                  <a:pt x="283799" y="230699"/>
                </a:lnTo>
                <a:lnTo>
                  <a:pt x="0" y="2306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" name="object 225"/>
          <p:cNvSpPr/>
          <p:nvPr/>
        </p:nvSpPr>
        <p:spPr>
          <a:xfrm>
            <a:off x="3343895" y="3774744"/>
            <a:ext cx="283845" cy="231140"/>
          </a:xfrm>
          <a:custGeom>
            <a:avLst/>
            <a:gdLst/>
            <a:ahLst/>
            <a:cxnLst/>
            <a:rect l="l" t="t" r="r" b="b"/>
            <a:pathLst>
              <a:path w="283844" h="231139">
                <a:moveTo>
                  <a:pt x="0" y="0"/>
                </a:moveTo>
                <a:lnTo>
                  <a:pt x="283799" y="0"/>
                </a:lnTo>
                <a:lnTo>
                  <a:pt x="283799" y="230699"/>
                </a:lnTo>
                <a:lnTo>
                  <a:pt x="0" y="230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" name="object 226"/>
          <p:cNvSpPr/>
          <p:nvPr/>
        </p:nvSpPr>
        <p:spPr>
          <a:xfrm>
            <a:off x="3378435" y="3804043"/>
            <a:ext cx="283845" cy="231140"/>
          </a:xfrm>
          <a:custGeom>
            <a:avLst/>
            <a:gdLst/>
            <a:ahLst/>
            <a:cxnLst/>
            <a:rect l="l" t="t" r="r" b="b"/>
            <a:pathLst>
              <a:path w="283844" h="231139">
                <a:moveTo>
                  <a:pt x="0" y="0"/>
                </a:moveTo>
                <a:lnTo>
                  <a:pt x="283799" y="0"/>
                </a:lnTo>
                <a:lnTo>
                  <a:pt x="283799" y="230699"/>
                </a:lnTo>
                <a:lnTo>
                  <a:pt x="0" y="2306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" name="object 227"/>
          <p:cNvSpPr/>
          <p:nvPr/>
        </p:nvSpPr>
        <p:spPr>
          <a:xfrm>
            <a:off x="3378435" y="3804043"/>
            <a:ext cx="283845" cy="231140"/>
          </a:xfrm>
          <a:custGeom>
            <a:avLst/>
            <a:gdLst/>
            <a:ahLst/>
            <a:cxnLst/>
            <a:rect l="l" t="t" r="r" b="b"/>
            <a:pathLst>
              <a:path w="283844" h="231139">
                <a:moveTo>
                  <a:pt x="0" y="0"/>
                </a:moveTo>
                <a:lnTo>
                  <a:pt x="283799" y="0"/>
                </a:lnTo>
                <a:lnTo>
                  <a:pt x="283799" y="230699"/>
                </a:lnTo>
                <a:lnTo>
                  <a:pt x="0" y="230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" name="object 228"/>
          <p:cNvSpPr/>
          <p:nvPr/>
        </p:nvSpPr>
        <p:spPr>
          <a:xfrm>
            <a:off x="3770574" y="3783621"/>
            <a:ext cx="191135" cy="140335"/>
          </a:xfrm>
          <a:custGeom>
            <a:avLst/>
            <a:gdLst/>
            <a:ahLst/>
            <a:cxnLst/>
            <a:rect l="l" t="t" r="r" b="b"/>
            <a:pathLst>
              <a:path w="191135" h="140335">
                <a:moveTo>
                  <a:pt x="0" y="0"/>
                </a:moveTo>
                <a:lnTo>
                  <a:pt x="191099" y="0"/>
                </a:lnTo>
                <a:lnTo>
                  <a:pt x="191099" y="139799"/>
                </a:lnTo>
                <a:lnTo>
                  <a:pt x="0" y="1397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" name="object 229"/>
          <p:cNvSpPr/>
          <p:nvPr/>
        </p:nvSpPr>
        <p:spPr>
          <a:xfrm>
            <a:off x="3770574" y="3783621"/>
            <a:ext cx="191135" cy="140335"/>
          </a:xfrm>
          <a:custGeom>
            <a:avLst/>
            <a:gdLst/>
            <a:ahLst/>
            <a:cxnLst/>
            <a:rect l="l" t="t" r="r" b="b"/>
            <a:pathLst>
              <a:path w="191135" h="140335">
                <a:moveTo>
                  <a:pt x="0" y="0"/>
                </a:moveTo>
                <a:lnTo>
                  <a:pt x="191099" y="0"/>
                </a:lnTo>
                <a:lnTo>
                  <a:pt x="191099" y="139799"/>
                </a:lnTo>
                <a:lnTo>
                  <a:pt x="0" y="1397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" name="object 230"/>
          <p:cNvSpPr/>
          <p:nvPr/>
        </p:nvSpPr>
        <p:spPr>
          <a:xfrm>
            <a:off x="3811517" y="3818771"/>
            <a:ext cx="191135" cy="140335"/>
          </a:xfrm>
          <a:custGeom>
            <a:avLst/>
            <a:gdLst/>
            <a:ahLst/>
            <a:cxnLst/>
            <a:rect l="l" t="t" r="r" b="b"/>
            <a:pathLst>
              <a:path w="191135" h="140335">
                <a:moveTo>
                  <a:pt x="0" y="0"/>
                </a:moveTo>
                <a:lnTo>
                  <a:pt x="191099" y="0"/>
                </a:lnTo>
                <a:lnTo>
                  <a:pt x="191099" y="139799"/>
                </a:lnTo>
                <a:lnTo>
                  <a:pt x="0" y="1397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" name="object 231"/>
          <p:cNvSpPr/>
          <p:nvPr/>
        </p:nvSpPr>
        <p:spPr>
          <a:xfrm>
            <a:off x="3811517" y="3818771"/>
            <a:ext cx="191135" cy="140335"/>
          </a:xfrm>
          <a:custGeom>
            <a:avLst/>
            <a:gdLst/>
            <a:ahLst/>
            <a:cxnLst/>
            <a:rect l="l" t="t" r="r" b="b"/>
            <a:pathLst>
              <a:path w="191135" h="140335">
                <a:moveTo>
                  <a:pt x="0" y="0"/>
                </a:moveTo>
                <a:lnTo>
                  <a:pt x="191099" y="0"/>
                </a:lnTo>
                <a:lnTo>
                  <a:pt x="191099" y="139799"/>
                </a:lnTo>
                <a:lnTo>
                  <a:pt x="0" y="1397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" name="object 232"/>
          <p:cNvSpPr/>
          <p:nvPr/>
        </p:nvSpPr>
        <p:spPr>
          <a:xfrm>
            <a:off x="3842130" y="3870443"/>
            <a:ext cx="48260" cy="36830"/>
          </a:xfrm>
          <a:custGeom>
            <a:avLst/>
            <a:gdLst/>
            <a:ahLst/>
            <a:cxnLst/>
            <a:rect l="l" t="t" r="r" b="b"/>
            <a:pathLst>
              <a:path w="48260" h="36830">
                <a:moveTo>
                  <a:pt x="0" y="0"/>
                </a:moveTo>
                <a:lnTo>
                  <a:pt x="47999" y="0"/>
                </a:lnTo>
                <a:lnTo>
                  <a:pt x="47999" y="36599"/>
                </a:lnTo>
                <a:lnTo>
                  <a:pt x="0" y="365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" name="object 233"/>
          <p:cNvSpPr/>
          <p:nvPr/>
        </p:nvSpPr>
        <p:spPr>
          <a:xfrm>
            <a:off x="3567607" y="3870295"/>
            <a:ext cx="299085" cy="48895"/>
          </a:xfrm>
          <a:custGeom>
            <a:avLst/>
            <a:gdLst/>
            <a:ahLst/>
            <a:cxnLst/>
            <a:rect l="l" t="t" r="r" b="b"/>
            <a:pathLst>
              <a:path w="299085" h="48894">
                <a:moveTo>
                  <a:pt x="0" y="48599"/>
                </a:moveTo>
                <a:lnTo>
                  <a:pt x="298499" y="0"/>
                </a:lnTo>
              </a:path>
            </a:pathLst>
          </a:custGeom>
          <a:ln w="9524">
            <a:solidFill>
              <a:srgbClr val="5B59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" name="object 234"/>
          <p:cNvSpPr/>
          <p:nvPr/>
        </p:nvSpPr>
        <p:spPr>
          <a:xfrm>
            <a:off x="3567607" y="3906895"/>
            <a:ext cx="299085" cy="78105"/>
          </a:xfrm>
          <a:custGeom>
            <a:avLst/>
            <a:gdLst/>
            <a:ahLst/>
            <a:cxnLst/>
            <a:rect l="l" t="t" r="r" b="b"/>
            <a:pathLst>
              <a:path w="299085" h="78105">
                <a:moveTo>
                  <a:pt x="0" y="77999"/>
                </a:moveTo>
                <a:lnTo>
                  <a:pt x="298499" y="0"/>
                </a:lnTo>
              </a:path>
            </a:pathLst>
          </a:custGeom>
          <a:ln w="9524">
            <a:solidFill>
              <a:srgbClr val="5B59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" name="object 235"/>
          <p:cNvSpPr/>
          <p:nvPr/>
        </p:nvSpPr>
        <p:spPr>
          <a:xfrm>
            <a:off x="3525155" y="3918893"/>
            <a:ext cx="85090" cy="66040"/>
          </a:xfrm>
          <a:custGeom>
            <a:avLst/>
            <a:gdLst/>
            <a:ahLst/>
            <a:cxnLst/>
            <a:rect l="l" t="t" r="r" b="b"/>
            <a:pathLst>
              <a:path w="85089" h="66039">
                <a:moveTo>
                  <a:pt x="0" y="0"/>
                </a:moveTo>
                <a:lnTo>
                  <a:pt x="84899" y="0"/>
                </a:lnTo>
                <a:lnTo>
                  <a:pt x="84899" y="65999"/>
                </a:lnTo>
                <a:lnTo>
                  <a:pt x="0" y="659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" name="object 236"/>
          <p:cNvSpPr/>
          <p:nvPr/>
        </p:nvSpPr>
        <p:spPr>
          <a:xfrm>
            <a:off x="3525155" y="3918893"/>
            <a:ext cx="85090" cy="66040"/>
          </a:xfrm>
          <a:custGeom>
            <a:avLst/>
            <a:gdLst/>
            <a:ahLst/>
            <a:cxnLst/>
            <a:rect l="l" t="t" r="r" b="b"/>
            <a:pathLst>
              <a:path w="85089" h="66039">
                <a:moveTo>
                  <a:pt x="0" y="0"/>
                </a:moveTo>
                <a:lnTo>
                  <a:pt x="84899" y="0"/>
                </a:lnTo>
                <a:lnTo>
                  <a:pt x="84899" y="65999"/>
                </a:lnTo>
                <a:lnTo>
                  <a:pt x="0" y="65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" name="object 237"/>
          <p:cNvSpPr/>
          <p:nvPr/>
        </p:nvSpPr>
        <p:spPr>
          <a:xfrm>
            <a:off x="4023226" y="3763069"/>
            <a:ext cx="246379" cy="204470"/>
          </a:xfrm>
          <a:custGeom>
            <a:avLst/>
            <a:gdLst/>
            <a:ahLst/>
            <a:cxnLst/>
            <a:rect l="l" t="t" r="r" b="b"/>
            <a:pathLst>
              <a:path w="246380" h="204469">
                <a:moveTo>
                  <a:pt x="0" y="0"/>
                </a:moveTo>
                <a:lnTo>
                  <a:pt x="245994" y="203999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" name="object 238"/>
          <p:cNvSpPr/>
          <p:nvPr/>
        </p:nvSpPr>
        <p:spPr>
          <a:xfrm>
            <a:off x="4025247" y="3805069"/>
            <a:ext cx="246379" cy="209550"/>
          </a:xfrm>
          <a:custGeom>
            <a:avLst/>
            <a:gdLst/>
            <a:ahLst/>
            <a:cxnLst/>
            <a:rect l="l" t="t" r="r" b="b"/>
            <a:pathLst>
              <a:path w="246380" h="209550">
                <a:moveTo>
                  <a:pt x="0" y="0"/>
                </a:moveTo>
                <a:lnTo>
                  <a:pt x="246299" y="209099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" name="object 239"/>
          <p:cNvSpPr/>
          <p:nvPr/>
        </p:nvSpPr>
        <p:spPr>
          <a:xfrm>
            <a:off x="4270221" y="3965120"/>
            <a:ext cx="635" cy="48895"/>
          </a:xfrm>
          <a:custGeom>
            <a:avLst/>
            <a:gdLst/>
            <a:ahLst/>
            <a:cxnLst/>
            <a:rect l="l" t="t" r="r" b="b"/>
            <a:pathLst>
              <a:path w="635" h="48894">
                <a:moveTo>
                  <a:pt x="299" y="0"/>
                </a:moveTo>
                <a:lnTo>
                  <a:pt x="0" y="48599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" name="object 240"/>
          <p:cNvSpPr/>
          <p:nvPr/>
        </p:nvSpPr>
        <p:spPr>
          <a:xfrm>
            <a:off x="4023224" y="3763319"/>
            <a:ext cx="1270" cy="43180"/>
          </a:xfrm>
          <a:custGeom>
            <a:avLst/>
            <a:gdLst/>
            <a:ahLst/>
            <a:cxnLst/>
            <a:rect l="l" t="t" r="r" b="b"/>
            <a:pathLst>
              <a:path w="1269" h="43180">
                <a:moveTo>
                  <a:pt x="0" y="0"/>
                </a:moveTo>
                <a:lnTo>
                  <a:pt x="1194" y="42599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" name="object 241"/>
          <p:cNvSpPr/>
          <p:nvPr/>
        </p:nvSpPr>
        <p:spPr>
          <a:xfrm>
            <a:off x="4118396" y="3763069"/>
            <a:ext cx="246379" cy="204470"/>
          </a:xfrm>
          <a:custGeom>
            <a:avLst/>
            <a:gdLst/>
            <a:ahLst/>
            <a:cxnLst/>
            <a:rect l="l" t="t" r="r" b="b"/>
            <a:pathLst>
              <a:path w="246380" h="204469">
                <a:moveTo>
                  <a:pt x="0" y="0"/>
                </a:moveTo>
                <a:lnTo>
                  <a:pt x="245999" y="203999"/>
                </a:lnTo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" name="object 242"/>
          <p:cNvSpPr/>
          <p:nvPr/>
        </p:nvSpPr>
        <p:spPr>
          <a:xfrm>
            <a:off x="4120396" y="3805069"/>
            <a:ext cx="246379" cy="209550"/>
          </a:xfrm>
          <a:custGeom>
            <a:avLst/>
            <a:gdLst/>
            <a:ahLst/>
            <a:cxnLst/>
            <a:rect l="l" t="t" r="r" b="b"/>
            <a:pathLst>
              <a:path w="246380" h="209550">
                <a:moveTo>
                  <a:pt x="0" y="0"/>
                </a:moveTo>
                <a:lnTo>
                  <a:pt x="246299" y="209099"/>
                </a:lnTo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" name="object 243"/>
          <p:cNvSpPr/>
          <p:nvPr/>
        </p:nvSpPr>
        <p:spPr>
          <a:xfrm>
            <a:off x="4365396" y="3965120"/>
            <a:ext cx="635" cy="48895"/>
          </a:xfrm>
          <a:custGeom>
            <a:avLst/>
            <a:gdLst/>
            <a:ahLst/>
            <a:cxnLst/>
            <a:rect l="l" t="t" r="r" b="b"/>
            <a:pathLst>
              <a:path w="635" h="48894">
                <a:moveTo>
                  <a:pt x="299" y="0"/>
                </a:moveTo>
                <a:lnTo>
                  <a:pt x="0" y="48599"/>
                </a:lnTo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" name="object 244"/>
          <p:cNvSpPr/>
          <p:nvPr/>
        </p:nvSpPr>
        <p:spPr>
          <a:xfrm>
            <a:off x="4118394" y="3763319"/>
            <a:ext cx="1270" cy="43180"/>
          </a:xfrm>
          <a:custGeom>
            <a:avLst/>
            <a:gdLst/>
            <a:ahLst/>
            <a:cxnLst/>
            <a:rect l="l" t="t" r="r" b="b"/>
            <a:pathLst>
              <a:path w="1269" h="43180">
                <a:moveTo>
                  <a:pt x="0" y="0"/>
                </a:moveTo>
                <a:lnTo>
                  <a:pt x="1199" y="42599"/>
                </a:lnTo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object 245"/>
          <p:cNvSpPr/>
          <p:nvPr/>
        </p:nvSpPr>
        <p:spPr>
          <a:xfrm>
            <a:off x="4415244" y="3905420"/>
            <a:ext cx="209550" cy="4445"/>
          </a:xfrm>
          <a:custGeom>
            <a:avLst/>
            <a:gdLst/>
            <a:ahLst/>
            <a:cxnLst/>
            <a:rect l="l" t="t" r="r" b="b"/>
            <a:pathLst>
              <a:path w="209550" h="4444">
                <a:moveTo>
                  <a:pt x="0" y="4349"/>
                </a:moveTo>
                <a:lnTo>
                  <a:pt x="20894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" name="object 246"/>
          <p:cNvSpPr/>
          <p:nvPr/>
        </p:nvSpPr>
        <p:spPr>
          <a:xfrm>
            <a:off x="4602318" y="3884443"/>
            <a:ext cx="59690" cy="43180"/>
          </a:xfrm>
          <a:custGeom>
            <a:avLst/>
            <a:gdLst/>
            <a:ahLst/>
            <a:cxnLst/>
            <a:rect l="l" t="t" r="r" b="b"/>
            <a:pathLst>
              <a:path w="59689" h="43180">
                <a:moveTo>
                  <a:pt x="21874" y="20974"/>
                </a:moveTo>
                <a:lnTo>
                  <a:pt x="899" y="42824"/>
                </a:lnTo>
                <a:lnTo>
                  <a:pt x="59299" y="20199"/>
                </a:lnTo>
                <a:lnTo>
                  <a:pt x="0" y="0"/>
                </a:lnTo>
                <a:lnTo>
                  <a:pt x="21874" y="2097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" name="object 247"/>
          <p:cNvSpPr/>
          <p:nvPr/>
        </p:nvSpPr>
        <p:spPr>
          <a:xfrm>
            <a:off x="3264809" y="4327218"/>
            <a:ext cx="1150620" cy="532130"/>
          </a:xfrm>
          <a:custGeom>
            <a:avLst/>
            <a:gdLst/>
            <a:ahLst/>
            <a:cxnLst/>
            <a:rect l="l" t="t" r="r" b="b"/>
            <a:pathLst>
              <a:path w="1150620" h="532129">
                <a:moveTo>
                  <a:pt x="0" y="0"/>
                </a:moveTo>
                <a:lnTo>
                  <a:pt x="1150185" y="132974"/>
                </a:lnTo>
                <a:lnTo>
                  <a:pt x="1150185" y="398924"/>
                </a:lnTo>
                <a:lnTo>
                  <a:pt x="0" y="531898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" name="object 248"/>
          <p:cNvSpPr/>
          <p:nvPr/>
        </p:nvSpPr>
        <p:spPr>
          <a:xfrm>
            <a:off x="3304823" y="4424942"/>
            <a:ext cx="283845" cy="231140"/>
          </a:xfrm>
          <a:custGeom>
            <a:avLst/>
            <a:gdLst/>
            <a:ahLst/>
            <a:cxnLst/>
            <a:rect l="l" t="t" r="r" b="b"/>
            <a:pathLst>
              <a:path w="283844" h="231139">
                <a:moveTo>
                  <a:pt x="0" y="0"/>
                </a:moveTo>
                <a:lnTo>
                  <a:pt x="283799" y="0"/>
                </a:lnTo>
                <a:lnTo>
                  <a:pt x="283799" y="230699"/>
                </a:lnTo>
                <a:lnTo>
                  <a:pt x="0" y="230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" name="object 249"/>
          <p:cNvSpPr/>
          <p:nvPr/>
        </p:nvSpPr>
        <p:spPr>
          <a:xfrm>
            <a:off x="3737905" y="4439669"/>
            <a:ext cx="191135" cy="140335"/>
          </a:xfrm>
          <a:custGeom>
            <a:avLst/>
            <a:gdLst/>
            <a:ahLst/>
            <a:cxnLst/>
            <a:rect l="l" t="t" r="r" b="b"/>
            <a:pathLst>
              <a:path w="191135" h="140335">
                <a:moveTo>
                  <a:pt x="0" y="0"/>
                </a:moveTo>
                <a:lnTo>
                  <a:pt x="191099" y="0"/>
                </a:lnTo>
                <a:lnTo>
                  <a:pt x="191099" y="139799"/>
                </a:lnTo>
                <a:lnTo>
                  <a:pt x="0" y="1397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" name="object 250"/>
          <p:cNvSpPr/>
          <p:nvPr/>
        </p:nvSpPr>
        <p:spPr>
          <a:xfrm>
            <a:off x="3343645" y="4458142"/>
            <a:ext cx="283845" cy="231140"/>
          </a:xfrm>
          <a:custGeom>
            <a:avLst/>
            <a:gdLst/>
            <a:ahLst/>
            <a:cxnLst/>
            <a:rect l="l" t="t" r="r" b="b"/>
            <a:pathLst>
              <a:path w="283844" h="231139">
                <a:moveTo>
                  <a:pt x="0" y="0"/>
                </a:moveTo>
                <a:lnTo>
                  <a:pt x="283799" y="0"/>
                </a:lnTo>
                <a:lnTo>
                  <a:pt x="283799" y="230699"/>
                </a:lnTo>
                <a:lnTo>
                  <a:pt x="0" y="2306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" name="object 251"/>
          <p:cNvSpPr/>
          <p:nvPr/>
        </p:nvSpPr>
        <p:spPr>
          <a:xfrm>
            <a:off x="3343645" y="4458142"/>
            <a:ext cx="283845" cy="231140"/>
          </a:xfrm>
          <a:custGeom>
            <a:avLst/>
            <a:gdLst/>
            <a:ahLst/>
            <a:cxnLst/>
            <a:rect l="l" t="t" r="r" b="b"/>
            <a:pathLst>
              <a:path w="283844" h="231139">
                <a:moveTo>
                  <a:pt x="0" y="0"/>
                </a:moveTo>
                <a:lnTo>
                  <a:pt x="283799" y="0"/>
                </a:lnTo>
                <a:lnTo>
                  <a:pt x="283799" y="230699"/>
                </a:lnTo>
                <a:lnTo>
                  <a:pt x="0" y="230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" name="object 252"/>
          <p:cNvSpPr/>
          <p:nvPr/>
        </p:nvSpPr>
        <p:spPr>
          <a:xfrm>
            <a:off x="3378185" y="4487442"/>
            <a:ext cx="283845" cy="231140"/>
          </a:xfrm>
          <a:custGeom>
            <a:avLst/>
            <a:gdLst/>
            <a:ahLst/>
            <a:cxnLst/>
            <a:rect l="l" t="t" r="r" b="b"/>
            <a:pathLst>
              <a:path w="283844" h="231139">
                <a:moveTo>
                  <a:pt x="0" y="0"/>
                </a:moveTo>
                <a:lnTo>
                  <a:pt x="283799" y="0"/>
                </a:lnTo>
                <a:lnTo>
                  <a:pt x="283799" y="230699"/>
                </a:lnTo>
                <a:lnTo>
                  <a:pt x="0" y="2306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" name="object 253"/>
          <p:cNvSpPr/>
          <p:nvPr/>
        </p:nvSpPr>
        <p:spPr>
          <a:xfrm>
            <a:off x="3378185" y="4487442"/>
            <a:ext cx="283845" cy="231140"/>
          </a:xfrm>
          <a:custGeom>
            <a:avLst/>
            <a:gdLst/>
            <a:ahLst/>
            <a:cxnLst/>
            <a:rect l="l" t="t" r="r" b="b"/>
            <a:pathLst>
              <a:path w="283844" h="231139">
                <a:moveTo>
                  <a:pt x="0" y="0"/>
                </a:moveTo>
                <a:lnTo>
                  <a:pt x="283799" y="0"/>
                </a:lnTo>
                <a:lnTo>
                  <a:pt x="283799" y="230699"/>
                </a:lnTo>
                <a:lnTo>
                  <a:pt x="0" y="230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" name="object 254"/>
          <p:cNvSpPr/>
          <p:nvPr/>
        </p:nvSpPr>
        <p:spPr>
          <a:xfrm>
            <a:off x="3770324" y="4467019"/>
            <a:ext cx="191135" cy="140335"/>
          </a:xfrm>
          <a:custGeom>
            <a:avLst/>
            <a:gdLst/>
            <a:ahLst/>
            <a:cxnLst/>
            <a:rect l="l" t="t" r="r" b="b"/>
            <a:pathLst>
              <a:path w="191135" h="140335">
                <a:moveTo>
                  <a:pt x="0" y="0"/>
                </a:moveTo>
                <a:lnTo>
                  <a:pt x="191099" y="0"/>
                </a:lnTo>
                <a:lnTo>
                  <a:pt x="191099" y="139799"/>
                </a:lnTo>
                <a:lnTo>
                  <a:pt x="0" y="1397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" name="object 255"/>
          <p:cNvSpPr/>
          <p:nvPr/>
        </p:nvSpPr>
        <p:spPr>
          <a:xfrm>
            <a:off x="3770324" y="4467019"/>
            <a:ext cx="191135" cy="140335"/>
          </a:xfrm>
          <a:custGeom>
            <a:avLst/>
            <a:gdLst/>
            <a:ahLst/>
            <a:cxnLst/>
            <a:rect l="l" t="t" r="r" b="b"/>
            <a:pathLst>
              <a:path w="191135" h="140335">
                <a:moveTo>
                  <a:pt x="0" y="0"/>
                </a:moveTo>
                <a:lnTo>
                  <a:pt x="191099" y="0"/>
                </a:lnTo>
                <a:lnTo>
                  <a:pt x="191099" y="139799"/>
                </a:lnTo>
                <a:lnTo>
                  <a:pt x="0" y="1397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" name="object 256"/>
          <p:cNvSpPr/>
          <p:nvPr/>
        </p:nvSpPr>
        <p:spPr>
          <a:xfrm>
            <a:off x="3811267" y="4502169"/>
            <a:ext cx="191135" cy="140335"/>
          </a:xfrm>
          <a:custGeom>
            <a:avLst/>
            <a:gdLst/>
            <a:ahLst/>
            <a:cxnLst/>
            <a:rect l="l" t="t" r="r" b="b"/>
            <a:pathLst>
              <a:path w="191135" h="140335">
                <a:moveTo>
                  <a:pt x="0" y="0"/>
                </a:moveTo>
                <a:lnTo>
                  <a:pt x="191099" y="0"/>
                </a:lnTo>
                <a:lnTo>
                  <a:pt x="191099" y="139799"/>
                </a:lnTo>
                <a:lnTo>
                  <a:pt x="0" y="1397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" name="object 257"/>
          <p:cNvSpPr/>
          <p:nvPr/>
        </p:nvSpPr>
        <p:spPr>
          <a:xfrm>
            <a:off x="3811267" y="4502169"/>
            <a:ext cx="191135" cy="140335"/>
          </a:xfrm>
          <a:custGeom>
            <a:avLst/>
            <a:gdLst/>
            <a:ahLst/>
            <a:cxnLst/>
            <a:rect l="l" t="t" r="r" b="b"/>
            <a:pathLst>
              <a:path w="191135" h="140335">
                <a:moveTo>
                  <a:pt x="0" y="0"/>
                </a:moveTo>
                <a:lnTo>
                  <a:pt x="191099" y="0"/>
                </a:lnTo>
                <a:lnTo>
                  <a:pt x="191099" y="139799"/>
                </a:lnTo>
                <a:lnTo>
                  <a:pt x="0" y="1397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" name="object 258"/>
          <p:cNvSpPr/>
          <p:nvPr/>
        </p:nvSpPr>
        <p:spPr>
          <a:xfrm>
            <a:off x="3841880" y="4553842"/>
            <a:ext cx="48260" cy="36830"/>
          </a:xfrm>
          <a:custGeom>
            <a:avLst/>
            <a:gdLst/>
            <a:ahLst/>
            <a:cxnLst/>
            <a:rect l="l" t="t" r="r" b="b"/>
            <a:pathLst>
              <a:path w="48260" h="36829">
                <a:moveTo>
                  <a:pt x="0" y="0"/>
                </a:moveTo>
                <a:lnTo>
                  <a:pt x="47999" y="0"/>
                </a:lnTo>
                <a:lnTo>
                  <a:pt x="47999" y="36599"/>
                </a:lnTo>
                <a:lnTo>
                  <a:pt x="0" y="365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" name="object 259"/>
          <p:cNvSpPr/>
          <p:nvPr/>
        </p:nvSpPr>
        <p:spPr>
          <a:xfrm>
            <a:off x="3567357" y="4553694"/>
            <a:ext cx="299085" cy="48895"/>
          </a:xfrm>
          <a:custGeom>
            <a:avLst/>
            <a:gdLst/>
            <a:ahLst/>
            <a:cxnLst/>
            <a:rect l="l" t="t" r="r" b="b"/>
            <a:pathLst>
              <a:path w="299085" h="48895">
                <a:moveTo>
                  <a:pt x="0" y="48599"/>
                </a:moveTo>
                <a:lnTo>
                  <a:pt x="298499" y="0"/>
                </a:lnTo>
              </a:path>
            </a:pathLst>
          </a:custGeom>
          <a:ln w="9524">
            <a:solidFill>
              <a:srgbClr val="5B59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" name="object 260"/>
          <p:cNvSpPr/>
          <p:nvPr/>
        </p:nvSpPr>
        <p:spPr>
          <a:xfrm>
            <a:off x="3567357" y="4590294"/>
            <a:ext cx="299085" cy="78105"/>
          </a:xfrm>
          <a:custGeom>
            <a:avLst/>
            <a:gdLst/>
            <a:ahLst/>
            <a:cxnLst/>
            <a:rect l="l" t="t" r="r" b="b"/>
            <a:pathLst>
              <a:path w="299085" h="78104">
                <a:moveTo>
                  <a:pt x="0" y="77999"/>
                </a:moveTo>
                <a:lnTo>
                  <a:pt x="298499" y="0"/>
                </a:lnTo>
              </a:path>
            </a:pathLst>
          </a:custGeom>
          <a:ln w="9524">
            <a:solidFill>
              <a:srgbClr val="5B59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" name="object 261"/>
          <p:cNvSpPr/>
          <p:nvPr/>
        </p:nvSpPr>
        <p:spPr>
          <a:xfrm>
            <a:off x="3524905" y="4602292"/>
            <a:ext cx="85090" cy="66040"/>
          </a:xfrm>
          <a:custGeom>
            <a:avLst/>
            <a:gdLst/>
            <a:ahLst/>
            <a:cxnLst/>
            <a:rect l="l" t="t" r="r" b="b"/>
            <a:pathLst>
              <a:path w="85089" h="66039">
                <a:moveTo>
                  <a:pt x="0" y="0"/>
                </a:moveTo>
                <a:lnTo>
                  <a:pt x="84899" y="0"/>
                </a:lnTo>
                <a:lnTo>
                  <a:pt x="84899" y="65999"/>
                </a:lnTo>
                <a:lnTo>
                  <a:pt x="0" y="659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" name="object 262"/>
          <p:cNvSpPr/>
          <p:nvPr/>
        </p:nvSpPr>
        <p:spPr>
          <a:xfrm>
            <a:off x="3524905" y="4602292"/>
            <a:ext cx="85090" cy="66040"/>
          </a:xfrm>
          <a:custGeom>
            <a:avLst/>
            <a:gdLst/>
            <a:ahLst/>
            <a:cxnLst/>
            <a:rect l="l" t="t" r="r" b="b"/>
            <a:pathLst>
              <a:path w="85089" h="66039">
                <a:moveTo>
                  <a:pt x="0" y="0"/>
                </a:moveTo>
                <a:lnTo>
                  <a:pt x="84899" y="0"/>
                </a:lnTo>
                <a:lnTo>
                  <a:pt x="84899" y="65999"/>
                </a:lnTo>
                <a:lnTo>
                  <a:pt x="0" y="65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" name="object 263"/>
          <p:cNvSpPr/>
          <p:nvPr/>
        </p:nvSpPr>
        <p:spPr>
          <a:xfrm>
            <a:off x="4022976" y="4446467"/>
            <a:ext cx="246379" cy="204470"/>
          </a:xfrm>
          <a:custGeom>
            <a:avLst/>
            <a:gdLst/>
            <a:ahLst/>
            <a:cxnLst/>
            <a:rect l="l" t="t" r="r" b="b"/>
            <a:pathLst>
              <a:path w="246380" h="204470">
                <a:moveTo>
                  <a:pt x="0" y="0"/>
                </a:moveTo>
                <a:lnTo>
                  <a:pt x="245994" y="203999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" name="object 264"/>
          <p:cNvSpPr/>
          <p:nvPr/>
        </p:nvSpPr>
        <p:spPr>
          <a:xfrm>
            <a:off x="4024997" y="4488467"/>
            <a:ext cx="246379" cy="209550"/>
          </a:xfrm>
          <a:custGeom>
            <a:avLst/>
            <a:gdLst/>
            <a:ahLst/>
            <a:cxnLst/>
            <a:rect l="l" t="t" r="r" b="b"/>
            <a:pathLst>
              <a:path w="246380" h="209550">
                <a:moveTo>
                  <a:pt x="0" y="0"/>
                </a:moveTo>
                <a:lnTo>
                  <a:pt x="246299" y="209099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" name="object 265"/>
          <p:cNvSpPr/>
          <p:nvPr/>
        </p:nvSpPr>
        <p:spPr>
          <a:xfrm>
            <a:off x="4269971" y="4648519"/>
            <a:ext cx="635" cy="48895"/>
          </a:xfrm>
          <a:custGeom>
            <a:avLst/>
            <a:gdLst/>
            <a:ahLst/>
            <a:cxnLst/>
            <a:rect l="l" t="t" r="r" b="b"/>
            <a:pathLst>
              <a:path w="635" h="48895">
                <a:moveTo>
                  <a:pt x="299" y="0"/>
                </a:moveTo>
                <a:lnTo>
                  <a:pt x="0" y="48599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" name="object 266"/>
          <p:cNvSpPr/>
          <p:nvPr/>
        </p:nvSpPr>
        <p:spPr>
          <a:xfrm>
            <a:off x="4022974" y="4446717"/>
            <a:ext cx="1270" cy="43180"/>
          </a:xfrm>
          <a:custGeom>
            <a:avLst/>
            <a:gdLst/>
            <a:ahLst/>
            <a:cxnLst/>
            <a:rect l="l" t="t" r="r" b="b"/>
            <a:pathLst>
              <a:path w="1269" h="43179">
                <a:moveTo>
                  <a:pt x="0" y="0"/>
                </a:moveTo>
                <a:lnTo>
                  <a:pt x="1194" y="42599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" name="object 267"/>
          <p:cNvSpPr/>
          <p:nvPr/>
        </p:nvSpPr>
        <p:spPr>
          <a:xfrm>
            <a:off x="4118146" y="4446467"/>
            <a:ext cx="246379" cy="204470"/>
          </a:xfrm>
          <a:custGeom>
            <a:avLst/>
            <a:gdLst/>
            <a:ahLst/>
            <a:cxnLst/>
            <a:rect l="l" t="t" r="r" b="b"/>
            <a:pathLst>
              <a:path w="246380" h="204470">
                <a:moveTo>
                  <a:pt x="0" y="0"/>
                </a:moveTo>
                <a:lnTo>
                  <a:pt x="245999" y="203999"/>
                </a:lnTo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" name="object 268"/>
          <p:cNvSpPr/>
          <p:nvPr/>
        </p:nvSpPr>
        <p:spPr>
          <a:xfrm>
            <a:off x="4120146" y="4488467"/>
            <a:ext cx="246379" cy="209550"/>
          </a:xfrm>
          <a:custGeom>
            <a:avLst/>
            <a:gdLst/>
            <a:ahLst/>
            <a:cxnLst/>
            <a:rect l="l" t="t" r="r" b="b"/>
            <a:pathLst>
              <a:path w="246380" h="209550">
                <a:moveTo>
                  <a:pt x="0" y="0"/>
                </a:moveTo>
                <a:lnTo>
                  <a:pt x="246299" y="209099"/>
                </a:lnTo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" name="object 269"/>
          <p:cNvSpPr/>
          <p:nvPr/>
        </p:nvSpPr>
        <p:spPr>
          <a:xfrm>
            <a:off x="4365146" y="4648519"/>
            <a:ext cx="635" cy="48895"/>
          </a:xfrm>
          <a:custGeom>
            <a:avLst/>
            <a:gdLst/>
            <a:ahLst/>
            <a:cxnLst/>
            <a:rect l="l" t="t" r="r" b="b"/>
            <a:pathLst>
              <a:path w="635" h="48895">
                <a:moveTo>
                  <a:pt x="299" y="0"/>
                </a:moveTo>
                <a:lnTo>
                  <a:pt x="0" y="48599"/>
                </a:lnTo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" name="object 270"/>
          <p:cNvSpPr/>
          <p:nvPr/>
        </p:nvSpPr>
        <p:spPr>
          <a:xfrm>
            <a:off x="4118144" y="4446717"/>
            <a:ext cx="1270" cy="43180"/>
          </a:xfrm>
          <a:custGeom>
            <a:avLst/>
            <a:gdLst/>
            <a:ahLst/>
            <a:cxnLst/>
            <a:rect l="l" t="t" r="r" b="b"/>
            <a:pathLst>
              <a:path w="1269" h="43179">
                <a:moveTo>
                  <a:pt x="0" y="0"/>
                </a:moveTo>
                <a:lnTo>
                  <a:pt x="1199" y="42599"/>
                </a:lnTo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" name="object 271"/>
          <p:cNvSpPr/>
          <p:nvPr/>
        </p:nvSpPr>
        <p:spPr>
          <a:xfrm>
            <a:off x="4414994" y="4588819"/>
            <a:ext cx="209550" cy="4445"/>
          </a:xfrm>
          <a:custGeom>
            <a:avLst/>
            <a:gdLst/>
            <a:ahLst/>
            <a:cxnLst/>
            <a:rect l="l" t="t" r="r" b="b"/>
            <a:pathLst>
              <a:path w="209550" h="4445">
                <a:moveTo>
                  <a:pt x="0" y="4349"/>
                </a:moveTo>
                <a:lnTo>
                  <a:pt x="20894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" name="object 272"/>
          <p:cNvSpPr/>
          <p:nvPr/>
        </p:nvSpPr>
        <p:spPr>
          <a:xfrm>
            <a:off x="4602068" y="4567842"/>
            <a:ext cx="59690" cy="43180"/>
          </a:xfrm>
          <a:custGeom>
            <a:avLst/>
            <a:gdLst/>
            <a:ahLst/>
            <a:cxnLst/>
            <a:rect l="l" t="t" r="r" b="b"/>
            <a:pathLst>
              <a:path w="59689" h="43179">
                <a:moveTo>
                  <a:pt x="21874" y="20974"/>
                </a:moveTo>
                <a:lnTo>
                  <a:pt x="899" y="42824"/>
                </a:lnTo>
                <a:lnTo>
                  <a:pt x="59299" y="20199"/>
                </a:lnTo>
                <a:lnTo>
                  <a:pt x="0" y="0"/>
                </a:lnTo>
                <a:lnTo>
                  <a:pt x="21874" y="2097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" name="object 273"/>
          <p:cNvSpPr/>
          <p:nvPr/>
        </p:nvSpPr>
        <p:spPr>
          <a:xfrm>
            <a:off x="3263283" y="5029866"/>
            <a:ext cx="1150620" cy="532130"/>
          </a:xfrm>
          <a:custGeom>
            <a:avLst/>
            <a:gdLst/>
            <a:ahLst/>
            <a:cxnLst/>
            <a:rect l="l" t="t" r="r" b="b"/>
            <a:pathLst>
              <a:path w="1150620" h="532129">
                <a:moveTo>
                  <a:pt x="0" y="0"/>
                </a:moveTo>
                <a:lnTo>
                  <a:pt x="1150185" y="132974"/>
                </a:lnTo>
                <a:lnTo>
                  <a:pt x="1150185" y="398924"/>
                </a:lnTo>
                <a:lnTo>
                  <a:pt x="0" y="531898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" name="object 274"/>
          <p:cNvSpPr/>
          <p:nvPr/>
        </p:nvSpPr>
        <p:spPr>
          <a:xfrm>
            <a:off x="3303298" y="5127591"/>
            <a:ext cx="283845" cy="231140"/>
          </a:xfrm>
          <a:custGeom>
            <a:avLst/>
            <a:gdLst/>
            <a:ahLst/>
            <a:cxnLst/>
            <a:rect l="l" t="t" r="r" b="b"/>
            <a:pathLst>
              <a:path w="283844" h="231139">
                <a:moveTo>
                  <a:pt x="0" y="0"/>
                </a:moveTo>
                <a:lnTo>
                  <a:pt x="283799" y="0"/>
                </a:lnTo>
                <a:lnTo>
                  <a:pt x="283799" y="230699"/>
                </a:lnTo>
                <a:lnTo>
                  <a:pt x="0" y="230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" name="object 275"/>
          <p:cNvSpPr/>
          <p:nvPr/>
        </p:nvSpPr>
        <p:spPr>
          <a:xfrm>
            <a:off x="3736380" y="5142318"/>
            <a:ext cx="191135" cy="140335"/>
          </a:xfrm>
          <a:custGeom>
            <a:avLst/>
            <a:gdLst/>
            <a:ahLst/>
            <a:cxnLst/>
            <a:rect l="l" t="t" r="r" b="b"/>
            <a:pathLst>
              <a:path w="191135" h="140335">
                <a:moveTo>
                  <a:pt x="0" y="0"/>
                </a:moveTo>
                <a:lnTo>
                  <a:pt x="191099" y="0"/>
                </a:lnTo>
                <a:lnTo>
                  <a:pt x="191099" y="139799"/>
                </a:lnTo>
                <a:lnTo>
                  <a:pt x="0" y="1397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" name="object 276"/>
          <p:cNvSpPr/>
          <p:nvPr/>
        </p:nvSpPr>
        <p:spPr>
          <a:xfrm>
            <a:off x="3342120" y="5160791"/>
            <a:ext cx="283845" cy="231140"/>
          </a:xfrm>
          <a:custGeom>
            <a:avLst/>
            <a:gdLst/>
            <a:ahLst/>
            <a:cxnLst/>
            <a:rect l="l" t="t" r="r" b="b"/>
            <a:pathLst>
              <a:path w="283844" h="231139">
                <a:moveTo>
                  <a:pt x="0" y="0"/>
                </a:moveTo>
                <a:lnTo>
                  <a:pt x="283799" y="0"/>
                </a:lnTo>
                <a:lnTo>
                  <a:pt x="283799" y="230699"/>
                </a:lnTo>
                <a:lnTo>
                  <a:pt x="0" y="2306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" name="object 277"/>
          <p:cNvSpPr/>
          <p:nvPr/>
        </p:nvSpPr>
        <p:spPr>
          <a:xfrm>
            <a:off x="3342120" y="5160791"/>
            <a:ext cx="283845" cy="231140"/>
          </a:xfrm>
          <a:custGeom>
            <a:avLst/>
            <a:gdLst/>
            <a:ahLst/>
            <a:cxnLst/>
            <a:rect l="l" t="t" r="r" b="b"/>
            <a:pathLst>
              <a:path w="283844" h="231139">
                <a:moveTo>
                  <a:pt x="0" y="0"/>
                </a:moveTo>
                <a:lnTo>
                  <a:pt x="283799" y="0"/>
                </a:lnTo>
                <a:lnTo>
                  <a:pt x="283799" y="230699"/>
                </a:lnTo>
                <a:lnTo>
                  <a:pt x="0" y="230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" name="object 278"/>
          <p:cNvSpPr/>
          <p:nvPr/>
        </p:nvSpPr>
        <p:spPr>
          <a:xfrm>
            <a:off x="3376660" y="5190091"/>
            <a:ext cx="283845" cy="231140"/>
          </a:xfrm>
          <a:custGeom>
            <a:avLst/>
            <a:gdLst/>
            <a:ahLst/>
            <a:cxnLst/>
            <a:rect l="l" t="t" r="r" b="b"/>
            <a:pathLst>
              <a:path w="283844" h="231139">
                <a:moveTo>
                  <a:pt x="0" y="0"/>
                </a:moveTo>
                <a:lnTo>
                  <a:pt x="283799" y="0"/>
                </a:lnTo>
                <a:lnTo>
                  <a:pt x="283799" y="230699"/>
                </a:lnTo>
                <a:lnTo>
                  <a:pt x="0" y="2306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" name="object 279"/>
          <p:cNvSpPr/>
          <p:nvPr/>
        </p:nvSpPr>
        <p:spPr>
          <a:xfrm>
            <a:off x="3376660" y="5190091"/>
            <a:ext cx="283845" cy="231140"/>
          </a:xfrm>
          <a:custGeom>
            <a:avLst/>
            <a:gdLst/>
            <a:ahLst/>
            <a:cxnLst/>
            <a:rect l="l" t="t" r="r" b="b"/>
            <a:pathLst>
              <a:path w="283844" h="231139">
                <a:moveTo>
                  <a:pt x="0" y="0"/>
                </a:moveTo>
                <a:lnTo>
                  <a:pt x="283799" y="0"/>
                </a:lnTo>
                <a:lnTo>
                  <a:pt x="283799" y="230699"/>
                </a:lnTo>
                <a:lnTo>
                  <a:pt x="0" y="230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" name="object 280"/>
          <p:cNvSpPr/>
          <p:nvPr/>
        </p:nvSpPr>
        <p:spPr>
          <a:xfrm>
            <a:off x="3768800" y="5169668"/>
            <a:ext cx="191135" cy="140335"/>
          </a:xfrm>
          <a:custGeom>
            <a:avLst/>
            <a:gdLst/>
            <a:ahLst/>
            <a:cxnLst/>
            <a:rect l="l" t="t" r="r" b="b"/>
            <a:pathLst>
              <a:path w="191135" h="140335">
                <a:moveTo>
                  <a:pt x="0" y="0"/>
                </a:moveTo>
                <a:lnTo>
                  <a:pt x="191099" y="0"/>
                </a:lnTo>
                <a:lnTo>
                  <a:pt x="191099" y="139799"/>
                </a:lnTo>
                <a:lnTo>
                  <a:pt x="0" y="1397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" name="object 281"/>
          <p:cNvSpPr/>
          <p:nvPr/>
        </p:nvSpPr>
        <p:spPr>
          <a:xfrm>
            <a:off x="3768800" y="5169668"/>
            <a:ext cx="191135" cy="140335"/>
          </a:xfrm>
          <a:custGeom>
            <a:avLst/>
            <a:gdLst/>
            <a:ahLst/>
            <a:cxnLst/>
            <a:rect l="l" t="t" r="r" b="b"/>
            <a:pathLst>
              <a:path w="191135" h="140335">
                <a:moveTo>
                  <a:pt x="0" y="0"/>
                </a:moveTo>
                <a:lnTo>
                  <a:pt x="191099" y="0"/>
                </a:lnTo>
                <a:lnTo>
                  <a:pt x="191099" y="139799"/>
                </a:lnTo>
                <a:lnTo>
                  <a:pt x="0" y="1397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" name="object 282"/>
          <p:cNvSpPr/>
          <p:nvPr/>
        </p:nvSpPr>
        <p:spPr>
          <a:xfrm>
            <a:off x="3809742" y="5204818"/>
            <a:ext cx="191135" cy="140335"/>
          </a:xfrm>
          <a:custGeom>
            <a:avLst/>
            <a:gdLst/>
            <a:ahLst/>
            <a:cxnLst/>
            <a:rect l="l" t="t" r="r" b="b"/>
            <a:pathLst>
              <a:path w="191135" h="140335">
                <a:moveTo>
                  <a:pt x="0" y="0"/>
                </a:moveTo>
                <a:lnTo>
                  <a:pt x="191099" y="0"/>
                </a:lnTo>
                <a:lnTo>
                  <a:pt x="191099" y="139799"/>
                </a:lnTo>
                <a:lnTo>
                  <a:pt x="0" y="1397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" name="object 283"/>
          <p:cNvSpPr/>
          <p:nvPr/>
        </p:nvSpPr>
        <p:spPr>
          <a:xfrm>
            <a:off x="3809742" y="5204818"/>
            <a:ext cx="191135" cy="140335"/>
          </a:xfrm>
          <a:custGeom>
            <a:avLst/>
            <a:gdLst/>
            <a:ahLst/>
            <a:cxnLst/>
            <a:rect l="l" t="t" r="r" b="b"/>
            <a:pathLst>
              <a:path w="191135" h="140335">
                <a:moveTo>
                  <a:pt x="0" y="0"/>
                </a:moveTo>
                <a:lnTo>
                  <a:pt x="191099" y="0"/>
                </a:lnTo>
                <a:lnTo>
                  <a:pt x="191099" y="139799"/>
                </a:lnTo>
                <a:lnTo>
                  <a:pt x="0" y="1397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" name="object 284"/>
          <p:cNvSpPr/>
          <p:nvPr/>
        </p:nvSpPr>
        <p:spPr>
          <a:xfrm>
            <a:off x="3840355" y="5256491"/>
            <a:ext cx="48260" cy="36830"/>
          </a:xfrm>
          <a:custGeom>
            <a:avLst/>
            <a:gdLst/>
            <a:ahLst/>
            <a:cxnLst/>
            <a:rect l="l" t="t" r="r" b="b"/>
            <a:pathLst>
              <a:path w="48260" h="36829">
                <a:moveTo>
                  <a:pt x="0" y="0"/>
                </a:moveTo>
                <a:lnTo>
                  <a:pt x="47999" y="0"/>
                </a:lnTo>
                <a:lnTo>
                  <a:pt x="47999" y="36599"/>
                </a:lnTo>
                <a:lnTo>
                  <a:pt x="0" y="365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" name="object 285"/>
          <p:cNvSpPr/>
          <p:nvPr/>
        </p:nvSpPr>
        <p:spPr>
          <a:xfrm>
            <a:off x="3565832" y="5256343"/>
            <a:ext cx="299085" cy="48895"/>
          </a:xfrm>
          <a:custGeom>
            <a:avLst/>
            <a:gdLst/>
            <a:ahLst/>
            <a:cxnLst/>
            <a:rect l="l" t="t" r="r" b="b"/>
            <a:pathLst>
              <a:path w="299085" h="48895">
                <a:moveTo>
                  <a:pt x="0" y="48599"/>
                </a:moveTo>
                <a:lnTo>
                  <a:pt x="298499" y="0"/>
                </a:lnTo>
              </a:path>
            </a:pathLst>
          </a:custGeom>
          <a:ln w="9524">
            <a:solidFill>
              <a:srgbClr val="5B59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" name="object 286"/>
          <p:cNvSpPr/>
          <p:nvPr/>
        </p:nvSpPr>
        <p:spPr>
          <a:xfrm>
            <a:off x="3565832" y="5292942"/>
            <a:ext cx="299085" cy="78105"/>
          </a:xfrm>
          <a:custGeom>
            <a:avLst/>
            <a:gdLst/>
            <a:ahLst/>
            <a:cxnLst/>
            <a:rect l="l" t="t" r="r" b="b"/>
            <a:pathLst>
              <a:path w="299085" h="78104">
                <a:moveTo>
                  <a:pt x="0" y="77999"/>
                </a:moveTo>
                <a:lnTo>
                  <a:pt x="298499" y="0"/>
                </a:lnTo>
              </a:path>
            </a:pathLst>
          </a:custGeom>
          <a:ln w="9524">
            <a:solidFill>
              <a:srgbClr val="5B59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" name="object 287"/>
          <p:cNvSpPr/>
          <p:nvPr/>
        </p:nvSpPr>
        <p:spPr>
          <a:xfrm>
            <a:off x="3523381" y="5304940"/>
            <a:ext cx="85090" cy="66040"/>
          </a:xfrm>
          <a:custGeom>
            <a:avLst/>
            <a:gdLst/>
            <a:ahLst/>
            <a:cxnLst/>
            <a:rect l="l" t="t" r="r" b="b"/>
            <a:pathLst>
              <a:path w="85089" h="66039">
                <a:moveTo>
                  <a:pt x="0" y="0"/>
                </a:moveTo>
                <a:lnTo>
                  <a:pt x="84899" y="0"/>
                </a:lnTo>
                <a:lnTo>
                  <a:pt x="84899" y="65999"/>
                </a:lnTo>
                <a:lnTo>
                  <a:pt x="0" y="659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" name="object 288"/>
          <p:cNvSpPr/>
          <p:nvPr/>
        </p:nvSpPr>
        <p:spPr>
          <a:xfrm>
            <a:off x="3523381" y="5304940"/>
            <a:ext cx="85090" cy="66040"/>
          </a:xfrm>
          <a:custGeom>
            <a:avLst/>
            <a:gdLst/>
            <a:ahLst/>
            <a:cxnLst/>
            <a:rect l="l" t="t" r="r" b="b"/>
            <a:pathLst>
              <a:path w="85089" h="66039">
                <a:moveTo>
                  <a:pt x="0" y="0"/>
                </a:moveTo>
                <a:lnTo>
                  <a:pt x="84899" y="0"/>
                </a:lnTo>
                <a:lnTo>
                  <a:pt x="84899" y="65999"/>
                </a:lnTo>
                <a:lnTo>
                  <a:pt x="0" y="65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" name="object 289"/>
          <p:cNvSpPr/>
          <p:nvPr/>
        </p:nvSpPr>
        <p:spPr>
          <a:xfrm>
            <a:off x="4021451" y="5149116"/>
            <a:ext cx="246379" cy="204470"/>
          </a:xfrm>
          <a:custGeom>
            <a:avLst/>
            <a:gdLst/>
            <a:ahLst/>
            <a:cxnLst/>
            <a:rect l="l" t="t" r="r" b="b"/>
            <a:pathLst>
              <a:path w="246380" h="204470">
                <a:moveTo>
                  <a:pt x="0" y="0"/>
                </a:moveTo>
                <a:lnTo>
                  <a:pt x="245994" y="203999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" name="object 290"/>
          <p:cNvSpPr/>
          <p:nvPr/>
        </p:nvSpPr>
        <p:spPr>
          <a:xfrm>
            <a:off x="4023462" y="5191116"/>
            <a:ext cx="246379" cy="209550"/>
          </a:xfrm>
          <a:custGeom>
            <a:avLst/>
            <a:gdLst/>
            <a:ahLst/>
            <a:cxnLst/>
            <a:rect l="l" t="t" r="r" b="b"/>
            <a:pathLst>
              <a:path w="246380" h="209550">
                <a:moveTo>
                  <a:pt x="0" y="0"/>
                </a:moveTo>
                <a:lnTo>
                  <a:pt x="246309" y="209099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" name="object 291"/>
          <p:cNvSpPr/>
          <p:nvPr/>
        </p:nvSpPr>
        <p:spPr>
          <a:xfrm>
            <a:off x="4268446" y="5351168"/>
            <a:ext cx="635" cy="48895"/>
          </a:xfrm>
          <a:custGeom>
            <a:avLst/>
            <a:gdLst/>
            <a:ahLst/>
            <a:cxnLst/>
            <a:rect l="l" t="t" r="r" b="b"/>
            <a:pathLst>
              <a:path w="635" h="48895">
                <a:moveTo>
                  <a:pt x="299" y="0"/>
                </a:moveTo>
                <a:lnTo>
                  <a:pt x="0" y="48599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" name="object 292"/>
          <p:cNvSpPr/>
          <p:nvPr/>
        </p:nvSpPr>
        <p:spPr>
          <a:xfrm>
            <a:off x="4021449" y="5149366"/>
            <a:ext cx="1270" cy="43180"/>
          </a:xfrm>
          <a:custGeom>
            <a:avLst/>
            <a:gdLst/>
            <a:ahLst/>
            <a:cxnLst/>
            <a:rect l="l" t="t" r="r" b="b"/>
            <a:pathLst>
              <a:path w="1269" h="43179">
                <a:moveTo>
                  <a:pt x="0" y="0"/>
                </a:moveTo>
                <a:lnTo>
                  <a:pt x="1199" y="42599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" name="object 293"/>
          <p:cNvSpPr/>
          <p:nvPr/>
        </p:nvSpPr>
        <p:spPr>
          <a:xfrm>
            <a:off x="4116621" y="5149116"/>
            <a:ext cx="246379" cy="204470"/>
          </a:xfrm>
          <a:custGeom>
            <a:avLst/>
            <a:gdLst/>
            <a:ahLst/>
            <a:cxnLst/>
            <a:rect l="l" t="t" r="r" b="b"/>
            <a:pathLst>
              <a:path w="246380" h="204470">
                <a:moveTo>
                  <a:pt x="0" y="0"/>
                </a:moveTo>
                <a:lnTo>
                  <a:pt x="245999" y="203999"/>
                </a:lnTo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" name="object 294"/>
          <p:cNvSpPr/>
          <p:nvPr/>
        </p:nvSpPr>
        <p:spPr>
          <a:xfrm>
            <a:off x="4118621" y="5191116"/>
            <a:ext cx="246379" cy="209550"/>
          </a:xfrm>
          <a:custGeom>
            <a:avLst/>
            <a:gdLst/>
            <a:ahLst/>
            <a:cxnLst/>
            <a:rect l="l" t="t" r="r" b="b"/>
            <a:pathLst>
              <a:path w="246380" h="209550">
                <a:moveTo>
                  <a:pt x="0" y="0"/>
                </a:moveTo>
                <a:lnTo>
                  <a:pt x="246299" y="209099"/>
                </a:lnTo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" name="object 295"/>
          <p:cNvSpPr/>
          <p:nvPr/>
        </p:nvSpPr>
        <p:spPr>
          <a:xfrm>
            <a:off x="4363621" y="5351168"/>
            <a:ext cx="635" cy="48895"/>
          </a:xfrm>
          <a:custGeom>
            <a:avLst/>
            <a:gdLst/>
            <a:ahLst/>
            <a:cxnLst/>
            <a:rect l="l" t="t" r="r" b="b"/>
            <a:pathLst>
              <a:path w="635" h="48895">
                <a:moveTo>
                  <a:pt x="299" y="0"/>
                </a:moveTo>
                <a:lnTo>
                  <a:pt x="0" y="48599"/>
                </a:lnTo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" name="object 296"/>
          <p:cNvSpPr/>
          <p:nvPr/>
        </p:nvSpPr>
        <p:spPr>
          <a:xfrm>
            <a:off x="4116619" y="5149366"/>
            <a:ext cx="1270" cy="43180"/>
          </a:xfrm>
          <a:custGeom>
            <a:avLst/>
            <a:gdLst/>
            <a:ahLst/>
            <a:cxnLst/>
            <a:rect l="l" t="t" r="r" b="b"/>
            <a:pathLst>
              <a:path w="1269" h="43179">
                <a:moveTo>
                  <a:pt x="0" y="0"/>
                </a:moveTo>
                <a:lnTo>
                  <a:pt x="1199" y="42599"/>
                </a:lnTo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" name="object 297"/>
          <p:cNvSpPr/>
          <p:nvPr/>
        </p:nvSpPr>
        <p:spPr>
          <a:xfrm>
            <a:off x="4413469" y="5291468"/>
            <a:ext cx="209550" cy="4445"/>
          </a:xfrm>
          <a:custGeom>
            <a:avLst/>
            <a:gdLst/>
            <a:ahLst/>
            <a:cxnLst/>
            <a:rect l="l" t="t" r="r" b="b"/>
            <a:pathLst>
              <a:path w="209550" h="4445">
                <a:moveTo>
                  <a:pt x="0" y="4349"/>
                </a:moveTo>
                <a:lnTo>
                  <a:pt x="20894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" name="object 298"/>
          <p:cNvSpPr/>
          <p:nvPr/>
        </p:nvSpPr>
        <p:spPr>
          <a:xfrm>
            <a:off x="4600543" y="5270491"/>
            <a:ext cx="59690" cy="43180"/>
          </a:xfrm>
          <a:custGeom>
            <a:avLst/>
            <a:gdLst/>
            <a:ahLst/>
            <a:cxnLst/>
            <a:rect l="l" t="t" r="r" b="b"/>
            <a:pathLst>
              <a:path w="59689" h="43179">
                <a:moveTo>
                  <a:pt x="21874" y="20974"/>
                </a:moveTo>
                <a:lnTo>
                  <a:pt x="899" y="42824"/>
                </a:lnTo>
                <a:lnTo>
                  <a:pt x="59299" y="20199"/>
                </a:lnTo>
                <a:lnTo>
                  <a:pt x="0" y="0"/>
                </a:lnTo>
                <a:lnTo>
                  <a:pt x="21874" y="2097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" name="object 299"/>
          <p:cNvSpPr/>
          <p:nvPr/>
        </p:nvSpPr>
        <p:spPr>
          <a:xfrm>
            <a:off x="4789143" y="3288432"/>
            <a:ext cx="508218" cy="5318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" name="TextBox 300"/>
          <p:cNvSpPr txBox="1"/>
          <p:nvPr/>
        </p:nvSpPr>
        <p:spPr>
          <a:xfrm>
            <a:off x="1524000" y="6564960"/>
            <a:ext cx="75651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 err="1">
                <a:solidFill>
                  <a:prstClr val="black"/>
                </a:solidFill>
                <a:latin typeface="Calibri"/>
              </a:rPr>
              <a:t>Venugopalan</a:t>
            </a:r>
            <a:r>
              <a:rPr lang="en-US" sz="1200" dirty="0">
                <a:solidFill>
                  <a:prstClr val="black"/>
                </a:solidFill>
                <a:latin typeface="Calibri"/>
              </a:rPr>
              <a:t> et al., “Translating Videos to Natural Language using Deep Recurrent Neural Networks”, NAACL-HTL 2015</a:t>
            </a:r>
          </a:p>
        </p:txBody>
      </p:sp>
      <p:sp>
        <p:nvSpPr>
          <p:cNvPr id="302" name="object 98">
            <a:extLst>
              <a:ext uri="{FF2B5EF4-FFF2-40B4-BE49-F238E27FC236}">
                <a16:creationId xmlns:a16="http://schemas.microsoft.com/office/drawing/2014/main" id="{A60B4492-4D58-4944-82DB-0D5637C52CA7}"/>
              </a:ext>
            </a:extLst>
          </p:cNvPr>
          <p:cNvSpPr txBox="1"/>
          <p:nvPr/>
        </p:nvSpPr>
        <p:spPr>
          <a:xfrm>
            <a:off x="1738185" y="5926903"/>
            <a:ext cx="3866515" cy="42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59735" marR="5080" indent="-123825">
              <a:lnSpc>
                <a:spcPts val="1650"/>
              </a:lnSpc>
              <a:spcBef>
                <a:spcPts val="680"/>
              </a:spcBef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Mean</a:t>
            </a:r>
            <a:r>
              <a:rPr sz="1400" spc="-8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prstClr val="black"/>
                </a:solidFill>
                <a:latin typeface="Arial"/>
                <a:cs typeface="Arial"/>
              </a:rPr>
              <a:t>across  </a:t>
            </a: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all</a:t>
            </a:r>
            <a:r>
              <a:rPr sz="1400" spc="-6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frames</a:t>
            </a:r>
            <a:endParaRPr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3" name="Title 11">
            <a:extLst>
              <a:ext uri="{FF2B5EF4-FFF2-40B4-BE49-F238E27FC236}">
                <a16:creationId xmlns:a16="http://schemas.microsoft.com/office/drawing/2014/main" id="{8CEDAC91-6A73-5F15-C24D-8B64E6522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1165086"/>
          </a:xfrm>
        </p:spPr>
        <p:txBody>
          <a:bodyPr/>
          <a:lstStyle/>
          <a:p>
            <a:r>
              <a:rPr lang="en-US" dirty="0"/>
              <a:t>Video Captioning</a:t>
            </a:r>
            <a:endParaRPr lang="en-US" u="sng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88098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625312" y="1458625"/>
            <a:ext cx="1251027" cy="10784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21579" y="1458623"/>
            <a:ext cx="1251027" cy="10784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28035" y="2606014"/>
            <a:ext cx="3470910" cy="811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9300"/>
              </a:lnSpc>
              <a:defRPr/>
            </a:pPr>
            <a:r>
              <a:rPr sz="1100" spc="-5" dirty="0">
                <a:solidFill>
                  <a:prstClr val="black"/>
                </a:solidFill>
                <a:latin typeface="Arial"/>
                <a:cs typeface="Arial"/>
              </a:rPr>
              <a:t>FGM: A person </a:t>
            </a:r>
            <a:r>
              <a:rPr sz="1100" dirty="0">
                <a:solidFill>
                  <a:prstClr val="black"/>
                </a:solidFill>
                <a:latin typeface="Arial"/>
                <a:cs typeface="Arial"/>
              </a:rPr>
              <a:t>is </a:t>
            </a:r>
            <a:r>
              <a:rPr sz="1100" spc="-5" dirty="0">
                <a:solidFill>
                  <a:prstClr val="black"/>
                </a:solidFill>
                <a:latin typeface="Arial"/>
                <a:cs typeface="Arial"/>
              </a:rPr>
              <a:t>dancing with the person on the stage.  YT: A group of men are riding the</a:t>
            </a:r>
            <a:r>
              <a:rPr sz="1100" spc="4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00" spc="-5" dirty="0">
                <a:solidFill>
                  <a:prstClr val="black"/>
                </a:solidFill>
                <a:latin typeface="Arial"/>
                <a:cs typeface="Arial"/>
              </a:rPr>
              <a:t>forest.</a:t>
            </a:r>
            <a:endParaRPr sz="11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54"/>
              </a:spcBef>
              <a:defRPr/>
            </a:pPr>
            <a:r>
              <a:rPr sz="1100" spc="-5" dirty="0">
                <a:solidFill>
                  <a:prstClr val="black"/>
                </a:solidFill>
                <a:latin typeface="Arial"/>
                <a:cs typeface="Arial"/>
              </a:rPr>
              <a:t>I+V: </a:t>
            </a:r>
            <a:r>
              <a:rPr sz="1100" b="1" spc="-5" dirty="0">
                <a:solidFill>
                  <a:prstClr val="black"/>
                </a:solidFill>
                <a:latin typeface="Arial"/>
                <a:cs typeface="Arial"/>
              </a:rPr>
              <a:t>A group of people are</a:t>
            </a:r>
            <a:r>
              <a:rPr sz="1100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00" b="1" spc="-5" dirty="0">
                <a:solidFill>
                  <a:prstClr val="black"/>
                </a:solidFill>
                <a:latin typeface="Arial"/>
                <a:cs typeface="Arial"/>
              </a:rPr>
              <a:t>dancing.</a:t>
            </a:r>
            <a:endParaRPr sz="11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54"/>
              </a:spcBef>
              <a:defRPr/>
            </a:pPr>
            <a:r>
              <a:rPr sz="1100" spc="-5" dirty="0">
                <a:solidFill>
                  <a:prstClr val="black"/>
                </a:solidFill>
                <a:latin typeface="Arial"/>
                <a:cs typeface="Arial"/>
              </a:rPr>
              <a:t>GT: </a:t>
            </a:r>
            <a:r>
              <a:rPr sz="1100" dirty="0">
                <a:solidFill>
                  <a:prstClr val="black"/>
                </a:solidFill>
                <a:latin typeface="Arial"/>
                <a:cs typeface="Arial"/>
              </a:rPr>
              <a:t>Many </a:t>
            </a:r>
            <a:r>
              <a:rPr sz="1100" spc="-5" dirty="0">
                <a:solidFill>
                  <a:prstClr val="black"/>
                </a:solidFill>
                <a:latin typeface="Arial"/>
                <a:cs typeface="Arial"/>
              </a:rPr>
              <a:t>men and women are dancing in the</a:t>
            </a:r>
            <a:r>
              <a:rPr sz="1100" spc="5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00" spc="-5" dirty="0">
                <a:solidFill>
                  <a:prstClr val="black"/>
                </a:solidFill>
                <a:latin typeface="Arial"/>
                <a:cs typeface="Arial"/>
              </a:rPr>
              <a:t>street.</a:t>
            </a:r>
            <a:endParaRPr sz="11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586265" y="1458625"/>
            <a:ext cx="1274194" cy="10784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906537" y="1458625"/>
            <a:ext cx="1274194" cy="10784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64378" y="2612646"/>
            <a:ext cx="3060700" cy="818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9300"/>
              </a:lnSpc>
              <a:defRPr/>
            </a:pPr>
            <a:r>
              <a:rPr sz="1100" spc="-35" dirty="0">
                <a:solidFill>
                  <a:prstClr val="black"/>
                </a:solidFill>
                <a:latin typeface="Lucida Sans"/>
                <a:cs typeface="Lucida Sans"/>
              </a:rPr>
              <a:t>FGM:</a:t>
            </a:r>
            <a:r>
              <a:rPr sz="1100" spc="-9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30" dirty="0">
                <a:solidFill>
                  <a:prstClr val="black"/>
                </a:solidFill>
                <a:latin typeface="Lucida Sans"/>
                <a:cs typeface="Lucida Sans"/>
              </a:rPr>
              <a:t>A</a:t>
            </a:r>
            <a:r>
              <a:rPr sz="1100" spc="-9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40" dirty="0">
                <a:solidFill>
                  <a:prstClr val="black"/>
                </a:solidFill>
                <a:latin typeface="Lucida Sans"/>
                <a:cs typeface="Lucida Sans"/>
              </a:rPr>
              <a:t>person</a:t>
            </a:r>
            <a:r>
              <a:rPr sz="1100" spc="-9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55" dirty="0">
                <a:solidFill>
                  <a:prstClr val="black"/>
                </a:solidFill>
                <a:latin typeface="Lucida Sans"/>
                <a:cs typeface="Lucida Sans"/>
              </a:rPr>
              <a:t>is</a:t>
            </a:r>
            <a:r>
              <a:rPr sz="1100" spc="-9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30" dirty="0">
                <a:solidFill>
                  <a:prstClr val="black"/>
                </a:solidFill>
                <a:latin typeface="Lucida Sans"/>
                <a:cs typeface="Lucida Sans"/>
              </a:rPr>
              <a:t>cutting</a:t>
            </a:r>
            <a:r>
              <a:rPr sz="1100" spc="-9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35" dirty="0">
                <a:solidFill>
                  <a:prstClr val="black"/>
                </a:solidFill>
                <a:latin typeface="Lucida Sans"/>
                <a:cs typeface="Lucida Sans"/>
              </a:rPr>
              <a:t>a</a:t>
            </a:r>
            <a:r>
              <a:rPr sz="1100" spc="-9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15" dirty="0">
                <a:solidFill>
                  <a:prstClr val="black"/>
                </a:solidFill>
                <a:latin typeface="Lucida Sans"/>
                <a:cs typeface="Lucida Sans"/>
              </a:rPr>
              <a:t>potato</a:t>
            </a:r>
            <a:r>
              <a:rPr sz="1100" spc="-9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50" dirty="0">
                <a:solidFill>
                  <a:prstClr val="black"/>
                </a:solidFill>
                <a:latin typeface="Lucida Sans"/>
                <a:cs typeface="Lucida Sans"/>
              </a:rPr>
              <a:t>in</a:t>
            </a:r>
            <a:r>
              <a:rPr sz="1100" spc="-9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10" dirty="0">
                <a:solidFill>
                  <a:prstClr val="black"/>
                </a:solidFill>
                <a:latin typeface="Lucida Sans"/>
                <a:cs typeface="Lucida Sans"/>
              </a:rPr>
              <a:t>the</a:t>
            </a:r>
            <a:r>
              <a:rPr sz="1100" spc="-9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40" dirty="0">
                <a:solidFill>
                  <a:prstClr val="black"/>
                </a:solidFill>
                <a:latin typeface="Lucida Sans"/>
                <a:cs typeface="Lucida Sans"/>
              </a:rPr>
              <a:t>kitchen.  </a:t>
            </a:r>
            <a:r>
              <a:rPr sz="1100" spc="-60" dirty="0">
                <a:solidFill>
                  <a:prstClr val="black"/>
                </a:solidFill>
                <a:latin typeface="Lucida Sans"/>
                <a:cs typeface="Lucida Sans"/>
              </a:rPr>
              <a:t>YT:</a:t>
            </a:r>
            <a:r>
              <a:rPr sz="1100" spc="-10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30" dirty="0">
                <a:solidFill>
                  <a:prstClr val="black"/>
                </a:solidFill>
                <a:latin typeface="Lucida Sans"/>
                <a:cs typeface="Lucida Sans"/>
              </a:rPr>
              <a:t>A</a:t>
            </a:r>
            <a:r>
              <a:rPr sz="1100" spc="-10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55" dirty="0">
                <a:solidFill>
                  <a:prstClr val="black"/>
                </a:solidFill>
                <a:latin typeface="Lucida Sans"/>
                <a:cs typeface="Lucida Sans"/>
              </a:rPr>
              <a:t>man</a:t>
            </a:r>
            <a:r>
              <a:rPr sz="1100" spc="-10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55" dirty="0">
                <a:solidFill>
                  <a:prstClr val="black"/>
                </a:solidFill>
                <a:latin typeface="Lucida Sans"/>
                <a:cs typeface="Lucida Sans"/>
              </a:rPr>
              <a:t>is</a:t>
            </a:r>
            <a:r>
              <a:rPr sz="1100" spc="-10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50" dirty="0">
                <a:solidFill>
                  <a:prstClr val="black"/>
                </a:solidFill>
                <a:latin typeface="Lucida Sans"/>
                <a:cs typeface="Lucida Sans"/>
              </a:rPr>
              <a:t>slicing</a:t>
            </a:r>
            <a:r>
              <a:rPr sz="1100" spc="-10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35" dirty="0">
                <a:solidFill>
                  <a:prstClr val="black"/>
                </a:solidFill>
                <a:latin typeface="Lucida Sans"/>
                <a:cs typeface="Lucida Sans"/>
              </a:rPr>
              <a:t>a</a:t>
            </a:r>
            <a:r>
              <a:rPr sz="1100" spc="-10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30" dirty="0">
                <a:solidFill>
                  <a:prstClr val="black"/>
                </a:solidFill>
                <a:latin typeface="Lucida Sans"/>
                <a:cs typeface="Lucida Sans"/>
              </a:rPr>
              <a:t>tomato.</a:t>
            </a:r>
            <a:endParaRPr sz="1100">
              <a:solidFill>
                <a:prstClr val="black"/>
              </a:solidFill>
              <a:latin typeface="Lucida Sans"/>
              <a:cs typeface="Lucida Sans"/>
            </a:endParaRPr>
          </a:p>
          <a:p>
            <a:pPr marL="12700">
              <a:spcBef>
                <a:spcPts val="254"/>
              </a:spcBef>
              <a:defRPr/>
            </a:pPr>
            <a:r>
              <a:rPr sz="1100" spc="-45" dirty="0">
                <a:solidFill>
                  <a:prstClr val="black"/>
                </a:solidFill>
                <a:latin typeface="Lucida Sans"/>
                <a:cs typeface="Lucida Sans"/>
              </a:rPr>
              <a:t>I+V:</a:t>
            </a:r>
            <a:r>
              <a:rPr sz="1100" spc="-11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b="1" spc="-20" dirty="0">
                <a:solidFill>
                  <a:prstClr val="black"/>
                </a:solidFill>
                <a:latin typeface="Lucida Sans"/>
                <a:cs typeface="Lucida Sans"/>
              </a:rPr>
              <a:t>A</a:t>
            </a:r>
            <a:r>
              <a:rPr sz="1100" b="1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b="1" spc="-80" dirty="0">
                <a:solidFill>
                  <a:prstClr val="black"/>
                </a:solidFill>
                <a:latin typeface="Lucida Sans"/>
                <a:cs typeface="Lucida Sans"/>
              </a:rPr>
              <a:t>man</a:t>
            </a:r>
            <a:r>
              <a:rPr sz="1100" b="1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b="1" spc="-65" dirty="0">
                <a:solidFill>
                  <a:prstClr val="black"/>
                </a:solidFill>
                <a:latin typeface="Lucida Sans"/>
                <a:cs typeface="Lucida Sans"/>
              </a:rPr>
              <a:t>is</a:t>
            </a:r>
            <a:r>
              <a:rPr sz="1100" b="1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b="1" spc="-55" dirty="0">
                <a:solidFill>
                  <a:prstClr val="black"/>
                </a:solidFill>
                <a:latin typeface="Lucida Sans"/>
                <a:cs typeface="Lucida Sans"/>
              </a:rPr>
              <a:t>slicing</a:t>
            </a:r>
            <a:r>
              <a:rPr sz="1100" b="1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b="1" spc="-40" dirty="0">
                <a:solidFill>
                  <a:prstClr val="black"/>
                </a:solidFill>
                <a:latin typeface="Lucida Sans"/>
                <a:cs typeface="Lucida Sans"/>
              </a:rPr>
              <a:t>a</a:t>
            </a:r>
            <a:r>
              <a:rPr sz="1100" b="1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b="1" spc="-20" dirty="0">
                <a:solidFill>
                  <a:prstClr val="black"/>
                </a:solidFill>
                <a:latin typeface="Lucida Sans"/>
                <a:cs typeface="Lucida Sans"/>
              </a:rPr>
              <a:t>carrot.</a:t>
            </a:r>
            <a:endParaRPr sz="1100">
              <a:solidFill>
                <a:prstClr val="black"/>
              </a:solidFill>
              <a:latin typeface="Lucida Sans"/>
              <a:cs typeface="Lucida Sans"/>
            </a:endParaRPr>
          </a:p>
          <a:p>
            <a:pPr marL="12700">
              <a:spcBef>
                <a:spcPts val="254"/>
              </a:spcBef>
              <a:defRPr/>
            </a:pPr>
            <a:r>
              <a:rPr sz="1100" spc="-70" dirty="0">
                <a:solidFill>
                  <a:prstClr val="black"/>
                </a:solidFill>
                <a:latin typeface="Lucida Sans"/>
                <a:cs typeface="Lucida Sans"/>
              </a:rPr>
              <a:t>GT: </a:t>
            </a:r>
            <a:r>
              <a:rPr sz="1100" spc="-30" dirty="0">
                <a:solidFill>
                  <a:prstClr val="black"/>
                </a:solidFill>
                <a:latin typeface="Lucida Sans"/>
                <a:cs typeface="Lucida Sans"/>
              </a:rPr>
              <a:t>A </a:t>
            </a:r>
            <a:r>
              <a:rPr sz="1100" spc="-55" dirty="0">
                <a:solidFill>
                  <a:prstClr val="black"/>
                </a:solidFill>
                <a:latin typeface="Lucida Sans"/>
                <a:cs typeface="Lucida Sans"/>
              </a:rPr>
              <a:t>man is </a:t>
            </a:r>
            <a:r>
              <a:rPr sz="1100" spc="-50" dirty="0">
                <a:solidFill>
                  <a:prstClr val="black"/>
                </a:solidFill>
                <a:latin typeface="Lucida Sans"/>
                <a:cs typeface="Lucida Sans"/>
              </a:rPr>
              <a:t>slicing</a:t>
            </a:r>
            <a:r>
              <a:rPr sz="1100" spc="-8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35" dirty="0">
                <a:solidFill>
                  <a:prstClr val="black"/>
                </a:solidFill>
                <a:latin typeface="Lucida Sans"/>
                <a:cs typeface="Lucida Sans"/>
              </a:rPr>
              <a:t>carrots.</a:t>
            </a:r>
            <a:endParaRPr sz="1100">
              <a:solidFill>
                <a:prstClr val="black"/>
              </a:solidFill>
              <a:latin typeface="Lucida Sans"/>
              <a:cs typeface="Lucida San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672712" y="3708746"/>
            <a:ext cx="1247327" cy="107849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972677" y="3708746"/>
            <a:ext cx="1247314" cy="10784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28037" y="4755662"/>
            <a:ext cx="3567429" cy="1009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37490">
              <a:lnSpc>
                <a:spcPct val="119300"/>
              </a:lnSpc>
              <a:defRPr/>
            </a:pPr>
            <a:r>
              <a:rPr sz="1100" spc="-35" dirty="0">
                <a:solidFill>
                  <a:prstClr val="black"/>
                </a:solidFill>
                <a:latin typeface="Lucida Sans"/>
                <a:cs typeface="Lucida Sans"/>
              </a:rPr>
              <a:t>FGM:</a:t>
            </a:r>
            <a:r>
              <a:rPr sz="1100" spc="-9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30" dirty="0">
                <a:solidFill>
                  <a:prstClr val="black"/>
                </a:solidFill>
                <a:latin typeface="Lucida Sans"/>
                <a:cs typeface="Lucida Sans"/>
              </a:rPr>
              <a:t>A</a:t>
            </a:r>
            <a:r>
              <a:rPr sz="1100" spc="-9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40" dirty="0">
                <a:solidFill>
                  <a:prstClr val="black"/>
                </a:solidFill>
                <a:latin typeface="Lucida Sans"/>
                <a:cs typeface="Lucida Sans"/>
              </a:rPr>
              <a:t>person</a:t>
            </a:r>
            <a:r>
              <a:rPr sz="1100" spc="-9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55" dirty="0">
                <a:solidFill>
                  <a:prstClr val="black"/>
                </a:solidFill>
                <a:latin typeface="Lucida Sans"/>
                <a:cs typeface="Lucida Sans"/>
              </a:rPr>
              <a:t>is</a:t>
            </a:r>
            <a:r>
              <a:rPr sz="1100" spc="-9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40" dirty="0">
                <a:solidFill>
                  <a:prstClr val="black"/>
                </a:solidFill>
                <a:latin typeface="Lucida Sans"/>
                <a:cs typeface="Lucida Sans"/>
              </a:rPr>
              <a:t>walking</a:t>
            </a:r>
            <a:r>
              <a:rPr sz="1100" spc="-9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15" dirty="0">
                <a:solidFill>
                  <a:prstClr val="black"/>
                </a:solidFill>
                <a:latin typeface="Lucida Sans"/>
                <a:cs typeface="Lucida Sans"/>
              </a:rPr>
              <a:t>with</a:t>
            </a:r>
            <a:r>
              <a:rPr sz="1100" spc="-9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35" dirty="0">
                <a:solidFill>
                  <a:prstClr val="black"/>
                </a:solidFill>
                <a:latin typeface="Lucida Sans"/>
                <a:cs typeface="Lucida Sans"/>
              </a:rPr>
              <a:t>a</a:t>
            </a:r>
            <a:r>
              <a:rPr sz="1100" spc="-9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40" dirty="0">
                <a:solidFill>
                  <a:prstClr val="black"/>
                </a:solidFill>
                <a:latin typeface="Lucida Sans"/>
                <a:cs typeface="Lucida Sans"/>
              </a:rPr>
              <a:t>person</a:t>
            </a:r>
            <a:r>
              <a:rPr sz="1100" spc="-9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50" dirty="0">
                <a:solidFill>
                  <a:prstClr val="black"/>
                </a:solidFill>
                <a:latin typeface="Lucida Sans"/>
                <a:cs typeface="Lucida Sans"/>
              </a:rPr>
              <a:t>in</a:t>
            </a:r>
            <a:r>
              <a:rPr sz="1100" spc="-9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10" dirty="0">
                <a:solidFill>
                  <a:prstClr val="black"/>
                </a:solidFill>
                <a:latin typeface="Lucida Sans"/>
                <a:cs typeface="Lucida Sans"/>
              </a:rPr>
              <a:t>the</a:t>
            </a:r>
            <a:r>
              <a:rPr sz="1100" spc="-9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25" dirty="0">
                <a:solidFill>
                  <a:prstClr val="black"/>
                </a:solidFill>
                <a:latin typeface="Lucida Sans"/>
                <a:cs typeface="Lucida Sans"/>
              </a:rPr>
              <a:t>forest.  </a:t>
            </a:r>
            <a:r>
              <a:rPr sz="1100" spc="-60" dirty="0">
                <a:solidFill>
                  <a:prstClr val="black"/>
                </a:solidFill>
                <a:latin typeface="Lucida Sans"/>
                <a:cs typeface="Lucida Sans"/>
              </a:rPr>
              <a:t>YT:</a:t>
            </a:r>
            <a:r>
              <a:rPr sz="1100" spc="-11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30" dirty="0">
                <a:solidFill>
                  <a:prstClr val="black"/>
                </a:solidFill>
                <a:latin typeface="Lucida Sans"/>
                <a:cs typeface="Lucida Sans"/>
              </a:rPr>
              <a:t>A</a:t>
            </a:r>
            <a:r>
              <a:rPr sz="1100" spc="-11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45" dirty="0">
                <a:solidFill>
                  <a:prstClr val="black"/>
                </a:solidFill>
                <a:latin typeface="Lucida Sans"/>
                <a:cs typeface="Lucida Sans"/>
              </a:rPr>
              <a:t>monkey</a:t>
            </a:r>
            <a:r>
              <a:rPr sz="1100" spc="-11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55" dirty="0">
                <a:solidFill>
                  <a:prstClr val="black"/>
                </a:solidFill>
                <a:latin typeface="Lucida Sans"/>
                <a:cs typeface="Lucida Sans"/>
              </a:rPr>
              <a:t>is</a:t>
            </a:r>
            <a:r>
              <a:rPr sz="1100" spc="-11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45" dirty="0">
                <a:solidFill>
                  <a:prstClr val="black"/>
                </a:solidFill>
                <a:latin typeface="Lucida Sans"/>
                <a:cs typeface="Lucida Sans"/>
              </a:rPr>
              <a:t>walking.</a:t>
            </a:r>
            <a:endParaRPr sz="1100">
              <a:solidFill>
                <a:prstClr val="black"/>
              </a:solidFill>
              <a:latin typeface="Lucida Sans"/>
              <a:cs typeface="Lucida Sans"/>
            </a:endParaRPr>
          </a:p>
          <a:p>
            <a:pPr marL="12700">
              <a:spcBef>
                <a:spcPts val="254"/>
              </a:spcBef>
              <a:defRPr/>
            </a:pPr>
            <a:r>
              <a:rPr sz="1100" spc="-45" dirty="0">
                <a:solidFill>
                  <a:prstClr val="black"/>
                </a:solidFill>
                <a:latin typeface="Lucida Sans"/>
                <a:cs typeface="Lucida Sans"/>
              </a:rPr>
              <a:t>I+V:</a:t>
            </a:r>
            <a:r>
              <a:rPr sz="1100" spc="-11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b="1" spc="-20" dirty="0">
                <a:solidFill>
                  <a:prstClr val="black"/>
                </a:solidFill>
                <a:latin typeface="Lucida Sans"/>
                <a:cs typeface="Lucida Sans"/>
              </a:rPr>
              <a:t>A</a:t>
            </a:r>
            <a:r>
              <a:rPr sz="1100" b="1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b="1" spc="-40" dirty="0">
                <a:solidFill>
                  <a:prstClr val="black"/>
                </a:solidFill>
                <a:latin typeface="Lucida Sans"/>
                <a:cs typeface="Lucida Sans"/>
              </a:rPr>
              <a:t>bear</a:t>
            </a:r>
            <a:r>
              <a:rPr sz="1100" b="1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b="1" spc="-65" dirty="0">
                <a:solidFill>
                  <a:prstClr val="black"/>
                </a:solidFill>
                <a:latin typeface="Lucida Sans"/>
                <a:cs typeface="Lucida Sans"/>
              </a:rPr>
              <a:t>is</a:t>
            </a:r>
            <a:r>
              <a:rPr sz="1100" b="1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b="1" spc="-35" dirty="0">
                <a:solidFill>
                  <a:prstClr val="black"/>
                </a:solidFill>
                <a:latin typeface="Lucida Sans"/>
                <a:cs typeface="Lucida Sans"/>
              </a:rPr>
              <a:t>eating</a:t>
            </a:r>
            <a:r>
              <a:rPr sz="1100" b="1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b="1" spc="-40" dirty="0">
                <a:solidFill>
                  <a:prstClr val="black"/>
                </a:solidFill>
                <a:latin typeface="Lucida Sans"/>
                <a:cs typeface="Lucida Sans"/>
              </a:rPr>
              <a:t>a</a:t>
            </a:r>
            <a:r>
              <a:rPr sz="1100" b="1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b="1" dirty="0">
                <a:solidFill>
                  <a:prstClr val="black"/>
                </a:solidFill>
                <a:latin typeface="Lucida Sans"/>
                <a:cs typeface="Lucida Sans"/>
              </a:rPr>
              <a:t>tree.</a:t>
            </a:r>
            <a:endParaRPr sz="1100">
              <a:solidFill>
                <a:prstClr val="black"/>
              </a:solidFill>
              <a:latin typeface="Lucida Sans"/>
              <a:cs typeface="Lucida Sans"/>
            </a:endParaRPr>
          </a:p>
          <a:p>
            <a:pPr marL="12700" marR="5080">
              <a:lnSpc>
                <a:spcPct val="119300"/>
              </a:lnSpc>
              <a:defRPr/>
            </a:pPr>
            <a:r>
              <a:rPr sz="1100" spc="-70" dirty="0">
                <a:solidFill>
                  <a:prstClr val="black"/>
                </a:solidFill>
                <a:latin typeface="Lucida Sans"/>
                <a:cs typeface="Lucida Sans"/>
              </a:rPr>
              <a:t>GT:</a:t>
            </a:r>
            <a:r>
              <a:rPr sz="1100" spc="-9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35" dirty="0">
                <a:solidFill>
                  <a:prstClr val="black"/>
                </a:solidFill>
                <a:latin typeface="Lucida Sans"/>
                <a:cs typeface="Lucida Sans"/>
              </a:rPr>
              <a:t>Two</a:t>
            </a:r>
            <a:r>
              <a:rPr sz="1100" spc="-9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30" dirty="0">
                <a:solidFill>
                  <a:prstClr val="black"/>
                </a:solidFill>
                <a:latin typeface="Lucida Sans"/>
                <a:cs typeface="Lucida Sans"/>
              </a:rPr>
              <a:t>bear</a:t>
            </a:r>
            <a:r>
              <a:rPr sz="1100" spc="-9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55" dirty="0">
                <a:solidFill>
                  <a:prstClr val="black"/>
                </a:solidFill>
                <a:latin typeface="Lucida Sans"/>
                <a:cs typeface="Lucida Sans"/>
              </a:rPr>
              <a:t>cubs</a:t>
            </a:r>
            <a:r>
              <a:rPr sz="1100" spc="-9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20" dirty="0">
                <a:solidFill>
                  <a:prstClr val="black"/>
                </a:solidFill>
                <a:latin typeface="Lucida Sans"/>
                <a:cs typeface="Lucida Sans"/>
              </a:rPr>
              <a:t>are</a:t>
            </a:r>
            <a:r>
              <a:rPr sz="1100" spc="-9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50" dirty="0">
                <a:solidFill>
                  <a:prstClr val="black"/>
                </a:solidFill>
                <a:latin typeface="Lucida Sans"/>
                <a:cs typeface="Lucida Sans"/>
              </a:rPr>
              <a:t>digging</a:t>
            </a:r>
            <a:r>
              <a:rPr sz="1100" spc="-9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25" dirty="0">
                <a:solidFill>
                  <a:prstClr val="black"/>
                </a:solidFill>
                <a:latin typeface="Lucida Sans"/>
                <a:cs typeface="Lucida Sans"/>
              </a:rPr>
              <a:t>into</a:t>
            </a:r>
            <a:r>
              <a:rPr sz="1100" spc="-9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20" dirty="0">
                <a:solidFill>
                  <a:prstClr val="black"/>
                </a:solidFill>
                <a:latin typeface="Lucida Sans"/>
                <a:cs typeface="Lucida Sans"/>
              </a:rPr>
              <a:t>dirt</a:t>
            </a:r>
            <a:r>
              <a:rPr sz="1100" spc="-9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45" dirty="0">
                <a:solidFill>
                  <a:prstClr val="black"/>
                </a:solidFill>
                <a:latin typeface="Lucida Sans"/>
                <a:cs typeface="Lucida Sans"/>
              </a:rPr>
              <a:t>and</a:t>
            </a:r>
            <a:r>
              <a:rPr sz="1100" spc="-9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25" dirty="0">
                <a:solidFill>
                  <a:prstClr val="black"/>
                </a:solidFill>
                <a:latin typeface="Lucida Sans"/>
                <a:cs typeface="Lucida Sans"/>
              </a:rPr>
              <a:t>plant</a:t>
            </a:r>
            <a:r>
              <a:rPr sz="1100" spc="-95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15" dirty="0">
                <a:solidFill>
                  <a:prstClr val="black"/>
                </a:solidFill>
                <a:latin typeface="Lucida Sans"/>
                <a:cs typeface="Lucida Sans"/>
              </a:rPr>
              <a:t>matter  </a:t>
            </a:r>
            <a:r>
              <a:rPr sz="1100" spc="-5" dirty="0">
                <a:solidFill>
                  <a:prstClr val="black"/>
                </a:solidFill>
                <a:latin typeface="Lucida Sans"/>
                <a:cs typeface="Lucida Sans"/>
              </a:rPr>
              <a:t>at</a:t>
            </a:r>
            <a:r>
              <a:rPr sz="1100" spc="-11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10" dirty="0">
                <a:solidFill>
                  <a:prstClr val="black"/>
                </a:solidFill>
                <a:latin typeface="Lucida Sans"/>
                <a:cs typeface="Lucida Sans"/>
              </a:rPr>
              <a:t>the</a:t>
            </a:r>
            <a:r>
              <a:rPr sz="1100" spc="-11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40" dirty="0">
                <a:solidFill>
                  <a:prstClr val="black"/>
                </a:solidFill>
                <a:latin typeface="Lucida Sans"/>
                <a:cs typeface="Lucida Sans"/>
              </a:rPr>
              <a:t>base</a:t>
            </a:r>
            <a:r>
              <a:rPr sz="1100" spc="-11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5" dirty="0">
                <a:solidFill>
                  <a:prstClr val="black"/>
                </a:solidFill>
                <a:latin typeface="Lucida Sans"/>
                <a:cs typeface="Lucida Sans"/>
              </a:rPr>
              <a:t>of</a:t>
            </a:r>
            <a:r>
              <a:rPr sz="1100" spc="-11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35" dirty="0">
                <a:solidFill>
                  <a:prstClr val="black"/>
                </a:solidFill>
                <a:latin typeface="Lucida Sans"/>
                <a:cs typeface="Lucida Sans"/>
              </a:rPr>
              <a:t>a</a:t>
            </a:r>
            <a:r>
              <a:rPr sz="1100" spc="-11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15" dirty="0">
                <a:solidFill>
                  <a:prstClr val="black"/>
                </a:solidFill>
                <a:latin typeface="Lucida Sans"/>
                <a:cs typeface="Lucida Sans"/>
              </a:rPr>
              <a:t>tree.</a:t>
            </a:r>
            <a:endParaRPr sz="1100">
              <a:solidFill>
                <a:prstClr val="black"/>
              </a:solidFill>
              <a:latin typeface="Lucida Sans"/>
              <a:cs typeface="Lucida San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39255" y="4855678"/>
            <a:ext cx="3517900" cy="808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83260" algn="just">
              <a:lnSpc>
                <a:spcPct val="119300"/>
              </a:lnSpc>
              <a:defRPr/>
            </a:pPr>
            <a:r>
              <a:rPr sz="1100" spc="-35" dirty="0">
                <a:solidFill>
                  <a:prstClr val="black"/>
                </a:solidFill>
                <a:latin typeface="Lucida Sans"/>
                <a:cs typeface="Lucida Sans"/>
              </a:rPr>
              <a:t>FGM:</a:t>
            </a:r>
            <a:r>
              <a:rPr sz="1100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30" dirty="0">
                <a:solidFill>
                  <a:prstClr val="black"/>
                </a:solidFill>
                <a:latin typeface="Lucida Sans"/>
                <a:cs typeface="Lucida Sans"/>
              </a:rPr>
              <a:t>A</a:t>
            </a:r>
            <a:r>
              <a:rPr sz="1100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40" dirty="0">
                <a:solidFill>
                  <a:prstClr val="black"/>
                </a:solidFill>
                <a:latin typeface="Lucida Sans"/>
                <a:cs typeface="Lucida Sans"/>
              </a:rPr>
              <a:t>person</a:t>
            </a:r>
            <a:r>
              <a:rPr sz="1100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55" dirty="0">
                <a:solidFill>
                  <a:prstClr val="black"/>
                </a:solidFill>
                <a:latin typeface="Lucida Sans"/>
                <a:cs typeface="Lucida Sans"/>
              </a:rPr>
              <a:t>is</a:t>
            </a:r>
            <a:r>
              <a:rPr sz="1100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45" dirty="0">
                <a:solidFill>
                  <a:prstClr val="black"/>
                </a:solidFill>
                <a:latin typeface="Lucida Sans"/>
                <a:cs typeface="Lucida Sans"/>
              </a:rPr>
              <a:t>riding</a:t>
            </a:r>
            <a:r>
              <a:rPr sz="1100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35" dirty="0">
                <a:solidFill>
                  <a:prstClr val="black"/>
                </a:solidFill>
                <a:latin typeface="Lucida Sans"/>
                <a:cs typeface="Lucida Sans"/>
              </a:rPr>
              <a:t>a</a:t>
            </a:r>
            <a:r>
              <a:rPr sz="1100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35" dirty="0">
                <a:solidFill>
                  <a:prstClr val="black"/>
                </a:solidFill>
                <a:latin typeface="Lucida Sans"/>
                <a:cs typeface="Lucida Sans"/>
              </a:rPr>
              <a:t>horse</a:t>
            </a:r>
            <a:r>
              <a:rPr sz="1100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40" dirty="0">
                <a:solidFill>
                  <a:prstClr val="black"/>
                </a:solidFill>
                <a:latin typeface="Lucida Sans"/>
                <a:cs typeface="Lucida Sans"/>
              </a:rPr>
              <a:t>on</a:t>
            </a:r>
            <a:r>
              <a:rPr sz="1100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10" dirty="0">
                <a:solidFill>
                  <a:prstClr val="black"/>
                </a:solidFill>
                <a:latin typeface="Lucida Sans"/>
                <a:cs typeface="Lucida Sans"/>
              </a:rPr>
              <a:t>the</a:t>
            </a:r>
            <a:r>
              <a:rPr sz="1100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35" dirty="0">
                <a:solidFill>
                  <a:prstClr val="black"/>
                </a:solidFill>
                <a:latin typeface="Lucida Sans"/>
                <a:cs typeface="Lucida Sans"/>
              </a:rPr>
              <a:t>stage.  </a:t>
            </a:r>
            <a:r>
              <a:rPr sz="1100" spc="-60" dirty="0">
                <a:solidFill>
                  <a:prstClr val="black"/>
                </a:solidFill>
                <a:latin typeface="Lucida Sans"/>
                <a:cs typeface="Lucida Sans"/>
              </a:rPr>
              <a:t>YT:</a:t>
            </a:r>
            <a:r>
              <a:rPr sz="1100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30" dirty="0">
                <a:solidFill>
                  <a:prstClr val="black"/>
                </a:solidFill>
                <a:latin typeface="Lucida Sans"/>
                <a:cs typeface="Lucida Sans"/>
              </a:rPr>
              <a:t>A</a:t>
            </a:r>
            <a:r>
              <a:rPr sz="1100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40" dirty="0">
                <a:solidFill>
                  <a:prstClr val="black"/>
                </a:solidFill>
                <a:latin typeface="Lucida Sans"/>
                <a:cs typeface="Lucida Sans"/>
              </a:rPr>
              <a:t>group</a:t>
            </a:r>
            <a:r>
              <a:rPr sz="1100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5" dirty="0">
                <a:solidFill>
                  <a:prstClr val="black"/>
                </a:solidFill>
                <a:latin typeface="Lucida Sans"/>
                <a:cs typeface="Lucida Sans"/>
              </a:rPr>
              <a:t>of</a:t>
            </a:r>
            <a:r>
              <a:rPr sz="1100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40" dirty="0">
                <a:solidFill>
                  <a:prstClr val="black"/>
                </a:solidFill>
                <a:latin typeface="Lucida Sans"/>
                <a:cs typeface="Lucida Sans"/>
              </a:rPr>
              <a:t>playing</a:t>
            </a:r>
            <a:r>
              <a:rPr sz="1100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20" dirty="0">
                <a:solidFill>
                  <a:prstClr val="black"/>
                </a:solidFill>
                <a:latin typeface="Lucida Sans"/>
                <a:cs typeface="Lucida Sans"/>
              </a:rPr>
              <a:t>are</a:t>
            </a:r>
            <a:r>
              <a:rPr sz="1100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40" dirty="0">
                <a:solidFill>
                  <a:prstClr val="black"/>
                </a:solidFill>
                <a:latin typeface="Lucida Sans"/>
                <a:cs typeface="Lucida Sans"/>
              </a:rPr>
              <a:t>playing</a:t>
            </a:r>
            <a:r>
              <a:rPr sz="1100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50" dirty="0">
                <a:solidFill>
                  <a:prstClr val="black"/>
                </a:solidFill>
                <a:latin typeface="Lucida Sans"/>
                <a:cs typeface="Lucida Sans"/>
              </a:rPr>
              <a:t>in</a:t>
            </a:r>
            <a:r>
              <a:rPr sz="1100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10" dirty="0">
                <a:solidFill>
                  <a:prstClr val="black"/>
                </a:solidFill>
                <a:latin typeface="Lucida Sans"/>
                <a:cs typeface="Lucida Sans"/>
              </a:rPr>
              <a:t>the</a:t>
            </a:r>
            <a:r>
              <a:rPr sz="1100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40" dirty="0">
                <a:solidFill>
                  <a:prstClr val="black"/>
                </a:solidFill>
                <a:latin typeface="Lucida Sans"/>
                <a:cs typeface="Lucida Sans"/>
              </a:rPr>
              <a:t>ball.  </a:t>
            </a:r>
            <a:r>
              <a:rPr sz="1100" spc="-45" dirty="0">
                <a:solidFill>
                  <a:prstClr val="black"/>
                </a:solidFill>
                <a:latin typeface="Lucida Sans"/>
                <a:cs typeface="Lucida Sans"/>
              </a:rPr>
              <a:t>I+V:</a:t>
            </a:r>
            <a:r>
              <a:rPr sz="1100" spc="-11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b="1" spc="-20" dirty="0">
                <a:solidFill>
                  <a:prstClr val="black"/>
                </a:solidFill>
                <a:latin typeface="Lucida Sans"/>
                <a:cs typeface="Lucida Sans"/>
              </a:rPr>
              <a:t>A</a:t>
            </a:r>
            <a:r>
              <a:rPr sz="1100" b="1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b="1" spc="-35" dirty="0">
                <a:solidFill>
                  <a:prstClr val="black"/>
                </a:solidFill>
                <a:latin typeface="Lucida Sans"/>
                <a:cs typeface="Lucida Sans"/>
              </a:rPr>
              <a:t>basketball</a:t>
            </a:r>
            <a:r>
              <a:rPr sz="1100" b="1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b="1" spc="-35" dirty="0">
                <a:solidFill>
                  <a:prstClr val="black"/>
                </a:solidFill>
                <a:latin typeface="Lucida Sans"/>
                <a:cs typeface="Lucida Sans"/>
              </a:rPr>
              <a:t>player</a:t>
            </a:r>
            <a:r>
              <a:rPr sz="1100" b="1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b="1" spc="-65" dirty="0">
                <a:solidFill>
                  <a:prstClr val="black"/>
                </a:solidFill>
                <a:latin typeface="Lucida Sans"/>
                <a:cs typeface="Lucida Sans"/>
              </a:rPr>
              <a:t>is</a:t>
            </a:r>
            <a:r>
              <a:rPr sz="1100" b="1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b="1" spc="-55" dirty="0">
                <a:solidFill>
                  <a:prstClr val="black"/>
                </a:solidFill>
                <a:latin typeface="Lucida Sans"/>
                <a:cs typeface="Lucida Sans"/>
              </a:rPr>
              <a:t>playing</a:t>
            </a:r>
            <a:r>
              <a:rPr sz="1100" spc="-55" dirty="0">
                <a:solidFill>
                  <a:prstClr val="black"/>
                </a:solidFill>
                <a:latin typeface="Lucida Sans"/>
                <a:cs typeface="Lucida Sans"/>
              </a:rPr>
              <a:t>.</a:t>
            </a:r>
            <a:endParaRPr sz="1100">
              <a:solidFill>
                <a:prstClr val="black"/>
              </a:solidFill>
              <a:latin typeface="Lucida Sans"/>
              <a:cs typeface="Lucida Sans"/>
            </a:endParaRPr>
          </a:p>
          <a:p>
            <a:pPr marL="12700" algn="just">
              <a:spcBef>
                <a:spcPts val="254"/>
              </a:spcBef>
              <a:defRPr/>
            </a:pPr>
            <a:r>
              <a:rPr sz="1100" spc="-70" dirty="0">
                <a:solidFill>
                  <a:prstClr val="black"/>
                </a:solidFill>
                <a:latin typeface="Lucida Sans"/>
                <a:cs typeface="Lucida Sans"/>
              </a:rPr>
              <a:t>GT:</a:t>
            </a:r>
            <a:r>
              <a:rPr sz="1100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25" dirty="0">
                <a:solidFill>
                  <a:prstClr val="black"/>
                </a:solidFill>
                <a:latin typeface="Lucida Sans"/>
                <a:cs typeface="Lucida Sans"/>
              </a:rPr>
              <a:t>Dwayne</a:t>
            </a:r>
            <a:r>
              <a:rPr sz="1100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20" dirty="0">
                <a:solidFill>
                  <a:prstClr val="black"/>
                </a:solidFill>
                <a:latin typeface="Lucida Sans"/>
                <a:cs typeface="Lucida Sans"/>
              </a:rPr>
              <a:t>wade</a:t>
            </a:r>
            <a:r>
              <a:rPr sz="1100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35" dirty="0">
                <a:solidFill>
                  <a:prstClr val="black"/>
                </a:solidFill>
                <a:latin typeface="Lucida Sans"/>
                <a:cs typeface="Lucida Sans"/>
              </a:rPr>
              <a:t>does</a:t>
            </a:r>
            <a:r>
              <a:rPr sz="1100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35" dirty="0">
                <a:solidFill>
                  <a:prstClr val="black"/>
                </a:solidFill>
                <a:latin typeface="Lucida Sans"/>
                <a:cs typeface="Lucida Sans"/>
              </a:rPr>
              <a:t>a</a:t>
            </a:r>
            <a:r>
              <a:rPr sz="1100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30" dirty="0">
                <a:solidFill>
                  <a:prstClr val="black"/>
                </a:solidFill>
                <a:latin typeface="Lucida Sans"/>
                <a:cs typeface="Lucida Sans"/>
              </a:rPr>
              <a:t>fancy</a:t>
            </a:r>
            <a:r>
              <a:rPr sz="1100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35" dirty="0">
                <a:solidFill>
                  <a:prstClr val="black"/>
                </a:solidFill>
                <a:latin typeface="Lucida Sans"/>
                <a:cs typeface="Lucida Sans"/>
              </a:rPr>
              <a:t>layup</a:t>
            </a:r>
            <a:r>
              <a:rPr sz="1100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50" dirty="0">
                <a:solidFill>
                  <a:prstClr val="black"/>
                </a:solidFill>
                <a:latin typeface="Lucida Sans"/>
                <a:cs typeface="Lucida Sans"/>
              </a:rPr>
              <a:t>in</a:t>
            </a:r>
            <a:r>
              <a:rPr sz="1100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45" dirty="0">
                <a:solidFill>
                  <a:prstClr val="black"/>
                </a:solidFill>
                <a:latin typeface="Lucida Sans"/>
                <a:cs typeface="Lucida Sans"/>
              </a:rPr>
              <a:t>an</a:t>
            </a:r>
            <a:r>
              <a:rPr sz="1100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25" dirty="0">
                <a:solidFill>
                  <a:prstClr val="black"/>
                </a:solidFill>
                <a:latin typeface="Lucida Sans"/>
                <a:cs typeface="Lucida Sans"/>
              </a:rPr>
              <a:t>allstar</a:t>
            </a:r>
            <a:r>
              <a:rPr sz="1100" spc="-100" dirty="0">
                <a:solidFill>
                  <a:prstClr val="black"/>
                </a:solidFill>
                <a:latin typeface="Lucida Sans"/>
                <a:cs typeface="Lucida Sans"/>
              </a:rPr>
              <a:t> </a:t>
            </a:r>
            <a:r>
              <a:rPr sz="1100" spc="-50" dirty="0">
                <a:solidFill>
                  <a:prstClr val="black"/>
                </a:solidFill>
                <a:latin typeface="Lucida Sans"/>
                <a:cs typeface="Lucida Sans"/>
              </a:rPr>
              <a:t>game.</a:t>
            </a:r>
            <a:endParaRPr sz="1100">
              <a:solidFill>
                <a:prstClr val="black"/>
              </a:solidFill>
              <a:latin typeface="Lucida Sans"/>
              <a:cs typeface="Lucida San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586265" y="3708746"/>
            <a:ext cx="1232970" cy="10784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900614" y="3708746"/>
            <a:ext cx="1232947" cy="10784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xfrm>
            <a:off x="10334754" y="8102921"/>
            <a:ext cx="234950" cy="35907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25400" algn="l">
              <a:lnSpc>
                <a:spcPts val="1415"/>
              </a:lnSpc>
              <a:defRPr/>
            </a:pPr>
            <a:fld id="{81D60167-4931-47E6-BA6A-407CBD079E47}" type="slidenum">
              <a:rPr sz="1300" spc="-5" dirty="0">
                <a:solidFill>
                  <a:prstClr val="black"/>
                </a:solidFill>
                <a:latin typeface="Arial"/>
                <a:cs typeface="Arial"/>
              </a:rPr>
              <a:pPr marL="25400" algn="l">
                <a:lnSpc>
                  <a:spcPts val="1415"/>
                </a:lnSpc>
                <a:defRPr/>
              </a:pPr>
              <a:t>95</a:t>
            </a:fld>
            <a:endParaRPr sz="1300" spc="-5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0" y="6564960"/>
            <a:ext cx="75651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 err="1">
                <a:solidFill>
                  <a:prstClr val="black"/>
                </a:solidFill>
                <a:latin typeface="Calibri"/>
              </a:rPr>
              <a:t>Venugopalan</a:t>
            </a:r>
            <a:r>
              <a:rPr lang="en-US" sz="1200" dirty="0">
                <a:solidFill>
                  <a:prstClr val="black"/>
                </a:solidFill>
                <a:latin typeface="Calibri"/>
              </a:rPr>
              <a:t> et al., “Translating Videos to Natural Language using Deep Recurrent Neural Networks”, NAACL-HTL 2015</a:t>
            </a:r>
          </a:p>
        </p:txBody>
      </p:sp>
      <p:sp>
        <p:nvSpPr>
          <p:cNvPr id="2" name="Title 11">
            <a:extLst>
              <a:ext uri="{FF2B5EF4-FFF2-40B4-BE49-F238E27FC236}">
                <a16:creationId xmlns:a16="http://schemas.microsoft.com/office/drawing/2014/main" id="{2F45B03B-0B0C-858C-ED1B-647F2CA4C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1165086"/>
          </a:xfrm>
        </p:spPr>
        <p:txBody>
          <a:bodyPr>
            <a:normAutofit/>
          </a:bodyPr>
          <a:lstStyle/>
          <a:p>
            <a:r>
              <a:rPr lang="en-US" sz="4400" b="0" dirty="0">
                <a:solidFill>
                  <a:schemeClr val="tx1"/>
                </a:solidFill>
                <a:latin typeface="+mj-lt"/>
              </a:rPr>
              <a:t>Video Captioning</a:t>
            </a:r>
            <a:endParaRPr lang="en-US" sz="4400" b="0" u="sng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7989053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47385" y="5044318"/>
            <a:ext cx="688548" cy="468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88522" y="4923818"/>
            <a:ext cx="688548" cy="468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694310" y="5101543"/>
            <a:ext cx="688548" cy="468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647410" y="5001968"/>
            <a:ext cx="688548" cy="468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40395" y="5001966"/>
            <a:ext cx="855980" cy="388568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>
              <a:spcBef>
                <a:spcPts val="30"/>
              </a:spcBef>
              <a:defRPr/>
            </a:pPr>
            <a:endParaRPr sz="11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6364"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Encode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13912" y="2394737"/>
            <a:ext cx="204914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srgbClr val="424242"/>
                </a:solidFill>
                <a:latin typeface="Arial"/>
                <a:cs typeface="Arial"/>
              </a:rPr>
              <a:t>[Sutskever et al. NIPS’14]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13912" y="3147092"/>
            <a:ext cx="2059939" cy="463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2100"/>
              </a:lnSpc>
              <a:defRPr/>
            </a:pPr>
            <a:r>
              <a:rPr sz="1400" spc="-5" dirty="0">
                <a:solidFill>
                  <a:srgbClr val="424242"/>
                </a:solidFill>
                <a:latin typeface="Arial"/>
                <a:cs typeface="Arial"/>
              </a:rPr>
              <a:t>[Donahue et al. CVPR’15]  [Vinyals et al.</a:t>
            </a:r>
            <a:r>
              <a:rPr sz="1400" spc="-1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424242"/>
                </a:solidFill>
                <a:latin typeface="Arial"/>
                <a:cs typeface="Arial"/>
              </a:rPr>
              <a:t>CVPR’15]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44655" y="2323298"/>
            <a:ext cx="776605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83820">
              <a:lnSpc>
                <a:spcPts val="1650"/>
              </a:lnSpc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English  Sentence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470096" y="2506813"/>
            <a:ext cx="289560" cy="4445"/>
          </a:xfrm>
          <a:custGeom>
            <a:avLst/>
            <a:gdLst/>
            <a:ahLst/>
            <a:cxnLst/>
            <a:rect l="l" t="t" r="r" b="b"/>
            <a:pathLst>
              <a:path w="289560" h="4444">
                <a:moveTo>
                  <a:pt x="0" y="4159"/>
                </a:moveTo>
                <a:lnTo>
                  <a:pt x="28931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737688" y="2485696"/>
            <a:ext cx="59690" cy="43180"/>
          </a:xfrm>
          <a:custGeom>
            <a:avLst/>
            <a:gdLst/>
            <a:ahLst/>
            <a:cxnLst/>
            <a:rect l="l" t="t" r="r" b="b"/>
            <a:pathLst>
              <a:path w="59689" h="43180">
                <a:moveTo>
                  <a:pt x="21727" y="21114"/>
                </a:moveTo>
                <a:lnTo>
                  <a:pt x="614" y="42842"/>
                </a:lnTo>
                <a:lnTo>
                  <a:pt x="59162" y="20574"/>
                </a:lnTo>
                <a:lnTo>
                  <a:pt x="0" y="0"/>
                </a:lnTo>
                <a:lnTo>
                  <a:pt x="21727" y="2111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856120" y="2234524"/>
            <a:ext cx="855980" cy="553085"/>
          </a:xfrm>
          <a:custGeom>
            <a:avLst/>
            <a:gdLst/>
            <a:ahLst/>
            <a:cxnLst/>
            <a:rect l="l" t="t" r="r" b="b"/>
            <a:pathLst>
              <a:path w="855980" h="553085">
                <a:moveTo>
                  <a:pt x="0" y="0"/>
                </a:moveTo>
                <a:lnTo>
                  <a:pt x="855598" y="0"/>
                </a:lnTo>
                <a:lnTo>
                  <a:pt x="855598" y="552898"/>
                </a:lnTo>
                <a:lnTo>
                  <a:pt x="0" y="552898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856120" y="2234524"/>
            <a:ext cx="855980" cy="553085"/>
          </a:xfrm>
          <a:custGeom>
            <a:avLst/>
            <a:gdLst/>
            <a:ahLst/>
            <a:cxnLst/>
            <a:rect l="l" t="t" r="r" b="b"/>
            <a:pathLst>
              <a:path w="855980" h="553085">
                <a:moveTo>
                  <a:pt x="0" y="0"/>
                </a:moveTo>
                <a:lnTo>
                  <a:pt x="855598" y="0"/>
                </a:lnTo>
                <a:lnTo>
                  <a:pt x="855598" y="552898"/>
                </a:lnTo>
                <a:lnTo>
                  <a:pt x="0" y="5528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50139" y="2294311"/>
            <a:ext cx="668020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664"/>
              </a:lnSpc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RNN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lnSpc>
                <a:spcPts val="1664"/>
              </a:lnSpc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encoder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003769" y="2406648"/>
            <a:ext cx="688975" cy="208915"/>
          </a:xfrm>
          <a:custGeom>
            <a:avLst/>
            <a:gdLst/>
            <a:ahLst/>
            <a:cxnLst/>
            <a:rect l="l" t="t" r="r" b="b"/>
            <a:pathLst>
              <a:path w="688975" h="208914">
                <a:moveTo>
                  <a:pt x="110774" y="0"/>
                </a:moveTo>
                <a:lnTo>
                  <a:pt x="577773" y="0"/>
                </a:lnTo>
                <a:lnTo>
                  <a:pt x="620890" y="8198"/>
                </a:lnTo>
                <a:lnTo>
                  <a:pt x="656101" y="30557"/>
                </a:lnTo>
                <a:lnTo>
                  <a:pt x="679842" y="63718"/>
                </a:lnTo>
                <a:lnTo>
                  <a:pt x="688548" y="104327"/>
                </a:lnTo>
                <a:lnTo>
                  <a:pt x="679842" y="144936"/>
                </a:lnTo>
                <a:lnTo>
                  <a:pt x="656101" y="178098"/>
                </a:lnTo>
                <a:lnTo>
                  <a:pt x="620890" y="200456"/>
                </a:lnTo>
                <a:lnTo>
                  <a:pt x="577773" y="208654"/>
                </a:lnTo>
                <a:lnTo>
                  <a:pt x="110774" y="208654"/>
                </a:lnTo>
                <a:lnTo>
                  <a:pt x="67658" y="200456"/>
                </a:lnTo>
                <a:lnTo>
                  <a:pt x="32446" y="178098"/>
                </a:lnTo>
                <a:lnTo>
                  <a:pt x="8705" y="144936"/>
                </a:lnTo>
                <a:lnTo>
                  <a:pt x="0" y="104327"/>
                </a:lnTo>
                <a:lnTo>
                  <a:pt x="8705" y="63718"/>
                </a:lnTo>
                <a:lnTo>
                  <a:pt x="32446" y="30557"/>
                </a:lnTo>
                <a:lnTo>
                  <a:pt x="67658" y="8198"/>
                </a:lnTo>
                <a:lnTo>
                  <a:pt x="110774" y="0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711720" y="2510971"/>
            <a:ext cx="227329" cy="0"/>
          </a:xfrm>
          <a:custGeom>
            <a:avLst/>
            <a:gdLst/>
            <a:ahLst/>
            <a:cxnLst/>
            <a:rect l="l" t="t" r="r" b="b"/>
            <a:pathLst>
              <a:path w="227329">
                <a:moveTo>
                  <a:pt x="0" y="0"/>
                </a:moveTo>
                <a:lnTo>
                  <a:pt x="226924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917220" y="2489549"/>
            <a:ext cx="59055" cy="43180"/>
          </a:xfrm>
          <a:custGeom>
            <a:avLst/>
            <a:gdLst/>
            <a:ahLst/>
            <a:cxnLst/>
            <a:rect l="l" t="t" r="r" b="b"/>
            <a:pathLst>
              <a:path w="59054" h="43180">
                <a:moveTo>
                  <a:pt x="21424" y="21422"/>
                </a:moveTo>
                <a:lnTo>
                  <a:pt x="0" y="42844"/>
                </a:lnTo>
                <a:lnTo>
                  <a:pt x="58849" y="21422"/>
                </a:lnTo>
                <a:lnTo>
                  <a:pt x="0" y="0"/>
                </a:lnTo>
                <a:lnTo>
                  <a:pt x="21424" y="21422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984366" y="2234524"/>
            <a:ext cx="855980" cy="553085"/>
          </a:xfrm>
          <a:custGeom>
            <a:avLst/>
            <a:gdLst/>
            <a:ahLst/>
            <a:cxnLst/>
            <a:rect l="l" t="t" r="r" b="b"/>
            <a:pathLst>
              <a:path w="855979" h="553085">
                <a:moveTo>
                  <a:pt x="0" y="0"/>
                </a:moveTo>
                <a:lnTo>
                  <a:pt x="855598" y="0"/>
                </a:lnTo>
                <a:lnTo>
                  <a:pt x="855598" y="552898"/>
                </a:lnTo>
                <a:lnTo>
                  <a:pt x="0" y="552898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984366" y="2234524"/>
            <a:ext cx="855980" cy="553085"/>
          </a:xfrm>
          <a:custGeom>
            <a:avLst/>
            <a:gdLst/>
            <a:ahLst/>
            <a:cxnLst/>
            <a:rect l="l" t="t" r="r" b="b"/>
            <a:pathLst>
              <a:path w="855979" h="553085">
                <a:moveTo>
                  <a:pt x="0" y="0"/>
                </a:moveTo>
                <a:lnTo>
                  <a:pt x="855598" y="0"/>
                </a:lnTo>
                <a:lnTo>
                  <a:pt x="855598" y="552898"/>
                </a:lnTo>
                <a:lnTo>
                  <a:pt x="0" y="5528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679616" y="2294311"/>
            <a:ext cx="1066800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64"/>
              </a:lnSpc>
              <a:tabLst>
                <a:tab pos="281305" algn="l"/>
                <a:tab pos="539750" algn="l"/>
              </a:tabLst>
              <a:defRPr/>
            </a:pPr>
            <a:r>
              <a:rPr sz="1400" u="heavy" dirty="0">
                <a:solidFill>
                  <a:prstClr val="black"/>
                </a:solidFill>
                <a:latin typeface="Times New Roman"/>
                <a:cs typeface="Times New Roman"/>
              </a:rPr>
              <a:t> 	</a:t>
            </a:r>
            <a:r>
              <a:rPr sz="1400" dirty="0">
                <a:solidFill>
                  <a:prstClr val="black"/>
                </a:solidFill>
                <a:latin typeface="Times New Roman"/>
                <a:cs typeface="Times New Roman"/>
              </a:rPr>
              <a:t>	</a:t>
            </a: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RNN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  <a:p>
            <a:pPr marL="410845">
              <a:lnSpc>
                <a:spcPts val="1664"/>
              </a:lnSpc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decoder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897818" y="2489549"/>
            <a:ext cx="59055" cy="43180"/>
          </a:xfrm>
          <a:custGeom>
            <a:avLst/>
            <a:gdLst/>
            <a:ahLst/>
            <a:cxnLst/>
            <a:rect l="l" t="t" r="r" b="b"/>
            <a:pathLst>
              <a:path w="59054" h="43180">
                <a:moveTo>
                  <a:pt x="21424" y="21422"/>
                </a:moveTo>
                <a:lnTo>
                  <a:pt x="0" y="42844"/>
                </a:lnTo>
                <a:lnTo>
                  <a:pt x="58849" y="21422"/>
                </a:lnTo>
                <a:lnTo>
                  <a:pt x="0" y="0"/>
                </a:lnTo>
                <a:lnTo>
                  <a:pt x="21424" y="21422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280317" y="2437923"/>
            <a:ext cx="135890" cy="146685"/>
          </a:xfrm>
          <a:custGeom>
            <a:avLst/>
            <a:gdLst/>
            <a:ahLst/>
            <a:cxnLst/>
            <a:rect l="l" t="t" r="r" b="b"/>
            <a:pathLst>
              <a:path w="135889" h="146685">
                <a:moveTo>
                  <a:pt x="0" y="73049"/>
                </a:moveTo>
                <a:lnTo>
                  <a:pt x="5327" y="44615"/>
                </a:lnTo>
                <a:lnTo>
                  <a:pt x="19856" y="21395"/>
                </a:lnTo>
                <a:lnTo>
                  <a:pt x="41406" y="5740"/>
                </a:lnTo>
                <a:lnTo>
                  <a:pt x="67799" y="0"/>
                </a:lnTo>
                <a:lnTo>
                  <a:pt x="105416" y="12273"/>
                </a:lnTo>
                <a:lnTo>
                  <a:pt x="130437" y="45094"/>
                </a:lnTo>
                <a:lnTo>
                  <a:pt x="135599" y="73049"/>
                </a:lnTo>
                <a:lnTo>
                  <a:pt x="130272" y="101484"/>
                </a:lnTo>
                <a:lnTo>
                  <a:pt x="115743" y="124704"/>
                </a:lnTo>
                <a:lnTo>
                  <a:pt x="94192" y="140359"/>
                </a:lnTo>
                <a:lnTo>
                  <a:pt x="67799" y="146099"/>
                </a:lnTo>
                <a:lnTo>
                  <a:pt x="41406" y="140359"/>
                </a:lnTo>
                <a:lnTo>
                  <a:pt x="19856" y="124704"/>
                </a:lnTo>
                <a:lnTo>
                  <a:pt x="5327" y="101484"/>
                </a:lnTo>
                <a:lnTo>
                  <a:pt x="0" y="73049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074317" y="2437923"/>
            <a:ext cx="135890" cy="146685"/>
          </a:xfrm>
          <a:custGeom>
            <a:avLst/>
            <a:gdLst/>
            <a:ahLst/>
            <a:cxnLst/>
            <a:rect l="l" t="t" r="r" b="b"/>
            <a:pathLst>
              <a:path w="135889" h="146685">
                <a:moveTo>
                  <a:pt x="0" y="73049"/>
                </a:moveTo>
                <a:lnTo>
                  <a:pt x="5327" y="44615"/>
                </a:lnTo>
                <a:lnTo>
                  <a:pt x="19856" y="21395"/>
                </a:lnTo>
                <a:lnTo>
                  <a:pt x="41406" y="5740"/>
                </a:lnTo>
                <a:lnTo>
                  <a:pt x="67799" y="0"/>
                </a:lnTo>
                <a:lnTo>
                  <a:pt x="105416" y="12273"/>
                </a:lnTo>
                <a:lnTo>
                  <a:pt x="130437" y="45094"/>
                </a:lnTo>
                <a:lnTo>
                  <a:pt x="135599" y="73049"/>
                </a:lnTo>
                <a:lnTo>
                  <a:pt x="130272" y="101484"/>
                </a:lnTo>
                <a:lnTo>
                  <a:pt x="115743" y="124704"/>
                </a:lnTo>
                <a:lnTo>
                  <a:pt x="94192" y="140359"/>
                </a:lnTo>
                <a:lnTo>
                  <a:pt x="67799" y="146099"/>
                </a:lnTo>
                <a:lnTo>
                  <a:pt x="41406" y="140359"/>
                </a:lnTo>
                <a:lnTo>
                  <a:pt x="19856" y="124704"/>
                </a:lnTo>
                <a:lnTo>
                  <a:pt x="5327" y="101484"/>
                </a:lnTo>
                <a:lnTo>
                  <a:pt x="0" y="73049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486317" y="2437923"/>
            <a:ext cx="135890" cy="146685"/>
          </a:xfrm>
          <a:custGeom>
            <a:avLst/>
            <a:gdLst/>
            <a:ahLst/>
            <a:cxnLst/>
            <a:rect l="l" t="t" r="r" b="b"/>
            <a:pathLst>
              <a:path w="135889" h="146685">
                <a:moveTo>
                  <a:pt x="0" y="73049"/>
                </a:moveTo>
                <a:lnTo>
                  <a:pt x="5327" y="44615"/>
                </a:lnTo>
                <a:lnTo>
                  <a:pt x="19856" y="21395"/>
                </a:lnTo>
                <a:lnTo>
                  <a:pt x="41406" y="5740"/>
                </a:lnTo>
                <a:lnTo>
                  <a:pt x="67799" y="0"/>
                </a:lnTo>
                <a:lnTo>
                  <a:pt x="105416" y="12273"/>
                </a:lnTo>
                <a:lnTo>
                  <a:pt x="130437" y="45094"/>
                </a:lnTo>
                <a:lnTo>
                  <a:pt x="135599" y="73049"/>
                </a:lnTo>
                <a:lnTo>
                  <a:pt x="130272" y="101484"/>
                </a:lnTo>
                <a:lnTo>
                  <a:pt x="115743" y="124704"/>
                </a:lnTo>
                <a:lnTo>
                  <a:pt x="94192" y="140359"/>
                </a:lnTo>
                <a:lnTo>
                  <a:pt x="67799" y="146099"/>
                </a:lnTo>
                <a:lnTo>
                  <a:pt x="41406" y="140359"/>
                </a:lnTo>
                <a:lnTo>
                  <a:pt x="19856" y="124704"/>
                </a:lnTo>
                <a:lnTo>
                  <a:pt x="5327" y="101484"/>
                </a:lnTo>
                <a:lnTo>
                  <a:pt x="0" y="73049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351569" y="2323298"/>
            <a:ext cx="776605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98425">
              <a:lnSpc>
                <a:spcPts val="1650"/>
              </a:lnSpc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French  Sentence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839964" y="2510971"/>
            <a:ext cx="297180" cy="0"/>
          </a:xfrm>
          <a:custGeom>
            <a:avLst/>
            <a:gdLst/>
            <a:ahLst/>
            <a:cxnLst/>
            <a:rect l="l" t="t" r="r" b="b"/>
            <a:pathLst>
              <a:path w="297179">
                <a:moveTo>
                  <a:pt x="0" y="0"/>
                </a:moveTo>
                <a:lnTo>
                  <a:pt x="297124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7115665" y="2489549"/>
            <a:ext cx="59055" cy="43180"/>
          </a:xfrm>
          <a:custGeom>
            <a:avLst/>
            <a:gdLst/>
            <a:ahLst/>
            <a:cxnLst/>
            <a:rect l="l" t="t" r="r" b="b"/>
            <a:pathLst>
              <a:path w="59054" h="43180">
                <a:moveTo>
                  <a:pt x="21424" y="21422"/>
                </a:moveTo>
                <a:lnTo>
                  <a:pt x="0" y="42844"/>
                </a:lnTo>
                <a:lnTo>
                  <a:pt x="58849" y="21422"/>
                </a:lnTo>
                <a:lnTo>
                  <a:pt x="0" y="0"/>
                </a:lnTo>
                <a:lnTo>
                  <a:pt x="21424" y="21422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470083" y="3366596"/>
            <a:ext cx="289560" cy="4445"/>
          </a:xfrm>
          <a:custGeom>
            <a:avLst/>
            <a:gdLst/>
            <a:ahLst/>
            <a:cxnLst/>
            <a:rect l="l" t="t" r="r" b="b"/>
            <a:pathLst>
              <a:path w="289560" h="4444">
                <a:moveTo>
                  <a:pt x="0" y="4149"/>
                </a:moveTo>
                <a:lnTo>
                  <a:pt x="28931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737675" y="3345470"/>
            <a:ext cx="59690" cy="43180"/>
          </a:xfrm>
          <a:custGeom>
            <a:avLst/>
            <a:gdLst/>
            <a:ahLst/>
            <a:cxnLst/>
            <a:rect l="l" t="t" r="r" b="b"/>
            <a:pathLst>
              <a:path w="59689" h="43180">
                <a:moveTo>
                  <a:pt x="21727" y="21124"/>
                </a:moveTo>
                <a:lnTo>
                  <a:pt x="614" y="42849"/>
                </a:lnTo>
                <a:lnTo>
                  <a:pt x="59162" y="20574"/>
                </a:lnTo>
                <a:lnTo>
                  <a:pt x="0" y="0"/>
                </a:lnTo>
                <a:lnTo>
                  <a:pt x="21727" y="2112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856107" y="3094297"/>
            <a:ext cx="855980" cy="553085"/>
          </a:xfrm>
          <a:custGeom>
            <a:avLst/>
            <a:gdLst/>
            <a:ahLst/>
            <a:cxnLst/>
            <a:rect l="l" t="t" r="r" b="b"/>
            <a:pathLst>
              <a:path w="855980" h="553085">
                <a:moveTo>
                  <a:pt x="0" y="0"/>
                </a:moveTo>
                <a:lnTo>
                  <a:pt x="855610" y="0"/>
                </a:lnTo>
                <a:lnTo>
                  <a:pt x="855610" y="552898"/>
                </a:lnTo>
                <a:lnTo>
                  <a:pt x="0" y="552898"/>
                </a:lnTo>
                <a:lnTo>
                  <a:pt x="0" y="0"/>
                </a:lnTo>
                <a:close/>
              </a:path>
            </a:pathLst>
          </a:custGeom>
          <a:solidFill>
            <a:srgbClr val="CFE1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856107" y="3094297"/>
            <a:ext cx="855980" cy="553085"/>
          </a:xfrm>
          <a:custGeom>
            <a:avLst/>
            <a:gdLst/>
            <a:ahLst/>
            <a:cxnLst/>
            <a:rect l="l" t="t" r="r" b="b"/>
            <a:pathLst>
              <a:path w="855980" h="553085">
                <a:moveTo>
                  <a:pt x="0" y="0"/>
                </a:moveTo>
                <a:lnTo>
                  <a:pt x="855610" y="0"/>
                </a:lnTo>
                <a:lnTo>
                  <a:pt x="855610" y="552898"/>
                </a:lnTo>
                <a:lnTo>
                  <a:pt x="0" y="5528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969860" y="3258858"/>
            <a:ext cx="62865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Encode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003745" y="3266422"/>
            <a:ext cx="688975" cy="208915"/>
          </a:xfrm>
          <a:custGeom>
            <a:avLst/>
            <a:gdLst/>
            <a:ahLst/>
            <a:cxnLst/>
            <a:rect l="l" t="t" r="r" b="b"/>
            <a:pathLst>
              <a:path w="688975" h="208914">
                <a:moveTo>
                  <a:pt x="110774" y="0"/>
                </a:moveTo>
                <a:lnTo>
                  <a:pt x="577798" y="0"/>
                </a:lnTo>
                <a:lnTo>
                  <a:pt x="620915" y="8198"/>
                </a:lnTo>
                <a:lnTo>
                  <a:pt x="656126" y="30556"/>
                </a:lnTo>
                <a:lnTo>
                  <a:pt x="679867" y="63717"/>
                </a:lnTo>
                <a:lnTo>
                  <a:pt x="688573" y="104324"/>
                </a:lnTo>
                <a:lnTo>
                  <a:pt x="679867" y="144936"/>
                </a:lnTo>
                <a:lnTo>
                  <a:pt x="656126" y="178096"/>
                </a:lnTo>
                <a:lnTo>
                  <a:pt x="620915" y="200452"/>
                </a:lnTo>
                <a:lnTo>
                  <a:pt x="577798" y="208649"/>
                </a:lnTo>
                <a:lnTo>
                  <a:pt x="110774" y="208649"/>
                </a:lnTo>
                <a:lnTo>
                  <a:pt x="67658" y="200452"/>
                </a:lnTo>
                <a:lnTo>
                  <a:pt x="32446" y="178096"/>
                </a:lnTo>
                <a:lnTo>
                  <a:pt x="8705" y="144936"/>
                </a:lnTo>
                <a:lnTo>
                  <a:pt x="0" y="104324"/>
                </a:lnTo>
                <a:lnTo>
                  <a:pt x="8705" y="63717"/>
                </a:lnTo>
                <a:lnTo>
                  <a:pt x="32446" y="30556"/>
                </a:lnTo>
                <a:lnTo>
                  <a:pt x="67658" y="8198"/>
                </a:lnTo>
                <a:lnTo>
                  <a:pt x="110774" y="0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711720" y="3370745"/>
            <a:ext cx="227329" cy="0"/>
          </a:xfrm>
          <a:custGeom>
            <a:avLst/>
            <a:gdLst/>
            <a:ahLst/>
            <a:cxnLst/>
            <a:rect l="l" t="t" r="r" b="b"/>
            <a:pathLst>
              <a:path w="227329">
                <a:moveTo>
                  <a:pt x="0" y="0"/>
                </a:moveTo>
                <a:lnTo>
                  <a:pt x="2268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4917195" y="3349322"/>
            <a:ext cx="59055" cy="43180"/>
          </a:xfrm>
          <a:custGeom>
            <a:avLst/>
            <a:gdLst/>
            <a:ahLst/>
            <a:cxnLst/>
            <a:rect l="l" t="t" r="r" b="b"/>
            <a:pathLst>
              <a:path w="59054" h="43180">
                <a:moveTo>
                  <a:pt x="21424" y="21422"/>
                </a:moveTo>
                <a:lnTo>
                  <a:pt x="0" y="42847"/>
                </a:lnTo>
                <a:lnTo>
                  <a:pt x="58874" y="21422"/>
                </a:lnTo>
                <a:lnTo>
                  <a:pt x="0" y="0"/>
                </a:lnTo>
                <a:lnTo>
                  <a:pt x="21424" y="21422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984366" y="3094295"/>
            <a:ext cx="855980" cy="486672"/>
          </a:xfrm>
          <a:prstGeom prst="rect">
            <a:avLst/>
          </a:prstGeom>
          <a:solidFill>
            <a:srgbClr val="F4CCCC"/>
          </a:solidFill>
          <a:ln w="19049">
            <a:solidFill>
              <a:srgbClr val="424242"/>
            </a:solidFill>
          </a:ln>
        </p:spPr>
        <p:txBody>
          <a:bodyPr vert="horz" wrap="square" lIns="0" tIns="50165" rIns="0" bIns="0" rtlCol="0">
            <a:spAutoFit/>
          </a:bodyPr>
          <a:lstStyle/>
          <a:p>
            <a:pPr algn="ctr">
              <a:lnSpc>
                <a:spcPts val="1664"/>
              </a:lnSpc>
              <a:spcBef>
                <a:spcPts val="395"/>
              </a:spcBef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RNN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lnSpc>
                <a:spcPts val="1664"/>
              </a:lnSpc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decoder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679591" y="3154083"/>
            <a:ext cx="2946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tabLst>
                <a:tab pos="281305" algn="l"/>
              </a:tabLst>
              <a:defRPr/>
            </a:pPr>
            <a:r>
              <a:rPr sz="1400" u="heavy" dirty="0">
                <a:solidFill>
                  <a:prstClr val="black"/>
                </a:solidFill>
                <a:latin typeface="Times New Roman"/>
                <a:cs typeface="Times New Roman"/>
              </a:rPr>
              <a:t> 	</a:t>
            </a:r>
            <a:endParaRPr sz="14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897793" y="3349322"/>
            <a:ext cx="59055" cy="43180"/>
          </a:xfrm>
          <a:custGeom>
            <a:avLst/>
            <a:gdLst/>
            <a:ahLst/>
            <a:cxnLst/>
            <a:rect l="l" t="t" r="r" b="b"/>
            <a:pathLst>
              <a:path w="59054" h="43180">
                <a:moveTo>
                  <a:pt x="21424" y="21422"/>
                </a:moveTo>
                <a:lnTo>
                  <a:pt x="0" y="42847"/>
                </a:lnTo>
                <a:lnTo>
                  <a:pt x="58874" y="21422"/>
                </a:lnTo>
                <a:lnTo>
                  <a:pt x="0" y="0"/>
                </a:lnTo>
                <a:lnTo>
                  <a:pt x="21424" y="21422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280317" y="3297697"/>
            <a:ext cx="135890" cy="146685"/>
          </a:xfrm>
          <a:custGeom>
            <a:avLst/>
            <a:gdLst/>
            <a:ahLst/>
            <a:cxnLst/>
            <a:rect l="l" t="t" r="r" b="b"/>
            <a:pathLst>
              <a:path w="135889" h="146685">
                <a:moveTo>
                  <a:pt x="0" y="73049"/>
                </a:moveTo>
                <a:lnTo>
                  <a:pt x="5326" y="44615"/>
                </a:lnTo>
                <a:lnTo>
                  <a:pt x="19853" y="21395"/>
                </a:lnTo>
                <a:lnTo>
                  <a:pt x="41396" y="5740"/>
                </a:lnTo>
                <a:lnTo>
                  <a:pt x="67774" y="0"/>
                </a:lnTo>
                <a:lnTo>
                  <a:pt x="105406" y="12273"/>
                </a:lnTo>
                <a:lnTo>
                  <a:pt x="130434" y="45094"/>
                </a:lnTo>
                <a:lnTo>
                  <a:pt x="135599" y="73049"/>
                </a:lnTo>
                <a:lnTo>
                  <a:pt x="130268" y="101486"/>
                </a:lnTo>
                <a:lnTo>
                  <a:pt x="115731" y="124705"/>
                </a:lnTo>
                <a:lnTo>
                  <a:pt x="94171" y="140359"/>
                </a:lnTo>
                <a:lnTo>
                  <a:pt x="67774" y="146099"/>
                </a:lnTo>
                <a:lnTo>
                  <a:pt x="41396" y="140359"/>
                </a:lnTo>
                <a:lnTo>
                  <a:pt x="19853" y="124705"/>
                </a:lnTo>
                <a:lnTo>
                  <a:pt x="5326" y="101486"/>
                </a:lnTo>
                <a:lnTo>
                  <a:pt x="0" y="73049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074317" y="3297697"/>
            <a:ext cx="135890" cy="146685"/>
          </a:xfrm>
          <a:custGeom>
            <a:avLst/>
            <a:gdLst/>
            <a:ahLst/>
            <a:cxnLst/>
            <a:rect l="l" t="t" r="r" b="b"/>
            <a:pathLst>
              <a:path w="135889" h="146685">
                <a:moveTo>
                  <a:pt x="0" y="73049"/>
                </a:moveTo>
                <a:lnTo>
                  <a:pt x="5326" y="44615"/>
                </a:lnTo>
                <a:lnTo>
                  <a:pt x="19853" y="21395"/>
                </a:lnTo>
                <a:lnTo>
                  <a:pt x="41396" y="5740"/>
                </a:lnTo>
                <a:lnTo>
                  <a:pt x="67774" y="0"/>
                </a:lnTo>
                <a:lnTo>
                  <a:pt x="105406" y="12273"/>
                </a:lnTo>
                <a:lnTo>
                  <a:pt x="130421" y="45094"/>
                </a:lnTo>
                <a:lnTo>
                  <a:pt x="135574" y="73049"/>
                </a:lnTo>
                <a:lnTo>
                  <a:pt x="130247" y="101486"/>
                </a:lnTo>
                <a:lnTo>
                  <a:pt x="115718" y="124705"/>
                </a:lnTo>
                <a:lnTo>
                  <a:pt x="94167" y="140359"/>
                </a:lnTo>
                <a:lnTo>
                  <a:pt x="67774" y="146099"/>
                </a:lnTo>
                <a:lnTo>
                  <a:pt x="41396" y="140359"/>
                </a:lnTo>
                <a:lnTo>
                  <a:pt x="19853" y="124705"/>
                </a:lnTo>
                <a:lnTo>
                  <a:pt x="5326" y="101486"/>
                </a:lnTo>
                <a:lnTo>
                  <a:pt x="0" y="73049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5486291" y="3297697"/>
            <a:ext cx="135890" cy="146685"/>
          </a:xfrm>
          <a:custGeom>
            <a:avLst/>
            <a:gdLst/>
            <a:ahLst/>
            <a:cxnLst/>
            <a:rect l="l" t="t" r="r" b="b"/>
            <a:pathLst>
              <a:path w="135889" h="146685">
                <a:moveTo>
                  <a:pt x="0" y="73049"/>
                </a:moveTo>
                <a:lnTo>
                  <a:pt x="5330" y="44615"/>
                </a:lnTo>
                <a:lnTo>
                  <a:pt x="19865" y="21395"/>
                </a:lnTo>
                <a:lnTo>
                  <a:pt x="41417" y="5740"/>
                </a:lnTo>
                <a:lnTo>
                  <a:pt x="67799" y="0"/>
                </a:lnTo>
                <a:lnTo>
                  <a:pt x="105431" y="12273"/>
                </a:lnTo>
                <a:lnTo>
                  <a:pt x="130459" y="45094"/>
                </a:lnTo>
                <a:lnTo>
                  <a:pt x="135624" y="73049"/>
                </a:lnTo>
                <a:lnTo>
                  <a:pt x="130293" y="101486"/>
                </a:lnTo>
                <a:lnTo>
                  <a:pt x="115756" y="124705"/>
                </a:lnTo>
                <a:lnTo>
                  <a:pt x="94196" y="140359"/>
                </a:lnTo>
                <a:lnTo>
                  <a:pt x="67799" y="146099"/>
                </a:lnTo>
                <a:lnTo>
                  <a:pt x="41417" y="140359"/>
                </a:lnTo>
                <a:lnTo>
                  <a:pt x="19865" y="124705"/>
                </a:lnTo>
                <a:lnTo>
                  <a:pt x="5330" y="101486"/>
                </a:lnTo>
                <a:lnTo>
                  <a:pt x="0" y="73049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307338" y="3263215"/>
            <a:ext cx="77660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Sentence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6839941" y="3368744"/>
            <a:ext cx="329565" cy="2540"/>
          </a:xfrm>
          <a:custGeom>
            <a:avLst/>
            <a:gdLst/>
            <a:ahLst/>
            <a:cxnLst/>
            <a:rect l="l" t="t" r="r" b="b"/>
            <a:pathLst>
              <a:path w="329564" h="2539">
                <a:moveTo>
                  <a:pt x="0" y="1999"/>
                </a:moveTo>
                <a:lnTo>
                  <a:pt x="329224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7147615" y="3347449"/>
            <a:ext cx="59055" cy="43180"/>
          </a:xfrm>
          <a:custGeom>
            <a:avLst/>
            <a:gdLst/>
            <a:ahLst/>
            <a:cxnLst/>
            <a:rect l="l" t="t" r="r" b="b"/>
            <a:pathLst>
              <a:path w="59054" h="43180">
                <a:moveTo>
                  <a:pt x="21549" y="21294"/>
                </a:moveTo>
                <a:lnTo>
                  <a:pt x="249" y="42844"/>
                </a:lnTo>
                <a:lnTo>
                  <a:pt x="58999" y="21069"/>
                </a:lnTo>
                <a:lnTo>
                  <a:pt x="0" y="0"/>
                </a:lnTo>
                <a:lnTo>
                  <a:pt x="21549" y="2129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3470083" y="4279895"/>
            <a:ext cx="289560" cy="4445"/>
          </a:xfrm>
          <a:custGeom>
            <a:avLst/>
            <a:gdLst/>
            <a:ahLst/>
            <a:cxnLst/>
            <a:rect l="l" t="t" r="r" b="b"/>
            <a:pathLst>
              <a:path w="289560" h="4445">
                <a:moveTo>
                  <a:pt x="0" y="4174"/>
                </a:moveTo>
                <a:lnTo>
                  <a:pt x="28931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3737675" y="4258793"/>
            <a:ext cx="59690" cy="43180"/>
          </a:xfrm>
          <a:custGeom>
            <a:avLst/>
            <a:gdLst/>
            <a:ahLst/>
            <a:cxnLst/>
            <a:rect l="l" t="t" r="r" b="b"/>
            <a:pathLst>
              <a:path w="59689" h="43179">
                <a:moveTo>
                  <a:pt x="21727" y="21099"/>
                </a:moveTo>
                <a:lnTo>
                  <a:pt x="614" y="42824"/>
                </a:lnTo>
                <a:lnTo>
                  <a:pt x="59162" y="20574"/>
                </a:lnTo>
                <a:lnTo>
                  <a:pt x="0" y="0"/>
                </a:lnTo>
                <a:lnTo>
                  <a:pt x="21727" y="2109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3856107" y="4007620"/>
            <a:ext cx="855980" cy="553085"/>
          </a:xfrm>
          <a:custGeom>
            <a:avLst/>
            <a:gdLst/>
            <a:ahLst/>
            <a:cxnLst/>
            <a:rect l="l" t="t" r="r" b="b"/>
            <a:pathLst>
              <a:path w="855980" h="553085">
                <a:moveTo>
                  <a:pt x="0" y="0"/>
                </a:moveTo>
                <a:lnTo>
                  <a:pt x="855610" y="0"/>
                </a:lnTo>
                <a:lnTo>
                  <a:pt x="855610" y="552898"/>
                </a:lnTo>
                <a:lnTo>
                  <a:pt x="0" y="552898"/>
                </a:lnTo>
                <a:lnTo>
                  <a:pt x="0" y="0"/>
                </a:lnTo>
                <a:close/>
              </a:path>
            </a:pathLst>
          </a:custGeom>
          <a:solidFill>
            <a:srgbClr val="CFE1F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3856107" y="4007620"/>
            <a:ext cx="855980" cy="553085"/>
          </a:xfrm>
          <a:custGeom>
            <a:avLst/>
            <a:gdLst/>
            <a:ahLst/>
            <a:cxnLst/>
            <a:rect l="l" t="t" r="r" b="b"/>
            <a:pathLst>
              <a:path w="855980" h="553085">
                <a:moveTo>
                  <a:pt x="0" y="0"/>
                </a:moveTo>
                <a:lnTo>
                  <a:pt x="855610" y="0"/>
                </a:lnTo>
                <a:lnTo>
                  <a:pt x="855610" y="552898"/>
                </a:lnTo>
                <a:lnTo>
                  <a:pt x="0" y="5528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969860" y="4172170"/>
            <a:ext cx="62865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Encode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5003745" y="4179720"/>
            <a:ext cx="688975" cy="208915"/>
          </a:xfrm>
          <a:custGeom>
            <a:avLst/>
            <a:gdLst/>
            <a:ahLst/>
            <a:cxnLst/>
            <a:rect l="l" t="t" r="r" b="b"/>
            <a:pathLst>
              <a:path w="688975" h="208914">
                <a:moveTo>
                  <a:pt x="110774" y="0"/>
                </a:moveTo>
                <a:lnTo>
                  <a:pt x="577798" y="0"/>
                </a:lnTo>
                <a:lnTo>
                  <a:pt x="620915" y="8201"/>
                </a:lnTo>
                <a:lnTo>
                  <a:pt x="656126" y="30565"/>
                </a:lnTo>
                <a:lnTo>
                  <a:pt x="679867" y="63734"/>
                </a:lnTo>
                <a:lnTo>
                  <a:pt x="688573" y="104349"/>
                </a:lnTo>
                <a:lnTo>
                  <a:pt x="679867" y="144950"/>
                </a:lnTo>
                <a:lnTo>
                  <a:pt x="656126" y="178112"/>
                </a:lnTo>
                <a:lnTo>
                  <a:pt x="620915" y="200473"/>
                </a:lnTo>
                <a:lnTo>
                  <a:pt x="577798" y="208674"/>
                </a:lnTo>
                <a:lnTo>
                  <a:pt x="110774" y="208674"/>
                </a:lnTo>
                <a:lnTo>
                  <a:pt x="67658" y="200473"/>
                </a:lnTo>
                <a:lnTo>
                  <a:pt x="32446" y="178112"/>
                </a:lnTo>
                <a:lnTo>
                  <a:pt x="8705" y="144950"/>
                </a:lnTo>
                <a:lnTo>
                  <a:pt x="0" y="104349"/>
                </a:lnTo>
                <a:lnTo>
                  <a:pt x="8705" y="63734"/>
                </a:lnTo>
                <a:lnTo>
                  <a:pt x="32446" y="30565"/>
                </a:lnTo>
                <a:lnTo>
                  <a:pt x="67658" y="8201"/>
                </a:lnTo>
                <a:lnTo>
                  <a:pt x="110774" y="0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4711720" y="4284067"/>
            <a:ext cx="227329" cy="0"/>
          </a:xfrm>
          <a:custGeom>
            <a:avLst/>
            <a:gdLst/>
            <a:ahLst/>
            <a:cxnLst/>
            <a:rect l="l" t="t" r="r" b="b"/>
            <a:pathLst>
              <a:path w="227329">
                <a:moveTo>
                  <a:pt x="0" y="0"/>
                </a:moveTo>
                <a:lnTo>
                  <a:pt x="2268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4917195" y="4262643"/>
            <a:ext cx="59055" cy="43180"/>
          </a:xfrm>
          <a:custGeom>
            <a:avLst/>
            <a:gdLst/>
            <a:ahLst/>
            <a:cxnLst/>
            <a:rect l="l" t="t" r="r" b="b"/>
            <a:pathLst>
              <a:path w="59054" h="43179">
                <a:moveTo>
                  <a:pt x="21424" y="21424"/>
                </a:moveTo>
                <a:lnTo>
                  <a:pt x="0" y="42824"/>
                </a:lnTo>
                <a:lnTo>
                  <a:pt x="58874" y="21424"/>
                </a:lnTo>
                <a:lnTo>
                  <a:pt x="0" y="0"/>
                </a:lnTo>
                <a:lnTo>
                  <a:pt x="21424" y="2142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984366" y="4007618"/>
            <a:ext cx="855980" cy="486672"/>
          </a:xfrm>
          <a:prstGeom prst="rect">
            <a:avLst/>
          </a:prstGeom>
          <a:solidFill>
            <a:srgbClr val="F4CCCC"/>
          </a:solidFill>
          <a:ln w="19049">
            <a:solidFill>
              <a:srgbClr val="424242"/>
            </a:solidFill>
          </a:ln>
        </p:spPr>
        <p:txBody>
          <a:bodyPr vert="horz" wrap="square" lIns="0" tIns="50165" rIns="0" bIns="0" rtlCol="0">
            <a:spAutoFit/>
          </a:bodyPr>
          <a:lstStyle/>
          <a:p>
            <a:pPr algn="ctr">
              <a:lnSpc>
                <a:spcPts val="1664"/>
              </a:lnSpc>
              <a:spcBef>
                <a:spcPts val="395"/>
              </a:spcBef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RNN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lnSpc>
                <a:spcPts val="1664"/>
              </a:lnSpc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decoder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679591" y="4067396"/>
            <a:ext cx="2946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tabLst>
                <a:tab pos="281305" algn="l"/>
              </a:tabLst>
              <a:defRPr/>
            </a:pPr>
            <a:r>
              <a:rPr sz="1400" u="heavy" dirty="0">
                <a:solidFill>
                  <a:prstClr val="black"/>
                </a:solidFill>
                <a:latin typeface="Times New Roman"/>
                <a:cs typeface="Times New Roman"/>
              </a:rPr>
              <a:t> 	</a:t>
            </a:r>
            <a:endParaRPr sz="14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5897793" y="4262643"/>
            <a:ext cx="59055" cy="43180"/>
          </a:xfrm>
          <a:custGeom>
            <a:avLst/>
            <a:gdLst/>
            <a:ahLst/>
            <a:cxnLst/>
            <a:rect l="l" t="t" r="r" b="b"/>
            <a:pathLst>
              <a:path w="59054" h="43179">
                <a:moveTo>
                  <a:pt x="21424" y="21424"/>
                </a:moveTo>
                <a:lnTo>
                  <a:pt x="0" y="42824"/>
                </a:lnTo>
                <a:lnTo>
                  <a:pt x="58874" y="21424"/>
                </a:lnTo>
                <a:lnTo>
                  <a:pt x="0" y="0"/>
                </a:lnTo>
                <a:lnTo>
                  <a:pt x="21424" y="2142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5280317" y="4210995"/>
            <a:ext cx="135890" cy="146685"/>
          </a:xfrm>
          <a:custGeom>
            <a:avLst/>
            <a:gdLst/>
            <a:ahLst/>
            <a:cxnLst/>
            <a:rect l="l" t="t" r="r" b="b"/>
            <a:pathLst>
              <a:path w="135889" h="146685">
                <a:moveTo>
                  <a:pt x="0" y="73074"/>
                </a:moveTo>
                <a:lnTo>
                  <a:pt x="5326" y="44634"/>
                </a:lnTo>
                <a:lnTo>
                  <a:pt x="19853" y="21406"/>
                </a:lnTo>
                <a:lnTo>
                  <a:pt x="41396" y="5743"/>
                </a:lnTo>
                <a:lnTo>
                  <a:pt x="67774" y="0"/>
                </a:lnTo>
                <a:lnTo>
                  <a:pt x="105406" y="12276"/>
                </a:lnTo>
                <a:lnTo>
                  <a:pt x="130434" y="45109"/>
                </a:lnTo>
                <a:lnTo>
                  <a:pt x="135599" y="73074"/>
                </a:lnTo>
                <a:lnTo>
                  <a:pt x="130268" y="101500"/>
                </a:lnTo>
                <a:lnTo>
                  <a:pt x="115731" y="124721"/>
                </a:lnTo>
                <a:lnTo>
                  <a:pt x="94171" y="140381"/>
                </a:lnTo>
                <a:lnTo>
                  <a:pt x="67774" y="146124"/>
                </a:lnTo>
                <a:lnTo>
                  <a:pt x="41396" y="140381"/>
                </a:lnTo>
                <a:lnTo>
                  <a:pt x="19853" y="124721"/>
                </a:lnTo>
                <a:lnTo>
                  <a:pt x="5326" y="101500"/>
                </a:lnTo>
                <a:lnTo>
                  <a:pt x="0" y="73074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5074317" y="4210995"/>
            <a:ext cx="135890" cy="146685"/>
          </a:xfrm>
          <a:custGeom>
            <a:avLst/>
            <a:gdLst/>
            <a:ahLst/>
            <a:cxnLst/>
            <a:rect l="l" t="t" r="r" b="b"/>
            <a:pathLst>
              <a:path w="135889" h="146685">
                <a:moveTo>
                  <a:pt x="0" y="73074"/>
                </a:moveTo>
                <a:lnTo>
                  <a:pt x="5326" y="44634"/>
                </a:lnTo>
                <a:lnTo>
                  <a:pt x="19853" y="21406"/>
                </a:lnTo>
                <a:lnTo>
                  <a:pt x="41396" y="5743"/>
                </a:lnTo>
                <a:lnTo>
                  <a:pt x="67774" y="0"/>
                </a:lnTo>
                <a:lnTo>
                  <a:pt x="105406" y="12276"/>
                </a:lnTo>
                <a:lnTo>
                  <a:pt x="130421" y="45109"/>
                </a:lnTo>
                <a:lnTo>
                  <a:pt x="135574" y="73074"/>
                </a:lnTo>
                <a:lnTo>
                  <a:pt x="130247" y="101500"/>
                </a:lnTo>
                <a:lnTo>
                  <a:pt x="115718" y="124721"/>
                </a:lnTo>
                <a:lnTo>
                  <a:pt x="94167" y="140381"/>
                </a:lnTo>
                <a:lnTo>
                  <a:pt x="67774" y="146124"/>
                </a:lnTo>
                <a:lnTo>
                  <a:pt x="41396" y="140381"/>
                </a:lnTo>
                <a:lnTo>
                  <a:pt x="19853" y="124721"/>
                </a:lnTo>
                <a:lnTo>
                  <a:pt x="5326" y="101500"/>
                </a:lnTo>
                <a:lnTo>
                  <a:pt x="0" y="73074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5486291" y="4210995"/>
            <a:ext cx="135890" cy="146685"/>
          </a:xfrm>
          <a:custGeom>
            <a:avLst/>
            <a:gdLst/>
            <a:ahLst/>
            <a:cxnLst/>
            <a:rect l="l" t="t" r="r" b="b"/>
            <a:pathLst>
              <a:path w="135889" h="146685">
                <a:moveTo>
                  <a:pt x="0" y="73074"/>
                </a:moveTo>
                <a:lnTo>
                  <a:pt x="5330" y="44634"/>
                </a:lnTo>
                <a:lnTo>
                  <a:pt x="19865" y="21406"/>
                </a:lnTo>
                <a:lnTo>
                  <a:pt x="41417" y="5743"/>
                </a:lnTo>
                <a:lnTo>
                  <a:pt x="67799" y="0"/>
                </a:lnTo>
                <a:lnTo>
                  <a:pt x="105431" y="12276"/>
                </a:lnTo>
                <a:lnTo>
                  <a:pt x="130459" y="45109"/>
                </a:lnTo>
                <a:lnTo>
                  <a:pt x="135624" y="73074"/>
                </a:lnTo>
                <a:lnTo>
                  <a:pt x="130293" y="101500"/>
                </a:lnTo>
                <a:lnTo>
                  <a:pt x="115756" y="124721"/>
                </a:lnTo>
                <a:lnTo>
                  <a:pt x="94196" y="140381"/>
                </a:lnTo>
                <a:lnTo>
                  <a:pt x="67799" y="146124"/>
                </a:lnTo>
                <a:lnTo>
                  <a:pt x="41417" y="140381"/>
                </a:lnTo>
                <a:lnTo>
                  <a:pt x="19865" y="124721"/>
                </a:lnTo>
                <a:lnTo>
                  <a:pt x="5330" y="101500"/>
                </a:lnTo>
                <a:lnTo>
                  <a:pt x="0" y="73074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307338" y="4176527"/>
            <a:ext cx="77660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Sentence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6839941" y="4282043"/>
            <a:ext cx="329565" cy="2540"/>
          </a:xfrm>
          <a:custGeom>
            <a:avLst/>
            <a:gdLst/>
            <a:ahLst/>
            <a:cxnLst/>
            <a:rect l="l" t="t" r="r" b="b"/>
            <a:pathLst>
              <a:path w="329564" h="2539">
                <a:moveTo>
                  <a:pt x="0" y="2024"/>
                </a:moveTo>
                <a:lnTo>
                  <a:pt x="329224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7147615" y="4260768"/>
            <a:ext cx="59055" cy="43180"/>
          </a:xfrm>
          <a:custGeom>
            <a:avLst/>
            <a:gdLst/>
            <a:ahLst/>
            <a:cxnLst/>
            <a:rect l="l" t="t" r="r" b="b"/>
            <a:pathLst>
              <a:path w="59054" h="43179">
                <a:moveTo>
                  <a:pt x="21549" y="21274"/>
                </a:moveTo>
                <a:lnTo>
                  <a:pt x="249" y="42849"/>
                </a:lnTo>
                <a:lnTo>
                  <a:pt x="58999" y="21049"/>
                </a:lnTo>
                <a:lnTo>
                  <a:pt x="0" y="0"/>
                </a:lnTo>
                <a:lnTo>
                  <a:pt x="21549" y="2127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2631862" y="3069822"/>
            <a:ext cx="601873" cy="60187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2631860" y="4040695"/>
            <a:ext cx="688548" cy="468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8413912" y="4179965"/>
            <a:ext cx="1605915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650"/>
              </a:lnSpc>
              <a:defRPr/>
            </a:pPr>
            <a:r>
              <a:rPr sz="1400" spc="-5" dirty="0">
                <a:solidFill>
                  <a:srgbClr val="424242"/>
                </a:solidFill>
                <a:latin typeface="Arial"/>
                <a:cs typeface="Arial"/>
              </a:rPr>
              <a:t>[Venugopalan et.</a:t>
            </a:r>
            <a:r>
              <a:rPr sz="1400" spc="-2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424242"/>
                </a:solidFill>
                <a:latin typeface="Arial"/>
                <a:cs typeface="Arial"/>
              </a:rPr>
              <a:t>al.  NAACL’15]</a:t>
            </a:r>
            <a:endParaRPr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3470083" y="5283518"/>
            <a:ext cx="289560" cy="4445"/>
          </a:xfrm>
          <a:custGeom>
            <a:avLst/>
            <a:gdLst/>
            <a:ahLst/>
            <a:cxnLst/>
            <a:rect l="l" t="t" r="r" b="b"/>
            <a:pathLst>
              <a:path w="289560" h="4445">
                <a:moveTo>
                  <a:pt x="0" y="4174"/>
                </a:moveTo>
                <a:lnTo>
                  <a:pt x="28931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3737675" y="5262415"/>
            <a:ext cx="59690" cy="43180"/>
          </a:xfrm>
          <a:custGeom>
            <a:avLst/>
            <a:gdLst/>
            <a:ahLst/>
            <a:cxnLst/>
            <a:rect l="l" t="t" r="r" b="b"/>
            <a:pathLst>
              <a:path w="59689" h="43179">
                <a:moveTo>
                  <a:pt x="21727" y="21099"/>
                </a:moveTo>
                <a:lnTo>
                  <a:pt x="614" y="42824"/>
                </a:lnTo>
                <a:lnTo>
                  <a:pt x="59162" y="20574"/>
                </a:lnTo>
                <a:lnTo>
                  <a:pt x="0" y="0"/>
                </a:lnTo>
                <a:lnTo>
                  <a:pt x="21727" y="2109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5003745" y="5183368"/>
            <a:ext cx="688975" cy="208915"/>
          </a:xfrm>
          <a:custGeom>
            <a:avLst/>
            <a:gdLst/>
            <a:ahLst/>
            <a:cxnLst/>
            <a:rect l="l" t="t" r="r" b="b"/>
            <a:pathLst>
              <a:path w="688975" h="208914">
                <a:moveTo>
                  <a:pt x="110774" y="0"/>
                </a:moveTo>
                <a:lnTo>
                  <a:pt x="577798" y="0"/>
                </a:lnTo>
                <a:lnTo>
                  <a:pt x="620915" y="8197"/>
                </a:lnTo>
                <a:lnTo>
                  <a:pt x="656126" y="30553"/>
                </a:lnTo>
                <a:lnTo>
                  <a:pt x="679867" y="63713"/>
                </a:lnTo>
                <a:lnTo>
                  <a:pt x="688573" y="104324"/>
                </a:lnTo>
                <a:lnTo>
                  <a:pt x="679867" y="144925"/>
                </a:lnTo>
                <a:lnTo>
                  <a:pt x="656126" y="178087"/>
                </a:lnTo>
                <a:lnTo>
                  <a:pt x="620915" y="200448"/>
                </a:lnTo>
                <a:lnTo>
                  <a:pt x="577798" y="208649"/>
                </a:lnTo>
                <a:lnTo>
                  <a:pt x="110774" y="208649"/>
                </a:lnTo>
                <a:lnTo>
                  <a:pt x="67658" y="200448"/>
                </a:lnTo>
                <a:lnTo>
                  <a:pt x="32446" y="178087"/>
                </a:lnTo>
                <a:lnTo>
                  <a:pt x="8705" y="144925"/>
                </a:lnTo>
                <a:lnTo>
                  <a:pt x="0" y="104324"/>
                </a:lnTo>
                <a:lnTo>
                  <a:pt x="8705" y="63713"/>
                </a:lnTo>
                <a:lnTo>
                  <a:pt x="32446" y="30553"/>
                </a:lnTo>
                <a:lnTo>
                  <a:pt x="67658" y="8197"/>
                </a:lnTo>
                <a:lnTo>
                  <a:pt x="110774" y="0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4917045" y="5266266"/>
            <a:ext cx="59055" cy="43180"/>
          </a:xfrm>
          <a:custGeom>
            <a:avLst/>
            <a:gdLst/>
            <a:ahLst/>
            <a:cxnLst/>
            <a:rect l="l" t="t" r="r" b="b"/>
            <a:pathLst>
              <a:path w="59054" h="43179">
                <a:moveTo>
                  <a:pt x="21424" y="21424"/>
                </a:moveTo>
                <a:lnTo>
                  <a:pt x="0" y="42849"/>
                </a:lnTo>
                <a:lnTo>
                  <a:pt x="58874" y="21424"/>
                </a:lnTo>
                <a:lnTo>
                  <a:pt x="0" y="0"/>
                </a:lnTo>
                <a:lnTo>
                  <a:pt x="21424" y="2142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984366" y="5011216"/>
            <a:ext cx="855980" cy="486672"/>
          </a:xfrm>
          <a:prstGeom prst="rect">
            <a:avLst/>
          </a:prstGeom>
          <a:solidFill>
            <a:srgbClr val="F4CCCC"/>
          </a:solidFill>
          <a:ln w="19049">
            <a:solidFill>
              <a:srgbClr val="424242"/>
            </a:solidFill>
          </a:ln>
        </p:spPr>
        <p:txBody>
          <a:bodyPr vert="horz" wrap="square" lIns="0" tIns="50165" rIns="0" bIns="0" rtlCol="0">
            <a:spAutoFit/>
          </a:bodyPr>
          <a:lstStyle/>
          <a:p>
            <a:pPr algn="ctr">
              <a:lnSpc>
                <a:spcPts val="1664"/>
              </a:lnSpc>
              <a:spcBef>
                <a:spcPts val="395"/>
              </a:spcBef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RNN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lnSpc>
                <a:spcPts val="1664"/>
              </a:lnSpc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decoder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5897793" y="5266266"/>
            <a:ext cx="59055" cy="43180"/>
          </a:xfrm>
          <a:custGeom>
            <a:avLst/>
            <a:gdLst/>
            <a:ahLst/>
            <a:cxnLst/>
            <a:rect l="l" t="t" r="r" b="b"/>
            <a:pathLst>
              <a:path w="59054" h="43179">
                <a:moveTo>
                  <a:pt x="21424" y="21424"/>
                </a:moveTo>
                <a:lnTo>
                  <a:pt x="0" y="42824"/>
                </a:lnTo>
                <a:lnTo>
                  <a:pt x="58874" y="21424"/>
                </a:lnTo>
                <a:lnTo>
                  <a:pt x="0" y="0"/>
                </a:lnTo>
                <a:lnTo>
                  <a:pt x="21424" y="2142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5280317" y="5214643"/>
            <a:ext cx="135890" cy="146685"/>
          </a:xfrm>
          <a:custGeom>
            <a:avLst/>
            <a:gdLst/>
            <a:ahLst/>
            <a:cxnLst/>
            <a:rect l="l" t="t" r="r" b="b"/>
            <a:pathLst>
              <a:path w="135889" h="146685">
                <a:moveTo>
                  <a:pt x="0" y="73049"/>
                </a:moveTo>
                <a:lnTo>
                  <a:pt x="5326" y="44613"/>
                </a:lnTo>
                <a:lnTo>
                  <a:pt x="19853" y="21393"/>
                </a:lnTo>
                <a:lnTo>
                  <a:pt x="41396" y="5739"/>
                </a:lnTo>
                <a:lnTo>
                  <a:pt x="67774" y="0"/>
                </a:lnTo>
                <a:lnTo>
                  <a:pt x="105406" y="12255"/>
                </a:lnTo>
                <a:lnTo>
                  <a:pt x="130434" y="45084"/>
                </a:lnTo>
                <a:lnTo>
                  <a:pt x="135599" y="73049"/>
                </a:lnTo>
                <a:lnTo>
                  <a:pt x="130268" y="101475"/>
                </a:lnTo>
                <a:lnTo>
                  <a:pt x="115731" y="124696"/>
                </a:lnTo>
                <a:lnTo>
                  <a:pt x="94171" y="140356"/>
                </a:lnTo>
                <a:lnTo>
                  <a:pt x="67774" y="146099"/>
                </a:lnTo>
                <a:lnTo>
                  <a:pt x="41396" y="140356"/>
                </a:lnTo>
                <a:lnTo>
                  <a:pt x="19853" y="124696"/>
                </a:lnTo>
                <a:lnTo>
                  <a:pt x="5326" y="101475"/>
                </a:lnTo>
                <a:lnTo>
                  <a:pt x="0" y="73049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5074317" y="5214643"/>
            <a:ext cx="135890" cy="146685"/>
          </a:xfrm>
          <a:custGeom>
            <a:avLst/>
            <a:gdLst/>
            <a:ahLst/>
            <a:cxnLst/>
            <a:rect l="l" t="t" r="r" b="b"/>
            <a:pathLst>
              <a:path w="135889" h="146685">
                <a:moveTo>
                  <a:pt x="0" y="73049"/>
                </a:moveTo>
                <a:lnTo>
                  <a:pt x="5326" y="44613"/>
                </a:lnTo>
                <a:lnTo>
                  <a:pt x="19853" y="21393"/>
                </a:lnTo>
                <a:lnTo>
                  <a:pt x="41396" y="5739"/>
                </a:lnTo>
                <a:lnTo>
                  <a:pt x="67774" y="0"/>
                </a:lnTo>
                <a:lnTo>
                  <a:pt x="105406" y="12255"/>
                </a:lnTo>
                <a:lnTo>
                  <a:pt x="130421" y="45084"/>
                </a:lnTo>
                <a:lnTo>
                  <a:pt x="135574" y="73049"/>
                </a:lnTo>
                <a:lnTo>
                  <a:pt x="130247" y="101475"/>
                </a:lnTo>
                <a:lnTo>
                  <a:pt x="115718" y="124696"/>
                </a:lnTo>
                <a:lnTo>
                  <a:pt x="94167" y="140356"/>
                </a:lnTo>
                <a:lnTo>
                  <a:pt x="67774" y="146099"/>
                </a:lnTo>
                <a:lnTo>
                  <a:pt x="41396" y="140356"/>
                </a:lnTo>
                <a:lnTo>
                  <a:pt x="19853" y="124696"/>
                </a:lnTo>
                <a:lnTo>
                  <a:pt x="5326" y="101475"/>
                </a:lnTo>
                <a:lnTo>
                  <a:pt x="0" y="73049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5486291" y="5214643"/>
            <a:ext cx="135890" cy="146685"/>
          </a:xfrm>
          <a:custGeom>
            <a:avLst/>
            <a:gdLst/>
            <a:ahLst/>
            <a:cxnLst/>
            <a:rect l="l" t="t" r="r" b="b"/>
            <a:pathLst>
              <a:path w="135889" h="146685">
                <a:moveTo>
                  <a:pt x="0" y="73049"/>
                </a:moveTo>
                <a:lnTo>
                  <a:pt x="5330" y="44613"/>
                </a:lnTo>
                <a:lnTo>
                  <a:pt x="19865" y="21393"/>
                </a:lnTo>
                <a:lnTo>
                  <a:pt x="41417" y="5739"/>
                </a:lnTo>
                <a:lnTo>
                  <a:pt x="67799" y="0"/>
                </a:lnTo>
                <a:lnTo>
                  <a:pt x="105431" y="12255"/>
                </a:lnTo>
                <a:lnTo>
                  <a:pt x="130459" y="45084"/>
                </a:lnTo>
                <a:lnTo>
                  <a:pt x="135624" y="73049"/>
                </a:lnTo>
                <a:lnTo>
                  <a:pt x="130293" y="101475"/>
                </a:lnTo>
                <a:lnTo>
                  <a:pt x="115756" y="124696"/>
                </a:lnTo>
                <a:lnTo>
                  <a:pt x="94196" y="140356"/>
                </a:lnTo>
                <a:lnTo>
                  <a:pt x="67799" y="146099"/>
                </a:lnTo>
                <a:lnTo>
                  <a:pt x="41417" y="140356"/>
                </a:lnTo>
                <a:lnTo>
                  <a:pt x="19865" y="124696"/>
                </a:lnTo>
                <a:lnTo>
                  <a:pt x="5330" y="101475"/>
                </a:lnTo>
                <a:lnTo>
                  <a:pt x="0" y="73049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7307338" y="5180155"/>
            <a:ext cx="77660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Sentence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6839941" y="5285666"/>
            <a:ext cx="329565" cy="2540"/>
          </a:xfrm>
          <a:custGeom>
            <a:avLst/>
            <a:gdLst/>
            <a:ahLst/>
            <a:cxnLst/>
            <a:rect l="l" t="t" r="r" b="b"/>
            <a:pathLst>
              <a:path w="329564" h="2539">
                <a:moveTo>
                  <a:pt x="0" y="2024"/>
                </a:moveTo>
                <a:lnTo>
                  <a:pt x="329224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7147615" y="5264391"/>
            <a:ext cx="59055" cy="43180"/>
          </a:xfrm>
          <a:custGeom>
            <a:avLst/>
            <a:gdLst/>
            <a:ahLst/>
            <a:cxnLst/>
            <a:rect l="l" t="t" r="r" b="b"/>
            <a:pathLst>
              <a:path w="59054" h="43179">
                <a:moveTo>
                  <a:pt x="21549" y="21274"/>
                </a:moveTo>
                <a:lnTo>
                  <a:pt x="249" y="42849"/>
                </a:lnTo>
                <a:lnTo>
                  <a:pt x="58999" y="21049"/>
                </a:lnTo>
                <a:lnTo>
                  <a:pt x="0" y="0"/>
                </a:lnTo>
                <a:lnTo>
                  <a:pt x="21549" y="2127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1706937" y="5001968"/>
            <a:ext cx="688548" cy="468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3840401" y="5001966"/>
            <a:ext cx="855980" cy="486672"/>
          </a:xfrm>
          <a:prstGeom prst="rect">
            <a:avLst/>
          </a:prstGeom>
          <a:solidFill>
            <a:srgbClr val="F4CCCC"/>
          </a:solidFill>
          <a:ln w="19049">
            <a:solidFill>
              <a:srgbClr val="424242"/>
            </a:solidFill>
          </a:ln>
        </p:spPr>
        <p:txBody>
          <a:bodyPr vert="horz" wrap="square" lIns="0" tIns="50165" rIns="0" bIns="0" rtlCol="0">
            <a:spAutoFit/>
          </a:bodyPr>
          <a:lstStyle/>
          <a:p>
            <a:pPr algn="ctr">
              <a:lnSpc>
                <a:spcPts val="1664"/>
              </a:lnSpc>
              <a:spcBef>
                <a:spcPts val="395"/>
              </a:spcBef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RNN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lnSpc>
                <a:spcPts val="1664"/>
              </a:lnSpc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encoder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4698868" y="5061756"/>
            <a:ext cx="2946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tabLst>
                <a:tab pos="281305" algn="l"/>
              </a:tabLst>
              <a:defRPr/>
            </a:pPr>
            <a:r>
              <a:rPr sz="1400" u="heavy" dirty="0">
                <a:solidFill>
                  <a:prstClr val="black"/>
                </a:solidFill>
                <a:latin typeface="Times New Roman"/>
                <a:cs typeface="Times New Roman"/>
              </a:rPr>
              <a:t> 	</a:t>
            </a:r>
            <a:endParaRPr sz="14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5679591" y="5061756"/>
            <a:ext cx="2946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tabLst>
                <a:tab pos="281305" algn="l"/>
              </a:tabLst>
              <a:defRPr/>
            </a:pPr>
            <a:r>
              <a:rPr sz="1400" u="heavy" dirty="0">
                <a:solidFill>
                  <a:prstClr val="black"/>
                </a:solidFill>
                <a:latin typeface="Times New Roman"/>
                <a:cs typeface="Times New Roman"/>
              </a:rPr>
              <a:t> 	</a:t>
            </a:r>
            <a:endParaRPr sz="14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8413912" y="5183593"/>
            <a:ext cx="2143125" cy="706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8575">
              <a:lnSpc>
                <a:spcPts val="1650"/>
              </a:lnSpc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[Venugopalan et. al. ICCV’  15] (this</a:t>
            </a:r>
            <a:r>
              <a:rPr sz="1400" spc="-4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work)</a:t>
            </a:r>
            <a:endParaRPr sz="1400" dirty="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spcBef>
                <a:spcPts val="945"/>
              </a:spcBef>
              <a:defRPr/>
            </a:pPr>
            <a:r>
              <a:rPr sz="1000" dirty="0">
                <a:solidFill>
                  <a:prstClr val="black"/>
                </a:solidFill>
                <a:latin typeface="Courier New"/>
                <a:cs typeface="Courier New"/>
              </a:rPr>
              <a:t>3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524000" y="6564960"/>
            <a:ext cx="55916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dirty="0" err="1">
                <a:solidFill>
                  <a:prstClr val="black"/>
                </a:solidFill>
                <a:latin typeface="Calibri"/>
              </a:rPr>
              <a:t>Venugopalan</a:t>
            </a:r>
            <a:r>
              <a:rPr lang="en-US" sz="1200" dirty="0">
                <a:solidFill>
                  <a:prstClr val="black"/>
                </a:solidFill>
                <a:latin typeface="Calibri"/>
              </a:rPr>
              <a:t> et al., “Sequence to Sequence - Video to Text”, ICCV 2015</a:t>
            </a:r>
          </a:p>
        </p:txBody>
      </p:sp>
      <p:sp>
        <p:nvSpPr>
          <p:cNvPr id="7" name="Title 11">
            <a:extLst>
              <a:ext uri="{FF2B5EF4-FFF2-40B4-BE49-F238E27FC236}">
                <a16:creationId xmlns:a16="http://schemas.microsoft.com/office/drawing/2014/main" id="{C1293E68-7DF5-F4F2-874F-8E13A1A72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1165086"/>
          </a:xfrm>
        </p:spPr>
        <p:txBody>
          <a:bodyPr>
            <a:normAutofit/>
          </a:bodyPr>
          <a:lstStyle/>
          <a:p>
            <a:r>
              <a:rPr lang="en-US" sz="4400" b="0" dirty="0">
                <a:solidFill>
                  <a:schemeClr val="tx1"/>
                </a:solidFill>
                <a:latin typeface="+mj-lt"/>
              </a:rPr>
              <a:t>Video Captioning</a:t>
            </a:r>
            <a:endParaRPr lang="en-US" sz="4400" b="0" u="sng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119755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52238" y="1877030"/>
            <a:ext cx="2364610" cy="29084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/>
            <a:r>
              <a:rPr sz="2100" spc="100" dirty="0"/>
              <a:t>S2VT Overview</a:t>
            </a:r>
          </a:p>
        </p:txBody>
      </p:sp>
      <p:sp>
        <p:nvSpPr>
          <p:cNvPr id="3" name="object 3"/>
          <p:cNvSpPr/>
          <p:nvPr/>
        </p:nvSpPr>
        <p:spPr>
          <a:xfrm>
            <a:off x="1822249" y="3716587"/>
            <a:ext cx="685800" cy="327025"/>
          </a:xfrm>
          <a:custGeom>
            <a:avLst/>
            <a:gdLst/>
            <a:ahLst/>
            <a:cxnLst/>
            <a:rect l="l" t="t" r="r" b="b"/>
            <a:pathLst>
              <a:path w="685800" h="327025">
                <a:moveTo>
                  <a:pt x="0" y="0"/>
                </a:moveTo>
                <a:lnTo>
                  <a:pt x="685498" y="0"/>
                </a:lnTo>
                <a:lnTo>
                  <a:pt x="685498" y="326999"/>
                </a:lnTo>
                <a:lnTo>
                  <a:pt x="0" y="326999"/>
                </a:lnTo>
                <a:lnTo>
                  <a:pt x="0" y="0"/>
                </a:lnTo>
                <a:close/>
              </a:path>
            </a:pathLst>
          </a:custGeom>
          <a:solidFill>
            <a:srgbClr val="DF6666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22249" y="3716587"/>
            <a:ext cx="685800" cy="327025"/>
          </a:xfrm>
          <a:custGeom>
            <a:avLst/>
            <a:gdLst/>
            <a:ahLst/>
            <a:cxnLst/>
            <a:rect l="l" t="t" r="r" b="b"/>
            <a:pathLst>
              <a:path w="685800" h="327025">
                <a:moveTo>
                  <a:pt x="0" y="0"/>
                </a:moveTo>
                <a:lnTo>
                  <a:pt x="685498" y="0"/>
                </a:lnTo>
                <a:lnTo>
                  <a:pt x="685498" y="326999"/>
                </a:lnTo>
                <a:lnTo>
                  <a:pt x="0" y="326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95275" y="3768195"/>
            <a:ext cx="49974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LSTM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028943" y="3716587"/>
            <a:ext cx="685800" cy="327025"/>
          </a:xfrm>
          <a:custGeom>
            <a:avLst/>
            <a:gdLst/>
            <a:ahLst/>
            <a:cxnLst/>
            <a:rect l="l" t="t" r="r" b="b"/>
            <a:pathLst>
              <a:path w="685800" h="327025">
                <a:moveTo>
                  <a:pt x="0" y="0"/>
                </a:moveTo>
                <a:lnTo>
                  <a:pt x="685498" y="0"/>
                </a:lnTo>
                <a:lnTo>
                  <a:pt x="685498" y="326999"/>
                </a:lnTo>
                <a:lnTo>
                  <a:pt x="0" y="326999"/>
                </a:lnTo>
                <a:lnTo>
                  <a:pt x="0" y="0"/>
                </a:lnTo>
                <a:close/>
              </a:path>
            </a:pathLst>
          </a:custGeom>
          <a:solidFill>
            <a:srgbClr val="DF6666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028943" y="3716587"/>
            <a:ext cx="685800" cy="327025"/>
          </a:xfrm>
          <a:custGeom>
            <a:avLst/>
            <a:gdLst/>
            <a:ahLst/>
            <a:cxnLst/>
            <a:rect l="l" t="t" r="r" b="b"/>
            <a:pathLst>
              <a:path w="685800" h="327025">
                <a:moveTo>
                  <a:pt x="0" y="0"/>
                </a:moveTo>
                <a:lnTo>
                  <a:pt x="685498" y="0"/>
                </a:lnTo>
                <a:lnTo>
                  <a:pt x="685498" y="326999"/>
                </a:lnTo>
                <a:lnTo>
                  <a:pt x="0" y="326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01971" y="3768195"/>
            <a:ext cx="49974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LSTM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960045" y="3716587"/>
            <a:ext cx="685800" cy="327025"/>
          </a:xfrm>
          <a:custGeom>
            <a:avLst/>
            <a:gdLst/>
            <a:ahLst/>
            <a:cxnLst/>
            <a:rect l="l" t="t" r="r" b="b"/>
            <a:pathLst>
              <a:path w="685800" h="327025">
                <a:moveTo>
                  <a:pt x="0" y="0"/>
                </a:moveTo>
                <a:lnTo>
                  <a:pt x="685498" y="0"/>
                </a:lnTo>
                <a:lnTo>
                  <a:pt x="685498" y="326999"/>
                </a:lnTo>
                <a:lnTo>
                  <a:pt x="0" y="326999"/>
                </a:lnTo>
                <a:lnTo>
                  <a:pt x="0" y="0"/>
                </a:lnTo>
                <a:close/>
              </a:path>
            </a:pathLst>
          </a:custGeom>
          <a:solidFill>
            <a:srgbClr val="DF6666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960045" y="3716587"/>
            <a:ext cx="685800" cy="327025"/>
          </a:xfrm>
          <a:custGeom>
            <a:avLst/>
            <a:gdLst/>
            <a:ahLst/>
            <a:cxnLst/>
            <a:rect l="l" t="t" r="r" b="b"/>
            <a:pathLst>
              <a:path w="685800" h="327025">
                <a:moveTo>
                  <a:pt x="0" y="0"/>
                </a:moveTo>
                <a:lnTo>
                  <a:pt x="685498" y="0"/>
                </a:lnTo>
                <a:lnTo>
                  <a:pt x="685498" y="326999"/>
                </a:lnTo>
                <a:lnTo>
                  <a:pt x="0" y="326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33069" y="3768195"/>
            <a:ext cx="49974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LSTM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891147" y="3716587"/>
            <a:ext cx="685800" cy="327025"/>
          </a:xfrm>
          <a:custGeom>
            <a:avLst/>
            <a:gdLst/>
            <a:ahLst/>
            <a:cxnLst/>
            <a:rect l="l" t="t" r="r" b="b"/>
            <a:pathLst>
              <a:path w="685800" h="327025">
                <a:moveTo>
                  <a:pt x="0" y="0"/>
                </a:moveTo>
                <a:lnTo>
                  <a:pt x="685498" y="0"/>
                </a:lnTo>
                <a:lnTo>
                  <a:pt x="685498" y="326999"/>
                </a:lnTo>
                <a:lnTo>
                  <a:pt x="0" y="326999"/>
                </a:lnTo>
                <a:lnTo>
                  <a:pt x="0" y="0"/>
                </a:lnTo>
                <a:close/>
              </a:path>
            </a:pathLst>
          </a:custGeom>
          <a:solidFill>
            <a:srgbClr val="DF6666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891147" y="3716587"/>
            <a:ext cx="685800" cy="327025"/>
          </a:xfrm>
          <a:custGeom>
            <a:avLst/>
            <a:gdLst/>
            <a:ahLst/>
            <a:cxnLst/>
            <a:rect l="l" t="t" r="r" b="b"/>
            <a:pathLst>
              <a:path w="685800" h="327025">
                <a:moveTo>
                  <a:pt x="0" y="0"/>
                </a:moveTo>
                <a:lnTo>
                  <a:pt x="685498" y="0"/>
                </a:lnTo>
                <a:lnTo>
                  <a:pt x="685498" y="326999"/>
                </a:lnTo>
                <a:lnTo>
                  <a:pt x="0" y="326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64175" y="3768195"/>
            <a:ext cx="49974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LSTM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097840" y="3716587"/>
            <a:ext cx="685800" cy="327025"/>
          </a:xfrm>
          <a:custGeom>
            <a:avLst/>
            <a:gdLst/>
            <a:ahLst/>
            <a:cxnLst/>
            <a:rect l="l" t="t" r="r" b="b"/>
            <a:pathLst>
              <a:path w="685800" h="327025">
                <a:moveTo>
                  <a:pt x="0" y="0"/>
                </a:moveTo>
                <a:lnTo>
                  <a:pt x="685498" y="0"/>
                </a:lnTo>
                <a:lnTo>
                  <a:pt x="685498" y="326999"/>
                </a:lnTo>
                <a:lnTo>
                  <a:pt x="0" y="326999"/>
                </a:lnTo>
                <a:lnTo>
                  <a:pt x="0" y="0"/>
                </a:lnTo>
                <a:close/>
              </a:path>
            </a:pathLst>
          </a:custGeom>
          <a:solidFill>
            <a:srgbClr val="DF6666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097840" y="3716587"/>
            <a:ext cx="685800" cy="327025"/>
          </a:xfrm>
          <a:custGeom>
            <a:avLst/>
            <a:gdLst/>
            <a:ahLst/>
            <a:cxnLst/>
            <a:rect l="l" t="t" r="r" b="b"/>
            <a:pathLst>
              <a:path w="685800" h="327025">
                <a:moveTo>
                  <a:pt x="0" y="0"/>
                </a:moveTo>
                <a:lnTo>
                  <a:pt x="685498" y="0"/>
                </a:lnTo>
                <a:lnTo>
                  <a:pt x="685498" y="326999"/>
                </a:lnTo>
                <a:lnTo>
                  <a:pt x="0" y="326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70865" y="3768195"/>
            <a:ext cx="49974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LSTM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9304534" y="3716587"/>
            <a:ext cx="685800" cy="327025"/>
          </a:xfrm>
          <a:custGeom>
            <a:avLst/>
            <a:gdLst/>
            <a:ahLst/>
            <a:cxnLst/>
            <a:rect l="l" t="t" r="r" b="b"/>
            <a:pathLst>
              <a:path w="685800" h="327025">
                <a:moveTo>
                  <a:pt x="0" y="0"/>
                </a:moveTo>
                <a:lnTo>
                  <a:pt x="685498" y="0"/>
                </a:lnTo>
                <a:lnTo>
                  <a:pt x="685498" y="326999"/>
                </a:lnTo>
                <a:lnTo>
                  <a:pt x="0" y="326999"/>
                </a:lnTo>
                <a:lnTo>
                  <a:pt x="0" y="0"/>
                </a:lnTo>
                <a:close/>
              </a:path>
            </a:pathLst>
          </a:custGeom>
          <a:solidFill>
            <a:srgbClr val="DF6666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304534" y="3716587"/>
            <a:ext cx="685800" cy="327025"/>
          </a:xfrm>
          <a:custGeom>
            <a:avLst/>
            <a:gdLst/>
            <a:ahLst/>
            <a:cxnLst/>
            <a:rect l="l" t="t" r="r" b="b"/>
            <a:pathLst>
              <a:path w="685800" h="327025">
                <a:moveTo>
                  <a:pt x="0" y="0"/>
                </a:moveTo>
                <a:lnTo>
                  <a:pt x="685498" y="0"/>
                </a:lnTo>
                <a:lnTo>
                  <a:pt x="685498" y="326999"/>
                </a:lnTo>
                <a:lnTo>
                  <a:pt x="0" y="326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77564" y="3768195"/>
            <a:ext cx="49974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LSTM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235636" y="3716587"/>
            <a:ext cx="685800" cy="327025"/>
          </a:xfrm>
          <a:custGeom>
            <a:avLst/>
            <a:gdLst/>
            <a:ahLst/>
            <a:cxnLst/>
            <a:rect l="l" t="t" r="r" b="b"/>
            <a:pathLst>
              <a:path w="685800" h="327025">
                <a:moveTo>
                  <a:pt x="0" y="0"/>
                </a:moveTo>
                <a:lnTo>
                  <a:pt x="685498" y="0"/>
                </a:lnTo>
                <a:lnTo>
                  <a:pt x="685498" y="326999"/>
                </a:lnTo>
                <a:lnTo>
                  <a:pt x="0" y="326999"/>
                </a:lnTo>
                <a:lnTo>
                  <a:pt x="0" y="0"/>
                </a:lnTo>
                <a:close/>
              </a:path>
            </a:pathLst>
          </a:custGeom>
          <a:solidFill>
            <a:srgbClr val="DF6666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235636" y="3716587"/>
            <a:ext cx="685800" cy="327025"/>
          </a:xfrm>
          <a:custGeom>
            <a:avLst/>
            <a:gdLst/>
            <a:ahLst/>
            <a:cxnLst/>
            <a:rect l="l" t="t" r="r" b="b"/>
            <a:pathLst>
              <a:path w="685800" h="327025">
                <a:moveTo>
                  <a:pt x="0" y="0"/>
                </a:moveTo>
                <a:lnTo>
                  <a:pt x="685498" y="0"/>
                </a:lnTo>
                <a:lnTo>
                  <a:pt x="685498" y="326999"/>
                </a:lnTo>
                <a:lnTo>
                  <a:pt x="0" y="326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08661" y="3768195"/>
            <a:ext cx="49974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LSTM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166738" y="3716587"/>
            <a:ext cx="685800" cy="327025"/>
          </a:xfrm>
          <a:custGeom>
            <a:avLst/>
            <a:gdLst/>
            <a:ahLst/>
            <a:cxnLst/>
            <a:rect l="l" t="t" r="r" b="b"/>
            <a:pathLst>
              <a:path w="685800" h="327025">
                <a:moveTo>
                  <a:pt x="0" y="0"/>
                </a:moveTo>
                <a:lnTo>
                  <a:pt x="685498" y="0"/>
                </a:lnTo>
                <a:lnTo>
                  <a:pt x="685498" y="326999"/>
                </a:lnTo>
                <a:lnTo>
                  <a:pt x="0" y="326999"/>
                </a:lnTo>
                <a:lnTo>
                  <a:pt x="0" y="0"/>
                </a:lnTo>
                <a:close/>
              </a:path>
            </a:pathLst>
          </a:custGeom>
          <a:solidFill>
            <a:srgbClr val="DF6666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166738" y="3716587"/>
            <a:ext cx="685800" cy="327025"/>
          </a:xfrm>
          <a:custGeom>
            <a:avLst/>
            <a:gdLst/>
            <a:ahLst/>
            <a:cxnLst/>
            <a:rect l="l" t="t" r="r" b="b"/>
            <a:pathLst>
              <a:path w="685800" h="327025">
                <a:moveTo>
                  <a:pt x="0" y="0"/>
                </a:moveTo>
                <a:lnTo>
                  <a:pt x="685498" y="0"/>
                </a:lnTo>
                <a:lnTo>
                  <a:pt x="685498" y="326999"/>
                </a:lnTo>
                <a:lnTo>
                  <a:pt x="0" y="326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39768" y="3768195"/>
            <a:ext cx="49974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LSTM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22249" y="4538160"/>
            <a:ext cx="685800" cy="327025"/>
          </a:xfrm>
          <a:custGeom>
            <a:avLst/>
            <a:gdLst/>
            <a:ahLst/>
            <a:cxnLst/>
            <a:rect l="l" t="t" r="r" b="b"/>
            <a:pathLst>
              <a:path w="685800" h="327025">
                <a:moveTo>
                  <a:pt x="0" y="0"/>
                </a:moveTo>
                <a:lnTo>
                  <a:pt x="685498" y="0"/>
                </a:lnTo>
                <a:lnTo>
                  <a:pt x="685498" y="326999"/>
                </a:lnTo>
                <a:lnTo>
                  <a:pt x="0" y="326999"/>
                </a:lnTo>
                <a:lnTo>
                  <a:pt x="0" y="0"/>
                </a:lnTo>
                <a:close/>
              </a:path>
            </a:pathLst>
          </a:custGeom>
          <a:solidFill>
            <a:srgbClr val="93C37C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22249" y="4538160"/>
            <a:ext cx="685800" cy="327025"/>
          </a:xfrm>
          <a:custGeom>
            <a:avLst/>
            <a:gdLst/>
            <a:ahLst/>
            <a:cxnLst/>
            <a:rect l="l" t="t" r="r" b="b"/>
            <a:pathLst>
              <a:path w="685800" h="327025">
                <a:moveTo>
                  <a:pt x="0" y="0"/>
                </a:moveTo>
                <a:lnTo>
                  <a:pt x="685498" y="0"/>
                </a:lnTo>
                <a:lnTo>
                  <a:pt x="685498" y="326999"/>
                </a:lnTo>
                <a:lnTo>
                  <a:pt x="0" y="326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895275" y="4589782"/>
            <a:ext cx="49974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LSTM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028943" y="4538160"/>
            <a:ext cx="685800" cy="327025"/>
          </a:xfrm>
          <a:custGeom>
            <a:avLst/>
            <a:gdLst/>
            <a:ahLst/>
            <a:cxnLst/>
            <a:rect l="l" t="t" r="r" b="b"/>
            <a:pathLst>
              <a:path w="685800" h="327025">
                <a:moveTo>
                  <a:pt x="0" y="0"/>
                </a:moveTo>
                <a:lnTo>
                  <a:pt x="685498" y="0"/>
                </a:lnTo>
                <a:lnTo>
                  <a:pt x="685498" y="326999"/>
                </a:lnTo>
                <a:lnTo>
                  <a:pt x="0" y="326999"/>
                </a:lnTo>
                <a:lnTo>
                  <a:pt x="0" y="0"/>
                </a:lnTo>
                <a:close/>
              </a:path>
            </a:pathLst>
          </a:custGeom>
          <a:solidFill>
            <a:srgbClr val="93C37C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028943" y="4538160"/>
            <a:ext cx="685800" cy="327025"/>
          </a:xfrm>
          <a:custGeom>
            <a:avLst/>
            <a:gdLst/>
            <a:ahLst/>
            <a:cxnLst/>
            <a:rect l="l" t="t" r="r" b="b"/>
            <a:pathLst>
              <a:path w="685800" h="327025">
                <a:moveTo>
                  <a:pt x="0" y="0"/>
                </a:moveTo>
                <a:lnTo>
                  <a:pt x="685498" y="0"/>
                </a:lnTo>
                <a:lnTo>
                  <a:pt x="685498" y="326999"/>
                </a:lnTo>
                <a:lnTo>
                  <a:pt x="0" y="326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101971" y="4589782"/>
            <a:ext cx="49974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LSTM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3960045" y="4538160"/>
            <a:ext cx="685800" cy="327025"/>
          </a:xfrm>
          <a:custGeom>
            <a:avLst/>
            <a:gdLst/>
            <a:ahLst/>
            <a:cxnLst/>
            <a:rect l="l" t="t" r="r" b="b"/>
            <a:pathLst>
              <a:path w="685800" h="327025">
                <a:moveTo>
                  <a:pt x="0" y="0"/>
                </a:moveTo>
                <a:lnTo>
                  <a:pt x="685498" y="0"/>
                </a:lnTo>
                <a:lnTo>
                  <a:pt x="685498" y="326999"/>
                </a:lnTo>
                <a:lnTo>
                  <a:pt x="0" y="326999"/>
                </a:lnTo>
                <a:lnTo>
                  <a:pt x="0" y="0"/>
                </a:lnTo>
                <a:close/>
              </a:path>
            </a:pathLst>
          </a:custGeom>
          <a:solidFill>
            <a:srgbClr val="93C37C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960045" y="4538160"/>
            <a:ext cx="685800" cy="327025"/>
          </a:xfrm>
          <a:custGeom>
            <a:avLst/>
            <a:gdLst/>
            <a:ahLst/>
            <a:cxnLst/>
            <a:rect l="l" t="t" r="r" b="b"/>
            <a:pathLst>
              <a:path w="685800" h="327025">
                <a:moveTo>
                  <a:pt x="0" y="0"/>
                </a:moveTo>
                <a:lnTo>
                  <a:pt x="685498" y="0"/>
                </a:lnTo>
                <a:lnTo>
                  <a:pt x="685498" y="326999"/>
                </a:lnTo>
                <a:lnTo>
                  <a:pt x="0" y="326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033069" y="4589782"/>
            <a:ext cx="49974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LSTM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891147" y="4538160"/>
            <a:ext cx="685800" cy="327025"/>
          </a:xfrm>
          <a:custGeom>
            <a:avLst/>
            <a:gdLst/>
            <a:ahLst/>
            <a:cxnLst/>
            <a:rect l="l" t="t" r="r" b="b"/>
            <a:pathLst>
              <a:path w="685800" h="327025">
                <a:moveTo>
                  <a:pt x="0" y="0"/>
                </a:moveTo>
                <a:lnTo>
                  <a:pt x="685498" y="0"/>
                </a:lnTo>
                <a:lnTo>
                  <a:pt x="685498" y="326999"/>
                </a:lnTo>
                <a:lnTo>
                  <a:pt x="0" y="326999"/>
                </a:lnTo>
                <a:lnTo>
                  <a:pt x="0" y="0"/>
                </a:lnTo>
                <a:close/>
              </a:path>
            </a:pathLst>
          </a:custGeom>
          <a:solidFill>
            <a:srgbClr val="93C37C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891147" y="4538160"/>
            <a:ext cx="685800" cy="327025"/>
          </a:xfrm>
          <a:custGeom>
            <a:avLst/>
            <a:gdLst/>
            <a:ahLst/>
            <a:cxnLst/>
            <a:rect l="l" t="t" r="r" b="b"/>
            <a:pathLst>
              <a:path w="685800" h="327025">
                <a:moveTo>
                  <a:pt x="0" y="0"/>
                </a:moveTo>
                <a:lnTo>
                  <a:pt x="685498" y="0"/>
                </a:lnTo>
                <a:lnTo>
                  <a:pt x="685498" y="326999"/>
                </a:lnTo>
                <a:lnTo>
                  <a:pt x="0" y="326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964175" y="4589782"/>
            <a:ext cx="49974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LSTM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6097840" y="4538160"/>
            <a:ext cx="685800" cy="327025"/>
          </a:xfrm>
          <a:custGeom>
            <a:avLst/>
            <a:gdLst/>
            <a:ahLst/>
            <a:cxnLst/>
            <a:rect l="l" t="t" r="r" b="b"/>
            <a:pathLst>
              <a:path w="685800" h="327025">
                <a:moveTo>
                  <a:pt x="0" y="0"/>
                </a:moveTo>
                <a:lnTo>
                  <a:pt x="685498" y="0"/>
                </a:lnTo>
                <a:lnTo>
                  <a:pt x="685498" y="326999"/>
                </a:lnTo>
                <a:lnTo>
                  <a:pt x="0" y="326999"/>
                </a:lnTo>
                <a:lnTo>
                  <a:pt x="0" y="0"/>
                </a:lnTo>
                <a:close/>
              </a:path>
            </a:pathLst>
          </a:custGeom>
          <a:solidFill>
            <a:srgbClr val="93C37C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6097840" y="4538160"/>
            <a:ext cx="685800" cy="327025"/>
          </a:xfrm>
          <a:custGeom>
            <a:avLst/>
            <a:gdLst/>
            <a:ahLst/>
            <a:cxnLst/>
            <a:rect l="l" t="t" r="r" b="b"/>
            <a:pathLst>
              <a:path w="685800" h="327025">
                <a:moveTo>
                  <a:pt x="0" y="0"/>
                </a:moveTo>
                <a:lnTo>
                  <a:pt x="685498" y="0"/>
                </a:lnTo>
                <a:lnTo>
                  <a:pt x="685498" y="326999"/>
                </a:lnTo>
                <a:lnTo>
                  <a:pt x="0" y="326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170865" y="4589782"/>
            <a:ext cx="49974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LSTM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9304534" y="4538160"/>
            <a:ext cx="685800" cy="327025"/>
          </a:xfrm>
          <a:custGeom>
            <a:avLst/>
            <a:gdLst/>
            <a:ahLst/>
            <a:cxnLst/>
            <a:rect l="l" t="t" r="r" b="b"/>
            <a:pathLst>
              <a:path w="685800" h="327025">
                <a:moveTo>
                  <a:pt x="0" y="0"/>
                </a:moveTo>
                <a:lnTo>
                  <a:pt x="685498" y="0"/>
                </a:lnTo>
                <a:lnTo>
                  <a:pt x="685498" y="326999"/>
                </a:lnTo>
                <a:lnTo>
                  <a:pt x="0" y="326999"/>
                </a:lnTo>
                <a:lnTo>
                  <a:pt x="0" y="0"/>
                </a:lnTo>
                <a:close/>
              </a:path>
            </a:pathLst>
          </a:custGeom>
          <a:solidFill>
            <a:srgbClr val="93C37C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9304534" y="4538160"/>
            <a:ext cx="685800" cy="327025"/>
          </a:xfrm>
          <a:custGeom>
            <a:avLst/>
            <a:gdLst/>
            <a:ahLst/>
            <a:cxnLst/>
            <a:rect l="l" t="t" r="r" b="b"/>
            <a:pathLst>
              <a:path w="685800" h="327025">
                <a:moveTo>
                  <a:pt x="0" y="0"/>
                </a:moveTo>
                <a:lnTo>
                  <a:pt x="685498" y="0"/>
                </a:lnTo>
                <a:lnTo>
                  <a:pt x="685498" y="326999"/>
                </a:lnTo>
                <a:lnTo>
                  <a:pt x="0" y="326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377564" y="4589782"/>
            <a:ext cx="49974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LSTM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8235636" y="4538160"/>
            <a:ext cx="685800" cy="327025"/>
          </a:xfrm>
          <a:custGeom>
            <a:avLst/>
            <a:gdLst/>
            <a:ahLst/>
            <a:cxnLst/>
            <a:rect l="l" t="t" r="r" b="b"/>
            <a:pathLst>
              <a:path w="685800" h="327025">
                <a:moveTo>
                  <a:pt x="0" y="0"/>
                </a:moveTo>
                <a:lnTo>
                  <a:pt x="685498" y="0"/>
                </a:lnTo>
                <a:lnTo>
                  <a:pt x="685498" y="326999"/>
                </a:lnTo>
                <a:lnTo>
                  <a:pt x="0" y="326999"/>
                </a:lnTo>
                <a:lnTo>
                  <a:pt x="0" y="0"/>
                </a:lnTo>
                <a:close/>
              </a:path>
            </a:pathLst>
          </a:custGeom>
          <a:solidFill>
            <a:srgbClr val="93C37C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8235636" y="4538160"/>
            <a:ext cx="685800" cy="327025"/>
          </a:xfrm>
          <a:custGeom>
            <a:avLst/>
            <a:gdLst/>
            <a:ahLst/>
            <a:cxnLst/>
            <a:rect l="l" t="t" r="r" b="b"/>
            <a:pathLst>
              <a:path w="685800" h="327025">
                <a:moveTo>
                  <a:pt x="0" y="0"/>
                </a:moveTo>
                <a:lnTo>
                  <a:pt x="685498" y="0"/>
                </a:lnTo>
                <a:lnTo>
                  <a:pt x="685498" y="326999"/>
                </a:lnTo>
                <a:lnTo>
                  <a:pt x="0" y="326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308661" y="4589782"/>
            <a:ext cx="49974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LSTM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7166738" y="4538160"/>
            <a:ext cx="685800" cy="327025"/>
          </a:xfrm>
          <a:custGeom>
            <a:avLst/>
            <a:gdLst/>
            <a:ahLst/>
            <a:cxnLst/>
            <a:rect l="l" t="t" r="r" b="b"/>
            <a:pathLst>
              <a:path w="685800" h="327025">
                <a:moveTo>
                  <a:pt x="0" y="0"/>
                </a:moveTo>
                <a:lnTo>
                  <a:pt x="685498" y="0"/>
                </a:lnTo>
                <a:lnTo>
                  <a:pt x="685498" y="326999"/>
                </a:lnTo>
                <a:lnTo>
                  <a:pt x="0" y="326999"/>
                </a:lnTo>
                <a:lnTo>
                  <a:pt x="0" y="0"/>
                </a:lnTo>
                <a:close/>
              </a:path>
            </a:pathLst>
          </a:custGeom>
          <a:solidFill>
            <a:srgbClr val="93C37C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7166738" y="4538160"/>
            <a:ext cx="685800" cy="327025"/>
          </a:xfrm>
          <a:custGeom>
            <a:avLst/>
            <a:gdLst/>
            <a:ahLst/>
            <a:cxnLst/>
            <a:rect l="l" t="t" r="r" b="b"/>
            <a:pathLst>
              <a:path w="685800" h="327025">
                <a:moveTo>
                  <a:pt x="0" y="0"/>
                </a:moveTo>
                <a:lnTo>
                  <a:pt x="685498" y="0"/>
                </a:lnTo>
                <a:lnTo>
                  <a:pt x="685498" y="326999"/>
                </a:lnTo>
                <a:lnTo>
                  <a:pt x="0" y="326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239768" y="4589782"/>
            <a:ext cx="49974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LSTM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1822249" y="2672462"/>
            <a:ext cx="685800" cy="749300"/>
          </a:xfrm>
          <a:custGeom>
            <a:avLst/>
            <a:gdLst/>
            <a:ahLst/>
            <a:cxnLst/>
            <a:rect l="l" t="t" r="r" b="b"/>
            <a:pathLst>
              <a:path w="685800" h="749300">
                <a:moveTo>
                  <a:pt x="0" y="0"/>
                </a:moveTo>
                <a:lnTo>
                  <a:pt x="685498" y="0"/>
                </a:lnTo>
                <a:lnTo>
                  <a:pt x="548398" y="748823"/>
                </a:lnTo>
                <a:lnTo>
                  <a:pt x="137099" y="748823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959805" y="2751123"/>
            <a:ext cx="41084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CNN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2891147" y="2672462"/>
            <a:ext cx="685800" cy="749300"/>
          </a:xfrm>
          <a:custGeom>
            <a:avLst/>
            <a:gdLst/>
            <a:ahLst/>
            <a:cxnLst/>
            <a:rect l="l" t="t" r="r" b="b"/>
            <a:pathLst>
              <a:path w="685800" h="749300">
                <a:moveTo>
                  <a:pt x="0" y="0"/>
                </a:moveTo>
                <a:lnTo>
                  <a:pt x="685498" y="0"/>
                </a:lnTo>
                <a:lnTo>
                  <a:pt x="548398" y="748823"/>
                </a:lnTo>
                <a:lnTo>
                  <a:pt x="137099" y="748823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028705" y="2751123"/>
            <a:ext cx="41084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CNN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3960045" y="2672462"/>
            <a:ext cx="685800" cy="749300"/>
          </a:xfrm>
          <a:custGeom>
            <a:avLst/>
            <a:gdLst/>
            <a:ahLst/>
            <a:cxnLst/>
            <a:rect l="l" t="t" r="r" b="b"/>
            <a:pathLst>
              <a:path w="685800" h="749300">
                <a:moveTo>
                  <a:pt x="0" y="0"/>
                </a:moveTo>
                <a:lnTo>
                  <a:pt x="685498" y="0"/>
                </a:lnTo>
                <a:lnTo>
                  <a:pt x="548398" y="748823"/>
                </a:lnTo>
                <a:lnTo>
                  <a:pt x="137099" y="748823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097599" y="2751123"/>
            <a:ext cx="41084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CNN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5028943" y="2672462"/>
            <a:ext cx="685800" cy="749300"/>
          </a:xfrm>
          <a:custGeom>
            <a:avLst/>
            <a:gdLst/>
            <a:ahLst/>
            <a:cxnLst/>
            <a:rect l="l" t="t" r="r" b="b"/>
            <a:pathLst>
              <a:path w="685800" h="749300">
                <a:moveTo>
                  <a:pt x="0" y="0"/>
                </a:moveTo>
                <a:lnTo>
                  <a:pt x="685498" y="0"/>
                </a:lnTo>
                <a:lnTo>
                  <a:pt x="548398" y="748823"/>
                </a:lnTo>
                <a:lnTo>
                  <a:pt x="137099" y="748823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166502" y="2751123"/>
            <a:ext cx="41084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CNN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1750651" y="1859316"/>
            <a:ext cx="828673" cy="6191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3888447" y="1859316"/>
            <a:ext cx="828673" cy="6191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4957345" y="1859316"/>
            <a:ext cx="828673" cy="6191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2819549" y="1859316"/>
            <a:ext cx="828673" cy="6191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363730" y="5304342"/>
            <a:ext cx="15430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b="1" spc="-5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314088" y="5304342"/>
            <a:ext cx="39116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b="1" spc="-5" dirty="0">
                <a:solidFill>
                  <a:prstClr val="black"/>
                </a:solidFill>
                <a:latin typeface="Arial"/>
                <a:cs typeface="Arial"/>
              </a:rPr>
              <a:t>man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8491588" y="5304342"/>
            <a:ext cx="17399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b="1" spc="-5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0227716" y="4178499"/>
            <a:ext cx="17335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b="1" spc="-5" dirty="0">
                <a:solidFill>
                  <a:prstClr val="black"/>
                </a:solidFill>
                <a:latin typeface="Arial"/>
                <a:cs typeface="Arial"/>
              </a:rPr>
              <a:t>...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2164986" y="2478438"/>
            <a:ext cx="0" cy="137160"/>
          </a:xfrm>
          <a:custGeom>
            <a:avLst/>
            <a:gdLst/>
            <a:ahLst/>
            <a:cxnLst/>
            <a:rect l="l" t="t" r="r" b="b"/>
            <a:pathLst>
              <a:path h="137159">
                <a:moveTo>
                  <a:pt x="0" y="0"/>
                </a:moveTo>
                <a:lnTo>
                  <a:pt x="0" y="136949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2149253" y="2615389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0" y="0"/>
                </a:moveTo>
                <a:lnTo>
                  <a:pt x="15732" y="43224"/>
                </a:lnTo>
                <a:lnTo>
                  <a:pt x="31464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2164998" y="3421288"/>
            <a:ext cx="0" cy="238125"/>
          </a:xfrm>
          <a:custGeom>
            <a:avLst/>
            <a:gdLst/>
            <a:ahLst/>
            <a:cxnLst/>
            <a:rect l="l" t="t" r="r" b="b"/>
            <a:pathLst>
              <a:path h="238125">
                <a:moveTo>
                  <a:pt x="0" y="0"/>
                </a:moveTo>
                <a:lnTo>
                  <a:pt x="0" y="238049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2149266" y="3659337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32" y="43224"/>
                </a:lnTo>
                <a:lnTo>
                  <a:pt x="31464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2164998" y="4043584"/>
            <a:ext cx="0" cy="438150"/>
          </a:xfrm>
          <a:custGeom>
            <a:avLst/>
            <a:gdLst/>
            <a:ahLst/>
            <a:cxnLst/>
            <a:rect l="l" t="t" r="r" b="b"/>
            <a:pathLst>
              <a:path h="438150">
                <a:moveTo>
                  <a:pt x="0" y="0"/>
                </a:moveTo>
                <a:lnTo>
                  <a:pt x="0" y="437549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2149266" y="4481135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32" y="43224"/>
                </a:lnTo>
                <a:lnTo>
                  <a:pt x="31464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3233896" y="3421288"/>
            <a:ext cx="0" cy="238125"/>
          </a:xfrm>
          <a:custGeom>
            <a:avLst/>
            <a:gdLst/>
            <a:ahLst/>
            <a:cxnLst/>
            <a:rect l="l" t="t" r="r" b="b"/>
            <a:pathLst>
              <a:path h="238125">
                <a:moveTo>
                  <a:pt x="0" y="0"/>
                </a:moveTo>
                <a:lnTo>
                  <a:pt x="0" y="238049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3218164" y="3659337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32" y="43224"/>
                </a:lnTo>
                <a:lnTo>
                  <a:pt x="31464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3233859" y="2478438"/>
            <a:ext cx="0" cy="137160"/>
          </a:xfrm>
          <a:custGeom>
            <a:avLst/>
            <a:gdLst/>
            <a:ahLst/>
            <a:cxnLst/>
            <a:rect l="l" t="t" r="r" b="b"/>
            <a:pathLst>
              <a:path h="137159">
                <a:moveTo>
                  <a:pt x="0" y="0"/>
                </a:moveTo>
                <a:lnTo>
                  <a:pt x="0" y="136949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3218126" y="2615389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0" y="0"/>
                </a:moveTo>
                <a:lnTo>
                  <a:pt x="15732" y="43224"/>
                </a:lnTo>
                <a:lnTo>
                  <a:pt x="31464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4302794" y="2478438"/>
            <a:ext cx="0" cy="137160"/>
          </a:xfrm>
          <a:custGeom>
            <a:avLst/>
            <a:gdLst/>
            <a:ahLst/>
            <a:cxnLst/>
            <a:rect l="l" t="t" r="r" b="b"/>
            <a:pathLst>
              <a:path h="137159">
                <a:moveTo>
                  <a:pt x="0" y="0"/>
                </a:moveTo>
                <a:lnTo>
                  <a:pt x="0" y="136949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4287044" y="2615389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0" y="0"/>
                </a:moveTo>
                <a:lnTo>
                  <a:pt x="15749" y="43224"/>
                </a:lnTo>
                <a:lnTo>
                  <a:pt x="31474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4302794" y="3421288"/>
            <a:ext cx="0" cy="238125"/>
          </a:xfrm>
          <a:custGeom>
            <a:avLst/>
            <a:gdLst/>
            <a:ahLst/>
            <a:cxnLst/>
            <a:rect l="l" t="t" r="r" b="b"/>
            <a:pathLst>
              <a:path h="238125">
                <a:moveTo>
                  <a:pt x="0" y="0"/>
                </a:moveTo>
                <a:lnTo>
                  <a:pt x="0" y="238049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4287069" y="3659337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24" y="43224"/>
                </a:lnTo>
                <a:lnTo>
                  <a:pt x="31449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5371692" y="2478438"/>
            <a:ext cx="0" cy="137160"/>
          </a:xfrm>
          <a:custGeom>
            <a:avLst/>
            <a:gdLst/>
            <a:ahLst/>
            <a:cxnLst/>
            <a:rect l="l" t="t" r="r" b="b"/>
            <a:pathLst>
              <a:path h="137159">
                <a:moveTo>
                  <a:pt x="0" y="0"/>
                </a:moveTo>
                <a:lnTo>
                  <a:pt x="0" y="136949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5355942" y="2615389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0" y="0"/>
                </a:moveTo>
                <a:lnTo>
                  <a:pt x="15749" y="43224"/>
                </a:lnTo>
                <a:lnTo>
                  <a:pt x="31474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5371692" y="3421288"/>
            <a:ext cx="0" cy="238125"/>
          </a:xfrm>
          <a:custGeom>
            <a:avLst/>
            <a:gdLst/>
            <a:ahLst/>
            <a:cxnLst/>
            <a:rect l="l" t="t" r="r" b="b"/>
            <a:pathLst>
              <a:path h="238125">
                <a:moveTo>
                  <a:pt x="0" y="0"/>
                </a:moveTo>
                <a:lnTo>
                  <a:pt x="0" y="238049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5355967" y="3659337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24" y="43224"/>
                </a:lnTo>
                <a:lnTo>
                  <a:pt x="31449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3233896" y="4043584"/>
            <a:ext cx="0" cy="438150"/>
          </a:xfrm>
          <a:custGeom>
            <a:avLst/>
            <a:gdLst/>
            <a:ahLst/>
            <a:cxnLst/>
            <a:rect l="l" t="t" r="r" b="b"/>
            <a:pathLst>
              <a:path h="438150">
                <a:moveTo>
                  <a:pt x="0" y="0"/>
                </a:moveTo>
                <a:lnTo>
                  <a:pt x="0" y="437549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3218164" y="4481135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32" y="43224"/>
                </a:lnTo>
                <a:lnTo>
                  <a:pt x="31464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4302794" y="4043584"/>
            <a:ext cx="0" cy="438150"/>
          </a:xfrm>
          <a:custGeom>
            <a:avLst/>
            <a:gdLst/>
            <a:ahLst/>
            <a:cxnLst/>
            <a:rect l="l" t="t" r="r" b="b"/>
            <a:pathLst>
              <a:path h="438150">
                <a:moveTo>
                  <a:pt x="0" y="0"/>
                </a:moveTo>
                <a:lnTo>
                  <a:pt x="0" y="437549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4287069" y="4481135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24" y="43224"/>
                </a:lnTo>
                <a:lnTo>
                  <a:pt x="31449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5371692" y="4043584"/>
            <a:ext cx="0" cy="438150"/>
          </a:xfrm>
          <a:custGeom>
            <a:avLst/>
            <a:gdLst/>
            <a:ahLst/>
            <a:cxnLst/>
            <a:rect l="l" t="t" r="r" b="b"/>
            <a:pathLst>
              <a:path h="438150">
                <a:moveTo>
                  <a:pt x="0" y="0"/>
                </a:moveTo>
                <a:lnTo>
                  <a:pt x="0" y="437549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5355967" y="4481135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24" y="43224"/>
                </a:lnTo>
                <a:lnTo>
                  <a:pt x="31449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2507747" y="3880085"/>
            <a:ext cx="326390" cy="0"/>
          </a:xfrm>
          <a:custGeom>
            <a:avLst/>
            <a:gdLst/>
            <a:ahLst/>
            <a:cxnLst/>
            <a:rect l="l" t="t" r="r" b="b"/>
            <a:pathLst>
              <a:path w="326390">
                <a:moveTo>
                  <a:pt x="0" y="0"/>
                </a:moveTo>
                <a:lnTo>
                  <a:pt x="326249" y="0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2833999" y="3864352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64"/>
                </a:moveTo>
                <a:lnTo>
                  <a:pt x="43224" y="15732"/>
                </a:lnTo>
                <a:lnTo>
                  <a:pt x="0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3576645" y="3880085"/>
            <a:ext cx="326390" cy="0"/>
          </a:xfrm>
          <a:custGeom>
            <a:avLst/>
            <a:gdLst/>
            <a:ahLst/>
            <a:cxnLst/>
            <a:rect l="l" t="t" r="r" b="b"/>
            <a:pathLst>
              <a:path w="326389">
                <a:moveTo>
                  <a:pt x="0" y="0"/>
                </a:moveTo>
                <a:lnTo>
                  <a:pt x="326249" y="0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3902897" y="3864352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4"/>
                </a:moveTo>
                <a:lnTo>
                  <a:pt x="43224" y="15732"/>
                </a:lnTo>
                <a:lnTo>
                  <a:pt x="0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4645543" y="3880085"/>
            <a:ext cx="326390" cy="0"/>
          </a:xfrm>
          <a:custGeom>
            <a:avLst/>
            <a:gdLst/>
            <a:ahLst/>
            <a:cxnLst/>
            <a:rect l="l" t="t" r="r" b="b"/>
            <a:pathLst>
              <a:path w="326389">
                <a:moveTo>
                  <a:pt x="0" y="0"/>
                </a:moveTo>
                <a:lnTo>
                  <a:pt x="326249" y="0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4971795" y="3864352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4"/>
                </a:moveTo>
                <a:lnTo>
                  <a:pt x="43224" y="15732"/>
                </a:lnTo>
                <a:lnTo>
                  <a:pt x="0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2507747" y="4701683"/>
            <a:ext cx="326390" cy="0"/>
          </a:xfrm>
          <a:custGeom>
            <a:avLst/>
            <a:gdLst/>
            <a:ahLst/>
            <a:cxnLst/>
            <a:rect l="l" t="t" r="r" b="b"/>
            <a:pathLst>
              <a:path w="326390">
                <a:moveTo>
                  <a:pt x="0" y="0"/>
                </a:moveTo>
                <a:lnTo>
                  <a:pt x="326249" y="0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2833999" y="4685933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74"/>
                </a:moveTo>
                <a:lnTo>
                  <a:pt x="43224" y="15749"/>
                </a:lnTo>
                <a:lnTo>
                  <a:pt x="0" y="0"/>
                </a:lnTo>
                <a:lnTo>
                  <a:pt x="0" y="31474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3576645" y="4701683"/>
            <a:ext cx="326390" cy="0"/>
          </a:xfrm>
          <a:custGeom>
            <a:avLst/>
            <a:gdLst/>
            <a:ahLst/>
            <a:cxnLst/>
            <a:rect l="l" t="t" r="r" b="b"/>
            <a:pathLst>
              <a:path w="326389">
                <a:moveTo>
                  <a:pt x="0" y="0"/>
                </a:moveTo>
                <a:lnTo>
                  <a:pt x="326249" y="0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3902897" y="4685933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74"/>
                </a:moveTo>
                <a:lnTo>
                  <a:pt x="43224" y="15749"/>
                </a:lnTo>
                <a:lnTo>
                  <a:pt x="0" y="0"/>
                </a:lnTo>
                <a:lnTo>
                  <a:pt x="0" y="31474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4645543" y="4701683"/>
            <a:ext cx="326390" cy="0"/>
          </a:xfrm>
          <a:custGeom>
            <a:avLst/>
            <a:gdLst/>
            <a:ahLst/>
            <a:cxnLst/>
            <a:rect l="l" t="t" r="r" b="b"/>
            <a:pathLst>
              <a:path w="326389">
                <a:moveTo>
                  <a:pt x="0" y="0"/>
                </a:moveTo>
                <a:lnTo>
                  <a:pt x="326249" y="0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4971795" y="4685933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74"/>
                </a:moveTo>
                <a:lnTo>
                  <a:pt x="43224" y="15749"/>
                </a:lnTo>
                <a:lnTo>
                  <a:pt x="0" y="0"/>
                </a:lnTo>
                <a:lnTo>
                  <a:pt x="0" y="31474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5714441" y="4701683"/>
            <a:ext cx="326390" cy="0"/>
          </a:xfrm>
          <a:custGeom>
            <a:avLst/>
            <a:gdLst/>
            <a:ahLst/>
            <a:cxnLst/>
            <a:rect l="l" t="t" r="r" b="b"/>
            <a:pathLst>
              <a:path w="326389">
                <a:moveTo>
                  <a:pt x="0" y="0"/>
                </a:moveTo>
                <a:lnTo>
                  <a:pt x="326249" y="0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6040692" y="4685933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74"/>
                </a:moveTo>
                <a:lnTo>
                  <a:pt x="43224" y="15749"/>
                </a:lnTo>
                <a:lnTo>
                  <a:pt x="0" y="0"/>
                </a:lnTo>
                <a:lnTo>
                  <a:pt x="0" y="31474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5" name="object 105"/>
          <p:cNvSpPr/>
          <p:nvPr/>
        </p:nvSpPr>
        <p:spPr>
          <a:xfrm>
            <a:off x="5714441" y="3880085"/>
            <a:ext cx="326390" cy="0"/>
          </a:xfrm>
          <a:custGeom>
            <a:avLst/>
            <a:gdLst/>
            <a:ahLst/>
            <a:cxnLst/>
            <a:rect l="l" t="t" r="r" b="b"/>
            <a:pathLst>
              <a:path w="326389">
                <a:moveTo>
                  <a:pt x="0" y="0"/>
                </a:moveTo>
                <a:lnTo>
                  <a:pt x="326249" y="0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6040692" y="3864352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4"/>
                </a:moveTo>
                <a:lnTo>
                  <a:pt x="43224" y="15732"/>
                </a:lnTo>
                <a:lnTo>
                  <a:pt x="0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6440590" y="4043584"/>
            <a:ext cx="0" cy="438150"/>
          </a:xfrm>
          <a:custGeom>
            <a:avLst/>
            <a:gdLst/>
            <a:ahLst/>
            <a:cxnLst/>
            <a:rect l="l" t="t" r="r" b="b"/>
            <a:pathLst>
              <a:path h="438150">
                <a:moveTo>
                  <a:pt x="0" y="0"/>
                </a:moveTo>
                <a:lnTo>
                  <a:pt x="0" y="437549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6424865" y="4481135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24" y="43224"/>
                </a:lnTo>
                <a:lnTo>
                  <a:pt x="31449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7509487" y="4043584"/>
            <a:ext cx="0" cy="438150"/>
          </a:xfrm>
          <a:custGeom>
            <a:avLst/>
            <a:gdLst/>
            <a:ahLst/>
            <a:cxnLst/>
            <a:rect l="l" t="t" r="r" b="b"/>
            <a:pathLst>
              <a:path h="438150">
                <a:moveTo>
                  <a:pt x="0" y="0"/>
                </a:moveTo>
                <a:lnTo>
                  <a:pt x="0" y="437549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0" name="object 110"/>
          <p:cNvSpPr/>
          <p:nvPr/>
        </p:nvSpPr>
        <p:spPr>
          <a:xfrm>
            <a:off x="7493763" y="4481135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24" y="43224"/>
                </a:lnTo>
                <a:lnTo>
                  <a:pt x="31449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6783339" y="3880085"/>
            <a:ext cx="326390" cy="0"/>
          </a:xfrm>
          <a:custGeom>
            <a:avLst/>
            <a:gdLst/>
            <a:ahLst/>
            <a:cxnLst/>
            <a:rect l="l" t="t" r="r" b="b"/>
            <a:pathLst>
              <a:path w="326389">
                <a:moveTo>
                  <a:pt x="0" y="0"/>
                </a:moveTo>
                <a:lnTo>
                  <a:pt x="326249" y="0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7109590" y="3864352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4"/>
                </a:moveTo>
                <a:lnTo>
                  <a:pt x="43224" y="15732"/>
                </a:lnTo>
                <a:lnTo>
                  <a:pt x="0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6783339" y="4701683"/>
            <a:ext cx="326390" cy="0"/>
          </a:xfrm>
          <a:custGeom>
            <a:avLst/>
            <a:gdLst/>
            <a:ahLst/>
            <a:cxnLst/>
            <a:rect l="l" t="t" r="r" b="b"/>
            <a:pathLst>
              <a:path w="326389">
                <a:moveTo>
                  <a:pt x="0" y="0"/>
                </a:moveTo>
                <a:lnTo>
                  <a:pt x="326249" y="0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7109590" y="4685933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74"/>
                </a:moveTo>
                <a:lnTo>
                  <a:pt x="43224" y="15749"/>
                </a:lnTo>
                <a:lnTo>
                  <a:pt x="0" y="0"/>
                </a:lnTo>
                <a:lnTo>
                  <a:pt x="0" y="31474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7852237" y="3880085"/>
            <a:ext cx="326390" cy="0"/>
          </a:xfrm>
          <a:custGeom>
            <a:avLst/>
            <a:gdLst/>
            <a:ahLst/>
            <a:cxnLst/>
            <a:rect l="l" t="t" r="r" b="b"/>
            <a:pathLst>
              <a:path w="326390">
                <a:moveTo>
                  <a:pt x="0" y="0"/>
                </a:moveTo>
                <a:lnTo>
                  <a:pt x="326249" y="0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6" name="object 116"/>
          <p:cNvSpPr/>
          <p:nvPr/>
        </p:nvSpPr>
        <p:spPr>
          <a:xfrm>
            <a:off x="8178488" y="3864352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64"/>
                </a:moveTo>
                <a:lnTo>
                  <a:pt x="43224" y="15732"/>
                </a:lnTo>
                <a:lnTo>
                  <a:pt x="0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7" name="object 117"/>
          <p:cNvSpPr/>
          <p:nvPr/>
        </p:nvSpPr>
        <p:spPr>
          <a:xfrm>
            <a:off x="7852237" y="4701683"/>
            <a:ext cx="326390" cy="0"/>
          </a:xfrm>
          <a:custGeom>
            <a:avLst/>
            <a:gdLst/>
            <a:ahLst/>
            <a:cxnLst/>
            <a:rect l="l" t="t" r="r" b="b"/>
            <a:pathLst>
              <a:path w="326390">
                <a:moveTo>
                  <a:pt x="0" y="0"/>
                </a:moveTo>
                <a:lnTo>
                  <a:pt x="326249" y="0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8" name="object 118"/>
          <p:cNvSpPr/>
          <p:nvPr/>
        </p:nvSpPr>
        <p:spPr>
          <a:xfrm>
            <a:off x="8178488" y="4685933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74"/>
                </a:moveTo>
                <a:lnTo>
                  <a:pt x="43224" y="15749"/>
                </a:lnTo>
                <a:lnTo>
                  <a:pt x="0" y="0"/>
                </a:lnTo>
                <a:lnTo>
                  <a:pt x="0" y="31474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9" name="object 119"/>
          <p:cNvSpPr/>
          <p:nvPr/>
        </p:nvSpPr>
        <p:spPr>
          <a:xfrm>
            <a:off x="8921135" y="3880085"/>
            <a:ext cx="326390" cy="0"/>
          </a:xfrm>
          <a:custGeom>
            <a:avLst/>
            <a:gdLst/>
            <a:ahLst/>
            <a:cxnLst/>
            <a:rect l="l" t="t" r="r" b="b"/>
            <a:pathLst>
              <a:path w="326390">
                <a:moveTo>
                  <a:pt x="0" y="0"/>
                </a:moveTo>
                <a:lnTo>
                  <a:pt x="326249" y="0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0" name="object 120"/>
          <p:cNvSpPr/>
          <p:nvPr/>
        </p:nvSpPr>
        <p:spPr>
          <a:xfrm>
            <a:off x="9247386" y="3864352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64"/>
                </a:moveTo>
                <a:lnTo>
                  <a:pt x="43224" y="15732"/>
                </a:lnTo>
                <a:lnTo>
                  <a:pt x="0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1" name="object 121"/>
          <p:cNvSpPr/>
          <p:nvPr/>
        </p:nvSpPr>
        <p:spPr>
          <a:xfrm>
            <a:off x="8921135" y="4701683"/>
            <a:ext cx="326390" cy="0"/>
          </a:xfrm>
          <a:custGeom>
            <a:avLst/>
            <a:gdLst/>
            <a:ahLst/>
            <a:cxnLst/>
            <a:rect l="l" t="t" r="r" b="b"/>
            <a:pathLst>
              <a:path w="326390">
                <a:moveTo>
                  <a:pt x="0" y="0"/>
                </a:moveTo>
                <a:lnTo>
                  <a:pt x="326249" y="0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2" name="object 122"/>
          <p:cNvSpPr/>
          <p:nvPr/>
        </p:nvSpPr>
        <p:spPr>
          <a:xfrm>
            <a:off x="9247386" y="4685933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74"/>
                </a:moveTo>
                <a:lnTo>
                  <a:pt x="43224" y="15749"/>
                </a:lnTo>
                <a:lnTo>
                  <a:pt x="0" y="0"/>
                </a:lnTo>
                <a:lnTo>
                  <a:pt x="0" y="31474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3" name="object 123"/>
          <p:cNvSpPr/>
          <p:nvPr/>
        </p:nvSpPr>
        <p:spPr>
          <a:xfrm>
            <a:off x="9647284" y="4043584"/>
            <a:ext cx="0" cy="438150"/>
          </a:xfrm>
          <a:custGeom>
            <a:avLst/>
            <a:gdLst/>
            <a:ahLst/>
            <a:cxnLst/>
            <a:rect l="l" t="t" r="r" b="b"/>
            <a:pathLst>
              <a:path h="438150">
                <a:moveTo>
                  <a:pt x="0" y="0"/>
                </a:moveTo>
                <a:lnTo>
                  <a:pt x="0" y="437549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4" name="object 124"/>
          <p:cNvSpPr/>
          <p:nvPr/>
        </p:nvSpPr>
        <p:spPr>
          <a:xfrm>
            <a:off x="9631558" y="4481135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24" y="43224"/>
                </a:lnTo>
                <a:lnTo>
                  <a:pt x="31449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5" name="object 125"/>
          <p:cNvSpPr/>
          <p:nvPr/>
        </p:nvSpPr>
        <p:spPr>
          <a:xfrm>
            <a:off x="8578385" y="4043584"/>
            <a:ext cx="0" cy="438150"/>
          </a:xfrm>
          <a:custGeom>
            <a:avLst/>
            <a:gdLst/>
            <a:ahLst/>
            <a:cxnLst/>
            <a:rect l="l" t="t" r="r" b="b"/>
            <a:pathLst>
              <a:path h="438150">
                <a:moveTo>
                  <a:pt x="0" y="0"/>
                </a:moveTo>
                <a:lnTo>
                  <a:pt x="0" y="437549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6" name="object 126"/>
          <p:cNvSpPr/>
          <p:nvPr/>
        </p:nvSpPr>
        <p:spPr>
          <a:xfrm>
            <a:off x="8562661" y="4481135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24" y="43224"/>
                </a:lnTo>
                <a:lnTo>
                  <a:pt x="31449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7" name="object 127"/>
          <p:cNvSpPr/>
          <p:nvPr/>
        </p:nvSpPr>
        <p:spPr>
          <a:xfrm>
            <a:off x="6440590" y="4865158"/>
            <a:ext cx="0" cy="303530"/>
          </a:xfrm>
          <a:custGeom>
            <a:avLst/>
            <a:gdLst/>
            <a:ahLst/>
            <a:cxnLst/>
            <a:rect l="l" t="t" r="r" b="b"/>
            <a:pathLst>
              <a:path h="303529">
                <a:moveTo>
                  <a:pt x="0" y="0"/>
                </a:moveTo>
                <a:lnTo>
                  <a:pt x="0" y="303474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8" name="object 128"/>
          <p:cNvSpPr/>
          <p:nvPr/>
        </p:nvSpPr>
        <p:spPr>
          <a:xfrm>
            <a:off x="6424865" y="5168634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24" y="43224"/>
                </a:lnTo>
                <a:lnTo>
                  <a:pt x="31449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9" name="object 129"/>
          <p:cNvSpPr/>
          <p:nvPr/>
        </p:nvSpPr>
        <p:spPr>
          <a:xfrm>
            <a:off x="7509487" y="4865158"/>
            <a:ext cx="0" cy="303530"/>
          </a:xfrm>
          <a:custGeom>
            <a:avLst/>
            <a:gdLst/>
            <a:ahLst/>
            <a:cxnLst/>
            <a:rect l="l" t="t" r="r" b="b"/>
            <a:pathLst>
              <a:path h="303529">
                <a:moveTo>
                  <a:pt x="0" y="0"/>
                </a:moveTo>
                <a:lnTo>
                  <a:pt x="0" y="303474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0" name="object 130"/>
          <p:cNvSpPr/>
          <p:nvPr/>
        </p:nvSpPr>
        <p:spPr>
          <a:xfrm>
            <a:off x="7493763" y="5168634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24" y="43224"/>
                </a:lnTo>
                <a:lnTo>
                  <a:pt x="31449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1" name="object 131"/>
          <p:cNvSpPr/>
          <p:nvPr/>
        </p:nvSpPr>
        <p:spPr>
          <a:xfrm>
            <a:off x="8578385" y="4865158"/>
            <a:ext cx="0" cy="303530"/>
          </a:xfrm>
          <a:custGeom>
            <a:avLst/>
            <a:gdLst/>
            <a:ahLst/>
            <a:cxnLst/>
            <a:rect l="l" t="t" r="r" b="b"/>
            <a:pathLst>
              <a:path h="303529">
                <a:moveTo>
                  <a:pt x="0" y="0"/>
                </a:moveTo>
                <a:lnTo>
                  <a:pt x="0" y="303474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2" name="object 132"/>
          <p:cNvSpPr/>
          <p:nvPr/>
        </p:nvSpPr>
        <p:spPr>
          <a:xfrm>
            <a:off x="8562661" y="5168634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24" y="43224"/>
                </a:lnTo>
                <a:lnTo>
                  <a:pt x="31449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3" name="object 133"/>
          <p:cNvSpPr/>
          <p:nvPr/>
        </p:nvSpPr>
        <p:spPr>
          <a:xfrm>
            <a:off x="9647284" y="4865158"/>
            <a:ext cx="0" cy="303530"/>
          </a:xfrm>
          <a:custGeom>
            <a:avLst/>
            <a:gdLst/>
            <a:ahLst/>
            <a:cxnLst/>
            <a:rect l="l" t="t" r="r" b="b"/>
            <a:pathLst>
              <a:path h="303529">
                <a:moveTo>
                  <a:pt x="0" y="0"/>
                </a:moveTo>
                <a:lnTo>
                  <a:pt x="0" y="303474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4" name="object 134"/>
          <p:cNvSpPr/>
          <p:nvPr/>
        </p:nvSpPr>
        <p:spPr>
          <a:xfrm>
            <a:off x="9631558" y="5168634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24" y="43224"/>
                </a:lnTo>
                <a:lnTo>
                  <a:pt x="31449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9348251" y="5304342"/>
            <a:ext cx="105283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tabLst>
                <a:tab pos="891540" algn="l"/>
              </a:tabLst>
              <a:defRPr/>
            </a:pPr>
            <a:r>
              <a:rPr sz="1400" b="1" spc="-5" dirty="0">
                <a:solidFill>
                  <a:prstClr val="black"/>
                </a:solidFill>
                <a:latin typeface="Arial"/>
                <a:cs typeface="Arial"/>
              </a:rPr>
              <a:t>talking	...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6" name="object 136"/>
          <p:cNvSpPr/>
          <p:nvPr/>
        </p:nvSpPr>
        <p:spPr>
          <a:xfrm>
            <a:off x="1797651" y="5145784"/>
            <a:ext cx="3941445" cy="264795"/>
          </a:xfrm>
          <a:custGeom>
            <a:avLst/>
            <a:gdLst/>
            <a:ahLst/>
            <a:cxnLst/>
            <a:rect l="l" t="t" r="r" b="b"/>
            <a:pathLst>
              <a:path w="3941445" h="264795">
                <a:moveTo>
                  <a:pt x="3941392" y="0"/>
                </a:moveTo>
                <a:lnTo>
                  <a:pt x="3939662" y="51434"/>
                </a:lnTo>
                <a:lnTo>
                  <a:pt x="3934945" y="93440"/>
                </a:lnTo>
                <a:lnTo>
                  <a:pt x="3927944" y="121763"/>
                </a:lnTo>
                <a:lnTo>
                  <a:pt x="3919367" y="132149"/>
                </a:lnTo>
                <a:lnTo>
                  <a:pt x="2001745" y="132149"/>
                </a:lnTo>
                <a:lnTo>
                  <a:pt x="1993172" y="142536"/>
                </a:lnTo>
                <a:lnTo>
                  <a:pt x="1986171" y="170859"/>
                </a:lnTo>
                <a:lnTo>
                  <a:pt x="1981451" y="212864"/>
                </a:lnTo>
                <a:lnTo>
                  <a:pt x="1979721" y="264299"/>
                </a:lnTo>
                <a:lnTo>
                  <a:pt x="1977990" y="212864"/>
                </a:lnTo>
                <a:lnTo>
                  <a:pt x="1973270" y="170859"/>
                </a:lnTo>
                <a:lnTo>
                  <a:pt x="1966270" y="142536"/>
                </a:lnTo>
                <a:lnTo>
                  <a:pt x="1957698" y="132149"/>
                </a:lnTo>
                <a:lnTo>
                  <a:pt x="22024" y="132149"/>
                </a:lnTo>
                <a:lnTo>
                  <a:pt x="13451" y="121763"/>
                </a:lnTo>
                <a:lnTo>
                  <a:pt x="6450" y="93440"/>
                </a:lnTo>
                <a:lnTo>
                  <a:pt x="1730" y="51434"/>
                </a:ln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3172742" y="5404945"/>
            <a:ext cx="125095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Encoding</a:t>
            </a:r>
            <a:r>
              <a:rPr sz="1400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stage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8" name="object 138"/>
          <p:cNvSpPr/>
          <p:nvPr/>
        </p:nvSpPr>
        <p:spPr>
          <a:xfrm>
            <a:off x="6268392" y="5552683"/>
            <a:ext cx="3941445" cy="264795"/>
          </a:xfrm>
          <a:custGeom>
            <a:avLst/>
            <a:gdLst/>
            <a:ahLst/>
            <a:cxnLst/>
            <a:rect l="l" t="t" r="r" b="b"/>
            <a:pathLst>
              <a:path w="3941445" h="264795">
                <a:moveTo>
                  <a:pt x="3941392" y="0"/>
                </a:moveTo>
                <a:lnTo>
                  <a:pt x="3939662" y="51434"/>
                </a:lnTo>
                <a:lnTo>
                  <a:pt x="3934945" y="93440"/>
                </a:lnTo>
                <a:lnTo>
                  <a:pt x="3927944" y="121763"/>
                </a:lnTo>
                <a:lnTo>
                  <a:pt x="3919367" y="132149"/>
                </a:lnTo>
                <a:lnTo>
                  <a:pt x="2001745" y="132149"/>
                </a:lnTo>
                <a:lnTo>
                  <a:pt x="1993168" y="142536"/>
                </a:lnTo>
                <a:lnTo>
                  <a:pt x="1986167" y="170859"/>
                </a:lnTo>
                <a:lnTo>
                  <a:pt x="1981450" y="212864"/>
                </a:lnTo>
                <a:lnTo>
                  <a:pt x="1979721" y="264299"/>
                </a:lnTo>
                <a:lnTo>
                  <a:pt x="1977991" y="212864"/>
                </a:lnTo>
                <a:lnTo>
                  <a:pt x="1973274" y="170859"/>
                </a:lnTo>
                <a:lnTo>
                  <a:pt x="1966273" y="142536"/>
                </a:lnTo>
                <a:lnTo>
                  <a:pt x="1957696" y="132149"/>
                </a:lnTo>
                <a:lnTo>
                  <a:pt x="22024" y="132149"/>
                </a:lnTo>
                <a:lnTo>
                  <a:pt x="13447" y="121763"/>
                </a:lnTo>
                <a:lnTo>
                  <a:pt x="6446" y="93440"/>
                </a:lnTo>
                <a:lnTo>
                  <a:pt x="1729" y="51434"/>
                </a:lnTo>
                <a:lnTo>
                  <a:pt x="0" y="0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7598117" y="5895596"/>
            <a:ext cx="12604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Decoding</a:t>
            </a:r>
            <a:r>
              <a:rPr sz="1400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Arial"/>
                <a:cs typeface="Arial"/>
              </a:rPr>
              <a:t>stage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6279743" y="3097117"/>
            <a:ext cx="3710589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defRPr/>
            </a:pPr>
            <a:r>
              <a:rPr dirty="0">
                <a:solidFill>
                  <a:prstClr val="black"/>
                </a:solidFill>
                <a:latin typeface="Arial"/>
                <a:cs typeface="Arial"/>
              </a:rPr>
              <a:t>Now </a:t>
            </a:r>
            <a:r>
              <a:rPr lang="en-US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prstClr val="black"/>
                </a:solidFill>
                <a:latin typeface="Arial"/>
                <a:cs typeface="Arial"/>
              </a:rPr>
              <a:t>decode it to a sentence!</a:t>
            </a:r>
          </a:p>
        </p:txBody>
      </p:sp>
      <p:sp>
        <p:nvSpPr>
          <p:cNvPr id="141" name="object 141"/>
          <p:cNvSpPr/>
          <p:nvPr/>
        </p:nvSpPr>
        <p:spPr>
          <a:xfrm>
            <a:off x="6448690" y="4325486"/>
            <a:ext cx="1052830" cy="972185"/>
          </a:xfrm>
          <a:custGeom>
            <a:avLst/>
            <a:gdLst/>
            <a:ahLst/>
            <a:cxnLst/>
            <a:rect l="l" t="t" r="r" b="b"/>
            <a:pathLst>
              <a:path w="1052829" h="972185">
                <a:moveTo>
                  <a:pt x="0" y="972023"/>
                </a:moveTo>
                <a:lnTo>
                  <a:pt x="47835" y="969234"/>
                </a:lnTo>
                <a:lnTo>
                  <a:pt x="92778" y="961107"/>
                </a:lnTo>
                <a:lnTo>
                  <a:pt x="135023" y="947995"/>
                </a:lnTo>
                <a:lnTo>
                  <a:pt x="174762" y="930257"/>
                </a:lnTo>
                <a:lnTo>
                  <a:pt x="212188" y="908247"/>
                </a:lnTo>
                <a:lnTo>
                  <a:pt x="247493" y="882322"/>
                </a:lnTo>
                <a:lnTo>
                  <a:pt x="280871" y="852837"/>
                </a:lnTo>
                <a:lnTo>
                  <a:pt x="312514" y="820148"/>
                </a:lnTo>
                <a:lnTo>
                  <a:pt x="342616" y="784612"/>
                </a:lnTo>
                <a:lnTo>
                  <a:pt x="371368" y="746584"/>
                </a:lnTo>
                <a:lnTo>
                  <a:pt x="398964" y="706420"/>
                </a:lnTo>
                <a:lnTo>
                  <a:pt x="425597" y="664476"/>
                </a:lnTo>
                <a:lnTo>
                  <a:pt x="451459" y="621109"/>
                </a:lnTo>
                <a:lnTo>
                  <a:pt x="476743" y="576674"/>
                </a:lnTo>
                <a:lnTo>
                  <a:pt x="501642" y="531527"/>
                </a:lnTo>
                <a:lnTo>
                  <a:pt x="526348" y="486024"/>
                </a:lnTo>
                <a:lnTo>
                  <a:pt x="551051" y="440516"/>
                </a:lnTo>
                <a:lnTo>
                  <a:pt x="575947" y="395365"/>
                </a:lnTo>
                <a:lnTo>
                  <a:pt x="601229" y="350927"/>
                </a:lnTo>
                <a:lnTo>
                  <a:pt x="627090" y="307556"/>
                </a:lnTo>
                <a:lnTo>
                  <a:pt x="653722" y="265610"/>
                </a:lnTo>
                <a:lnTo>
                  <a:pt x="681318" y="225445"/>
                </a:lnTo>
                <a:lnTo>
                  <a:pt x="710071" y="187415"/>
                </a:lnTo>
                <a:lnTo>
                  <a:pt x="740173" y="151877"/>
                </a:lnTo>
                <a:lnTo>
                  <a:pt x="771818" y="119188"/>
                </a:lnTo>
                <a:lnTo>
                  <a:pt x="805197" y="89702"/>
                </a:lnTo>
                <a:lnTo>
                  <a:pt x="840504" y="63776"/>
                </a:lnTo>
                <a:lnTo>
                  <a:pt x="877931" y="41765"/>
                </a:lnTo>
                <a:lnTo>
                  <a:pt x="917672" y="24027"/>
                </a:lnTo>
                <a:lnTo>
                  <a:pt x="959918" y="10916"/>
                </a:lnTo>
                <a:lnTo>
                  <a:pt x="1004862" y="2788"/>
                </a:lnTo>
                <a:lnTo>
                  <a:pt x="1052697" y="0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2" name="object 142"/>
          <p:cNvSpPr/>
          <p:nvPr/>
        </p:nvSpPr>
        <p:spPr>
          <a:xfrm>
            <a:off x="7517588" y="4325486"/>
            <a:ext cx="1052830" cy="972185"/>
          </a:xfrm>
          <a:custGeom>
            <a:avLst/>
            <a:gdLst/>
            <a:ahLst/>
            <a:cxnLst/>
            <a:rect l="l" t="t" r="r" b="b"/>
            <a:pathLst>
              <a:path w="1052829" h="972185">
                <a:moveTo>
                  <a:pt x="0" y="972023"/>
                </a:moveTo>
                <a:lnTo>
                  <a:pt x="47835" y="969234"/>
                </a:lnTo>
                <a:lnTo>
                  <a:pt x="92778" y="961107"/>
                </a:lnTo>
                <a:lnTo>
                  <a:pt x="135023" y="947995"/>
                </a:lnTo>
                <a:lnTo>
                  <a:pt x="174762" y="930257"/>
                </a:lnTo>
                <a:lnTo>
                  <a:pt x="212188" y="908247"/>
                </a:lnTo>
                <a:lnTo>
                  <a:pt x="247493" y="882322"/>
                </a:lnTo>
                <a:lnTo>
                  <a:pt x="280871" y="852837"/>
                </a:lnTo>
                <a:lnTo>
                  <a:pt x="312514" y="820148"/>
                </a:lnTo>
                <a:lnTo>
                  <a:pt x="342616" y="784612"/>
                </a:lnTo>
                <a:lnTo>
                  <a:pt x="371368" y="746584"/>
                </a:lnTo>
                <a:lnTo>
                  <a:pt x="398964" y="706420"/>
                </a:lnTo>
                <a:lnTo>
                  <a:pt x="425597" y="664476"/>
                </a:lnTo>
                <a:lnTo>
                  <a:pt x="451459" y="621109"/>
                </a:lnTo>
                <a:lnTo>
                  <a:pt x="476743" y="576674"/>
                </a:lnTo>
                <a:lnTo>
                  <a:pt x="501642" y="531527"/>
                </a:lnTo>
                <a:lnTo>
                  <a:pt x="526348" y="486024"/>
                </a:lnTo>
                <a:lnTo>
                  <a:pt x="551051" y="440516"/>
                </a:lnTo>
                <a:lnTo>
                  <a:pt x="575947" y="395365"/>
                </a:lnTo>
                <a:lnTo>
                  <a:pt x="601229" y="350927"/>
                </a:lnTo>
                <a:lnTo>
                  <a:pt x="627090" y="307556"/>
                </a:lnTo>
                <a:lnTo>
                  <a:pt x="653722" y="265610"/>
                </a:lnTo>
                <a:lnTo>
                  <a:pt x="681318" y="225445"/>
                </a:lnTo>
                <a:lnTo>
                  <a:pt x="710071" y="187415"/>
                </a:lnTo>
                <a:lnTo>
                  <a:pt x="740173" y="151877"/>
                </a:lnTo>
                <a:lnTo>
                  <a:pt x="771818" y="119188"/>
                </a:lnTo>
                <a:lnTo>
                  <a:pt x="805197" y="89702"/>
                </a:lnTo>
                <a:lnTo>
                  <a:pt x="840504" y="63776"/>
                </a:lnTo>
                <a:lnTo>
                  <a:pt x="877931" y="41765"/>
                </a:lnTo>
                <a:lnTo>
                  <a:pt x="917672" y="24027"/>
                </a:lnTo>
                <a:lnTo>
                  <a:pt x="959918" y="10916"/>
                </a:lnTo>
                <a:lnTo>
                  <a:pt x="1004862" y="2788"/>
                </a:lnTo>
                <a:lnTo>
                  <a:pt x="1052697" y="0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3" name="object 143"/>
          <p:cNvSpPr/>
          <p:nvPr/>
        </p:nvSpPr>
        <p:spPr>
          <a:xfrm>
            <a:off x="8586485" y="4325511"/>
            <a:ext cx="1052830" cy="972185"/>
          </a:xfrm>
          <a:custGeom>
            <a:avLst/>
            <a:gdLst/>
            <a:ahLst/>
            <a:cxnLst/>
            <a:rect l="l" t="t" r="r" b="b"/>
            <a:pathLst>
              <a:path w="1052829" h="972185">
                <a:moveTo>
                  <a:pt x="0" y="971998"/>
                </a:moveTo>
                <a:lnTo>
                  <a:pt x="47835" y="969209"/>
                </a:lnTo>
                <a:lnTo>
                  <a:pt x="92779" y="961082"/>
                </a:lnTo>
                <a:lnTo>
                  <a:pt x="135025" y="947970"/>
                </a:lnTo>
                <a:lnTo>
                  <a:pt x="174766" y="930232"/>
                </a:lnTo>
                <a:lnTo>
                  <a:pt x="212193" y="908222"/>
                </a:lnTo>
                <a:lnTo>
                  <a:pt x="247500" y="882297"/>
                </a:lnTo>
                <a:lnTo>
                  <a:pt x="280879" y="852812"/>
                </a:lnTo>
                <a:lnTo>
                  <a:pt x="312524" y="820123"/>
                </a:lnTo>
                <a:lnTo>
                  <a:pt x="342626" y="784587"/>
                </a:lnTo>
                <a:lnTo>
                  <a:pt x="371379" y="746559"/>
                </a:lnTo>
                <a:lnTo>
                  <a:pt x="398975" y="706395"/>
                </a:lnTo>
                <a:lnTo>
                  <a:pt x="425607" y="664451"/>
                </a:lnTo>
                <a:lnTo>
                  <a:pt x="451468" y="621084"/>
                </a:lnTo>
                <a:lnTo>
                  <a:pt x="476750" y="576649"/>
                </a:lnTo>
                <a:lnTo>
                  <a:pt x="501646" y="531502"/>
                </a:lnTo>
                <a:lnTo>
                  <a:pt x="526348" y="485999"/>
                </a:lnTo>
                <a:lnTo>
                  <a:pt x="551051" y="440495"/>
                </a:lnTo>
                <a:lnTo>
                  <a:pt x="575947" y="395348"/>
                </a:lnTo>
                <a:lnTo>
                  <a:pt x="601229" y="350913"/>
                </a:lnTo>
                <a:lnTo>
                  <a:pt x="627090" y="307546"/>
                </a:lnTo>
                <a:lnTo>
                  <a:pt x="653722" y="265602"/>
                </a:lnTo>
                <a:lnTo>
                  <a:pt x="681318" y="225438"/>
                </a:lnTo>
                <a:lnTo>
                  <a:pt x="710071" y="187410"/>
                </a:lnTo>
                <a:lnTo>
                  <a:pt x="740173" y="151874"/>
                </a:lnTo>
                <a:lnTo>
                  <a:pt x="771818" y="119186"/>
                </a:lnTo>
                <a:lnTo>
                  <a:pt x="805197" y="89700"/>
                </a:lnTo>
                <a:lnTo>
                  <a:pt x="840504" y="63775"/>
                </a:lnTo>
                <a:lnTo>
                  <a:pt x="877931" y="41765"/>
                </a:lnTo>
                <a:lnTo>
                  <a:pt x="917672" y="24027"/>
                </a:lnTo>
                <a:lnTo>
                  <a:pt x="959918" y="10915"/>
                </a:lnTo>
                <a:lnTo>
                  <a:pt x="1004862" y="2788"/>
                </a:lnTo>
                <a:lnTo>
                  <a:pt x="1052697" y="0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4" name="object 144"/>
          <p:cNvSpPr/>
          <p:nvPr/>
        </p:nvSpPr>
        <p:spPr>
          <a:xfrm>
            <a:off x="7398515" y="4325509"/>
            <a:ext cx="42545" cy="0"/>
          </a:xfrm>
          <a:custGeom>
            <a:avLst/>
            <a:gdLst/>
            <a:ahLst/>
            <a:cxnLst/>
            <a:rect l="l" t="t" r="r" b="b"/>
            <a:pathLst>
              <a:path w="42545">
                <a:moveTo>
                  <a:pt x="0" y="0"/>
                </a:moveTo>
                <a:lnTo>
                  <a:pt x="42299" y="0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5" name="object 145"/>
          <p:cNvSpPr/>
          <p:nvPr/>
        </p:nvSpPr>
        <p:spPr>
          <a:xfrm>
            <a:off x="7440815" y="4309784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49"/>
                </a:moveTo>
                <a:lnTo>
                  <a:pt x="43224" y="15724"/>
                </a:lnTo>
                <a:lnTo>
                  <a:pt x="0" y="0"/>
                </a:lnTo>
                <a:lnTo>
                  <a:pt x="0" y="31449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6" name="object 146"/>
          <p:cNvSpPr/>
          <p:nvPr/>
        </p:nvSpPr>
        <p:spPr>
          <a:xfrm>
            <a:off x="8465937" y="4325509"/>
            <a:ext cx="42545" cy="0"/>
          </a:xfrm>
          <a:custGeom>
            <a:avLst/>
            <a:gdLst/>
            <a:ahLst/>
            <a:cxnLst/>
            <a:rect l="l" t="t" r="r" b="b"/>
            <a:pathLst>
              <a:path w="42545">
                <a:moveTo>
                  <a:pt x="0" y="0"/>
                </a:moveTo>
                <a:lnTo>
                  <a:pt x="42299" y="0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7" name="object 147"/>
          <p:cNvSpPr/>
          <p:nvPr/>
        </p:nvSpPr>
        <p:spPr>
          <a:xfrm>
            <a:off x="8508237" y="4309784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49"/>
                </a:moveTo>
                <a:lnTo>
                  <a:pt x="43224" y="15724"/>
                </a:lnTo>
                <a:lnTo>
                  <a:pt x="0" y="0"/>
                </a:lnTo>
                <a:lnTo>
                  <a:pt x="0" y="31449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8" name="object 148"/>
          <p:cNvSpPr/>
          <p:nvPr/>
        </p:nvSpPr>
        <p:spPr>
          <a:xfrm>
            <a:off x="9527885" y="4325509"/>
            <a:ext cx="42545" cy="0"/>
          </a:xfrm>
          <a:custGeom>
            <a:avLst/>
            <a:gdLst/>
            <a:ahLst/>
            <a:cxnLst/>
            <a:rect l="l" t="t" r="r" b="b"/>
            <a:pathLst>
              <a:path w="42545">
                <a:moveTo>
                  <a:pt x="0" y="0"/>
                </a:moveTo>
                <a:lnTo>
                  <a:pt x="42299" y="0"/>
                </a:lnTo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9" name="object 149"/>
          <p:cNvSpPr/>
          <p:nvPr/>
        </p:nvSpPr>
        <p:spPr>
          <a:xfrm>
            <a:off x="9570186" y="4309784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49"/>
                </a:moveTo>
                <a:lnTo>
                  <a:pt x="43224" y="15724"/>
                </a:lnTo>
                <a:lnTo>
                  <a:pt x="0" y="0"/>
                </a:lnTo>
                <a:lnTo>
                  <a:pt x="0" y="31449"/>
                </a:lnTo>
                <a:close/>
              </a:path>
            </a:pathLst>
          </a:custGeom>
          <a:ln w="9524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1524000" y="6564960"/>
            <a:ext cx="55916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dirty="0" err="1">
                <a:solidFill>
                  <a:prstClr val="black"/>
                </a:solidFill>
                <a:latin typeface="Calibri"/>
              </a:rPr>
              <a:t>Venugopalan</a:t>
            </a:r>
            <a:r>
              <a:rPr lang="en-US" sz="1200" dirty="0">
                <a:solidFill>
                  <a:prstClr val="black"/>
                </a:solidFill>
                <a:latin typeface="Calibri"/>
              </a:rPr>
              <a:t> et al., “Sequence to Sequence - Video to Text”, ICCV 2015</a:t>
            </a:r>
          </a:p>
        </p:txBody>
      </p:sp>
      <p:sp>
        <p:nvSpPr>
          <p:cNvPr id="150" name="Title 11">
            <a:extLst>
              <a:ext uri="{FF2B5EF4-FFF2-40B4-BE49-F238E27FC236}">
                <a16:creationId xmlns:a16="http://schemas.microsoft.com/office/drawing/2014/main" id="{B5638A93-28BA-4A6D-AA70-62F22279D033}"/>
              </a:ext>
            </a:extLst>
          </p:cNvPr>
          <p:cNvSpPr txBox="1">
            <a:spLocks/>
          </p:cNvSpPr>
          <p:nvPr/>
        </p:nvSpPr>
        <p:spPr>
          <a:xfrm>
            <a:off x="17929" y="18256"/>
            <a:ext cx="12192000" cy="11650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rgbClr val="3A87FF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4400" b="0" dirty="0">
                <a:solidFill>
                  <a:schemeClr val="tx1"/>
                </a:solidFill>
                <a:latin typeface="+mj-lt"/>
              </a:rPr>
              <a:t>Video Captioning</a:t>
            </a:r>
            <a:endParaRPr lang="en-US" sz="4400" b="0" u="sng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1289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/>
      <p:bldP spid="18" grpId="0" animBg="1"/>
      <p:bldP spid="19" grpId="0" animBg="1"/>
      <p:bldP spid="20" grpId="0"/>
      <p:bldP spid="21" grpId="0" animBg="1"/>
      <p:bldP spid="22" grpId="0" animBg="1"/>
      <p:bldP spid="23" grpId="0"/>
      <p:bldP spid="24" grpId="0" animBg="1"/>
      <p:bldP spid="25" grpId="0" animBg="1"/>
      <p:bldP spid="26" grpId="0"/>
      <p:bldP spid="39" grpId="0" animBg="1"/>
      <p:bldP spid="40" grpId="0" animBg="1"/>
      <p:bldP spid="41" grpId="0"/>
      <p:bldP spid="42" grpId="0" animBg="1"/>
      <p:bldP spid="43" grpId="0" animBg="1"/>
      <p:bldP spid="44" grpId="0"/>
      <p:bldP spid="45" grpId="0" animBg="1"/>
      <p:bldP spid="46" grpId="0" animBg="1"/>
      <p:bldP spid="47" grpId="0"/>
      <p:bldP spid="48" grpId="0" animBg="1"/>
      <p:bldP spid="49" grpId="0" animBg="1"/>
      <p:bldP spid="50" grpId="0"/>
      <p:bldP spid="63" grpId="0"/>
      <p:bldP spid="64" grpId="0"/>
      <p:bldP spid="65" grpId="0"/>
      <p:bldP spid="66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/>
      <p:bldP spid="138" grpId="0" animBg="1"/>
      <p:bldP spid="139" grpId="0"/>
      <p:bldP spid="140" grpId="0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2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6" id="{777D2607-77E0-384B-BDD7-F35D469D60DB}" vid="{4A1DB25B-D6FF-654D-85D6-1C898B3B9A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285</TotalTime>
  <Words>6332</Words>
  <Application>Microsoft Macintosh PowerPoint</Application>
  <PresentationFormat>Widescreen</PresentationFormat>
  <Paragraphs>1391</Paragraphs>
  <Slides>97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97</vt:i4>
      </vt:variant>
    </vt:vector>
  </HeadingPairs>
  <TitlesOfParts>
    <vt:vector size="108" baseType="lpstr">
      <vt:lpstr>Arial</vt:lpstr>
      <vt:lpstr>Calibri</vt:lpstr>
      <vt:lpstr>Calibri Light</vt:lpstr>
      <vt:lpstr>Carlito</vt:lpstr>
      <vt:lpstr>Courier New</vt:lpstr>
      <vt:lpstr>DejaVu Sans</vt:lpstr>
      <vt:lpstr>Lucida Sans</vt:lpstr>
      <vt:lpstr>Times New Roman</vt:lpstr>
      <vt:lpstr>Trebuchet MS</vt:lpstr>
      <vt:lpstr>Wingdings</vt:lpstr>
      <vt:lpstr>Office Theme</vt:lpstr>
      <vt:lpstr>CS 7150</vt:lpstr>
      <vt:lpstr>Post-midterm review</vt:lpstr>
      <vt:lpstr>Second-half course logistics</vt:lpstr>
      <vt:lpstr>Gated RNNs, Translation, Attention</vt:lpstr>
      <vt:lpstr>Why is vanishing gradient a problem?</vt:lpstr>
      <vt:lpstr>Why is vanishing gradient a problem?</vt:lpstr>
      <vt:lpstr>Effect of vanishing gradient on RNN LM</vt:lpstr>
      <vt:lpstr>PowerPoint Presentation</vt:lpstr>
      <vt:lpstr>PowerPoint Presentation</vt:lpstr>
      <vt:lpstr>RNNs with Gates</vt:lpstr>
      <vt:lpstr>How to fix the vanishing gradient problem</vt:lpstr>
      <vt:lpstr>Gated Recurrent Units (GRU)</vt:lpstr>
      <vt:lpstr>Gated Recurrent Units (GRU)</vt:lpstr>
      <vt:lpstr>Gated Recurrent Units (GRU)</vt:lpstr>
      <vt:lpstr>Gated Recurrent Units (GRU)</vt:lpstr>
      <vt:lpstr>Gated Recurrent Units (GRU)</vt:lpstr>
      <vt:lpstr>Long-Short-Term-Memory (LSTM)</vt:lpstr>
      <vt:lpstr>Long-Short-Term-Memory</vt:lpstr>
      <vt:lpstr>What to know: Gated Recurrent Units (GRU)</vt:lpstr>
      <vt:lpstr>What to know: Long Short Term Memory (LSTM)</vt:lpstr>
      <vt:lpstr>What to know: Long Short Term Memory (LSTM)</vt:lpstr>
      <vt:lpstr>Choosing between LSTM and GRU</vt:lpstr>
      <vt:lpstr>LSTM in applications</vt:lpstr>
      <vt:lpstr>Is vanishing/exploding gradient just a RNN problem?</vt:lpstr>
      <vt:lpstr>Is vanishing/exploding gradient just a RNN problem?</vt:lpstr>
      <vt:lpstr>Bidirectional RNNs: motivation</vt:lpstr>
      <vt:lpstr>Bidirectional RNNs</vt:lpstr>
      <vt:lpstr>Bidirectional RNNs</vt:lpstr>
      <vt:lpstr>Multi-layer RNNs</vt:lpstr>
      <vt:lpstr>Language Model Evaluation</vt:lpstr>
      <vt:lpstr>Recap of RNNs</vt:lpstr>
      <vt:lpstr>Applications</vt:lpstr>
      <vt:lpstr>Why care about Language Modeling?</vt:lpstr>
      <vt:lpstr>Generating Text with an RNN Language Model</vt:lpstr>
      <vt:lpstr>Generating Text with an RNN Language Model</vt:lpstr>
      <vt:lpstr>Generating Text with an RNN Language Model</vt:lpstr>
      <vt:lpstr>Generating Text with an RNN Language Model</vt:lpstr>
      <vt:lpstr>PowerPoint Presentation</vt:lpstr>
      <vt:lpstr>at first:</vt:lpstr>
      <vt:lpstr>PowerPoint Presentation</vt:lpstr>
      <vt:lpstr>PowerPoint Presentation</vt:lpstr>
      <vt:lpstr>Generated  C code</vt:lpstr>
      <vt:lpstr>Neural Machine Translation</vt:lpstr>
      <vt:lpstr>Neural Machine Translation (NMT)</vt:lpstr>
      <vt:lpstr>Greedy Decoding</vt:lpstr>
      <vt:lpstr>Problems with Greedy Decoding</vt:lpstr>
      <vt:lpstr>Exhaustive Search Decoding</vt:lpstr>
      <vt:lpstr>Beam Search Decoding</vt:lpstr>
      <vt:lpstr>Beam Search Decoding: Example</vt:lpstr>
      <vt:lpstr>Beam Search Decoding: Example</vt:lpstr>
      <vt:lpstr>Beam Search Decoding: Example</vt:lpstr>
      <vt:lpstr>Beam Search Decoding: Example</vt:lpstr>
      <vt:lpstr>Beam Search Decoding: Example</vt:lpstr>
      <vt:lpstr>Beam Search Decoding: Example</vt:lpstr>
      <vt:lpstr>Beam Search Decoding: Example</vt:lpstr>
      <vt:lpstr>Beam Search Decoding: Example</vt:lpstr>
      <vt:lpstr>Beam Search Decoding: Example</vt:lpstr>
      <vt:lpstr>Beam Search Decoding: Example</vt:lpstr>
      <vt:lpstr>PowerPoint Presentation</vt:lpstr>
      <vt:lpstr>Beam Search Decoding: Example</vt:lpstr>
      <vt:lpstr>Beam Search Decoding: Example</vt:lpstr>
      <vt:lpstr>Beam search decoding: stopping criterion</vt:lpstr>
      <vt:lpstr>Beam Search Decoding: Finishing up</vt:lpstr>
      <vt:lpstr>How do we evaluate neural machine translation?</vt:lpstr>
      <vt:lpstr>NMT: the biggest success story of Neural NLP</vt:lpstr>
      <vt:lpstr>Is Machine Translation Solved?</vt:lpstr>
      <vt:lpstr>Is Machine Translation Solved?</vt:lpstr>
      <vt:lpstr>Is Machine Translation Solved?</vt:lpstr>
      <vt:lpstr>NMT Research Continues</vt:lpstr>
      <vt:lpstr>The Bottleneck Problem in Sequence-to-Sequence</vt:lpstr>
      <vt:lpstr>Attention</vt:lpstr>
      <vt:lpstr>Sequence-to-Sequence with Attention</vt:lpstr>
      <vt:lpstr>Sequence-to-Sequence with Attention</vt:lpstr>
      <vt:lpstr>Sequence-to-Sequence with Attention</vt:lpstr>
      <vt:lpstr>Sequence-to-Sequence with Attention</vt:lpstr>
      <vt:lpstr>Sequence-to-sequence with attention</vt:lpstr>
      <vt:lpstr>Sequence-to-Sequence with Attention</vt:lpstr>
      <vt:lpstr>Sequence-to-Sequence with Attention</vt:lpstr>
      <vt:lpstr>Sequence-to-Sequence with Attention</vt:lpstr>
      <vt:lpstr>Attention in Equations</vt:lpstr>
      <vt:lpstr>Attention is Great</vt:lpstr>
      <vt:lpstr>Attention is a general deep learning technique</vt:lpstr>
      <vt:lpstr>Image Captioning</vt:lpstr>
      <vt:lpstr>Recurrent Neural Network</vt:lpstr>
      <vt:lpstr>test image</vt:lpstr>
      <vt:lpstr>PowerPoint Presentation</vt:lpstr>
      <vt:lpstr>test image</vt:lpstr>
      <vt:lpstr>test image</vt:lpstr>
      <vt:lpstr>test image</vt:lpstr>
      <vt:lpstr>test image</vt:lpstr>
      <vt:lpstr>test image</vt:lpstr>
      <vt:lpstr>PowerPoint Presentation</vt:lpstr>
      <vt:lpstr>Video Captioning</vt:lpstr>
      <vt:lpstr>Video Captioning</vt:lpstr>
      <vt:lpstr>Video Captioning</vt:lpstr>
      <vt:lpstr>Video Captioning</vt:lpstr>
      <vt:lpstr>S2VT Overview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7150</dc:title>
  <dc:creator>David Bau</dc:creator>
  <cp:lastModifiedBy>David Bau</cp:lastModifiedBy>
  <cp:revision>3</cp:revision>
  <dcterms:created xsi:type="dcterms:W3CDTF">2022-10-31T10:18:28Z</dcterms:created>
  <dcterms:modified xsi:type="dcterms:W3CDTF">2022-10-31T15:03:45Z</dcterms:modified>
</cp:coreProperties>
</file>