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91"/>
  </p:notesMasterIdLst>
  <p:sldIdLst>
    <p:sldId id="350" r:id="rId2"/>
    <p:sldId id="278" r:id="rId3"/>
    <p:sldId id="877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878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4" r:id="rId24"/>
    <p:sldId id="306" r:id="rId25"/>
    <p:sldId id="307" r:id="rId26"/>
    <p:sldId id="308" r:id="rId27"/>
    <p:sldId id="309" r:id="rId28"/>
    <p:sldId id="311" r:id="rId29"/>
    <p:sldId id="314" r:id="rId30"/>
    <p:sldId id="899" r:id="rId31"/>
    <p:sldId id="315" r:id="rId32"/>
    <p:sldId id="879" r:id="rId33"/>
    <p:sldId id="880" r:id="rId34"/>
    <p:sldId id="881" r:id="rId35"/>
    <p:sldId id="882" r:id="rId36"/>
    <p:sldId id="883" r:id="rId37"/>
    <p:sldId id="321" r:id="rId38"/>
    <p:sldId id="322" r:id="rId39"/>
    <p:sldId id="884" r:id="rId40"/>
    <p:sldId id="889" r:id="rId41"/>
    <p:sldId id="890" r:id="rId42"/>
    <p:sldId id="891" r:id="rId43"/>
    <p:sldId id="430" r:id="rId44"/>
    <p:sldId id="431" r:id="rId45"/>
    <p:sldId id="435" r:id="rId46"/>
    <p:sldId id="436" r:id="rId47"/>
    <p:sldId id="437" r:id="rId48"/>
    <p:sldId id="438" r:id="rId49"/>
    <p:sldId id="439" r:id="rId50"/>
    <p:sldId id="440" r:id="rId51"/>
    <p:sldId id="441" r:id="rId52"/>
    <p:sldId id="346" r:id="rId53"/>
    <p:sldId id="1311" r:id="rId54"/>
    <p:sldId id="901" r:id="rId55"/>
    <p:sldId id="900" r:id="rId56"/>
    <p:sldId id="1312" r:id="rId57"/>
    <p:sldId id="257" r:id="rId58"/>
    <p:sldId id="258" r:id="rId59"/>
    <p:sldId id="259" r:id="rId60"/>
    <p:sldId id="260" r:id="rId61"/>
    <p:sldId id="261" r:id="rId62"/>
    <p:sldId id="1313" r:id="rId63"/>
    <p:sldId id="262" r:id="rId64"/>
    <p:sldId id="263" r:id="rId65"/>
    <p:sldId id="264" r:id="rId66"/>
    <p:sldId id="265" r:id="rId67"/>
    <p:sldId id="266" r:id="rId68"/>
    <p:sldId id="267" r:id="rId69"/>
    <p:sldId id="268" r:id="rId70"/>
    <p:sldId id="269" r:id="rId71"/>
    <p:sldId id="270" r:id="rId72"/>
    <p:sldId id="271" r:id="rId73"/>
    <p:sldId id="272" r:id="rId74"/>
    <p:sldId id="273" r:id="rId75"/>
    <p:sldId id="274" r:id="rId76"/>
    <p:sldId id="275" r:id="rId77"/>
    <p:sldId id="276" r:id="rId78"/>
    <p:sldId id="277" r:id="rId79"/>
    <p:sldId id="892" r:id="rId80"/>
    <p:sldId id="279" r:id="rId81"/>
    <p:sldId id="280" r:id="rId82"/>
    <p:sldId id="281" r:id="rId83"/>
    <p:sldId id="282" r:id="rId84"/>
    <p:sldId id="893" r:id="rId85"/>
    <p:sldId id="894" r:id="rId86"/>
    <p:sldId id="895" r:id="rId87"/>
    <p:sldId id="896" r:id="rId88"/>
    <p:sldId id="897" r:id="rId89"/>
    <p:sldId id="898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16"/>
    <p:restoredTop sz="96197"/>
  </p:normalViewPr>
  <p:slideViewPr>
    <p:cSldViewPr snapToGrid="0">
      <p:cViewPr>
        <p:scale>
          <a:sx n="61" d="100"/>
          <a:sy n="61" d="100"/>
        </p:scale>
        <p:origin x="760" y="1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11/3/22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Shape 1816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7" name="Shape 181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e3485f207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e3485f207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67272be3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67272be3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ae3485f20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ae3485f20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7d343a6a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7d343a6a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e3485f2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e3485f2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e3485f20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e3485f20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e3485f20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e3485f20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e3485f207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ae3485f207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ae3485f207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ae3485f207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ae3485f207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ae3485f207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ae3485f207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ae3485f207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e3485f20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e3485f20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ae3485f207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ae3485f207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ae3485f207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ae3485f207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e3485f20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e3485f20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ae3485f207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ae3485f207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e3485f207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e3485f207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e3485f207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e3485f207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7e1fb82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7e1fb82c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b7e1fb82c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b7e1fb82c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7e1fb82c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7e1fb82c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7e1fb82c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7e1fb82c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b67272be3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b67272be3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ae41a9c80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ae41a9c80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ae41a9c80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ae41a9c80a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ae41a9c80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ae41a9c80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e41a9c80a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e41a9c80a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ae41a9c80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ae41a9c80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ae3485f207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ae3485f207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ae3485f207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ae3485f207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ae41a9c8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ae41a9c8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e3485f207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ae3485f207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4138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11/3/22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467-020-18073-9" TargetMode="External"/><Relationship Id="rId2" Type="http://schemas.openxmlformats.org/officeDocument/2006/relationships/hyperlink" Target="https://www.skynettoday.com/editorials/state_of_nm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arxiv.org/pdf/2005.05738.pdf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2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5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12" Type="http://schemas.openxmlformats.org/officeDocument/2006/relationships/image" Target="../media/image44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11" Type="http://schemas.openxmlformats.org/officeDocument/2006/relationships/image" Target="../media/image43.jpg"/><Relationship Id="rId5" Type="http://schemas.openxmlformats.org/officeDocument/2006/relationships/image" Target="../media/image37.jpg"/><Relationship Id="rId10" Type="http://schemas.openxmlformats.org/officeDocument/2006/relationships/image" Target="../media/image42.jpg"/><Relationship Id="rId4" Type="http://schemas.openxmlformats.org/officeDocument/2006/relationships/image" Target="../media/image36.jpg"/><Relationship Id="rId9" Type="http://schemas.openxmlformats.org/officeDocument/2006/relationships/image" Target="../media/image41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cdn.openai.com/papers/Generative_Pretraining_from_Pixels_V2.pdf" TargetMode="External"/><Relationship Id="rId3" Type="http://schemas.openxmlformats.org/officeDocument/2006/relationships/hyperlink" Target="https://arxiv.org/abs/1706.03762" TargetMode="External"/><Relationship Id="rId7" Type="http://schemas.openxmlformats.org/officeDocument/2006/relationships/hyperlink" Target="https://arxiv.org/pdf/2010.11929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rxiv.org/abs/2101.03961" TargetMode="External"/><Relationship Id="rId5" Type="http://schemas.openxmlformats.org/officeDocument/2006/relationships/hyperlink" Target="https://arxiv.org/abs/1810.04805" TargetMode="External"/><Relationship Id="rId4" Type="http://schemas.openxmlformats.org/officeDocument/2006/relationships/hyperlink" Target="https://cdn.openai.com/better-language-models/language_models_are_unsupervised_multitask_learners.pdf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.gi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gi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8321675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5565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90" dirty="0">
                <a:solidFill>
                  <a:srgbClr val="BA56BD"/>
                </a:solidFill>
                <a:latin typeface="Arial"/>
                <a:cs typeface="Arial"/>
              </a:rPr>
              <a:t>Neural Machine Translation </a:t>
            </a:r>
            <a:r>
              <a:rPr sz="2400" spc="-120" dirty="0">
                <a:solidFill>
                  <a:srgbClr val="BA56BD"/>
                </a:solidFill>
                <a:latin typeface="Arial"/>
                <a:cs typeface="Arial"/>
              </a:rPr>
              <a:t>(NMT)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2400" spc="-110" dirty="0">
                <a:solidFill>
                  <a:prstClr val="black"/>
                </a:solidFill>
                <a:latin typeface="Arial"/>
                <a:cs typeface="Arial"/>
              </a:rPr>
              <a:t>way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do</a:t>
            </a:r>
            <a:r>
              <a:rPr sz="2400" spc="-3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prstClr val="black"/>
                </a:solidFill>
                <a:latin typeface="Arial"/>
                <a:cs typeface="Arial"/>
              </a:rPr>
              <a:t>Machine 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Translation </a:t>
            </a:r>
            <a:r>
              <a:rPr sz="2400" spc="15" dirty="0">
                <a:solidFill>
                  <a:prstClr val="black"/>
                </a:solidFill>
                <a:latin typeface="Arial"/>
                <a:cs typeface="Arial"/>
              </a:rPr>
              <a:t>with 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2400" i="1" spc="-110" dirty="0">
                <a:solidFill>
                  <a:prstClr val="black"/>
                </a:solidFill>
                <a:latin typeface="Arial"/>
                <a:cs typeface="Arial"/>
              </a:rPr>
              <a:t>single </a:t>
            </a:r>
            <a:r>
              <a:rPr sz="2400" i="1" spc="-80" dirty="0">
                <a:solidFill>
                  <a:prstClr val="black"/>
                </a:solidFill>
                <a:latin typeface="Arial"/>
                <a:cs typeface="Arial"/>
              </a:rPr>
              <a:t>neural</a:t>
            </a:r>
            <a:r>
              <a:rPr sz="2400" i="1" spc="-2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i="1" spc="-55" dirty="0">
                <a:solidFill>
                  <a:prstClr val="black"/>
                </a:solidFill>
                <a:latin typeface="Arial"/>
                <a:cs typeface="Arial"/>
              </a:rPr>
              <a:t>network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00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50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75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neural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network </a:t>
            </a:r>
            <a:r>
              <a:rPr sz="2400" spc="-55" dirty="0">
                <a:solidFill>
                  <a:prstClr val="black"/>
                </a:solidFill>
                <a:latin typeface="Arial"/>
                <a:cs typeface="Arial"/>
              </a:rPr>
              <a:t>architecture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called </a:t>
            </a:r>
            <a:r>
              <a:rPr sz="2400" spc="-120" dirty="0">
                <a:solidFill>
                  <a:srgbClr val="BA56BD"/>
                </a:solidFill>
                <a:latin typeface="Arial"/>
                <a:cs typeface="Arial"/>
              </a:rPr>
              <a:t>sequence-to-sequence </a:t>
            </a:r>
            <a:r>
              <a:rPr sz="2400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(aka </a:t>
            </a:r>
            <a:r>
              <a:rPr sz="2400" spc="-150" dirty="0">
                <a:solidFill>
                  <a:srgbClr val="BA56BD"/>
                </a:solidFill>
                <a:latin typeface="Arial"/>
                <a:cs typeface="Arial"/>
              </a:rPr>
              <a:t>seq2seq</a:t>
            </a:r>
            <a:r>
              <a:rPr sz="2400" spc="-150" dirty="0">
                <a:solidFill>
                  <a:prstClr val="black"/>
                </a:solidFill>
                <a:latin typeface="Arial"/>
                <a:cs typeface="Arial"/>
              </a:rPr>
              <a:t>) </a:t>
            </a:r>
            <a:r>
              <a:rPr sz="2400" spc="-11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2400" spc="75" dirty="0">
                <a:solidFill>
                  <a:prstClr val="black"/>
                </a:solidFill>
                <a:latin typeface="Arial"/>
                <a:cs typeface="Arial"/>
              </a:rPr>
              <a:t>it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involves </a:t>
            </a:r>
            <a:r>
              <a:rPr sz="2400" i="1" spc="5" dirty="0">
                <a:solidFill>
                  <a:srgbClr val="BA56BD"/>
                </a:solidFill>
                <a:latin typeface="Arial"/>
                <a:cs typeface="Arial"/>
              </a:rPr>
              <a:t>two</a:t>
            </a:r>
            <a:r>
              <a:rPr sz="2400" i="1" spc="-3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z="2400" spc="-225" dirty="0">
                <a:solidFill>
                  <a:srgbClr val="BA56BD"/>
                </a:solidFill>
                <a:latin typeface="Arial"/>
                <a:cs typeface="Arial"/>
              </a:rPr>
              <a:t>RNNs</a:t>
            </a:r>
            <a:r>
              <a:rPr sz="2400" spc="-225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5166A-801B-4903-91CA-6A967401B0A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D4F583-E551-D244-C752-EE1EFCACB4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Neural Machine Translation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8929" y="2436813"/>
            <a:ext cx="230832" cy="1257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r>
              <a:rPr spc="-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7474" y="2675383"/>
            <a:ext cx="187960" cy="779145"/>
          </a:xfrm>
          <a:custGeom>
            <a:avLst/>
            <a:gdLst/>
            <a:ahLst/>
            <a:cxnLst/>
            <a:rect l="l" t="t" r="r" b="b"/>
            <a:pathLst>
              <a:path w="187959" h="779145">
                <a:moveTo>
                  <a:pt x="187452" y="778763"/>
                </a:moveTo>
                <a:lnTo>
                  <a:pt x="150968" y="772991"/>
                </a:lnTo>
                <a:lnTo>
                  <a:pt x="121177" y="757253"/>
                </a:lnTo>
                <a:lnTo>
                  <a:pt x="101091" y="733919"/>
                </a:lnTo>
                <a:lnTo>
                  <a:pt x="93725" y="705357"/>
                </a:lnTo>
                <a:lnTo>
                  <a:pt x="93725" y="462788"/>
                </a:lnTo>
                <a:lnTo>
                  <a:pt x="86360" y="434226"/>
                </a:lnTo>
                <a:lnTo>
                  <a:pt x="66274" y="410892"/>
                </a:lnTo>
                <a:lnTo>
                  <a:pt x="36483" y="395154"/>
                </a:lnTo>
                <a:lnTo>
                  <a:pt x="0" y="389381"/>
                </a:lnTo>
                <a:lnTo>
                  <a:pt x="36483" y="383609"/>
                </a:lnTo>
                <a:lnTo>
                  <a:pt x="66274" y="367871"/>
                </a:lnTo>
                <a:lnTo>
                  <a:pt x="86360" y="344537"/>
                </a:lnTo>
                <a:lnTo>
                  <a:pt x="93725" y="315975"/>
                </a:lnTo>
                <a:lnTo>
                  <a:pt x="93725" y="73405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06980" y="2003299"/>
            <a:ext cx="4630420" cy="2060575"/>
            <a:chOff x="982980" y="2003298"/>
            <a:chExt cx="4630420" cy="2060575"/>
          </a:xfrm>
        </p:grpSpPr>
        <p:sp>
          <p:nvSpPr>
            <p:cNvPr id="5" name="object 5"/>
            <p:cNvSpPr/>
            <p:nvPr/>
          </p:nvSpPr>
          <p:spPr>
            <a:xfrm>
              <a:off x="982980" y="2656332"/>
              <a:ext cx="2098548" cy="14074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071622" y="3000629"/>
              <a:ext cx="1039494" cy="111760"/>
            </a:xfrm>
            <a:custGeom>
              <a:avLst/>
              <a:gdLst/>
              <a:ahLst/>
              <a:cxnLst/>
              <a:rect l="l" t="t" r="r" b="b"/>
              <a:pathLst>
                <a:path w="1039495" h="111760">
                  <a:moveTo>
                    <a:pt x="1000270" y="55753"/>
                  </a:moveTo>
                  <a:lnTo>
                    <a:pt x="938656" y="91694"/>
                  </a:lnTo>
                  <a:lnTo>
                    <a:pt x="933957" y="94361"/>
                  </a:lnTo>
                  <a:lnTo>
                    <a:pt x="932306" y="100457"/>
                  </a:lnTo>
                  <a:lnTo>
                    <a:pt x="935101" y="105156"/>
                  </a:lnTo>
                  <a:lnTo>
                    <a:pt x="937894" y="109982"/>
                  </a:lnTo>
                  <a:lnTo>
                    <a:pt x="943863" y="111506"/>
                  </a:lnTo>
                  <a:lnTo>
                    <a:pt x="1022509" y="65659"/>
                  </a:lnTo>
                  <a:lnTo>
                    <a:pt x="1019810" y="65659"/>
                  </a:lnTo>
                  <a:lnTo>
                    <a:pt x="1019810" y="64262"/>
                  </a:lnTo>
                  <a:lnTo>
                    <a:pt x="1014856" y="64262"/>
                  </a:lnTo>
                  <a:lnTo>
                    <a:pt x="1000270" y="55753"/>
                  </a:lnTo>
                  <a:close/>
                </a:path>
                <a:path w="1039495" h="111760">
                  <a:moveTo>
                    <a:pt x="983288" y="45847"/>
                  </a:moveTo>
                  <a:lnTo>
                    <a:pt x="0" y="45847"/>
                  </a:lnTo>
                  <a:lnTo>
                    <a:pt x="0" y="65659"/>
                  </a:lnTo>
                  <a:lnTo>
                    <a:pt x="983288" y="65659"/>
                  </a:lnTo>
                  <a:lnTo>
                    <a:pt x="1000270" y="55753"/>
                  </a:lnTo>
                  <a:lnTo>
                    <a:pt x="983288" y="45847"/>
                  </a:lnTo>
                  <a:close/>
                </a:path>
                <a:path w="1039495" h="111760">
                  <a:moveTo>
                    <a:pt x="1022509" y="45847"/>
                  </a:moveTo>
                  <a:lnTo>
                    <a:pt x="1019810" y="45847"/>
                  </a:lnTo>
                  <a:lnTo>
                    <a:pt x="1019810" y="65659"/>
                  </a:lnTo>
                  <a:lnTo>
                    <a:pt x="1022509" y="65659"/>
                  </a:lnTo>
                  <a:lnTo>
                    <a:pt x="1039494" y="55753"/>
                  </a:lnTo>
                  <a:lnTo>
                    <a:pt x="1022509" y="45847"/>
                  </a:lnTo>
                  <a:close/>
                </a:path>
                <a:path w="1039495" h="111760">
                  <a:moveTo>
                    <a:pt x="1014856" y="47244"/>
                  </a:moveTo>
                  <a:lnTo>
                    <a:pt x="1000270" y="55753"/>
                  </a:lnTo>
                  <a:lnTo>
                    <a:pt x="1014856" y="64262"/>
                  </a:lnTo>
                  <a:lnTo>
                    <a:pt x="1014856" y="47244"/>
                  </a:lnTo>
                  <a:close/>
                </a:path>
                <a:path w="1039495" h="111760">
                  <a:moveTo>
                    <a:pt x="1019810" y="47244"/>
                  </a:moveTo>
                  <a:lnTo>
                    <a:pt x="1014856" y="47244"/>
                  </a:lnTo>
                  <a:lnTo>
                    <a:pt x="1014856" y="64262"/>
                  </a:lnTo>
                  <a:lnTo>
                    <a:pt x="1019810" y="64262"/>
                  </a:lnTo>
                  <a:lnTo>
                    <a:pt x="1019810" y="47244"/>
                  </a:lnTo>
                  <a:close/>
                </a:path>
                <a:path w="1039495" h="111760">
                  <a:moveTo>
                    <a:pt x="943863" y="0"/>
                  </a:moveTo>
                  <a:lnTo>
                    <a:pt x="937894" y="1524"/>
                  </a:lnTo>
                  <a:lnTo>
                    <a:pt x="935101" y="6350"/>
                  </a:lnTo>
                  <a:lnTo>
                    <a:pt x="932306" y="11049"/>
                  </a:lnTo>
                  <a:lnTo>
                    <a:pt x="933957" y="17145"/>
                  </a:lnTo>
                  <a:lnTo>
                    <a:pt x="938656" y="19812"/>
                  </a:lnTo>
                  <a:lnTo>
                    <a:pt x="1000270" y="55753"/>
                  </a:lnTo>
                  <a:lnTo>
                    <a:pt x="1014856" y="47244"/>
                  </a:lnTo>
                  <a:lnTo>
                    <a:pt x="1019810" y="47244"/>
                  </a:lnTo>
                  <a:lnTo>
                    <a:pt x="1019810" y="45847"/>
                  </a:lnTo>
                  <a:lnTo>
                    <a:pt x="1022509" y="45847"/>
                  </a:lnTo>
                  <a:lnTo>
                    <a:pt x="943863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184903" y="2731008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184903" y="2900172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184903" y="3069336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184903" y="3238500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110990" y="2666238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35" y="3498"/>
                  </a:lnTo>
                  <a:lnTo>
                    <a:pt x="253666" y="13033"/>
                  </a:lnTo>
                  <a:lnTo>
                    <a:pt x="263201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1" y="753123"/>
                  </a:lnTo>
                  <a:lnTo>
                    <a:pt x="253666" y="767254"/>
                  </a:lnTo>
                  <a:lnTo>
                    <a:pt x="239535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64" y="776789"/>
                  </a:lnTo>
                  <a:lnTo>
                    <a:pt x="13033" y="767254"/>
                  </a:lnTo>
                  <a:lnTo>
                    <a:pt x="3498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189349" y="3000628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06" y="541401"/>
                  </a:moveTo>
                  <a:lnTo>
                    <a:pt x="108712" y="536702"/>
                  </a:lnTo>
                  <a:lnTo>
                    <a:pt x="67157" y="465455"/>
                  </a:lnTo>
                  <a:lnTo>
                    <a:pt x="55753" y="445897"/>
                  </a:lnTo>
                  <a:lnTo>
                    <a:pt x="2794" y="536702"/>
                  </a:lnTo>
                  <a:lnTo>
                    <a:pt x="0" y="541401"/>
                  </a:lnTo>
                  <a:lnTo>
                    <a:pt x="1524" y="547497"/>
                  </a:lnTo>
                  <a:lnTo>
                    <a:pt x="6350" y="550303"/>
                  </a:lnTo>
                  <a:lnTo>
                    <a:pt x="11049" y="553085"/>
                  </a:lnTo>
                  <a:lnTo>
                    <a:pt x="17145" y="551434"/>
                  </a:lnTo>
                  <a:lnTo>
                    <a:pt x="19812" y="546735"/>
                  </a:lnTo>
                  <a:lnTo>
                    <a:pt x="45834" y="502107"/>
                  </a:lnTo>
                  <a:lnTo>
                    <a:pt x="45847" y="465455"/>
                  </a:lnTo>
                  <a:lnTo>
                    <a:pt x="45847" y="502107"/>
                  </a:lnTo>
                  <a:lnTo>
                    <a:pt x="45847" y="1055497"/>
                  </a:lnTo>
                  <a:lnTo>
                    <a:pt x="65659" y="1055497"/>
                  </a:lnTo>
                  <a:lnTo>
                    <a:pt x="65659" y="502107"/>
                  </a:lnTo>
                  <a:lnTo>
                    <a:pt x="91694" y="546735"/>
                  </a:lnTo>
                  <a:lnTo>
                    <a:pt x="94361" y="551434"/>
                  </a:lnTo>
                  <a:lnTo>
                    <a:pt x="100457" y="553085"/>
                  </a:lnTo>
                  <a:lnTo>
                    <a:pt x="105156" y="550303"/>
                  </a:lnTo>
                  <a:lnTo>
                    <a:pt x="109982" y="547497"/>
                  </a:lnTo>
                  <a:lnTo>
                    <a:pt x="111506" y="541401"/>
                  </a:lnTo>
                  <a:close/>
                </a:path>
                <a:path w="533400" h="1056004">
                  <a:moveTo>
                    <a:pt x="533019" y="55753"/>
                  </a:moveTo>
                  <a:lnTo>
                    <a:pt x="516026" y="45847"/>
                  </a:lnTo>
                  <a:lnTo>
                    <a:pt x="442214" y="2794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45"/>
                  </a:lnTo>
                  <a:lnTo>
                    <a:pt x="432181" y="19812"/>
                  </a:lnTo>
                  <a:lnTo>
                    <a:pt x="476796" y="45847"/>
                  </a:lnTo>
                  <a:lnTo>
                    <a:pt x="188341" y="45847"/>
                  </a:lnTo>
                  <a:lnTo>
                    <a:pt x="188341" y="65659"/>
                  </a:lnTo>
                  <a:lnTo>
                    <a:pt x="476796" y="65659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59"/>
                  </a:lnTo>
                  <a:lnTo>
                    <a:pt x="533019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796027" y="2740152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796027" y="2909316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796027" y="3078480"/>
              <a:ext cx="126491" cy="1310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796027" y="3246120"/>
              <a:ext cx="126491" cy="1325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722114" y="2675382"/>
              <a:ext cx="265430" cy="779145"/>
            </a:xfrm>
            <a:custGeom>
              <a:avLst/>
              <a:gdLst/>
              <a:ahLst/>
              <a:cxnLst/>
              <a:rect l="l" t="t" r="r" b="b"/>
              <a:pathLst>
                <a:path w="265429" h="779145">
                  <a:moveTo>
                    <a:pt x="220980" y="0"/>
                  </a:moveTo>
                  <a:lnTo>
                    <a:pt x="238172" y="3476"/>
                  </a:lnTo>
                  <a:lnTo>
                    <a:pt x="252222" y="12953"/>
                  </a:lnTo>
                  <a:lnTo>
                    <a:pt x="261699" y="27003"/>
                  </a:lnTo>
                  <a:lnTo>
                    <a:pt x="265175" y="44195"/>
                  </a:lnTo>
                  <a:lnTo>
                    <a:pt x="265175" y="734567"/>
                  </a:lnTo>
                  <a:lnTo>
                    <a:pt x="261699" y="751760"/>
                  </a:lnTo>
                  <a:lnTo>
                    <a:pt x="252222" y="765809"/>
                  </a:lnTo>
                  <a:lnTo>
                    <a:pt x="238172" y="775287"/>
                  </a:lnTo>
                  <a:lnTo>
                    <a:pt x="220980" y="778763"/>
                  </a:lnTo>
                  <a:lnTo>
                    <a:pt x="44196" y="778763"/>
                  </a:lnTo>
                  <a:lnTo>
                    <a:pt x="27003" y="775287"/>
                  </a:lnTo>
                  <a:lnTo>
                    <a:pt x="12954" y="765810"/>
                  </a:lnTo>
                  <a:lnTo>
                    <a:pt x="3476" y="751760"/>
                  </a:lnTo>
                  <a:lnTo>
                    <a:pt x="0" y="734567"/>
                  </a:lnTo>
                  <a:lnTo>
                    <a:pt x="0" y="44195"/>
                  </a:lnTo>
                  <a:lnTo>
                    <a:pt x="3476" y="27003"/>
                  </a:lnTo>
                  <a:lnTo>
                    <a:pt x="12953" y="12953"/>
                  </a:lnTo>
                  <a:lnTo>
                    <a:pt x="27003" y="3476"/>
                  </a:lnTo>
                  <a:lnTo>
                    <a:pt x="44196" y="0"/>
                  </a:lnTo>
                  <a:lnTo>
                    <a:pt x="22098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798949" y="3009772"/>
              <a:ext cx="533400" cy="1054100"/>
            </a:xfrm>
            <a:custGeom>
              <a:avLst/>
              <a:gdLst/>
              <a:ahLst/>
              <a:cxnLst/>
              <a:rect l="l" t="t" r="r" b="b"/>
              <a:pathLst>
                <a:path w="533400" h="1054100">
                  <a:moveTo>
                    <a:pt x="111506" y="539877"/>
                  </a:moveTo>
                  <a:lnTo>
                    <a:pt x="108712" y="535178"/>
                  </a:lnTo>
                  <a:lnTo>
                    <a:pt x="67157" y="463931"/>
                  </a:lnTo>
                  <a:lnTo>
                    <a:pt x="55753" y="444373"/>
                  </a:lnTo>
                  <a:lnTo>
                    <a:pt x="2794" y="535178"/>
                  </a:lnTo>
                  <a:lnTo>
                    <a:pt x="0" y="539877"/>
                  </a:lnTo>
                  <a:lnTo>
                    <a:pt x="1524" y="545985"/>
                  </a:lnTo>
                  <a:lnTo>
                    <a:pt x="6350" y="548767"/>
                  </a:lnTo>
                  <a:lnTo>
                    <a:pt x="11049" y="551573"/>
                  </a:lnTo>
                  <a:lnTo>
                    <a:pt x="17145" y="549922"/>
                  </a:lnTo>
                  <a:lnTo>
                    <a:pt x="19812" y="545223"/>
                  </a:lnTo>
                  <a:lnTo>
                    <a:pt x="45834" y="500583"/>
                  </a:lnTo>
                  <a:lnTo>
                    <a:pt x="45847" y="463931"/>
                  </a:lnTo>
                  <a:lnTo>
                    <a:pt x="45847" y="500583"/>
                  </a:lnTo>
                  <a:lnTo>
                    <a:pt x="45847" y="1053973"/>
                  </a:lnTo>
                  <a:lnTo>
                    <a:pt x="65659" y="1053973"/>
                  </a:lnTo>
                  <a:lnTo>
                    <a:pt x="65659" y="500583"/>
                  </a:lnTo>
                  <a:lnTo>
                    <a:pt x="91694" y="545223"/>
                  </a:lnTo>
                  <a:lnTo>
                    <a:pt x="94361" y="549922"/>
                  </a:lnTo>
                  <a:lnTo>
                    <a:pt x="100457" y="551573"/>
                  </a:lnTo>
                  <a:lnTo>
                    <a:pt x="105156" y="548767"/>
                  </a:lnTo>
                  <a:lnTo>
                    <a:pt x="109982" y="545985"/>
                  </a:lnTo>
                  <a:lnTo>
                    <a:pt x="111506" y="539877"/>
                  </a:lnTo>
                  <a:close/>
                </a:path>
                <a:path w="533400" h="1054100">
                  <a:moveTo>
                    <a:pt x="533019" y="55753"/>
                  </a:moveTo>
                  <a:lnTo>
                    <a:pt x="516026" y="45847"/>
                  </a:lnTo>
                  <a:lnTo>
                    <a:pt x="442214" y="2794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45"/>
                  </a:lnTo>
                  <a:lnTo>
                    <a:pt x="432181" y="19812"/>
                  </a:lnTo>
                  <a:lnTo>
                    <a:pt x="476796" y="45847"/>
                  </a:lnTo>
                  <a:lnTo>
                    <a:pt x="188341" y="45847"/>
                  </a:lnTo>
                  <a:lnTo>
                    <a:pt x="188341" y="65659"/>
                  </a:lnTo>
                  <a:lnTo>
                    <a:pt x="476796" y="65659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59"/>
                  </a:lnTo>
                  <a:lnTo>
                    <a:pt x="533019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411724" y="2731008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411724" y="2900172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411724" y="3069336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411724" y="3238500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337809" y="2666238"/>
              <a:ext cx="265430" cy="780415"/>
            </a:xfrm>
            <a:custGeom>
              <a:avLst/>
              <a:gdLst/>
              <a:ahLst/>
              <a:cxnLst/>
              <a:rect l="l" t="t" r="r" b="b"/>
              <a:pathLst>
                <a:path w="265429" h="780414">
                  <a:moveTo>
                    <a:pt x="220979" y="0"/>
                  </a:moveTo>
                  <a:lnTo>
                    <a:pt x="238172" y="3476"/>
                  </a:lnTo>
                  <a:lnTo>
                    <a:pt x="252221" y="12953"/>
                  </a:lnTo>
                  <a:lnTo>
                    <a:pt x="261699" y="27003"/>
                  </a:lnTo>
                  <a:lnTo>
                    <a:pt x="265175" y="44196"/>
                  </a:lnTo>
                  <a:lnTo>
                    <a:pt x="265175" y="736091"/>
                  </a:lnTo>
                  <a:lnTo>
                    <a:pt x="261699" y="753284"/>
                  </a:lnTo>
                  <a:lnTo>
                    <a:pt x="252222" y="767333"/>
                  </a:lnTo>
                  <a:lnTo>
                    <a:pt x="238172" y="776811"/>
                  </a:lnTo>
                  <a:lnTo>
                    <a:pt x="220979" y="780288"/>
                  </a:lnTo>
                  <a:lnTo>
                    <a:pt x="44195" y="780288"/>
                  </a:lnTo>
                  <a:lnTo>
                    <a:pt x="27003" y="776811"/>
                  </a:lnTo>
                  <a:lnTo>
                    <a:pt x="12953" y="767334"/>
                  </a:lnTo>
                  <a:lnTo>
                    <a:pt x="3476" y="753284"/>
                  </a:lnTo>
                  <a:lnTo>
                    <a:pt x="0" y="736091"/>
                  </a:lnTo>
                  <a:lnTo>
                    <a:pt x="0" y="44196"/>
                  </a:lnTo>
                  <a:lnTo>
                    <a:pt x="3476" y="27003"/>
                  </a:lnTo>
                  <a:lnTo>
                    <a:pt x="12953" y="12954"/>
                  </a:lnTo>
                  <a:lnTo>
                    <a:pt x="27003" y="3476"/>
                  </a:lnTo>
                  <a:lnTo>
                    <a:pt x="44195" y="0"/>
                  </a:lnTo>
                  <a:lnTo>
                    <a:pt x="220979" y="0"/>
                  </a:lnTo>
                  <a:close/>
                </a:path>
              </a:pathLst>
            </a:custGeom>
            <a:ln w="19811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414645" y="3446526"/>
              <a:ext cx="111760" cy="609600"/>
            </a:xfrm>
            <a:custGeom>
              <a:avLst/>
              <a:gdLst/>
              <a:ahLst/>
              <a:cxnLst/>
              <a:rect l="l" t="t" r="r" b="b"/>
              <a:pathLst>
                <a:path w="111760" h="609600">
                  <a:moveTo>
                    <a:pt x="55752" y="39224"/>
                  </a:moveTo>
                  <a:lnTo>
                    <a:pt x="45846" y="56206"/>
                  </a:lnTo>
                  <a:lnTo>
                    <a:pt x="45846" y="609600"/>
                  </a:lnTo>
                  <a:lnTo>
                    <a:pt x="65658" y="609600"/>
                  </a:lnTo>
                  <a:lnTo>
                    <a:pt x="65658" y="56206"/>
                  </a:lnTo>
                  <a:lnTo>
                    <a:pt x="55752" y="39224"/>
                  </a:lnTo>
                  <a:close/>
                </a:path>
                <a:path w="111760" h="609600">
                  <a:moveTo>
                    <a:pt x="55752" y="0"/>
                  </a:moveTo>
                  <a:lnTo>
                    <a:pt x="2793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7"/>
                  </a:lnTo>
                  <a:lnTo>
                    <a:pt x="17144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6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609600">
                  <a:moveTo>
                    <a:pt x="67159" y="19558"/>
                  </a:moveTo>
                  <a:lnTo>
                    <a:pt x="65658" y="19558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0" y="105537"/>
                  </a:lnTo>
                  <a:lnTo>
                    <a:pt x="100456" y="107187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4"/>
                  </a:lnTo>
                  <a:lnTo>
                    <a:pt x="67159" y="19558"/>
                  </a:lnTo>
                  <a:close/>
                </a:path>
                <a:path w="111760" h="609600">
                  <a:moveTo>
                    <a:pt x="65658" y="19558"/>
                  </a:moveTo>
                  <a:lnTo>
                    <a:pt x="45846" y="19558"/>
                  </a:lnTo>
                  <a:lnTo>
                    <a:pt x="45846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8" y="24637"/>
                  </a:lnTo>
                  <a:lnTo>
                    <a:pt x="65658" y="19558"/>
                  </a:lnTo>
                  <a:close/>
                </a:path>
                <a:path w="111760" h="609600">
                  <a:moveTo>
                    <a:pt x="65658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8" y="24637"/>
                  </a:lnTo>
                  <a:close/>
                </a:path>
                <a:path w="111760" h="60960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196211" y="2120265"/>
              <a:ext cx="386715" cy="355600"/>
            </a:xfrm>
            <a:custGeom>
              <a:avLst/>
              <a:gdLst/>
              <a:ahLst/>
              <a:cxnLst/>
              <a:rect l="l" t="t" r="r" b="b"/>
              <a:pathLst>
                <a:path w="386714" h="355600">
                  <a:moveTo>
                    <a:pt x="289296" y="292060"/>
                  </a:moveTo>
                  <a:lnTo>
                    <a:pt x="263525" y="320294"/>
                  </a:lnTo>
                  <a:lnTo>
                    <a:pt x="386588" y="355092"/>
                  </a:lnTo>
                  <a:lnTo>
                    <a:pt x="367248" y="304926"/>
                  </a:lnTo>
                  <a:lnTo>
                    <a:pt x="303402" y="304926"/>
                  </a:lnTo>
                  <a:lnTo>
                    <a:pt x="289296" y="292060"/>
                  </a:lnTo>
                  <a:close/>
                </a:path>
                <a:path w="386714" h="355600">
                  <a:moveTo>
                    <a:pt x="314934" y="263972"/>
                  </a:moveTo>
                  <a:lnTo>
                    <a:pt x="289296" y="292060"/>
                  </a:lnTo>
                  <a:lnTo>
                    <a:pt x="303402" y="304926"/>
                  </a:lnTo>
                  <a:lnTo>
                    <a:pt x="329056" y="276860"/>
                  </a:lnTo>
                  <a:lnTo>
                    <a:pt x="314934" y="263972"/>
                  </a:lnTo>
                  <a:close/>
                </a:path>
                <a:path w="386714" h="355600">
                  <a:moveTo>
                    <a:pt x="340613" y="235838"/>
                  </a:moveTo>
                  <a:lnTo>
                    <a:pt x="314934" y="263972"/>
                  </a:lnTo>
                  <a:lnTo>
                    <a:pt x="329056" y="276860"/>
                  </a:lnTo>
                  <a:lnTo>
                    <a:pt x="303402" y="304926"/>
                  </a:lnTo>
                  <a:lnTo>
                    <a:pt x="367248" y="304926"/>
                  </a:lnTo>
                  <a:lnTo>
                    <a:pt x="340613" y="235838"/>
                  </a:lnTo>
                  <a:close/>
                </a:path>
                <a:path w="386714" h="355600">
                  <a:moveTo>
                    <a:pt x="25653" y="0"/>
                  </a:moveTo>
                  <a:lnTo>
                    <a:pt x="0" y="28194"/>
                  </a:lnTo>
                  <a:lnTo>
                    <a:pt x="289296" y="292060"/>
                  </a:lnTo>
                  <a:lnTo>
                    <a:pt x="314934" y="263972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FF86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625090" y="2497074"/>
              <a:ext cx="645160" cy="1077595"/>
            </a:xfrm>
            <a:custGeom>
              <a:avLst/>
              <a:gdLst/>
              <a:ahLst/>
              <a:cxnLst/>
              <a:rect l="l" t="t" r="r" b="b"/>
              <a:pathLst>
                <a:path w="645160" h="1077595">
                  <a:moveTo>
                    <a:pt x="0" y="1077467"/>
                  </a:moveTo>
                  <a:lnTo>
                    <a:pt x="644651" y="1077467"/>
                  </a:lnTo>
                  <a:lnTo>
                    <a:pt x="644651" y="0"/>
                  </a:lnTo>
                  <a:lnTo>
                    <a:pt x="0" y="0"/>
                  </a:lnTo>
                  <a:lnTo>
                    <a:pt x="0" y="1077467"/>
                  </a:lnTo>
                  <a:close/>
                </a:path>
              </a:pathLst>
            </a:custGeom>
            <a:ln w="28955">
              <a:solidFill>
                <a:srgbClr val="FF86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189349" y="2003298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2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2" y="39224"/>
                  </a:lnTo>
                  <a:close/>
                </a:path>
                <a:path w="111760" h="664210">
                  <a:moveTo>
                    <a:pt x="55752" y="0"/>
                  </a:moveTo>
                  <a:lnTo>
                    <a:pt x="2793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2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1" y="105537"/>
                  </a:lnTo>
                  <a:lnTo>
                    <a:pt x="100456" y="107187"/>
                  </a:lnTo>
                  <a:lnTo>
                    <a:pt x="105155" y="104393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405374" y="4086809"/>
            <a:ext cx="41408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9950" algn="l"/>
                <a:tab pos="1475740" algn="l"/>
                <a:tab pos="2049780" algn="l"/>
                <a:tab pos="2628900" algn="l"/>
                <a:tab pos="3362325" algn="l"/>
                <a:tab pos="3879850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6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70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65" baseline="5208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2400" i="1" spc="-150" baseline="520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2400" i="1" baseline="5208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50" baseline="3472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44" baseline="3472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2400" i="1" spc="30" baseline="3472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20" baseline="3472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2400" i="1" spc="15" baseline="3472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2400" i="1" spc="-195" baseline="3472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2400" baseline="347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19552" y="4726304"/>
            <a:ext cx="223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06217" y="4467605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804"/>
                </a:lnTo>
                <a:lnTo>
                  <a:pt x="2404268" y="95916"/>
                </a:lnTo>
                <a:lnTo>
                  <a:pt x="2370522" y="124979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2"/>
                </a:lnTo>
                <a:lnTo>
                  <a:pt x="1248759" y="175355"/>
                </a:lnTo>
                <a:lnTo>
                  <a:pt x="1226014" y="218467"/>
                </a:lnTo>
                <a:lnTo>
                  <a:pt x="1217676" y="271272"/>
                </a:lnTo>
                <a:lnTo>
                  <a:pt x="1209337" y="218467"/>
                </a:lnTo>
                <a:lnTo>
                  <a:pt x="1186592" y="175355"/>
                </a:lnTo>
                <a:lnTo>
                  <a:pt x="1152846" y="146292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9"/>
                </a:lnTo>
                <a:lnTo>
                  <a:pt x="31089" y="95916"/>
                </a:lnTo>
                <a:lnTo>
                  <a:pt x="8341" y="5280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5966" y="4096003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4874" y="4096003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934" y="4096003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07540" y="613860"/>
            <a:ext cx="3373754" cy="915035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R="26670" algn="r">
              <a:spcBef>
                <a:spcPts val="1410"/>
              </a:spcBef>
              <a:defRPr/>
            </a:pPr>
            <a:r>
              <a:rPr sz="1900" spc="-145" dirty="0">
                <a:solidFill>
                  <a:srgbClr val="3986FF"/>
                </a:solidFill>
                <a:latin typeface="Arial"/>
                <a:cs typeface="Arial"/>
              </a:rPr>
              <a:t>The </a:t>
            </a:r>
            <a:r>
              <a:rPr sz="1900" spc="-95" dirty="0">
                <a:solidFill>
                  <a:srgbClr val="3986FF"/>
                </a:solidFill>
                <a:latin typeface="Arial"/>
                <a:cs typeface="Arial"/>
              </a:rPr>
              <a:t>sequence-to-sequence</a:t>
            </a:r>
            <a:r>
              <a:rPr sz="1900" spc="-45" dirty="0">
                <a:solidFill>
                  <a:srgbClr val="3986FF"/>
                </a:solidFill>
                <a:latin typeface="Arial"/>
                <a:cs typeface="Arial"/>
              </a:rPr>
              <a:t> </a:t>
            </a:r>
            <a:r>
              <a:rPr sz="1900" spc="-65" dirty="0">
                <a:solidFill>
                  <a:srgbClr val="3986FF"/>
                </a:solidFill>
                <a:latin typeface="Arial"/>
                <a:cs typeface="Arial"/>
              </a:rPr>
              <a:t>model</a:t>
            </a:r>
            <a:endParaRPr sz="19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1250"/>
              </a:spcBef>
              <a:defRPr/>
            </a:pPr>
            <a:r>
              <a:rPr spc="-110" dirty="0">
                <a:solidFill>
                  <a:srgbClr val="FF8600"/>
                </a:solidFill>
                <a:latin typeface="Arial"/>
                <a:cs typeface="Arial"/>
              </a:rPr>
              <a:t>Encoding </a:t>
            </a:r>
            <a:r>
              <a:rPr spc="-5" dirty="0">
                <a:solidFill>
                  <a:srgbClr val="FF8600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FF8600"/>
                </a:solidFill>
                <a:latin typeface="Arial"/>
                <a:cs typeface="Arial"/>
              </a:rPr>
              <a:t>the </a:t>
            </a:r>
            <a:r>
              <a:rPr spc="-95" dirty="0">
                <a:solidFill>
                  <a:srgbClr val="FF8600"/>
                </a:solidFill>
                <a:latin typeface="Arial"/>
                <a:cs typeface="Arial"/>
              </a:rPr>
              <a:t>source</a:t>
            </a:r>
            <a:r>
              <a:rPr spc="-27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8600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98463" y="945260"/>
            <a:ext cx="2317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14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(output)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609082" y="1315974"/>
            <a:ext cx="4098290" cy="271780"/>
          </a:xfrm>
          <a:custGeom>
            <a:avLst/>
            <a:gdLst/>
            <a:ahLst/>
            <a:cxnLst/>
            <a:rect l="l" t="t" r="r" b="b"/>
            <a:pathLst>
              <a:path w="4098290" h="271780">
                <a:moveTo>
                  <a:pt x="0" y="271272"/>
                </a:moveTo>
                <a:lnTo>
                  <a:pt x="8338" y="218467"/>
                </a:lnTo>
                <a:lnTo>
                  <a:pt x="31083" y="175355"/>
                </a:lnTo>
                <a:lnTo>
                  <a:pt x="64829" y="146292"/>
                </a:lnTo>
                <a:lnTo>
                  <a:pt x="106171" y="135636"/>
                </a:lnTo>
                <a:lnTo>
                  <a:pt x="1942845" y="135636"/>
                </a:lnTo>
                <a:lnTo>
                  <a:pt x="1984188" y="124979"/>
                </a:lnTo>
                <a:lnTo>
                  <a:pt x="2017934" y="95916"/>
                </a:lnTo>
                <a:lnTo>
                  <a:pt x="2040679" y="52804"/>
                </a:lnTo>
                <a:lnTo>
                  <a:pt x="2049017" y="0"/>
                </a:lnTo>
                <a:lnTo>
                  <a:pt x="2057356" y="52804"/>
                </a:lnTo>
                <a:lnTo>
                  <a:pt x="2080101" y="95916"/>
                </a:lnTo>
                <a:lnTo>
                  <a:pt x="2113847" y="124979"/>
                </a:lnTo>
                <a:lnTo>
                  <a:pt x="2155190" y="135636"/>
                </a:lnTo>
                <a:lnTo>
                  <a:pt x="3991864" y="135636"/>
                </a:lnTo>
                <a:lnTo>
                  <a:pt x="4033206" y="146292"/>
                </a:lnTo>
                <a:lnTo>
                  <a:pt x="4066952" y="175355"/>
                </a:lnTo>
                <a:lnTo>
                  <a:pt x="4089697" y="218467"/>
                </a:lnTo>
                <a:lnTo>
                  <a:pt x="4098036" y="2712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403132" y="2445766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0136885" y="2698243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2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6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99538" y="5420105"/>
            <a:ext cx="2435860" cy="862416"/>
          </a:xfrm>
          <a:prstGeom prst="rect">
            <a:avLst/>
          </a:prstGeom>
          <a:ln w="19811">
            <a:solidFill>
              <a:srgbClr val="C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44780" marR="139065" algn="ctr">
              <a:spcBef>
                <a:spcPts val="245"/>
              </a:spcBef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produces  </a:t>
            </a:r>
            <a:r>
              <a:rPr spc="-100" dirty="0">
                <a:solidFill>
                  <a:prstClr val="black"/>
                </a:solidFill>
                <a:latin typeface="Arial"/>
                <a:cs typeface="Arial"/>
              </a:rPr>
              <a:t>an </a:t>
            </a:r>
            <a:r>
              <a:rPr spc="-80" dirty="0">
                <a:solidFill>
                  <a:srgbClr val="FF8600"/>
                </a:solidFill>
                <a:latin typeface="Arial"/>
                <a:cs typeface="Arial"/>
              </a:rPr>
              <a:t>encoding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the  </a:t>
            </a:r>
            <a:r>
              <a:rPr spc="-95" dirty="0">
                <a:solidFill>
                  <a:prstClr val="black"/>
                </a:solidFill>
                <a:latin typeface="Arial"/>
                <a:cs typeface="Arial"/>
              </a:rPr>
              <a:t>source</a:t>
            </a:r>
            <a:r>
              <a:rPr spc="-1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prstClr val="black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34235" y="1503046"/>
            <a:ext cx="25952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defRPr/>
            </a:pPr>
            <a:r>
              <a:rPr spc="-100" dirty="0">
                <a:solidFill>
                  <a:srgbClr val="FF8600"/>
                </a:solidFill>
                <a:latin typeface="Arial"/>
                <a:cs typeface="Arial"/>
              </a:rPr>
              <a:t>Provides </a:t>
            </a:r>
            <a:r>
              <a:rPr spc="-10" dirty="0">
                <a:solidFill>
                  <a:srgbClr val="FF8600"/>
                </a:solidFill>
                <a:latin typeface="Arial"/>
                <a:cs typeface="Arial"/>
              </a:rPr>
              <a:t>initial </a:t>
            </a:r>
            <a:r>
              <a:rPr spc="-60" dirty="0">
                <a:solidFill>
                  <a:srgbClr val="FF8600"/>
                </a:solidFill>
                <a:latin typeface="Arial"/>
                <a:cs typeface="Arial"/>
              </a:rPr>
              <a:t>hidden</a:t>
            </a:r>
            <a:r>
              <a:rPr spc="-150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FF8600"/>
                </a:solidFill>
                <a:latin typeface="Arial"/>
                <a:cs typeface="Arial"/>
              </a:rPr>
              <a:t>state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" algn="ctr">
              <a:defRPr/>
            </a:pPr>
            <a:r>
              <a:rPr spc="-5" dirty="0">
                <a:solidFill>
                  <a:srgbClr val="FF8600"/>
                </a:solidFill>
                <a:latin typeface="Arial"/>
                <a:cs typeface="Arial"/>
              </a:rPr>
              <a:t>for </a:t>
            </a: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8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165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r>
              <a:rPr spc="-165" dirty="0">
                <a:solidFill>
                  <a:srgbClr val="FF8600"/>
                </a:solidFill>
                <a:latin typeface="Arial"/>
                <a:cs typeface="Arial"/>
              </a:rPr>
              <a:t>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07559" y="4688586"/>
            <a:ext cx="4872355" cy="585417"/>
          </a:xfrm>
          <a:prstGeom prst="rect">
            <a:avLst/>
          </a:prstGeom>
          <a:ln w="19811">
            <a:solidFill>
              <a:srgbClr val="00AF5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492125" marR="100330" indent="-335280">
              <a:spcBef>
                <a:spcPts val="245"/>
              </a:spcBef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 </a:t>
            </a:r>
            <a:r>
              <a:rPr spc="-9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pc="-14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pc="-135" dirty="0">
                <a:solidFill>
                  <a:prstClr val="black"/>
                </a:solidFill>
                <a:latin typeface="Arial"/>
                <a:cs typeface="Arial"/>
              </a:rPr>
              <a:t>Language </a:t>
            </a:r>
            <a:r>
              <a:rPr spc="-35" dirty="0">
                <a:solidFill>
                  <a:prstClr val="black"/>
                </a:solidFill>
                <a:latin typeface="Arial"/>
                <a:cs typeface="Arial"/>
              </a:rPr>
              <a:t>Model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that </a:t>
            </a:r>
            <a:r>
              <a:rPr spc="-95" dirty="0">
                <a:solidFill>
                  <a:prstClr val="black"/>
                </a:solidFill>
                <a:latin typeface="Arial"/>
                <a:cs typeface="Arial"/>
              </a:rPr>
              <a:t>generates  </a:t>
            </a:r>
            <a:r>
              <a:rPr spc="-45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85" dirty="0">
                <a:solidFill>
                  <a:prstClr val="black"/>
                </a:solidFill>
                <a:latin typeface="Arial"/>
                <a:cs typeface="Arial"/>
              </a:rPr>
              <a:t>sentence, </a:t>
            </a:r>
            <a:r>
              <a:rPr i="1" spc="-65" dirty="0">
                <a:solidFill>
                  <a:prstClr val="black"/>
                </a:solidFill>
                <a:latin typeface="Arial"/>
                <a:cs typeface="Arial"/>
              </a:rPr>
              <a:t>conditioned </a:t>
            </a:r>
            <a:r>
              <a:rPr i="1" spc="-80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i="1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i="1" spc="-85" dirty="0">
                <a:solidFill>
                  <a:srgbClr val="FF8600"/>
                </a:solidFill>
                <a:latin typeface="Arial"/>
                <a:cs typeface="Arial"/>
              </a:rPr>
              <a:t>encoding</a:t>
            </a:r>
            <a:r>
              <a:rPr spc="-85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57851" y="1658569"/>
            <a:ext cx="2254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1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549646" y="2094647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844922" y="2010917"/>
            <a:ext cx="589915" cy="2065020"/>
            <a:chOff x="4320921" y="2010917"/>
            <a:chExt cx="589915" cy="2065020"/>
          </a:xfrm>
        </p:grpSpPr>
        <p:sp>
          <p:nvSpPr>
            <p:cNvPr id="46" name="object 46"/>
            <p:cNvSpPr/>
            <p:nvPr/>
          </p:nvSpPr>
          <p:spPr>
            <a:xfrm>
              <a:off x="4320921" y="2016886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3" y="0"/>
                  </a:moveTo>
                  <a:lnTo>
                    <a:pt x="0" y="6223"/>
                  </a:lnTo>
                  <a:lnTo>
                    <a:pt x="6223" y="34543"/>
                  </a:lnTo>
                  <a:lnTo>
                    <a:pt x="34416" y="28321"/>
                  </a:lnTo>
                  <a:lnTo>
                    <a:pt x="28193" y="0"/>
                  </a:lnTo>
                  <a:close/>
                </a:path>
                <a:path w="507364" h="2058670">
                  <a:moveTo>
                    <a:pt x="40639" y="56641"/>
                  </a:moveTo>
                  <a:lnTo>
                    <a:pt x="12445" y="62864"/>
                  </a:lnTo>
                  <a:lnTo>
                    <a:pt x="18668" y="91186"/>
                  </a:lnTo>
                  <a:lnTo>
                    <a:pt x="46862" y="84962"/>
                  </a:lnTo>
                  <a:lnTo>
                    <a:pt x="40639" y="56641"/>
                  </a:lnTo>
                  <a:close/>
                </a:path>
                <a:path w="507364" h="2058670">
                  <a:moveTo>
                    <a:pt x="53086" y="113157"/>
                  </a:moveTo>
                  <a:lnTo>
                    <a:pt x="24891" y="119379"/>
                  </a:lnTo>
                  <a:lnTo>
                    <a:pt x="31114" y="147700"/>
                  </a:lnTo>
                  <a:lnTo>
                    <a:pt x="59308" y="141477"/>
                  </a:lnTo>
                  <a:lnTo>
                    <a:pt x="53086" y="113157"/>
                  </a:lnTo>
                  <a:close/>
                </a:path>
                <a:path w="507364" h="2058670">
                  <a:moveTo>
                    <a:pt x="65531" y="169799"/>
                  </a:moveTo>
                  <a:lnTo>
                    <a:pt x="37337" y="176022"/>
                  </a:lnTo>
                  <a:lnTo>
                    <a:pt x="43561" y="204215"/>
                  </a:lnTo>
                  <a:lnTo>
                    <a:pt x="71754" y="197992"/>
                  </a:lnTo>
                  <a:lnTo>
                    <a:pt x="65531" y="169799"/>
                  </a:lnTo>
                  <a:close/>
                </a:path>
                <a:path w="507364" h="2058670">
                  <a:moveTo>
                    <a:pt x="77977" y="226313"/>
                  </a:moveTo>
                  <a:lnTo>
                    <a:pt x="49783" y="232537"/>
                  </a:lnTo>
                  <a:lnTo>
                    <a:pt x="56006" y="260858"/>
                  </a:lnTo>
                  <a:lnTo>
                    <a:pt x="84200" y="254635"/>
                  </a:lnTo>
                  <a:lnTo>
                    <a:pt x="77977" y="226313"/>
                  </a:lnTo>
                  <a:close/>
                </a:path>
                <a:path w="507364" h="2058670">
                  <a:moveTo>
                    <a:pt x="90424" y="282828"/>
                  </a:moveTo>
                  <a:lnTo>
                    <a:pt x="62229" y="289051"/>
                  </a:lnTo>
                  <a:lnTo>
                    <a:pt x="68452" y="317373"/>
                  </a:lnTo>
                  <a:lnTo>
                    <a:pt x="96646" y="311150"/>
                  </a:lnTo>
                  <a:lnTo>
                    <a:pt x="90424" y="282828"/>
                  </a:lnTo>
                  <a:close/>
                </a:path>
                <a:path w="507364" h="2058670">
                  <a:moveTo>
                    <a:pt x="102869" y="339471"/>
                  </a:moveTo>
                  <a:lnTo>
                    <a:pt x="74675" y="345693"/>
                  </a:lnTo>
                  <a:lnTo>
                    <a:pt x="80899" y="373888"/>
                  </a:lnTo>
                  <a:lnTo>
                    <a:pt x="109092" y="367664"/>
                  </a:lnTo>
                  <a:lnTo>
                    <a:pt x="102869" y="339471"/>
                  </a:lnTo>
                  <a:close/>
                </a:path>
                <a:path w="507364" h="2058670">
                  <a:moveTo>
                    <a:pt x="115315" y="395986"/>
                  </a:moveTo>
                  <a:lnTo>
                    <a:pt x="87121" y="402209"/>
                  </a:lnTo>
                  <a:lnTo>
                    <a:pt x="93344" y="430529"/>
                  </a:lnTo>
                  <a:lnTo>
                    <a:pt x="121538" y="424307"/>
                  </a:lnTo>
                  <a:lnTo>
                    <a:pt x="115315" y="395986"/>
                  </a:lnTo>
                  <a:close/>
                </a:path>
                <a:path w="507364" h="2058670">
                  <a:moveTo>
                    <a:pt x="127762" y="452500"/>
                  </a:moveTo>
                  <a:lnTo>
                    <a:pt x="99567" y="458724"/>
                  </a:lnTo>
                  <a:lnTo>
                    <a:pt x="105790" y="487045"/>
                  </a:lnTo>
                  <a:lnTo>
                    <a:pt x="133984" y="480822"/>
                  </a:lnTo>
                  <a:lnTo>
                    <a:pt x="127762" y="452500"/>
                  </a:lnTo>
                  <a:close/>
                </a:path>
                <a:path w="507364" h="2058670">
                  <a:moveTo>
                    <a:pt x="140207" y="509142"/>
                  </a:moveTo>
                  <a:lnTo>
                    <a:pt x="112013" y="515365"/>
                  </a:lnTo>
                  <a:lnTo>
                    <a:pt x="118237" y="543560"/>
                  </a:lnTo>
                  <a:lnTo>
                    <a:pt x="146430" y="537337"/>
                  </a:lnTo>
                  <a:lnTo>
                    <a:pt x="140207" y="509142"/>
                  </a:lnTo>
                  <a:close/>
                </a:path>
                <a:path w="507364" h="2058670">
                  <a:moveTo>
                    <a:pt x="152653" y="565658"/>
                  </a:moveTo>
                  <a:lnTo>
                    <a:pt x="124459" y="571880"/>
                  </a:lnTo>
                  <a:lnTo>
                    <a:pt x="130682" y="600201"/>
                  </a:lnTo>
                  <a:lnTo>
                    <a:pt x="158876" y="593978"/>
                  </a:lnTo>
                  <a:lnTo>
                    <a:pt x="152653" y="565658"/>
                  </a:lnTo>
                  <a:close/>
                </a:path>
                <a:path w="507364" h="2058670">
                  <a:moveTo>
                    <a:pt x="165100" y="622173"/>
                  </a:moveTo>
                  <a:lnTo>
                    <a:pt x="136905" y="628396"/>
                  </a:lnTo>
                  <a:lnTo>
                    <a:pt x="143128" y="656716"/>
                  </a:lnTo>
                  <a:lnTo>
                    <a:pt x="171323" y="650493"/>
                  </a:lnTo>
                  <a:lnTo>
                    <a:pt x="165100" y="622173"/>
                  </a:lnTo>
                  <a:close/>
                </a:path>
                <a:path w="507364" h="2058670">
                  <a:moveTo>
                    <a:pt x="177545" y="678814"/>
                  </a:moveTo>
                  <a:lnTo>
                    <a:pt x="149351" y="685038"/>
                  </a:lnTo>
                  <a:lnTo>
                    <a:pt x="155575" y="713232"/>
                  </a:lnTo>
                  <a:lnTo>
                    <a:pt x="183768" y="707009"/>
                  </a:lnTo>
                  <a:lnTo>
                    <a:pt x="177545" y="678814"/>
                  </a:lnTo>
                  <a:close/>
                </a:path>
                <a:path w="507364" h="2058670">
                  <a:moveTo>
                    <a:pt x="189991" y="735329"/>
                  </a:moveTo>
                  <a:lnTo>
                    <a:pt x="161798" y="741552"/>
                  </a:lnTo>
                  <a:lnTo>
                    <a:pt x="168020" y="769874"/>
                  </a:lnTo>
                  <a:lnTo>
                    <a:pt x="196214" y="763651"/>
                  </a:lnTo>
                  <a:lnTo>
                    <a:pt x="189991" y="735329"/>
                  </a:lnTo>
                  <a:close/>
                </a:path>
                <a:path w="507364" h="2058670">
                  <a:moveTo>
                    <a:pt x="202437" y="791845"/>
                  </a:moveTo>
                  <a:lnTo>
                    <a:pt x="174243" y="798067"/>
                  </a:lnTo>
                  <a:lnTo>
                    <a:pt x="180466" y="826388"/>
                  </a:lnTo>
                  <a:lnTo>
                    <a:pt x="208661" y="820165"/>
                  </a:lnTo>
                  <a:lnTo>
                    <a:pt x="202437" y="791845"/>
                  </a:lnTo>
                  <a:close/>
                </a:path>
                <a:path w="507364" h="2058670">
                  <a:moveTo>
                    <a:pt x="214883" y="848487"/>
                  </a:moveTo>
                  <a:lnTo>
                    <a:pt x="186689" y="854710"/>
                  </a:lnTo>
                  <a:lnTo>
                    <a:pt x="192912" y="882903"/>
                  </a:lnTo>
                  <a:lnTo>
                    <a:pt x="221106" y="876680"/>
                  </a:lnTo>
                  <a:lnTo>
                    <a:pt x="214883" y="848487"/>
                  </a:lnTo>
                  <a:close/>
                </a:path>
                <a:path w="507364" h="2058670">
                  <a:moveTo>
                    <a:pt x="227329" y="905001"/>
                  </a:moveTo>
                  <a:lnTo>
                    <a:pt x="199136" y="911225"/>
                  </a:lnTo>
                  <a:lnTo>
                    <a:pt x="205358" y="939546"/>
                  </a:lnTo>
                  <a:lnTo>
                    <a:pt x="233552" y="933323"/>
                  </a:lnTo>
                  <a:lnTo>
                    <a:pt x="227329" y="905001"/>
                  </a:lnTo>
                  <a:close/>
                </a:path>
                <a:path w="507364" h="2058670">
                  <a:moveTo>
                    <a:pt x="239775" y="961516"/>
                  </a:moveTo>
                  <a:lnTo>
                    <a:pt x="211581" y="967739"/>
                  </a:lnTo>
                  <a:lnTo>
                    <a:pt x="217804" y="996061"/>
                  </a:lnTo>
                  <a:lnTo>
                    <a:pt x="245999" y="989838"/>
                  </a:lnTo>
                  <a:lnTo>
                    <a:pt x="239775" y="961516"/>
                  </a:lnTo>
                  <a:close/>
                </a:path>
                <a:path w="507364" h="2058670">
                  <a:moveTo>
                    <a:pt x="252221" y="1018159"/>
                  </a:moveTo>
                  <a:lnTo>
                    <a:pt x="224027" y="1024382"/>
                  </a:lnTo>
                  <a:lnTo>
                    <a:pt x="230250" y="1052576"/>
                  </a:lnTo>
                  <a:lnTo>
                    <a:pt x="258444" y="1046352"/>
                  </a:lnTo>
                  <a:lnTo>
                    <a:pt x="252221" y="1018159"/>
                  </a:lnTo>
                  <a:close/>
                </a:path>
                <a:path w="507364" h="2058670">
                  <a:moveTo>
                    <a:pt x="264667" y="1074674"/>
                  </a:moveTo>
                  <a:lnTo>
                    <a:pt x="236474" y="1080897"/>
                  </a:lnTo>
                  <a:lnTo>
                    <a:pt x="242696" y="1109217"/>
                  </a:lnTo>
                  <a:lnTo>
                    <a:pt x="270890" y="1102995"/>
                  </a:lnTo>
                  <a:lnTo>
                    <a:pt x="264667" y="1074674"/>
                  </a:lnTo>
                  <a:close/>
                </a:path>
                <a:path w="507364" h="2058670">
                  <a:moveTo>
                    <a:pt x="277113" y="1131189"/>
                  </a:moveTo>
                  <a:lnTo>
                    <a:pt x="248919" y="1137412"/>
                  </a:lnTo>
                  <a:lnTo>
                    <a:pt x="255142" y="1165733"/>
                  </a:lnTo>
                  <a:lnTo>
                    <a:pt x="283337" y="1159510"/>
                  </a:lnTo>
                  <a:lnTo>
                    <a:pt x="277113" y="1131189"/>
                  </a:lnTo>
                  <a:close/>
                </a:path>
                <a:path w="507364" h="2058670">
                  <a:moveTo>
                    <a:pt x="289559" y="1187830"/>
                  </a:moveTo>
                  <a:lnTo>
                    <a:pt x="261365" y="1194053"/>
                  </a:lnTo>
                  <a:lnTo>
                    <a:pt x="267588" y="1222248"/>
                  </a:lnTo>
                  <a:lnTo>
                    <a:pt x="295782" y="1216025"/>
                  </a:lnTo>
                  <a:lnTo>
                    <a:pt x="289559" y="1187830"/>
                  </a:lnTo>
                  <a:close/>
                </a:path>
                <a:path w="507364" h="2058670">
                  <a:moveTo>
                    <a:pt x="302005" y="1244346"/>
                  </a:moveTo>
                  <a:lnTo>
                    <a:pt x="273812" y="1250568"/>
                  </a:lnTo>
                  <a:lnTo>
                    <a:pt x="280034" y="1278889"/>
                  </a:lnTo>
                  <a:lnTo>
                    <a:pt x="308228" y="1272666"/>
                  </a:lnTo>
                  <a:lnTo>
                    <a:pt x="302005" y="1244346"/>
                  </a:lnTo>
                  <a:close/>
                </a:path>
                <a:path w="507364" h="2058670">
                  <a:moveTo>
                    <a:pt x="314451" y="1300861"/>
                  </a:moveTo>
                  <a:lnTo>
                    <a:pt x="286257" y="1307084"/>
                  </a:lnTo>
                  <a:lnTo>
                    <a:pt x="292480" y="1335404"/>
                  </a:lnTo>
                  <a:lnTo>
                    <a:pt x="320675" y="1329182"/>
                  </a:lnTo>
                  <a:lnTo>
                    <a:pt x="314451" y="1300861"/>
                  </a:lnTo>
                  <a:close/>
                </a:path>
                <a:path w="507364" h="2058670">
                  <a:moveTo>
                    <a:pt x="326898" y="1357502"/>
                  </a:moveTo>
                  <a:lnTo>
                    <a:pt x="298703" y="1363726"/>
                  </a:lnTo>
                  <a:lnTo>
                    <a:pt x="304926" y="1391920"/>
                  </a:lnTo>
                  <a:lnTo>
                    <a:pt x="333120" y="1385697"/>
                  </a:lnTo>
                  <a:lnTo>
                    <a:pt x="326898" y="1357502"/>
                  </a:lnTo>
                  <a:close/>
                </a:path>
                <a:path w="507364" h="2058670">
                  <a:moveTo>
                    <a:pt x="339343" y="1414017"/>
                  </a:moveTo>
                  <a:lnTo>
                    <a:pt x="311150" y="1420240"/>
                  </a:lnTo>
                  <a:lnTo>
                    <a:pt x="317373" y="1448562"/>
                  </a:lnTo>
                  <a:lnTo>
                    <a:pt x="345566" y="1442339"/>
                  </a:lnTo>
                  <a:lnTo>
                    <a:pt x="339343" y="1414017"/>
                  </a:lnTo>
                  <a:close/>
                </a:path>
                <a:path w="507364" h="2058670">
                  <a:moveTo>
                    <a:pt x="351789" y="1470533"/>
                  </a:moveTo>
                  <a:lnTo>
                    <a:pt x="323595" y="1476755"/>
                  </a:lnTo>
                  <a:lnTo>
                    <a:pt x="329818" y="1505077"/>
                  </a:lnTo>
                  <a:lnTo>
                    <a:pt x="358013" y="1498853"/>
                  </a:lnTo>
                  <a:lnTo>
                    <a:pt x="351789" y="1470533"/>
                  </a:lnTo>
                  <a:close/>
                </a:path>
                <a:path w="507364" h="2058670">
                  <a:moveTo>
                    <a:pt x="364236" y="1527175"/>
                  </a:moveTo>
                  <a:lnTo>
                    <a:pt x="336041" y="1533398"/>
                  </a:lnTo>
                  <a:lnTo>
                    <a:pt x="342264" y="1561591"/>
                  </a:lnTo>
                  <a:lnTo>
                    <a:pt x="370458" y="1555368"/>
                  </a:lnTo>
                  <a:lnTo>
                    <a:pt x="364236" y="1527175"/>
                  </a:lnTo>
                  <a:close/>
                </a:path>
                <a:path w="507364" h="2058670">
                  <a:moveTo>
                    <a:pt x="376681" y="1583689"/>
                  </a:moveTo>
                  <a:lnTo>
                    <a:pt x="348488" y="1589913"/>
                  </a:lnTo>
                  <a:lnTo>
                    <a:pt x="354711" y="1618233"/>
                  </a:lnTo>
                  <a:lnTo>
                    <a:pt x="382904" y="1612011"/>
                  </a:lnTo>
                  <a:lnTo>
                    <a:pt x="376681" y="1583689"/>
                  </a:lnTo>
                  <a:close/>
                </a:path>
                <a:path w="507364" h="2058670">
                  <a:moveTo>
                    <a:pt x="389254" y="1640205"/>
                  </a:moveTo>
                  <a:lnTo>
                    <a:pt x="360933" y="1646427"/>
                  </a:lnTo>
                  <a:lnTo>
                    <a:pt x="367156" y="1674749"/>
                  </a:lnTo>
                  <a:lnTo>
                    <a:pt x="395477" y="1668526"/>
                  </a:lnTo>
                  <a:lnTo>
                    <a:pt x="389254" y="1640205"/>
                  </a:lnTo>
                  <a:close/>
                </a:path>
                <a:path w="507364" h="2058670">
                  <a:moveTo>
                    <a:pt x="401700" y="1696846"/>
                  </a:moveTo>
                  <a:lnTo>
                    <a:pt x="373379" y="1703070"/>
                  </a:lnTo>
                  <a:lnTo>
                    <a:pt x="379602" y="1731264"/>
                  </a:lnTo>
                  <a:lnTo>
                    <a:pt x="407924" y="1725040"/>
                  </a:lnTo>
                  <a:lnTo>
                    <a:pt x="401700" y="1696846"/>
                  </a:lnTo>
                  <a:close/>
                </a:path>
                <a:path w="507364" h="2058670">
                  <a:moveTo>
                    <a:pt x="414146" y="1753362"/>
                  </a:moveTo>
                  <a:lnTo>
                    <a:pt x="385825" y="1759585"/>
                  </a:lnTo>
                  <a:lnTo>
                    <a:pt x="392049" y="1787906"/>
                  </a:lnTo>
                  <a:lnTo>
                    <a:pt x="420369" y="1781683"/>
                  </a:lnTo>
                  <a:lnTo>
                    <a:pt x="414146" y="1753362"/>
                  </a:lnTo>
                  <a:close/>
                </a:path>
                <a:path w="507364" h="2058670">
                  <a:moveTo>
                    <a:pt x="426592" y="1809877"/>
                  </a:moveTo>
                  <a:lnTo>
                    <a:pt x="398271" y="1816100"/>
                  </a:lnTo>
                  <a:lnTo>
                    <a:pt x="404494" y="1844420"/>
                  </a:lnTo>
                  <a:lnTo>
                    <a:pt x="432815" y="1838198"/>
                  </a:lnTo>
                  <a:lnTo>
                    <a:pt x="426592" y="1809877"/>
                  </a:lnTo>
                  <a:close/>
                </a:path>
                <a:path w="507364" h="2058670">
                  <a:moveTo>
                    <a:pt x="439038" y="1866519"/>
                  </a:moveTo>
                  <a:lnTo>
                    <a:pt x="410717" y="1872742"/>
                  </a:lnTo>
                  <a:lnTo>
                    <a:pt x="416940" y="1900936"/>
                  </a:lnTo>
                  <a:lnTo>
                    <a:pt x="445262" y="1894713"/>
                  </a:lnTo>
                  <a:lnTo>
                    <a:pt x="439038" y="1866519"/>
                  </a:lnTo>
                  <a:close/>
                </a:path>
                <a:path w="507364" h="2058670">
                  <a:moveTo>
                    <a:pt x="388112" y="1940560"/>
                  </a:moveTo>
                  <a:lnTo>
                    <a:pt x="382269" y="1945894"/>
                  </a:lnTo>
                  <a:lnTo>
                    <a:pt x="376427" y="1951355"/>
                  </a:lnTo>
                  <a:lnTo>
                    <a:pt x="376046" y="1960499"/>
                  </a:lnTo>
                  <a:lnTo>
                    <a:pt x="381507" y="1966340"/>
                  </a:lnTo>
                  <a:lnTo>
                    <a:pt x="466470" y="2058543"/>
                  </a:lnTo>
                  <a:lnTo>
                    <a:pt x="476927" y="2026031"/>
                  </a:lnTo>
                  <a:lnTo>
                    <a:pt x="446531" y="2026031"/>
                  </a:lnTo>
                  <a:lnTo>
                    <a:pt x="450368" y="2014093"/>
                  </a:lnTo>
                  <a:lnTo>
                    <a:pt x="441832" y="2014093"/>
                  </a:lnTo>
                  <a:lnTo>
                    <a:pt x="435609" y="1985899"/>
                  </a:lnTo>
                  <a:lnTo>
                    <a:pt x="438269" y="1985314"/>
                  </a:lnTo>
                  <a:lnTo>
                    <a:pt x="402716" y="1946783"/>
                  </a:lnTo>
                  <a:lnTo>
                    <a:pt x="397382" y="1940940"/>
                  </a:lnTo>
                  <a:lnTo>
                    <a:pt x="388112" y="1940560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1" y="2026031"/>
                  </a:lnTo>
                  <a:lnTo>
                    <a:pt x="470915" y="2020696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6"/>
                  </a:moveTo>
                  <a:lnTo>
                    <a:pt x="463930" y="1979676"/>
                  </a:lnTo>
                  <a:lnTo>
                    <a:pt x="470153" y="2007870"/>
                  </a:lnTo>
                  <a:lnTo>
                    <a:pt x="460947" y="2009892"/>
                  </a:lnTo>
                  <a:lnTo>
                    <a:pt x="470915" y="2020696"/>
                  </a:lnTo>
                  <a:lnTo>
                    <a:pt x="446531" y="2026031"/>
                  </a:lnTo>
                  <a:lnTo>
                    <a:pt x="476927" y="2026031"/>
                  </a:lnTo>
                  <a:lnTo>
                    <a:pt x="491836" y="1979676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09" y="1985899"/>
                  </a:lnTo>
                  <a:lnTo>
                    <a:pt x="441832" y="2014093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2" y="2014093"/>
                  </a:lnTo>
                  <a:lnTo>
                    <a:pt x="450368" y="2014093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0" y="1979676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3" y="2007870"/>
                  </a:lnTo>
                  <a:lnTo>
                    <a:pt x="463930" y="1979676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3" y="1918589"/>
                  </a:moveTo>
                  <a:lnTo>
                    <a:pt x="479678" y="1922780"/>
                  </a:lnTo>
                  <a:lnTo>
                    <a:pt x="477265" y="1930400"/>
                  </a:lnTo>
                  <a:lnTo>
                    <a:pt x="461239" y="1980267"/>
                  </a:lnTo>
                  <a:lnTo>
                    <a:pt x="463930" y="1979676"/>
                  </a:lnTo>
                  <a:lnTo>
                    <a:pt x="491836" y="1979676"/>
                  </a:lnTo>
                  <a:lnTo>
                    <a:pt x="504825" y="1939289"/>
                  </a:lnTo>
                  <a:lnTo>
                    <a:pt x="507364" y="1931670"/>
                  </a:lnTo>
                  <a:lnTo>
                    <a:pt x="503174" y="1923414"/>
                  </a:lnTo>
                  <a:lnTo>
                    <a:pt x="487933" y="1918589"/>
                  </a:lnTo>
                  <a:close/>
                </a:path>
                <a:path w="507364" h="2058670">
                  <a:moveTo>
                    <a:pt x="451484" y="1923033"/>
                  </a:moveTo>
                  <a:lnTo>
                    <a:pt x="423163" y="1929257"/>
                  </a:lnTo>
                  <a:lnTo>
                    <a:pt x="429387" y="1957577"/>
                  </a:lnTo>
                  <a:lnTo>
                    <a:pt x="457707" y="1951355"/>
                  </a:lnTo>
                  <a:lnTo>
                    <a:pt x="451484" y="1923033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4798949" y="2010917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2" y="39224"/>
                  </a:moveTo>
                  <a:lnTo>
                    <a:pt x="45847" y="56206"/>
                  </a:lnTo>
                  <a:lnTo>
                    <a:pt x="45847" y="663829"/>
                  </a:lnTo>
                  <a:lnTo>
                    <a:pt x="65659" y="663829"/>
                  </a:lnTo>
                  <a:lnTo>
                    <a:pt x="65659" y="56206"/>
                  </a:lnTo>
                  <a:lnTo>
                    <a:pt x="55752" y="39224"/>
                  </a:lnTo>
                  <a:close/>
                </a:path>
                <a:path w="111760" h="664210">
                  <a:moveTo>
                    <a:pt x="55752" y="0"/>
                  </a:moveTo>
                  <a:lnTo>
                    <a:pt x="2793" y="90805"/>
                  </a:lnTo>
                  <a:lnTo>
                    <a:pt x="0" y="95504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7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664210">
                  <a:moveTo>
                    <a:pt x="67159" y="19558"/>
                  </a:moveTo>
                  <a:lnTo>
                    <a:pt x="65659" y="19558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1" y="105537"/>
                  </a:lnTo>
                  <a:lnTo>
                    <a:pt x="100456" y="107187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4"/>
                  </a:lnTo>
                  <a:lnTo>
                    <a:pt x="108712" y="90805"/>
                  </a:lnTo>
                  <a:lnTo>
                    <a:pt x="67159" y="19558"/>
                  </a:lnTo>
                  <a:close/>
                </a:path>
                <a:path w="111760" h="664210">
                  <a:moveTo>
                    <a:pt x="65659" y="19558"/>
                  </a:moveTo>
                  <a:lnTo>
                    <a:pt x="45847" y="19558"/>
                  </a:lnTo>
                  <a:lnTo>
                    <a:pt x="45847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9" y="24637"/>
                  </a:lnTo>
                  <a:lnTo>
                    <a:pt x="65659" y="19558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148323" y="2094647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1354" y="1655825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468236" y="2006346"/>
            <a:ext cx="588010" cy="2059939"/>
            <a:chOff x="4944236" y="2006345"/>
            <a:chExt cx="588010" cy="2059939"/>
          </a:xfrm>
        </p:grpSpPr>
        <p:sp>
          <p:nvSpPr>
            <p:cNvPr id="51" name="object 51"/>
            <p:cNvSpPr/>
            <p:nvPr/>
          </p:nvSpPr>
          <p:spPr>
            <a:xfrm>
              <a:off x="4944236" y="2007742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3" y="0"/>
                  </a:moveTo>
                  <a:lnTo>
                    <a:pt x="0" y="6223"/>
                  </a:lnTo>
                  <a:lnTo>
                    <a:pt x="6223" y="34544"/>
                  </a:lnTo>
                  <a:lnTo>
                    <a:pt x="34416" y="28321"/>
                  </a:lnTo>
                  <a:lnTo>
                    <a:pt x="28193" y="0"/>
                  </a:lnTo>
                  <a:close/>
                </a:path>
                <a:path w="507364" h="2058670">
                  <a:moveTo>
                    <a:pt x="40639" y="56642"/>
                  </a:moveTo>
                  <a:lnTo>
                    <a:pt x="12446" y="62865"/>
                  </a:lnTo>
                  <a:lnTo>
                    <a:pt x="18668" y="91186"/>
                  </a:lnTo>
                  <a:lnTo>
                    <a:pt x="46862" y="84962"/>
                  </a:lnTo>
                  <a:lnTo>
                    <a:pt x="40639" y="56642"/>
                  </a:lnTo>
                  <a:close/>
                </a:path>
                <a:path w="507364" h="2058670">
                  <a:moveTo>
                    <a:pt x="53086" y="113157"/>
                  </a:moveTo>
                  <a:lnTo>
                    <a:pt x="24891" y="119380"/>
                  </a:lnTo>
                  <a:lnTo>
                    <a:pt x="31114" y="147701"/>
                  </a:lnTo>
                  <a:lnTo>
                    <a:pt x="59309" y="141478"/>
                  </a:lnTo>
                  <a:lnTo>
                    <a:pt x="53086" y="113157"/>
                  </a:lnTo>
                  <a:close/>
                </a:path>
                <a:path w="507364" h="2058670">
                  <a:moveTo>
                    <a:pt x="65532" y="169799"/>
                  </a:moveTo>
                  <a:lnTo>
                    <a:pt x="37337" y="176022"/>
                  </a:lnTo>
                  <a:lnTo>
                    <a:pt x="43561" y="204216"/>
                  </a:lnTo>
                  <a:lnTo>
                    <a:pt x="71754" y="197993"/>
                  </a:lnTo>
                  <a:lnTo>
                    <a:pt x="65532" y="169799"/>
                  </a:lnTo>
                  <a:close/>
                </a:path>
                <a:path w="507364" h="2058670">
                  <a:moveTo>
                    <a:pt x="77977" y="226314"/>
                  </a:moveTo>
                  <a:lnTo>
                    <a:pt x="49784" y="232537"/>
                  </a:lnTo>
                  <a:lnTo>
                    <a:pt x="56007" y="260858"/>
                  </a:lnTo>
                  <a:lnTo>
                    <a:pt x="84200" y="254635"/>
                  </a:lnTo>
                  <a:lnTo>
                    <a:pt x="77977" y="226314"/>
                  </a:lnTo>
                  <a:close/>
                </a:path>
                <a:path w="507364" h="2058670">
                  <a:moveTo>
                    <a:pt x="90424" y="282829"/>
                  </a:moveTo>
                  <a:lnTo>
                    <a:pt x="62229" y="289052"/>
                  </a:lnTo>
                  <a:lnTo>
                    <a:pt x="68452" y="317373"/>
                  </a:lnTo>
                  <a:lnTo>
                    <a:pt x="96647" y="311150"/>
                  </a:lnTo>
                  <a:lnTo>
                    <a:pt x="90424" y="282829"/>
                  </a:lnTo>
                  <a:close/>
                </a:path>
                <a:path w="507364" h="2058670">
                  <a:moveTo>
                    <a:pt x="102870" y="339471"/>
                  </a:moveTo>
                  <a:lnTo>
                    <a:pt x="74675" y="345694"/>
                  </a:lnTo>
                  <a:lnTo>
                    <a:pt x="80899" y="373888"/>
                  </a:lnTo>
                  <a:lnTo>
                    <a:pt x="109092" y="367665"/>
                  </a:lnTo>
                  <a:lnTo>
                    <a:pt x="102870" y="339471"/>
                  </a:lnTo>
                  <a:close/>
                </a:path>
                <a:path w="507364" h="2058670">
                  <a:moveTo>
                    <a:pt x="115315" y="395986"/>
                  </a:moveTo>
                  <a:lnTo>
                    <a:pt x="87122" y="402209"/>
                  </a:lnTo>
                  <a:lnTo>
                    <a:pt x="93345" y="430530"/>
                  </a:lnTo>
                  <a:lnTo>
                    <a:pt x="121538" y="424307"/>
                  </a:lnTo>
                  <a:lnTo>
                    <a:pt x="115315" y="395986"/>
                  </a:lnTo>
                  <a:close/>
                </a:path>
                <a:path w="507364" h="2058670">
                  <a:moveTo>
                    <a:pt x="127762" y="452501"/>
                  </a:moveTo>
                  <a:lnTo>
                    <a:pt x="99567" y="458724"/>
                  </a:lnTo>
                  <a:lnTo>
                    <a:pt x="105790" y="487045"/>
                  </a:lnTo>
                  <a:lnTo>
                    <a:pt x="133985" y="480822"/>
                  </a:lnTo>
                  <a:lnTo>
                    <a:pt x="127762" y="452501"/>
                  </a:lnTo>
                  <a:close/>
                </a:path>
                <a:path w="507364" h="2058670">
                  <a:moveTo>
                    <a:pt x="140208" y="509143"/>
                  </a:moveTo>
                  <a:lnTo>
                    <a:pt x="112013" y="515366"/>
                  </a:lnTo>
                  <a:lnTo>
                    <a:pt x="118237" y="543560"/>
                  </a:lnTo>
                  <a:lnTo>
                    <a:pt x="146430" y="537337"/>
                  </a:lnTo>
                  <a:lnTo>
                    <a:pt x="140208" y="509143"/>
                  </a:lnTo>
                  <a:close/>
                </a:path>
                <a:path w="507364" h="2058670">
                  <a:moveTo>
                    <a:pt x="152653" y="565658"/>
                  </a:moveTo>
                  <a:lnTo>
                    <a:pt x="124460" y="571881"/>
                  </a:lnTo>
                  <a:lnTo>
                    <a:pt x="130683" y="600202"/>
                  </a:lnTo>
                  <a:lnTo>
                    <a:pt x="158876" y="593979"/>
                  </a:lnTo>
                  <a:lnTo>
                    <a:pt x="152653" y="565658"/>
                  </a:lnTo>
                  <a:close/>
                </a:path>
                <a:path w="507364" h="2058670">
                  <a:moveTo>
                    <a:pt x="165100" y="622173"/>
                  </a:moveTo>
                  <a:lnTo>
                    <a:pt x="136905" y="628396"/>
                  </a:lnTo>
                  <a:lnTo>
                    <a:pt x="143128" y="656717"/>
                  </a:lnTo>
                  <a:lnTo>
                    <a:pt x="171323" y="650494"/>
                  </a:lnTo>
                  <a:lnTo>
                    <a:pt x="165100" y="622173"/>
                  </a:lnTo>
                  <a:close/>
                </a:path>
                <a:path w="507364" h="2058670">
                  <a:moveTo>
                    <a:pt x="177546" y="678815"/>
                  </a:moveTo>
                  <a:lnTo>
                    <a:pt x="149351" y="685038"/>
                  </a:lnTo>
                  <a:lnTo>
                    <a:pt x="155575" y="713232"/>
                  </a:lnTo>
                  <a:lnTo>
                    <a:pt x="183768" y="707009"/>
                  </a:lnTo>
                  <a:lnTo>
                    <a:pt x="177546" y="678815"/>
                  </a:lnTo>
                  <a:close/>
                </a:path>
                <a:path w="507364" h="2058670">
                  <a:moveTo>
                    <a:pt x="189991" y="735330"/>
                  </a:moveTo>
                  <a:lnTo>
                    <a:pt x="161798" y="741553"/>
                  </a:lnTo>
                  <a:lnTo>
                    <a:pt x="168021" y="769874"/>
                  </a:lnTo>
                  <a:lnTo>
                    <a:pt x="196214" y="763651"/>
                  </a:lnTo>
                  <a:lnTo>
                    <a:pt x="189991" y="735330"/>
                  </a:lnTo>
                  <a:close/>
                </a:path>
                <a:path w="507364" h="2058670">
                  <a:moveTo>
                    <a:pt x="202437" y="791845"/>
                  </a:moveTo>
                  <a:lnTo>
                    <a:pt x="174243" y="798068"/>
                  </a:lnTo>
                  <a:lnTo>
                    <a:pt x="180466" y="826389"/>
                  </a:lnTo>
                  <a:lnTo>
                    <a:pt x="208661" y="820166"/>
                  </a:lnTo>
                  <a:lnTo>
                    <a:pt x="202437" y="791845"/>
                  </a:lnTo>
                  <a:close/>
                </a:path>
                <a:path w="507364" h="2058670">
                  <a:moveTo>
                    <a:pt x="214884" y="848487"/>
                  </a:moveTo>
                  <a:lnTo>
                    <a:pt x="186689" y="854710"/>
                  </a:lnTo>
                  <a:lnTo>
                    <a:pt x="192912" y="882904"/>
                  </a:lnTo>
                  <a:lnTo>
                    <a:pt x="221107" y="876681"/>
                  </a:lnTo>
                  <a:lnTo>
                    <a:pt x="214884" y="848487"/>
                  </a:lnTo>
                  <a:close/>
                </a:path>
                <a:path w="507364" h="2058670">
                  <a:moveTo>
                    <a:pt x="227329" y="905002"/>
                  </a:moveTo>
                  <a:lnTo>
                    <a:pt x="199136" y="911225"/>
                  </a:lnTo>
                  <a:lnTo>
                    <a:pt x="205359" y="939546"/>
                  </a:lnTo>
                  <a:lnTo>
                    <a:pt x="233552" y="933323"/>
                  </a:lnTo>
                  <a:lnTo>
                    <a:pt x="227329" y="905002"/>
                  </a:lnTo>
                  <a:close/>
                </a:path>
                <a:path w="507364" h="2058670">
                  <a:moveTo>
                    <a:pt x="239775" y="961517"/>
                  </a:moveTo>
                  <a:lnTo>
                    <a:pt x="211582" y="967740"/>
                  </a:lnTo>
                  <a:lnTo>
                    <a:pt x="217804" y="996061"/>
                  </a:lnTo>
                  <a:lnTo>
                    <a:pt x="245999" y="989838"/>
                  </a:lnTo>
                  <a:lnTo>
                    <a:pt x="239775" y="961517"/>
                  </a:lnTo>
                  <a:close/>
                </a:path>
                <a:path w="507364" h="2058670">
                  <a:moveTo>
                    <a:pt x="252222" y="1018159"/>
                  </a:moveTo>
                  <a:lnTo>
                    <a:pt x="224027" y="1024382"/>
                  </a:lnTo>
                  <a:lnTo>
                    <a:pt x="230250" y="1052576"/>
                  </a:lnTo>
                  <a:lnTo>
                    <a:pt x="258445" y="1046353"/>
                  </a:lnTo>
                  <a:lnTo>
                    <a:pt x="252222" y="1018159"/>
                  </a:lnTo>
                  <a:close/>
                </a:path>
                <a:path w="507364" h="2058670">
                  <a:moveTo>
                    <a:pt x="264667" y="1074674"/>
                  </a:moveTo>
                  <a:lnTo>
                    <a:pt x="236474" y="1080897"/>
                  </a:lnTo>
                  <a:lnTo>
                    <a:pt x="242697" y="1109218"/>
                  </a:lnTo>
                  <a:lnTo>
                    <a:pt x="270890" y="1102995"/>
                  </a:lnTo>
                  <a:lnTo>
                    <a:pt x="264667" y="1074674"/>
                  </a:lnTo>
                  <a:close/>
                </a:path>
                <a:path w="507364" h="2058670">
                  <a:moveTo>
                    <a:pt x="277113" y="1131189"/>
                  </a:moveTo>
                  <a:lnTo>
                    <a:pt x="248920" y="1137412"/>
                  </a:lnTo>
                  <a:lnTo>
                    <a:pt x="255142" y="1165733"/>
                  </a:lnTo>
                  <a:lnTo>
                    <a:pt x="283337" y="1159510"/>
                  </a:lnTo>
                  <a:lnTo>
                    <a:pt x="277113" y="1131189"/>
                  </a:lnTo>
                  <a:close/>
                </a:path>
                <a:path w="507364" h="2058670">
                  <a:moveTo>
                    <a:pt x="289560" y="1187831"/>
                  </a:moveTo>
                  <a:lnTo>
                    <a:pt x="261365" y="1194054"/>
                  </a:lnTo>
                  <a:lnTo>
                    <a:pt x="267588" y="1222248"/>
                  </a:lnTo>
                  <a:lnTo>
                    <a:pt x="295783" y="1216025"/>
                  </a:lnTo>
                  <a:lnTo>
                    <a:pt x="289560" y="1187831"/>
                  </a:lnTo>
                  <a:close/>
                </a:path>
                <a:path w="507364" h="2058670">
                  <a:moveTo>
                    <a:pt x="302005" y="1244346"/>
                  </a:moveTo>
                  <a:lnTo>
                    <a:pt x="273812" y="1250569"/>
                  </a:lnTo>
                  <a:lnTo>
                    <a:pt x="280035" y="1278890"/>
                  </a:lnTo>
                  <a:lnTo>
                    <a:pt x="308228" y="1272667"/>
                  </a:lnTo>
                  <a:lnTo>
                    <a:pt x="302005" y="1244346"/>
                  </a:lnTo>
                  <a:close/>
                </a:path>
                <a:path w="507364" h="2058670">
                  <a:moveTo>
                    <a:pt x="314451" y="1300861"/>
                  </a:moveTo>
                  <a:lnTo>
                    <a:pt x="286258" y="1307084"/>
                  </a:lnTo>
                  <a:lnTo>
                    <a:pt x="292480" y="1335405"/>
                  </a:lnTo>
                  <a:lnTo>
                    <a:pt x="320675" y="1329182"/>
                  </a:lnTo>
                  <a:lnTo>
                    <a:pt x="314451" y="1300861"/>
                  </a:lnTo>
                  <a:close/>
                </a:path>
                <a:path w="507364" h="2058670">
                  <a:moveTo>
                    <a:pt x="326898" y="1357503"/>
                  </a:moveTo>
                  <a:lnTo>
                    <a:pt x="298703" y="1363726"/>
                  </a:lnTo>
                  <a:lnTo>
                    <a:pt x="304926" y="1391920"/>
                  </a:lnTo>
                  <a:lnTo>
                    <a:pt x="333121" y="1385697"/>
                  </a:lnTo>
                  <a:lnTo>
                    <a:pt x="326898" y="1357503"/>
                  </a:lnTo>
                  <a:close/>
                </a:path>
                <a:path w="507364" h="2058670">
                  <a:moveTo>
                    <a:pt x="339343" y="1414018"/>
                  </a:moveTo>
                  <a:lnTo>
                    <a:pt x="311150" y="1420241"/>
                  </a:lnTo>
                  <a:lnTo>
                    <a:pt x="317373" y="1448562"/>
                  </a:lnTo>
                  <a:lnTo>
                    <a:pt x="345566" y="1442339"/>
                  </a:lnTo>
                  <a:lnTo>
                    <a:pt x="339343" y="1414018"/>
                  </a:lnTo>
                  <a:close/>
                </a:path>
                <a:path w="507364" h="2058670">
                  <a:moveTo>
                    <a:pt x="351789" y="1470533"/>
                  </a:moveTo>
                  <a:lnTo>
                    <a:pt x="323596" y="1476756"/>
                  </a:lnTo>
                  <a:lnTo>
                    <a:pt x="329818" y="1505077"/>
                  </a:lnTo>
                  <a:lnTo>
                    <a:pt x="358013" y="1498854"/>
                  </a:lnTo>
                  <a:lnTo>
                    <a:pt x="351789" y="1470533"/>
                  </a:lnTo>
                  <a:close/>
                </a:path>
                <a:path w="507364" h="2058670">
                  <a:moveTo>
                    <a:pt x="364236" y="1527175"/>
                  </a:moveTo>
                  <a:lnTo>
                    <a:pt x="336041" y="1533398"/>
                  </a:lnTo>
                  <a:lnTo>
                    <a:pt x="342264" y="1561592"/>
                  </a:lnTo>
                  <a:lnTo>
                    <a:pt x="370459" y="1555369"/>
                  </a:lnTo>
                  <a:lnTo>
                    <a:pt x="364236" y="1527175"/>
                  </a:lnTo>
                  <a:close/>
                </a:path>
                <a:path w="507364" h="2058670">
                  <a:moveTo>
                    <a:pt x="376682" y="1583690"/>
                  </a:moveTo>
                  <a:lnTo>
                    <a:pt x="348488" y="1589913"/>
                  </a:lnTo>
                  <a:lnTo>
                    <a:pt x="354711" y="1618234"/>
                  </a:lnTo>
                  <a:lnTo>
                    <a:pt x="382904" y="1612011"/>
                  </a:lnTo>
                  <a:lnTo>
                    <a:pt x="376682" y="1583690"/>
                  </a:lnTo>
                  <a:close/>
                </a:path>
                <a:path w="507364" h="2058670">
                  <a:moveTo>
                    <a:pt x="389254" y="1640205"/>
                  </a:moveTo>
                  <a:lnTo>
                    <a:pt x="360934" y="1646428"/>
                  </a:lnTo>
                  <a:lnTo>
                    <a:pt x="367157" y="1674749"/>
                  </a:lnTo>
                  <a:lnTo>
                    <a:pt x="395477" y="1668526"/>
                  </a:lnTo>
                  <a:lnTo>
                    <a:pt x="389254" y="1640205"/>
                  </a:lnTo>
                  <a:close/>
                </a:path>
                <a:path w="507364" h="2058670">
                  <a:moveTo>
                    <a:pt x="401700" y="1696847"/>
                  </a:moveTo>
                  <a:lnTo>
                    <a:pt x="373379" y="1703070"/>
                  </a:lnTo>
                  <a:lnTo>
                    <a:pt x="379602" y="1731264"/>
                  </a:lnTo>
                  <a:lnTo>
                    <a:pt x="407924" y="1725041"/>
                  </a:lnTo>
                  <a:lnTo>
                    <a:pt x="401700" y="1696847"/>
                  </a:lnTo>
                  <a:close/>
                </a:path>
                <a:path w="507364" h="2058670">
                  <a:moveTo>
                    <a:pt x="414147" y="1753362"/>
                  </a:moveTo>
                  <a:lnTo>
                    <a:pt x="385825" y="1759585"/>
                  </a:lnTo>
                  <a:lnTo>
                    <a:pt x="392049" y="1787906"/>
                  </a:lnTo>
                  <a:lnTo>
                    <a:pt x="420370" y="1781683"/>
                  </a:lnTo>
                  <a:lnTo>
                    <a:pt x="414147" y="1753362"/>
                  </a:lnTo>
                  <a:close/>
                </a:path>
                <a:path w="507364" h="2058670">
                  <a:moveTo>
                    <a:pt x="426592" y="1809877"/>
                  </a:moveTo>
                  <a:lnTo>
                    <a:pt x="398272" y="1816100"/>
                  </a:lnTo>
                  <a:lnTo>
                    <a:pt x="404495" y="1844421"/>
                  </a:lnTo>
                  <a:lnTo>
                    <a:pt x="432815" y="1838198"/>
                  </a:lnTo>
                  <a:lnTo>
                    <a:pt x="426592" y="1809877"/>
                  </a:lnTo>
                  <a:close/>
                </a:path>
                <a:path w="507364" h="2058670">
                  <a:moveTo>
                    <a:pt x="439038" y="1866519"/>
                  </a:moveTo>
                  <a:lnTo>
                    <a:pt x="410717" y="1872742"/>
                  </a:lnTo>
                  <a:lnTo>
                    <a:pt x="416940" y="1900936"/>
                  </a:lnTo>
                  <a:lnTo>
                    <a:pt x="445262" y="1894713"/>
                  </a:lnTo>
                  <a:lnTo>
                    <a:pt x="439038" y="1866519"/>
                  </a:lnTo>
                  <a:close/>
                </a:path>
                <a:path w="507364" h="2058670">
                  <a:moveTo>
                    <a:pt x="388112" y="1940560"/>
                  </a:moveTo>
                  <a:lnTo>
                    <a:pt x="382270" y="1945894"/>
                  </a:lnTo>
                  <a:lnTo>
                    <a:pt x="376427" y="1951355"/>
                  </a:lnTo>
                  <a:lnTo>
                    <a:pt x="376047" y="1960499"/>
                  </a:lnTo>
                  <a:lnTo>
                    <a:pt x="381508" y="1966341"/>
                  </a:lnTo>
                  <a:lnTo>
                    <a:pt x="466471" y="2058543"/>
                  </a:lnTo>
                  <a:lnTo>
                    <a:pt x="476927" y="2026031"/>
                  </a:lnTo>
                  <a:lnTo>
                    <a:pt x="446532" y="2026031"/>
                  </a:lnTo>
                  <a:lnTo>
                    <a:pt x="450368" y="2014093"/>
                  </a:lnTo>
                  <a:lnTo>
                    <a:pt x="441833" y="2014093"/>
                  </a:lnTo>
                  <a:lnTo>
                    <a:pt x="435610" y="1985899"/>
                  </a:lnTo>
                  <a:lnTo>
                    <a:pt x="438269" y="1985314"/>
                  </a:lnTo>
                  <a:lnTo>
                    <a:pt x="402716" y="1946783"/>
                  </a:lnTo>
                  <a:lnTo>
                    <a:pt x="397383" y="1940941"/>
                  </a:lnTo>
                  <a:lnTo>
                    <a:pt x="388112" y="1940560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2" y="2026031"/>
                  </a:lnTo>
                  <a:lnTo>
                    <a:pt x="470915" y="2020697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6"/>
                  </a:moveTo>
                  <a:lnTo>
                    <a:pt x="463930" y="1979676"/>
                  </a:lnTo>
                  <a:lnTo>
                    <a:pt x="470153" y="2007870"/>
                  </a:lnTo>
                  <a:lnTo>
                    <a:pt x="460947" y="2009892"/>
                  </a:lnTo>
                  <a:lnTo>
                    <a:pt x="470915" y="2020697"/>
                  </a:lnTo>
                  <a:lnTo>
                    <a:pt x="446532" y="2026031"/>
                  </a:lnTo>
                  <a:lnTo>
                    <a:pt x="476927" y="2026031"/>
                  </a:lnTo>
                  <a:lnTo>
                    <a:pt x="491836" y="1979676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10" y="1985899"/>
                  </a:lnTo>
                  <a:lnTo>
                    <a:pt x="441833" y="2014093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3" y="2014093"/>
                  </a:lnTo>
                  <a:lnTo>
                    <a:pt x="450368" y="2014093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0" y="1979676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3" y="2007870"/>
                  </a:lnTo>
                  <a:lnTo>
                    <a:pt x="463930" y="1979676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4" y="1918589"/>
                  </a:moveTo>
                  <a:lnTo>
                    <a:pt x="479678" y="1922780"/>
                  </a:lnTo>
                  <a:lnTo>
                    <a:pt x="477265" y="1930400"/>
                  </a:lnTo>
                  <a:lnTo>
                    <a:pt x="461239" y="1980267"/>
                  </a:lnTo>
                  <a:lnTo>
                    <a:pt x="463930" y="1979676"/>
                  </a:lnTo>
                  <a:lnTo>
                    <a:pt x="491836" y="1979676"/>
                  </a:lnTo>
                  <a:lnTo>
                    <a:pt x="504825" y="1939290"/>
                  </a:lnTo>
                  <a:lnTo>
                    <a:pt x="507364" y="1931670"/>
                  </a:lnTo>
                  <a:lnTo>
                    <a:pt x="503174" y="1923415"/>
                  </a:lnTo>
                  <a:lnTo>
                    <a:pt x="487934" y="1918589"/>
                  </a:lnTo>
                  <a:close/>
                </a:path>
                <a:path w="507364" h="2058670">
                  <a:moveTo>
                    <a:pt x="451485" y="1923034"/>
                  </a:moveTo>
                  <a:lnTo>
                    <a:pt x="423163" y="1929257"/>
                  </a:lnTo>
                  <a:lnTo>
                    <a:pt x="429387" y="1957578"/>
                  </a:lnTo>
                  <a:lnTo>
                    <a:pt x="457708" y="1951355"/>
                  </a:lnTo>
                  <a:lnTo>
                    <a:pt x="451485" y="192303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420740" y="2006345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3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3" y="39224"/>
                  </a:lnTo>
                  <a:close/>
                </a:path>
                <a:path w="111760" h="664210">
                  <a:moveTo>
                    <a:pt x="55753" y="0"/>
                  </a:moveTo>
                  <a:lnTo>
                    <a:pt x="2794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7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3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4" y="100837"/>
                  </a:lnTo>
                  <a:lnTo>
                    <a:pt x="94361" y="105537"/>
                  </a:lnTo>
                  <a:lnTo>
                    <a:pt x="100457" y="107187"/>
                  </a:lnTo>
                  <a:lnTo>
                    <a:pt x="105156" y="104393"/>
                  </a:lnTo>
                  <a:lnTo>
                    <a:pt x="109982" y="101600"/>
                  </a:lnTo>
                  <a:lnTo>
                    <a:pt x="111506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3" y="39224"/>
                  </a:lnTo>
                  <a:lnTo>
                    <a:pt x="47244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3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4" y="24637"/>
                  </a:lnTo>
                  <a:lnTo>
                    <a:pt x="55753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769227" y="2089186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57238" y="1655825"/>
            <a:ext cx="28194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044434" y="5982309"/>
            <a:ext cx="452755" cy="134620"/>
          </a:xfrm>
          <a:custGeom>
            <a:avLst/>
            <a:gdLst/>
            <a:ahLst/>
            <a:cxnLst/>
            <a:rect l="l" t="t" r="r" b="b"/>
            <a:pathLst>
              <a:path w="452754" h="134620">
                <a:moveTo>
                  <a:pt x="28956" y="52730"/>
                </a:moveTo>
                <a:lnTo>
                  <a:pt x="0" y="52730"/>
                </a:lnTo>
                <a:lnTo>
                  <a:pt x="0" y="81686"/>
                </a:lnTo>
                <a:lnTo>
                  <a:pt x="28956" y="81686"/>
                </a:lnTo>
                <a:lnTo>
                  <a:pt x="28956" y="52730"/>
                </a:lnTo>
                <a:close/>
              </a:path>
              <a:path w="452754" h="134620">
                <a:moveTo>
                  <a:pt x="86868" y="52730"/>
                </a:moveTo>
                <a:lnTo>
                  <a:pt x="57912" y="52730"/>
                </a:lnTo>
                <a:lnTo>
                  <a:pt x="57912" y="81686"/>
                </a:lnTo>
                <a:lnTo>
                  <a:pt x="86868" y="81686"/>
                </a:lnTo>
                <a:lnTo>
                  <a:pt x="86868" y="52730"/>
                </a:lnTo>
                <a:close/>
              </a:path>
              <a:path w="452754" h="134620">
                <a:moveTo>
                  <a:pt x="144780" y="52730"/>
                </a:moveTo>
                <a:lnTo>
                  <a:pt x="115824" y="52730"/>
                </a:lnTo>
                <a:lnTo>
                  <a:pt x="115824" y="81686"/>
                </a:lnTo>
                <a:lnTo>
                  <a:pt x="144780" y="81686"/>
                </a:lnTo>
                <a:lnTo>
                  <a:pt x="144780" y="52730"/>
                </a:lnTo>
                <a:close/>
              </a:path>
              <a:path w="452754" h="134620">
                <a:moveTo>
                  <a:pt x="202692" y="52730"/>
                </a:moveTo>
                <a:lnTo>
                  <a:pt x="173736" y="52730"/>
                </a:lnTo>
                <a:lnTo>
                  <a:pt x="173736" y="81686"/>
                </a:lnTo>
                <a:lnTo>
                  <a:pt x="202692" y="81686"/>
                </a:lnTo>
                <a:lnTo>
                  <a:pt x="202692" y="52730"/>
                </a:lnTo>
                <a:close/>
              </a:path>
              <a:path w="452754" h="134620">
                <a:moveTo>
                  <a:pt x="260604" y="52730"/>
                </a:moveTo>
                <a:lnTo>
                  <a:pt x="231648" y="52730"/>
                </a:lnTo>
                <a:lnTo>
                  <a:pt x="231648" y="81686"/>
                </a:lnTo>
                <a:lnTo>
                  <a:pt x="260604" y="81686"/>
                </a:lnTo>
                <a:lnTo>
                  <a:pt x="260604" y="52730"/>
                </a:lnTo>
                <a:close/>
              </a:path>
              <a:path w="452754" h="134620">
                <a:moveTo>
                  <a:pt x="318516" y="52730"/>
                </a:moveTo>
                <a:lnTo>
                  <a:pt x="289560" y="52730"/>
                </a:lnTo>
                <a:lnTo>
                  <a:pt x="289560" y="81686"/>
                </a:lnTo>
                <a:lnTo>
                  <a:pt x="318516" y="81686"/>
                </a:lnTo>
                <a:lnTo>
                  <a:pt x="318516" y="52730"/>
                </a:lnTo>
                <a:close/>
              </a:path>
              <a:path w="452754" h="134620">
                <a:moveTo>
                  <a:pt x="376427" y="77961"/>
                </a:moveTo>
                <a:lnTo>
                  <a:pt x="322580" y="109397"/>
                </a:lnTo>
                <a:lnTo>
                  <a:pt x="320294" y="118275"/>
                </a:lnTo>
                <a:lnTo>
                  <a:pt x="324231" y="125171"/>
                </a:lnTo>
                <a:lnTo>
                  <a:pt x="328295" y="132079"/>
                </a:lnTo>
                <a:lnTo>
                  <a:pt x="337185" y="134416"/>
                </a:lnTo>
                <a:lnTo>
                  <a:pt x="427550" y="81686"/>
                </a:lnTo>
                <a:lnTo>
                  <a:pt x="376427" y="81686"/>
                </a:lnTo>
                <a:lnTo>
                  <a:pt x="376427" y="77961"/>
                </a:lnTo>
                <a:close/>
              </a:path>
              <a:path w="452754" h="134620">
                <a:moveTo>
                  <a:pt x="370041" y="52730"/>
                </a:moveTo>
                <a:lnTo>
                  <a:pt x="347472" y="52730"/>
                </a:lnTo>
                <a:lnTo>
                  <a:pt x="347472" y="81686"/>
                </a:lnTo>
                <a:lnTo>
                  <a:pt x="370041" y="81686"/>
                </a:lnTo>
                <a:lnTo>
                  <a:pt x="376427" y="77961"/>
                </a:lnTo>
                <a:lnTo>
                  <a:pt x="376427" y="56455"/>
                </a:lnTo>
                <a:lnTo>
                  <a:pt x="370041" y="52730"/>
                </a:lnTo>
                <a:close/>
              </a:path>
              <a:path w="452754" h="134620">
                <a:moveTo>
                  <a:pt x="394861" y="67208"/>
                </a:moveTo>
                <a:lnTo>
                  <a:pt x="376427" y="77961"/>
                </a:lnTo>
                <a:lnTo>
                  <a:pt x="376427" y="81686"/>
                </a:lnTo>
                <a:lnTo>
                  <a:pt x="405384" y="81686"/>
                </a:lnTo>
                <a:lnTo>
                  <a:pt x="405384" y="73346"/>
                </a:lnTo>
                <a:lnTo>
                  <a:pt x="394861" y="67208"/>
                </a:lnTo>
                <a:close/>
              </a:path>
              <a:path w="452754" h="134620">
                <a:moveTo>
                  <a:pt x="405384" y="73346"/>
                </a:moveTo>
                <a:lnTo>
                  <a:pt x="405384" y="81686"/>
                </a:lnTo>
                <a:lnTo>
                  <a:pt x="423672" y="81686"/>
                </a:lnTo>
                <a:lnTo>
                  <a:pt x="423672" y="79717"/>
                </a:lnTo>
                <a:lnTo>
                  <a:pt x="416306" y="79717"/>
                </a:lnTo>
                <a:lnTo>
                  <a:pt x="405384" y="73346"/>
                </a:lnTo>
                <a:close/>
              </a:path>
              <a:path w="452754" h="134620">
                <a:moveTo>
                  <a:pt x="427550" y="52730"/>
                </a:moveTo>
                <a:lnTo>
                  <a:pt x="423672" y="52730"/>
                </a:lnTo>
                <a:lnTo>
                  <a:pt x="423672" y="81686"/>
                </a:lnTo>
                <a:lnTo>
                  <a:pt x="427550" y="81686"/>
                </a:lnTo>
                <a:lnTo>
                  <a:pt x="452374" y="67208"/>
                </a:lnTo>
                <a:lnTo>
                  <a:pt x="427550" y="52730"/>
                </a:lnTo>
                <a:close/>
              </a:path>
              <a:path w="452754" h="134620">
                <a:moveTo>
                  <a:pt x="416306" y="54698"/>
                </a:moveTo>
                <a:lnTo>
                  <a:pt x="405384" y="61070"/>
                </a:lnTo>
                <a:lnTo>
                  <a:pt x="405384" y="73346"/>
                </a:lnTo>
                <a:lnTo>
                  <a:pt x="416306" y="79717"/>
                </a:lnTo>
                <a:lnTo>
                  <a:pt x="416306" y="54698"/>
                </a:lnTo>
                <a:close/>
              </a:path>
              <a:path w="452754" h="134620">
                <a:moveTo>
                  <a:pt x="423672" y="54698"/>
                </a:moveTo>
                <a:lnTo>
                  <a:pt x="416306" y="54698"/>
                </a:lnTo>
                <a:lnTo>
                  <a:pt x="416306" y="79717"/>
                </a:lnTo>
                <a:lnTo>
                  <a:pt x="423672" y="79717"/>
                </a:lnTo>
                <a:lnTo>
                  <a:pt x="423672" y="54698"/>
                </a:lnTo>
                <a:close/>
              </a:path>
              <a:path w="452754" h="134620">
                <a:moveTo>
                  <a:pt x="405384" y="61070"/>
                </a:moveTo>
                <a:lnTo>
                  <a:pt x="394861" y="67208"/>
                </a:lnTo>
                <a:lnTo>
                  <a:pt x="405384" y="73346"/>
                </a:lnTo>
                <a:lnTo>
                  <a:pt x="405384" y="61070"/>
                </a:lnTo>
                <a:close/>
              </a:path>
              <a:path w="452754" h="134620">
                <a:moveTo>
                  <a:pt x="405384" y="52730"/>
                </a:moveTo>
                <a:lnTo>
                  <a:pt x="376427" y="52730"/>
                </a:lnTo>
                <a:lnTo>
                  <a:pt x="376427" y="56455"/>
                </a:lnTo>
                <a:lnTo>
                  <a:pt x="394861" y="67208"/>
                </a:lnTo>
                <a:lnTo>
                  <a:pt x="405384" y="61070"/>
                </a:lnTo>
                <a:lnTo>
                  <a:pt x="405384" y="52730"/>
                </a:lnTo>
                <a:close/>
              </a:path>
              <a:path w="452754" h="134620">
                <a:moveTo>
                  <a:pt x="423672" y="52730"/>
                </a:moveTo>
                <a:lnTo>
                  <a:pt x="405384" y="52730"/>
                </a:lnTo>
                <a:lnTo>
                  <a:pt x="405384" y="61070"/>
                </a:lnTo>
                <a:lnTo>
                  <a:pt x="416306" y="54698"/>
                </a:lnTo>
                <a:lnTo>
                  <a:pt x="423672" y="54698"/>
                </a:lnTo>
                <a:lnTo>
                  <a:pt x="423672" y="52730"/>
                </a:lnTo>
                <a:close/>
              </a:path>
              <a:path w="452754" h="134620">
                <a:moveTo>
                  <a:pt x="337185" y="0"/>
                </a:moveTo>
                <a:lnTo>
                  <a:pt x="328295" y="2336"/>
                </a:lnTo>
                <a:lnTo>
                  <a:pt x="324231" y="9245"/>
                </a:lnTo>
                <a:lnTo>
                  <a:pt x="320294" y="16141"/>
                </a:lnTo>
                <a:lnTo>
                  <a:pt x="322580" y="25006"/>
                </a:lnTo>
                <a:lnTo>
                  <a:pt x="376427" y="56455"/>
                </a:lnTo>
                <a:lnTo>
                  <a:pt x="376427" y="52730"/>
                </a:lnTo>
                <a:lnTo>
                  <a:pt x="427550" y="52730"/>
                </a:lnTo>
                <a:lnTo>
                  <a:pt x="337185" y="0"/>
                </a:lnTo>
                <a:close/>
              </a:path>
            </a:pathLst>
          </a:custGeom>
          <a:solidFill>
            <a:srgbClr val="FF89D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07559" y="5584697"/>
            <a:ext cx="4872355" cy="584134"/>
          </a:xfrm>
          <a:prstGeom prst="rect">
            <a:avLst/>
          </a:prstGeom>
          <a:ln w="19811">
            <a:solidFill>
              <a:srgbClr val="FF89D7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pc="-50" dirty="0">
                <a:solidFill>
                  <a:srgbClr val="FF89D7"/>
                </a:solidFill>
                <a:latin typeface="Arial"/>
                <a:cs typeface="Arial"/>
              </a:rPr>
              <a:t>Note: </a:t>
            </a:r>
            <a:r>
              <a:rPr spc="-120" dirty="0">
                <a:solidFill>
                  <a:srgbClr val="FF89D7"/>
                </a:solidFill>
                <a:latin typeface="Arial"/>
                <a:cs typeface="Arial"/>
              </a:rPr>
              <a:t>This </a:t>
            </a:r>
            <a:r>
              <a:rPr spc="-85" dirty="0">
                <a:solidFill>
                  <a:srgbClr val="FF89D7"/>
                </a:solidFill>
                <a:latin typeface="Arial"/>
                <a:cs typeface="Arial"/>
              </a:rPr>
              <a:t>diagram </a:t>
            </a:r>
            <a:r>
              <a:rPr spc="-110" dirty="0">
                <a:solidFill>
                  <a:srgbClr val="FF89D7"/>
                </a:solidFill>
                <a:latin typeface="Arial"/>
                <a:cs typeface="Arial"/>
              </a:rPr>
              <a:t>shows </a:t>
            </a:r>
            <a:r>
              <a:rPr b="1" spc="-105" dirty="0">
                <a:solidFill>
                  <a:srgbClr val="FF89D7"/>
                </a:solidFill>
                <a:latin typeface="Trebuchet MS"/>
                <a:cs typeface="Trebuchet MS"/>
              </a:rPr>
              <a:t>test </a:t>
            </a:r>
            <a:r>
              <a:rPr b="1" spc="-100" dirty="0">
                <a:solidFill>
                  <a:srgbClr val="FF89D7"/>
                </a:solidFill>
                <a:latin typeface="Trebuchet MS"/>
                <a:cs typeface="Trebuchet MS"/>
              </a:rPr>
              <a:t>time</a:t>
            </a:r>
            <a:r>
              <a:rPr b="1" spc="-170" dirty="0">
                <a:solidFill>
                  <a:srgbClr val="FF89D7"/>
                </a:solidFill>
                <a:latin typeface="Trebuchet MS"/>
                <a:cs typeface="Trebuchet MS"/>
              </a:rPr>
              <a:t> </a:t>
            </a:r>
            <a:r>
              <a:rPr spc="-60" dirty="0">
                <a:solidFill>
                  <a:srgbClr val="FF89D7"/>
                </a:solidFill>
                <a:latin typeface="Arial"/>
                <a:cs typeface="Arial"/>
              </a:rPr>
              <a:t>behavior: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tabLst>
                <a:tab pos="2795905" algn="l"/>
              </a:tabLst>
              <a:defRPr/>
            </a:pPr>
            <a:r>
              <a:rPr spc="-75" dirty="0">
                <a:solidFill>
                  <a:srgbClr val="FF89D7"/>
                </a:solidFill>
                <a:latin typeface="Arial"/>
                <a:cs typeface="Arial"/>
              </a:rPr>
              <a:t>decoder </a:t>
            </a:r>
            <a:r>
              <a:rPr spc="-10" dirty="0">
                <a:solidFill>
                  <a:srgbClr val="FF89D7"/>
                </a:solidFill>
                <a:latin typeface="Arial"/>
                <a:cs typeface="Arial"/>
              </a:rPr>
              <a:t>output </a:t>
            </a:r>
            <a:r>
              <a:rPr spc="-100" dirty="0">
                <a:solidFill>
                  <a:srgbClr val="FF89D7"/>
                </a:solidFill>
                <a:latin typeface="Arial"/>
                <a:cs typeface="Arial"/>
              </a:rPr>
              <a:t>is</a:t>
            </a:r>
            <a:r>
              <a:rPr spc="-165" dirty="0">
                <a:solidFill>
                  <a:srgbClr val="FF89D7"/>
                </a:solidFill>
                <a:latin typeface="Arial"/>
                <a:cs typeface="Arial"/>
              </a:rPr>
              <a:t> </a:t>
            </a:r>
            <a:r>
              <a:rPr spc="-55" dirty="0">
                <a:solidFill>
                  <a:srgbClr val="FF89D7"/>
                </a:solidFill>
                <a:latin typeface="Arial"/>
                <a:cs typeface="Arial"/>
              </a:rPr>
              <a:t>fed</a:t>
            </a:r>
            <a:r>
              <a:rPr spc="-70" dirty="0">
                <a:solidFill>
                  <a:srgbClr val="FF89D7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srgbClr val="FF89D7"/>
                </a:solidFill>
                <a:latin typeface="Arial"/>
                <a:cs typeface="Arial"/>
              </a:rPr>
              <a:t>in	</a:t>
            </a:r>
            <a:r>
              <a:rPr spc="-170" dirty="0">
                <a:solidFill>
                  <a:srgbClr val="FF89D7"/>
                </a:solidFill>
                <a:latin typeface="Arial"/>
                <a:cs typeface="Arial"/>
              </a:rPr>
              <a:t>as </a:t>
            </a:r>
            <a:r>
              <a:rPr spc="-55" dirty="0">
                <a:solidFill>
                  <a:srgbClr val="FF89D7"/>
                </a:solidFill>
                <a:latin typeface="Arial"/>
                <a:cs typeface="Arial"/>
              </a:rPr>
              <a:t>next </a:t>
            </a:r>
            <a:r>
              <a:rPr spc="-95" dirty="0">
                <a:solidFill>
                  <a:srgbClr val="FF89D7"/>
                </a:solidFill>
                <a:latin typeface="Arial"/>
                <a:cs typeface="Arial"/>
              </a:rPr>
              <a:t>step’s </a:t>
            </a:r>
            <a:r>
              <a:rPr spc="-10" dirty="0">
                <a:solidFill>
                  <a:srgbClr val="FF89D7"/>
                </a:solidFill>
                <a:latin typeface="Arial"/>
                <a:cs typeface="Arial"/>
              </a:rPr>
              <a:t>input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097648" y="1972692"/>
            <a:ext cx="2462530" cy="2091055"/>
            <a:chOff x="5573648" y="1972691"/>
            <a:chExt cx="2462530" cy="2091055"/>
          </a:xfrm>
        </p:grpSpPr>
        <p:sp>
          <p:nvSpPr>
            <p:cNvPr id="58" name="object 58"/>
            <p:cNvSpPr/>
            <p:nvPr/>
          </p:nvSpPr>
          <p:spPr>
            <a:xfrm>
              <a:off x="5602985" y="2003298"/>
              <a:ext cx="2433066" cy="20604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5573649" y="1972690"/>
              <a:ext cx="2307590" cy="2083435"/>
            </a:xfrm>
            <a:custGeom>
              <a:avLst/>
              <a:gdLst/>
              <a:ahLst/>
              <a:cxnLst/>
              <a:rect l="l" t="t" r="r" b="b"/>
              <a:pathLst>
                <a:path w="2307590" h="2083435">
                  <a:moveTo>
                    <a:pt x="34417" y="52705"/>
                  </a:moveTo>
                  <a:lnTo>
                    <a:pt x="28194" y="24384"/>
                  </a:lnTo>
                  <a:lnTo>
                    <a:pt x="0" y="30607"/>
                  </a:lnTo>
                  <a:lnTo>
                    <a:pt x="6223" y="58928"/>
                  </a:lnTo>
                  <a:lnTo>
                    <a:pt x="34417" y="52705"/>
                  </a:lnTo>
                  <a:close/>
                </a:path>
                <a:path w="2307590" h="2083435">
                  <a:moveTo>
                    <a:pt x="46863" y="109347"/>
                  </a:moveTo>
                  <a:lnTo>
                    <a:pt x="40640" y="81026"/>
                  </a:lnTo>
                  <a:lnTo>
                    <a:pt x="12446" y="87249"/>
                  </a:lnTo>
                  <a:lnTo>
                    <a:pt x="18669" y="115570"/>
                  </a:lnTo>
                  <a:lnTo>
                    <a:pt x="46863" y="109347"/>
                  </a:lnTo>
                  <a:close/>
                </a:path>
                <a:path w="2307590" h="2083435">
                  <a:moveTo>
                    <a:pt x="59309" y="165862"/>
                  </a:moveTo>
                  <a:lnTo>
                    <a:pt x="53086" y="137541"/>
                  </a:lnTo>
                  <a:lnTo>
                    <a:pt x="24892" y="143764"/>
                  </a:lnTo>
                  <a:lnTo>
                    <a:pt x="31115" y="172085"/>
                  </a:lnTo>
                  <a:lnTo>
                    <a:pt x="59309" y="165862"/>
                  </a:lnTo>
                  <a:close/>
                </a:path>
                <a:path w="2307590" h="2083435">
                  <a:moveTo>
                    <a:pt x="71755" y="222377"/>
                  </a:moveTo>
                  <a:lnTo>
                    <a:pt x="65532" y="194183"/>
                  </a:lnTo>
                  <a:lnTo>
                    <a:pt x="37338" y="200406"/>
                  </a:lnTo>
                  <a:lnTo>
                    <a:pt x="43561" y="228600"/>
                  </a:lnTo>
                  <a:lnTo>
                    <a:pt x="71755" y="222377"/>
                  </a:lnTo>
                  <a:close/>
                </a:path>
                <a:path w="2307590" h="2083435">
                  <a:moveTo>
                    <a:pt x="84201" y="279019"/>
                  </a:moveTo>
                  <a:lnTo>
                    <a:pt x="77978" y="250698"/>
                  </a:lnTo>
                  <a:lnTo>
                    <a:pt x="49784" y="256921"/>
                  </a:lnTo>
                  <a:lnTo>
                    <a:pt x="56007" y="285242"/>
                  </a:lnTo>
                  <a:lnTo>
                    <a:pt x="84201" y="279019"/>
                  </a:lnTo>
                  <a:close/>
                </a:path>
                <a:path w="2307590" h="2083435">
                  <a:moveTo>
                    <a:pt x="96647" y="335534"/>
                  </a:moveTo>
                  <a:lnTo>
                    <a:pt x="90424" y="307213"/>
                  </a:lnTo>
                  <a:lnTo>
                    <a:pt x="62230" y="313436"/>
                  </a:lnTo>
                  <a:lnTo>
                    <a:pt x="68453" y="341757"/>
                  </a:lnTo>
                  <a:lnTo>
                    <a:pt x="96647" y="335534"/>
                  </a:lnTo>
                  <a:close/>
                </a:path>
                <a:path w="2307590" h="2083435">
                  <a:moveTo>
                    <a:pt x="109093" y="392049"/>
                  </a:moveTo>
                  <a:lnTo>
                    <a:pt x="102870" y="363855"/>
                  </a:lnTo>
                  <a:lnTo>
                    <a:pt x="74676" y="370078"/>
                  </a:lnTo>
                  <a:lnTo>
                    <a:pt x="80899" y="398272"/>
                  </a:lnTo>
                  <a:lnTo>
                    <a:pt x="109093" y="392049"/>
                  </a:lnTo>
                  <a:close/>
                </a:path>
                <a:path w="2307590" h="2083435">
                  <a:moveTo>
                    <a:pt x="121539" y="448691"/>
                  </a:moveTo>
                  <a:lnTo>
                    <a:pt x="115316" y="420370"/>
                  </a:lnTo>
                  <a:lnTo>
                    <a:pt x="87122" y="426593"/>
                  </a:lnTo>
                  <a:lnTo>
                    <a:pt x="93345" y="454914"/>
                  </a:lnTo>
                  <a:lnTo>
                    <a:pt x="121539" y="448691"/>
                  </a:lnTo>
                  <a:close/>
                </a:path>
                <a:path w="2307590" h="2083435">
                  <a:moveTo>
                    <a:pt x="133985" y="505206"/>
                  </a:moveTo>
                  <a:lnTo>
                    <a:pt x="127762" y="476885"/>
                  </a:lnTo>
                  <a:lnTo>
                    <a:pt x="99568" y="483108"/>
                  </a:lnTo>
                  <a:lnTo>
                    <a:pt x="105791" y="511429"/>
                  </a:lnTo>
                  <a:lnTo>
                    <a:pt x="133985" y="505206"/>
                  </a:lnTo>
                  <a:close/>
                </a:path>
                <a:path w="2307590" h="2083435">
                  <a:moveTo>
                    <a:pt x="146431" y="561721"/>
                  </a:moveTo>
                  <a:lnTo>
                    <a:pt x="140208" y="533527"/>
                  </a:lnTo>
                  <a:lnTo>
                    <a:pt x="112014" y="539750"/>
                  </a:lnTo>
                  <a:lnTo>
                    <a:pt x="118237" y="567944"/>
                  </a:lnTo>
                  <a:lnTo>
                    <a:pt x="146431" y="561721"/>
                  </a:lnTo>
                  <a:close/>
                </a:path>
                <a:path w="2307590" h="2083435">
                  <a:moveTo>
                    <a:pt x="158877" y="618363"/>
                  </a:moveTo>
                  <a:lnTo>
                    <a:pt x="152654" y="590042"/>
                  </a:lnTo>
                  <a:lnTo>
                    <a:pt x="124460" y="596265"/>
                  </a:lnTo>
                  <a:lnTo>
                    <a:pt x="130683" y="624586"/>
                  </a:lnTo>
                  <a:lnTo>
                    <a:pt x="158877" y="618363"/>
                  </a:lnTo>
                  <a:close/>
                </a:path>
                <a:path w="2307590" h="2083435">
                  <a:moveTo>
                    <a:pt x="171323" y="674878"/>
                  </a:moveTo>
                  <a:lnTo>
                    <a:pt x="165100" y="646557"/>
                  </a:lnTo>
                  <a:lnTo>
                    <a:pt x="136906" y="652780"/>
                  </a:lnTo>
                  <a:lnTo>
                    <a:pt x="143129" y="681101"/>
                  </a:lnTo>
                  <a:lnTo>
                    <a:pt x="171323" y="674878"/>
                  </a:lnTo>
                  <a:close/>
                </a:path>
                <a:path w="2307590" h="2083435">
                  <a:moveTo>
                    <a:pt x="183769" y="731393"/>
                  </a:moveTo>
                  <a:lnTo>
                    <a:pt x="177546" y="703199"/>
                  </a:lnTo>
                  <a:lnTo>
                    <a:pt x="149352" y="709422"/>
                  </a:lnTo>
                  <a:lnTo>
                    <a:pt x="155575" y="737616"/>
                  </a:lnTo>
                  <a:lnTo>
                    <a:pt x="183769" y="731393"/>
                  </a:lnTo>
                  <a:close/>
                </a:path>
                <a:path w="2307590" h="2083435">
                  <a:moveTo>
                    <a:pt x="196215" y="788035"/>
                  </a:moveTo>
                  <a:lnTo>
                    <a:pt x="189992" y="759714"/>
                  </a:lnTo>
                  <a:lnTo>
                    <a:pt x="161798" y="765937"/>
                  </a:lnTo>
                  <a:lnTo>
                    <a:pt x="168021" y="794258"/>
                  </a:lnTo>
                  <a:lnTo>
                    <a:pt x="196215" y="788035"/>
                  </a:lnTo>
                  <a:close/>
                </a:path>
                <a:path w="2307590" h="2083435">
                  <a:moveTo>
                    <a:pt x="208661" y="844550"/>
                  </a:moveTo>
                  <a:lnTo>
                    <a:pt x="202438" y="816229"/>
                  </a:lnTo>
                  <a:lnTo>
                    <a:pt x="174244" y="822452"/>
                  </a:lnTo>
                  <a:lnTo>
                    <a:pt x="180467" y="850773"/>
                  </a:lnTo>
                  <a:lnTo>
                    <a:pt x="208661" y="844550"/>
                  </a:lnTo>
                  <a:close/>
                </a:path>
                <a:path w="2307590" h="2083435">
                  <a:moveTo>
                    <a:pt x="221107" y="901065"/>
                  </a:moveTo>
                  <a:lnTo>
                    <a:pt x="214884" y="872871"/>
                  </a:lnTo>
                  <a:lnTo>
                    <a:pt x="186690" y="879094"/>
                  </a:lnTo>
                  <a:lnTo>
                    <a:pt x="192913" y="907288"/>
                  </a:lnTo>
                  <a:lnTo>
                    <a:pt x="221107" y="901065"/>
                  </a:lnTo>
                  <a:close/>
                </a:path>
                <a:path w="2307590" h="2083435">
                  <a:moveTo>
                    <a:pt x="233553" y="957707"/>
                  </a:moveTo>
                  <a:lnTo>
                    <a:pt x="227330" y="929386"/>
                  </a:lnTo>
                  <a:lnTo>
                    <a:pt x="199136" y="935609"/>
                  </a:lnTo>
                  <a:lnTo>
                    <a:pt x="205359" y="963930"/>
                  </a:lnTo>
                  <a:lnTo>
                    <a:pt x="233553" y="957707"/>
                  </a:lnTo>
                  <a:close/>
                </a:path>
                <a:path w="2307590" h="2083435">
                  <a:moveTo>
                    <a:pt x="245999" y="1014222"/>
                  </a:moveTo>
                  <a:lnTo>
                    <a:pt x="239776" y="985901"/>
                  </a:lnTo>
                  <a:lnTo>
                    <a:pt x="211582" y="992124"/>
                  </a:lnTo>
                  <a:lnTo>
                    <a:pt x="217805" y="1020445"/>
                  </a:lnTo>
                  <a:lnTo>
                    <a:pt x="245999" y="1014222"/>
                  </a:lnTo>
                  <a:close/>
                </a:path>
                <a:path w="2307590" h="2083435">
                  <a:moveTo>
                    <a:pt x="258445" y="1070737"/>
                  </a:moveTo>
                  <a:lnTo>
                    <a:pt x="252222" y="1042543"/>
                  </a:lnTo>
                  <a:lnTo>
                    <a:pt x="224028" y="1048766"/>
                  </a:lnTo>
                  <a:lnTo>
                    <a:pt x="230251" y="1076960"/>
                  </a:lnTo>
                  <a:lnTo>
                    <a:pt x="258445" y="1070737"/>
                  </a:lnTo>
                  <a:close/>
                </a:path>
                <a:path w="2307590" h="2083435">
                  <a:moveTo>
                    <a:pt x="270891" y="1127379"/>
                  </a:moveTo>
                  <a:lnTo>
                    <a:pt x="264668" y="1099058"/>
                  </a:lnTo>
                  <a:lnTo>
                    <a:pt x="236474" y="1105281"/>
                  </a:lnTo>
                  <a:lnTo>
                    <a:pt x="242697" y="1133602"/>
                  </a:lnTo>
                  <a:lnTo>
                    <a:pt x="270891" y="1127379"/>
                  </a:lnTo>
                  <a:close/>
                </a:path>
                <a:path w="2307590" h="2083435">
                  <a:moveTo>
                    <a:pt x="283337" y="1183894"/>
                  </a:moveTo>
                  <a:lnTo>
                    <a:pt x="277114" y="1155573"/>
                  </a:lnTo>
                  <a:lnTo>
                    <a:pt x="248920" y="1161796"/>
                  </a:lnTo>
                  <a:lnTo>
                    <a:pt x="255143" y="1190117"/>
                  </a:lnTo>
                  <a:lnTo>
                    <a:pt x="283337" y="1183894"/>
                  </a:lnTo>
                  <a:close/>
                </a:path>
                <a:path w="2307590" h="2083435">
                  <a:moveTo>
                    <a:pt x="295783" y="1240409"/>
                  </a:moveTo>
                  <a:lnTo>
                    <a:pt x="289560" y="1212215"/>
                  </a:lnTo>
                  <a:lnTo>
                    <a:pt x="261366" y="1218438"/>
                  </a:lnTo>
                  <a:lnTo>
                    <a:pt x="267589" y="1246632"/>
                  </a:lnTo>
                  <a:lnTo>
                    <a:pt x="295783" y="1240409"/>
                  </a:lnTo>
                  <a:close/>
                </a:path>
                <a:path w="2307590" h="2083435">
                  <a:moveTo>
                    <a:pt x="308229" y="1297051"/>
                  </a:moveTo>
                  <a:lnTo>
                    <a:pt x="302006" y="1268730"/>
                  </a:lnTo>
                  <a:lnTo>
                    <a:pt x="273812" y="1274953"/>
                  </a:lnTo>
                  <a:lnTo>
                    <a:pt x="280035" y="1303274"/>
                  </a:lnTo>
                  <a:lnTo>
                    <a:pt x="308229" y="1297051"/>
                  </a:lnTo>
                  <a:close/>
                </a:path>
                <a:path w="2307590" h="2083435">
                  <a:moveTo>
                    <a:pt x="320675" y="1353566"/>
                  </a:moveTo>
                  <a:lnTo>
                    <a:pt x="314452" y="1325245"/>
                  </a:lnTo>
                  <a:lnTo>
                    <a:pt x="286258" y="1331468"/>
                  </a:lnTo>
                  <a:lnTo>
                    <a:pt x="292481" y="1359789"/>
                  </a:lnTo>
                  <a:lnTo>
                    <a:pt x="320675" y="1353566"/>
                  </a:lnTo>
                  <a:close/>
                </a:path>
                <a:path w="2307590" h="2083435">
                  <a:moveTo>
                    <a:pt x="333121" y="1410081"/>
                  </a:moveTo>
                  <a:lnTo>
                    <a:pt x="326898" y="1381887"/>
                  </a:lnTo>
                  <a:lnTo>
                    <a:pt x="298704" y="1388110"/>
                  </a:lnTo>
                  <a:lnTo>
                    <a:pt x="304927" y="1416304"/>
                  </a:lnTo>
                  <a:lnTo>
                    <a:pt x="333121" y="1410081"/>
                  </a:lnTo>
                  <a:close/>
                </a:path>
                <a:path w="2307590" h="2083435">
                  <a:moveTo>
                    <a:pt x="345567" y="1466723"/>
                  </a:moveTo>
                  <a:lnTo>
                    <a:pt x="339344" y="1438402"/>
                  </a:lnTo>
                  <a:lnTo>
                    <a:pt x="311150" y="1444625"/>
                  </a:lnTo>
                  <a:lnTo>
                    <a:pt x="317373" y="1472946"/>
                  </a:lnTo>
                  <a:lnTo>
                    <a:pt x="345567" y="1466723"/>
                  </a:lnTo>
                  <a:close/>
                </a:path>
                <a:path w="2307590" h="2083435">
                  <a:moveTo>
                    <a:pt x="358013" y="1523238"/>
                  </a:moveTo>
                  <a:lnTo>
                    <a:pt x="351790" y="1494917"/>
                  </a:lnTo>
                  <a:lnTo>
                    <a:pt x="323596" y="1501140"/>
                  </a:lnTo>
                  <a:lnTo>
                    <a:pt x="329819" y="1529461"/>
                  </a:lnTo>
                  <a:lnTo>
                    <a:pt x="358013" y="1523238"/>
                  </a:lnTo>
                  <a:close/>
                </a:path>
                <a:path w="2307590" h="2083435">
                  <a:moveTo>
                    <a:pt x="370459" y="1579765"/>
                  </a:moveTo>
                  <a:lnTo>
                    <a:pt x="364236" y="1551559"/>
                  </a:lnTo>
                  <a:lnTo>
                    <a:pt x="336042" y="1557782"/>
                  </a:lnTo>
                  <a:lnTo>
                    <a:pt x="342265" y="1585976"/>
                  </a:lnTo>
                  <a:lnTo>
                    <a:pt x="370459" y="1579765"/>
                  </a:lnTo>
                  <a:close/>
                </a:path>
                <a:path w="2307590" h="2083435">
                  <a:moveTo>
                    <a:pt x="382905" y="1636395"/>
                  </a:moveTo>
                  <a:lnTo>
                    <a:pt x="376682" y="1608074"/>
                  </a:lnTo>
                  <a:lnTo>
                    <a:pt x="348488" y="1614297"/>
                  </a:lnTo>
                  <a:lnTo>
                    <a:pt x="354711" y="1642618"/>
                  </a:lnTo>
                  <a:lnTo>
                    <a:pt x="382905" y="1636395"/>
                  </a:lnTo>
                  <a:close/>
                </a:path>
                <a:path w="2307590" h="2083435">
                  <a:moveTo>
                    <a:pt x="395478" y="1692910"/>
                  </a:moveTo>
                  <a:lnTo>
                    <a:pt x="389255" y="1664589"/>
                  </a:lnTo>
                  <a:lnTo>
                    <a:pt x="360934" y="1670812"/>
                  </a:lnTo>
                  <a:lnTo>
                    <a:pt x="367157" y="1699133"/>
                  </a:lnTo>
                  <a:lnTo>
                    <a:pt x="395478" y="1692910"/>
                  </a:lnTo>
                  <a:close/>
                </a:path>
                <a:path w="2307590" h="2083435">
                  <a:moveTo>
                    <a:pt x="407924" y="1749425"/>
                  </a:moveTo>
                  <a:lnTo>
                    <a:pt x="401701" y="1721231"/>
                  </a:lnTo>
                  <a:lnTo>
                    <a:pt x="373380" y="1727454"/>
                  </a:lnTo>
                  <a:lnTo>
                    <a:pt x="379603" y="1755648"/>
                  </a:lnTo>
                  <a:lnTo>
                    <a:pt x="407924" y="1749425"/>
                  </a:lnTo>
                  <a:close/>
                </a:path>
                <a:path w="2307590" h="2083435">
                  <a:moveTo>
                    <a:pt x="420370" y="1806067"/>
                  </a:moveTo>
                  <a:lnTo>
                    <a:pt x="414147" y="1777746"/>
                  </a:lnTo>
                  <a:lnTo>
                    <a:pt x="385826" y="1783969"/>
                  </a:lnTo>
                  <a:lnTo>
                    <a:pt x="392049" y="1812290"/>
                  </a:lnTo>
                  <a:lnTo>
                    <a:pt x="420370" y="1806067"/>
                  </a:lnTo>
                  <a:close/>
                </a:path>
                <a:path w="2307590" h="2083435">
                  <a:moveTo>
                    <a:pt x="432816" y="1862582"/>
                  </a:moveTo>
                  <a:lnTo>
                    <a:pt x="426593" y="1834261"/>
                  </a:lnTo>
                  <a:lnTo>
                    <a:pt x="398272" y="1840484"/>
                  </a:lnTo>
                  <a:lnTo>
                    <a:pt x="404495" y="1868805"/>
                  </a:lnTo>
                  <a:lnTo>
                    <a:pt x="432816" y="1862582"/>
                  </a:lnTo>
                  <a:close/>
                </a:path>
                <a:path w="2307590" h="2083435">
                  <a:moveTo>
                    <a:pt x="445262" y="1919097"/>
                  </a:moveTo>
                  <a:lnTo>
                    <a:pt x="439039" y="1890903"/>
                  </a:lnTo>
                  <a:lnTo>
                    <a:pt x="410718" y="1897126"/>
                  </a:lnTo>
                  <a:lnTo>
                    <a:pt x="416941" y="1925320"/>
                  </a:lnTo>
                  <a:lnTo>
                    <a:pt x="445262" y="1919097"/>
                  </a:lnTo>
                  <a:close/>
                </a:path>
                <a:path w="2307590" h="2083435">
                  <a:moveTo>
                    <a:pt x="457708" y="1975739"/>
                  </a:moveTo>
                  <a:lnTo>
                    <a:pt x="451485" y="1947418"/>
                  </a:lnTo>
                  <a:lnTo>
                    <a:pt x="423164" y="1953641"/>
                  </a:lnTo>
                  <a:lnTo>
                    <a:pt x="429387" y="1981962"/>
                  </a:lnTo>
                  <a:lnTo>
                    <a:pt x="457708" y="1975739"/>
                  </a:lnTo>
                  <a:close/>
                </a:path>
                <a:path w="2307590" h="2083435">
                  <a:moveTo>
                    <a:pt x="507365" y="1956054"/>
                  </a:moveTo>
                  <a:lnTo>
                    <a:pt x="503174" y="1947799"/>
                  </a:lnTo>
                  <a:lnTo>
                    <a:pt x="487934" y="1942973"/>
                  </a:lnTo>
                  <a:lnTo>
                    <a:pt x="479679" y="1947164"/>
                  </a:lnTo>
                  <a:lnTo>
                    <a:pt x="477266" y="1954784"/>
                  </a:lnTo>
                  <a:lnTo>
                    <a:pt x="461238" y="2004656"/>
                  </a:lnTo>
                  <a:lnTo>
                    <a:pt x="438264" y="2009698"/>
                  </a:lnTo>
                  <a:lnTo>
                    <a:pt x="402717" y="1971167"/>
                  </a:lnTo>
                  <a:lnTo>
                    <a:pt x="397383" y="1965325"/>
                  </a:lnTo>
                  <a:lnTo>
                    <a:pt x="388112" y="1964944"/>
                  </a:lnTo>
                  <a:lnTo>
                    <a:pt x="382270" y="1970278"/>
                  </a:lnTo>
                  <a:lnTo>
                    <a:pt x="376428" y="1975739"/>
                  </a:lnTo>
                  <a:lnTo>
                    <a:pt x="376047" y="1984883"/>
                  </a:lnTo>
                  <a:lnTo>
                    <a:pt x="381508" y="1990725"/>
                  </a:lnTo>
                  <a:lnTo>
                    <a:pt x="466471" y="2082927"/>
                  </a:lnTo>
                  <a:lnTo>
                    <a:pt x="476923" y="2050415"/>
                  </a:lnTo>
                  <a:lnTo>
                    <a:pt x="491832" y="2004060"/>
                  </a:lnTo>
                  <a:lnTo>
                    <a:pt x="504825" y="1963674"/>
                  </a:lnTo>
                  <a:lnTo>
                    <a:pt x="507365" y="1956054"/>
                  </a:lnTo>
                  <a:close/>
                </a:path>
                <a:path w="2307590" h="2083435">
                  <a:moveTo>
                    <a:pt x="630301" y="52705"/>
                  </a:moveTo>
                  <a:lnTo>
                    <a:pt x="624078" y="24384"/>
                  </a:lnTo>
                  <a:lnTo>
                    <a:pt x="595884" y="30607"/>
                  </a:lnTo>
                  <a:lnTo>
                    <a:pt x="602107" y="58928"/>
                  </a:lnTo>
                  <a:lnTo>
                    <a:pt x="630301" y="52705"/>
                  </a:lnTo>
                  <a:close/>
                </a:path>
                <a:path w="2307590" h="2083435">
                  <a:moveTo>
                    <a:pt x="642747" y="109347"/>
                  </a:moveTo>
                  <a:lnTo>
                    <a:pt x="636524" y="81026"/>
                  </a:lnTo>
                  <a:lnTo>
                    <a:pt x="608330" y="87249"/>
                  </a:lnTo>
                  <a:lnTo>
                    <a:pt x="614553" y="115570"/>
                  </a:lnTo>
                  <a:lnTo>
                    <a:pt x="642747" y="109347"/>
                  </a:lnTo>
                  <a:close/>
                </a:path>
                <a:path w="2307590" h="2083435">
                  <a:moveTo>
                    <a:pt x="655193" y="165862"/>
                  </a:moveTo>
                  <a:lnTo>
                    <a:pt x="648970" y="137541"/>
                  </a:lnTo>
                  <a:lnTo>
                    <a:pt x="620776" y="143764"/>
                  </a:lnTo>
                  <a:lnTo>
                    <a:pt x="626999" y="172085"/>
                  </a:lnTo>
                  <a:lnTo>
                    <a:pt x="655193" y="165862"/>
                  </a:lnTo>
                  <a:close/>
                </a:path>
                <a:path w="2307590" h="2083435">
                  <a:moveTo>
                    <a:pt x="667639" y="222377"/>
                  </a:moveTo>
                  <a:lnTo>
                    <a:pt x="661416" y="194183"/>
                  </a:lnTo>
                  <a:lnTo>
                    <a:pt x="633222" y="200406"/>
                  </a:lnTo>
                  <a:lnTo>
                    <a:pt x="639445" y="228600"/>
                  </a:lnTo>
                  <a:lnTo>
                    <a:pt x="667639" y="222377"/>
                  </a:lnTo>
                  <a:close/>
                </a:path>
                <a:path w="2307590" h="2083435">
                  <a:moveTo>
                    <a:pt x="680085" y="279019"/>
                  </a:moveTo>
                  <a:lnTo>
                    <a:pt x="673862" y="250698"/>
                  </a:lnTo>
                  <a:lnTo>
                    <a:pt x="645668" y="256921"/>
                  </a:lnTo>
                  <a:lnTo>
                    <a:pt x="651891" y="285242"/>
                  </a:lnTo>
                  <a:lnTo>
                    <a:pt x="680085" y="279019"/>
                  </a:lnTo>
                  <a:close/>
                </a:path>
                <a:path w="2307590" h="2083435">
                  <a:moveTo>
                    <a:pt x="692531" y="335534"/>
                  </a:moveTo>
                  <a:lnTo>
                    <a:pt x="686308" y="307213"/>
                  </a:lnTo>
                  <a:lnTo>
                    <a:pt x="658114" y="313436"/>
                  </a:lnTo>
                  <a:lnTo>
                    <a:pt x="664337" y="341757"/>
                  </a:lnTo>
                  <a:lnTo>
                    <a:pt x="692531" y="335534"/>
                  </a:lnTo>
                  <a:close/>
                </a:path>
                <a:path w="2307590" h="2083435">
                  <a:moveTo>
                    <a:pt x="704977" y="392049"/>
                  </a:moveTo>
                  <a:lnTo>
                    <a:pt x="698754" y="363855"/>
                  </a:lnTo>
                  <a:lnTo>
                    <a:pt x="670560" y="370078"/>
                  </a:lnTo>
                  <a:lnTo>
                    <a:pt x="676783" y="398272"/>
                  </a:lnTo>
                  <a:lnTo>
                    <a:pt x="704977" y="392049"/>
                  </a:lnTo>
                  <a:close/>
                </a:path>
                <a:path w="2307590" h="2083435">
                  <a:moveTo>
                    <a:pt x="717423" y="448691"/>
                  </a:moveTo>
                  <a:lnTo>
                    <a:pt x="711200" y="420370"/>
                  </a:lnTo>
                  <a:lnTo>
                    <a:pt x="683006" y="426593"/>
                  </a:lnTo>
                  <a:lnTo>
                    <a:pt x="689229" y="454914"/>
                  </a:lnTo>
                  <a:lnTo>
                    <a:pt x="717423" y="448691"/>
                  </a:lnTo>
                  <a:close/>
                </a:path>
                <a:path w="2307590" h="2083435">
                  <a:moveTo>
                    <a:pt x="729869" y="505206"/>
                  </a:moveTo>
                  <a:lnTo>
                    <a:pt x="723646" y="476885"/>
                  </a:lnTo>
                  <a:lnTo>
                    <a:pt x="695452" y="483108"/>
                  </a:lnTo>
                  <a:lnTo>
                    <a:pt x="701675" y="511429"/>
                  </a:lnTo>
                  <a:lnTo>
                    <a:pt x="729869" y="505206"/>
                  </a:lnTo>
                  <a:close/>
                </a:path>
                <a:path w="2307590" h="2083435">
                  <a:moveTo>
                    <a:pt x="742315" y="561721"/>
                  </a:moveTo>
                  <a:lnTo>
                    <a:pt x="736092" y="533527"/>
                  </a:lnTo>
                  <a:lnTo>
                    <a:pt x="707898" y="539750"/>
                  </a:lnTo>
                  <a:lnTo>
                    <a:pt x="714121" y="567944"/>
                  </a:lnTo>
                  <a:lnTo>
                    <a:pt x="742315" y="561721"/>
                  </a:lnTo>
                  <a:close/>
                </a:path>
                <a:path w="2307590" h="2083435">
                  <a:moveTo>
                    <a:pt x="754761" y="618363"/>
                  </a:moveTo>
                  <a:lnTo>
                    <a:pt x="748538" y="590042"/>
                  </a:lnTo>
                  <a:lnTo>
                    <a:pt x="720344" y="596265"/>
                  </a:lnTo>
                  <a:lnTo>
                    <a:pt x="726567" y="624586"/>
                  </a:lnTo>
                  <a:lnTo>
                    <a:pt x="754761" y="618363"/>
                  </a:lnTo>
                  <a:close/>
                </a:path>
                <a:path w="2307590" h="2083435">
                  <a:moveTo>
                    <a:pt x="767207" y="674878"/>
                  </a:moveTo>
                  <a:lnTo>
                    <a:pt x="760984" y="646557"/>
                  </a:lnTo>
                  <a:lnTo>
                    <a:pt x="732790" y="652780"/>
                  </a:lnTo>
                  <a:lnTo>
                    <a:pt x="739013" y="681101"/>
                  </a:lnTo>
                  <a:lnTo>
                    <a:pt x="767207" y="674878"/>
                  </a:lnTo>
                  <a:close/>
                </a:path>
                <a:path w="2307590" h="2083435">
                  <a:moveTo>
                    <a:pt x="779653" y="731393"/>
                  </a:moveTo>
                  <a:lnTo>
                    <a:pt x="773430" y="703199"/>
                  </a:lnTo>
                  <a:lnTo>
                    <a:pt x="745236" y="709422"/>
                  </a:lnTo>
                  <a:lnTo>
                    <a:pt x="751459" y="737616"/>
                  </a:lnTo>
                  <a:lnTo>
                    <a:pt x="779653" y="731393"/>
                  </a:lnTo>
                  <a:close/>
                </a:path>
                <a:path w="2307590" h="2083435">
                  <a:moveTo>
                    <a:pt x="792099" y="788035"/>
                  </a:moveTo>
                  <a:lnTo>
                    <a:pt x="785876" y="759714"/>
                  </a:lnTo>
                  <a:lnTo>
                    <a:pt x="757682" y="765937"/>
                  </a:lnTo>
                  <a:lnTo>
                    <a:pt x="763905" y="794258"/>
                  </a:lnTo>
                  <a:lnTo>
                    <a:pt x="792099" y="788035"/>
                  </a:lnTo>
                  <a:close/>
                </a:path>
                <a:path w="2307590" h="2083435">
                  <a:moveTo>
                    <a:pt x="804545" y="844550"/>
                  </a:moveTo>
                  <a:lnTo>
                    <a:pt x="798322" y="816229"/>
                  </a:lnTo>
                  <a:lnTo>
                    <a:pt x="770128" y="822452"/>
                  </a:lnTo>
                  <a:lnTo>
                    <a:pt x="776351" y="850773"/>
                  </a:lnTo>
                  <a:lnTo>
                    <a:pt x="804545" y="844550"/>
                  </a:lnTo>
                  <a:close/>
                </a:path>
                <a:path w="2307590" h="2083435">
                  <a:moveTo>
                    <a:pt x="816991" y="901065"/>
                  </a:moveTo>
                  <a:lnTo>
                    <a:pt x="810768" y="872871"/>
                  </a:lnTo>
                  <a:lnTo>
                    <a:pt x="782574" y="879094"/>
                  </a:lnTo>
                  <a:lnTo>
                    <a:pt x="788797" y="907288"/>
                  </a:lnTo>
                  <a:lnTo>
                    <a:pt x="816991" y="901065"/>
                  </a:lnTo>
                  <a:close/>
                </a:path>
                <a:path w="2307590" h="2083435">
                  <a:moveTo>
                    <a:pt x="829437" y="957707"/>
                  </a:moveTo>
                  <a:lnTo>
                    <a:pt x="823214" y="929386"/>
                  </a:lnTo>
                  <a:lnTo>
                    <a:pt x="795020" y="935609"/>
                  </a:lnTo>
                  <a:lnTo>
                    <a:pt x="801243" y="963930"/>
                  </a:lnTo>
                  <a:lnTo>
                    <a:pt x="829437" y="957707"/>
                  </a:lnTo>
                  <a:close/>
                </a:path>
                <a:path w="2307590" h="2083435">
                  <a:moveTo>
                    <a:pt x="841883" y="1014222"/>
                  </a:moveTo>
                  <a:lnTo>
                    <a:pt x="835660" y="985901"/>
                  </a:lnTo>
                  <a:lnTo>
                    <a:pt x="807466" y="992124"/>
                  </a:lnTo>
                  <a:lnTo>
                    <a:pt x="813689" y="1020445"/>
                  </a:lnTo>
                  <a:lnTo>
                    <a:pt x="841883" y="1014222"/>
                  </a:lnTo>
                  <a:close/>
                </a:path>
                <a:path w="2307590" h="2083435">
                  <a:moveTo>
                    <a:pt x="854329" y="1070737"/>
                  </a:moveTo>
                  <a:lnTo>
                    <a:pt x="848106" y="1042543"/>
                  </a:lnTo>
                  <a:lnTo>
                    <a:pt x="819912" y="1048766"/>
                  </a:lnTo>
                  <a:lnTo>
                    <a:pt x="826135" y="1076960"/>
                  </a:lnTo>
                  <a:lnTo>
                    <a:pt x="854329" y="1070737"/>
                  </a:lnTo>
                  <a:close/>
                </a:path>
                <a:path w="2307590" h="2083435">
                  <a:moveTo>
                    <a:pt x="866775" y="1127379"/>
                  </a:moveTo>
                  <a:lnTo>
                    <a:pt x="860552" y="1099058"/>
                  </a:lnTo>
                  <a:lnTo>
                    <a:pt x="832358" y="1105281"/>
                  </a:lnTo>
                  <a:lnTo>
                    <a:pt x="838581" y="1133602"/>
                  </a:lnTo>
                  <a:lnTo>
                    <a:pt x="866775" y="1127379"/>
                  </a:lnTo>
                  <a:close/>
                </a:path>
                <a:path w="2307590" h="2083435">
                  <a:moveTo>
                    <a:pt x="879221" y="1183894"/>
                  </a:moveTo>
                  <a:lnTo>
                    <a:pt x="872998" y="1155573"/>
                  </a:lnTo>
                  <a:lnTo>
                    <a:pt x="844804" y="1161796"/>
                  </a:lnTo>
                  <a:lnTo>
                    <a:pt x="851027" y="1190117"/>
                  </a:lnTo>
                  <a:lnTo>
                    <a:pt x="879221" y="1183894"/>
                  </a:lnTo>
                  <a:close/>
                </a:path>
                <a:path w="2307590" h="2083435">
                  <a:moveTo>
                    <a:pt x="891667" y="1240409"/>
                  </a:moveTo>
                  <a:lnTo>
                    <a:pt x="885444" y="1212215"/>
                  </a:lnTo>
                  <a:lnTo>
                    <a:pt x="857250" y="1218438"/>
                  </a:lnTo>
                  <a:lnTo>
                    <a:pt x="863473" y="1246632"/>
                  </a:lnTo>
                  <a:lnTo>
                    <a:pt x="891667" y="1240409"/>
                  </a:lnTo>
                  <a:close/>
                </a:path>
                <a:path w="2307590" h="2083435">
                  <a:moveTo>
                    <a:pt x="904113" y="1297051"/>
                  </a:moveTo>
                  <a:lnTo>
                    <a:pt x="897890" y="1268730"/>
                  </a:lnTo>
                  <a:lnTo>
                    <a:pt x="869696" y="1274953"/>
                  </a:lnTo>
                  <a:lnTo>
                    <a:pt x="875919" y="1303274"/>
                  </a:lnTo>
                  <a:lnTo>
                    <a:pt x="904113" y="1297051"/>
                  </a:lnTo>
                  <a:close/>
                </a:path>
                <a:path w="2307590" h="2083435">
                  <a:moveTo>
                    <a:pt x="916559" y="1353566"/>
                  </a:moveTo>
                  <a:lnTo>
                    <a:pt x="910336" y="1325245"/>
                  </a:lnTo>
                  <a:lnTo>
                    <a:pt x="882142" y="1331468"/>
                  </a:lnTo>
                  <a:lnTo>
                    <a:pt x="888365" y="1359789"/>
                  </a:lnTo>
                  <a:lnTo>
                    <a:pt x="916559" y="1353566"/>
                  </a:lnTo>
                  <a:close/>
                </a:path>
                <a:path w="2307590" h="2083435">
                  <a:moveTo>
                    <a:pt x="929005" y="1410081"/>
                  </a:moveTo>
                  <a:lnTo>
                    <a:pt x="922782" y="1381887"/>
                  </a:lnTo>
                  <a:lnTo>
                    <a:pt x="894588" y="1388110"/>
                  </a:lnTo>
                  <a:lnTo>
                    <a:pt x="900811" y="1416304"/>
                  </a:lnTo>
                  <a:lnTo>
                    <a:pt x="929005" y="1410081"/>
                  </a:lnTo>
                  <a:close/>
                </a:path>
                <a:path w="2307590" h="2083435">
                  <a:moveTo>
                    <a:pt x="941451" y="1466723"/>
                  </a:moveTo>
                  <a:lnTo>
                    <a:pt x="935228" y="1438402"/>
                  </a:lnTo>
                  <a:lnTo>
                    <a:pt x="907034" y="1444625"/>
                  </a:lnTo>
                  <a:lnTo>
                    <a:pt x="913257" y="1472946"/>
                  </a:lnTo>
                  <a:lnTo>
                    <a:pt x="941451" y="1466723"/>
                  </a:lnTo>
                  <a:close/>
                </a:path>
                <a:path w="2307590" h="2083435">
                  <a:moveTo>
                    <a:pt x="953897" y="1523238"/>
                  </a:moveTo>
                  <a:lnTo>
                    <a:pt x="947674" y="1494917"/>
                  </a:lnTo>
                  <a:lnTo>
                    <a:pt x="919480" y="1501140"/>
                  </a:lnTo>
                  <a:lnTo>
                    <a:pt x="925703" y="1529461"/>
                  </a:lnTo>
                  <a:lnTo>
                    <a:pt x="953897" y="1523238"/>
                  </a:lnTo>
                  <a:close/>
                </a:path>
                <a:path w="2307590" h="2083435">
                  <a:moveTo>
                    <a:pt x="966343" y="1579765"/>
                  </a:moveTo>
                  <a:lnTo>
                    <a:pt x="960120" y="1551559"/>
                  </a:lnTo>
                  <a:lnTo>
                    <a:pt x="931926" y="1557782"/>
                  </a:lnTo>
                  <a:lnTo>
                    <a:pt x="938149" y="1585976"/>
                  </a:lnTo>
                  <a:lnTo>
                    <a:pt x="966343" y="1579765"/>
                  </a:lnTo>
                  <a:close/>
                </a:path>
                <a:path w="2307590" h="2083435">
                  <a:moveTo>
                    <a:pt x="978789" y="1636395"/>
                  </a:moveTo>
                  <a:lnTo>
                    <a:pt x="972566" y="1608074"/>
                  </a:lnTo>
                  <a:lnTo>
                    <a:pt x="944372" y="1614297"/>
                  </a:lnTo>
                  <a:lnTo>
                    <a:pt x="950595" y="1642618"/>
                  </a:lnTo>
                  <a:lnTo>
                    <a:pt x="978789" y="1636395"/>
                  </a:lnTo>
                  <a:close/>
                </a:path>
                <a:path w="2307590" h="2083435">
                  <a:moveTo>
                    <a:pt x="991222" y="1692910"/>
                  </a:moveTo>
                  <a:lnTo>
                    <a:pt x="984999" y="1664589"/>
                  </a:lnTo>
                  <a:lnTo>
                    <a:pt x="956818" y="1670812"/>
                  </a:lnTo>
                  <a:lnTo>
                    <a:pt x="963041" y="1699133"/>
                  </a:lnTo>
                  <a:lnTo>
                    <a:pt x="991222" y="1692910"/>
                  </a:lnTo>
                  <a:close/>
                </a:path>
                <a:path w="2307590" h="2083435">
                  <a:moveTo>
                    <a:pt x="1003681" y="1749425"/>
                  </a:moveTo>
                  <a:lnTo>
                    <a:pt x="997445" y="1721231"/>
                  </a:lnTo>
                  <a:lnTo>
                    <a:pt x="969264" y="1727454"/>
                  </a:lnTo>
                  <a:lnTo>
                    <a:pt x="975474" y="1755648"/>
                  </a:lnTo>
                  <a:lnTo>
                    <a:pt x="1003681" y="1749425"/>
                  </a:lnTo>
                  <a:close/>
                </a:path>
                <a:path w="2307590" h="2083435">
                  <a:moveTo>
                    <a:pt x="1016254" y="1806067"/>
                  </a:moveTo>
                  <a:lnTo>
                    <a:pt x="1010031" y="1777746"/>
                  </a:lnTo>
                  <a:lnTo>
                    <a:pt x="981697" y="1783969"/>
                  </a:lnTo>
                  <a:lnTo>
                    <a:pt x="987920" y="1812290"/>
                  </a:lnTo>
                  <a:lnTo>
                    <a:pt x="1016254" y="1806067"/>
                  </a:lnTo>
                  <a:close/>
                </a:path>
                <a:path w="2307590" h="2083435">
                  <a:moveTo>
                    <a:pt x="1028700" y="1862582"/>
                  </a:moveTo>
                  <a:lnTo>
                    <a:pt x="1022477" y="1834261"/>
                  </a:lnTo>
                  <a:lnTo>
                    <a:pt x="994156" y="1840484"/>
                  </a:lnTo>
                  <a:lnTo>
                    <a:pt x="1000379" y="1868805"/>
                  </a:lnTo>
                  <a:lnTo>
                    <a:pt x="1028700" y="1862582"/>
                  </a:lnTo>
                  <a:close/>
                </a:path>
                <a:path w="2307590" h="2083435">
                  <a:moveTo>
                    <a:pt x="1041146" y="1919097"/>
                  </a:moveTo>
                  <a:lnTo>
                    <a:pt x="1034923" y="1890903"/>
                  </a:lnTo>
                  <a:lnTo>
                    <a:pt x="1006602" y="1897126"/>
                  </a:lnTo>
                  <a:lnTo>
                    <a:pt x="1012825" y="1925320"/>
                  </a:lnTo>
                  <a:lnTo>
                    <a:pt x="1041146" y="1919097"/>
                  </a:lnTo>
                  <a:close/>
                </a:path>
                <a:path w="2307590" h="2083435">
                  <a:moveTo>
                    <a:pt x="1053592" y="1975739"/>
                  </a:moveTo>
                  <a:lnTo>
                    <a:pt x="1047369" y="1947418"/>
                  </a:lnTo>
                  <a:lnTo>
                    <a:pt x="1019048" y="1953641"/>
                  </a:lnTo>
                  <a:lnTo>
                    <a:pt x="1025271" y="1981962"/>
                  </a:lnTo>
                  <a:lnTo>
                    <a:pt x="1053592" y="1975739"/>
                  </a:lnTo>
                  <a:close/>
                </a:path>
                <a:path w="2307590" h="2083435">
                  <a:moveTo>
                    <a:pt x="1103249" y="1956054"/>
                  </a:moveTo>
                  <a:lnTo>
                    <a:pt x="1099058" y="1947799"/>
                  </a:lnTo>
                  <a:lnTo>
                    <a:pt x="1083818" y="1942973"/>
                  </a:lnTo>
                  <a:lnTo>
                    <a:pt x="1075550" y="1947164"/>
                  </a:lnTo>
                  <a:lnTo>
                    <a:pt x="1073150" y="1954784"/>
                  </a:lnTo>
                  <a:lnTo>
                    <a:pt x="1057122" y="2004656"/>
                  </a:lnTo>
                  <a:lnTo>
                    <a:pt x="1034148" y="2009698"/>
                  </a:lnTo>
                  <a:lnTo>
                    <a:pt x="998601" y="1971167"/>
                  </a:lnTo>
                  <a:lnTo>
                    <a:pt x="993267" y="1965325"/>
                  </a:lnTo>
                  <a:lnTo>
                    <a:pt x="983996" y="1964944"/>
                  </a:lnTo>
                  <a:lnTo>
                    <a:pt x="978154" y="1970278"/>
                  </a:lnTo>
                  <a:lnTo>
                    <a:pt x="972299" y="1975739"/>
                  </a:lnTo>
                  <a:lnTo>
                    <a:pt x="971931" y="1984883"/>
                  </a:lnTo>
                  <a:lnTo>
                    <a:pt x="977392" y="1990725"/>
                  </a:lnTo>
                  <a:lnTo>
                    <a:pt x="1062355" y="2082927"/>
                  </a:lnTo>
                  <a:lnTo>
                    <a:pt x="1072807" y="2050415"/>
                  </a:lnTo>
                  <a:lnTo>
                    <a:pt x="1087716" y="2004060"/>
                  </a:lnTo>
                  <a:lnTo>
                    <a:pt x="1100709" y="1963674"/>
                  </a:lnTo>
                  <a:lnTo>
                    <a:pt x="1103249" y="1956054"/>
                  </a:lnTo>
                  <a:close/>
                </a:path>
                <a:path w="2307590" h="2083435">
                  <a:moveTo>
                    <a:pt x="1241425" y="28321"/>
                  </a:moveTo>
                  <a:lnTo>
                    <a:pt x="1235202" y="0"/>
                  </a:lnTo>
                  <a:lnTo>
                    <a:pt x="1207008" y="6223"/>
                  </a:lnTo>
                  <a:lnTo>
                    <a:pt x="1213231" y="34544"/>
                  </a:lnTo>
                  <a:lnTo>
                    <a:pt x="1241425" y="28321"/>
                  </a:lnTo>
                  <a:close/>
                </a:path>
                <a:path w="2307590" h="2083435">
                  <a:moveTo>
                    <a:pt x="1253871" y="84963"/>
                  </a:moveTo>
                  <a:lnTo>
                    <a:pt x="1247648" y="56642"/>
                  </a:lnTo>
                  <a:lnTo>
                    <a:pt x="1219454" y="62865"/>
                  </a:lnTo>
                  <a:lnTo>
                    <a:pt x="1225677" y="91186"/>
                  </a:lnTo>
                  <a:lnTo>
                    <a:pt x="1253871" y="84963"/>
                  </a:lnTo>
                  <a:close/>
                </a:path>
                <a:path w="2307590" h="2083435">
                  <a:moveTo>
                    <a:pt x="1266317" y="141478"/>
                  </a:moveTo>
                  <a:lnTo>
                    <a:pt x="1260094" y="113157"/>
                  </a:lnTo>
                  <a:lnTo>
                    <a:pt x="1231900" y="119380"/>
                  </a:lnTo>
                  <a:lnTo>
                    <a:pt x="1238123" y="147701"/>
                  </a:lnTo>
                  <a:lnTo>
                    <a:pt x="1266317" y="141478"/>
                  </a:lnTo>
                  <a:close/>
                </a:path>
                <a:path w="2307590" h="2083435">
                  <a:moveTo>
                    <a:pt x="1278763" y="197993"/>
                  </a:moveTo>
                  <a:lnTo>
                    <a:pt x="1272540" y="169799"/>
                  </a:lnTo>
                  <a:lnTo>
                    <a:pt x="1244346" y="176022"/>
                  </a:lnTo>
                  <a:lnTo>
                    <a:pt x="1250569" y="204216"/>
                  </a:lnTo>
                  <a:lnTo>
                    <a:pt x="1278763" y="197993"/>
                  </a:lnTo>
                  <a:close/>
                </a:path>
                <a:path w="2307590" h="2083435">
                  <a:moveTo>
                    <a:pt x="1291209" y="254635"/>
                  </a:moveTo>
                  <a:lnTo>
                    <a:pt x="1284986" y="226314"/>
                  </a:lnTo>
                  <a:lnTo>
                    <a:pt x="1256792" y="232537"/>
                  </a:lnTo>
                  <a:lnTo>
                    <a:pt x="1263015" y="260858"/>
                  </a:lnTo>
                  <a:lnTo>
                    <a:pt x="1291209" y="254635"/>
                  </a:lnTo>
                  <a:close/>
                </a:path>
                <a:path w="2307590" h="2083435">
                  <a:moveTo>
                    <a:pt x="1303655" y="311150"/>
                  </a:moveTo>
                  <a:lnTo>
                    <a:pt x="1297432" y="282829"/>
                  </a:lnTo>
                  <a:lnTo>
                    <a:pt x="1269238" y="289052"/>
                  </a:lnTo>
                  <a:lnTo>
                    <a:pt x="1275461" y="317373"/>
                  </a:lnTo>
                  <a:lnTo>
                    <a:pt x="1303655" y="311150"/>
                  </a:lnTo>
                  <a:close/>
                </a:path>
                <a:path w="2307590" h="2083435">
                  <a:moveTo>
                    <a:pt x="1316101" y="367665"/>
                  </a:moveTo>
                  <a:lnTo>
                    <a:pt x="1309878" y="339471"/>
                  </a:lnTo>
                  <a:lnTo>
                    <a:pt x="1281684" y="345694"/>
                  </a:lnTo>
                  <a:lnTo>
                    <a:pt x="1287907" y="373888"/>
                  </a:lnTo>
                  <a:lnTo>
                    <a:pt x="1316101" y="367665"/>
                  </a:lnTo>
                  <a:close/>
                </a:path>
                <a:path w="2307590" h="2083435">
                  <a:moveTo>
                    <a:pt x="1328547" y="424307"/>
                  </a:moveTo>
                  <a:lnTo>
                    <a:pt x="1322324" y="395986"/>
                  </a:lnTo>
                  <a:lnTo>
                    <a:pt x="1294130" y="402209"/>
                  </a:lnTo>
                  <a:lnTo>
                    <a:pt x="1300353" y="430530"/>
                  </a:lnTo>
                  <a:lnTo>
                    <a:pt x="1328547" y="424307"/>
                  </a:lnTo>
                  <a:close/>
                </a:path>
                <a:path w="2307590" h="2083435">
                  <a:moveTo>
                    <a:pt x="1340993" y="480822"/>
                  </a:moveTo>
                  <a:lnTo>
                    <a:pt x="1334770" y="452501"/>
                  </a:lnTo>
                  <a:lnTo>
                    <a:pt x="1306576" y="458724"/>
                  </a:lnTo>
                  <a:lnTo>
                    <a:pt x="1312799" y="487045"/>
                  </a:lnTo>
                  <a:lnTo>
                    <a:pt x="1340993" y="480822"/>
                  </a:lnTo>
                  <a:close/>
                </a:path>
                <a:path w="2307590" h="2083435">
                  <a:moveTo>
                    <a:pt x="1353439" y="537337"/>
                  </a:moveTo>
                  <a:lnTo>
                    <a:pt x="1347216" y="509143"/>
                  </a:lnTo>
                  <a:lnTo>
                    <a:pt x="1319022" y="515366"/>
                  </a:lnTo>
                  <a:lnTo>
                    <a:pt x="1325245" y="543560"/>
                  </a:lnTo>
                  <a:lnTo>
                    <a:pt x="1353439" y="537337"/>
                  </a:lnTo>
                  <a:close/>
                </a:path>
                <a:path w="2307590" h="2083435">
                  <a:moveTo>
                    <a:pt x="1365885" y="593979"/>
                  </a:moveTo>
                  <a:lnTo>
                    <a:pt x="1359662" y="565658"/>
                  </a:lnTo>
                  <a:lnTo>
                    <a:pt x="1331468" y="571881"/>
                  </a:lnTo>
                  <a:lnTo>
                    <a:pt x="1337691" y="600202"/>
                  </a:lnTo>
                  <a:lnTo>
                    <a:pt x="1365885" y="593979"/>
                  </a:lnTo>
                  <a:close/>
                </a:path>
                <a:path w="2307590" h="2083435">
                  <a:moveTo>
                    <a:pt x="1378331" y="650494"/>
                  </a:moveTo>
                  <a:lnTo>
                    <a:pt x="1372108" y="622173"/>
                  </a:lnTo>
                  <a:lnTo>
                    <a:pt x="1343914" y="628396"/>
                  </a:lnTo>
                  <a:lnTo>
                    <a:pt x="1350137" y="656717"/>
                  </a:lnTo>
                  <a:lnTo>
                    <a:pt x="1378331" y="650494"/>
                  </a:lnTo>
                  <a:close/>
                </a:path>
                <a:path w="2307590" h="2083435">
                  <a:moveTo>
                    <a:pt x="1390777" y="707009"/>
                  </a:moveTo>
                  <a:lnTo>
                    <a:pt x="1384554" y="678815"/>
                  </a:lnTo>
                  <a:lnTo>
                    <a:pt x="1356360" y="685038"/>
                  </a:lnTo>
                  <a:lnTo>
                    <a:pt x="1362583" y="713232"/>
                  </a:lnTo>
                  <a:lnTo>
                    <a:pt x="1390777" y="707009"/>
                  </a:lnTo>
                  <a:close/>
                </a:path>
                <a:path w="2307590" h="2083435">
                  <a:moveTo>
                    <a:pt x="1403223" y="763651"/>
                  </a:moveTo>
                  <a:lnTo>
                    <a:pt x="1397000" y="735330"/>
                  </a:lnTo>
                  <a:lnTo>
                    <a:pt x="1368806" y="741553"/>
                  </a:lnTo>
                  <a:lnTo>
                    <a:pt x="1375029" y="769874"/>
                  </a:lnTo>
                  <a:lnTo>
                    <a:pt x="1403223" y="763651"/>
                  </a:lnTo>
                  <a:close/>
                </a:path>
                <a:path w="2307590" h="2083435">
                  <a:moveTo>
                    <a:pt x="1415669" y="820166"/>
                  </a:moveTo>
                  <a:lnTo>
                    <a:pt x="1409446" y="791845"/>
                  </a:lnTo>
                  <a:lnTo>
                    <a:pt x="1381252" y="798068"/>
                  </a:lnTo>
                  <a:lnTo>
                    <a:pt x="1387475" y="826389"/>
                  </a:lnTo>
                  <a:lnTo>
                    <a:pt x="1415669" y="820166"/>
                  </a:lnTo>
                  <a:close/>
                </a:path>
                <a:path w="2307590" h="2083435">
                  <a:moveTo>
                    <a:pt x="1428115" y="876681"/>
                  </a:moveTo>
                  <a:lnTo>
                    <a:pt x="1421892" y="848487"/>
                  </a:lnTo>
                  <a:lnTo>
                    <a:pt x="1393698" y="854710"/>
                  </a:lnTo>
                  <a:lnTo>
                    <a:pt x="1399921" y="882904"/>
                  </a:lnTo>
                  <a:lnTo>
                    <a:pt x="1428115" y="876681"/>
                  </a:lnTo>
                  <a:close/>
                </a:path>
                <a:path w="2307590" h="2083435">
                  <a:moveTo>
                    <a:pt x="1440561" y="933323"/>
                  </a:moveTo>
                  <a:lnTo>
                    <a:pt x="1434338" y="905002"/>
                  </a:lnTo>
                  <a:lnTo>
                    <a:pt x="1406144" y="911225"/>
                  </a:lnTo>
                  <a:lnTo>
                    <a:pt x="1412367" y="939546"/>
                  </a:lnTo>
                  <a:lnTo>
                    <a:pt x="1440561" y="933323"/>
                  </a:lnTo>
                  <a:close/>
                </a:path>
                <a:path w="2307590" h="2083435">
                  <a:moveTo>
                    <a:pt x="1453007" y="989838"/>
                  </a:moveTo>
                  <a:lnTo>
                    <a:pt x="1446784" y="961517"/>
                  </a:lnTo>
                  <a:lnTo>
                    <a:pt x="1418590" y="967740"/>
                  </a:lnTo>
                  <a:lnTo>
                    <a:pt x="1424813" y="996061"/>
                  </a:lnTo>
                  <a:lnTo>
                    <a:pt x="1453007" y="989838"/>
                  </a:lnTo>
                  <a:close/>
                </a:path>
                <a:path w="2307590" h="2083435">
                  <a:moveTo>
                    <a:pt x="1465453" y="1046353"/>
                  </a:moveTo>
                  <a:lnTo>
                    <a:pt x="1459230" y="1018159"/>
                  </a:lnTo>
                  <a:lnTo>
                    <a:pt x="1431036" y="1024382"/>
                  </a:lnTo>
                  <a:lnTo>
                    <a:pt x="1437259" y="1052576"/>
                  </a:lnTo>
                  <a:lnTo>
                    <a:pt x="1465453" y="1046353"/>
                  </a:lnTo>
                  <a:close/>
                </a:path>
                <a:path w="2307590" h="2083435">
                  <a:moveTo>
                    <a:pt x="1477899" y="1102995"/>
                  </a:moveTo>
                  <a:lnTo>
                    <a:pt x="1471676" y="1074674"/>
                  </a:lnTo>
                  <a:lnTo>
                    <a:pt x="1443482" y="1080897"/>
                  </a:lnTo>
                  <a:lnTo>
                    <a:pt x="1449705" y="1109218"/>
                  </a:lnTo>
                  <a:lnTo>
                    <a:pt x="1477899" y="1102995"/>
                  </a:lnTo>
                  <a:close/>
                </a:path>
                <a:path w="2307590" h="2083435">
                  <a:moveTo>
                    <a:pt x="1490345" y="1159510"/>
                  </a:moveTo>
                  <a:lnTo>
                    <a:pt x="1484122" y="1131189"/>
                  </a:lnTo>
                  <a:lnTo>
                    <a:pt x="1455928" y="1137412"/>
                  </a:lnTo>
                  <a:lnTo>
                    <a:pt x="1462151" y="1165733"/>
                  </a:lnTo>
                  <a:lnTo>
                    <a:pt x="1490345" y="1159510"/>
                  </a:lnTo>
                  <a:close/>
                </a:path>
                <a:path w="2307590" h="2083435">
                  <a:moveTo>
                    <a:pt x="1502791" y="1216025"/>
                  </a:moveTo>
                  <a:lnTo>
                    <a:pt x="1496568" y="1187831"/>
                  </a:lnTo>
                  <a:lnTo>
                    <a:pt x="1468374" y="1194054"/>
                  </a:lnTo>
                  <a:lnTo>
                    <a:pt x="1474597" y="1222248"/>
                  </a:lnTo>
                  <a:lnTo>
                    <a:pt x="1502791" y="1216025"/>
                  </a:lnTo>
                  <a:close/>
                </a:path>
                <a:path w="2307590" h="2083435">
                  <a:moveTo>
                    <a:pt x="1515237" y="1272667"/>
                  </a:moveTo>
                  <a:lnTo>
                    <a:pt x="1509014" y="1244346"/>
                  </a:lnTo>
                  <a:lnTo>
                    <a:pt x="1480820" y="1250569"/>
                  </a:lnTo>
                  <a:lnTo>
                    <a:pt x="1487043" y="1278890"/>
                  </a:lnTo>
                  <a:lnTo>
                    <a:pt x="1515237" y="1272667"/>
                  </a:lnTo>
                  <a:close/>
                </a:path>
                <a:path w="2307590" h="2083435">
                  <a:moveTo>
                    <a:pt x="1527683" y="1329182"/>
                  </a:moveTo>
                  <a:lnTo>
                    <a:pt x="1521460" y="1300861"/>
                  </a:lnTo>
                  <a:lnTo>
                    <a:pt x="1493266" y="1307084"/>
                  </a:lnTo>
                  <a:lnTo>
                    <a:pt x="1499489" y="1335405"/>
                  </a:lnTo>
                  <a:lnTo>
                    <a:pt x="1527683" y="1329182"/>
                  </a:lnTo>
                  <a:close/>
                </a:path>
                <a:path w="2307590" h="2083435">
                  <a:moveTo>
                    <a:pt x="1540129" y="1385697"/>
                  </a:moveTo>
                  <a:lnTo>
                    <a:pt x="1533906" y="1357503"/>
                  </a:lnTo>
                  <a:lnTo>
                    <a:pt x="1505712" y="1363726"/>
                  </a:lnTo>
                  <a:lnTo>
                    <a:pt x="1511935" y="1391920"/>
                  </a:lnTo>
                  <a:lnTo>
                    <a:pt x="1540129" y="1385697"/>
                  </a:lnTo>
                  <a:close/>
                </a:path>
                <a:path w="2307590" h="2083435">
                  <a:moveTo>
                    <a:pt x="1552575" y="1442339"/>
                  </a:moveTo>
                  <a:lnTo>
                    <a:pt x="1546352" y="1414018"/>
                  </a:lnTo>
                  <a:lnTo>
                    <a:pt x="1518158" y="1420241"/>
                  </a:lnTo>
                  <a:lnTo>
                    <a:pt x="1524381" y="1448562"/>
                  </a:lnTo>
                  <a:lnTo>
                    <a:pt x="1552575" y="1442339"/>
                  </a:lnTo>
                  <a:close/>
                </a:path>
                <a:path w="2307590" h="2083435">
                  <a:moveTo>
                    <a:pt x="1565021" y="1498854"/>
                  </a:moveTo>
                  <a:lnTo>
                    <a:pt x="1558798" y="1470533"/>
                  </a:lnTo>
                  <a:lnTo>
                    <a:pt x="1530604" y="1476756"/>
                  </a:lnTo>
                  <a:lnTo>
                    <a:pt x="1536827" y="1505077"/>
                  </a:lnTo>
                  <a:lnTo>
                    <a:pt x="1565021" y="1498854"/>
                  </a:lnTo>
                  <a:close/>
                </a:path>
                <a:path w="2307590" h="2083435">
                  <a:moveTo>
                    <a:pt x="1577467" y="1555369"/>
                  </a:moveTo>
                  <a:lnTo>
                    <a:pt x="1571244" y="1527175"/>
                  </a:lnTo>
                  <a:lnTo>
                    <a:pt x="1543050" y="1533398"/>
                  </a:lnTo>
                  <a:lnTo>
                    <a:pt x="1549273" y="1561604"/>
                  </a:lnTo>
                  <a:lnTo>
                    <a:pt x="1577467" y="1555369"/>
                  </a:lnTo>
                  <a:close/>
                </a:path>
                <a:path w="2307590" h="2083435">
                  <a:moveTo>
                    <a:pt x="1589913" y="1612011"/>
                  </a:moveTo>
                  <a:lnTo>
                    <a:pt x="1583690" y="1583690"/>
                  </a:lnTo>
                  <a:lnTo>
                    <a:pt x="1555496" y="1589913"/>
                  </a:lnTo>
                  <a:lnTo>
                    <a:pt x="1561719" y="1618234"/>
                  </a:lnTo>
                  <a:lnTo>
                    <a:pt x="1589913" y="1612011"/>
                  </a:lnTo>
                  <a:close/>
                </a:path>
                <a:path w="2307590" h="2083435">
                  <a:moveTo>
                    <a:pt x="1602359" y="1668526"/>
                  </a:moveTo>
                  <a:lnTo>
                    <a:pt x="1596136" y="1640205"/>
                  </a:lnTo>
                  <a:lnTo>
                    <a:pt x="1567942" y="1646428"/>
                  </a:lnTo>
                  <a:lnTo>
                    <a:pt x="1574165" y="1674749"/>
                  </a:lnTo>
                  <a:lnTo>
                    <a:pt x="1602359" y="1668526"/>
                  </a:lnTo>
                  <a:close/>
                </a:path>
                <a:path w="2307590" h="2083435">
                  <a:moveTo>
                    <a:pt x="1614932" y="1725041"/>
                  </a:moveTo>
                  <a:lnTo>
                    <a:pt x="1608582" y="1696847"/>
                  </a:lnTo>
                  <a:lnTo>
                    <a:pt x="1580388" y="1703070"/>
                  </a:lnTo>
                  <a:lnTo>
                    <a:pt x="1586611" y="1731264"/>
                  </a:lnTo>
                  <a:lnTo>
                    <a:pt x="1614932" y="1725041"/>
                  </a:lnTo>
                  <a:close/>
                </a:path>
                <a:path w="2307590" h="2083435">
                  <a:moveTo>
                    <a:pt x="1627378" y="1781683"/>
                  </a:moveTo>
                  <a:lnTo>
                    <a:pt x="1621155" y="1753362"/>
                  </a:lnTo>
                  <a:lnTo>
                    <a:pt x="1592834" y="1759585"/>
                  </a:lnTo>
                  <a:lnTo>
                    <a:pt x="1599057" y="1787906"/>
                  </a:lnTo>
                  <a:lnTo>
                    <a:pt x="1627378" y="1781683"/>
                  </a:lnTo>
                  <a:close/>
                </a:path>
                <a:path w="2307590" h="2083435">
                  <a:moveTo>
                    <a:pt x="1639824" y="1838198"/>
                  </a:moveTo>
                  <a:lnTo>
                    <a:pt x="1633601" y="1809877"/>
                  </a:lnTo>
                  <a:lnTo>
                    <a:pt x="1605280" y="1816100"/>
                  </a:lnTo>
                  <a:lnTo>
                    <a:pt x="1611503" y="1844421"/>
                  </a:lnTo>
                  <a:lnTo>
                    <a:pt x="1639824" y="1838198"/>
                  </a:lnTo>
                  <a:close/>
                </a:path>
                <a:path w="2307590" h="2083435">
                  <a:moveTo>
                    <a:pt x="1652270" y="1894713"/>
                  </a:moveTo>
                  <a:lnTo>
                    <a:pt x="1646047" y="1866519"/>
                  </a:lnTo>
                  <a:lnTo>
                    <a:pt x="1617726" y="1872742"/>
                  </a:lnTo>
                  <a:lnTo>
                    <a:pt x="1623949" y="1900936"/>
                  </a:lnTo>
                  <a:lnTo>
                    <a:pt x="1652270" y="1894713"/>
                  </a:lnTo>
                  <a:close/>
                </a:path>
                <a:path w="2307590" h="2083435">
                  <a:moveTo>
                    <a:pt x="1664716" y="1951355"/>
                  </a:moveTo>
                  <a:lnTo>
                    <a:pt x="1658493" y="1923034"/>
                  </a:lnTo>
                  <a:lnTo>
                    <a:pt x="1630172" y="1929257"/>
                  </a:lnTo>
                  <a:lnTo>
                    <a:pt x="1636395" y="1957578"/>
                  </a:lnTo>
                  <a:lnTo>
                    <a:pt x="1664716" y="1951355"/>
                  </a:lnTo>
                  <a:close/>
                </a:path>
                <a:path w="2307590" h="2083435">
                  <a:moveTo>
                    <a:pt x="1714373" y="1931670"/>
                  </a:moveTo>
                  <a:lnTo>
                    <a:pt x="1710182" y="1923415"/>
                  </a:lnTo>
                  <a:lnTo>
                    <a:pt x="1694942" y="1918589"/>
                  </a:lnTo>
                  <a:lnTo>
                    <a:pt x="1686687" y="1922780"/>
                  </a:lnTo>
                  <a:lnTo>
                    <a:pt x="1684274" y="1930400"/>
                  </a:lnTo>
                  <a:lnTo>
                    <a:pt x="1668246" y="1980272"/>
                  </a:lnTo>
                  <a:lnTo>
                    <a:pt x="1645272" y="1985314"/>
                  </a:lnTo>
                  <a:lnTo>
                    <a:pt x="1609725" y="1946783"/>
                  </a:lnTo>
                  <a:lnTo>
                    <a:pt x="1604391" y="1940941"/>
                  </a:lnTo>
                  <a:lnTo>
                    <a:pt x="1595120" y="1940560"/>
                  </a:lnTo>
                  <a:lnTo>
                    <a:pt x="1589278" y="1945894"/>
                  </a:lnTo>
                  <a:lnTo>
                    <a:pt x="1583436" y="1951355"/>
                  </a:lnTo>
                  <a:lnTo>
                    <a:pt x="1583055" y="1960499"/>
                  </a:lnTo>
                  <a:lnTo>
                    <a:pt x="1588516" y="1966341"/>
                  </a:lnTo>
                  <a:lnTo>
                    <a:pt x="1673479" y="2058543"/>
                  </a:lnTo>
                  <a:lnTo>
                    <a:pt x="1683931" y="2026031"/>
                  </a:lnTo>
                  <a:lnTo>
                    <a:pt x="1698840" y="1979676"/>
                  </a:lnTo>
                  <a:lnTo>
                    <a:pt x="1711833" y="1939290"/>
                  </a:lnTo>
                  <a:lnTo>
                    <a:pt x="1714373" y="1931670"/>
                  </a:lnTo>
                  <a:close/>
                </a:path>
                <a:path w="2307590" h="2083435">
                  <a:moveTo>
                    <a:pt x="1834261" y="52705"/>
                  </a:moveTo>
                  <a:lnTo>
                    <a:pt x="1828038" y="24384"/>
                  </a:lnTo>
                  <a:lnTo>
                    <a:pt x="1799844" y="30607"/>
                  </a:lnTo>
                  <a:lnTo>
                    <a:pt x="1806067" y="58928"/>
                  </a:lnTo>
                  <a:lnTo>
                    <a:pt x="1834261" y="52705"/>
                  </a:lnTo>
                  <a:close/>
                </a:path>
                <a:path w="2307590" h="2083435">
                  <a:moveTo>
                    <a:pt x="1846707" y="109347"/>
                  </a:moveTo>
                  <a:lnTo>
                    <a:pt x="1840484" y="81026"/>
                  </a:lnTo>
                  <a:lnTo>
                    <a:pt x="1812290" y="87249"/>
                  </a:lnTo>
                  <a:lnTo>
                    <a:pt x="1818513" y="115570"/>
                  </a:lnTo>
                  <a:lnTo>
                    <a:pt x="1846707" y="109347"/>
                  </a:lnTo>
                  <a:close/>
                </a:path>
                <a:path w="2307590" h="2083435">
                  <a:moveTo>
                    <a:pt x="1859153" y="165862"/>
                  </a:moveTo>
                  <a:lnTo>
                    <a:pt x="1852930" y="137541"/>
                  </a:lnTo>
                  <a:lnTo>
                    <a:pt x="1824736" y="143764"/>
                  </a:lnTo>
                  <a:lnTo>
                    <a:pt x="1830959" y="172085"/>
                  </a:lnTo>
                  <a:lnTo>
                    <a:pt x="1859153" y="165862"/>
                  </a:lnTo>
                  <a:close/>
                </a:path>
                <a:path w="2307590" h="2083435">
                  <a:moveTo>
                    <a:pt x="1871599" y="222377"/>
                  </a:moveTo>
                  <a:lnTo>
                    <a:pt x="1865376" y="194183"/>
                  </a:lnTo>
                  <a:lnTo>
                    <a:pt x="1837182" y="200406"/>
                  </a:lnTo>
                  <a:lnTo>
                    <a:pt x="1843405" y="228600"/>
                  </a:lnTo>
                  <a:lnTo>
                    <a:pt x="1871599" y="222377"/>
                  </a:lnTo>
                  <a:close/>
                </a:path>
                <a:path w="2307590" h="2083435">
                  <a:moveTo>
                    <a:pt x="1884045" y="279019"/>
                  </a:moveTo>
                  <a:lnTo>
                    <a:pt x="1877822" y="250698"/>
                  </a:lnTo>
                  <a:lnTo>
                    <a:pt x="1849628" y="256921"/>
                  </a:lnTo>
                  <a:lnTo>
                    <a:pt x="1855851" y="285242"/>
                  </a:lnTo>
                  <a:lnTo>
                    <a:pt x="1884045" y="279019"/>
                  </a:lnTo>
                  <a:close/>
                </a:path>
                <a:path w="2307590" h="2083435">
                  <a:moveTo>
                    <a:pt x="1896491" y="335534"/>
                  </a:moveTo>
                  <a:lnTo>
                    <a:pt x="1890268" y="307213"/>
                  </a:lnTo>
                  <a:lnTo>
                    <a:pt x="1862074" y="313436"/>
                  </a:lnTo>
                  <a:lnTo>
                    <a:pt x="1868297" y="341757"/>
                  </a:lnTo>
                  <a:lnTo>
                    <a:pt x="1896491" y="335534"/>
                  </a:lnTo>
                  <a:close/>
                </a:path>
                <a:path w="2307590" h="2083435">
                  <a:moveTo>
                    <a:pt x="1908937" y="392049"/>
                  </a:moveTo>
                  <a:lnTo>
                    <a:pt x="1902714" y="363855"/>
                  </a:lnTo>
                  <a:lnTo>
                    <a:pt x="1874520" y="370078"/>
                  </a:lnTo>
                  <a:lnTo>
                    <a:pt x="1880743" y="398272"/>
                  </a:lnTo>
                  <a:lnTo>
                    <a:pt x="1908937" y="392049"/>
                  </a:lnTo>
                  <a:close/>
                </a:path>
                <a:path w="2307590" h="2083435">
                  <a:moveTo>
                    <a:pt x="1921383" y="448691"/>
                  </a:moveTo>
                  <a:lnTo>
                    <a:pt x="1915160" y="420370"/>
                  </a:lnTo>
                  <a:lnTo>
                    <a:pt x="1886966" y="426593"/>
                  </a:lnTo>
                  <a:lnTo>
                    <a:pt x="1893189" y="454914"/>
                  </a:lnTo>
                  <a:lnTo>
                    <a:pt x="1921383" y="448691"/>
                  </a:lnTo>
                  <a:close/>
                </a:path>
                <a:path w="2307590" h="2083435">
                  <a:moveTo>
                    <a:pt x="1933829" y="505206"/>
                  </a:moveTo>
                  <a:lnTo>
                    <a:pt x="1927606" y="476885"/>
                  </a:lnTo>
                  <a:lnTo>
                    <a:pt x="1899412" y="483108"/>
                  </a:lnTo>
                  <a:lnTo>
                    <a:pt x="1905635" y="511429"/>
                  </a:lnTo>
                  <a:lnTo>
                    <a:pt x="1933829" y="505206"/>
                  </a:lnTo>
                  <a:close/>
                </a:path>
                <a:path w="2307590" h="2083435">
                  <a:moveTo>
                    <a:pt x="1946275" y="561721"/>
                  </a:moveTo>
                  <a:lnTo>
                    <a:pt x="1940052" y="533527"/>
                  </a:lnTo>
                  <a:lnTo>
                    <a:pt x="1911858" y="539750"/>
                  </a:lnTo>
                  <a:lnTo>
                    <a:pt x="1918081" y="567944"/>
                  </a:lnTo>
                  <a:lnTo>
                    <a:pt x="1946275" y="561721"/>
                  </a:lnTo>
                  <a:close/>
                </a:path>
                <a:path w="2307590" h="2083435">
                  <a:moveTo>
                    <a:pt x="1958721" y="618363"/>
                  </a:moveTo>
                  <a:lnTo>
                    <a:pt x="1952498" y="590042"/>
                  </a:lnTo>
                  <a:lnTo>
                    <a:pt x="1924304" y="596265"/>
                  </a:lnTo>
                  <a:lnTo>
                    <a:pt x="1930527" y="624586"/>
                  </a:lnTo>
                  <a:lnTo>
                    <a:pt x="1958721" y="618363"/>
                  </a:lnTo>
                  <a:close/>
                </a:path>
                <a:path w="2307590" h="2083435">
                  <a:moveTo>
                    <a:pt x="1971167" y="674878"/>
                  </a:moveTo>
                  <a:lnTo>
                    <a:pt x="1964944" y="646557"/>
                  </a:lnTo>
                  <a:lnTo>
                    <a:pt x="1936750" y="652780"/>
                  </a:lnTo>
                  <a:lnTo>
                    <a:pt x="1942973" y="681101"/>
                  </a:lnTo>
                  <a:lnTo>
                    <a:pt x="1971167" y="674878"/>
                  </a:lnTo>
                  <a:close/>
                </a:path>
                <a:path w="2307590" h="2083435">
                  <a:moveTo>
                    <a:pt x="1983613" y="731393"/>
                  </a:moveTo>
                  <a:lnTo>
                    <a:pt x="1977390" y="703199"/>
                  </a:lnTo>
                  <a:lnTo>
                    <a:pt x="1949196" y="709422"/>
                  </a:lnTo>
                  <a:lnTo>
                    <a:pt x="1955419" y="737616"/>
                  </a:lnTo>
                  <a:lnTo>
                    <a:pt x="1983613" y="731393"/>
                  </a:lnTo>
                  <a:close/>
                </a:path>
                <a:path w="2307590" h="2083435">
                  <a:moveTo>
                    <a:pt x="1996059" y="788035"/>
                  </a:moveTo>
                  <a:lnTo>
                    <a:pt x="1989836" y="759714"/>
                  </a:lnTo>
                  <a:lnTo>
                    <a:pt x="1961642" y="765937"/>
                  </a:lnTo>
                  <a:lnTo>
                    <a:pt x="1967865" y="794258"/>
                  </a:lnTo>
                  <a:lnTo>
                    <a:pt x="1996059" y="788035"/>
                  </a:lnTo>
                  <a:close/>
                </a:path>
                <a:path w="2307590" h="2083435">
                  <a:moveTo>
                    <a:pt x="2008505" y="844550"/>
                  </a:moveTo>
                  <a:lnTo>
                    <a:pt x="2002282" y="816229"/>
                  </a:lnTo>
                  <a:lnTo>
                    <a:pt x="1974088" y="822452"/>
                  </a:lnTo>
                  <a:lnTo>
                    <a:pt x="1980311" y="850773"/>
                  </a:lnTo>
                  <a:lnTo>
                    <a:pt x="2008505" y="844550"/>
                  </a:lnTo>
                  <a:close/>
                </a:path>
                <a:path w="2307590" h="2083435">
                  <a:moveTo>
                    <a:pt x="2020951" y="901065"/>
                  </a:moveTo>
                  <a:lnTo>
                    <a:pt x="2014728" y="872871"/>
                  </a:lnTo>
                  <a:lnTo>
                    <a:pt x="1986534" y="879094"/>
                  </a:lnTo>
                  <a:lnTo>
                    <a:pt x="1992757" y="907288"/>
                  </a:lnTo>
                  <a:lnTo>
                    <a:pt x="2020951" y="901065"/>
                  </a:lnTo>
                  <a:close/>
                </a:path>
                <a:path w="2307590" h="2083435">
                  <a:moveTo>
                    <a:pt x="2033397" y="957707"/>
                  </a:moveTo>
                  <a:lnTo>
                    <a:pt x="2027174" y="929386"/>
                  </a:lnTo>
                  <a:lnTo>
                    <a:pt x="1998980" y="935609"/>
                  </a:lnTo>
                  <a:lnTo>
                    <a:pt x="2005203" y="963930"/>
                  </a:lnTo>
                  <a:lnTo>
                    <a:pt x="2033397" y="957707"/>
                  </a:lnTo>
                  <a:close/>
                </a:path>
                <a:path w="2307590" h="2083435">
                  <a:moveTo>
                    <a:pt x="2045843" y="1014222"/>
                  </a:moveTo>
                  <a:lnTo>
                    <a:pt x="2039620" y="985901"/>
                  </a:lnTo>
                  <a:lnTo>
                    <a:pt x="2011426" y="992124"/>
                  </a:lnTo>
                  <a:lnTo>
                    <a:pt x="2017649" y="1020445"/>
                  </a:lnTo>
                  <a:lnTo>
                    <a:pt x="2045843" y="1014222"/>
                  </a:lnTo>
                  <a:close/>
                </a:path>
                <a:path w="2307590" h="2083435">
                  <a:moveTo>
                    <a:pt x="2058289" y="1070737"/>
                  </a:moveTo>
                  <a:lnTo>
                    <a:pt x="2052066" y="1042543"/>
                  </a:lnTo>
                  <a:lnTo>
                    <a:pt x="2023872" y="1048766"/>
                  </a:lnTo>
                  <a:lnTo>
                    <a:pt x="2030095" y="1076960"/>
                  </a:lnTo>
                  <a:lnTo>
                    <a:pt x="2058289" y="1070737"/>
                  </a:lnTo>
                  <a:close/>
                </a:path>
                <a:path w="2307590" h="2083435">
                  <a:moveTo>
                    <a:pt x="2070735" y="1127379"/>
                  </a:moveTo>
                  <a:lnTo>
                    <a:pt x="2064512" y="1099058"/>
                  </a:lnTo>
                  <a:lnTo>
                    <a:pt x="2036318" y="1105281"/>
                  </a:lnTo>
                  <a:lnTo>
                    <a:pt x="2042541" y="1133602"/>
                  </a:lnTo>
                  <a:lnTo>
                    <a:pt x="2070735" y="1127379"/>
                  </a:lnTo>
                  <a:close/>
                </a:path>
                <a:path w="2307590" h="2083435">
                  <a:moveTo>
                    <a:pt x="2083181" y="1183894"/>
                  </a:moveTo>
                  <a:lnTo>
                    <a:pt x="2076958" y="1155573"/>
                  </a:lnTo>
                  <a:lnTo>
                    <a:pt x="2048764" y="1161796"/>
                  </a:lnTo>
                  <a:lnTo>
                    <a:pt x="2054987" y="1190117"/>
                  </a:lnTo>
                  <a:lnTo>
                    <a:pt x="2083181" y="1183894"/>
                  </a:lnTo>
                  <a:close/>
                </a:path>
                <a:path w="2307590" h="2083435">
                  <a:moveTo>
                    <a:pt x="2095627" y="1240409"/>
                  </a:moveTo>
                  <a:lnTo>
                    <a:pt x="2089404" y="1212215"/>
                  </a:lnTo>
                  <a:lnTo>
                    <a:pt x="2061210" y="1218438"/>
                  </a:lnTo>
                  <a:lnTo>
                    <a:pt x="2067433" y="1246632"/>
                  </a:lnTo>
                  <a:lnTo>
                    <a:pt x="2095627" y="1240409"/>
                  </a:lnTo>
                  <a:close/>
                </a:path>
                <a:path w="2307590" h="2083435">
                  <a:moveTo>
                    <a:pt x="2108073" y="1297051"/>
                  </a:moveTo>
                  <a:lnTo>
                    <a:pt x="2101850" y="1268730"/>
                  </a:lnTo>
                  <a:lnTo>
                    <a:pt x="2073656" y="1274953"/>
                  </a:lnTo>
                  <a:lnTo>
                    <a:pt x="2079879" y="1303274"/>
                  </a:lnTo>
                  <a:lnTo>
                    <a:pt x="2108073" y="1297051"/>
                  </a:lnTo>
                  <a:close/>
                </a:path>
                <a:path w="2307590" h="2083435">
                  <a:moveTo>
                    <a:pt x="2120519" y="1353566"/>
                  </a:moveTo>
                  <a:lnTo>
                    <a:pt x="2114296" y="1325245"/>
                  </a:lnTo>
                  <a:lnTo>
                    <a:pt x="2086102" y="1331468"/>
                  </a:lnTo>
                  <a:lnTo>
                    <a:pt x="2092325" y="1359789"/>
                  </a:lnTo>
                  <a:lnTo>
                    <a:pt x="2120519" y="1353566"/>
                  </a:lnTo>
                  <a:close/>
                </a:path>
                <a:path w="2307590" h="2083435">
                  <a:moveTo>
                    <a:pt x="2132965" y="1410081"/>
                  </a:moveTo>
                  <a:lnTo>
                    <a:pt x="2126742" y="1381887"/>
                  </a:lnTo>
                  <a:lnTo>
                    <a:pt x="2098548" y="1388110"/>
                  </a:lnTo>
                  <a:lnTo>
                    <a:pt x="2104771" y="1416304"/>
                  </a:lnTo>
                  <a:lnTo>
                    <a:pt x="2132965" y="1410081"/>
                  </a:lnTo>
                  <a:close/>
                </a:path>
                <a:path w="2307590" h="2083435">
                  <a:moveTo>
                    <a:pt x="2145411" y="1466723"/>
                  </a:moveTo>
                  <a:lnTo>
                    <a:pt x="2139188" y="1438402"/>
                  </a:lnTo>
                  <a:lnTo>
                    <a:pt x="2110994" y="1444625"/>
                  </a:lnTo>
                  <a:lnTo>
                    <a:pt x="2117217" y="1472946"/>
                  </a:lnTo>
                  <a:lnTo>
                    <a:pt x="2145411" y="1466723"/>
                  </a:lnTo>
                  <a:close/>
                </a:path>
                <a:path w="2307590" h="2083435">
                  <a:moveTo>
                    <a:pt x="2157857" y="1523238"/>
                  </a:moveTo>
                  <a:lnTo>
                    <a:pt x="2151634" y="1494917"/>
                  </a:lnTo>
                  <a:lnTo>
                    <a:pt x="2123440" y="1501140"/>
                  </a:lnTo>
                  <a:lnTo>
                    <a:pt x="2129663" y="1529461"/>
                  </a:lnTo>
                  <a:lnTo>
                    <a:pt x="2157857" y="1523238"/>
                  </a:lnTo>
                  <a:close/>
                </a:path>
                <a:path w="2307590" h="2083435">
                  <a:moveTo>
                    <a:pt x="2170303" y="1579765"/>
                  </a:moveTo>
                  <a:lnTo>
                    <a:pt x="2164080" y="1551559"/>
                  </a:lnTo>
                  <a:lnTo>
                    <a:pt x="2135886" y="1557782"/>
                  </a:lnTo>
                  <a:lnTo>
                    <a:pt x="2142109" y="1585976"/>
                  </a:lnTo>
                  <a:lnTo>
                    <a:pt x="2170303" y="1579765"/>
                  </a:lnTo>
                  <a:close/>
                </a:path>
                <a:path w="2307590" h="2083435">
                  <a:moveTo>
                    <a:pt x="2182749" y="1636395"/>
                  </a:moveTo>
                  <a:lnTo>
                    <a:pt x="2176526" y="1608074"/>
                  </a:lnTo>
                  <a:lnTo>
                    <a:pt x="2148332" y="1614297"/>
                  </a:lnTo>
                  <a:lnTo>
                    <a:pt x="2154555" y="1642618"/>
                  </a:lnTo>
                  <a:lnTo>
                    <a:pt x="2182749" y="1636395"/>
                  </a:lnTo>
                  <a:close/>
                </a:path>
                <a:path w="2307590" h="2083435">
                  <a:moveTo>
                    <a:pt x="2195195" y="1692910"/>
                  </a:moveTo>
                  <a:lnTo>
                    <a:pt x="2188972" y="1664589"/>
                  </a:lnTo>
                  <a:lnTo>
                    <a:pt x="2160778" y="1670812"/>
                  </a:lnTo>
                  <a:lnTo>
                    <a:pt x="2167001" y="1699133"/>
                  </a:lnTo>
                  <a:lnTo>
                    <a:pt x="2195195" y="1692910"/>
                  </a:lnTo>
                  <a:close/>
                </a:path>
                <a:path w="2307590" h="2083435">
                  <a:moveTo>
                    <a:pt x="2207768" y="1749425"/>
                  </a:moveTo>
                  <a:lnTo>
                    <a:pt x="2201545" y="1721231"/>
                  </a:lnTo>
                  <a:lnTo>
                    <a:pt x="2173224" y="1727454"/>
                  </a:lnTo>
                  <a:lnTo>
                    <a:pt x="2179447" y="1755648"/>
                  </a:lnTo>
                  <a:lnTo>
                    <a:pt x="2207768" y="1749425"/>
                  </a:lnTo>
                  <a:close/>
                </a:path>
                <a:path w="2307590" h="2083435">
                  <a:moveTo>
                    <a:pt x="2220214" y="1806067"/>
                  </a:moveTo>
                  <a:lnTo>
                    <a:pt x="2213991" y="1777746"/>
                  </a:lnTo>
                  <a:lnTo>
                    <a:pt x="2185670" y="1783969"/>
                  </a:lnTo>
                  <a:lnTo>
                    <a:pt x="2191893" y="1812290"/>
                  </a:lnTo>
                  <a:lnTo>
                    <a:pt x="2220214" y="1806067"/>
                  </a:lnTo>
                  <a:close/>
                </a:path>
                <a:path w="2307590" h="2083435">
                  <a:moveTo>
                    <a:pt x="2232660" y="1862582"/>
                  </a:moveTo>
                  <a:lnTo>
                    <a:pt x="2226437" y="1834261"/>
                  </a:lnTo>
                  <a:lnTo>
                    <a:pt x="2198116" y="1840484"/>
                  </a:lnTo>
                  <a:lnTo>
                    <a:pt x="2204339" y="1868805"/>
                  </a:lnTo>
                  <a:lnTo>
                    <a:pt x="2232660" y="1862582"/>
                  </a:lnTo>
                  <a:close/>
                </a:path>
                <a:path w="2307590" h="2083435">
                  <a:moveTo>
                    <a:pt x="2245106" y="1919097"/>
                  </a:moveTo>
                  <a:lnTo>
                    <a:pt x="2238883" y="1890903"/>
                  </a:lnTo>
                  <a:lnTo>
                    <a:pt x="2210562" y="1897126"/>
                  </a:lnTo>
                  <a:lnTo>
                    <a:pt x="2216785" y="1925320"/>
                  </a:lnTo>
                  <a:lnTo>
                    <a:pt x="2245106" y="1919097"/>
                  </a:lnTo>
                  <a:close/>
                </a:path>
                <a:path w="2307590" h="2083435">
                  <a:moveTo>
                    <a:pt x="2257552" y="1975739"/>
                  </a:moveTo>
                  <a:lnTo>
                    <a:pt x="2251329" y="1947418"/>
                  </a:lnTo>
                  <a:lnTo>
                    <a:pt x="2223008" y="1953641"/>
                  </a:lnTo>
                  <a:lnTo>
                    <a:pt x="2229231" y="1981962"/>
                  </a:lnTo>
                  <a:lnTo>
                    <a:pt x="2257552" y="1975739"/>
                  </a:lnTo>
                  <a:close/>
                </a:path>
                <a:path w="2307590" h="2083435">
                  <a:moveTo>
                    <a:pt x="2307209" y="1956054"/>
                  </a:moveTo>
                  <a:lnTo>
                    <a:pt x="2303018" y="1947799"/>
                  </a:lnTo>
                  <a:lnTo>
                    <a:pt x="2287778" y="1942973"/>
                  </a:lnTo>
                  <a:lnTo>
                    <a:pt x="2279523" y="1947164"/>
                  </a:lnTo>
                  <a:lnTo>
                    <a:pt x="2277110" y="1954784"/>
                  </a:lnTo>
                  <a:lnTo>
                    <a:pt x="2261082" y="2004656"/>
                  </a:lnTo>
                  <a:lnTo>
                    <a:pt x="2238108" y="2009698"/>
                  </a:lnTo>
                  <a:lnTo>
                    <a:pt x="2202561" y="1971167"/>
                  </a:lnTo>
                  <a:lnTo>
                    <a:pt x="2197227" y="1965325"/>
                  </a:lnTo>
                  <a:lnTo>
                    <a:pt x="2187956" y="1964944"/>
                  </a:lnTo>
                  <a:lnTo>
                    <a:pt x="2182114" y="1970278"/>
                  </a:lnTo>
                  <a:lnTo>
                    <a:pt x="2176272" y="1975739"/>
                  </a:lnTo>
                  <a:lnTo>
                    <a:pt x="2175891" y="1984883"/>
                  </a:lnTo>
                  <a:lnTo>
                    <a:pt x="2181352" y="1990725"/>
                  </a:lnTo>
                  <a:lnTo>
                    <a:pt x="2266315" y="2082927"/>
                  </a:lnTo>
                  <a:lnTo>
                    <a:pt x="2276767" y="2050415"/>
                  </a:lnTo>
                  <a:lnTo>
                    <a:pt x="2291677" y="2004060"/>
                  </a:lnTo>
                  <a:lnTo>
                    <a:pt x="2304669" y="1963674"/>
                  </a:lnTo>
                  <a:lnTo>
                    <a:pt x="2307209" y="195605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7381495" y="1648460"/>
            <a:ext cx="3905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30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159954" y="1648460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724654" y="1648460"/>
            <a:ext cx="101409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44500" algn="l"/>
              </a:tabLst>
              <a:defRPr/>
            </a:pPr>
            <a:r>
              <a:rPr sz="1600" i="1" spc="-80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600" i="1" spc="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403719" y="2090964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008492" y="2090964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613038" y="2090769"/>
            <a:ext cx="179536" cy="5575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218294" y="2090964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8265D41-A4FE-4385-8BD0-44E6D1ED51B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0" name="Title 6">
            <a:extLst>
              <a:ext uri="{FF2B5EF4-FFF2-40B4-BE49-F238E27FC236}">
                <a16:creationId xmlns:a16="http://schemas.microsoft.com/office/drawing/2014/main" id="{5F114C17-186C-88DE-1BFB-8B6F4071C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9" y="18256"/>
            <a:ext cx="12192000" cy="7432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Neural Machine Translation (NMT)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8079740" cy="1353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We</a:t>
            </a:r>
            <a:r>
              <a:rPr sz="2400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prstClr val="black"/>
                </a:solidFill>
                <a:latin typeface="Arial"/>
                <a:cs typeface="Arial"/>
              </a:rPr>
              <a:t>saw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prstClr val="black"/>
                </a:solidFill>
                <a:latin typeface="Arial"/>
                <a:cs typeface="Arial"/>
              </a:rPr>
              <a:t>how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generate</a:t>
            </a: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(or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“decode”)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Arial"/>
                <a:cs typeface="Arial"/>
              </a:rPr>
              <a:t>the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target</a:t>
            </a:r>
            <a:r>
              <a:rPr sz="2400" spc="-1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14" dirty="0">
                <a:solidFill>
                  <a:prstClr val="black"/>
                </a:solidFill>
                <a:latin typeface="Arial"/>
                <a:cs typeface="Arial"/>
              </a:rPr>
              <a:t>sentence </a:t>
            </a:r>
            <a:r>
              <a:rPr sz="2400" spc="-100" dirty="0">
                <a:solidFill>
                  <a:prstClr val="black"/>
                </a:solidFill>
                <a:latin typeface="Arial"/>
                <a:cs typeface="Arial"/>
              </a:rPr>
              <a:t>by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 marL="355600">
              <a:defRPr/>
            </a:pPr>
            <a:r>
              <a:rPr sz="2400" spc="-70" dirty="0">
                <a:solidFill>
                  <a:prstClr val="black"/>
                </a:solidFill>
                <a:latin typeface="Arial"/>
                <a:cs typeface="Arial"/>
              </a:rPr>
              <a:t>taking 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argmax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on 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each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step </a:t>
            </a:r>
            <a:r>
              <a:rPr sz="2400"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2400" spc="-30" dirty="0">
                <a:solidFill>
                  <a:prstClr val="black"/>
                </a:solidFill>
                <a:latin typeface="Arial"/>
                <a:cs typeface="Arial"/>
              </a:rPr>
              <a:t>the</a:t>
            </a:r>
            <a:r>
              <a:rPr sz="2400" spc="-4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15"/>
              </a:spcBef>
              <a:defRPr/>
            </a:pP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 marL="2361565">
              <a:tabLst>
                <a:tab pos="2965450" algn="l"/>
                <a:tab pos="3561715" algn="l"/>
                <a:tab pos="4085590" algn="l"/>
                <a:tab pos="4864100" algn="l"/>
                <a:tab pos="5428615" algn="l"/>
                <a:tab pos="5813425" algn="l"/>
              </a:tabLst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	</a:t>
            </a:r>
            <a:r>
              <a:rPr sz="2400" i="1" spc="7" baseline="1736" dirty="0">
                <a:solidFill>
                  <a:prstClr val="black"/>
                </a:solidFill>
                <a:latin typeface="Arial"/>
                <a:cs typeface="Arial"/>
              </a:rPr>
              <a:t>hit	</a:t>
            </a:r>
            <a:r>
              <a:rPr sz="2400" i="1" spc="-157" baseline="1736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with	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a	pie	</a:t>
            </a:r>
            <a:r>
              <a:rPr sz="2400" i="1" spc="-270" baseline="3472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2400" baseline="347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41" y="4618482"/>
            <a:ext cx="8273415" cy="1414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865" algn="ctr">
              <a:spcBef>
                <a:spcPts val="95"/>
              </a:spcBef>
              <a:tabLst>
                <a:tab pos="920750" algn="l"/>
                <a:tab pos="1526540" algn="l"/>
                <a:tab pos="2054225" algn="l"/>
                <a:tab pos="2679700" algn="l"/>
                <a:tab pos="3414395" algn="l"/>
                <a:tab pos="3932554" algn="l"/>
              </a:tabLst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	</a:t>
            </a:r>
            <a:r>
              <a:rPr sz="2400" i="1" spc="-157" baseline="5208" dirty="0">
                <a:solidFill>
                  <a:prstClr val="black"/>
                </a:solidFill>
                <a:latin typeface="Arial"/>
                <a:cs typeface="Arial"/>
              </a:rPr>
              <a:t>he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hit	</a:t>
            </a:r>
            <a:r>
              <a:rPr sz="2400" i="1" spc="-150" baseline="3472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with	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a	pie</a:t>
            </a:r>
            <a:endParaRPr sz="2400" baseline="3472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40"/>
              </a:spcBef>
              <a:defRPr/>
            </a:pPr>
            <a:endParaRPr sz="230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60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2400" spc="-110" dirty="0">
                <a:solidFill>
                  <a:srgbClr val="BA56BD"/>
                </a:solidFill>
                <a:latin typeface="Arial"/>
                <a:cs typeface="Arial"/>
              </a:rPr>
              <a:t>greedy </a:t>
            </a:r>
            <a:r>
              <a:rPr sz="2400" spc="-105" dirty="0">
                <a:solidFill>
                  <a:srgbClr val="BA56BD"/>
                </a:solidFill>
                <a:latin typeface="Arial"/>
                <a:cs typeface="Arial"/>
              </a:rPr>
              <a:t>decoding </a:t>
            </a: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(take </a:t>
            </a:r>
            <a:r>
              <a:rPr sz="2400" spc="-70" dirty="0">
                <a:solidFill>
                  <a:prstClr val="black"/>
                </a:solidFill>
                <a:latin typeface="Arial"/>
                <a:cs typeface="Arial"/>
              </a:rPr>
              <a:t>most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probable </a:t>
            </a:r>
            <a:r>
              <a:rPr sz="2400" spc="-35" dirty="0">
                <a:solidFill>
                  <a:prstClr val="black"/>
                </a:solidFill>
                <a:latin typeface="Arial"/>
                <a:cs typeface="Arial"/>
              </a:rPr>
              <a:t>word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on 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each</a:t>
            </a:r>
            <a:r>
              <a:rPr sz="2400" spc="-49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step)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spc="-125" dirty="0">
                <a:solidFill>
                  <a:srgbClr val="C00000"/>
                </a:solidFill>
                <a:latin typeface="Trebuchet MS"/>
                <a:cs typeface="Trebuchet MS"/>
              </a:rPr>
              <a:t>Problems with </a:t>
            </a:r>
            <a:r>
              <a:rPr sz="2400" b="1" spc="-120" dirty="0">
                <a:solidFill>
                  <a:srgbClr val="C00000"/>
                </a:solidFill>
                <a:latin typeface="Trebuchet MS"/>
                <a:cs typeface="Trebuchet MS"/>
              </a:rPr>
              <a:t>this</a:t>
            </a:r>
            <a:r>
              <a:rPr sz="2400" b="1" spc="-31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400" b="1" spc="-100" dirty="0">
                <a:solidFill>
                  <a:srgbClr val="C00000"/>
                </a:solidFill>
                <a:latin typeface="Trebuchet MS"/>
                <a:cs typeface="Trebuchet MS"/>
              </a:rPr>
              <a:t>method?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24273" y="2533650"/>
            <a:ext cx="1512570" cy="2062480"/>
            <a:chOff x="2700273" y="2533650"/>
            <a:chExt cx="1512570" cy="2062480"/>
          </a:xfrm>
        </p:grpSpPr>
        <p:sp>
          <p:nvSpPr>
            <p:cNvPr id="6" name="object 6"/>
            <p:cNvSpPr/>
            <p:nvPr/>
          </p:nvSpPr>
          <p:spPr>
            <a:xfrm>
              <a:off x="2784347" y="3262883"/>
              <a:ext cx="126491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784347" y="3432047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784347" y="3599688"/>
              <a:ext cx="126491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784347" y="3768852"/>
              <a:ext cx="126491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710433" y="3198113"/>
              <a:ext cx="266700" cy="779145"/>
            </a:xfrm>
            <a:custGeom>
              <a:avLst/>
              <a:gdLst/>
              <a:ahLst/>
              <a:cxnLst/>
              <a:rect l="l" t="t" r="r" b="b"/>
              <a:pathLst>
                <a:path w="266700" h="779145">
                  <a:moveTo>
                    <a:pt x="222250" y="0"/>
                  </a:moveTo>
                  <a:lnTo>
                    <a:pt x="239535" y="3498"/>
                  </a:lnTo>
                  <a:lnTo>
                    <a:pt x="253666" y="13033"/>
                  </a:lnTo>
                  <a:lnTo>
                    <a:pt x="263201" y="27164"/>
                  </a:lnTo>
                  <a:lnTo>
                    <a:pt x="266700" y="44450"/>
                  </a:lnTo>
                  <a:lnTo>
                    <a:pt x="266700" y="734313"/>
                  </a:lnTo>
                  <a:lnTo>
                    <a:pt x="263201" y="751599"/>
                  </a:lnTo>
                  <a:lnTo>
                    <a:pt x="253666" y="765730"/>
                  </a:lnTo>
                  <a:lnTo>
                    <a:pt x="239535" y="775265"/>
                  </a:lnTo>
                  <a:lnTo>
                    <a:pt x="222250" y="778763"/>
                  </a:lnTo>
                  <a:lnTo>
                    <a:pt x="44450" y="778763"/>
                  </a:lnTo>
                  <a:lnTo>
                    <a:pt x="27164" y="775265"/>
                  </a:lnTo>
                  <a:lnTo>
                    <a:pt x="13033" y="765730"/>
                  </a:lnTo>
                  <a:lnTo>
                    <a:pt x="3498" y="751599"/>
                  </a:lnTo>
                  <a:lnTo>
                    <a:pt x="0" y="734313"/>
                  </a:lnTo>
                  <a:lnTo>
                    <a:pt x="0" y="44450"/>
                  </a:ln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88793" y="3530980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06" y="541401"/>
                  </a:moveTo>
                  <a:lnTo>
                    <a:pt x="108712" y="536702"/>
                  </a:lnTo>
                  <a:lnTo>
                    <a:pt x="67157" y="465455"/>
                  </a:lnTo>
                  <a:lnTo>
                    <a:pt x="55753" y="445897"/>
                  </a:lnTo>
                  <a:lnTo>
                    <a:pt x="2794" y="536702"/>
                  </a:lnTo>
                  <a:lnTo>
                    <a:pt x="0" y="541401"/>
                  </a:lnTo>
                  <a:lnTo>
                    <a:pt x="1524" y="547497"/>
                  </a:lnTo>
                  <a:lnTo>
                    <a:pt x="6350" y="550291"/>
                  </a:lnTo>
                  <a:lnTo>
                    <a:pt x="11049" y="553085"/>
                  </a:lnTo>
                  <a:lnTo>
                    <a:pt x="17145" y="551434"/>
                  </a:lnTo>
                  <a:lnTo>
                    <a:pt x="19812" y="546735"/>
                  </a:lnTo>
                  <a:lnTo>
                    <a:pt x="45847" y="502107"/>
                  </a:lnTo>
                  <a:lnTo>
                    <a:pt x="45847" y="1055497"/>
                  </a:lnTo>
                  <a:lnTo>
                    <a:pt x="65659" y="1055497"/>
                  </a:lnTo>
                  <a:lnTo>
                    <a:pt x="65659" y="502107"/>
                  </a:lnTo>
                  <a:lnTo>
                    <a:pt x="91694" y="546735"/>
                  </a:lnTo>
                  <a:lnTo>
                    <a:pt x="94361" y="551434"/>
                  </a:lnTo>
                  <a:lnTo>
                    <a:pt x="100457" y="553085"/>
                  </a:lnTo>
                  <a:lnTo>
                    <a:pt x="105156" y="550291"/>
                  </a:lnTo>
                  <a:lnTo>
                    <a:pt x="109982" y="547497"/>
                  </a:lnTo>
                  <a:lnTo>
                    <a:pt x="111506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26" y="45847"/>
                  </a:lnTo>
                  <a:lnTo>
                    <a:pt x="442214" y="2794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45"/>
                  </a:lnTo>
                  <a:lnTo>
                    <a:pt x="432181" y="19812"/>
                  </a:lnTo>
                  <a:lnTo>
                    <a:pt x="476783" y="45847"/>
                  </a:lnTo>
                  <a:lnTo>
                    <a:pt x="188341" y="45847"/>
                  </a:lnTo>
                  <a:lnTo>
                    <a:pt x="188341" y="65659"/>
                  </a:lnTo>
                  <a:lnTo>
                    <a:pt x="476808" y="65659"/>
                  </a:lnTo>
                  <a:lnTo>
                    <a:pt x="493788" y="55765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395471" y="3272027"/>
              <a:ext cx="126491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395471" y="3439667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395471" y="3608832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395471" y="3777996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321557" y="3205733"/>
              <a:ext cx="265430" cy="780415"/>
            </a:xfrm>
            <a:custGeom>
              <a:avLst/>
              <a:gdLst/>
              <a:ahLst/>
              <a:cxnLst/>
              <a:rect l="l" t="t" r="r" b="b"/>
              <a:pathLst>
                <a:path w="265429" h="780414">
                  <a:moveTo>
                    <a:pt x="220979" y="0"/>
                  </a:moveTo>
                  <a:lnTo>
                    <a:pt x="238172" y="3476"/>
                  </a:lnTo>
                  <a:lnTo>
                    <a:pt x="252221" y="12953"/>
                  </a:lnTo>
                  <a:lnTo>
                    <a:pt x="261699" y="27003"/>
                  </a:lnTo>
                  <a:lnTo>
                    <a:pt x="265175" y="44195"/>
                  </a:lnTo>
                  <a:lnTo>
                    <a:pt x="265175" y="736091"/>
                  </a:lnTo>
                  <a:lnTo>
                    <a:pt x="261699" y="753284"/>
                  </a:lnTo>
                  <a:lnTo>
                    <a:pt x="252222" y="767334"/>
                  </a:lnTo>
                  <a:lnTo>
                    <a:pt x="238172" y="776811"/>
                  </a:lnTo>
                  <a:lnTo>
                    <a:pt x="220979" y="780288"/>
                  </a:lnTo>
                  <a:lnTo>
                    <a:pt x="44195" y="780288"/>
                  </a:lnTo>
                  <a:lnTo>
                    <a:pt x="27003" y="776811"/>
                  </a:lnTo>
                  <a:lnTo>
                    <a:pt x="12953" y="767333"/>
                  </a:lnTo>
                  <a:lnTo>
                    <a:pt x="3476" y="753284"/>
                  </a:lnTo>
                  <a:lnTo>
                    <a:pt x="0" y="736091"/>
                  </a:lnTo>
                  <a:lnTo>
                    <a:pt x="0" y="44195"/>
                  </a:lnTo>
                  <a:lnTo>
                    <a:pt x="3476" y="27003"/>
                  </a:lnTo>
                  <a:lnTo>
                    <a:pt x="12953" y="12953"/>
                  </a:lnTo>
                  <a:lnTo>
                    <a:pt x="27003" y="3476"/>
                  </a:lnTo>
                  <a:lnTo>
                    <a:pt x="44195" y="0"/>
                  </a:lnTo>
                  <a:lnTo>
                    <a:pt x="220979" y="0"/>
                  </a:lnTo>
                  <a:close/>
                </a:path>
              </a:pathLst>
            </a:custGeom>
            <a:ln w="19811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398393" y="354012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06" y="541401"/>
                  </a:moveTo>
                  <a:lnTo>
                    <a:pt x="108712" y="536702"/>
                  </a:lnTo>
                  <a:lnTo>
                    <a:pt x="67157" y="465455"/>
                  </a:lnTo>
                  <a:lnTo>
                    <a:pt x="55753" y="445897"/>
                  </a:lnTo>
                  <a:lnTo>
                    <a:pt x="2794" y="536702"/>
                  </a:lnTo>
                  <a:lnTo>
                    <a:pt x="0" y="541401"/>
                  </a:lnTo>
                  <a:lnTo>
                    <a:pt x="1524" y="547497"/>
                  </a:lnTo>
                  <a:lnTo>
                    <a:pt x="6350" y="550291"/>
                  </a:lnTo>
                  <a:lnTo>
                    <a:pt x="11049" y="553085"/>
                  </a:lnTo>
                  <a:lnTo>
                    <a:pt x="17145" y="551434"/>
                  </a:lnTo>
                  <a:lnTo>
                    <a:pt x="19812" y="546735"/>
                  </a:lnTo>
                  <a:lnTo>
                    <a:pt x="45847" y="502107"/>
                  </a:lnTo>
                  <a:lnTo>
                    <a:pt x="45847" y="1055497"/>
                  </a:lnTo>
                  <a:lnTo>
                    <a:pt x="65659" y="1055497"/>
                  </a:lnTo>
                  <a:lnTo>
                    <a:pt x="65659" y="502107"/>
                  </a:lnTo>
                  <a:lnTo>
                    <a:pt x="91694" y="546735"/>
                  </a:lnTo>
                  <a:lnTo>
                    <a:pt x="94361" y="551434"/>
                  </a:lnTo>
                  <a:lnTo>
                    <a:pt x="100457" y="553085"/>
                  </a:lnTo>
                  <a:lnTo>
                    <a:pt x="105156" y="550291"/>
                  </a:lnTo>
                  <a:lnTo>
                    <a:pt x="109982" y="547497"/>
                  </a:lnTo>
                  <a:lnTo>
                    <a:pt x="111506" y="541401"/>
                  </a:lnTo>
                  <a:close/>
                </a:path>
                <a:path w="533400" h="1056004">
                  <a:moveTo>
                    <a:pt x="533019" y="55753"/>
                  </a:moveTo>
                  <a:lnTo>
                    <a:pt x="516026" y="45847"/>
                  </a:lnTo>
                  <a:lnTo>
                    <a:pt x="442214" y="2806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57"/>
                  </a:lnTo>
                  <a:lnTo>
                    <a:pt x="432181" y="19812"/>
                  </a:lnTo>
                  <a:lnTo>
                    <a:pt x="476796" y="45847"/>
                  </a:lnTo>
                  <a:lnTo>
                    <a:pt x="188341" y="45847"/>
                  </a:lnTo>
                  <a:lnTo>
                    <a:pt x="188341" y="65671"/>
                  </a:lnTo>
                  <a:lnTo>
                    <a:pt x="476783" y="65671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71"/>
                  </a:lnTo>
                  <a:lnTo>
                    <a:pt x="533019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011167" y="3262883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011167" y="3432047"/>
              <a:ext cx="126491" cy="1325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011167" y="3599688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011167" y="3768852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937253" y="3198113"/>
              <a:ext cx="265430" cy="779145"/>
            </a:xfrm>
            <a:custGeom>
              <a:avLst/>
              <a:gdLst/>
              <a:ahLst/>
              <a:cxnLst/>
              <a:rect l="l" t="t" r="r" b="b"/>
              <a:pathLst>
                <a:path w="265429" h="779145">
                  <a:moveTo>
                    <a:pt x="220980" y="0"/>
                  </a:moveTo>
                  <a:lnTo>
                    <a:pt x="238172" y="3476"/>
                  </a:lnTo>
                  <a:lnTo>
                    <a:pt x="252222" y="12953"/>
                  </a:lnTo>
                  <a:lnTo>
                    <a:pt x="261699" y="27003"/>
                  </a:lnTo>
                  <a:lnTo>
                    <a:pt x="265175" y="44196"/>
                  </a:lnTo>
                  <a:lnTo>
                    <a:pt x="265175" y="734568"/>
                  </a:lnTo>
                  <a:lnTo>
                    <a:pt x="261699" y="751760"/>
                  </a:lnTo>
                  <a:lnTo>
                    <a:pt x="252222" y="765810"/>
                  </a:lnTo>
                  <a:lnTo>
                    <a:pt x="238172" y="775287"/>
                  </a:lnTo>
                  <a:lnTo>
                    <a:pt x="220980" y="778763"/>
                  </a:lnTo>
                  <a:lnTo>
                    <a:pt x="44196" y="778763"/>
                  </a:lnTo>
                  <a:lnTo>
                    <a:pt x="27003" y="775287"/>
                  </a:lnTo>
                  <a:lnTo>
                    <a:pt x="12954" y="765809"/>
                  </a:lnTo>
                  <a:lnTo>
                    <a:pt x="3476" y="751760"/>
                  </a:lnTo>
                  <a:lnTo>
                    <a:pt x="0" y="734568"/>
                  </a:lnTo>
                  <a:lnTo>
                    <a:pt x="0" y="44196"/>
                  </a:lnTo>
                  <a:lnTo>
                    <a:pt x="3476" y="27003"/>
                  </a:lnTo>
                  <a:lnTo>
                    <a:pt x="12953" y="12954"/>
                  </a:lnTo>
                  <a:lnTo>
                    <a:pt x="27003" y="3476"/>
                  </a:lnTo>
                  <a:lnTo>
                    <a:pt x="44196" y="0"/>
                  </a:lnTo>
                  <a:lnTo>
                    <a:pt x="22098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788793" y="2533649"/>
              <a:ext cx="1337310" cy="2052955"/>
            </a:xfrm>
            <a:custGeom>
              <a:avLst/>
              <a:gdLst/>
              <a:ahLst/>
              <a:cxnLst/>
              <a:rect l="l" t="t" r="r" b="b"/>
              <a:pathLst>
                <a:path w="1337310" h="2052954">
                  <a:moveTo>
                    <a:pt x="111506" y="95504"/>
                  </a:moveTo>
                  <a:lnTo>
                    <a:pt x="108712" y="90805"/>
                  </a:lnTo>
                  <a:lnTo>
                    <a:pt x="67157" y="19558"/>
                  </a:lnTo>
                  <a:lnTo>
                    <a:pt x="55753" y="0"/>
                  </a:lnTo>
                  <a:lnTo>
                    <a:pt x="2794" y="90805"/>
                  </a:lnTo>
                  <a:lnTo>
                    <a:pt x="0" y="95504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8"/>
                  </a:lnTo>
                  <a:lnTo>
                    <a:pt x="17145" y="105537"/>
                  </a:lnTo>
                  <a:lnTo>
                    <a:pt x="19812" y="100838"/>
                  </a:lnTo>
                  <a:lnTo>
                    <a:pt x="45847" y="56210"/>
                  </a:lnTo>
                  <a:lnTo>
                    <a:pt x="45847" y="663829"/>
                  </a:lnTo>
                  <a:lnTo>
                    <a:pt x="65659" y="663829"/>
                  </a:lnTo>
                  <a:lnTo>
                    <a:pt x="65659" y="56210"/>
                  </a:lnTo>
                  <a:lnTo>
                    <a:pt x="91694" y="100838"/>
                  </a:lnTo>
                  <a:lnTo>
                    <a:pt x="94361" y="105537"/>
                  </a:lnTo>
                  <a:lnTo>
                    <a:pt x="100457" y="107188"/>
                  </a:lnTo>
                  <a:lnTo>
                    <a:pt x="105156" y="104394"/>
                  </a:lnTo>
                  <a:lnTo>
                    <a:pt x="109982" y="101600"/>
                  </a:lnTo>
                  <a:lnTo>
                    <a:pt x="111506" y="95504"/>
                  </a:lnTo>
                  <a:close/>
                </a:path>
                <a:path w="1337310" h="2052954">
                  <a:moveTo>
                    <a:pt x="1336802" y="1538732"/>
                  </a:moveTo>
                  <a:lnTo>
                    <a:pt x="1334008" y="1534033"/>
                  </a:lnTo>
                  <a:lnTo>
                    <a:pt x="1292453" y="1462786"/>
                  </a:lnTo>
                  <a:lnTo>
                    <a:pt x="1281049" y="1443228"/>
                  </a:lnTo>
                  <a:lnTo>
                    <a:pt x="1228090" y="1534033"/>
                  </a:lnTo>
                  <a:lnTo>
                    <a:pt x="1225296" y="1538732"/>
                  </a:lnTo>
                  <a:lnTo>
                    <a:pt x="1226820" y="1544828"/>
                  </a:lnTo>
                  <a:lnTo>
                    <a:pt x="1231646" y="1547622"/>
                  </a:lnTo>
                  <a:lnTo>
                    <a:pt x="1236345" y="1550416"/>
                  </a:lnTo>
                  <a:lnTo>
                    <a:pt x="1242441" y="1548765"/>
                  </a:lnTo>
                  <a:lnTo>
                    <a:pt x="1245108" y="1544066"/>
                  </a:lnTo>
                  <a:lnTo>
                    <a:pt x="1271143" y="1499438"/>
                  </a:lnTo>
                  <a:lnTo>
                    <a:pt x="1271143" y="2052828"/>
                  </a:lnTo>
                  <a:lnTo>
                    <a:pt x="1290955" y="2052828"/>
                  </a:lnTo>
                  <a:lnTo>
                    <a:pt x="1290955" y="1499438"/>
                  </a:lnTo>
                  <a:lnTo>
                    <a:pt x="1316990" y="1544066"/>
                  </a:lnTo>
                  <a:lnTo>
                    <a:pt x="1319657" y="1548765"/>
                  </a:lnTo>
                  <a:lnTo>
                    <a:pt x="1325753" y="1550416"/>
                  </a:lnTo>
                  <a:lnTo>
                    <a:pt x="1330452" y="1547622"/>
                  </a:lnTo>
                  <a:lnTo>
                    <a:pt x="1335278" y="1544828"/>
                  </a:lnTo>
                  <a:lnTo>
                    <a:pt x="1336802" y="153873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148835" y="2625888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444365" y="2542794"/>
            <a:ext cx="589915" cy="2063114"/>
            <a:chOff x="2920364" y="2542794"/>
            <a:chExt cx="589915" cy="2063114"/>
          </a:xfrm>
        </p:grpSpPr>
        <p:sp>
          <p:nvSpPr>
            <p:cNvPr id="26" name="object 26"/>
            <p:cNvSpPr/>
            <p:nvPr/>
          </p:nvSpPr>
          <p:spPr>
            <a:xfrm>
              <a:off x="2920364" y="2547239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3" y="0"/>
                  </a:moveTo>
                  <a:lnTo>
                    <a:pt x="0" y="6223"/>
                  </a:lnTo>
                  <a:lnTo>
                    <a:pt x="6223" y="34544"/>
                  </a:lnTo>
                  <a:lnTo>
                    <a:pt x="34417" y="28321"/>
                  </a:lnTo>
                  <a:lnTo>
                    <a:pt x="28193" y="0"/>
                  </a:lnTo>
                  <a:close/>
                </a:path>
                <a:path w="507364" h="2058670">
                  <a:moveTo>
                    <a:pt x="40640" y="56641"/>
                  </a:moveTo>
                  <a:lnTo>
                    <a:pt x="12446" y="62864"/>
                  </a:lnTo>
                  <a:lnTo>
                    <a:pt x="18668" y="91186"/>
                  </a:lnTo>
                  <a:lnTo>
                    <a:pt x="46862" y="84962"/>
                  </a:lnTo>
                  <a:lnTo>
                    <a:pt x="40640" y="56641"/>
                  </a:lnTo>
                  <a:close/>
                </a:path>
                <a:path w="507364" h="2058670">
                  <a:moveTo>
                    <a:pt x="53086" y="113157"/>
                  </a:moveTo>
                  <a:lnTo>
                    <a:pt x="24892" y="119380"/>
                  </a:lnTo>
                  <a:lnTo>
                    <a:pt x="31115" y="147700"/>
                  </a:lnTo>
                  <a:lnTo>
                    <a:pt x="59309" y="141477"/>
                  </a:lnTo>
                  <a:lnTo>
                    <a:pt x="53086" y="113157"/>
                  </a:lnTo>
                  <a:close/>
                </a:path>
                <a:path w="507364" h="2058670">
                  <a:moveTo>
                    <a:pt x="65532" y="169799"/>
                  </a:moveTo>
                  <a:lnTo>
                    <a:pt x="37337" y="176022"/>
                  </a:lnTo>
                  <a:lnTo>
                    <a:pt x="43561" y="204215"/>
                  </a:lnTo>
                  <a:lnTo>
                    <a:pt x="71755" y="197993"/>
                  </a:lnTo>
                  <a:lnTo>
                    <a:pt x="65532" y="169799"/>
                  </a:lnTo>
                  <a:close/>
                </a:path>
                <a:path w="507364" h="2058670">
                  <a:moveTo>
                    <a:pt x="77978" y="226313"/>
                  </a:moveTo>
                  <a:lnTo>
                    <a:pt x="49784" y="232537"/>
                  </a:lnTo>
                  <a:lnTo>
                    <a:pt x="56007" y="260858"/>
                  </a:lnTo>
                  <a:lnTo>
                    <a:pt x="84201" y="254635"/>
                  </a:lnTo>
                  <a:lnTo>
                    <a:pt x="77978" y="226313"/>
                  </a:lnTo>
                  <a:close/>
                </a:path>
                <a:path w="507364" h="2058670">
                  <a:moveTo>
                    <a:pt x="90424" y="282828"/>
                  </a:moveTo>
                  <a:lnTo>
                    <a:pt x="62230" y="289051"/>
                  </a:lnTo>
                  <a:lnTo>
                    <a:pt x="68453" y="317373"/>
                  </a:lnTo>
                  <a:lnTo>
                    <a:pt x="96647" y="311150"/>
                  </a:lnTo>
                  <a:lnTo>
                    <a:pt x="90424" y="282828"/>
                  </a:lnTo>
                  <a:close/>
                </a:path>
                <a:path w="507364" h="2058670">
                  <a:moveTo>
                    <a:pt x="102870" y="339471"/>
                  </a:moveTo>
                  <a:lnTo>
                    <a:pt x="74676" y="345694"/>
                  </a:lnTo>
                  <a:lnTo>
                    <a:pt x="80899" y="373888"/>
                  </a:lnTo>
                  <a:lnTo>
                    <a:pt x="109093" y="367664"/>
                  </a:lnTo>
                  <a:lnTo>
                    <a:pt x="102870" y="339471"/>
                  </a:lnTo>
                  <a:close/>
                </a:path>
                <a:path w="507364" h="2058670">
                  <a:moveTo>
                    <a:pt x="115316" y="395986"/>
                  </a:moveTo>
                  <a:lnTo>
                    <a:pt x="87122" y="402209"/>
                  </a:lnTo>
                  <a:lnTo>
                    <a:pt x="93345" y="430530"/>
                  </a:lnTo>
                  <a:lnTo>
                    <a:pt x="121539" y="424307"/>
                  </a:lnTo>
                  <a:lnTo>
                    <a:pt x="115316" y="395986"/>
                  </a:lnTo>
                  <a:close/>
                </a:path>
                <a:path w="507364" h="2058670">
                  <a:moveTo>
                    <a:pt x="127762" y="452500"/>
                  </a:moveTo>
                  <a:lnTo>
                    <a:pt x="99568" y="458724"/>
                  </a:lnTo>
                  <a:lnTo>
                    <a:pt x="105791" y="487045"/>
                  </a:lnTo>
                  <a:lnTo>
                    <a:pt x="133985" y="480822"/>
                  </a:lnTo>
                  <a:lnTo>
                    <a:pt x="127762" y="452500"/>
                  </a:lnTo>
                  <a:close/>
                </a:path>
                <a:path w="507364" h="2058670">
                  <a:moveTo>
                    <a:pt x="140208" y="509143"/>
                  </a:moveTo>
                  <a:lnTo>
                    <a:pt x="112014" y="515365"/>
                  </a:lnTo>
                  <a:lnTo>
                    <a:pt x="118237" y="543560"/>
                  </a:lnTo>
                  <a:lnTo>
                    <a:pt x="146431" y="537337"/>
                  </a:lnTo>
                  <a:lnTo>
                    <a:pt x="140208" y="509143"/>
                  </a:lnTo>
                  <a:close/>
                </a:path>
                <a:path w="507364" h="2058670">
                  <a:moveTo>
                    <a:pt x="152654" y="565658"/>
                  </a:moveTo>
                  <a:lnTo>
                    <a:pt x="124460" y="571881"/>
                  </a:lnTo>
                  <a:lnTo>
                    <a:pt x="130683" y="600201"/>
                  </a:lnTo>
                  <a:lnTo>
                    <a:pt x="158877" y="593978"/>
                  </a:lnTo>
                  <a:lnTo>
                    <a:pt x="152654" y="565658"/>
                  </a:lnTo>
                  <a:close/>
                </a:path>
                <a:path w="507364" h="2058670">
                  <a:moveTo>
                    <a:pt x="165100" y="622173"/>
                  </a:moveTo>
                  <a:lnTo>
                    <a:pt x="136906" y="628396"/>
                  </a:lnTo>
                  <a:lnTo>
                    <a:pt x="143129" y="656716"/>
                  </a:lnTo>
                  <a:lnTo>
                    <a:pt x="171323" y="650494"/>
                  </a:lnTo>
                  <a:lnTo>
                    <a:pt x="165100" y="622173"/>
                  </a:lnTo>
                  <a:close/>
                </a:path>
                <a:path w="507364" h="2058670">
                  <a:moveTo>
                    <a:pt x="177546" y="678814"/>
                  </a:moveTo>
                  <a:lnTo>
                    <a:pt x="149352" y="685038"/>
                  </a:lnTo>
                  <a:lnTo>
                    <a:pt x="155575" y="713232"/>
                  </a:lnTo>
                  <a:lnTo>
                    <a:pt x="183769" y="707009"/>
                  </a:lnTo>
                  <a:lnTo>
                    <a:pt x="177546" y="678814"/>
                  </a:lnTo>
                  <a:close/>
                </a:path>
                <a:path w="507364" h="2058670">
                  <a:moveTo>
                    <a:pt x="189992" y="735330"/>
                  </a:moveTo>
                  <a:lnTo>
                    <a:pt x="161798" y="741552"/>
                  </a:lnTo>
                  <a:lnTo>
                    <a:pt x="168021" y="769874"/>
                  </a:lnTo>
                  <a:lnTo>
                    <a:pt x="196215" y="763651"/>
                  </a:lnTo>
                  <a:lnTo>
                    <a:pt x="189992" y="735330"/>
                  </a:lnTo>
                  <a:close/>
                </a:path>
                <a:path w="507364" h="2058670">
                  <a:moveTo>
                    <a:pt x="202437" y="791845"/>
                  </a:moveTo>
                  <a:lnTo>
                    <a:pt x="174244" y="798068"/>
                  </a:lnTo>
                  <a:lnTo>
                    <a:pt x="180467" y="826388"/>
                  </a:lnTo>
                  <a:lnTo>
                    <a:pt x="208661" y="820165"/>
                  </a:lnTo>
                  <a:lnTo>
                    <a:pt x="202437" y="791845"/>
                  </a:lnTo>
                  <a:close/>
                </a:path>
                <a:path w="507364" h="2058670">
                  <a:moveTo>
                    <a:pt x="214884" y="848487"/>
                  </a:moveTo>
                  <a:lnTo>
                    <a:pt x="186690" y="854710"/>
                  </a:lnTo>
                  <a:lnTo>
                    <a:pt x="192912" y="882903"/>
                  </a:lnTo>
                  <a:lnTo>
                    <a:pt x="221107" y="876681"/>
                  </a:lnTo>
                  <a:lnTo>
                    <a:pt x="214884" y="848487"/>
                  </a:lnTo>
                  <a:close/>
                </a:path>
                <a:path w="507364" h="2058670">
                  <a:moveTo>
                    <a:pt x="227330" y="905001"/>
                  </a:moveTo>
                  <a:lnTo>
                    <a:pt x="199136" y="911225"/>
                  </a:lnTo>
                  <a:lnTo>
                    <a:pt x="205359" y="939546"/>
                  </a:lnTo>
                  <a:lnTo>
                    <a:pt x="233553" y="933323"/>
                  </a:lnTo>
                  <a:lnTo>
                    <a:pt x="227330" y="905001"/>
                  </a:lnTo>
                  <a:close/>
                </a:path>
                <a:path w="507364" h="2058670">
                  <a:moveTo>
                    <a:pt x="239776" y="961516"/>
                  </a:moveTo>
                  <a:lnTo>
                    <a:pt x="211582" y="967739"/>
                  </a:lnTo>
                  <a:lnTo>
                    <a:pt x="217805" y="996061"/>
                  </a:lnTo>
                  <a:lnTo>
                    <a:pt x="245999" y="989838"/>
                  </a:lnTo>
                  <a:lnTo>
                    <a:pt x="239776" y="961516"/>
                  </a:lnTo>
                  <a:close/>
                </a:path>
                <a:path w="507364" h="2058670">
                  <a:moveTo>
                    <a:pt x="252222" y="1018159"/>
                  </a:moveTo>
                  <a:lnTo>
                    <a:pt x="224028" y="1024382"/>
                  </a:lnTo>
                  <a:lnTo>
                    <a:pt x="230251" y="1052576"/>
                  </a:lnTo>
                  <a:lnTo>
                    <a:pt x="258445" y="1046352"/>
                  </a:lnTo>
                  <a:lnTo>
                    <a:pt x="252222" y="1018159"/>
                  </a:lnTo>
                  <a:close/>
                </a:path>
                <a:path w="507364" h="2058670">
                  <a:moveTo>
                    <a:pt x="264668" y="1074674"/>
                  </a:moveTo>
                  <a:lnTo>
                    <a:pt x="236474" y="1080897"/>
                  </a:lnTo>
                  <a:lnTo>
                    <a:pt x="242697" y="1109218"/>
                  </a:lnTo>
                  <a:lnTo>
                    <a:pt x="270891" y="1102995"/>
                  </a:lnTo>
                  <a:lnTo>
                    <a:pt x="264668" y="1074674"/>
                  </a:lnTo>
                  <a:close/>
                </a:path>
                <a:path w="507364" h="2058670">
                  <a:moveTo>
                    <a:pt x="277114" y="1131189"/>
                  </a:moveTo>
                  <a:lnTo>
                    <a:pt x="248920" y="1137412"/>
                  </a:lnTo>
                  <a:lnTo>
                    <a:pt x="255143" y="1165733"/>
                  </a:lnTo>
                  <a:lnTo>
                    <a:pt x="283337" y="1159510"/>
                  </a:lnTo>
                  <a:lnTo>
                    <a:pt x="277114" y="1131189"/>
                  </a:lnTo>
                  <a:close/>
                </a:path>
                <a:path w="507364" h="2058670">
                  <a:moveTo>
                    <a:pt x="289560" y="1187831"/>
                  </a:moveTo>
                  <a:lnTo>
                    <a:pt x="261366" y="1194054"/>
                  </a:lnTo>
                  <a:lnTo>
                    <a:pt x="267589" y="1222248"/>
                  </a:lnTo>
                  <a:lnTo>
                    <a:pt x="295783" y="1216025"/>
                  </a:lnTo>
                  <a:lnTo>
                    <a:pt x="289560" y="1187831"/>
                  </a:lnTo>
                  <a:close/>
                </a:path>
                <a:path w="507364" h="2058670">
                  <a:moveTo>
                    <a:pt x="302006" y="1244346"/>
                  </a:moveTo>
                  <a:lnTo>
                    <a:pt x="273812" y="1250569"/>
                  </a:lnTo>
                  <a:lnTo>
                    <a:pt x="280035" y="1278890"/>
                  </a:lnTo>
                  <a:lnTo>
                    <a:pt x="308229" y="1272667"/>
                  </a:lnTo>
                  <a:lnTo>
                    <a:pt x="302006" y="1244346"/>
                  </a:lnTo>
                  <a:close/>
                </a:path>
                <a:path w="507364" h="2058670">
                  <a:moveTo>
                    <a:pt x="314452" y="1300861"/>
                  </a:moveTo>
                  <a:lnTo>
                    <a:pt x="286258" y="1307084"/>
                  </a:lnTo>
                  <a:lnTo>
                    <a:pt x="292481" y="1335405"/>
                  </a:lnTo>
                  <a:lnTo>
                    <a:pt x="320675" y="1329182"/>
                  </a:lnTo>
                  <a:lnTo>
                    <a:pt x="314452" y="1300861"/>
                  </a:lnTo>
                  <a:close/>
                </a:path>
                <a:path w="507364" h="2058670">
                  <a:moveTo>
                    <a:pt x="326898" y="1357503"/>
                  </a:moveTo>
                  <a:lnTo>
                    <a:pt x="298704" y="1363726"/>
                  </a:lnTo>
                  <a:lnTo>
                    <a:pt x="304927" y="1391920"/>
                  </a:lnTo>
                  <a:lnTo>
                    <a:pt x="333121" y="1385697"/>
                  </a:lnTo>
                  <a:lnTo>
                    <a:pt x="326898" y="1357503"/>
                  </a:lnTo>
                  <a:close/>
                </a:path>
                <a:path w="507364" h="2058670">
                  <a:moveTo>
                    <a:pt x="339344" y="1414018"/>
                  </a:moveTo>
                  <a:lnTo>
                    <a:pt x="311150" y="1420241"/>
                  </a:lnTo>
                  <a:lnTo>
                    <a:pt x="317373" y="1448562"/>
                  </a:lnTo>
                  <a:lnTo>
                    <a:pt x="345567" y="1442339"/>
                  </a:lnTo>
                  <a:lnTo>
                    <a:pt x="339344" y="1414018"/>
                  </a:lnTo>
                  <a:close/>
                </a:path>
                <a:path w="507364" h="2058670">
                  <a:moveTo>
                    <a:pt x="351789" y="1470533"/>
                  </a:moveTo>
                  <a:lnTo>
                    <a:pt x="323596" y="1476756"/>
                  </a:lnTo>
                  <a:lnTo>
                    <a:pt x="329819" y="1505077"/>
                  </a:lnTo>
                  <a:lnTo>
                    <a:pt x="358013" y="1498854"/>
                  </a:lnTo>
                  <a:lnTo>
                    <a:pt x="351789" y="1470533"/>
                  </a:lnTo>
                  <a:close/>
                </a:path>
                <a:path w="507364" h="2058670">
                  <a:moveTo>
                    <a:pt x="364236" y="1527175"/>
                  </a:moveTo>
                  <a:lnTo>
                    <a:pt x="336042" y="1533398"/>
                  </a:lnTo>
                  <a:lnTo>
                    <a:pt x="342264" y="1561592"/>
                  </a:lnTo>
                  <a:lnTo>
                    <a:pt x="370459" y="1555369"/>
                  </a:lnTo>
                  <a:lnTo>
                    <a:pt x="364236" y="1527175"/>
                  </a:lnTo>
                  <a:close/>
                </a:path>
                <a:path w="507364" h="2058670">
                  <a:moveTo>
                    <a:pt x="376809" y="1583690"/>
                  </a:moveTo>
                  <a:lnTo>
                    <a:pt x="348488" y="1589913"/>
                  </a:lnTo>
                  <a:lnTo>
                    <a:pt x="354711" y="1618234"/>
                  </a:lnTo>
                  <a:lnTo>
                    <a:pt x="383032" y="1612011"/>
                  </a:lnTo>
                  <a:lnTo>
                    <a:pt x="376809" y="1583690"/>
                  </a:lnTo>
                  <a:close/>
                </a:path>
                <a:path w="507364" h="2058670">
                  <a:moveTo>
                    <a:pt x="389255" y="1640205"/>
                  </a:moveTo>
                  <a:lnTo>
                    <a:pt x="360934" y="1646428"/>
                  </a:lnTo>
                  <a:lnTo>
                    <a:pt x="367157" y="1674749"/>
                  </a:lnTo>
                  <a:lnTo>
                    <a:pt x="395477" y="1668526"/>
                  </a:lnTo>
                  <a:lnTo>
                    <a:pt x="389255" y="1640205"/>
                  </a:lnTo>
                  <a:close/>
                </a:path>
                <a:path w="507364" h="2058670">
                  <a:moveTo>
                    <a:pt x="401700" y="1696847"/>
                  </a:moveTo>
                  <a:lnTo>
                    <a:pt x="373380" y="1703070"/>
                  </a:lnTo>
                  <a:lnTo>
                    <a:pt x="379602" y="1731264"/>
                  </a:lnTo>
                  <a:lnTo>
                    <a:pt x="407924" y="1725041"/>
                  </a:lnTo>
                  <a:lnTo>
                    <a:pt x="401700" y="1696847"/>
                  </a:lnTo>
                  <a:close/>
                </a:path>
                <a:path w="507364" h="2058670">
                  <a:moveTo>
                    <a:pt x="414147" y="1753362"/>
                  </a:moveTo>
                  <a:lnTo>
                    <a:pt x="385825" y="1759585"/>
                  </a:lnTo>
                  <a:lnTo>
                    <a:pt x="392049" y="1787906"/>
                  </a:lnTo>
                  <a:lnTo>
                    <a:pt x="420370" y="1781683"/>
                  </a:lnTo>
                  <a:lnTo>
                    <a:pt x="414147" y="1753362"/>
                  </a:lnTo>
                  <a:close/>
                </a:path>
                <a:path w="507364" h="2058670">
                  <a:moveTo>
                    <a:pt x="426593" y="1809877"/>
                  </a:moveTo>
                  <a:lnTo>
                    <a:pt x="398272" y="1816100"/>
                  </a:lnTo>
                  <a:lnTo>
                    <a:pt x="404495" y="1844421"/>
                  </a:lnTo>
                  <a:lnTo>
                    <a:pt x="432815" y="1838198"/>
                  </a:lnTo>
                  <a:lnTo>
                    <a:pt x="426593" y="1809877"/>
                  </a:lnTo>
                  <a:close/>
                </a:path>
                <a:path w="507364" h="2058670">
                  <a:moveTo>
                    <a:pt x="439038" y="1866519"/>
                  </a:moveTo>
                  <a:lnTo>
                    <a:pt x="410718" y="1872742"/>
                  </a:lnTo>
                  <a:lnTo>
                    <a:pt x="416940" y="1900936"/>
                  </a:lnTo>
                  <a:lnTo>
                    <a:pt x="445262" y="1894713"/>
                  </a:lnTo>
                  <a:lnTo>
                    <a:pt x="439038" y="1866519"/>
                  </a:lnTo>
                  <a:close/>
                </a:path>
                <a:path w="507364" h="2058670">
                  <a:moveTo>
                    <a:pt x="388112" y="1940560"/>
                  </a:moveTo>
                  <a:lnTo>
                    <a:pt x="382270" y="1945894"/>
                  </a:lnTo>
                  <a:lnTo>
                    <a:pt x="376427" y="1951355"/>
                  </a:lnTo>
                  <a:lnTo>
                    <a:pt x="376047" y="1960499"/>
                  </a:lnTo>
                  <a:lnTo>
                    <a:pt x="381508" y="1966341"/>
                  </a:lnTo>
                  <a:lnTo>
                    <a:pt x="466471" y="2058543"/>
                  </a:lnTo>
                  <a:lnTo>
                    <a:pt x="476927" y="2026031"/>
                  </a:lnTo>
                  <a:lnTo>
                    <a:pt x="446532" y="2026031"/>
                  </a:lnTo>
                  <a:lnTo>
                    <a:pt x="450368" y="2014093"/>
                  </a:lnTo>
                  <a:lnTo>
                    <a:pt x="441833" y="2014093"/>
                  </a:lnTo>
                  <a:lnTo>
                    <a:pt x="435610" y="1985899"/>
                  </a:lnTo>
                  <a:lnTo>
                    <a:pt x="438269" y="1985314"/>
                  </a:lnTo>
                  <a:lnTo>
                    <a:pt x="402717" y="1946783"/>
                  </a:lnTo>
                  <a:lnTo>
                    <a:pt x="397383" y="1940941"/>
                  </a:lnTo>
                  <a:lnTo>
                    <a:pt x="388112" y="1940560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2" y="2026031"/>
                  </a:lnTo>
                  <a:lnTo>
                    <a:pt x="470915" y="2020697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6"/>
                  </a:moveTo>
                  <a:lnTo>
                    <a:pt x="463931" y="1979676"/>
                  </a:lnTo>
                  <a:lnTo>
                    <a:pt x="470154" y="2007870"/>
                  </a:lnTo>
                  <a:lnTo>
                    <a:pt x="460947" y="2009892"/>
                  </a:lnTo>
                  <a:lnTo>
                    <a:pt x="470915" y="2020697"/>
                  </a:lnTo>
                  <a:lnTo>
                    <a:pt x="446532" y="2026031"/>
                  </a:lnTo>
                  <a:lnTo>
                    <a:pt x="476927" y="2026031"/>
                  </a:lnTo>
                  <a:lnTo>
                    <a:pt x="491836" y="1979676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10" y="1985899"/>
                  </a:lnTo>
                  <a:lnTo>
                    <a:pt x="441833" y="2014093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3" y="2014093"/>
                  </a:lnTo>
                  <a:lnTo>
                    <a:pt x="450368" y="2014093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1" y="1979676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4" y="2007870"/>
                  </a:lnTo>
                  <a:lnTo>
                    <a:pt x="463931" y="1979676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4" y="1918589"/>
                  </a:moveTo>
                  <a:lnTo>
                    <a:pt x="479679" y="1922780"/>
                  </a:lnTo>
                  <a:lnTo>
                    <a:pt x="477265" y="1930400"/>
                  </a:lnTo>
                  <a:lnTo>
                    <a:pt x="461239" y="1980267"/>
                  </a:lnTo>
                  <a:lnTo>
                    <a:pt x="463931" y="1979676"/>
                  </a:lnTo>
                  <a:lnTo>
                    <a:pt x="491836" y="1979676"/>
                  </a:lnTo>
                  <a:lnTo>
                    <a:pt x="504825" y="1939290"/>
                  </a:lnTo>
                  <a:lnTo>
                    <a:pt x="507364" y="1931670"/>
                  </a:lnTo>
                  <a:lnTo>
                    <a:pt x="503174" y="1923415"/>
                  </a:lnTo>
                  <a:lnTo>
                    <a:pt x="487934" y="1918589"/>
                  </a:lnTo>
                  <a:close/>
                </a:path>
                <a:path w="507364" h="2058670">
                  <a:moveTo>
                    <a:pt x="451485" y="1923034"/>
                  </a:moveTo>
                  <a:lnTo>
                    <a:pt x="423163" y="1929257"/>
                  </a:lnTo>
                  <a:lnTo>
                    <a:pt x="429387" y="1957578"/>
                  </a:lnTo>
                  <a:lnTo>
                    <a:pt x="457708" y="1951355"/>
                  </a:lnTo>
                  <a:lnTo>
                    <a:pt x="451485" y="192303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398392" y="2542794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3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3" y="39224"/>
                  </a:lnTo>
                  <a:close/>
                </a:path>
                <a:path w="111760" h="664210">
                  <a:moveTo>
                    <a:pt x="55753" y="0"/>
                  </a:moveTo>
                  <a:lnTo>
                    <a:pt x="2794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6"/>
                  </a:lnTo>
                  <a:lnTo>
                    <a:pt x="19812" y="100837"/>
                  </a:lnTo>
                  <a:lnTo>
                    <a:pt x="45847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3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4" y="100837"/>
                  </a:lnTo>
                  <a:lnTo>
                    <a:pt x="94361" y="105536"/>
                  </a:lnTo>
                  <a:lnTo>
                    <a:pt x="100457" y="107187"/>
                  </a:lnTo>
                  <a:lnTo>
                    <a:pt x="105156" y="104393"/>
                  </a:lnTo>
                  <a:lnTo>
                    <a:pt x="109982" y="101600"/>
                  </a:lnTo>
                  <a:lnTo>
                    <a:pt x="111506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3" y="39224"/>
                  </a:lnTo>
                  <a:lnTo>
                    <a:pt x="47244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3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4" y="24637"/>
                  </a:lnTo>
                  <a:lnTo>
                    <a:pt x="55753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47767" y="2625888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067680" y="2536699"/>
            <a:ext cx="588010" cy="2061845"/>
            <a:chOff x="3543680" y="2536698"/>
            <a:chExt cx="588010" cy="2061845"/>
          </a:xfrm>
        </p:grpSpPr>
        <p:sp>
          <p:nvSpPr>
            <p:cNvPr id="30" name="object 30"/>
            <p:cNvSpPr/>
            <p:nvPr/>
          </p:nvSpPr>
          <p:spPr>
            <a:xfrm>
              <a:off x="3543680" y="2539619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4" y="0"/>
                  </a:moveTo>
                  <a:lnTo>
                    <a:pt x="0" y="6222"/>
                  </a:lnTo>
                  <a:lnTo>
                    <a:pt x="6223" y="34543"/>
                  </a:lnTo>
                  <a:lnTo>
                    <a:pt x="34417" y="28320"/>
                  </a:lnTo>
                  <a:lnTo>
                    <a:pt x="28194" y="0"/>
                  </a:lnTo>
                  <a:close/>
                </a:path>
                <a:path w="507364" h="2058670">
                  <a:moveTo>
                    <a:pt x="40640" y="56641"/>
                  </a:moveTo>
                  <a:lnTo>
                    <a:pt x="12446" y="62864"/>
                  </a:lnTo>
                  <a:lnTo>
                    <a:pt x="18669" y="91185"/>
                  </a:lnTo>
                  <a:lnTo>
                    <a:pt x="46863" y="84962"/>
                  </a:lnTo>
                  <a:lnTo>
                    <a:pt x="40640" y="56641"/>
                  </a:lnTo>
                  <a:close/>
                </a:path>
                <a:path w="507364" h="2058670">
                  <a:moveTo>
                    <a:pt x="53086" y="113156"/>
                  </a:moveTo>
                  <a:lnTo>
                    <a:pt x="24892" y="119379"/>
                  </a:lnTo>
                  <a:lnTo>
                    <a:pt x="31115" y="147700"/>
                  </a:lnTo>
                  <a:lnTo>
                    <a:pt x="59309" y="141477"/>
                  </a:lnTo>
                  <a:lnTo>
                    <a:pt x="53086" y="113156"/>
                  </a:lnTo>
                  <a:close/>
                </a:path>
                <a:path w="507364" h="2058670">
                  <a:moveTo>
                    <a:pt x="65532" y="169798"/>
                  </a:moveTo>
                  <a:lnTo>
                    <a:pt x="37338" y="176021"/>
                  </a:lnTo>
                  <a:lnTo>
                    <a:pt x="43561" y="204215"/>
                  </a:lnTo>
                  <a:lnTo>
                    <a:pt x="71755" y="197992"/>
                  </a:lnTo>
                  <a:lnTo>
                    <a:pt x="65532" y="169798"/>
                  </a:lnTo>
                  <a:close/>
                </a:path>
                <a:path w="507364" h="2058670">
                  <a:moveTo>
                    <a:pt x="77978" y="226313"/>
                  </a:moveTo>
                  <a:lnTo>
                    <a:pt x="49784" y="232536"/>
                  </a:lnTo>
                  <a:lnTo>
                    <a:pt x="56007" y="260857"/>
                  </a:lnTo>
                  <a:lnTo>
                    <a:pt x="84201" y="254634"/>
                  </a:lnTo>
                  <a:lnTo>
                    <a:pt x="77978" y="226313"/>
                  </a:lnTo>
                  <a:close/>
                </a:path>
                <a:path w="507364" h="2058670">
                  <a:moveTo>
                    <a:pt x="90424" y="282828"/>
                  </a:moveTo>
                  <a:lnTo>
                    <a:pt x="62230" y="289051"/>
                  </a:lnTo>
                  <a:lnTo>
                    <a:pt x="68453" y="317372"/>
                  </a:lnTo>
                  <a:lnTo>
                    <a:pt x="96647" y="311150"/>
                  </a:lnTo>
                  <a:lnTo>
                    <a:pt x="90424" y="282828"/>
                  </a:lnTo>
                  <a:close/>
                </a:path>
                <a:path w="507364" h="2058670">
                  <a:moveTo>
                    <a:pt x="102870" y="339470"/>
                  </a:moveTo>
                  <a:lnTo>
                    <a:pt x="74676" y="345693"/>
                  </a:lnTo>
                  <a:lnTo>
                    <a:pt x="80899" y="373888"/>
                  </a:lnTo>
                  <a:lnTo>
                    <a:pt x="109093" y="367664"/>
                  </a:lnTo>
                  <a:lnTo>
                    <a:pt x="102870" y="339470"/>
                  </a:lnTo>
                  <a:close/>
                </a:path>
                <a:path w="507364" h="2058670">
                  <a:moveTo>
                    <a:pt x="115316" y="395985"/>
                  </a:moveTo>
                  <a:lnTo>
                    <a:pt x="87122" y="402208"/>
                  </a:lnTo>
                  <a:lnTo>
                    <a:pt x="93345" y="430529"/>
                  </a:lnTo>
                  <a:lnTo>
                    <a:pt x="121539" y="424306"/>
                  </a:lnTo>
                  <a:lnTo>
                    <a:pt x="115316" y="395985"/>
                  </a:lnTo>
                  <a:close/>
                </a:path>
                <a:path w="507364" h="2058670">
                  <a:moveTo>
                    <a:pt x="127762" y="452500"/>
                  </a:moveTo>
                  <a:lnTo>
                    <a:pt x="99568" y="458723"/>
                  </a:lnTo>
                  <a:lnTo>
                    <a:pt x="105791" y="487044"/>
                  </a:lnTo>
                  <a:lnTo>
                    <a:pt x="133985" y="480821"/>
                  </a:lnTo>
                  <a:lnTo>
                    <a:pt x="127762" y="452500"/>
                  </a:lnTo>
                  <a:close/>
                </a:path>
                <a:path w="507364" h="2058670">
                  <a:moveTo>
                    <a:pt x="140208" y="509142"/>
                  </a:moveTo>
                  <a:lnTo>
                    <a:pt x="112014" y="515365"/>
                  </a:lnTo>
                  <a:lnTo>
                    <a:pt x="118237" y="543559"/>
                  </a:lnTo>
                  <a:lnTo>
                    <a:pt x="146431" y="537336"/>
                  </a:lnTo>
                  <a:lnTo>
                    <a:pt x="140208" y="509142"/>
                  </a:lnTo>
                  <a:close/>
                </a:path>
                <a:path w="507364" h="2058670">
                  <a:moveTo>
                    <a:pt x="152654" y="565657"/>
                  </a:moveTo>
                  <a:lnTo>
                    <a:pt x="124460" y="571880"/>
                  </a:lnTo>
                  <a:lnTo>
                    <a:pt x="130683" y="600201"/>
                  </a:lnTo>
                  <a:lnTo>
                    <a:pt x="158877" y="593978"/>
                  </a:lnTo>
                  <a:lnTo>
                    <a:pt x="152654" y="565657"/>
                  </a:lnTo>
                  <a:close/>
                </a:path>
                <a:path w="507364" h="2058670">
                  <a:moveTo>
                    <a:pt x="165100" y="622172"/>
                  </a:moveTo>
                  <a:lnTo>
                    <a:pt x="136906" y="628395"/>
                  </a:lnTo>
                  <a:lnTo>
                    <a:pt x="143129" y="656716"/>
                  </a:lnTo>
                  <a:lnTo>
                    <a:pt x="171323" y="650493"/>
                  </a:lnTo>
                  <a:lnTo>
                    <a:pt x="165100" y="622172"/>
                  </a:lnTo>
                  <a:close/>
                </a:path>
                <a:path w="507364" h="2058670">
                  <a:moveTo>
                    <a:pt x="177546" y="678814"/>
                  </a:moveTo>
                  <a:lnTo>
                    <a:pt x="149352" y="685038"/>
                  </a:lnTo>
                  <a:lnTo>
                    <a:pt x="155575" y="713231"/>
                  </a:lnTo>
                  <a:lnTo>
                    <a:pt x="183769" y="707008"/>
                  </a:lnTo>
                  <a:lnTo>
                    <a:pt x="177546" y="678814"/>
                  </a:lnTo>
                  <a:close/>
                </a:path>
                <a:path w="507364" h="2058670">
                  <a:moveTo>
                    <a:pt x="189992" y="735329"/>
                  </a:moveTo>
                  <a:lnTo>
                    <a:pt x="161798" y="741552"/>
                  </a:lnTo>
                  <a:lnTo>
                    <a:pt x="168021" y="769873"/>
                  </a:lnTo>
                  <a:lnTo>
                    <a:pt x="196215" y="763651"/>
                  </a:lnTo>
                  <a:lnTo>
                    <a:pt x="189992" y="735329"/>
                  </a:lnTo>
                  <a:close/>
                </a:path>
                <a:path w="507364" h="2058670">
                  <a:moveTo>
                    <a:pt x="202438" y="791844"/>
                  </a:moveTo>
                  <a:lnTo>
                    <a:pt x="174244" y="798067"/>
                  </a:lnTo>
                  <a:lnTo>
                    <a:pt x="180467" y="826388"/>
                  </a:lnTo>
                  <a:lnTo>
                    <a:pt x="208661" y="820165"/>
                  </a:lnTo>
                  <a:lnTo>
                    <a:pt x="202438" y="791844"/>
                  </a:lnTo>
                  <a:close/>
                </a:path>
                <a:path w="507364" h="2058670">
                  <a:moveTo>
                    <a:pt x="214884" y="848486"/>
                  </a:moveTo>
                  <a:lnTo>
                    <a:pt x="186690" y="854709"/>
                  </a:lnTo>
                  <a:lnTo>
                    <a:pt x="192913" y="882903"/>
                  </a:lnTo>
                  <a:lnTo>
                    <a:pt x="221107" y="876680"/>
                  </a:lnTo>
                  <a:lnTo>
                    <a:pt x="214884" y="848486"/>
                  </a:lnTo>
                  <a:close/>
                </a:path>
                <a:path w="507364" h="2058670">
                  <a:moveTo>
                    <a:pt x="227330" y="905001"/>
                  </a:moveTo>
                  <a:lnTo>
                    <a:pt x="199136" y="911225"/>
                  </a:lnTo>
                  <a:lnTo>
                    <a:pt x="205359" y="939545"/>
                  </a:lnTo>
                  <a:lnTo>
                    <a:pt x="233553" y="933322"/>
                  </a:lnTo>
                  <a:lnTo>
                    <a:pt x="227330" y="905001"/>
                  </a:lnTo>
                  <a:close/>
                </a:path>
                <a:path w="507364" h="2058670">
                  <a:moveTo>
                    <a:pt x="239776" y="961516"/>
                  </a:moveTo>
                  <a:lnTo>
                    <a:pt x="211582" y="967739"/>
                  </a:lnTo>
                  <a:lnTo>
                    <a:pt x="217805" y="996060"/>
                  </a:lnTo>
                  <a:lnTo>
                    <a:pt x="245999" y="989838"/>
                  </a:lnTo>
                  <a:lnTo>
                    <a:pt x="239776" y="961516"/>
                  </a:lnTo>
                  <a:close/>
                </a:path>
                <a:path w="507364" h="2058670">
                  <a:moveTo>
                    <a:pt x="252222" y="1018158"/>
                  </a:moveTo>
                  <a:lnTo>
                    <a:pt x="224028" y="1024381"/>
                  </a:lnTo>
                  <a:lnTo>
                    <a:pt x="230251" y="1052576"/>
                  </a:lnTo>
                  <a:lnTo>
                    <a:pt x="258445" y="1046352"/>
                  </a:lnTo>
                  <a:lnTo>
                    <a:pt x="252222" y="1018158"/>
                  </a:lnTo>
                  <a:close/>
                </a:path>
                <a:path w="507364" h="2058670">
                  <a:moveTo>
                    <a:pt x="264668" y="1074673"/>
                  </a:moveTo>
                  <a:lnTo>
                    <a:pt x="236474" y="1080896"/>
                  </a:lnTo>
                  <a:lnTo>
                    <a:pt x="242697" y="1109217"/>
                  </a:lnTo>
                  <a:lnTo>
                    <a:pt x="270891" y="1102994"/>
                  </a:lnTo>
                  <a:lnTo>
                    <a:pt x="264668" y="1074673"/>
                  </a:lnTo>
                  <a:close/>
                </a:path>
                <a:path w="507364" h="2058670">
                  <a:moveTo>
                    <a:pt x="277114" y="1131188"/>
                  </a:moveTo>
                  <a:lnTo>
                    <a:pt x="248920" y="1137411"/>
                  </a:lnTo>
                  <a:lnTo>
                    <a:pt x="255143" y="1165732"/>
                  </a:lnTo>
                  <a:lnTo>
                    <a:pt x="283337" y="1159509"/>
                  </a:lnTo>
                  <a:lnTo>
                    <a:pt x="277114" y="1131188"/>
                  </a:lnTo>
                  <a:close/>
                </a:path>
                <a:path w="507364" h="2058670">
                  <a:moveTo>
                    <a:pt x="289560" y="1187830"/>
                  </a:moveTo>
                  <a:lnTo>
                    <a:pt x="261366" y="1194053"/>
                  </a:lnTo>
                  <a:lnTo>
                    <a:pt x="267589" y="1222247"/>
                  </a:lnTo>
                  <a:lnTo>
                    <a:pt x="295783" y="1216024"/>
                  </a:lnTo>
                  <a:lnTo>
                    <a:pt x="289560" y="1187830"/>
                  </a:lnTo>
                  <a:close/>
                </a:path>
                <a:path w="507364" h="2058670">
                  <a:moveTo>
                    <a:pt x="302006" y="1244345"/>
                  </a:moveTo>
                  <a:lnTo>
                    <a:pt x="273812" y="1250568"/>
                  </a:lnTo>
                  <a:lnTo>
                    <a:pt x="280035" y="1278889"/>
                  </a:lnTo>
                  <a:lnTo>
                    <a:pt x="308229" y="1272666"/>
                  </a:lnTo>
                  <a:lnTo>
                    <a:pt x="302006" y="1244345"/>
                  </a:lnTo>
                  <a:close/>
                </a:path>
                <a:path w="507364" h="2058670">
                  <a:moveTo>
                    <a:pt x="314452" y="1300860"/>
                  </a:moveTo>
                  <a:lnTo>
                    <a:pt x="286258" y="1307083"/>
                  </a:lnTo>
                  <a:lnTo>
                    <a:pt x="292481" y="1335404"/>
                  </a:lnTo>
                  <a:lnTo>
                    <a:pt x="320675" y="1329181"/>
                  </a:lnTo>
                  <a:lnTo>
                    <a:pt x="314452" y="1300860"/>
                  </a:lnTo>
                  <a:close/>
                </a:path>
                <a:path w="507364" h="2058670">
                  <a:moveTo>
                    <a:pt x="326898" y="1357502"/>
                  </a:moveTo>
                  <a:lnTo>
                    <a:pt x="298704" y="1363725"/>
                  </a:lnTo>
                  <a:lnTo>
                    <a:pt x="304927" y="1391919"/>
                  </a:lnTo>
                  <a:lnTo>
                    <a:pt x="333121" y="1385696"/>
                  </a:lnTo>
                  <a:lnTo>
                    <a:pt x="326898" y="1357502"/>
                  </a:lnTo>
                  <a:close/>
                </a:path>
                <a:path w="507364" h="2058670">
                  <a:moveTo>
                    <a:pt x="339344" y="1414017"/>
                  </a:moveTo>
                  <a:lnTo>
                    <a:pt x="311150" y="1420240"/>
                  </a:lnTo>
                  <a:lnTo>
                    <a:pt x="317373" y="1448561"/>
                  </a:lnTo>
                  <a:lnTo>
                    <a:pt x="345567" y="1442338"/>
                  </a:lnTo>
                  <a:lnTo>
                    <a:pt x="339344" y="1414017"/>
                  </a:lnTo>
                  <a:close/>
                </a:path>
                <a:path w="507364" h="2058670">
                  <a:moveTo>
                    <a:pt x="351790" y="1470532"/>
                  </a:moveTo>
                  <a:lnTo>
                    <a:pt x="323596" y="1476755"/>
                  </a:lnTo>
                  <a:lnTo>
                    <a:pt x="329819" y="1505076"/>
                  </a:lnTo>
                  <a:lnTo>
                    <a:pt x="358013" y="1498853"/>
                  </a:lnTo>
                  <a:lnTo>
                    <a:pt x="351790" y="1470532"/>
                  </a:lnTo>
                  <a:close/>
                </a:path>
                <a:path w="507364" h="2058670">
                  <a:moveTo>
                    <a:pt x="364363" y="1527174"/>
                  </a:moveTo>
                  <a:lnTo>
                    <a:pt x="336042" y="1533397"/>
                  </a:lnTo>
                  <a:lnTo>
                    <a:pt x="342265" y="1561591"/>
                  </a:lnTo>
                  <a:lnTo>
                    <a:pt x="370586" y="1555368"/>
                  </a:lnTo>
                  <a:lnTo>
                    <a:pt x="364363" y="1527174"/>
                  </a:lnTo>
                  <a:close/>
                </a:path>
                <a:path w="507364" h="2058670">
                  <a:moveTo>
                    <a:pt x="376809" y="1583689"/>
                  </a:moveTo>
                  <a:lnTo>
                    <a:pt x="348488" y="1589912"/>
                  </a:lnTo>
                  <a:lnTo>
                    <a:pt x="354711" y="1618233"/>
                  </a:lnTo>
                  <a:lnTo>
                    <a:pt x="383032" y="1612010"/>
                  </a:lnTo>
                  <a:lnTo>
                    <a:pt x="376809" y="1583689"/>
                  </a:lnTo>
                  <a:close/>
                </a:path>
                <a:path w="507364" h="2058670">
                  <a:moveTo>
                    <a:pt x="389255" y="1640204"/>
                  </a:moveTo>
                  <a:lnTo>
                    <a:pt x="360934" y="1646427"/>
                  </a:lnTo>
                  <a:lnTo>
                    <a:pt x="367157" y="1674748"/>
                  </a:lnTo>
                  <a:lnTo>
                    <a:pt x="395478" y="1668525"/>
                  </a:lnTo>
                  <a:lnTo>
                    <a:pt x="389255" y="1640204"/>
                  </a:lnTo>
                  <a:close/>
                </a:path>
                <a:path w="507364" h="2058670">
                  <a:moveTo>
                    <a:pt x="401701" y="1696846"/>
                  </a:moveTo>
                  <a:lnTo>
                    <a:pt x="373380" y="1703069"/>
                  </a:lnTo>
                  <a:lnTo>
                    <a:pt x="379603" y="1731263"/>
                  </a:lnTo>
                  <a:lnTo>
                    <a:pt x="407924" y="1725040"/>
                  </a:lnTo>
                  <a:lnTo>
                    <a:pt x="401701" y="1696846"/>
                  </a:lnTo>
                  <a:close/>
                </a:path>
                <a:path w="507364" h="2058670">
                  <a:moveTo>
                    <a:pt x="414147" y="1753361"/>
                  </a:moveTo>
                  <a:lnTo>
                    <a:pt x="385826" y="1759584"/>
                  </a:lnTo>
                  <a:lnTo>
                    <a:pt x="392049" y="1787905"/>
                  </a:lnTo>
                  <a:lnTo>
                    <a:pt x="420370" y="1781682"/>
                  </a:lnTo>
                  <a:lnTo>
                    <a:pt x="414147" y="1753361"/>
                  </a:lnTo>
                  <a:close/>
                </a:path>
                <a:path w="507364" h="2058670">
                  <a:moveTo>
                    <a:pt x="426593" y="1809876"/>
                  </a:moveTo>
                  <a:lnTo>
                    <a:pt x="398272" y="1816099"/>
                  </a:lnTo>
                  <a:lnTo>
                    <a:pt x="404495" y="1844420"/>
                  </a:lnTo>
                  <a:lnTo>
                    <a:pt x="432816" y="1838197"/>
                  </a:lnTo>
                  <a:lnTo>
                    <a:pt x="426593" y="1809876"/>
                  </a:lnTo>
                  <a:close/>
                </a:path>
                <a:path w="507364" h="2058670">
                  <a:moveTo>
                    <a:pt x="439039" y="1866518"/>
                  </a:moveTo>
                  <a:lnTo>
                    <a:pt x="410718" y="1872741"/>
                  </a:lnTo>
                  <a:lnTo>
                    <a:pt x="416941" y="1900935"/>
                  </a:lnTo>
                  <a:lnTo>
                    <a:pt x="445262" y="1894712"/>
                  </a:lnTo>
                  <a:lnTo>
                    <a:pt x="439039" y="1866518"/>
                  </a:lnTo>
                  <a:close/>
                </a:path>
                <a:path w="507364" h="2058670">
                  <a:moveTo>
                    <a:pt x="388112" y="1940559"/>
                  </a:moveTo>
                  <a:lnTo>
                    <a:pt x="382270" y="1945893"/>
                  </a:lnTo>
                  <a:lnTo>
                    <a:pt x="376428" y="1951354"/>
                  </a:lnTo>
                  <a:lnTo>
                    <a:pt x="376047" y="1960498"/>
                  </a:lnTo>
                  <a:lnTo>
                    <a:pt x="381508" y="1966340"/>
                  </a:lnTo>
                  <a:lnTo>
                    <a:pt x="466471" y="2058542"/>
                  </a:lnTo>
                  <a:lnTo>
                    <a:pt x="476927" y="2026030"/>
                  </a:lnTo>
                  <a:lnTo>
                    <a:pt x="446532" y="2026030"/>
                  </a:lnTo>
                  <a:lnTo>
                    <a:pt x="450368" y="2014092"/>
                  </a:lnTo>
                  <a:lnTo>
                    <a:pt x="441833" y="2014092"/>
                  </a:lnTo>
                  <a:lnTo>
                    <a:pt x="435610" y="1985898"/>
                  </a:lnTo>
                  <a:lnTo>
                    <a:pt x="438269" y="1985314"/>
                  </a:lnTo>
                  <a:lnTo>
                    <a:pt x="402717" y="1946782"/>
                  </a:lnTo>
                  <a:lnTo>
                    <a:pt x="397383" y="1940940"/>
                  </a:lnTo>
                  <a:lnTo>
                    <a:pt x="388112" y="1940559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2" y="2026030"/>
                  </a:lnTo>
                  <a:lnTo>
                    <a:pt x="470916" y="2020696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5"/>
                  </a:moveTo>
                  <a:lnTo>
                    <a:pt x="463931" y="1979675"/>
                  </a:lnTo>
                  <a:lnTo>
                    <a:pt x="470154" y="2007869"/>
                  </a:lnTo>
                  <a:lnTo>
                    <a:pt x="460947" y="2009892"/>
                  </a:lnTo>
                  <a:lnTo>
                    <a:pt x="470916" y="2020696"/>
                  </a:lnTo>
                  <a:lnTo>
                    <a:pt x="446532" y="2026030"/>
                  </a:lnTo>
                  <a:lnTo>
                    <a:pt x="476927" y="2026030"/>
                  </a:lnTo>
                  <a:lnTo>
                    <a:pt x="491836" y="1979675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10" y="1985898"/>
                  </a:lnTo>
                  <a:lnTo>
                    <a:pt x="441833" y="2014092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3" y="2014092"/>
                  </a:lnTo>
                  <a:lnTo>
                    <a:pt x="450368" y="2014092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1" y="1979675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4" y="2007869"/>
                  </a:lnTo>
                  <a:lnTo>
                    <a:pt x="463931" y="1979675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4" y="1918588"/>
                  </a:moveTo>
                  <a:lnTo>
                    <a:pt x="479679" y="1922779"/>
                  </a:lnTo>
                  <a:lnTo>
                    <a:pt x="477266" y="1930399"/>
                  </a:lnTo>
                  <a:lnTo>
                    <a:pt x="461239" y="1980267"/>
                  </a:lnTo>
                  <a:lnTo>
                    <a:pt x="463931" y="1979675"/>
                  </a:lnTo>
                  <a:lnTo>
                    <a:pt x="491836" y="1979675"/>
                  </a:lnTo>
                  <a:lnTo>
                    <a:pt x="504825" y="1939289"/>
                  </a:lnTo>
                  <a:lnTo>
                    <a:pt x="507365" y="1931669"/>
                  </a:lnTo>
                  <a:lnTo>
                    <a:pt x="503174" y="1923414"/>
                  </a:lnTo>
                  <a:lnTo>
                    <a:pt x="487934" y="1918588"/>
                  </a:lnTo>
                  <a:close/>
                </a:path>
                <a:path w="507364" h="2058670">
                  <a:moveTo>
                    <a:pt x="451485" y="1923033"/>
                  </a:moveTo>
                  <a:lnTo>
                    <a:pt x="423164" y="1929256"/>
                  </a:lnTo>
                  <a:lnTo>
                    <a:pt x="429387" y="1957577"/>
                  </a:lnTo>
                  <a:lnTo>
                    <a:pt x="457708" y="1951354"/>
                  </a:lnTo>
                  <a:lnTo>
                    <a:pt x="451485" y="1923033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020184" y="2536698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2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2" y="39224"/>
                  </a:lnTo>
                  <a:close/>
                </a:path>
                <a:path w="111760" h="664210">
                  <a:moveTo>
                    <a:pt x="55752" y="0"/>
                  </a:moveTo>
                  <a:lnTo>
                    <a:pt x="2793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4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2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1" y="105537"/>
                  </a:lnTo>
                  <a:lnTo>
                    <a:pt x="100456" y="107187"/>
                  </a:lnTo>
                  <a:lnTo>
                    <a:pt x="105155" y="104393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368671" y="2620427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697093" y="2504568"/>
            <a:ext cx="2464435" cy="2091055"/>
            <a:chOff x="4173092" y="2504567"/>
            <a:chExt cx="2464435" cy="2091055"/>
          </a:xfrm>
        </p:grpSpPr>
        <p:sp>
          <p:nvSpPr>
            <p:cNvPr id="34" name="object 34"/>
            <p:cNvSpPr/>
            <p:nvPr/>
          </p:nvSpPr>
          <p:spPr>
            <a:xfrm>
              <a:off x="4202429" y="2533650"/>
              <a:ext cx="2434590" cy="20619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173093" y="2504566"/>
              <a:ext cx="2307590" cy="2083435"/>
            </a:xfrm>
            <a:custGeom>
              <a:avLst/>
              <a:gdLst/>
              <a:ahLst/>
              <a:cxnLst/>
              <a:rect l="l" t="t" r="r" b="b"/>
              <a:pathLst>
                <a:path w="2307590" h="2083435">
                  <a:moveTo>
                    <a:pt x="34417" y="52705"/>
                  </a:moveTo>
                  <a:lnTo>
                    <a:pt x="28194" y="24384"/>
                  </a:lnTo>
                  <a:lnTo>
                    <a:pt x="0" y="30607"/>
                  </a:lnTo>
                  <a:lnTo>
                    <a:pt x="6223" y="58928"/>
                  </a:lnTo>
                  <a:lnTo>
                    <a:pt x="34417" y="52705"/>
                  </a:lnTo>
                  <a:close/>
                </a:path>
                <a:path w="2307590" h="2083435">
                  <a:moveTo>
                    <a:pt x="46863" y="109347"/>
                  </a:moveTo>
                  <a:lnTo>
                    <a:pt x="40640" y="81026"/>
                  </a:lnTo>
                  <a:lnTo>
                    <a:pt x="12446" y="87249"/>
                  </a:lnTo>
                  <a:lnTo>
                    <a:pt x="18669" y="115570"/>
                  </a:lnTo>
                  <a:lnTo>
                    <a:pt x="46863" y="109347"/>
                  </a:lnTo>
                  <a:close/>
                </a:path>
                <a:path w="2307590" h="2083435">
                  <a:moveTo>
                    <a:pt x="59309" y="165862"/>
                  </a:moveTo>
                  <a:lnTo>
                    <a:pt x="53086" y="137541"/>
                  </a:lnTo>
                  <a:lnTo>
                    <a:pt x="24892" y="143764"/>
                  </a:lnTo>
                  <a:lnTo>
                    <a:pt x="31115" y="172085"/>
                  </a:lnTo>
                  <a:lnTo>
                    <a:pt x="59309" y="165862"/>
                  </a:lnTo>
                  <a:close/>
                </a:path>
                <a:path w="2307590" h="2083435">
                  <a:moveTo>
                    <a:pt x="71755" y="222377"/>
                  </a:moveTo>
                  <a:lnTo>
                    <a:pt x="65532" y="194183"/>
                  </a:lnTo>
                  <a:lnTo>
                    <a:pt x="37338" y="200406"/>
                  </a:lnTo>
                  <a:lnTo>
                    <a:pt x="43561" y="228600"/>
                  </a:lnTo>
                  <a:lnTo>
                    <a:pt x="71755" y="222377"/>
                  </a:lnTo>
                  <a:close/>
                </a:path>
                <a:path w="2307590" h="2083435">
                  <a:moveTo>
                    <a:pt x="84201" y="279019"/>
                  </a:moveTo>
                  <a:lnTo>
                    <a:pt x="77978" y="250698"/>
                  </a:lnTo>
                  <a:lnTo>
                    <a:pt x="49784" y="256921"/>
                  </a:lnTo>
                  <a:lnTo>
                    <a:pt x="56007" y="285242"/>
                  </a:lnTo>
                  <a:lnTo>
                    <a:pt x="84201" y="279019"/>
                  </a:lnTo>
                  <a:close/>
                </a:path>
                <a:path w="2307590" h="2083435">
                  <a:moveTo>
                    <a:pt x="96647" y="335534"/>
                  </a:moveTo>
                  <a:lnTo>
                    <a:pt x="90424" y="307213"/>
                  </a:lnTo>
                  <a:lnTo>
                    <a:pt x="62230" y="313436"/>
                  </a:lnTo>
                  <a:lnTo>
                    <a:pt x="68453" y="341757"/>
                  </a:lnTo>
                  <a:lnTo>
                    <a:pt x="96647" y="335534"/>
                  </a:lnTo>
                  <a:close/>
                </a:path>
                <a:path w="2307590" h="2083435">
                  <a:moveTo>
                    <a:pt x="109093" y="392049"/>
                  </a:moveTo>
                  <a:lnTo>
                    <a:pt x="102870" y="363855"/>
                  </a:lnTo>
                  <a:lnTo>
                    <a:pt x="74676" y="370078"/>
                  </a:lnTo>
                  <a:lnTo>
                    <a:pt x="80899" y="398272"/>
                  </a:lnTo>
                  <a:lnTo>
                    <a:pt x="109093" y="392049"/>
                  </a:lnTo>
                  <a:close/>
                </a:path>
                <a:path w="2307590" h="2083435">
                  <a:moveTo>
                    <a:pt x="121539" y="448691"/>
                  </a:moveTo>
                  <a:lnTo>
                    <a:pt x="115316" y="420370"/>
                  </a:lnTo>
                  <a:lnTo>
                    <a:pt x="87122" y="426593"/>
                  </a:lnTo>
                  <a:lnTo>
                    <a:pt x="93345" y="454914"/>
                  </a:lnTo>
                  <a:lnTo>
                    <a:pt x="121539" y="448691"/>
                  </a:lnTo>
                  <a:close/>
                </a:path>
                <a:path w="2307590" h="2083435">
                  <a:moveTo>
                    <a:pt x="133985" y="505206"/>
                  </a:moveTo>
                  <a:lnTo>
                    <a:pt x="127762" y="476885"/>
                  </a:lnTo>
                  <a:lnTo>
                    <a:pt x="99568" y="483108"/>
                  </a:lnTo>
                  <a:lnTo>
                    <a:pt x="105791" y="511429"/>
                  </a:lnTo>
                  <a:lnTo>
                    <a:pt x="133985" y="505206"/>
                  </a:lnTo>
                  <a:close/>
                </a:path>
                <a:path w="2307590" h="2083435">
                  <a:moveTo>
                    <a:pt x="146431" y="561721"/>
                  </a:moveTo>
                  <a:lnTo>
                    <a:pt x="140208" y="533527"/>
                  </a:lnTo>
                  <a:lnTo>
                    <a:pt x="112014" y="539750"/>
                  </a:lnTo>
                  <a:lnTo>
                    <a:pt x="118237" y="567944"/>
                  </a:lnTo>
                  <a:lnTo>
                    <a:pt x="146431" y="561721"/>
                  </a:lnTo>
                  <a:close/>
                </a:path>
                <a:path w="2307590" h="2083435">
                  <a:moveTo>
                    <a:pt x="158877" y="618363"/>
                  </a:moveTo>
                  <a:lnTo>
                    <a:pt x="152654" y="590042"/>
                  </a:lnTo>
                  <a:lnTo>
                    <a:pt x="124460" y="596265"/>
                  </a:lnTo>
                  <a:lnTo>
                    <a:pt x="130683" y="624586"/>
                  </a:lnTo>
                  <a:lnTo>
                    <a:pt x="158877" y="618363"/>
                  </a:lnTo>
                  <a:close/>
                </a:path>
                <a:path w="2307590" h="2083435">
                  <a:moveTo>
                    <a:pt x="171323" y="674878"/>
                  </a:moveTo>
                  <a:lnTo>
                    <a:pt x="165100" y="646557"/>
                  </a:lnTo>
                  <a:lnTo>
                    <a:pt x="136906" y="652780"/>
                  </a:lnTo>
                  <a:lnTo>
                    <a:pt x="143129" y="681101"/>
                  </a:lnTo>
                  <a:lnTo>
                    <a:pt x="171323" y="674878"/>
                  </a:lnTo>
                  <a:close/>
                </a:path>
                <a:path w="2307590" h="2083435">
                  <a:moveTo>
                    <a:pt x="183769" y="731393"/>
                  </a:moveTo>
                  <a:lnTo>
                    <a:pt x="177546" y="703199"/>
                  </a:lnTo>
                  <a:lnTo>
                    <a:pt x="149352" y="709422"/>
                  </a:lnTo>
                  <a:lnTo>
                    <a:pt x="155575" y="737616"/>
                  </a:lnTo>
                  <a:lnTo>
                    <a:pt x="183769" y="731393"/>
                  </a:lnTo>
                  <a:close/>
                </a:path>
                <a:path w="2307590" h="2083435">
                  <a:moveTo>
                    <a:pt x="196215" y="788035"/>
                  </a:moveTo>
                  <a:lnTo>
                    <a:pt x="189992" y="759714"/>
                  </a:lnTo>
                  <a:lnTo>
                    <a:pt x="161798" y="765937"/>
                  </a:lnTo>
                  <a:lnTo>
                    <a:pt x="168021" y="794258"/>
                  </a:lnTo>
                  <a:lnTo>
                    <a:pt x="196215" y="788035"/>
                  </a:lnTo>
                  <a:close/>
                </a:path>
                <a:path w="2307590" h="2083435">
                  <a:moveTo>
                    <a:pt x="208661" y="844550"/>
                  </a:moveTo>
                  <a:lnTo>
                    <a:pt x="202438" y="816229"/>
                  </a:lnTo>
                  <a:lnTo>
                    <a:pt x="174244" y="822452"/>
                  </a:lnTo>
                  <a:lnTo>
                    <a:pt x="180467" y="850773"/>
                  </a:lnTo>
                  <a:lnTo>
                    <a:pt x="208661" y="844550"/>
                  </a:lnTo>
                  <a:close/>
                </a:path>
                <a:path w="2307590" h="2083435">
                  <a:moveTo>
                    <a:pt x="221107" y="901065"/>
                  </a:moveTo>
                  <a:lnTo>
                    <a:pt x="214884" y="872871"/>
                  </a:lnTo>
                  <a:lnTo>
                    <a:pt x="186690" y="879094"/>
                  </a:lnTo>
                  <a:lnTo>
                    <a:pt x="192913" y="907288"/>
                  </a:lnTo>
                  <a:lnTo>
                    <a:pt x="221107" y="901065"/>
                  </a:lnTo>
                  <a:close/>
                </a:path>
                <a:path w="2307590" h="2083435">
                  <a:moveTo>
                    <a:pt x="233553" y="957707"/>
                  </a:moveTo>
                  <a:lnTo>
                    <a:pt x="227330" y="929386"/>
                  </a:lnTo>
                  <a:lnTo>
                    <a:pt x="199136" y="935609"/>
                  </a:lnTo>
                  <a:lnTo>
                    <a:pt x="205359" y="963930"/>
                  </a:lnTo>
                  <a:lnTo>
                    <a:pt x="233553" y="957707"/>
                  </a:lnTo>
                  <a:close/>
                </a:path>
                <a:path w="2307590" h="2083435">
                  <a:moveTo>
                    <a:pt x="245999" y="1014222"/>
                  </a:moveTo>
                  <a:lnTo>
                    <a:pt x="239776" y="985901"/>
                  </a:lnTo>
                  <a:lnTo>
                    <a:pt x="211582" y="992124"/>
                  </a:lnTo>
                  <a:lnTo>
                    <a:pt x="217805" y="1020445"/>
                  </a:lnTo>
                  <a:lnTo>
                    <a:pt x="245999" y="1014222"/>
                  </a:lnTo>
                  <a:close/>
                </a:path>
                <a:path w="2307590" h="2083435">
                  <a:moveTo>
                    <a:pt x="258445" y="1070737"/>
                  </a:moveTo>
                  <a:lnTo>
                    <a:pt x="252222" y="1042543"/>
                  </a:lnTo>
                  <a:lnTo>
                    <a:pt x="224028" y="1048778"/>
                  </a:lnTo>
                  <a:lnTo>
                    <a:pt x="230251" y="1076960"/>
                  </a:lnTo>
                  <a:lnTo>
                    <a:pt x="258445" y="1070737"/>
                  </a:lnTo>
                  <a:close/>
                </a:path>
                <a:path w="2307590" h="2083435">
                  <a:moveTo>
                    <a:pt x="270891" y="1127379"/>
                  </a:moveTo>
                  <a:lnTo>
                    <a:pt x="264668" y="1099058"/>
                  </a:lnTo>
                  <a:lnTo>
                    <a:pt x="236474" y="1105281"/>
                  </a:lnTo>
                  <a:lnTo>
                    <a:pt x="242697" y="1133602"/>
                  </a:lnTo>
                  <a:lnTo>
                    <a:pt x="270891" y="1127379"/>
                  </a:lnTo>
                  <a:close/>
                </a:path>
                <a:path w="2307590" h="2083435">
                  <a:moveTo>
                    <a:pt x="283337" y="1183894"/>
                  </a:moveTo>
                  <a:lnTo>
                    <a:pt x="277114" y="1155573"/>
                  </a:lnTo>
                  <a:lnTo>
                    <a:pt x="248920" y="1161796"/>
                  </a:lnTo>
                  <a:lnTo>
                    <a:pt x="255143" y="1190117"/>
                  </a:lnTo>
                  <a:lnTo>
                    <a:pt x="283337" y="1183894"/>
                  </a:lnTo>
                  <a:close/>
                </a:path>
                <a:path w="2307590" h="2083435">
                  <a:moveTo>
                    <a:pt x="295783" y="1240409"/>
                  </a:moveTo>
                  <a:lnTo>
                    <a:pt x="289560" y="1212215"/>
                  </a:lnTo>
                  <a:lnTo>
                    <a:pt x="261366" y="1218438"/>
                  </a:lnTo>
                  <a:lnTo>
                    <a:pt x="267589" y="1246632"/>
                  </a:lnTo>
                  <a:lnTo>
                    <a:pt x="295783" y="1240409"/>
                  </a:lnTo>
                  <a:close/>
                </a:path>
                <a:path w="2307590" h="2083435">
                  <a:moveTo>
                    <a:pt x="308229" y="1297051"/>
                  </a:moveTo>
                  <a:lnTo>
                    <a:pt x="302006" y="1268730"/>
                  </a:lnTo>
                  <a:lnTo>
                    <a:pt x="273812" y="1274953"/>
                  </a:lnTo>
                  <a:lnTo>
                    <a:pt x="280035" y="1303274"/>
                  </a:lnTo>
                  <a:lnTo>
                    <a:pt x="308229" y="1297051"/>
                  </a:lnTo>
                  <a:close/>
                </a:path>
                <a:path w="2307590" h="2083435">
                  <a:moveTo>
                    <a:pt x="320675" y="1353566"/>
                  </a:moveTo>
                  <a:lnTo>
                    <a:pt x="314452" y="1325245"/>
                  </a:lnTo>
                  <a:lnTo>
                    <a:pt x="286258" y="1331468"/>
                  </a:lnTo>
                  <a:lnTo>
                    <a:pt x="292481" y="1359789"/>
                  </a:lnTo>
                  <a:lnTo>
                    <a:pt x="320675" y="1353566"/>
                  </a:lnTo>
                  <a:close/>
                </a:path>
                <a:path w="2307590" h="2083435">
                  <a:moveTo>
                    <a:pt x="333121" y="1410081"/>
                  </a:moveTo>
                  <a:lnTo>
                    <a:pt x="326898" y="1381887"/>
                  </a:lnTo>
                  <a:lnTo>
                    <a:pt x="298704" y="1388110"/>
                  </a:lnTo>
                  <a:lnTo>
                    <a:pt x="304927" y="1416304"/>
                  </a:lnTo>
                  <a:lnTo>
                    <a:pt x="333121" y="1410081"/>
                  </a:lnTo>
                  <a:close/>
                </a:path>
                <a:path w="2307590" h="2083435">
                  <a:moveTo>
                    <a:pt x="345567" y="1466723"/>
                  </a:moveTo>
                  <a:lnTo>
                    <a:pt x="339344" y="1438402"/>
                  </a:lnTo>
                  <a:lnTo>
                    <a:pt x="311150" y="1444625"/>
                  </a:lnTo>
                  <a:lnTo>
                    <a:pt x="317373" y="1472946"/>
                  </a:lnTo>
                  <a:lnTo>
                    <a:pt x="345567" y="1466723"/>
                  </a:lnTo>
                  <a:close/>
                </a:path>
                <a:path w="2307590" h="2083435">
                  <a:moveTo>
                    <a:pt x="358013" y="1523238"/>
                  </a:moveTo>
                  <a:lnTo>
                    <a:pt x="351790" y="1494917"/>
                  </a:lnTo>
                  <a:lnTo>
                    <a:pt x="323596" y="1501140"/>
                  </a:lnTo>
                  <a:lnTo>
                    <a:pt x="329819" y="1529461"/>
                  </a:lnTo>
                  <a:lnTo>
                    <a:pt x="358013" y="1523238"/>
                  </a:lnTo>
                  <a:close/>
                </a:path>
                <a:path w="2307590" h="2083435">
                  <a:moveTo>
                    <a:pt x="370459" y="1579753"/>
                  </a:moveTo>
                  <a:lnTo>
                    <a:pt x="364236" y="1551559"/>
                  </a:lnTo>
                  <a:lnTo>
                    <a:pt x="336042" y="1557782"/>
                  </a:lnTo>
                  <a:lnTo>
                    <a:pt x="342265" y="1585976"/>
                  </a:lnTo>
                  <a:lnTo>
                    <a:pt x="370459" y="1579753"/>
                  </a:lnTo>
                  <a:close/>
                </a:path>
                <a:path w="2307590" h="2083435">
                  <a:moveTo>
                    <a:pt x="383032" y="1636395"/>
                  </a:moveTo>
                  <a:lnTo>
                    <a:pt x="376682" y="1608074"/>
                  </a:lnTo>
                  <a:lnTo>
                    <a:pt x="348488" y="1614297"/>
                  </a:lnTo>
                  <a:lnTo>
                    <a:pt x="354711" y="1642618"/>
                  </a:lnTo>
                  <a:lnTo>
                    <a:pt x="383032" y="1636395"/>
                  </a:lnTo>
                  <a:close/>
                </a:path>
                <a:path w="2307590" h="2083435">
                  <a:moveTo>
                    <a:pt x="395478" y="1692910"/>
                  </a:moveTo>
                  <a:lnTo>
                    <a:pt x="389255" y="1664589"/>
                  </a:lnTo>
                  <a:lnTo>
                    <a:pt x="360934" y="1670812"/>
                  </a:lnTo>
                  <a:lnTo>
                    <a:pt x="367157" y="1699133"/>
                  </a:lnTo>
                  <a:lnTo>
                    <a:pt x="395478" y="1692910"/>
                  </a:lnTo>
                  <a:close/>
                </a:path>
                <a:path w="2307590" h="2083435">
                  <a:moveTo>
                    <a:pt x="407924" y="1749425"/>
                  </a:moveTo>
                  <a:lnTo>
                    <a:pt x="401701" y="1721231"/>
                  </a:lnTo>
                  <a:lnTo>
                    <a:pt x="373380" y="1727454"/>
                  </a:lnTo>
                  <a:lnTo>
                    <a:pt x="379603" y="1755648"/>
                  </a:lnTo>
                  <a:lnTo>
                    <a:pt x="407924" y="1749425"/>
                  </a:lnTo>
                  <a:close/>
                </a:path>
                <a:path w="2307590" h="2083435">
                  <a:moveTo>
                    <a:pt x="420370" y="1806067"/>
                  </a:moveTo>
                  <a:lnTo>
                    <a:pt x="414147" y="1777746"/>
                  </a:lnTo>
                  <a:lnTo>
                    <a:pt x="385826" y="1783969"/>
                  </a:lnTo>
                  <a:lnTo>
                    <a:pt x="392049" y="1812290"/>
                  </a:lnTo>
                  <a:lnTo>
                    <a:pt x="420370" y="1806067"/>
                  </a:lnTo>
                  <a:close/>
                </a:path>
                <a:path w="2307590" h="2083435">
                  <a:moveTo>
                    <a:pt x="432816" y="1862582"/>
                  </a:moveTo>
                  <a:lnTo>
                    <a:pt x="426593" y="1834261"/>
                  </a:lnTo>
                  <a:lnTo>
                    <a:pt x="398272" y="1840484"/>
                  </a:lnTo>
                  <a:lnTo>
                    <a:pt x="404495" y="1868805"/>
                  </a:lnTo>
                  <a:lnTo>
                    <a:pt x="432816" y="1862582"/>
                  </a:lnTo>
                  <a:close/>
                </a:path>
                <a:path w="2307590" h="2083435">
                  <a:moveTo>
                    <a:pt x="445262" y="1919097"/>
                  </a:moveTo>
                  <a:lnTo>
                    <a:pt x="439039" y="1890903"/>
                  </a:lnTo>
                  <a:lnTo>
                    <a:pt x="410718" y="1897126"/>
                  </a:lnTo>
                  <a:lnTo>
                    <a:pt x="416941" y="1925320"/>
                  </a:lnTo>
                  <a:lnTo>
                    <a:pt x="445262" y="1919097"/>
                  </a:lnTo>
                  <a:close/>
                </a:path>
                <a:path w="2307590" h="2083435">
                  <a:moveTo>
                    <a:pt x="457708" y="1975739"/>
                  </a:moveTo>
                  <a:lnTo>
                    <a:pt x="451485" y="1947418"/>
                  </a:lnTo>
                  <a:lnTo>
                    <a:pt x="423164" y="1953641"/>
                  </a:lnTo>
                  <a:lnTo>
                    <a:pt x="429387" y="1981962"/>
                  </a:lnTo>
                  <a:lnTo>
                    <a:pt x="457708" y="1975739"/>
                  </a:lnTo>
                  <a:close/>
                </a:path>
                <a:path w="2307590" h="2083435">
                  <a:moveTo>
                    <a:pt x="507365" y="1956054"/>
                  </a:moveTo>
                  <a:lnTo>
                    <a:pt x="503174" y="1947799"/>
                  </a:lnTo>
                  <a:lnTo>
                    <a:pt x="487934" y="1942973"/>
                  </a:lnTo>
                  <a:lnTo>
                    <a:pt x="479679" y="1947164"/>
                  </a:lnTo>
                  <a:lnTo>
                    <a:pt x="477266" y="1954784"/>
                  </a:lnTo>
                  <a:lnTo>
                    <a:pt x="461238" y="2004656"/>
                  </a:lnTo>
                  <a:lnTo>
                    <a:pt x="438264" y="2009698"/>
                  </a:lnTo>
                  <a:lnTo>
                    <a:pt x="402717" y="1971167"/>
                  </a:lnTo>
                  <a:lnTo>
                    <a:pt x="397383" y="1965325"/>
                  </a:lnTo>
                  <a:lnTo>
                    <a:pt x="388112" y="1964944"/>
                  </a:lnTo>
                  <a:lnTo>
                    <a:pt x="382270" y="1970278"/>
                  </a:lnTo>
                  <a:lnTo>
                    <a:pt x="376428" y="1975739"/>
                  </a:lnTo>
                  <a:lnTo>
                    <a:pt x="376047" y="1984883"/>
                  </a:lnTo>
                  <a:lnTo>
                    <a:pt x="381508" y="1990725"/>
                  </a:lnTo>
                  <a:lnTo>
                    <a:pt x="466471" y="2082927"/>
                  </a:lnTo>
                  <a:lnTo>
                    <a:pt x="476923" y="2050415"/>
                  </a:lnTo>
                  <a:lnTo>
                    <a:pt x="491832" y="2004060"/>
                  </a:lnTo>
                  <a:lnTo>
                    <a:pt x="504825" y="1963674"/>
                  </a:lnTo>
                  <a:lnTo>
                    <a:pt x="507365" y="1956054"/>
                  </a:lnTo>
                  <a:close/>
                </a:path>
                <a:path w="2307590" h="2083435">
                  <a:moveTo>
                    <a:pt x="630301" y="52705"/>
                  </a:moveTo>
                  <a:lnTo>
                    <a:pt x="624078" y="24384"/>
                  </a:lnTo>
                  <a:lnTo>
                    <a:pt x="595884" y="30607"/>
                  </a:lnTo>
                  <a:lnTo>
                    <a:pt x="602107" y="58928"/>
                  </a:lnTo>
                  <a:lnTo>
                    <a:pt x="630301" y="52705"/>
                  </a:lnTo>
                  <a:close/>
                </a:path>
                <a:path w="2307590" h="2083435">
                  <a:moveTo>
                    <a:pt x="642747" y="109347"/>
                  </a:moveTo>
                  <a:lnTo>
                    <a:pt x="636524" y="81026"/>
                  </a:lnTo>
                  <a:lnTo>
                    <a:pt x="608330" y="87249"/>
                  </a:lnTo>
                  <a:lnTo>
                    <a:pt x="614553" y="115570"/>
                  </a:lnTo>
                  <a:lnTo>
                    <a:pt x="642747" y="109347"/>
                  </a:lnTo>
                  <a:close/>
                </a:path>
                <a:path w="2307590" h="2083435">
                  <a:moveTo>
                    <a:pt x="655193" y="165862"/>
                  </a:moveTo>
                  <a:lnTo>
                    <a:pt x="648970" y="137541"/>
                  </a:lnTo>
                  <a:lnTo>
                    <a:pt x="620776" y="143764"/>
                  </a:lnTo>
                  <a:lnTo>
                    <a:pt x="626999" y="172085"/>
                  </a:lnTo>
                  <a:lnTo>
                    <a:pt x="655193" y="165862"/>
                  </a:lnTo>
                  <a:close/>
                </a:path>
                <a:path w="2307590" h="2083435">
                  <a:moveTo>
                    <a:pt x="667639" y="222377"/>
                  </a:moveTo>
                  <a:lnTo>
                    <a:pt x="661416" y="194183"/>
                  </a:lnTo>
                  <a:lnTo>
                    <a:pt x="633222" y="200406"/>
                  </a:lnTo>
                  <a:lnTo>
                    <a:pt x="639445" y="228600"/>
                  </a:lnTo>
                  <a:lnTo>
                    <a:pt x="667639" y="222377"/>
                  </a:lnTo>
                  <a:close/>
                </a:path>
                <a:path w="2307590" h="2083435">
                  <a:moveTo>
                    <a:pt x="680085" y="279019"/>
                  </a:moveTo>
                  <a:lnTo>
                    <a:pt x="673862" y="250698"/>
                  </a:lnTo>
                  <a:lnTo>
                    <a:pt x="645668" y="256921"/>
                  </a:lnTo>
                  <a:lnTo>
                    <a:pt x="651891" y="285242"/>
                  </a:lnTo>
                  <a:lnTo>
                    <a:pt x="680085" y="279019"/>
                  </a:lnTo>
                  <a:close/>
                </a:path>
                <a:path w="2307590" h="2083435">
                  <a:moveTo>
                    <a:pt x="692531" y="335534"/>
                  </a:moveTo>
                  <a:lnTo>
                    <a:pt x="686308" y="307213"/>
                  </a:lnTo>
                  <a:lnTo>
                    <a:pt x="658114" y="313436"/>
                  </a:lnTo>
                  <a:lnTo>
                    <a:pt x="664337" y="341757"/>
                  </a:lnTo>
                  <a:lnTo>
                    <a:pt x="692531" y="335534"/>
                  </a:lnTo>
                  <a:close/>
                </a:path>
                <a:path w="2307590" h="2083435">
                  <a:moveTo>
                    <a:pt x="704977" y="392049"/>
                  </a:moveTo>
                  <a:lnTo>
                    <a:pt x="698754" y="363855"/>
                  </a:lnTo>
                  <a:lnTo>
                    <a:pt x="670560" y="370078"/>
                  </a:lnTo>
                  <a:lnTo>
                    <a:pt x="676783" y="398272"/>
                  </a:lnTo>
                  <a:lnTo>
                    <a:pt x="704977" y="392049"/>
                  </a:lnTo>
                  <a:close/>
                </a:path>
                <a:path w="2307590" h="2083435">
                  <a:moveTo>
                    <a:pt x="717423" y="448691"/>
                  </a:moveTo>
                  <a:lnTo>
                    <a:pt x="711200" y="420370"/>
                  </a:lnTo>
                  <a:lnTo>
                    <a:pt x="683006" y="426593"/>
                  </a:lnTo>
                  <a:lnTo>
                    <a:pt x="689229" y="454914"/>
                  </a:lnTo>
                  <a:lnTo>
                    <a:pt x="717423" y="448691"/>
                  </a:lnTo>
                  <a:close/>
                </a:path>
                <a:path w="2307590" h="2083435">
                  <a:moveTo>
                    <a:pt x="729869" y="505206"/>
                  </a:moveTo>
                  <a:lnTo>
                    <a:pt x="723646" y="476885"/>
                  </a:lnTo>
                  <a:lnTo>
                    <a:pt x="695452" y="483108"/>
                  </a:lnTo>
                  <a:lnTo>
                    <a:pt x="701675" y="511429"/>
                  </a:lnTo>
                  <a:lnTo>
                    <a:pt x="729869" y="505206"/>
                  </a:lnTo>
                  <a:close/>
                </a:path>
                <a:path w="2307590" h="2083435">
                  <a:moveTo>
                    <a:pt x="742315" y="561721"/>
                  </a:moveTo>
                  <a:lnTo>
                    <a:pt x="736092" y="533527"/>
                  </a:lnTo>
                  <a:lnTo>
                    <a:pt x="707898" y="539750"/>
                  </a:lnTo>
                  <a:lnTo>
                    <a:pt x="714121" y="567944"/>
                  </a:lnTo>
                  <a:lnTo>
                    <a:pt x="742315" y="561721"/>
                  </a:lnTo>
                  <a:close/>
                </a:path>
                <a:path w="2307590" h="2083435">
                  <a:moveTo>
                    <a:pt x="754761" y="618363"/>
                  </a:moveTo>
                  <a:lnTo>
                    <a:pt x="748538" y="590042"/>
                  </a:lnTo>
                  <a:lnTo>
                    <a:pt x="720344" y="596265"/>
                  </a:lnTo>
                  <a:lnTo>
                    <a:pt x="726567" y="624586"/>
                  </a:lnTo>
                  <a:lnTo>
                    <a:pt x="754761" y="618363"/>
                  </a:lnTo>
                  <a:close/>
                </a:path>
                <a:path w="2307590" h="2083435">
                  <a:moveTo>
                    <a:pt x="767207" y="674878"/>
                  </a:moveTo>
                  <a:lnTo>
                    <a:pt x="760984" y="646557"/>
                  </a:lnTo>
                  <a:lnTo>
                    <a:pt x="732790" y="652780"/>
                  </a:lnTo>
                  <a:lnTo>
                    <a:pt x="739013" y="681101"/>
                  </a:lnTo>
                  <a:lnTo>
                    <a:pt x="767207" y="674878"/>
                  </a:lnTo>
                  <a:close/>
                </a:path>
                <a:path w="2307590" h="2083435">
                  <a:moveTo>
                    <a:pt x="779653" y="731393"/>
                  </a:moveTo>
                  <a:lnTo>
                    <a:pt x="773430" y="703199"/>
                  </a:lnTo>
                  <a:lnTo>
                    <a:pt x="745236" y="709422"/>
                  </a:lnTo>
                  <a:lnTo>
                    <a:pt x="751459" y="737616"/>
                  </a:lnTo>
                  <a:lnTo>
                    <a:pt x="779653" y="731393"/>
                  </a:lnTo>
                  <a:close/>
                </a:path>
                <a:path w="2307590" h="2083435">
                  <a:moveTo>
                    <a:pt x="792099" y="788035"/>
                  </a:moveTo>
                  <a:lnTo>
                    <a:pt x="785876" y="759714"/>
                  </a:lnTo>
                  <a:lnTo>
                    <a:pt x="757682" y="765937"/>
                  </a:lnTo>
                  <a:lnTo>
                    <a:pt x="763905" y="794258"/>
                  </a:lnTo>
                  <a:lnTo>
                    <a:pt x="792099" y="788035"/>
                  </a:lnTo>
                  <a:close/>
                </a:path>
                <a:path w="2307590" h="2083435">
                  <a:moveTo>
                    <a:pt x="804545" y="844550"/>
                  </a:moveTo>
                  <a:lnTo>
                    <a:pt x="798322" y="816229"/>
                  </a:lnTo>
                  <a:lnTo>
                    <a:pt x="770128" y="822452"/>
                  </a:lnTo>
                  <a:lnTo>
                    <a:pt x="776351" y="850773"/>
                  </a:lnTo>
                  <a:lnTo>
                    <a:pt x="804545" y="844550"/>
                  </a:lnTo>
                  <a:close/>
                </a:path>
                <a:path w="2307590" h="2083435">
                  <a:moveTo>
                    <a:pt x="816991" y="901065"/>
                  </a:moveTo>
                  <a:lnTo>
                    <a:pt x="810768" y="872871"/>
                  </a:lnTo>
                  <a:lnTo>
                    <a:pt x="782574" y="879094"/>
                  </a:lnTo>
                  <a:lnTo>
                    <a:pt x="788797" y="907288"/>
                  </a:lnTo>
                  <a:lnTo>
                    <a:pt x="816991" y="901065"/>
                  </a:lnTo>
                  <a:close/>
                </a:path>
                <a:path w="2307590" h="2083435">
                  <a:moveTo>
                    <a:pt x="829437" y="957707"/>
                  </a:moveTo>
                  <a:lnTo>
                    <a:pt x="823214" y="929386"/>
                  </a:lnTo>
                  <a:lnTo>
                    <a:pt x="795020" y="935609"/>
                  </a:lnTo>
                  <a:lnTo>
                    <a:pt x="801243" y="963930"/>
                  </a:lnTo>
                  <a:lnTo>
                    <a:pt x="829437" y="957707"/>
                  </a:lnTo>
                  <a:close/>
                </a:path>
                <a:path w="2307590" h="2083435">
                  <a:moveTo>
                    <a:pt x="841883" y="1014222"/>
                  </a:moveTo>
                  <a:lnTo>
                    <a:pt x="835660" y="985901"/>
                  </a:lnTo>
                  <a:lnTo>
                    <a:pt x="807466" y="992124"/>
                  </a:lnTo>
                  <a:lnTo>
                    <a:pt x="813689" y="1020445"/>
                  </a:lnTo>
                  <a:lnTo>
                    <a:pt x="841883" y="1014222"/>
                  </a:lnTo>
                  <a:close/>
                </a:path>
                <a:path w="2307590" h="2083435">
                  <a:moveTo>
                    <a:pt x="854329" y="1070737"/>
                  </a:moveTo>
                  <a:lnTo>
                    <a:pt x="848106" y="1042543"/>
                  </a:lnTo>
                  <a:lnTo>
                    <a:pt x="819912" y="1048778"/>
                  </a:lnTo>
                  <a:lnTo>
                    <a:pt x="826135" y="1076960"/>
                  </a:lnTo>
                  <a:lnTo>
                    <a:pt x="854329" y="1070737"/>
                  </a:lnTo>
                  <a:close/>
                </a:path>
                <a:path w="2307590" h="2083435">
                  <a:moveTo>
                    <a:pt x="866775" y="1127379"/>
                  </a:moveTo>
                  <a:lnTo>
                    <a:pt x="860552" y="1099058"/>
                  </a:lnTo>
                  <a:lnTo>
                    <a:pt x="832358" y="1105281"/>
                  </a:lnTo>
                  <a:lnTo>
                    <a:pt x="838581" y="1133602"/>
                  </a:lnTo>
                  <a:lnTo>
                    <a:pt x="866775" y="1127379"/>
                  </a:lnTo>
                  <a:close/>
                </a:path>
                <a:path w="2307590" h="2083435">
                  <a:moveTo>
                    <a:pt x="879221" y="1183894"/>
                  </a:moveTo>
                  <a:lnTo>
                    <a:pt x="872998" y="1155573"/>
                  </a:lnTo>
                  <a:lnTo>
                    <a:pt x="844804" y="1161796"/>
                  </a:lnTo>
                  <a:lnTo>
                    <a:pt x="851027" y="1190117"/>
                  </a:lnTo>
                  <a:lnTo>
                    <a:pt x="879221" y="1183894"/>
                  </a:lnTo>
                  <a:close/>
                </a:path>
                <a:path w="2307590" h="2083435">
                  <a:moveTo>
                    <a:pt x="891667" y="1240409"/>
                  </a:moveTo>
                  <a:lnTo>
                    <a:pt x="885444" y="1212215"/>
                  </a:lnTo>
                  <a:lnTo>
                    <a:pt x="857250" y="1218438"/>
                  </a:lnTo>
                  <a:lnTo>
                    <a:pt x="863473" y="1246632"/>
                  </a:lnTo>
                  <a:lnTo>
                    <a:pt x="891667" y="1240409"/>
                  </a:lnTo>
                  <a:close/>
                </a:path>
                <a:path w="2307590" h="2083435">
                  <a:moveTo>
                    <a:pt x="904113" y="1297051"/>
                  </a:moveTo>
                  <a:lnTo>
                    <a:pt x="897890" y="1268730"/>
                  </a:lnTo>
                  <a:lnTo>
                    <a:pt x="869696" y="1274953"/>
                  </a:lnTo>
                  <a:lnTo>
                    <a:pt x="875919" y="1303274"/>
                  </a:lnTo>
                  <a:lnTo>
                    <a:pt x="904113" y="1297051"/>
                  </a:lnTo>
                  <a:close/>
                </a:path>
                <a:path w="2307590" h="2083435">
                  <a:moveTo>
                    <a:pt x="916559" y="1353566"/>
                  </a:moveTo>
                  <a:lnTo>
                    <a:pt x="910336" y="1325245"/>
                  </a:lnTo>
                  <a:lnTo>
                    <a:pt x="882142" y="1331468"/>
                  </a:lnTo>
                  <a:lnTo>
                    <a:pt x="888365" y="1359789"/>
                  </a:lnTo>
                  <a:lnTo>
                    <a:pt x="916559" y="1353566"/>
                  </a:lnTo>
                  <a:close/>
                </a:path>
                <a:path w="2307590" h="2083435">
                  <a:moveTo>
                    <a:pt x="929005" y="1410081"/>
                  </a:moveTo>
                  <a:lnTo>
                    <a:pt x="922782" y="1381887"/>
                  </a:lnTo>
                  <a:lnTo>
                    <a:pt x="894588" y="1388110"/>
                  </a:lnTo>
                  <a:lnTo>
                    <a:pt x="900811" y="1416304"/>
                  </a:lnTo>
                  <a:lnTo>
                    <a:pt x="929005" y="1410081"/>
                  </a:lnTo>
                  <a:close/>
                </a:path>
                <a:path w="2307590" h="2083435">
                  <a:moveTo>
                    <a:pt x="941451" y="1466723"/>
                  </a:moveTo>
                  <a:lnTo>
                    <a:pt x="935228" y="1438402"/>
                  </a:lnTo>
                  <a:lnTo>
                    <a:pt x="907034" y="1444625"/>
                  </a:lnTo>
                  <a:lnTo>
                    <a:pt x="913257" y="1472946"/>
                  </a:lnTo>
                  <a:lnTo>
                    <a:pt x="941451" y="1466723"/>
                  </a:lnTo>
                  <a:close/>
                </a:path>
                <a:path w="2307590" h="2083435">
                  <a:moveTo>
                    <a:pt x="953897" y="1523238"/>
                  </a:moveTo>
                  <a:lnTo>
                    <a:pt x="947674" y="1494917"/>
                  </a:lnTo>
                  <a:lnTo>
                    <a:pt x="919480" y="1501140"/>
                  </a:lnTo>
                  <a:lnTo>
                    <a:pt x="925703" y="1529461"/>
                  </a:lnTo>
                  <a:lnTo>
                    <a:pt x="953897" y="1523238"/>
                  </a:lnTo>
                  <a:close/>
                </a:path>
                <a:path w="2307590" h="2083435">
                  <a:moveTo>
                    <a:pt x="966343" y="1579753"/>
                  </a:moveTo>
                  <a:lnTo>
                    <a:pt x="960120" y="1551559"/>
                  </a:lnTo>
                  <a:lnTo>
                    <a:pt x="931926" y="1557782"/>
                  </a:lnTo>
                  <a:lnTo>
                    <a:pt x="938149" y="1585976"/>
                  </a:lnTo>
                  <a:lnTo>
                    <a:pt x="966343" y="1579753"/>
                  </a:lnTo>
                  <a:close/>
                </a:path>
                <a:path w="2307590" h="2083435">
                  <a:moveTo>
                    <a:pt x="978916" y="1636395"/>
                  </a:moveTo>
                  <a:lnTo>
                    <a:pt x="972566" y="1608074"/>
                  </a:lnTo>
                  <a:lnTo>
                    <a:pt x="944372" y="1614297"/>
                  </a:lnTo>
                  <a:lnTo>
                    <a:pt x="950595" y="1642618"/>
                  </a:lnTo>
                  <a:lnTo>
                    <a:pt x="978916" y="1636395"/>
                  </a:lnTo>
                  <a:close/>
                </a:path>
                <a:path w="2307590" h="2083435">
                  <a:moveTo>
                    <a:pt x="991362" y="1692910"/>
                  </a:moveTo>
                  <a:lnTo>
                    <a:pt x="985139" y="1664589"/>
                  </a:lnTo>
                  <a:lnTo>
                    <a:pt x="956818" y="1670812"/>
                  </a:lnTo>
                  <a:lnTo>
                    <a:pt x="963041" y="1699133"/>
                  </a:lnTo>
                  <a:lnTo>
                    <a:pt x="991362" y="1692910"/>
                  </a:lnTo>
                  <a:close/>
                </a:path>
                <a:path w="2307590" h="2083435">
                  <a:moveTo>
                    <a:pt x="1003808" y="1749425"/>
                  </a:moveTo>
                  <a:lnTo>
                    <a:pt x="997585" y="1721231"/>
                  </a:lnTo>
                  <a:lnTo>
                    <a:pt x="969264" y="1727454"/>
                  </a:lnTo>
                  <a:lnTo>
                    <a:pt x="975487" y="1755648"/>
                  </a:lnTo>
                  <a:lnTo>
                    <a:pt x="1003808" y="1749425"/>
                  </a:lnTo>
                  <a:close/>
                </a:path>
                <a:path w="2307590" h="2083435">
                  <a:moveTo>
                    <a:pt x="1016254" y="1806067"/>
                  </a:moveTo>
                  <a:lnTo>
                    <a:pt x="1010031" y="1777746"/>
                  </a:lnTo>
                  <a:lnTo>
                    <a:pt x="981710" y="1783969"/>
                  </a:lnTo>
                  <a:lnTo>
                    <a:pt x="987933" y="1812290"/>
                  </a:lnTo>
                  <a:lnTo>
                    <a:pt x="1016254" y="1806067"/>
                  </a:lnTo>
                  <a:close/>
                </a:path>
                <a:path w="2307590" h="2083435">
                  <a:moveTo>
                    <a:pt x="1028700" y="1862582"/>
                  </a:moveTo>
                  <a:lnTo>
                    <a:pt x="1022477" y="1834261"/>
                  </a:lnTo>
                  <a:lnTo>
                    <a:pt x="994156" y="1840484"/>
                  </a:lnTo>
                  <a:lnTo>
                    <a:pt x="1000379" y="1868805"/>
                  </a:lnTo>
                  <a:lnTo>
                    <a:pt x="1028700" y="1862582"/>
                  </a:lnTo>
                  <a:close/>
                </a:path>
                <a:path w="2307590" h="2083435">
                  <a:moveTo>
                    <a:pt x="1041146" y="1919097"/>
                  </a:moveTo>
                  <a:lnTo>
                    <a:pt x="1034923" y="1890903"/>
                  </a:lnTo>
                  <a:lnTo>
                    <a:pt x="1006602" y="1897126"/>
                  </a:lnTo>
                  <a:lnTo>
                    <a:pt x="1012825" y="1925320"/>
                  </a:lnTo>
                  <a:lnTo>
                    <a:pt x="1041146" y="1919097"/>
                  </a:lnTo>
                  <a:close/>
                </a:path>
                <a:path w="2307590" h="2083435">
                  <a:moveTo>
                    <a:pt x="1053592" y="1975739"/>
                  </a:moveTo>
                  <a:lnTo>
                    <a:pt x="1047369" y="1947418"/>
                  </a:lnTo>
                  <a:lnTo>
                    <a:pt x="1019048" y="1953641"/>
                  </a:lnTo>
                  <a:lnTo>
                    <a:pt x="1025271" y="1981962"/>
                  </a:lnTo>
                  <a:lnTo>
                    <a:pt x="1053592" y="1975739"/>
                  </a:lnTo>
                  <a:close/>
                </a:path>
                <a:path w="2307590" h="2083435">
                  <a:moveTo>
                    <a:pt x="1103249" y="1956054"/>
                  </a:moveTo>
                  <a:lnTo>
                    <a:pt x="1099058" y="1947799"/>
                  </a:lnTo>
                  <a:lnTo>
                    <a:pt x="1083818" y="1942973"/>
                  </a:lnTo>
                  <a:lnTo>
                    <a:pt x="1075563" y="1947164"/>
                  </a:lnTo>
                  <a:lnTo>
                    <a:pt x="1073150" y="1954784"/>
                  </a:lnTo>
                  <a:lnTo>
                    <a:pt x="1057122" y="2004656"/>
                  </a:lnTo>
                  <a:lnTo>
                    <a:pt x="1034148" y="2009698"/>
                  </a:lnTo>
                  <a:lnTo>
                    <a:pt x="998601" y="1971167"/>
                  </a:lnTo>
                  <a:lnTo>
                    <a:pt x="993267" y="1965325"/>
                  </a:lnTo>
                  <a:lnTo>
                    <a:pt x="983996" y="1964944"/>
                  </a:lnTo>
                  <a:lnTo>
                    <a:pt x="978154" y="1970278"/>
                  </a:lnTo>
                  <a:lnTo>
                    <a:pt x="972312" y="1975739"/>
                  </a:lnTo>
                  <a:lnTo>
                    <a:pt x="971931" y="1984883"/>
                  </a:lnTo>
                  <a:lnTo>
                    <a:pt x="977392" y="1990725"/>
                  </a:lnTo>
                  <a:lnTo>
                    <a:pt x="1062355" y="2082927"/>
                  </a:lnTo>
                  <a:lnTo>
                    <a:pt x="1072807" y="2050415"/>
                  </a:lnTo>
                  <a:lnTo>
                    <a:pt x="1087716" y="2004060"/>
                  </a:lnTo>
                  <a:lnTo>
                    <a:pt x="1100709" y="1963674"/>
                  </a:lnTo>
                  <a:lnTo>
                    <a:pt x="1103249" y="1956054"/>
                  </a:lnTo>
                  <a:close/>
                </a:path>
                <a:path w="2307590" h="2083435">
                  <a:moveTo>
                    <a:pt x="1241425" y="28321"/>
                  </a:moveTo>
                  <a:lnTo>
                    <a:pt x="1235202" y="0"/>
                  </a:lnTo>
                  <a:lnTo>
                    <a:pt x="1207008" y="6223"/>
                  </a:lnTo>
                  <a:lnTo>
                    <a:pt x="1213231" y="34544"/>
                  </a:lnTo>
                  <a:lnTo>
                    <a:pt x="1241425" y="28321"/>
                  </a:lnTo>
                  <a:close/>
                </a:path>
                <a:path w="2307590" h="2083435">
                  <a:moveTo>
                    <a:pt x="1253871" y="84963"/>
                  </a:moveTo>
                  <a:lnTo>
                    <a:pt x="1247648" y="56642"/>
                  </a:lnTo>
                  <a:lnTo>
                    <a:pt x="1219454" y="62865"/>
                  </a:lnTo>
                  <a:lnTo>
                    <a:pt x="1225677" y="91186"/>
                  </a:lnTo>
                  <a:lnTo>
                    <a:pt x="1253871" y="84963"/>
                  </a:lnTo>
                  <a:close/>
                </a:path>
                <a:path w="2307590" h="2083435">
                  <a:moveTo>
                    <a:pt x="1266317" y="141478"/>
                  </a:moveTo>
                  <a:lnTo>
                    <a:pt x="1260094" y="113157"/>
                  </a:lnTo>
                  <a:lnTo>
                    <a:pt x="1231900" y="119380"/>
                  </a:lnTo>
                  <a:lnTo>
                    <a:pt x="1238123" y="147701"/>
                  </a:lnTo>
                  <a:lnTo>
                    <a:pt x="1266317" y="141478"/>
                  </a:lnTo>
                  <a:close/>
                </a:path>
                <a:path w="2307590" h="2083435">
                  <a:moveTo>
                    <a:pt x="1278763" y="197993"/>
                  </a:moveTo>
                  <a:lnTo>
                    <a:pt x="1272540" y="169799"/>
                  </a:lnTo>
                  <a:lnTo>
                    <a:pt x="1244346" y="176022"/>
                  </a:lnTo>
                  <a:lnTo>
                    <a:pt x="1250569" y="204216"/>
                  </a:lnTo>
                  <a:lnTo>
                    <a:pt x="1278763" y="197993"/>
                  </a:lnTo>
                  <a:close/>
                </a:path>
                <a:path w="2307590" h="2083435">
                  <a:moveTo>
                    <a:pt x="1291209" y="254635"/>
                  </a:moveTo>
                  <a:lnTo>
                    <a:pt x="1284986" y="226314"/>
                  </a:lnTo>
                  <a:lnTo>
                    <a:pt x="1256792" y="232537"/>
                  </a:lnTo>
                  <a:lnTo>
                    <a:pt x="1263015" y="260858"/>
                  </a:lnTo>
                  <a:lnTo>
                    <a:pt x="1291209" y="254635"/>
                  </a:lnTo>
                  <a:close/>
                </a:path>
                <a:path w="2307590" h="2083435">
                  <a:moveTo>
                    <a:pt x="1303655" y="311150"/>
                  </a:moveTo>
                  <a:lnTo>
                    <a:pt x="1297432" y="282829"/>
                  </a:lnTo>
                  <a:lnTo>
                    <a:pt x="1269238" y="289052"/>
                  </a:lnTo>
                  <a:lnTo>
                    <a:pt x="1275461" y="317373"/>
                  </a:lnTo>
                  <a:lnTo>
                    <a:pt x="1303655" y="311150"/>
                  </a:lnTo>
                  <a:close/>
                </a:path>
                <a:path w="2307590" h="2083435">
                  <a:moveTo>
                    <a:pt x="1316101" y="367665"/>
                  </a:moveTo>
                  <a:lnTo>
                    <a:pt x="1309878" y="339471"/>
                  </a:lnTo>
                  <a:lnTo>
                    <a:pt x="1281684" y="345694"/>
                  </a:lnTo>
                  <a:lnTo>
                    <a:pt x="1287907" y="373888"/>
                  </a:lnTo>
                  <a:lnTo>
                    <a:pt x="1316101" y="367665"/>
                  </a:lnTo>
                  <a:close/>
                </a:path>
                <a:path w="2307590" h="2083435">
                  <a:moveTo>
                    <a:pt x="1328547" y="424307"/>
                  </a:moveTo>
                  <a:lnTo>
                    <a:pt x="1322324" y="395986"/>
                  </a:lnTo>
                  <a:lnTo>
                    <a:pt x="1294130" y="402209"/>
                  </a:lnTo>
                  <a:lnTo>
                    <a:pt x="1300353" y="430530"/>
                  </a:lnTo>
                  <a:lnTo>
                    <a:pt x="1328547" y="424307"/>
                  </a:lnTo>
                  <a:close/>
                </a:path>
                <a:path w="2307590" h="2083435">
                  <a:moveTo>
                    <a:pt x="1340993" y="480822"/>
                  </a:moveTo>
                  <a:lnTo>
                    <a:pt x="1334770" y="452501"/>
                  </a:lnTo>
                  <a:lnTo>
                    <a:pt x="1306576" y="458724"/>
                  </a:lnTo>
                  <a:lnTo>
                    <a:pt x="1312799" y="487045"/>
                  </a:lnTo>
                  <a:lnTo>
                    <a:pt x="1340993" y="480822"/>
                  </a:lnTo>
                  <a:close/>
                </a:path>
                <a:path w="2307590" h="2083435">
                  <a:moveTo>
                    <a:pt x="1353439" y="537337"/>
                  </a:moveTo>
                  <a:lnTo>
                    <a:pt x="1347216" y="509143"/>
                  </a:lnTo>
                  <a:lnTo>
                    <a:pt x="1319022" y="515366"/>
                  </a:lnTo>
                  <a:lnTo>
                    <a:pt x="1325245" y="543560"/>
                  </a:lnTo>
                  <a:lnTo>
                    <a:pt x="1353439" y="537337"/>
                  </a:lnTo>
                  <a:close/>
                </a:path>
                <a:path w="2307590" h="2083435">
                  <a:moveTo>
                    <a:pt x="1365885" y="593979"/>
                  </a:moveTo>
                  <a:lnTo>
                    <a:pt x="1359662" y="565658"/>
                  </a:lnTo>
                  <a:lnTo>
                    <a:pt x="1331468" y="571881"/>
                  </a:lnTo>
                  <a:lnTo>
                    <a:pt x="1337691" y="600202"/>
                  </a:lnTo>
                  <a:lnTo>
                    <a:pt x="1365885" y="593979"/>
                  </a:lnTo>
                  <a:close/>
                </a:path>
                <a:path w="2307590" h="2083435">
                  <a:moveTo>
                    <a:pt x="1378331" y="650494"/>
                  </a:moveTo>
                  <a:lnTo>
                    <a:pt x="1372108" y="622173"/>
                  </a:lnTo>
                  <a:lnTo>
                    <a:pt x="1343914" y="628396"/>
                  </a:lnTo>
                  <a:lnTo>
                    <a:pt x="1350137" y="656717"/>
                  </a:lnTo>
                  <a:lnTo>
                    <a:pt x="1378331" y="650494"/>
                  </a:lnTo>
                  <a:close/>
                </a:path>
                <a:path w="2307590" h="2083435">
                  <a:moveTo>
                    <a:pt x="1390777" y="707009"/>
                  </a:moveTo>
                  <a:lnTo>
                    <a:pt x="1384554" y="678815"/>
                  </a:lnTo>
                  <a:lnTo>
                    <a:pt x="1356360" y="685038"/>
                  </a:lnTo>
                  <a:lnTo>
                    <a:pt x="1362583" y="713232"/>
                  </a:lnTo>
                  <a:lnTo>
                    <a:pt x="1390777" y="707009"/>
                  </a:lnTo>
                  <a:close/>
                </a:path>
                <a:path w="2307590" h="2083435">
                  <a:moveTo>
                    <a:pt x="1403223" y="763651"/>
                  </a:moveTo>
                  <a:lnTo>
                    <a:pt x="1397000" y="735330"/>
                  </a:lnTo>
                  <a:lnTo>
                    <a:pt x="1368806" y="741553"/>
                  </a:lnTo>
                  <a:lnTo>
                    <a:pt x="1375029" y="769874"/>
                  </a:lnTo>
                  <a:lnTo>
                    <a:pt x="1403223" y="763651"/>
                  </a:lnTo>
                  <a:close/>
                </a:path>
                <a:path w="2307590" h="2083435">
                  <a:moveTo>
                    <a:pt x="1415669" y="820166"/>
                  </a:moveTo>
                  <a:lnTo>
                    <a:pt x="1409446" y="791845"/>
                  </a:lnTo>
                  <a:lnTo>
                    <a:pt x="1381252" y="798068"/>
                  </a:lnTo>
                  <a:lnTo>
                    <a:pt x="1387475" y="826389"/>
                  </a:lnTo>
                  <a:lnTo>
                    <a:pt x="1415669" y="820166"/>
                  </a:lnTo>
                  <a:close/>
                </a:path>
                <a:path w="2307590" h="2083435">
                  <a:moveTo>
                    <a:pt x="1428115" y="876681"/>
                  </a:moveTo>
                  <a:lnTo>
                    <a:pt x="1421892" y="848487"/>
                  </a:lnTo>
                  <a:lnTo>
                    <a:pt x="1393698" y="854710"/>
                  </a:lnTo>
                  <a:lnTo>
                    <a:pt x="1399921" y="882904"/>
                  </a:lnTo>
                  <a:lnTo>
                    <a:pt x="1428115" y="876681"/>
                  </a:lnTo>
                  <a:close/>
                </a:path>
                <a:path w="2307590" h="2083435">
                  <a:moveTo>
                    <a:pt x="1440561" y="933323"/>
                  </a:moveTo>
                  <a:lnTo>
                    <a:pt x="1434338" y="905002"/>
                  </a:lnTo>
                  <a:lnTo>
                    <a:pt x="1406144" y="911225"/>
                  </a:lnTo>
                  <a:lnTo>
                    <a:pt x="1412367" y="939546"/>
                  </a:lnTo>
                  <a:lnTo>
                    <a:pt x="1440561" y="933323"/>
                  </a:lnTo>
                  <a:close/>
                </a:path>
                <a:path w="2307590" h="2083435">
                  <a:moveTo>
                    <a:pt x="1453007" y="989838"/>
                  </a:moveTo>
                  <a:lnTo>
                    <a:pt x="1446784" y="961517"/>
                  </a:lnTo>
                  <a:lnTo>
                    <a:pt x="1418590" y="967740"/>
                  </a:lnTo>
                  <a:lnTo>
                    <a:pt x="1424813" y="996061"/>
                  </a:lnTo>
                  <a:lnTo>
                    <a:pt x="1453007" y="989838"/>
                  </a:lnTo>
                  <a:close/>
                </a:path>
                <a:path w="2307590" h="2083435">
                  <a:moveTo>
                    <a:pt x="1465453" y="1046365"/>
                  </a:moveTo>
                  <a:lnTo>
                    <a:pt x="1459230" y="1018159"/>
                  </a:lnTo>
                  <a:lnTo>
                    <a:pt x="1431036" y="1024382"/>
                  </a:lnTo>
                  <a:lnTo>
                    <a:pt x="1437259" y="1052576"/>
                  </a:lnTo>
                  <a:lnTo>
                    <a:pt x="1465453" y="1046365"/>
                  </a:lnTo>
                  <a:close/>
                </a:path>
                <a:path w="2307590" h="2083435">
                  <a:moveTo>
                    <a:pt x="1477899" y="1102995"/>
                  </a:moveTo>
                  <a:lnTo>
                    <a:pt x="1471676" y="1074674"/>
                  </a:lnTo>
                  <a:lnTo>
                    <a:pt x="1443482" y="1080897"/>
                  </a:lnTo>
                  <a:lnTo>
                    <a:pt x="1449705" y="1109218"/>
                  </a:lnTo>
                  <a:lnTo>
                    <a:pt x="1477899" y="1102995"/>
                  </a:lnTo>
                  <a:close/>
                </a:path>
                <a:path w="2307590" h="2083435">
                  <a:moveTo>
                    <a:pt x="1490345" y="1159510"/>
                  </a:moveTo>
                  <a:lnTo>
                    <a:pt x="1484122" y="1131189"/>
                  </a:lnTo>
                  <a:lnTo>
                    <a:pt x="1455928" y="1137412"/>
                  </a:lnTo>
                  <a:lnTo>
                    <a:pt x="1462151" y="1165733"/>
                  </a:lnTo>
                  <a:lnTo>
                    <a:pt x="1490345" y="1159510"/>
                  </a:lnTo>
                  <a:close/>
                </a:path>
                <a:path w="2307590" h="2083435">
                  <a:moveTo>
                    <a:pt x="1502791" y="1216025"/>
                  </a:moveTo>
                  <a:lnTo>
                    <a:pt x="1496568" y="1187831"/>
                  </a:lnTo>
                  <a:lnTo>
                    <a:pt x="1468374" y="1194054"/>
                  </a:lnTo>
                  <a:lnTo>
                    <a:pt x="1474597" y="1222248"/>
                  </a:lnTo>
                  <a:lnTo>
                    <a:pt x="1502791" y="1216025"/>
                  </a:lnTo>
                  <a:close/>
                </a:path>
                <a:path w="2307590" h="2083435">
                  <a:moveTo>
                    <a:pt x="1515237" y="1272667"/>
                  </a:moveTo>
                  <a:lnTo>
                    <a:pt x="1509014" y="1244346"/>
                  </a:lnTo>
                  <a:lnTo>
                    <a:pt x="1480820" y="1250569"/>
                  </a:lnTo>
                  <a:lnTo>
                    <a:pt x="1487043" y="1278890"/>
                  </a:lnTo>
                  <a:lnTo>
                    <a:pt x="1515237" y="1272667"/>
                  </a:lnTo>
                  <a:close/>
                </a:path>
                <a:path w="2307590" h="2083435">
                  <a:moveTo>
                    <a:pt x="1527683" y="1329182"/>
                  </a:moveTo>
                  <a:lnTo>
                    <a:pt x="1521460" y="1300861"/>
                  </a:lnTo>
                  <a:lnTo>
                    <a:pt x="1493266" y="1307084"/>
                  </a:lnTo>
                  <a:lnTo>
                    <a:pt x="1499489" y="1335405"/>
                  </a:lnTo>
                  <a:lnTo>
                    <a:pt x="1527683" y="1329182"/>
                  </a:lnTo>
                  <a:close/>
                </a:path>
                <a:path w="2307590" h="2083435">
                  <a:moveTo>
                    <a:pt x="1540129" y="1385697"/>
                  </a:moveTo>
                  <a:lnTo>
                    <a:pt x="1533906" y="1357503"/>
                  </a:lnTo>
                  <a:lnTo>
                    <a:pt x="1505712" y="1363726"/>
                  </a:lnTo>
                  <a:lnTo>
                    <a:pt x="1511935" y="1391920"/>
                  </a:lnTo>
                  <a:lnTo>
                    <a:pt x="1540129" y="1385697"/>
                  </a:lnTo>
                  <a:close/>
                </a:path>
                <a:path w="2307590" h="2083435">
                  <a:moveTo>
                    <a:pt x="1552575" y="1442339"/>
                  </a:moveTo>
                  <a:lnTo>
                    <a:pt x="1546352" y="1414018"/>
                  </a:lnTo>
                  <a:lnTo>
                    <a:pt x="1518158" y="1420241"/>
                  </a:lnTo>
                  <a:lnTo>
                    <a:pt x="1524381" y="1448562"/>
                  </a:lnTo>
                  <a:lnTo>
                    <a:pt x="1552575" y="1442339"/>
                  </a:lnTo>
                  <a:close/>
                </a:path>
                <a:path w="2307590" h="2083435">
                  <a:moveTo>
                    <a:pt x="1565021" y="1498854"/>
                  </a:moveTo>
                  <a:lnTo>
                    <a:pt x="1558798" y="1470533"/>
                  </a:lnTo>
                  <a:lnTo>
                    <a:pt x="1530604" y="1476756"/>
                  </a:lnTo>
                  <a:lnTo>
                    <a:pt x="1536827" y="1505077"/>
                  </a:lnTo>
                  <a:lnTo>
                    <a:pt x="1565021" y="1498854"/>
                  </a:lnTo>
                  <a:close/>
                </a:path>
                <a:path w="2307590" h="2083435">
                  <a:moveTo>
                    <a:pt x="1577467" y="1555369"/>
                  </a:moveTo>
                  <a:lnTo>
                    <a:pt x="1571244" y="1527175"/>
                  </a:lnTo>
                  <a:lnTo>
                    <a:pt x="1543050" y="1533398"/>
                  </a:lnTo>
                  <a:lnTo>
                    <a:pt x="1549273" y="1561592"/>
                  </a:lnTo>
                  <a:lnTo>
                    <a:pt x="1577467" y="1555369"/>
                  </a:lnTo>
                  <a:close/>
                </a:path>
                <a:path w="2307590" h="2083435">
                  <a:moveTo>
                    <a:pt x="1590040" y="1612011"/>
                  </a:moveTo>
                  <a:lnTo>
                    <a:pt x="1583690" y="1583690"/>
                  </a:lnTo>
                  <a:lnTo>
                    <a:pt x="1555496" y="1589913"/>
                  </a:lnTo>
                  <a:lnTo>
                    <a:pt x="1561719" y="1618234"/>
                  </a:lnTo>
                  <a:lnTo>
                    <a:pt x="1590040" y="1612011"/>
                  </a:lnTo>
                  <a:close/>
                </a:path>
                <a:path w="2307590" h="2083435">
                  <a:moveTo>
                    <a:pt x="1602486" y="1668526"/>
                  </a:moveTo>
                  <a:lnTo>
                    <a:pt x="1596263" y="1640205"/>
                  </a:lnTo>
                  <a:lnTo>
                    <a:pt x="1567942" y="1646428"/>
                  </a:lnTo>
                  <a:lnTo>
                    <a:pt x="1574165" y="1674749"/>
                  </a:lnTo>
                  <a:lnTo>
                    <a:pt x="1602486" y="1668526"/>
                  </a:lnTo>
                  <a:close/>
                </a:path>
                <a:path w="2307590" h="2083435">
                  <a:moveTo>
                    <a:pt x="1614932" y="1725041"/>
                  </a:moveTo>
                  <a:lnTo>
                    <a:pt x="1608709" y="1696847"/>
                  </a:lnTo>
                  <a:lnTo>
                    <a:pt x="1580388" y="1703070"/>
                  </a:lnTo>
                  <a:lnTo>
                    <a:pt x="1586611" y="1731264"/>
                  </a:lnTo>
                  <a:lnTo>
                    <a:pt x="1614932" y="1725041"/>
                  </a:lnTo>
                  <a:close/>
                </a:path>
                <a:path w="2307590" h="2083435">
                  <a:moveTo>
                    <a:pt x="1627378" y="1781683"/>
                  </a:moveTo>
                  <a:lnTo>
                    <a:pt x="1621155" y="1753362"/>
                  </a:lnTo>
                  <a:lnTo>
                    <a:pt x="1592834" y="1759585"/>
                  </a:lnTo>
                  <a:lnTo>
                    <a:pt x="1599057" y="1787906"/>
                  </a:lnTo>
                  <a:lnTo>
                    <a:pt x="1627378" y="1781683"/>
                  </a:lnTo>
                  <a:close/>
                </a:path>
                <a:path w="2307590" h="2083435">
                  <a:moveTo>
                    <a:pt x="1639824" y="1838198"/>
                  </a:moveTo>
                  <a:lnTo>
                    <a:pt x="1633601" y="1809877"/>
                  </a:lnTo>
                  <a:lnTo>
                    <a:pt x="1605280" y="1816100"/>
                  </a:lnTo>
                  <a:lnTo>
                    <a:pt x="1611503" y="1844421"/>
                  </a:lnTo>
                  <a:lnTo>
                    <a:pt x="1639824" y="1838198"/>
                  </a:lnTo>
                  <a:close/>
                </a:path>
                <a:path w="2307590" h="2083435">
                  <a:moveTo>
                    <a:pt x="1652270" y="1894713"/>
                  </a:moveTo>
                  <a:lnTo>
                    <a:pt x="1646047" y="1866519"/>
                  </a:lnTo>
                  <a:lnTo>
                    <a:pt x="1617726" y="1872742"/>
                  </a:lnTo>
                  <a:lnTo>
                    <a:pt x="1623949" y="1900936"/>
                  </a:lnTo>
                  <a:lnTo>
                    <a:pt x="1652270" y="1894713"/>
                  </a:lnTo>
                  <a:close/>
                </a:path>
                <a:path w="2307590" h="2083435">
                  <a:moveTo>
                    <a:pt x="1664716" y="1951355"/>
                  </a:moveTo>
                  <a:lnTo>
                    <a:pt x="1658493" y="1923034"/>
                  </a:lnTo>
                  <a:lnTo>
                    <a:pt x="1630172" y="1929257"/>
                  </a:lnTo>
                  <a:lnTo>
                    <a:pt x="1636395" y="1957578"/>
                  </a:lnTo>
                  <a:lnTo>
                    <a:pt x="1664716" y="1951355"/>
                  </a:lnTo>
                  <a:close/>
                </a:path>
                <a:path w="2307590" h="2083435">
                  <a:moveTo>
                    <a:pt x="1714373" y="1931670"/>
                  </a:moveTo>
                  <a:lnTo>
                    <a:pt x="1710182" y="1923415"/>
                  </a:lnTo>
                  <a:lnTo>
                    <a:pt x="1694942" y="1918589"/>
                  </a:lnTo>
                  <a:lnTo>
                    <a:pt x="1686687" y="1922780"/>
                  </a:lnTo>
                  <a:lnTo>
                    <a:pt x="1684274" y="1930400"/>
                  </a:lnTo>
                  <a:lnTo>
                    <a:pt x="1668246" y="1980272"/>
                  </a:lnTo>
                  <a:lnTo>
                    <a:pt x="1645272" y="1985314"/>
                  </a:lnTo>
                  <a:lnTo>
                    <a:pt x="1609725" y="1946783"/>
                  </a:lnTo>
                  <a:lnTo>
                    <a:pt x="1604391" y="1940941"/>
                  </a:lnTo>
                  <a:lnTo>
                    <a:pt x="1595120" y="1940560"/>
                  </a:lnTo>
                  <a:lnTo>
                    <a:pt x="1589278" y="1945894"/>
                  </a:lnTo>
                  <a:lnTo>
                    <a:pt x="1583436" y="1951355"/>
                  </a:lnTo>
                  <a:lnTo>
                    <a:pt x="1583055" y="1960499"/>
                  </a:lnTo>
                  <a:lnTo>
                    <a:pt x="1588516" y="1966341"/>
                  </a:lnTo>
                  <a:lnTo>
                    <a:pt x="1673479" y="2058543"/>
                  </a:lnTo>
                  <a:lnTo>
                    <a:pt x="1683931" y="2026031"/>
                  </a:lnTo>
                  <a:lnTo>
                    <a:pt x="1698840" y="1979676"/>
                  </a:lnTo>
                  <a:lnTo>
                    <a:pt x="1711833" y="1939290"/>
                  </a:lnTo>
                  <a:lnTo>
                    <a:pt x="1714373" y="1931670"/>
                  </a:lnTo>
                  <a:close/>
                </a:path>
                <a:path w="2307590" h="2083435">
                  <a:moveTo>
                    <a:pt x="1834261" y="52705"/>
                  </a:moveTo>
                  <a:lnTo>
                    <a:pt x="1828038" y="24384"/>
                  </a:lnTo>
                  <a:lnTo>
                    <a:pt x="1799844" y="30607"/>
                  </a:lnTo>
                  <a:lnTo>
                    <a:pt x="1806067" y="58928"/>
                  </a:lnTo>
                  <a:lnTo>
                    <a:pt x="1834261" y="52705"/>
                  </a:lnTo>
                  <a:close/>
                </a:path>
                <a:path w="2307590" h="2083435">
                  <a:moveTo>
                    <a:pt x="1846707" y="109347"/>
                  </a:moveTo>
                  <a:lnTo>
                    <a:pt x="1840484" y="81026"/>
                  </a:lnTo>
                  <a:lnTo>
                    <a:pt x="1812290" y="87249"/>
                  </a:lnTo>
                  <a:lnTo>
                    <a:pt x="1818513" y="115570"/>
                  </a:lnTo>
                  <a:lnTo>
                    <a:pt x="1846707" y="109347"/>
                  </a:lnTo>
                  <a:close/>
                </a:path>
                <a:path w="2307590" h="2083435">
                  <a:moveTo>
                    <a:pt x="1859153" y="165862"/>
                  </a:moveTo>
                  <a:lnTo>
                    <a:pt x="1852930" y="137541"/>
                  </a:lnTo>
                  <a:lnTo>
                    <a:pt x="1824736" y="143764"/>
                  </a:lnTo>
                  <a:lnTo>
                    <a:pt x="1830959" y="172085"/>
                  </a:lnTo>
                  <a:lnTo>
                    <a:pt x="1859153" y="165862"/>
                  </a:lnTo>
                  <a:close/>
                </a:path>
                <a:path w="2307590" h="2083435">
                  <a:moveTo>
                    <a:pt x="1871599" y="222377"/>
                  </a:moveTo>
                  <a:lnTo>
                    <a:pt x="1865376" y="194183"/>
                  </a:lnTo>
                  <a:lnTo>
                    <a:pt x="1837182" y="200406"/>
                  </a:lnTo>
                  <a:lnTo>
                    <a:pt x="1843405" y="228600"/>
                  </a:lnTo>
                  <a:lnTo>
                    <a:pt x="1871599" y="222377"/>
                  </a:lnTo>
                  <a:close/>
                </a:path>
                <a:path w="2307590" h="2083435">
                  <a:moveTo>
                    <a:pt x="1884045" y="279019"/>
                  </a:moveTo>
                  <a:lnTo>
                    <a:pt x="1877822" y="250698"/>
                  </a:lnTo>
                  <a:lnTo>
                    <a:pt x="1849628" y="256921"/>
                  </a:lnTo>
                  <a:lnTo>
                    <a:pt x="1855851" y="285242"/>
                  </a:lnTo>
                  <a:lnTo>
                    <a:pt x="1884045" y="279019"/>
                  </a:lnTo>
                  <a:close/>
                </a:path>
                <a:path w="2307590" h="2083435">
                  <a:moveTo>
                    <a:pt x="1896491" y="335534"/>
                  </a:moveTo>
                  <a:lnTo>
                    <a:pt x="1890268" y="307213"/>
                  </a:lnTo>
                  <a:lnTo>
                    <a:pt x="1862074" y="313436"/>
                  </a:lnTo>
                  <a:lnTo>
                    <a:pt x="1868297" y="341757"/>
                  </a:lnTo>
                  <a:lnTo>
                    <a:pt x="1896491" y="335534"/>
                  </a:lnTo>
                  <a:close/>
                </a:path>
                <a:path w="2307590" h="2083435">
                  <a:moveTo>
                    <a:pt x="1908937" y="392049"/>
                  </a:moveTo>
                  <a:lnTo>
                    <a:pt x="1902714" y="363855"/>
                  </a:lnTo>
                  <a:lnTo>
                    <a:pt x="1874520" y="370078"/>
                  </a:lnTo>
                  <a:lnTo>
                    <a:pt x="1880743" y="398272"/>
                  </a:lnTo>
                  <a:lnTo>
                    <a:pt x="1908937" y="392049"/>
                  </a:lnTo>
                  <a:close/>
                </a:path>
                <a:path w="2307590" h="2083435">
                  <a:moveTo>
                    <a:pt x="1921383" y="448691"/>
                  </a:moveTo>
                  <a:lnTo>
                    <a:pt x="1915160" y="420370"/>
                  </a:lnTo>
                  <a:lnTo>
                    <a:pt x="1886966" y="426593"/>
                  </a:lnTo>
                  <a:lnTo>
                    <a:pt x="1893189" y="454914"/>
                  </a:lnTo>
                  <a:lnTo>
                    <a:pt x="1921383" y="448691"/>
                  </a:lnTo>
                  <a:close/>
                </a:path>
                <a:path w="2307590" h="2083435">
                  <a:moveTo>
                    <a:pt x="1933829" y="505206"/>
                  </a:moveTo>
                  <a:lnTo>
                    <a:pt x="1927606" y="476885"/>
                  </a:lnTo>
                  <a:lnTo>
                    <a:pt x="1899412" y="483108"/>
                  </a:lnTo>
                  <a:lnTo>
                    <a:pt x="1905635" y="511429"/>
                  </a:lnTo>
                  <a:lnTo>
                    <a:pt x="1933829" y="505206"/>
                  </a:lnTo>
                  <a:close/>
                </a:path>
                <a:path w="2307590" h="2083435">
                  <a:moveTo>
                    <a:pt x="1946275" y="561721"/>
                  </a:moveTo>
                  <a:lnTo>
                    <a:pt x="1940052" y="533527"/>
                  </a:lnTo>
                  <a:lnTo>
                    <a:pt x="1911858" y="539750"/>
                  </a:lnTo>
                  <a:lnTo>
                    <a:pt x="1918081" y="567944"/>
                  </a:lnTo>
                  <a:lnTo>
                    <a:pt x="1946275" y="561721"/>
                  </a:lnTo>
                  <a:close/>
                </a:path>
                <a:path w="2307590" h="2083435">
                  <a:moveTo>
                    <a:pt x="1958721" y="618363"/>
                  </a:moveTo>
                  <a:lnTo>
                    <a:pt x="1952498" y="590042"/>
                  </a:lnTo>
                  <a:lnTo>
                    <a:pt x="1924304" y="596265"/>
                  </a:lnTo>
                  <a:lnTo>
                    <a:pt x="1930527" y="624586"/>
                  </a:lnTo>
                  <a:lnTo>
                    <a:pt x="1958721" y="618363"/>
                  </a:lnTo>
                  <a:close/>
                </a:path>
                <a:path w="2307590" h="2083435">
                  <a:moveTo>
                    <a:pt x="1971167" y="674878"/>
                  </a:moveTo>
                  <a:lnTo>
                    <a:pt x="1964944" y="646557"/>
                  </a:lnTo>
                  <a:lnTo>
                    <a:pt x="1936750" y="652780"/>
                  </a:lnTo>
                  <a:lnTo>
                    <a:pt x="1942973" y="681101"/>
                  </a:lnTo>
                  <a:lnTo>
                    <a:pt x="1971167" y="674878"/>
                  </a:lnTo>
                  <a:close/>
                </a:path>
                <a:path w="2307590" h="2083435">
                  <a:moveTo>
                    <a:pt x="1983613" y="731393"/>
                  </a:moveTo>
                  <a:lnTo>
                    <a:pt x="1977390" y="703199"/>
                  </a:lnTo>
                  <a:lnTo>
                    <a:pt x="1949196" y="709422"/>
                  </a:lnTo>
                  <a:lnTo>
                    <a:pt x="1955419" y="737616"/>
                  </a:lnTo>
                  <a:lnTo>
                    <a:pt x="1983613" y="731393"/>
                  </a:lnTo>
                  <a:close/>
                </a:path>
                <a:path w="2307590" h="2083435">
                  <a:moveTo>
                    <a:pt x="1996059" y="788035"/>
                  </a:moveTo>
                  <a:lnTo>
                    <a:pt x="1989836" y="759714"/>
                  </a:lnTo>
                  <a:lnTo>
                    <a:pt x="1961642" y="765937"/>
                  </a:lnTo>
                  <a:lnTo>
                    <a:pt x="1967865" y="794258"/>
                  </a:lnTo>
                  <a:lnTo>
                    <a:pt x="1996059" y="788035"/>
                  </a:lnTo>
                  <a:close/>
                </a:path>
                <a:path w="2307590" h="2083435">
                  <a:moveTo>
                    <a:pt x="2008505" y="844550"/>
                  </a:moveTo>
                  <a:lnTo>
                    <a:pt x="2002282" y="816229"/>
                  </a:lnTo>
                  <a:lnTo>
                    <a:pt x="1974088" y="822452"/>
                  </a:lnTo>
                  <a:lnTo>
                    <a:pt x="1980311" y="850773"/>
                  </a:lnTo>
                  <a:lnTo>
                    <a:pt x="2008505" y="844550"/>
                  </a:lnTo>
                  <a:close/>
                </a:path>
                <a:path w="2307590" h="2083435">
                  <a:moveTo>
                    <a:pt x="2020951" y="901065"/>
                  </a:moveTo>
                  <a:lnTo>
                    <a:pt x="2014728" y="872871"/>
                  </a:lnTo>
                  <a:lnTo>
                    <a:pt x="1986534" y="879094"/>
                  </a:lnTo>
                  <a:lnTo>
                    <a:pt x="1992757" y="907288"/>
                  </a:lnTo>
                  <a:lnTo>
                    <a:pt x="2020951" y="901065"/>
                  </a:lnTo>
                  <a:close/>
                </a:path>
                <a:path w="2307590" h="2083435">
                  <a:moveTo>
                    <a:pt x="2033397" y="957707"/>
                  </a:moveTo>
                  <a:lnTo>
                    <a:pt x="2027174" y="929386"/>
                  </a:lnTo>
                  <a:lnTo>
                    <a:pt x="1998980" y="935609"/>
                  </a:lnTo>
                  <a:lnTo>
                    <a:pt x="2005203" y="963930"/>
                  </a:lnTo>
                  <a:lnTo>
                    <a:pt x="2033397" y="957707"/>
                  </a:lnTo>
                  <a:close/>
                </a:path>
                <a:path w="2307590" h="2083435">
                  <a:moveTo>
                    <a:pt x="2045843" y="1014222"/>
                  </a:moveTo>
                  <a:lnTo>
                    <a:pt x="2039620" y="985901"/>
                  </a:lnTo>
                  <a:lnTo>
                    <a:pt x="2011426" y="992124"/>
                  </a:lnTo>
                  <a:lnTo>
                    <a:pt x="2017649" y="1020445"/>
                  </a:lnTo>
                  <a:lnTo>
                    <a:pt x="2045843" y="1014222"/>
                  </a:lnTo>
                  <a:close/>
                </a:path>
                <a:path w="2307590" h="2083435">
                  <a:moveTo>
                    <a:pt x="2058289" y="1070737"/>
                  </a:moveTo>
                  <a:lnTo>
                    <a:pt x="2052066" y="1042543"/>
                  </a:lnTo>
                  <a:lnTo>
                    <a:pt x="2023872" y="1048778"/>
                  </a:lnTo>
                  <a:lnTo>
                    <a:pt x="2030095" y="1076960"/>
                  </a:lnTo>
                  <a:lnTo>
                    <a:pt x="2058289" y="1070737"/>
                  </a:lnTo>
                  <a:close/>
                </a:path>
                <a:path w="2307590" h="2083435">
                  <a:moveTo>
                    <a:pt x="2070735" y="1127379"/>
                  </a:moveTo>
                  <a:lnTo>
                    <a:pt x="2064512" y="1099058"/>
                  </a:lnTo>
                  <a:lnTo>
                    <a:pt x="2036318" y="1105281"/>
                  </a:lnTo>
                  <a:lnTo>
                    <a:pt x="2042541" y="1133602"/>
                  </a:lnTo>
                  <a:lnTo>
                    <a:pt x="2070735" y="1127379"/>
                  </a:lnTo>
                  <a:close/>
                </a:path>
                <a:path w="2307590" h="2083435">
                  <a:moveTo>
                    <a:pt x="2083181" y="1183894"/>
                  </a:moveTo>
                  <a:lnTo>
                    <a:pt x="2076958" y="1155573"/>
                  </a:lnTo>
                  <a:lnTo>
                    <a:pt x="2048764" y="1161796"/>
                  </a:lnTo>
                  <a:lnTo>
                    <a:pt x="2054987" y="1190117"/>
                  </a:lnTo>
                  <a:lnTo>
                    <a:pt x="2083181" y="1183894"/>
                  </a:lnTo>
                  <a:close/>
                </a:path>
                <a:path w="2307590" h="2083435">
                  <a:moveTo>
                    <a:pt x="2095627" y="1240409"/>
                  </a:moveTo>
                  <a:lnTo>
                    <a:pt x="2089404" y="1212215"/>
                  </a:lnTo>
                  <a:lnTo>
                    <a:pt x="2061210" y="1218438"/>
                  </a:lnTo>
                  <a:lnTo>
                    <a:pt x="2067433" y="1246632"/>
                  </a:lnTo>
                  <a:lnTo>
                    <a:pt x="2095627" y="1240409"/>
                  </a:lnTo>
                  <a:close/>
                </a:path>
                <a:path w="2307590" h="2083435">
                  <a:moveTo>
                    <a:pt x="2108073" y="1297051"/>
                  </a:moveTo>
                  <a:lnTo>
                    <a:pt x="2101850" y="1268730"/>
                  </a:lnTo>
                  <a:lnTo>
                    <a:pt x="2073656" y="1274953"/>
                  </a:lnTo>
                  <a:lnTo>
                    <a:pt x="2079879" y="1303274"/>
                  </a:lnTo>
                  <a:lnTo>
                    <a:pt x="2108073" y="1297051"/>
                  </a:lnTo>
                  <a:close/>
                </a:path>
                <a:path w="2307590" h="2083435">
                  <a:moveTo>
                    <a:pt x="2120519" y="1353566"/>
                  </a:moveTo>
                  <a:lnTo>
                    <a:pt x="2114296" y="1325245"/>
                  </a:lnTo>
                  <a:lnTo>
                    <a:pt x="2086102" y="1331468"/>
                  </a:lnTo>
                  <a:lnTo>
                    <a:pt x="2092325" y="1359789"/>
                  </a:lnTo>
                  <a:lnTo>
                    <a:pt x="2120519" y="1353566"/>
                  </a:lnTo>
                  <a:close/>
                </a:path>
                <a:path w="2307590" h="2083435">
                  <a:moveTo>
                    <a:pt x="2132965" y="1410081"/>
                  </a:moveTo>
                  <a:lnTo>
                    <a:pt x="2126742" y="1381887"/>
                  </a:lnTo>
                  <a:lnTo>
                    <a:pt x="2098548" y="1388110"/>
                  </a:lnTo>
                  <a:lnTo>
                    <a:pt x="2104771" y="1416304"/>
                  </a:lnTo>
                  <a:lnTo>
                    <a:pt x="2132965" y="1410081"/>
                  </a:lnTo>
                  <a:close/>
                </a:path>
                <a:path w="2307590" h="2083435">
                  <a:moveTo>
                    <a:pt x="2145411" y="1466723"/>
                  </a:moveTo>
                  <a:lnTo>
                    <a:pt x="2139188" y="1438402"/>
                  </a:lnTo>
                  <a:lnTo>
                    <a:pt x="2110994" y="1444625"/>
                  </a:lnTo>
                  <a:lnTo>
                    <a:pt x="2117217" y="1472946"/>
                  </a:lnTo>
                  <a:lnTo>
                    <a:pt x="2145411" y="1466723"/>
                  </a:lnTo>
                  <a:close/>
                </a:path>
                <a:path w="2307590" h="2083435">
                  <a:moveTo>
                    <a:pt x="2157857" y="1523238"/>
                  </a:moveTo>
                  <a:lnTo>
                    <a:pt x="2151634" y="1494917"/>
                  </a:lnTo>
                  <a:lnTo>
                    <a:pt x="2123440" y="1501140"/>
                  </a:lnTo>
                  <a:lnTo>
                    <a:pt x="2129663" y="1529461"/>
                  </a:lnTo>
                  <a:lnTo>
                    <a:pt x="2157857" y="1523238"/>
                  </a:lnTo>
                  <a:close/>
                </a:path>
                <a:path w="2307590" h="2083435">
                  <a:moveTo>
                    <a:pt x="2170303" y="1579753"/>
                  </a:moveTo>
                  <a:lnTo>
                    <a:pt x="2164080" y="1551559"/>
                  </a:lnTo>
                  <a:lnTo>
                    <a:pt x="2135886" y="1557782"/>
                  </a:lnTo>
                  <a:lnTo>
                    <a:pt x="2142109" y="1585976"/>
                  </a:lnTo>
                  <a:lnTo>
                    <a:pt x="2170303" y="1579753"/>
                  </a:lnTo>
                  <a:close/>
                </a:path>
                <a:path w="2307590" h="2083435">
                  <a:moveTo>
                    <a:pt x="2182749" y="1636395"/>
                  </a:moveTo>
                  <a:lnTo>
                    <a:pt x="2176526" y="1608074"/>
                  </a:lnTo>
                  <a:lnTo>
                    <a:pt x="2148332" y="1614297"/>
                  </a:lnTo>
                  <a:lnTo>
                    <a:pt x="2154555" y="1642618"/>
                  </a:lnTo>
                  <a:lnTo>
                    <a:pt x="2182749" y="1636395"/>
                  </a:lnTo>
                  <a:close/>
                </a:path>
                <a:path w="2307590" h="2083435">
                  <a:moveTo>
                    <a:pt x="2195195" y="1692910"/>
                  </a:moveTo>
                  <a:lnTo>
                    <a:pt x="2188972" y="1664589"/>
                  </a:lnTo>
                  <a:lnTo>
                    <a:pt x="2160778" y="1670812"/>
                  </a:lnTo>
                  <a:lnTo>
                    <a:pt x="2167001" y="1699133"/>
                  </a:lnTo>
                  <a:lnTo>
                    <a:pt x="2195195" y="1692910"/>
                  </a:lnTo>
                  <a:close/>
                </a:path>
                <a:path w="2307590" h="2083435">
                  <a:moveTo>
                    <a:pt x="2207768" y="1749425"/>
                  </a:moveTo>
                  <a:lnTo>
                    <a:pt x="2201545" y="1721231"/>
                  </a:lnTo>
                  <a:lnTo>
                    <a:pt x="2173224" y="1727454"/>
                  </a:lnTo>
                  <a:lnTo>
                    <a:pt x="2179447" y="1755648"/>
                  </a:lnTo>
                  <a:lnTo>
                    <a:pt x="2207768" y="1749425"/>
                  </a:lnTo>
                  <a:close/>
                </a:path>
                <a:path w="2307590" h="2083435">
                  <a:moveTo>
                    <a:pt x="2220214" y="1806067"/>
                  </a:moveTo>
                  <a:lnTo>
                    <a:pt x="2213991" y="1777746"/>
                  </a:lnTo>
                  <a:lnTo>
                    <a:pt x="2185670" y="1783969"/>
                  </a:lnTo>
                  <a:lnTo>
                    <a:pt x="2191893" y="1812290"/>
                  </a:lnTo>
                  <a:lnTo>
                    <a:pt x="2220214" y="1806067"/>
                  </a:lnTo>
                  <a:close/>
                </a:path>
                <a:path w="2307590" h="2083435">
                  <a:moveTo>
                    <a:pt x="2232660" y="1862582"/>
                  </a:moveTo>
                  <a:lnTo>
                    <a:pt x="2226437" y="1834261"/>
                  </a:lnTo>
                  <a:lnTo>
                    <a:pt x="2198116" y="1840484"/>
                  </a:lnTo>
                  <a:lnTo>
                    <a:pt x="2204339" y="1868805"/>
                  </a:lnTo>
                  <a:lnTo>
                    <a:pt x="2232660" y="1862582"/>
                  </a:lnTo>
                  <a:close/>
                </a:path>
                <a:path w="2307590" h="2083435">
                  <a:moveTo>
                    <a:pt x="2245106" y="1919097"/>
                  </a:moveTo>
                  <a:lnTo>
                    <a:pt x="2238883" y="1890903"/>
                  </a:lnTo>
                  <a:lnTo>
                    <a:pt x="2210562" y="1897126"/>
                  </a:lnTo>
                  <a:lnTo>
                    <a:pt x="2216785" y="1925320"/>
                  </a:lnTo>
                  <a:lnTo>
                    <a:pt x="2245106" y="1919097"/>
                  </a:lnTo>
                  <a:close/>
                </a:path>
                <a:path w="2307590" h="2083435">
                  <a:moveTo>
                    <a:pt x="2257552" y="1975739"/>
                  </a:moveTo>
                  <a:lnTo>
                    <a:pt x="2251329" y="1947418"/>
                  </a:lnTo>
                  <a:lnTo>
                    <a:pt x="2223008" y="1953641"/>
                  </a:lnTo>
                  <a:lnTo>
                    <a:pt x="2229231" y="1981962"/>
                  </a:lnTo>
                  <a:lnTo>
                    <a:pt x="2257552" y="1975739"/>
                  </a:lnTo>
                  <a:close/>
                </a:path>
                <a:path w="2307590" h="2083435">
                  <a:moveTo>
                    <a:pt x="2307209" y="1956054"/>
                  </a:moveTo>
                  <a:lnTo>
                    <a:pt x="2303018" y="1947799"/>
                  </a:lnTo>
                  <a:lnTo>
                    <a:pt x="2287778" y="1942973"/>
                  </a:lnTo>
                  <a:lnTo>
                    <a:pt x="2279523" y="1947164"/>
                  </a:lnTo>
                  <a:lnTo>
                    <a:pt x="2277110" y="1954784"/>
                  </a:lnTo>
                  <a:lnTo>
                    <a:pt x="2261082" y="2004656"/>
                  </a:lnTo>
                  <a:lnTo>
                    <a:pt x="2238108" y="2009698"/>
                  </a:lnTo>
                  <a:lnTo>
                    <a:pt x="2202561" y="1971167"/>
                  </a:lnTo>
                  <a:lnTo>
                    <a:pt x="2197227" y="1965325"/>
                  </a:lnTo>
                  <a:lnTo>
                    <a:pt x="2187956" y="1964944"/>
                  </a:lnTo>
                  <a:lnTo>
                    <a:pt x="2182114" y="1970278"/>
                  </a:lnTo>
                  <a:lnTo>
                    <a:pt x="2176272" y="1975739"/>
                  </a:lnTo>
                  <a:lnTo>
                    <a:pt x="2175891" y="1984883"/>
                  </a:lnTo>
                  <a:lnTo>
                    <a:pt x="2181352" y="1990725"/>
                  </a:lnTo>
                  <a:lnTo>
                    <a:pt x="2266315" y="2082927"/>
                  </a:lnTo>
                  <a:lnTo>
                    <a:pt x="2276767" y="2050415"/>
                  </a:lnTo>
                  <a:lnTo>
                    <a:pt x="2291677" y="2004060"/>
                  </a:lnTo>
                  <a:lnTo>
                    <a:pt x="2304669" y="1963674"/>
                  </a:lnTo>
                  <a:lnTo>
                    <a:pt x="2307209" y="195605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003163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07936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12710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17358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68857D-C7DF-420F-97BD-04F40F3A50F0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B0533B09-4C09-CD83-D163-AF08B92C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Decoding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6269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Greedy </a:t>
            </a:r>
            <a:r>
              <a:rPr sz="2400" spc="-105" dirty="0">
                <a:solidFill>
                  <a:prstClr val="black"/>
                </a:solidFill>
                <a:latin typeface="Arial"/>
                <a:cs typeface="Arial"/>
              </a:rPr>
              <a:t>decoding </a:t>
            </a:r>
            <a:r>
              <a:rPr sz="2400" spc="-180" dirty="0">
                <a:solidFill>
                  <a:prstClr val="black"/>
                </a:solidFill>
                <a:latin typeface="Arial"/>
                <a:cs typeface="Arial"/>
              </a:rPr>
              <a:t>has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no </a:t>
            </a:r>
            <a:r>
              <a:rPr sz="2400" spc="-110" dirty="0">
                <a:solidFill>
                  <a:prstClr val="black"/>
                </a:solidFill>
                <a:latin typeface="Arial"/>
                <a:cs typeface="Arial"/>
              </a:rPr>
              <a:t>way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undo</a:t>
            </a:r>
            <a:r>
              <a:rPr sz="2400" spc="-3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decisions!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4739" y="1471676"/>
            <a:ext cx="3033171" cy="179472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indent="-229235">
              <a:spcBef>
                <a:spcPts val="6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Input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il a m’entarté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413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  <a:tab pos="1638300" algn="l"/>
              </a:tabLst>
              <a:defRPr/>
            </a:pP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→ he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413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  <a:tab pos="2033905" algn="l"/>
              </a:tabLst>
              <a:defRPr/>
            </a:pP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→ he hit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413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  <a:tab pos="2253615" algn="l"/>
              </a:tabLst>
              <a:defRPr/>
            </a:pP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→ he hit </a:t>
            </a:r>
            <a:r>
              <a:rPr sz="2400" i="1" dirty="0">
                <a:solidFill>
                  <a:srgbClr val="C00000"/>
                </a:solidFill>
                <a:latin typeface="Arial"/>
                <a:cs typeface="Arial"/>
              </a:rPr>
              <a:t>a </a:t>
            </a:r>
            <a:r>
              <a:rPr sz="2400" i="1" u="heavy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5775" y="1621029"/>
            <a:ext cx="249667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(he hit me with a pie)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5775" y="2937460"/>
            <a:ext cx="29273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5" dirty="0">
                <a:solidFill>
                  <a:srgbClr val="C00000"/>
                </a:solidFill>
                <a:latin typeface="Arial"/>
                <a:cs typeface="Arial"/>
              </a:rPr>
              <a:t>(whoops! no </a:t>
            </a:r>
            <a:r>
              <a:rPr spc="-80" dirty="0">
                <a:solidFill>
                  <a:srgbClr val="C00000"/>
                </a:solidFill>
                <a:latin typeface="Arial"/>
                <a:cs typeface="Arial"/>
              </a:rPr>
              <a:t>going </a:t>
            </a: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back</a:t>
            </a: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150" dirty="0">
                <a:solidFill>
                  <a:srgbClr val="C00000"/>
                </a:solidFill>
                <a:latin typeface="Arial"/>
                <a:cs typeface="Arial"/>
              </a:rPr>
              <a:t>now…)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7541" y="3666490"/>
            <a:ext cx="2291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14" dirty="0">
                <a:solidFill>
                  <a:prstClr val="black"/>
                </a:solidFill>
                <a:latin typeface="Arial"/>
                <a:cs typeface="Arial"/>
              </a:rPr>
              <a:t>How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spc="-30" dirty="0">
                <a:solidFill>
                  <a:prstClr val="black"/>
                </a:solidFill>
                <a:latin typeface="Arial"/>
                <a:cs typeface="Arial"/>
              </a:rPr>
              <a:t>fix</a:t>
            </a:r>
            <a:r>
              <a:rPr sz="2400" spc="-3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prstClr val="black"/>
                </a:solidFill>
                <a:latin typeface="Arial"/>
                <a:cs typeface="Arial"/>
              </a:rPr>
              <a:t>this?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A26F9-6BCA-43FC-8FC8-342DC0ED0DD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3862DE4-1D6A-B4FE-7FB0-5BDF9D8E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Greedy Decoding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8227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Ideally</a:t>
            </a: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we</a:t>
            </a:r>
            <a:r>
              <a:rPr sz="2400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prstClr val="black"/>
                </a:solidFill>
                <a:latin typeface="Arial"/>
                <a:cs typeface="Arial"/>
              </a:rPr>
              <a:t>want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Arial"/>
                <a:cs typeface="Arial"/>
              </a:rPr>
              <a:t>find</a:t>
            </a: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65" dirty="0">
                <a:solidFill>
                  <a:prstClr val="black"/>
                </a:solidFill>
                <a:latin typeface="Arial"/>
                <a:cs typeface="Arial"/>
              </a:rPr>
              <a:t>(length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i="1" spc="-19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prstClr val="black"/>
                </a:solidFill>
                <a:latin typeface="Arial"/>
                <a:cs typeface="Arial"/>
              </a:rPr>
              <a:t>translation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i="1" spc="-130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2400" i="1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that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maximizes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2141" y="3443529"/>
            <a:ext cx="8272145" cy="15087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0" indent="-342900">
              <a:spcBef>
                <a:spcPts val="700"/>
              </a:spcBef>
              <a:buClr>
                <a:srgbClr val="CC0000"/>
              </a:buClr>
              <a:buFont typeface="Times New Roman"/>
              <a:buChar char="•"/>
              <a:tabLst>
                <a:tab pos="380365" algn="l"/>
                <a:tab pos="3810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 could try computing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all possible sequences </a:t>
            </a:r>
            <a:r>
              <a:rPr lang="en-US" sz="2400" dirty="0">
                <a:solidFill>
                  <a:srgbClr val="BA56BD"/>
                </a:solidFill>
                <a:latin typeface="Arial"/>
                <a:cs typeface="Arial"/>
              </a:rPr>
              <a:t> 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723900" marR="4318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723900" algn="l"/>
                <a:tab pos="7245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This means that on each step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t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of the decoder, we’re tracking V</a:t>
            </a:r>
            <a:r>
              <a:rPr lang="en-US" sz="1950" baseline="2564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950" baseline="2564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possible  partial translations, where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V </a:t>
            </a:r>
            <a:r>
              <a:rPr lang="en-US" sz="2000" i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is vocab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ulary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 size</a:t>
            </a:r>
          </a:p>
          <a:p>
            <a:pPr marL="723900" lvl="1" indent="-229235">
              <a:spcBef>
                <a:spcPts val="484"/>
              </a:spcBef>
              <a:buClr>
                <a:srgbClr val="3986FF"/>
              </a:buClr>
              <a:buFont typeface="Times New Roman"/>
              <a:buChar char="•"/>
              <a:tabLst>
                <a:tab pos="723900" algn="l"/>
                <a:tab pos="7245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This O(V</a:t>
            </a:r>
            <a:r>
              <a:rPr sz="1950" baseline="2564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) complexity is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far too expensive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!</a:t>
            </a:r>
          </a:p>
        </p:txBody>
      </p:sp>
      <p:sp>
        <p:nvSpPr>
          <p:cNvPr id="5" name="object 5"/>
          <p:cNvSpPr/>
          <p:nvPr/>
        </p:nvSpPr>
        <p:spPr>
          <a:xfrm>
            <a:off x="2314195" y="1863869"/>
            <a:ext cx="7751921" cy="1175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85BBBF-A681-4430-AECE-79F42CCB740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F97C10C-6EBC-A781-3286-1B259242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 Decoding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8760460" cy="2026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2385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Core idea: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On each step of decoder, keep track of the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most probable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partial translations (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hypotheses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is the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beam size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(in practice around 5 to 10)</a:t>
            </a:r>
          </a:p>
          <a:p>
            <a:pPr lvl="1">
              <a:buClr>
                <a:srgbClr val="3986FF"/>
              </a:buClr>
              <a:buFont typeface="Times New Roman"/>
              <a:buChar char="•"/>
              <a:defRPr/>
            </a:pPr>
            <a:endParaRPr sz="23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34423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 hypothesis	has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score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which is its log probability: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0" y="3963133"/>
            <a:ext cx="8386834" cy="210249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6985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Scores are all negative, and higher score is better</a:t>
            </a:r>
          </a:p>
          <a:p>
            <a:pPr marL="698500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search for high-scoring hypotheses, tracking top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on each step</a:t>
            </a:r>
          </a:p>
          <a:p>
            <a:pPr>
              <a:defRPr/>
            </a:pPr>
            <a:endParaRPr sz="23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Beam search is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not guaranteed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find optimal solution</a:t>
            </a: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But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much more efficient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than exhaustive search!</a:t>
            </a:r>
          </a:p>
        </p:txBody>
      </p:sp>
      <p:sp>
        <p:nvSpPr>
          <p:cNvPr id="5" name="object 5"/>
          <p:cNvSpPr/>
          <p:nvPr/>
        </p:nvSpPr>
        <p:spPr>
          <a:xfrm>
            <a:off x="4058673" y="2847348"/>
            <a:ext cx="1222203" cy="208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24460" y="3218783"/>
            <a:ext cx="7915642" cy="7328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C28246-9A20-49AF-8958-2F5FBA348BF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F6CD165-45B7-93D0-CE2B-25C9178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 Decoding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srgbClr val="00AF50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5362" y="5982461"/>
            <a:ext cx="1769745" cy="584134"/>
          </a:xfrm>
          <a:prstGeom prst="rect">
            <a:avLst/>
          </a:prstGeom>
          <a:ln w="19812">
            <a:solidFill>
              <a:srgbClr val="BA56BD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87960">
              <a:spcBef>
                <a:spcPts val="235"/>
              </a:spcBef>
              <a:defRPr/>
            </a:pPr>
            <a:r>
              <a:rPr spc="-100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prob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99695">
              <a:defRPr/>
            </a:pP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dist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word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2159F4-8A94-4828-AB75-7B2707DC1F3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B5E139-F162-B6B7-ACC5-A9EB897A3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9457" y="2785617"/>
            <a:ext cx="2609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-0.7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1543" dirty="0">
                <a:solidFill>
                  <a:srgbClr val="4285F4"/>
                </a:solidFill>
                <a:latin typeface="Arial"/>
                <a:cs typeface="Arial"/>
              </a:rPr>
              <a:t>log</a:t>
            </a:r>
            <a:r>
              <a:rPr sz="2700" spc="-187" baseline="1543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25" baseline="-18518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225" baseline="1543" dirty="0">
                <a:solidFill>
                  <a:srgbClr val="4285F4"/>
                </a:solidFill>
                <a:latin typeface="Arial"/>
                <a:cs typeface="Arial"/>
              </a:rPr>
              <a:t>he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225" baseline="1543" dirty="0">
                <a:solidFill>
                  <a:srgbClr val="4285F4"/>
                </a:solidFill>
                <a:latin typeface="Arial"/>
                <a:cs typeface="Arial"/>
              </a:rPr>
              <a:t>&lt;START&gt;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)</a:t>
            </a:r>
            <a:endParaRPr sz="2700" baseline="154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9457" y="5425236"/>
            <a:ext cx="2408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-3086" dirty="0">
                <a:solidFill>
                  <a:srgbClr val="4285F4"/>
                </a:solidFill>
                <a:latin typeface="Arial"/>
                <a:cs typeface="Arial"/>
              </a:rPr>
              <a:t>-0.9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</a:t>
            </a:r>
            <a:r>
              <a:rPr spc="8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25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I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&lt;START&gt;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0122" y="6017515"/>
            <a:ext cx="2070100" cy="585417"/>
          </a:xfrm>
          <a:prstGeom prst="rect">
            <a:avLst/>
          </a:prstGeom>
          <a:ln w="19812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9695" marR="95250" indent="129539">
              <a:spcBef>
                <a:spcPts val="245"/>
              </a:spcBef>
              <a:defRPr/>
            </a:pPr>
            <a:r>
              <a:rPr spc="-190" dirty="0">
                <a:solidFill>
                  <a:srgbClr val="BA56BD"/>
                </a:solidFill>
                <a:latin typeface="Arial"/>
                <a:cs typeface="Arial"/>
              </a:rPr>
              <a:t>Take </a:t>
            </a: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65" dirty="0">
                <a:solidFill>
                  <a:srgbClr val="BA56BD"/>
                </a:solidFill>
                <a:latin typeface="Arial"/>
                <a:cs typeface="Arial"/>
              </a:rPr>
              <a:t>compute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8722D5-0DAD-4716-9A49-C06F21D01EB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6" name="Title 8">
            <a:extLst>
              <a:ext uri="{FF2B5EF4-FFF2-40B4-BE49-F238E27FC236}">
                <a16:creationId xmlns:a16="http://schemas.microsoft.com/office/drawing/2014/main" id="{65A1FC51-50FB-6D62-643F-E12D2149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1212" y="4346829"/>
            <a:ext cx="3388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1543" dirty="0">
                <a:solidFill>
                  <a:srgbClr val="4285F4"/>
                </a:solidFill>
                <a:latin typeface="Arial"/>
                <a:cs typeface="Arial"/>
              </a:rPr>
              <a:t>-1.6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25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was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50" dirty="0">
                <a:solidFill>
                  <a:srgbClr val="4285F4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10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1211" y="5669992"/>
            <a:ext cx="3341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-3086" dirty="0">
                <a:solidFill>
                  <a:srgbClr val="4285F4"/>
                </a:solidFill>
                <a:latin typeface="Arial"/>
                <a:cs typeface="Arial"/>
              </a:rPr>
              <a:t>-1.8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02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got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50" dirty="0">
                <a:solidFill>
                  <a:srgbClr val="4285F4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3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1211" y="2482977"/>
            <a:ext cx="3488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-1.7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30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195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30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30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pc="-130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30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90" dirty="0">
                <a:solidFill>
                  <a:srgbClr val="4285F4"/>
                </a:solidFill>
                <a:latin typeface="Arial"/>
                <a:cs typeface="Arial"/>
              </a:rPr>
              <a:t>he</a:t>
            </a:r>
            <a:r>
              <a:rPr spc="-9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1211" y="3800602"/>
            <a:ext cx="3743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-2.9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1543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z="2700" spc="-202" baseline="1543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02" baseline="-1620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202" baseline="1543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202" baseline="1543" dirty="0">
                <a:solidFill>
                  <a:srgbClr val="4285F4"/>
                </a:solidFill>
                <a:latin typeface="Arial"/>
                <a:cs typeface="Arial"/>
              </a:rPr>
              <a:t>struck</a:t>
            </a:r>
            <a:r>
              <a:rPr sz="2700" spc="-202" baseline="1543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202" baseline="1543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sz="2700" i="1" spc="-142" baseline="1543" dirty="0">
                <a:solidFill>
                  <a:srgbClr val="4285F4"/>
                </a:solidFill>
                <a:latin typeface="Arial"/>
                <a:cs typeface="Arial"/>
              </a:rPr>
              <a:t>he</a:t>
            </a:r>
            <a:r>
              <a:rPr sz="2700" spc="-142" baseline="1543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z="2700" spc="-60" baseline="1543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104" baseline="1543" dirty="0">
                <a:solidFill>
                  <a:srgbClr val="4285F4"/>
                </a:solidFill>
                <a:latin typeface="Arial"/>
                <a:cs typeface="Arial"/>
              </a:rPr>
              <a:t>-0.7</a:t>
            </a:r>
            <a:endParaRPr sz="2700" baseline="154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80311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6355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2746A5-B5E1-42BB-BFAB-020940A8E78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6" name="Title 8">
            <a:extLst>
              <a:ext uri="{FF2B5EF4-FFF2-40B4-BE49-F238E27FC236}">
                <a16:creationId xmlns:a16="http://schemas.microsoft.com/office/drawing/2014/main" id="{1D9B5A64-9F17-645F-BE37-27B62098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srgbClr val="00AF50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srgbClr val="00AF50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4923" y="6083047"/>
            <a:ext cx="303466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37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A2A47C-684B-41FB-A688-ADC729C715B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6" name="Title 8">
            <a:extLst>
              <a:ext uri="{FF2B5EF4-FFF2-40B4-BE49-F238E27FC236}">
                <a16:creationId xmlns:a16="http://schemas.microsoft.com/office/drawing/2014/main" id="{9B83F324-B255-8F90-5A02-742D1BB98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srgbClr val="00AF50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srgbClr val="00AF50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56378" y="3508375"/>
            <a:ext cx="3813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-4629" dirty="0">
                <a:solidFill>
                  <a:srgbClr val="4285F4"/>
                </a:solidFill>
                <a:latin typeface="Arial"/>
                <a:cs typeface="Arial"/>
              </a:rPr>
              <a:t>-2.5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32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55" dirty="0">
                <a:solidFill>
                  <a:srgbClr val="4285F4"/>
                </a:solidFill>
                <a:latin typeface="Arial"/>
                <a:cs typeface="Arial"/>
              </a:rPr>
              <a:t>me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55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114" dirty="0">
                <a:solidFill>
                  <a:srgbClr val="4285F4"/>
                </a:solidFill>
                <a:latin typeface="Arial"/>
                <a:cs typeface="Arial"/>
              </a:rPr>
              <a:t>he </a:t>
            </a:r>
            <a:r>
              <a:rPr i="1" spc="-10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pc="-1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24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56378" y="2184272"/>
            <a:ext cx="3639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-2.8 </a:t>
            </a:r>
            <a:r>
              <a:rPr sz="2700" spc="-232" baseline="3086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3086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z="2700" spc="-240" baseline="3086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40" baseline="-1620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240" baseline="3086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240" baseline="3086" dirty="0">
                <a:solidFill>
                  <a:srgbClr val="4285F4"/>
                </a:solidFill>
                <a:latin typeface="Arial"/>
                <a:cs typeface="Arial"/>
              </a:rPr>
              <a:t>a</a:t>
            </a:r>
            <a:r>
              <a:rPr sz="2700" spc="-240" baseline="3086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240" baseline="3086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sz="2700" i="1" spc="-172" baseline="3086" dirty="0">
                <a:solidFill>
                  <a:srgbClr val="4285F4"/>
                </a:solidFill>
                <a:latin typeface="Arial"/>
                <a:cs typeface="Arial"/>
              </a:rPr>
              <a:t>he </a:t>
            </a:r>
            <a:r>
              <a:rPr sz="2700" i="1" spc="-15" baseline="3086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z="2700" spc="-15" baseline="3086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z="2700" spc="-232" baseline="3086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z="2700" spc="-315" baseline="3086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104" baseline="3086" dirty="0">
                <a:solidFill>
                  <a:srgbClr val="4285F4"/>
                </a:solidFill>
                <a:latin typeface="Arial"/>
                <a:cs typeface="Arial"/>
              </a:rPr>
              <a:t>-1.7</a:t>
            </a:r>
            <a:endParaRPr sz="2700" baseline="308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56379" y="5406949"/>
            <a:ext cx="40246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-3.8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02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struck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50" dirty="0">
                <a:solidFill>
                  <a:srgbClr val="4285F4"/>
                </a:solidFill>
                <a:latin typeface="Arial"/>
                <a:cs typeface="Arial"/>
              </a:rPr>
              <a:t>I </a:t>
            </a:r>
            <a:r>
              <a:rPr i="1" spc="-90" dirty="0">
                <a:solidFill>
                  <a:srgbClr val="4285F4"/>
                </a:solidFill>
                <a:latin typeface="Arial"/>
                <a:cs typeface="Arial"/>
              </a:rPr>
              <a:t>was</a:t>
            </a:r>
            <a:r>
              <a:rPr spc="-9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28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56378" y="4079494"/>
            <a:ext cx="3722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-2.9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1543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z="2700" spc="-195" baseline="1543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195" baseline="-18518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195" baseline="1543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195" baseline="1543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z="2700" spc="-195" baseline="1543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195" baseline="1543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sz="2700" i="1" spc="-75" baseline="1543" dirty="0">
                <a:solidFill>
                  <a:srgbClr val="4285F4"/>
                </a:solidFill>
                <a:latin typeface="Arial"/>
                <a:cs typeface="Arial"/>
              </a:rPr>
              <a:t>I </a:t>
            </a:r>
            <a:r>
              <a:rPr sz="2700" i="1" spc="-142" baseline="1543" dirty="0">
                <a:solidFill>
                  <a:srgbClr val="4285F4"/>
                </a:solidFill>
                <a:latin typeface="Arial"/>
                <a:cs typeface="Arial"/>
              </a:rPr>
              <a:t>was</a:t>
            </a:r>
            <a:r>
              <a:rPr sz="2700" spc="-142" baseline="1543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z="2700" spc="-352" baseline="1543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104" baseline="1543" dirty="0">
                <a:solidFill>
                  <a:srgbClr val="4285F4"/>
                </a:solidFill>
                <a:latin typeface="Arial"/>
                <a:cs typeface="Arial"/>
              </a:rPr>
              <a:t>-1.6</a:t>
            </a:r>
            <a:endParaRPr sz="2700" baseline="154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46527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8260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905"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2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7561EC-0F2E-41F7-95B3-0470B0EC02CE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6" name="Title 8">
            <a:extLst>
              <a:ext uri="{FF2B5EF4-FFF2-40B4-BE49-F238E27FC236}">
                <a16:creationId xmlns:a16="http://schemas.microsoft.com/office/drawing/2014/main" id="{4CD8EFEA-9195-0E99-9458-BCA01709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srgbClr val="00AF50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32099" y="6083047"/>
            <a:ext cx="30359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37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23FEFB-9EA0-4D85-8A76-6EDF7391F59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6" name="Title 8">
            <a:extLst>
              <a:ext uri="{FF2B5EF4-FFF2-40B4-BE49-F238E27FC236}">
                <a16:creationId xmlns:a16="http://schemas.microsoft.com/office/drawing/2014/main" id="{67BCCEE1-95B8-1B7A-38AC-CB838BC9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srgbClr val="00AF50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07540" y="840487"/>
            <a:ext cx="5087620" cy="91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2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25"/>
              </a:spcBef>
              <a:defRPr/>
            </a:pPr>
            <a:endParaRPr sz="21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13783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5720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4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3AA868-F109-4D13-B608-6925890590F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5" name="Title 8">
            <a:extLst>
              <a:ext uri="{FF2B5EF4-FFF2-40B4-BE49-F238E27FC236}">
                <a16:creationId xmlns:a16="http://schemas.microsoft.com/office/drawing/2014/main" id="{A707D31A-474A-51EA-0E38-A10C99C3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srgbClr val="00AF50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07540" y="840487"/>
            <a:ext cx="5087620" cy="91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2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25"/>
              </a:spcBef>
              <a:defRPr/>
            </a:pPr>
            <a:endParaRPr sz="21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98186" y="6083047"/>
            <a:ext cx="303466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635"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37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916BCC6-D125-41CA-AA71-97EDB0A4EF1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5" name="Title 8">
            <a:extLst>
              <a:ext uri="{FF2B5EF4-FFF2-40B4-BE49-F238E27FC236}">
                <a16:creationId xmlns:a16="http://schemas.microsoft.com/office/drawing/2014/main" id="{D165A8C7-3444-4979-65AE-69B45178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srgbClr val="00AF50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25591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5085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948A61-BC3B-430D-9D96-F22A708A249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56" name="Title 8">
            <a:extLst>
              <a:ext uri="{FF2B5EF4-FFF2-40B4-BE49-F238E27FC236}">
                <a16:creationId xmlns:a16="http://schemas.microsoft.com/office/drawing/2014/main" id="{0BDA1359-E14C-6CDD-59E8-F862499A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srgbClr val="00AF50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75527" y="6083047"/>
            <a:ext cx="303466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44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AEB6068-7D9D-4C5E-9E7D-2F1BB00D7EF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57" name="Title 8">
            <a:extLst>
              <a:ext uri="{FF2B5EF4-FFF2-40B4-BE49-F238E27FC236}">
                <a16:creationId xmlns:a16="http://schemas.microsoft.com/office/drawing/2014/main" id="{0E839096-8E2F-5C40-0354-168396D1F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srgbClr val="00AF50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2223" y="261366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12223" y="3140965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65125">
              <a:spcBef>
                <a:spcPts val="229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2223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12223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5125">
              <a:spcBef>
                <a:spcPts val="24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22005" y="2831592"/>
            <a:ext cx="490855" cy="902969"/>
          </a:xfrm>
          <a:custGeom>
            <a:avLst/>
            <a:gdLst/>
            <a:ahLst/>
            <a:cxnLst/>
            <a:rect l="l" t="t" r="r" b="b"/>
            <a:pathLst>
              <a:path w="490854" h="902970">
                <a:moveTo>
                  <a:pt x="490474" y="0"/>
                </a:moveTo>
                <a:lnTo>
                  <a:pt x="420751" y="49022"/>
                </a:lnTo>
                <a:lnTo>
                  <a:pt x="448716" y="64071"/>
                </a:lnTo>
                <a:lnTo>
                  <a:pt x="0" y="895477"/>
                </a:lnTo>
                <a:lnTo>
                  <a:pt x="6654" y="899109"/>
                </a:lnTo>
                <a:lnTo>
                  <a:pt x="9398" y="902716"/>
                </a:lnTo>
                <a:lnTo>
                  <a:pt x="10998" y="901484"/>
                </a:lnTo>
                <a:lnTo>
                  <a:pt x="11176" y="901573"/>
                </a:lnTo>
                <a:lnTo>
                  <a:pt x="11366" y="901204"/>
                </a:lnTo>
                <a:lnTo>
                  <a:pt x="433946" y="577176"/>
                </a:lnTo>
                <a:lnTo>
                  <a:pt x="453263" y="602361"/>
                </a:lnTo>
                <a:lnTo>
                  <a:pt x="474116" y="559435"/>
                </a:lnTo>
                <a:lnTo>
                  <a:pt x="490474" y="525780"/>
                </a:lnTo>
                <a:lnTo>
                  <a:pt x="406908" y="541909"/>
                </a:lnTo>
                <a:lnTo>
                  <a:pt x="426224" y="567118"/>
                </a:lnTo>
                <a:lnTo>
                  <a:pt x="25996" y="874102"/>
                </a:lnTo>
                <a:lnTo>
                  <a:pt x="459930" y="70104"/>
                </a:lnTo>
                <a:lnTo>
                  <a:pt x="487807" y="85090"/>
                </a:lnTo>
                <a:lnTo>
                  <a:pt x="488810" y="52832"/>
                </a:lnTo>
                <a:lnTo>
                  <a:pt x="490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922005" y="4251578"/>
            <a:ext cx="490855" cy="923290"/>
          </a:xfrm>
          <a:custGeom>
            <a:avLst/>
            <a:gdLst/>
            <a:ahLst/>
            <a:cxnLst/>
            <a:rect l="l" t="t" r="r" b="b"/>
            <a:pathLst>
              <a:path w="490854" h="923289">
                <a:moveTo>
                  <a:pt x="490474" y="396367"/>
                </a:moveTo>
                <a:lnTo>
                  <a:pt x="474548" y="361442"/>
                </a:lnTo>
                <a:lnTo>
                  <a:pt x="455168" y="318897"/>
                </a:lnTo>
                <a:lnTo>
                  <a:pt x="435254" y="343573"/>
                </a:lnTo>
                <a:lnTo>
                  <a:pt x="9525" y="0"/>
                </a:lnTo>
                <a:lnTo>
                  <a:pt x="5588" y="4953"/>
                </a:lnTo>
                <a:lnTo>
                  <a:pt x="0" y="7874"/>
                </a:lnTo>
                <a:lnTo>
                  <a:pt x="449326" y="858545"/>
                </a:lnTo>
                <a:lnTo>
                  <a:pt x="421259" y="873379"/>
                </a:lnTo>
                <a:lnTo>
                  <a:pt x="490474" y="922909"/>
                </a:lnTo>
                <a:lnTo>
                  <a:pt x="489280" y="869823"/>
                </a:lnTo>
                <a:lnTo>
                  <a:pt x="488569" y="837819"/>
                </a:lnTo>
                <a:lnTo>
                  <a:pt x="460527" y="852627"/>
                </a:lnTo>
                <a:lnTo>
                  <a:pt x="25501" y="29171"/>
                </a:lnTo>
                <a:lnTo>
                  <a:pt x="427253" y="353479"/>
                </a:lnTo>
                <a:lnTo>
                  <a:pt x="407289" y="378206"/>
                </a:lnTo>
                <a:lnTo>
                  <a:pt x="490474" y="3963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57410" y="229006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57410" y="3586430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57410" y="411276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410" y="539841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46571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4450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4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D37AA7-B812-4137-8D54-0359B77FDE1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9" name="Title 8">
            <a:extLst>
              <a:ext uri="{FF2B5EF4-FFF2-40B4-BE49-F238E27FC236}">
                <a16:creationId xmlns:a16="http://schemas.microsoft.com/office/drawing/2014/main" id="{2FE27A55-5579-086C-8427-06DFFF5EAE37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822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Beam Search Decoding: Example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2223" y="261366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12223" y="3140965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65125">
              <a:spcBef>
                <a:spcPts val="229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2223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12223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5125">
              <a:spcBef>
                <a:spcPts val="24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22005" y="2831592"/>
            <a:ext cx="490855" cy="902969"/>
          </a:xfrm>
          <a:custGeom>
            <a:avLst/>
            <a:gdLst/>
            <a:ahLst/>
            <a:cxnLst/>
            <a:rect l="l" t="t" r="r" b="b"/>
            <a:pathLst>
              <a:path w="490854" h="902970">
                <a:moveTo>
                  <a:pt x="490474" y="0"/>
                </a:moveTo>
                <a:lnTo>
                  <a:pt x="420751" y="49022"/>
                </a:lnTo>
                <a:lnTo>
                  <a:pt x="448716" y="64071"/>
                </a:lnTo>
                <a:lnTo>
                  <a:pt x="0" y="895477"/>
                </a:lnTo>
                <a:lnTo>
                  <a:pt x="6654" y="899109"/>
                </a:lnTo>
                <a:lnTo>
                  <a:pt x="9398" y="902716"/>
                </a:lnTo>
                <a:lnTo>
                  <a:pt x="10998" y="901484"/>
                </a:lnTo>
                <a:lnTo>
                  <a:pt x="11176" y="901573"/>
                </a:lnTo>
                <a:lnTo>
                  <a:pt x="11366" y="901204"/>
                </a:lnTo>
                <a:lnTo>
                  <a:pt x="433946" y="577176"/>
                </a:lnTo>
                <a:lnTo>
                  <a:pt x="453263" y="602361"/>
                </a:lnTo>
                <a:lnTo>
                  <a:pt x="474116" y="559435"/>
                </a:lnTo>
                <a:lnTo>
                  <a:pt x="490474" y="525780"/>
                </a:lnTo>
                <a:lnTo>
                  <a:pt x="406908" y="541909"/>
                </a:lnTo>
                <a:lnTo>
                  <a:pt x="426224" y="567118"/>
                </a:lnTo>
                <a:lnTo>
                  <a:pt x="25996" y="874102"/>
                </a:lnTo>
                <a:lnTo>
                  <a:pt x="459930" y="70104"/>
                </a:lnTo>
                <a:lnTo>
                  <a:pt x="487807" y="85090"/>
                </a:lnTo>
                <a:lnTo>
                  <a:pt x="488810" y="52832"/>
                </a:lnTo>
                <a:lnTo>
                  <a:pt x="490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922005" y="4251578"/>
            <a:ext cx="490855" cy="923290"/>
          </a:xfrm>
          <a:custGeom>
            <a:avLst/>
            <a:gdLst/>
            <a:ahLst/>
            <a:cxnLst/>
            <a:rect l="l" t="t" r="r" b="b"/>
            <a:pathLst>
              <a:path w="490854" h="923289">
                <a:moveTo>
                  <a:pt x="490474" y="396367"/>
                </a:moveTo>
                <a:lnTo>
                  <a:pt x="474548" y="361442"/>
                </a:lnTo>
                <a:lnTo>
                  <a:pt x="455168" y="318897"/>
                </a:lnTo>
                <a:lnTo>
                  <a:pt x="435254" y="343573"/>
                </a:lnTo>
                <a:lnTo>
                  <a:pt x="9525" y="0"/>
                </a:lnTo>
                <a:lnTo>
                  <a:pt x="5588" y="4953"/>
                </a:lnTo>
                <a:lnTo>
                  <a:pt x="0" y="7874"/>
                </a:lnTo>
                <a:lnTo>
                  <a:pt x="449326" y="858545"/>
                </a:lnTo>
                <a:lnTo>
                  <a:pt x="421259" y="873379"/>
                </a:lnTo>
                <a:lnTo>
                  <a:pt x="490474" y="922909"/>
                </a:lnTo>
                <a:lnTo>
                  <a:pt x="489280" y="869823"/>
                </a:lnTo>
                <a:lnTo>
                  <a:pt x="488569" y="837819"/>
                </a:lnTo>
                <a:lnTo>
                  <a:pt x="460527" y="852627"/>
                </a:lnTo>
                <a:lnTo>
                  <a:pt x="25501" y="29171"/>
                </a:lnTo>
                <a:lnTo>
                  <a:pt x="427253" y="353479"/>
                </a:lnTo>
                <a:lnTo>
                  <a:pt x="407289" y="378206"/>
                </a:lnTo>
                <a:lnTo>
                  <a:pt x="490474" y="3963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57410" y="229006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57410" y="3586430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57410" y="411276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410" y="539841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169658" y="6294882"/>
            <a:ext cx="3360420" cy="308418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7790">
              <a:spcBef>
                <a:spcPts val="245"/>
              </a:spcBef>
              <a:defRPr/>
            </a:pP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This </a:t>
            </a:r>
            <a:r>
              <a:rPr spc="-95" dirty="0">
                <a:solidFill>
                  <a:srgbClr val="BA56BD"/>
                </a:solidFill>
                <a:latin typeface="Arial"/>
                <a:cs typeface="Arial"/>
              </a:rPr>
              <a:t>is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spc="-60" dirty="0">
                <a:solidFill>
                  <a:srgbClr val="BA56BD"/>
                </a:solidFill>
                <a:latin typeface="Arial"/>
                <a:cs typeface="Arial"/>
              </a:rPr>
              <a:t>top-scoring</a:t>
            </a:r>
            <a:r>
              <a:rPr spc="-1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60" dirty="0">
                <a:solidFill>
                  <a:srgbClr val="BA56BD"/>
                </a:solidFill>
                <a:latin typeface="Arial"/>
                <a:cs typeface="Arial"/>
              </a:rPr>
              <a:t>hypothesis!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E994013-56A3-4326-A18B-70BF18D3DDEE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6" name="Title 8">
            <a:extLst>
              <a:ext uri="{FF2B5EF4-FFF2-40B4-BE49-F238E27FC236}">
                <a16:creationId xmlns:a16="http://schemas.microsoft.com/office/drawing/2014/main" id="{285FA6A0-ADDE-7E02-B6EB-C8893EEC2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srgbClr val="00AF50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srgbClr val="00AF50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srgbClr val="00AF50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2223" y="2613661"/>
            <a:ext cx="1117600" cy="337913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12223" y="3140965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65125">
              <a:spcBef>
                <a:spcPts val="229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2223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12223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5125">
              <a:spcBef>
                <a:spcPts val="24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22005" y="2831592"/>
            <a:ext cx="490855" cy="902969"/>
          </a:xfrm>
          <a:custGeom>
            <a:avLst/>
            <a:gdLst/>
            <a:ahLst/>
            <a:cxnLst/>
            <a:rect l="l" t="t" r="r" b="b"/>
            <a:pathLst>
              <a:path w="490854" h="902970">
                <a:moveTo>
                  <a:pt x="490474" y="0"/>
                </a:moveTo>
                <a:lnTo>
                  <a:pt x="420751" y="49022"/>
                </a:lnTo>
                <a:lnTo>
                  <a:pt x="448716" y="64071"/>
                </a:lnTo>
                <a:lnTo>
                  <a:pt x="0" y="895477"/>
                </a:lnTo>
                <a:lnTo>
                  <a:pt x="6654" y="899109"/>
                </a:lnTo>
                <a:lnTo>
                  <a:pt x="9398" y="902716"/>
                </a:lnTo>
                <a:lnTo>
                  <a:pt x="10998" y="901484"/>
                </a:lnTo>
                <a:lnTo>
                  <a:pt x="11176" y="901573"/>
                </a:lnTo>
                <a:lnTo>
                  <a:pt x="11366" y="901204"/>
                </a:lnTo>
                <a:lnTo>
                  <a:pt x="433946" y="577176"/>
                </a:lnTo>
                <a:lnTo>
                  <a:pt x="453263" y="602361"/>
                </a:lnTo>
                <a:lnTo>
                  <a:pt x="474116" y="559435"/>
                </a:lnTo>
                <a:lnTo>
                  <a:pt x="490474" y="525780"/>
                </a:lnTo>
                <a:lnTo>
                  <a:pt x="406908" y="541909"/>
                </a:lnTo>
                <a:lnTo>
                  <a:pt x="426224" y="567118"/>
                </a:lnTo>
                <a:lnTo>
                  <a:pt x="25996" y="874102"/>
                </a:lnTo>
                <a:lnTo>
                  <a:pt x="459930" y="70104"/>
                </a:lnTo>
                <a:lnTo>
                  <a:pt x="487807" y="85090"/>
                </a:lnTo>
                <a:lnTo>
                  <a:pt x="488810" y="52832"/>
                </a:lnTo>
                <a:lnTo>
                  <a:pt x="490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922005" y="4251578"/>
            <a:ext cx="490855" cy="923290"/>
          </a:xfrm>
          <a:custGeom>
            <a:avLst/>
            <a:gdLst/>
            <a:ahLst/>
            <a:cxnLst/>
            <a:rect l="l" t="t" r="r" b="b"/>
            <a:pathLst>
              <a:path w="490854" h="923289">
                <a:moveTo>
                  <a:pt x="490474" y="396367"/>
                </a:moveTo>
                <a:lnTo>
                  <a:pt x="474548" y="361442"/>
                </a:lnTo>
                <a:lnTo>
                  <a:pt x="455168" y="318897"/>
                </a:lnTo>
                <a:lnTo>
                  <a:pt x="435254" y="343573"/>
                </a:lnTo>
                <a:lnTo>
                  <a:pt x="9525" y="0"/>
                </a:lnTo>
                <a:lnTo>
                  <a:pt x="5588" y="4953"/>
                </a:lnTo>
                <a:lnTo>
                  <a:pt x="0" y="7874"/>
                </a:lnTo>
                <a:lnTo>
                  <a:pt x="449326" y="858545"/>
                </a:lnTo>
                <a:lnTo>
                  <a:pt x="421259" y="873379"/>
                </a:lnTo>
                <a:lnTo>
                  <a:pt x="490474" y="922909"/>
                </a:lnTo>
                <a:lnTo>
                  <a:pt x="489280" y="869823"/>
                </a:lnTo>
                <a:lnTo>
                  <a:pt x="488569" y="837819"/>
                </a:lnTo>
                <a:lnTo>
                  <a:pt x="460527" y="852627"/>
                </a:lnTo>
                <a:lnTo>
                  <a:pt x="25501" y="29171"/>
                </a:lnTo>
                <a:lnTo>
                  <a:pt x="427253" y="353479"/>
                </a:lnTo>
                <a:lnTo>
                  <a:pt x="407289" y="378206"/>
                </a:lnTo>
                <a:lnTo>
                  <a:pt x="490474" y="3963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srgbClr val="00AF50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57410" y="229006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57410" y="3586430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57410" y="411276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410" y="539841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717029" y="6294882"/>
            <a:ext cx="3773804" cy="308418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08585">
              <a:spcBef>
                <a:spcPts val="245"/>
              </a:spcBef>
              <a:defRPr/>
            </a:pPr>
            <a:r>
              <a:rPr spc="-100" dirty="0">
                <a:solidFill>
                  <a:srgbClr val="BA56BD"/>
                </a:solidFill>
                <a:latin typeface="Arial"/>
                <a:cs typeface="Arial"/>
              </a:rPr>
              <a:t>Backtrack </a:t>
            </a:r>
            <a:r>
              <a:rPr spc="15" dirty="0">
                <a:solidFill>
                  <a:srgbClr val="BA56BD"/>
                </a:solidFill>
                <a:latin typeface="Arial"/>
                <a:cs typeface="Arial"/>
              </a:rPr>
              <a:t>to </a:t>
            </a: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obtain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dirty="0">
                <a:solidFill>
                  <a:srgbClr val="BA56BD"/>
                </a:solidFill>
                <a:latin typeface="Arial"/>
                <a:cs typeface="Arial"/>
              </a:rPr>
              <a:t>full</a:t>
            </a:r>
            <a:r>
              <a:rPr spc="-32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hypothesis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39AB028-5A92-4C25-ABA6-1698D48D3BD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6" name="Title 8">
            <a:extLst>
              <a:ext uri="{FF2B5EF4-FFF2-40B4-BE49-F238E27FC236}">
                <a16:creationId xmlns:a16="http://schemas.microsoft.com/office/drawing/2014/main" id="{B6CB15C4-738A-F7AB-C978-47D5CB2C8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540" y="-177289"/>
            <a:ext cx="701929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0" dirty="0"/>
              <a:t>Beam </a:t>
            </a:r>
            <a:r>
              <a:rPr spc="-195" dirty="0"/>
              <a:t>search </a:t>
            </a:r>
            <a:r>
              <a:rPr spc="-185" dirty="0"/>
              <a:t>decoding: </a:t>
            </a:r>
            <a:r>
              <a:rPr spc="-135" dirty="0"/>
              <a:t>stopping</a:t>
            </a:r>
            <a:r>
              <a:rPr spc="-500" dirty="0"/>
              <a:t> </a:t>
            </a:r>
            <a:r>
              <a:rPr spc="-200" dirty="0"/>
              <a:t>criterion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540" y="1105661"/>
            <a:ext cx="8622808" cy="4231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4285F4"/>
                </a:solidFill>
                <a:latin typeface="Arial"/>
                <a:cs typeface="Arial"/>
              </a:rPr>
              <a:t>greedy decoding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, usually we decode until the model produces a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&lt;END&gt; token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For example: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&lt;START&gt; he hit me with a pie &lt;END&gt;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buClr>
                <a:srgbClr val="3986FF"/>
              </a:buClr>
              <a:buFont typeface="Times New Roman"/>
              <a:buChar char="•"/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4285F4"/>
                </a:solidFill>
                <a:latin typeface="Arial"/>
                <a:cs typeface="Arial"/>
              </a:rPr>
              <a:t>beam search decoding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, different hypotheses may produce</a:t>
            </a:r>
          </a:p>
          <a:p>
            <a:pPr marL="355600"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&lt;END&gt; tokens on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different timesteps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When a hypothesis produces &lt;END&gt;, that hypothesis is </a:t>
            </a:r>
            <a:r>
              <a:rPr dirty="0">
                <a:solidFill>
                  <a:srgbClr val="BA56BD"/>
                </a:solidFill>
                <a:latin typeface="Arial"/>
                <a:cs typeface="Arial"/>
              </a:rPr>
              <a:t>complete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srgbClr val="BA56BD"/>
                </a:solidFill>
                <a:latin typeface="Arial"/>
                <a:cs typeface="Arial"/>
              </a:rPr>
              <a:t>Place it aside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and continue exploring other hypotheses via beam search.</a:t>
            </a:r>
          </a:p>
          <a:p>
            <a:pPr lvl="1">
              <a:buClr>
                <a:srgbClr val="3986FF"/>
              </a:buClr>
              <a:buFont typeface="Times New Roman"/>
              <a:buChar char="•"/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Usually we continue beam search until:</a:t>
            </a: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We reach timestep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T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(where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T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is some pre-defined cutoff), or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We have at least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completed hypotheses (where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is pre-defined cutoff)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DCA78-B3AB-467A-BECF-FD07442736F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6"/>
            <a:ext cx="7501931" cy="181011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 have our list of completed hypotheses.</a:t>
            </a: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How to select top one with highest score?</a:t>
            </a: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3780154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Each hypothesis	</a:t>
            </a:r>
            <a:r>
              <a:rPr lang="en-US" sz="2400" dirty="0">
                <a:solidFill>
                  <a:prstClr val="black"/>
                </a:solidFill>
                <a:latin typeface="Arial"/>
                <a:cs typeface="Arial"/>
              </a:rPr>
              <a:t>   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on our list has a score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0" y="4178555"/>
            <a:ext cx="8902202" cy="12900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Problem with this: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longer hypotheses have lower scores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1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Fix: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Normalize by length. Use this to select top one instead: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4460" y="2904839"/>
            <a:ext cx="7915642" cy="7328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43663" y="2550168"/>
            <a:ext cx="1223683" cy="208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84200" y="5607981"/>
            <a:ext cx="3819361" cy="81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E618B-E173-4763-A930-68B04B0F88CB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88BA2264-5777-D033-041E-3D41DDAA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Finishing up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6794008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BLEU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l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ingual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valuation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U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nderstudy)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1" y="1983740"/>
            <a:ext cx="8231505" cy="4540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BLEU compares the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machine-written translation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to one or  several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human-written translation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(s), and computes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similarity  score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based on: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-gram precision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(usually for 1, 2, 3 and 4-grams)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Plus a penalty for too-short system translations</a:t>
            </a:r>
          </a:p>
          <a:p>
            <a:pPr lvl="1">
              <a:spcBef>
                <a:spcPts val="10"/>
              </a:spcBef>
              <a:buClr>
                <a:srgbClr val="3986FF"/>
              </a:buClr>
              <a:buFont typeface="Times New Roman"/>
              <a:buChar char="•"/>
              <a:defRPr/>
            </a:pPr>
            <a:endParaRPr sz="35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BLEU is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useful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but </a:t>
            </a: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imperfect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There are many valid ways to translate a sentence</a:t>
            </a:r>
          </a:p>
          <a:p>
            <a:pPr marL="698500" marR="300355" lvl="1" indent="-229235">
              <a:lnSpc>
                <a:spcPct val="100800"/>
              </a:lnSpc>
              <a:spcBef>
                <a:spcPts val="55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So a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good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translation can get a </a:t>
            </a: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poor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BLEU score because it  has low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-gram overlap with the human translation </a:t>
            </a:r>
            <a:r>
              <a:rPr sz="2400" dirty="0">
                <a:solidFill>
                  <a:prstClr val="black"/>
                </a:solidFill>
                <a:latin typeface="Wingdings"/>
                <a:cs typeface="Wingdings"/>
              </a:rPr>
              <a:t>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35347" y="6467958"/>
            <a:ext cx="50425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b="1" u="sng" spc="-7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Source:</a:t>
            </a:r>
            <a:r>
              <a:rPr sz="1000" b="1" spc="-7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000" spc="8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sz="1000" spc="-1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00" spc="-110" dirty="0">
                <a:solidFill>
                  <a:prstClr val="black"/>
                </a:solidFill>
                <a:latin typeface="Arial"/>
                <a:cs typeface="Arial"/>
              </a:rPr>
              <a:t>BLEU: </a:t>
            </a:r>
            <a:r>
              <a:rPr sz="1000" spc="-8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1000" spc="-15" dirty="0">
                <a:solidFill>
                  <a:prstClr val="black"/>
                </a:solidFill>
                <a:latin typeface="Arial"/>
                <a:cs typeface="Arial"/>
              </a:rPr>
              <a:t>Method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1000" spc="-30" dirty="0">
                <a:solidFill>
                  <a:prstClr val="black"/>
                </a:solidFill>
                <a:latin typeface="Arial"/>
                <a:cs typeface="Arial"/>
              </a:rPr>
              <a:t>Automatic </a:t>
            </a:r>
            <a:r>
              <a:rPr sz="1000" spc="-45" dirty="0">
                <a:solidFill>
                  <a:prstClr val="black"/>
                </a:solidFill>
                <a:latin typeface="Arial"/>
                <a:cs typeface="Arial"/>
              </a:rPr>
              <a:t>Evaluation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000" spc="-40" dirty="0">
                <a:solidFill>
                  <a:prstClr val="black"/>
                </a:solidFill>
                <a:latin typeface="Arial"/>
                <a:cs typeface="Arial"/>
              </a:rPr>
              <a:t>Machine </a:t>
            </a:r>
            <a:r>
              <a:rPr sz="1000" spc="-35" dirty="0">
                <a:solidFill>
                  <a:prstClr val="black"/>
                </a:solidFill>
                <a:latin typeface="Arial"/>
                <a:cs typeface="Arial"/>
              </a:rPr>
              <a:t>Translation", </a:t>
            </a:r>
            <a:r>
              <a:rPr sz="1000" spc="-50" dirty="0">
                <a:solidFill>
                  <a:prstClr val="black"/>
                </a:solidFill>
                <a:latin typeface="Arial"/>
                <a:cs typeface="Arial"/>
              </a:rPr>
              <a:t>Papineni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</a:rPr>
              <a:t>et </a:t>
            </a:r>
            <a:r>
              <a:rPr sz="1000" spc="-35" dirty="0">
                <a:solidFill>
                  <a:prstClr val="black"/>
                </a:solidFill>
                <a:latin typeface="Arial"/>
                <a:cs typeface="Arial"/>
              </a:rPr>
              <a:t>al, </a:t>
            </a:r>
            <a:r>
              <a:rPr sz="1000" spc="-50" dirty="0">
                <a:solidFill>
                  <a:prstClr val="black"/>
                </a:solidFill>
                <a:latin typeface="Arial"/>
                <a:cs typeface="Arial"/>
              </a:rPr>
              <a:t>2002.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44F86A-1096-43E1-BDAB-4C4F8917CAE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654D6E-8FE1-139C-B518-0A4C7343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evaluate neural machine translation?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2"/>
            <a:ext cx="8265795" cy="4498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Neural Machine Translation went from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fringe research activity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lang="en-US" sz="2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2014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the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leading standard method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2016</a:t>
            </a: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>
              <a:spcBef>
                <a:spcPts val="30"/>
              </a:spcBef>
              <a:defRPr/>
            </a:pPr>
            <a:endParaRPr sz="295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2014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First seq2seq paper published</a:t>
            </a:r>
          </a:p>
          <a:p>
            <a:pPr>
              <a:spcBef>
                <a:spcPts val="1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2016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Google Translate switches from SMT to NMT</a:t>
            </a: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This is amazing!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marR="508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SMT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systems, built by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hundreds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engineers over many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 years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, outperformed by NMT systems trained by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handful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 engineers in a few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months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1DDB1-0E69-4E7F-B581-0CD932C267F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76D704-D07C-DC41-1E48-897D107A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NMT: the biggest success story of Neural NLP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06631" y="1754149"/>
            <a:ext cx="6279516" cy="305660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C00000"/>
                </a:solidFill>
                <a:latin typeface="Trebuchet MS"/>
                <a:cs typeface="Trebuchet MS"/>
              </a:rPr>
              <a:t>Nope!</a:t>
            </a: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Many difficulties remain: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Out-of-vocabulary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words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Domain mismatch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between train and test data</a:t>
            </a:r>
          </a:p>
          <a:p>
            <a:pPr marL="69850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Maintaining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context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over longer text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Low-resource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language pairs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24001" y="5104012"/>
            <a:ext cx="9957957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0" algn="r">
              <a:spcBef>
                <a:spcPts val="95"/>
              </a:spcBef>
              <a:defRPr/>
            </a:pPr>
            <a:r>
              <a:rPr sz="1600" b="1" u="heavy" spc="-12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Further </a:t>
            </a:r>
            <a:r>
              <a:rPr sz="1600" b="1" u="heavy" spc="-10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reading:</a:t>
            </a:r>
            <a:r>
              <a:rPr sz="1600" b="1" spc="-10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prstClr val="black"/>
                </a:solidFill>
                <a:latin typeface="Arial"/>
                <a:cs typeface="Arial"/>
              </a:rPr>
              <a:t>“</a:t>
            </a:r>
            <a:r>
              <a:rPr sz="1600" i="1" spc="-75" dirty="0">
                <a:solidFill>
                  <a:prstClr val="black"/>
                </a:solidFill>
                <a:latin typeface="Arial"/>
                <a:cs typeface="Arial"/>
              </a:rPr>
              <a:t>Has </a:t>
            </a:r>
            <a:r>
              <a:rPr sz="1600" i="1" spc="-95" dirty="0">
                <a:solidFill>
                  <a:prstClr val="black"/>
                </a:solidFill>
                <a:latin typeface="Arial"/>
                <a:cs typeface="Arial"/>
              </a:rPr>
              <a:t>AI </a:t>
            </a:r>
            <a:r>
              <a:rPr sz="1600" i="1" spc="-110" dirty="0">
                <a:solidFill>
                  <a:prstClr val="black"/>
                </a:solidFill>
                <a:latin typeface="Arial"/>
                <a:cs typeface="Arial"/>
              </a:rPr>
              <a:t>surpassed </a:t>
            </a:r>
            <a:r>
              <a:rPr sz="1600" i="1" spc="-95" dirty="0">
                <a:solidFill>
                  <a:prstClr val="black"/>
                </a:solidFill>
                <a:latin typeface="Arial"/>
                <a:cs typeface="Arial"/>
              </a:rPr>
              <a:t>humans </a:t>
            </a: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at 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translation? Not </a:t>
            </a:r>
            <a:r>
              <a:rPr sz="1600" i="1" spc="-110" dirty="0">
                <a:solidFill>
                  <a:prstClr val="black"/>
                </a:solidFill>
                <a:latin typeface="Arial"/>
                <a:cs typeface="Arial"/>
              </a:rPr>
              <a:t>even</a:t>
            </a:r>
            <a:r>
              <a:rPr sz="1600" i="1" spc="-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i="1" spc="-45" dirty="0">
                <a:solidFill>
                  <a:prstClr val="black"/>
                </a:solidFill>
                <a:latin typeface="Arial"/>
                <a:cs typeface="Arial"/>
              </a:rPr>
              <a:t>close!”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defRPr/>
            </a:pPr>
            <a:r>
              <a:rPr sz="1600" u="heavy" spc="-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h</a:t>
            </a:r>
            <a:r>
              <a:rPr sz="1600" u="heavy" spc="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1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1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p</a:t>
            </a:r>
            <a:r>
              <a:rPr sz="1600" u="heavy" spc="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s:/</a:t>
            </a:r>
            <a:r>
              <a:rPr sz="1600" u="heavy" spc="2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1600" u="heavy" spc="-1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ww</a:t>
            </a:r>
            <a:r>
              <a:rPr sz="1600" u="heavy" spc="-12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w</a:t>
            </a:r>
            <a:r>
              <a:rPr sz="1600" u="heavy" spc="-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1600" u="heavy" spc="-13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s</a:t>
            </a:r>
            <a:r>
              <a:rPr sz="1600" u="heavy" spc="-1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k</a:t>
            </a:r>
            <a:r>
              <a:rPr sz="1600" u="heavy" spc="-7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yn</a:t>
            </a:r>
            <a:r>
              <a:rPr sz="1600" u="heavy" spc="-10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e</a:t>
            </a:r>
            <a:r>
              <a:rPr sz="1600" u="heavy" spc="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-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od</a:t>
            </a:r>
            <a:r>
              <a:rPr sz="1600" u="heavy" spc="-10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1600" u="heavy" spc="-19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y</a:t>
            </a:r>
            <a:r>
              <a:rPr sz="1600" u="heavy" spc="-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1600" u="heavy" spc="-1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c</a:t>
            </a:r>
            <a:r>
              <a:rPr sz="1600" u="heavy" spc="-5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o</a:t>
            </a:r>
            <a:r>
              <a:rPr sz="1600" u="heavy" spc="-7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m</a:t>
            </a:r>
            <a:r>
              <a:rPr sz="1600" u="heavy" spc="14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1600" u="heavy" spc="-1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edi</a:t>
            </a:r>
            <a:r>
              <a:rPr sz="1600" u="heavy" spc="-2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tor</a:t>
            </a:r>
            <a:r>
              <a:rPr sz="1600" u="heavy" spc="-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i</a:t>
            </a:r>
            <a:r>
              <a:rPr sz="1600" u="heavy" spc="-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1600" u="heavy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ls</a:t>
            </a:r>
            <a:r>
              <a:rPr sz="1600" u="heavy" spc="-4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1600" u="heavy" spc="-19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s</a:t>
            </a:r>
            <a:r>
              <a:rPr sz="1600" u="heavy" spc="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-1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1600" u="heavy" spc="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-9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e</a:t>
            </a:r>
            <a:r>
              <a:rPr sz="1600" u="heavy" spc="-10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_</a:t>
            </a:r>
            <a:r>
              <a:rPr sz="1600" u="heavy" spc="-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of_n</a:t>
            </a:r>
            <a:r>
              <a:rPr sz="1600" u="heavy" spc="-8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m</a:t>
            </a:r>
            <a:r>
              <a:rPr sz="1600" u="heavy" spc="9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endParaRPr lang="en-US" sz="1600" u="heavy" spc="90" dirty="0">
              <a:solidFill>
                <a:srgbClr val="EE8E1C"/>
              </a:solidFill>
              <a:uFill>
                <a:solidFill>
                  <a:srgbClr val="EE8E1C"/>
                </a:solidFill>
              </a:uFill>
              <a:latin typeface="Arial"/>
              <a:cs typeface="Arial"/>
            </a:endParaRPr>
          </a:p>
          <a:p>
            <a:pPr marR="5080" algn="r"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“A deep learning system reaches news translation quality comparable to human professionals”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  <a:hlinkClick r:id="rId3"/>
              </a:rPr>
              <a:t>https://www.nature.com/articles/s41467-020-18073-9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“Reassessing claims of human parity and super-human performance in Machine Translation at WMT 2019”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  <a:hlinkClick r:id="rId4"/>
              </a:rPr>
              <a:t>https://arxiv.org/pdf/2005.05738.pdf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1CD63-E7D0-4353-AF3E-7E070CF77CD1}"/>
              </a:ext>
            </a:extLst>
          </p:cNvPr>
          <p:cNvSpPr txBox="1"/>
          <p:nvPr/>
        </p:nvSpPr>
        <p:spPr>
          <a:xfrm>
            <a:off x="0" y="6581001"/>
            <a:ext cx="1765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Abigail See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F7B2327-B9F2-A180-722C-5D90491D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Machine Translation Solved?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2617D7-4765-17D5-A3DE-7024BFD34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58" y="1670050"/>
            <a:ext cx="398780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5"/>
            <a:ext cx="5466654" cy="9021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C00000"/>
                </a:solidFill>
                <a:latin typeface="Trebuchet MS"/>
                <a:cs typeface="Trebuchet MS"/>
              </a:rPr>
              <a:t>Nope!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Using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common sense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is still hard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0784" y="2172679"/>
            <a:ext cx="6711982" cy="1886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09588" y="4148328"/>
            <a:ext cx="1679448" cy="2023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3928" y="4218432"/>
            <a:ext cx="1970531" cy="1959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69046" y="4568697"/>
            <a:ext cx="3790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6000" b="1" spc="150" dirty="0">
                <a:solidFill>
                  <a:prstClr val="black"/>
                </a:solidFill>
                <a:latin typeface="Trebuchet MS"/>
                <a:cs typeface="Trebuchet MS"/>
              </a:rPr>
              <a:t>?</a:t>
            </a:r>
            <a:endParaRPr sz="60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2A951C-3B25-4C66-B909-25BD43688B9B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DFA5D06A-3396-0578-0C0E-21565CC4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Machine Translation Solved?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5"/>
            <a:ext cx="5928770" cy="9021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C00000"/>
                </a:solidFill>
                <a:latin typeface="Trebuchet MS"/>
                <a:cs typeface="Trebuchet MS"/>
              </a:rPr>
              <a:t>Nope!</a:t>
            </a: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NMT picks up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biases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 training data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988312" y="2161057"/>
            <a:ext cx="8083550" cy="2714625"/>
            <a:chOff x="464312" y="2161056"/>
            <a:chExt cx="8083550" cy="2714625"/>
          </a:xfrm>
        </p:grpSpPr>
        <p:sp>
          <p:nvSpPr>
            <p:cNvPr id="5" name="object 5"/>
            <p:cNvSpPr/>
            <p:nvPr/>
          </p:nvSpPr>
          <p:spPr>
            <a:xfrm>
              <a:off x="464312" y="2161056"/>
              <a:ext cx="8083550" cy="22039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999487" y="3635501"/>
              <a:ext cx="86995" cy="1240155"/>
            </a:xfrm>
            <a:custGeom>
              <a:avLst/>
              <a:gdLst/>
              <a:ahLst/>
              <a:cxnLst/>
              <a:rect l="l" t="t" r="r" b="b"/>
              <a:pathLst>
                <a:path w="86994" h="1240154">
                  <a:moveTo>
                    <a:pt x="57912" y="72390"/>
                  </a:moveTo>
                  <a:lnTo>
                    <a:pt x="28956" y="72390"/>
                  </a:lnTo>
                  <a:lnTo>
                    <a:pt x="28956" y="1239774"/>
                  </a:lnTo>
                  <a:lnTo>
                    <a:pt x="57912" y="1239774"/>
                  </a:lnTo>
                  <a:lnTo>
                    <a:pt x="57912" y="72390"/>
                  </a:lnTo>
                  <a:close/>
                </a:path>
                <a:path w="86994" h="1240154">
                  <a:moveTo>
                    <a:pt x="43434" y="0"/>
                  </a:moveTo>
                  <a:lnTo>
                    <a:pt x="0" y="86868"/>
                  </a:lnTo>
                  <a:lnTo>
                    <a:pt x="28956" y="86868"/>
                  </a:lnTo>
                  <a:lnTo>
                    <a:pt x="28956" y="72390"/>
                  </a:lnTo>
                  <a:lnTo>
                    <a:pt x="79629" y="72390"/>
                  </a:lnTo>
                  <a:lnTo>
                    <a:pt x="43434" y="0"/>
                  </a:lnTo>
                  <a:close/>
                </a:path>
                <a:path w="86994" h="1240154">
                  <a:moveTo>
                    <a:pt x="79629" y="72390"/>
                  </a:moveTo>
                  <a:lnTo>
                    <a:pt x="57912" y="72390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64611" y="6324396"/>
            <a:ext cx="74028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b="1" spc="-110" dirty="0">
                <a:solidFill>
                  <a:prstClr val="black"/>
                </a:solidFill>
                <a:latin typeface="Trebuchet MS"/>
                <a:cs typeface="Trebuchet MS"/>
              </a:rPr>
              <a:t>Source:</a:t>
            </a:r>
            <a:r>
              <a:rPr sz="1600" b="1" spc="-6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600" u="heavy" spc="-5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</a:rPr>
              <a:t>https://hackernoon.com/bias-sexist-or-this-is-the-way-it-should-be-ce1f7c8c683c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7036" y="4891533"/>
            <a:ext cx="2218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000" spc="-30" dirty="0">
                <a:solidFill>
                  <a:srgbClr val="BA56BD"/>
                </a:solidFill>
                <a:latin typeface="Arial"/>
                <a:cs typeface="Arial"/>
              </a:rPr>
              <a:t>Didn’t </a:t>
            </a:r>
            <a:r>
              <a:rPr sz="2000" spc="-85" dirty="0">
                <a:solidFill>
                  <a:srgbClr val="BA56BD"/>
                </a:solidFill>
                <a:latin typeface="Arial"/>
                <a:cs typeface="Arial"/>
              </a:rPr>
              <a:t>specify</a:t>
            </a:r>
            <a:r>
              <a:rPr sz="2000" spc="-24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BA56BD"/>
                </a:solidFill>
                <a:latin typeface="Arial"/>
                <a:cs typeface="Arial"/>
              </a:rPr>
              <a:t>gender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963815-F374-4649-8448-F022C6E3FC66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FFB64CFB-FE1A-108B-0647-A8041B37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Machine Translation Solved?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2"/>
            <a:ext cx="8295005" cy="4044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NMT is the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flagship task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for NLP Deep Learning</a:t>
            </a:r>
          </a:p>
          <a:p>
            <a:pPr>
              <a:spcBef>
                <a:spcPts val="5"/>
              </a:spcBef>
              <a:defRPr/>
            </a:pP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812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NMT research has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pioneered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many of the recent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innovations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 NLP Deep Learning</a:t>
            </a:r>
          </a:p>
          <a:p>
            <a:pPr>
              <a:spcBef>
                <a:spcPts val="1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2019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NMT research continues to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thrive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Researchers have found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many, many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improvements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the</a:t>
            </a:r>
            <a:r>
              <a:rPr lang="en-US" sz="2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“vanilla” seq2seq NMT system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But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one improvement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is so integral that it is the new vanilla…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22394" y="5269789"/>
            <a:ext cx="383670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5400" b="1" dirty="0">
                <a:solidFill>
                  <a:prstClr val="black"/>
                </a:solidFill>
                <a:latin typeface="Trebuchet MS"/>
                <a:cs typeface="Trebuchet MS"/>
              </a:rPr>
              <a:t>ATTENTION</a:t>
            </a:r>
            <a:endParaRPr sz="54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4109A7-27C5-495B-9D58-BFC91A8155B9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2A2D090A-AD40-ABC7-F1A2-8A42EEE9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NMT Research Continues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431797" y="3180332"/>
            <a:ext cx="7053580" cy="2060575"/>
            <a:chOff x="982725" y="2611373"/>
            <a:chExt cx="7053580" cy="2060575"/>
          </a:xfrm>
        </p:grpSpPr>
        <p:sp>
          <p:nvSpPr>
            <p:cNvPr id="4" name="object 4"/>
            <p:cNvSpPr/>
            <p:nvPr/>
          </p:nvSpPr>
          <p:spPr>
            <a:xfrm>
              <a:off x="1066799" y="3348227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3517391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3686555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3855719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3283457"/>
              <a:ext cx="266700" cy="779145"/>
            </a:xfrm>
            <a:custGeom>
              <a:avLst/>
              <a:gdLst/>
              <a:ahLst/>
              <a:cxnLst/>
              <a:rect l="l" t="t" r="r" b="b"/>
              <a:pathLst>
                <a:path w="266700" h="779145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4313"/>
                  </a:lnTo>
                  <a:lnTo>
                    <a:pt x="263206" y="751599"/>
                  </a:lnTo>
                  <a:lnTo>
                    <a:pt x="253680" y="765730"/>
                  </a:lnTo>
                  <a:lnTo>
                    <a:pt x="239551" y="775265"/>
                  </a:lnTo>
                  <a:lnTo>
                    <a:pt x="222250" y="778763"/>
                  </a:lnTo>
                  <a:lnTo>
                    <a:pt x="44450" y="778763"/>
                  </a:lnTo>
                  <a:lnTo>
                    <a:pt x="27148" y="775265"/>
                  </a:lnTo>
                  <a:lnTo>
                    <a:pt x="13019" y="765730"/>
                  </a:lnTo>
                  <a:lnTo>
                    <a:pt x="3493" y="751599"/>
                  </a:lnTo>
                  <a:lnTo>
                    <a:pt x="0" y="734313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3617848"/>
              <a:ext cx="533400" cy="1054100"/>
            </a:xfrm>
            <a:custGeom>
              <a:avLst/>
              <a:gdLst/>
              <a:ahLst/>
              <a:cxnLst/>
              <a:rect l="l" t="t" r="r" b="b"/>
              <a:pathLst>
                <a:path w="533400" h="1054100">
                  <a:moveTo>
                    <a:pt x="111531" y="539877"/>
                  </a:moveTo>
                  <a:lnTo>
                    <a:pt x="67183" y="463931"/>
                  </a:lnTo>
                  <a:lnTo>
                    <a:pt x="55765" y="444373"/>
                  </a:lnTo>
                  <a:lnTo>
                    <a:pt x="0" y="539877"/>
                  </a:lnTo>
                  <a:lnTo>
                    <a:pt x="1600" y="545973"/>
                  </a:lnTo>
                  <a:lnTo>
                    <a:pt x="11049" y="551561"/>
                  </a:lnTo>
                  <a:lnTo>
                    <a:pt x="17119" y="549910"/>
                  </a:lnTo>
                  <a:lnTo>
                    <a:pt x="45859" y="500659"/>
                  </a:lnTo>
                  <a:lnTo>
                    <a:pt x="45859" y="1053973"/>
                  </a:lnTo>
                  <a:lnTo>
                    <a:pt x="65671" y="1053973"/>
                  </a:lnTo>
                  <a:lnTo>
                    <a:pt x="65671" y="500659"/>
                  </a:lnTo>
                  <a:lnTo>
                    <a:pt x="94411" y="549910"/>
                  </a:lnTo>
                  <a:lnTo>
                    <a:pt x="100482" y="551561"/>
                  </a:lnTo>
                  <a:lnTo>
                    <a:pt x="109931" y="545973"/>
                  </a:lnTo>
                  <a:lnTo>
                    <a:pt x="111531" y="539877"/>
                  </a:lnTo>
                  <a:close/>
                </a:path>
                <a:path w="533400" h="1054100">
                  <a:moveTo>
                    <a:pt x="533031" y="55753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808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08" y="65659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31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2611373"/>
              <a:ext cx="6444996" cy="20604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25090" y="3105149"/>
              <a:ext cx="645160" cy="1077595"/>
            </a:xfrm>
            <a:custGeom>
              <a:avLst/>
              <a:gdLst/>
              <a:ahLst/>
              <a:cxnLst/>
              <a:rect l="l" t="t" r="r" b="b"/>
              <a:pathLst>
                <a:path w="645160" h="1077595">
                  <a:moveTo>
                    <a:pt x="0" y="1077468"/>
                  </a:moveTo>
                  <a:lnTo>
                    <a:pt x="644651" y="1077468"/>
                  </a:lnTo>
                  <a:lnTo>
                    <a:pt x="644651" y="0"/>
                  </a:lnTo>
                  <a:lnTo>
                    <a:pt x="0" y="0"/>
                  </a:lnTo>
                  <a:lnTo>
                    <a:pt x="0" y="1077468"/>
                  </a:lnTo>
                  <a:close/>
                </a:path>
              </a:pathLst>
            </a:custGeom>
            <a:ln w="28956">
              <a:solidFill>
                <a:srgbClr val="FF86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24001" y="3614102"/>
            <a:ext cx="230832" cy="1257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r>
              <a:rPr spc="-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4624" y="5903719"/>
            <a:ext cx="223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31289" y="5644640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804"/>
                </a:lnTo>
                <a:lnTo>
                  <a:pt x="2404268" y="95916"/>
                </a:lnTo>
                <a:lnTo>
                  <a:pt x="2370522" y="124979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2"/>
                </a:lnTo>
                <a:lnTo>
                  <a:pt x="1248759" y="175355"/>
                </a:lnTo>
                <a:lnTo>
                  <a:pt x="1226014" y="218467"/>
                </a:lnTo>
                <a:lnTo>
                  <a:pt x="1217676" y="271272"/>
                </a:lnTo>
                <a:lnTo>
                  <a:pt x="1209337" y="218467"/>
                </a:lnTo>
                <a:lnTo>
                  <a:pt x="1186592" y="175355"/>
                </a:lnTo>
                <a:lnTo>
                  <a:pt x="1152846" y="146292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9"/>
                </a:lnTo>
                <a:lnTo>
                  <a:pt x="31089" y="95916"/>
                </a:lnTo>
                <a:lnTo>
                  <a:pt x="8341" y="5280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12546" y="3852417"/>
            <a:ext cx="187960" cy="779145"/>
          </a:xfrm>
          <a:custGeom>
            <a:avLst/>
            <a:gdLst/>
            <a:ahLst/>
            <a:cxnLst/>
            <a:rect l="l" t="t" r="r" b="b"/>
            <a:pathLst>
              <a:path w="187959" h="779145">
                <a:moveTo>
                  <a:pt x="187452" y="778763"/>
                </a:moveTo>
                <a:lnTo>
                  <a:pt x="150968" y="772991"/>
                </a:lnTo>
                <a:lnTo>
                  <a:pt x="121177" y="757253"/>
                </a:lnTo>
                <a:lnTo>
                  <a:pt x="101091" y="733919"/>
                </a:lnTo>
                <a:lnTo>
                  <a:pt x="93725" y="705357"/>
                </a:lnTo>
                <a:lnTo>
                  <a:pt x="93725" y="462787"/>
                </a:lnTo>
                <a:lnTo>
                  <a:pt x="86360" y="434226"/>
                </a:lnTo>
                <a:lnTo>
                  <a:pt x="66274" y="410892"/>
                </a:lnTo>
                <a:lnTo>
                  <a:pt x="36483" y="395154"/>
                </a:lnTo>
                <a:lnTo>
                  <a:pt x="0" y="389381"/>
                </a:lnTo>
                <a:lnTo>
                  <a:pt x="36483" y="383609"/>
                </a:lnTo>
                <a:lnTo>
                  <a:pt x="66274" y="367871"/>
                </a:lnTo>
                <a:lnTo>
                  <a:pt x="86360" y="344537"/>
                </a:lnTo>
                <a:lnTo>
                  <a:pt x="93725" y="315975"/>
                </a:lnTo>
                <a:lnTo>
                  <a:pt x="93725" y="73405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4698" y="5264529"/>
            <a:ext cx="11099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95985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6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70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7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7715" y="5264529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54128" y="5264529"/>
            <a:ext cx="9690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1185" algn="l"/>
              </a:tabLst>
              <a:defRPr/>
            </a:pPr>
            <a:r>
              <a:rPr sz="1600" i="1" spc="-100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1600" i="1" spc="30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66377" y="5264529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4222" y="5264529"/>
            <a:ext cx="2730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80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600" i="1" spc="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01038" y="5273292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99946" y="5273292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19006" y="5273292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0830" y="2836162"/>
            <a:ext cx="22669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0876" y="2836162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58506" y="2836162"/>
            <a:ext cx="96964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1820" algn="l"/>
              </a:tabLst>
              <a:defRPr/>
            </a:pPr>
            <a:r>
              <a:rPr sz="1600" i="1" spc="-100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1600" i="1" spc="-5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9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70940" y="2836162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35810" y="2836162"/>
            <a:ext cx="101409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43865" algn="l"/>
              </a:tabLst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pie	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28204" y="3623181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23535" y="2122675"/>
            <a:ext cx="2317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14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(output)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34154" y="2493008"/>
            <a:ext cx="4098290" cy="271780"/>
          </a:xfrm>
          <a:custGeom>
            <a:avLst/>
            <a:gdLst/>
            <a:ahLst/>
            <a:cxnLst/>
            <a:rect l="l" t="t" r="r" b="b"/>
            <a:pathLst>
              <a:path w="4098290" h="271780">
                <a:moveTo>
                  <a:pt x="0" y="271272"/>
                </a:moveTo>
                <a:lnTo>
                  <a:pt x="8338" y="218467"/>
                </a:lnTo>
                <a:lnTo>
                  <a:pt x="31083" y="175355"/>
                </a:lnTo>
                <a:lnTo>
                  <a:pt x="64829" y="146292"/>
                </a:lnTo>
                <a:lnTo>
                  <a:pt x="106171" y="135636"/>
                </a:lnTo>
                <a:lnTo>
                  <a:pt x="1942845" y="135636"/>
                </a:lnTo>
                <a:lnTo>
                  <a:pt x="1984188" y="124979"/>
                </a:lnTo>
                <a:lnTo>
                  <a:pt x="2017934" y="95916"/>
                </a:lnTo>
                <a:lnTo>
                  <a:pt x="2040679" y="52804"/>
                </a:lnTo>
                <a:lnTo>
                  <a:pt x="2049017" y="0"/>
                </a:lnTo>
                <a:lnTo>
                  <a:pt x="2057356" y="52804"/>
                </a:lnTo>
                <a:lnTo>
                  <a:pt x="2080101" y="95916"/>
                </a:lnTo>
                <a:lnTo>
                  <a:pt x="2113847" y="124979"/>
                </a:lnTo>
                <a:lnTo>
                  <a:pt x="2155190" y="135636"/>
                </a:lnTo>
                <a:lnTo>
                  <a:pt x="3991864" y="135636"/>
                </a:lnTo>
                <a:lnTo>
                  <a:pt x="4033206" y="146292"/>
                </a:lnTo>
                <a:lnTo>
                  <a:pt x="4066952" y="175355"/>
                </a:lnTo>
                <a:lnTo>
                  <a:pt x="4089697" y="218467"/>
                </a:lnTo>
                <a:lnTo>
                  <a:pt x="4098036" y="2712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061957" y="3875276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4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2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6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4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0714" y="1560905"/>
            <a:ext cx="1593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>
              <a:spcBef>
                <a:spcPts val="100"/>
              </a:spcBef>
              <a:defRPr/>
            </a:pPr>
            <a:r>
              <a:rPr spc="-110" dirty="0">
                <a:solidFill>
                  <a:srgbClr val="FF8600"/>
                </a:solidFill>
                <a:latin typeface="Arial"/>
                <a:cs typeface="Arial"/>
              </a:rPr>
              <a:t>Encoding </a:t>
            </a:r>
            <a:r>
              <a:rPr spc="-5" dirty="0">
                <a:solidFill>
                  <a:srgbClr val="FF8600"/>
                </a:solidFill>
                <a:latin typeface="Arial"/>
                <a:cs typeface="Arial"/>
              </a:rPr>
              <a:t>of</a:t>
            </a:r>
            <a:r>
              <a:rPr spc="-10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FF8600"/>
                </a:solidFill>
                <a:latin typeface="Arial"/>
                <a:cs typeface="Arial"/>
              </a:rPr>
              <a:t>the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  <a:defRPr/>
            </a:pPr>
            <a:r>
              <a:rPr spc="-95" dirty="0">
                <a:solidFill>
                  <a:srgbClr val="FF8600"/>
                </a:solidFill>
                <a:latin typeface="Arial"/>
                <a:cs typeface="Arial"/>
              </a:rPr>
              <a:t>source</a:t>
            </a:r>
            <a:r>
              <a:rPr spc="-150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8600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0194" y="2110103"/>
            <a:ext cx="22955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  <a:defRPr/>
            </a:pPr>
            <a:r>
              <a:rPr spc="-120" dirty="0">
                <a:solidFill>
                  <a:srgbClr val="FF8600"/>
                </a:solidFill>
                <a:latin typeface="Arial"/>
                <a:cs typeface="Arial"/>
              </a:rPr>
              <a:t>This </a:t>
            </a:r>
            <a:r>
              <a:rPr spc="-105" dirty="0">
                <a:solidFill>
                  <a:srgbClr val="FF8600"/>
                </a:solidFill>
                <a:latin typeface="Arial"/>
                <a:cs typeface="Arial"/>
              </a:rPr>
              <a:t>needs </a:t>
            </a:r>
            <a:r>
              <a:rPr spc="15" dirty="0">
                <a:solidFill>
                  <a:srgbClr val="FF8600"/>
                </a:solidFill>
                <a:latin typeface="Arial"/>
                <a:cs typeface="Arial"/>
              </a:rPr>
              <a:t>to </a:t>
            </a:r>
            <a:r>
              <a:rPr spc="-65" dirty="0">
                <a:solidFill>
                  <a:srgbClr val="FF8600"/>
                </a:solidFill>
                <a:latin typeface="Arial"/>
                <a:cs typeface="Arial"/>
              </a:rPr>
              <a:t>capture</a:t>
            </a:r>
            <a:r>
              <a:rPr spc="-16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i="1" spc="-25" dirty="0">
                <a:solidFill>
                  <a:srgbClr val="FF8600"/>
                </a:solidFill>
                <a:latin typeface="Arial"/>
                <a:cs typeface="Arial"/>
              </a:rPr>
              <a:t>all  </a:t>
            </a:r>
            <a:r>
              <a:rPr i="1" spc="-35" dirty="0">
                <a:solidFill>
                  <a:srgbClr val="FF8600"/>
                </a:solidFill>
                <a:latin typeface="Arial"/>
                <a:cs typeface="Arial"/>
              </a:rPr>
              <a:t>information </a:t>
            </a:r>
            <a:r>
              <a:rPr spc="-40" dirty="0">
                <a:solidFill>
                  <a:srgbClr val="FF8600"/>
                </a:solidFill>
                <a:latin typeface="Arial"/>
                <a:cs typeface="Arial"/>
              </a:rPr>
              <a:t>about </a:t>
            </a:r>
            <a:r>
              <a:rPr spc="-20" dirty="0">
                <a:solidFill>
                  <a:srgbClr val="FF8600"/>
                </a:solidFill>
                <a:latin typeface="Arial"/>
                <a:cs typeface="Arial"/>
              </a:rPr>
              <a:t>the  </a:t>
            </a:r>
            <a:r>
              <a:rPr spc="-95" dirty="0">
                <a:solidFill>
                  <a:srgbClr val="FF8600"/>
                </a:solidFill>
                <a:latin typeface="Arial"/>
                <a:cs typeface="Arial"/>
              </a:rPr>
              <a:t>source</a:t>
            </a:r>
            <a:r>
              <a:rPr spc="-10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8600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35" dirty="0">
                <a:solidFill>
                  <a:srgbClr val="FF8600"/>
                </a:solidFill>
                <a:latin typeface="Arial"/>
                <a:cs typeface="Arial"/>
              </a:rPr>
              <a:t>Information</a:t>
            </a:r>
            <a:r>
              <a:rPr spc="-140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srgbClr val="FF8600"/>
                </a:solidFill>
                <a:latin typeface="Arial"/>
                <a:cs typeface="Arial"/>
              </a:rPr>
              <a:t>bottleneck!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130933" y="3280154"/>
            <a:ext cx="883285" cy="400685"/>
          </a:xfrm>
          <a:custGeom>
            <a:avLst/>
            <a:gdLst/>
            <a:ahLst/>
            <a:cxnLst/>
            <a:rect l="l" t="t" r="r" b="b"/>
            <a:pathLst>
              <a:path w="883285" h="400685">
                <a:moveTo>
                  <a:pt x="770485" y="365348"/>
                </a:moveTo>
                <a:lnTo>
                  <a:pt x="755522" y="400303"/>
                </a:lnTo>
                <a:lnTo>
                  <a:pt x="883031" y="392811"/>
                </a:lnTo>
                <a:lnTo>
                  <a:pt x="866155" y="372871"/>
                </a:lnTo>
                <a:lnTo>
                  <a:pt x="788034" y="372871"/>
                </a:lnTo>
                <a:lnTo>
                  <a:pt x="770485" y="365348"/>
                </a:lnTo>
                <a:close/>
              </a:path>
              <a:path w="883285" h="400685">
                <a:moveTo>
                  <a:pt x="785486" y="330303"/>
                </a:moveTo>
                <a:lnTo>
                  <a:pt x="770485" y="365348"/>
                </a:lnTo>
                <a:lnTo>
                  <a:pt x="788034" y="372871"/>
                </a:lnTo>
                <a:lnTo>
                  <a:pt x="803020" y="337819"/>
                </a:lnTo>
                <a:lnTo>
                  <a:pt x="785486" y="330303"/>
                </a:lnTo>
                <a:close/>
              </a:path>
              <a:path w="883285" h="400685">
                <a:moveTo>
                  <a:pt x="800481" y="295275"/>
                </a:moveTo>
                <a:lnTo>
                  <a:pt x="785486" y="330303"/>
                </a:lnTo>
                <a:lnTo>
                  <a:pt x="803020" y="337819"/>
                </a:lnTo>
                <a:lnTo>
                  <a:pt x="788034" y="372871"/>
                </a:lnTo>
                <a:lnTo>
                  <a:pt x="866155" y="372871"/>
                </a:lnTo>
                <a:lnTo>
                  <a:pt x="800481" y="295275"/>
                </a:lnTo>
                <a:close/>
              </a:path>
              <a:path w="883285" h="400685">
                <a:moveTo>
                  <a:pt x="14986" y="0"/>
                </a:moveTo>
                <a:lnTo>
                  <a:pt x="0" y="35051"/>
                </a:lnTo>
                <a:lnTo>
                  <a:pt x="770485" y="365348"/>
                </a:lnTo>
                <a:lnTo>
                  <a:pt x="785486" y="330303"/>
                </a:lnTo>
                <a:lnTo>
                  <a:pt x="14986" y="0"/>
                </a:lnTo>
                <a:close/>
              </a:path>
            </a:pathLst>
          </a:custGeom>
          <a:solidFill>
            <a:srgbClr val="FF86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4E9C6E-E37B-4675-A395-2642D8783AF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80B07035-D736-144B-B6B4-4440EF4BA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Bottleneck Problem in Sequence-to-Sequence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431797" y="3180332"/>
            <a:ext cx="7053580" cy="2060575"/>
            <a:chOff x="982725" y="2611373"/>
            <a:chExt cx="7053580" cy="2060575"/>
          </a:xfrm>
        </p:grpSpPr>
        <p:sp>
          <p:nvSpPr>
            <p:cNvPr id="4" name="object 4"/>
            <p:cNvSpPr/>
            <p:nvPr/>
          </p:nvSpPr>
          <p:spPr>
            <a:xfrm>
              <a:off x="1066799" y="3348227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3517391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3686555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3855719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3283457"/>
              <a:ext cx="266700" cy="779145"/>
            </a:xfrm>
            <a:custGeom>
              <a:avLst/>
              <a:gdLst/>
              <a:ahLst/>
              <a:cxnLst/>
              <a:rect l="l" t="t" r="r" b="b"/>
              <a:pathLst>
                <a:path w="266700" h="779145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4313"/>
                  </a:lnTo>
                  <a:lnTo>
                    <a:pt x="263206" y="751599"/>
                  </a:lnTo>
                  <a:lnTo>
                    <a:pt x="253680" y="765730"/>
                  </a:lnTo>
                  <a:lnTo>
                    <a:pt x="239551" y="775265"/>
                  </a:lnTo>
                  <a:lnTo>
                    <a:pt x="222250" y="778763"/>
                  </a:lnTo>
                  <a:lnTo>
                    <a:pt x="44450" y="778763"/>
                  </a:lnTo>
                  <a:lnTo>
                    <a:pt x="27148" y="775265"/>
                  </a:lnTo>
                  <a:lnTo>
                    <a:pt x="13019" y="765730"/>
                  </a:lnTo>
                  <a:lnTo>
                    <a:pt x="3493" y="751599"/>
                  </a:lnTo>
                  <a:lnTo>
                    <a:pt x="0" y="734313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3617848"/>
              <a:ext cx="533400" cy="1054100"/>
            </a:xfrm>
            <a:custGeom>
              <a:avLst/>
              <a:gdLst/>
              <a:ahLst/>
              <a:cxnLst/>
              <a:rect l="l" t="t" r="r" b="b"/>
              <a:pathLst>
                <a:path w="533400" h="1054100">
                  <a:moveTo>
                    <a:pt x="111531" y="539877"/>
                  </a:moveTo>
                  <a:lnTo>
                    <a:pt x="67183" y="463931"/>
                  </a:lnTo>
                  <a:lnTo>
                    <a:pt x="55765" y="444373"/>
                  </a:lnTo>
                  <a:lnTo>
                    <a:pt x="0" y="539877"/>
                  </a:lnTo>
                  <a:lnTo>
                    <a:pt x="1600" y="545973"/>
                  </a:lnTo>
                  <a:lnTo>
                    <a:pt x="11049" y="551561"/>
                  </a:lnTo>
                  <a:lnTo>
                    <a:pt x="17119" y="549910"/>
                  </a:lnTo>
                  <a:lnTo>
                    <a:pt x="45859" y="500659"/>
                  </a:lnTo>
                  <a:lnTo>
                    <a:pt x="45859" y="1053973"/>
                  </a:lnTo>
                  <a:lnTo>
                    <a:pt x="65671" y="1053973"/>
                  </a:lnTo>
                  <a:lnTo>
                    <a:pt x="65671" y="500659"/>
                  </a:lnTo>
                  <a:lnTo>
                    <a:pt x="94411" y="549910"/>
                  </a:lnTo>
                  <a:lnTo>
                    <a:pt x="100482" y="551561"/>
                  </a:lnTo>
                  <a:lnTo>
                    <a:pt x="109931" y="545973"/>
                  </a:lnTo>
                  <a:lnTo>
                    <a:pt x="111531" y="539877"/>
                  </a:lnTo>
                  <a:close/>
                </a:path>
                <a:path w="533400" h="1054100">
                  <a:moveTo>
                    <a:pt x="533031" y="55753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808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08" y="65659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31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2611373"/>
              <a:ext cx="6444996" cy="20604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25090" y="3105149"/>
              <a:ext cx="645160" cy="1077595"/>
            </a:xfrm>
            <a:custGeom>
              <a:avLst/>
              <a:gdLst/>
              <a:ahLst/>
              <a:cxnLst/>
              <a:rect l="l" t="t" r="r" b="b"/>
              <a:pathLst>
                <a:path w="645160" h="1077595">
                  <a:moveTo>
                    <a:pt x="0" y="1077468"/>
                  </a:moveTo>
                  <a:lnTo>
                    <a:pt x="644651" y="1077468"/>
                  </a:lnTo>
                  <a:lnTo>
                    <a:pt x="644651" y="0"/>
                  </a:lnTo>
                  <a:lnTo>
                    <a:pt x="0" y="0"/>
                  </a:lnTo>
                  <a:lnTo>
                    <a:pt x="0" y="1077468"/>
                  </a:lnTo>
                  <a:close/>
                </a:path>
              </a:pathLst>
            </a:custGeom>
            <a:ln w="28956">
              <a:solidFill>
                <a:srgbClr val="FF86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24001" y="3614102"/>
            <a:ext cx="230832" cy="1257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r>
              <a:rPr spc="-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4624" y="5903719"/>
            <a:ext cx="223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31289" y="5644640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804"/>
                </a:lnTo>
                <a:lnTo>
                  <a:pt x="2404268" y="95916"/>
                </a:lnTo>
                <a:lnTo>
                  <a:pt x="2370522" y="124979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2"/>
                </a:lnTo>
                <a:lnTo>
                  <a:pt x="1248759" y="175355"/>
                </a:lnTo>
                <a:lnTo>
                  <a:pt x="1226014" y="218467"/>
                </a:lnTo>
                <a:lnTo>
                  <a:pt x="1217676" y="271272"/>
                </a:lnTo>
                <a:lnTo>
                  <a:pt x="1209337" y="218467"/>
                </a:lnTo>
                <a:lnTo>
                  <a:pt x="1186592" y="175355"/>
                </a:lnTo>
                <a:lnTo>
                  <a:pt x="1152846" y="146292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9"/>
                </a:lnTo>
                <a:lnTo>
                  <a:pt x="31089" y="95916"/>
                </a:lnTo>
                <a:lnTo>
                  <a:pt x="8341" y="5280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12546" y="3852417"/>
            <a:ext cx="187960" cy="779145"/>
          </a:xfrm>
          <a:custGeom>
            <a:avLst/>
            <a:gdLst/>
            <a:ahLst/>
            <a:cxnLst/>
            <a:rect l="l" t="t" r="r" b="b"/>
            <a:pathLst>
              <a:path w="187959" h="779145">
                <a:moveTo>
                  <a:pt x="187452" y="778763"/>
                </a:moveTo>
                <a:lnTo>
                  <a:pt x="150968" y="772991"/>
                </a:lnTo>
                <a:lnTo>
                  <a:pt x="121177" y="757253"/>
                </a:lnTo>
                <a:lnTo>
                  <a:pt x="101091" y="733919"/>
                </a:lnTo>
                <a:lnTo>
                  <a:pt x="93725" y="705357"/>
                </a:lnTo>
                <a:lnTo>
                  <a:pt x="93725" y="462787"/>
                </a:lnTo>
                <a:lnTo>
                  <a:pt x="86360" y="434226"/>
                </a:lnTo>
                <a:lnTo>
                  <a:pt x="66274" y="410892"/>
                </a:lnTo>
                <a:lnTo>
                  <a:pt x="36483" y="395154"/>
                </a:lnTo>
                <a:lnTo>
                  <a:pt x="0" y="389381"/>
                </a:lnTo>
                <a:lnTo>
                  <a:pt x="36483" y="383609"/>
                </a:lnTo>
                <a:lnTo>
                  <a:pt x="66274" y="367871"/>
                </a:lnTo>
                <a:lnTo>
                  <a:pt x="86360" y="344537"/>
                </a:lnTo>
                <a:lnTo>
                  <a:pt x="93725" y="315975"/>
                </a:lnTo>
                <a:lnTo>
                  <a:pt x="93725" y="73405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4698" y="5264529"/>
            <a:ext cx="11099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95985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6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70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7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7715" y="5264529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54128" y="5264529"/>
            <a:ext cx="9690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1185" algn="l"/>
              </a:tabLst>
              <a:defRPr/>
            </a:pPr>
            <a:r>
              <a:rPr sz="1600" i="1" spc="-100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1600" i="1" spc="30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66377" y="5264529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4222" y="5264529"/>
            <a:ext cx="2730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80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600" i="1" spc="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6735" y="5273292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12498" y="5264529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6716" y="5273292"/>
            <a:ext cx="27145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0830" y="2836162"/>
            <a:ext cx="22669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0876" y="2836162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58506" y="2836162"/>
            <a:ext cx="96964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1820" algn="l"/>
              </a:tabLst>
              <a:defRPr/>
            </a:pPr>
            <a:r>
              <a:rPr sz="1600" i="1" spc="-100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1600" i="1" spc="-5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9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70940" y="2836162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35810" y="2836162"/>
            <a:ext cx="101409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43865" algn="l"/>
              </a:tabLst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pie	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28204" y="3623181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23535" y="2122675"/>
            <a:ext cx="2317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14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(output)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34154" y="2493008"/>
            <a:ext cx="4098290" cy="271780"/>
          </a:xfrm>
          <a:custGeom>
            <a:avLst/>
            <a:gdLst/>
            <a:ahLst/>
            <a:cxnLst/>
            <a:rect l="l" t="t" r="r" b="b"/>
            <a:pathLst>
              <a:path w="4098290" h="271780">
                <a:moveTo>
                  <a:pt x="0" y="271272"/>
                </a:moveTo>
                <a:lnTo>
                  <a:pt x="8338" y="218467"/>
                </a:lnTo>
                <a:lnTo>
                  <a:pt x="31083" y="175355"/>
                </a:lnTo>
                <a:lnTo>
                  <a:pt x="64829" y="146292"/>
                </a:lnTo>
                <a:lnTo>
                  <a:pt x="106171" y="135636"/>
                </a:lnTo>
                <a:lnTo>
                  <a:pt x="1942845" y="135636"/>
                </a:lnTo>
                <a:lnTo>
                  <a:pt x="1984188" y="124979"/>
                </a:lnTo>
                <a:lnTo>
                  <a:pt x="2017934" y="95916"/>
                </a:lnTo>
                <a:lnTo>
                  <a:pt x="2040679" y="52804"/>
                </a:lnTo>
                <a:lnTo>
                  <a:pt x="2049017" y="0"/>
                </a:lnTo>
                <a:lnTo>
                  <a:pt x="2057356" y="52804"/>
                </a:lnTo>
                <a:lnTo>
                  <a:pt x="2080101" y="95916"/>
                </a:lnTo>
                <a:lnTo>
                  <a:pt x="2113847" y="124979"/>
                </a:lnTo>
                <a:lnTo>
                  <a:pt x="2155190" y="135636"/>
                </a:lnTo>
                <a:lnTo>
                  <a:pt x="3991864" y="135636"/>
                </a:lnTo>
                <a:lnTo>
                  <a:pt x="4033206" y="146292"/>
                </a:lnTo>
                <a:lnTo>
                  <a:pt x="4066952" y="175355"/>
                </a:lnTo>
                <a:lnTo>
                  <a:pt x="4089697" y="218467"/>
                </a:lnTo>
                <a:lnTo>
                  <a:pt x="4098036" y="2712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061957" y="3875276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4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2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6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4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0194" y="2110103"/>
            <a:ext cx="229552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defRPr/>
            </a:pPr>
            <a:r>
              <a:rPr lang="en-US" spc="-35" dirty="0">
                <a:solidFill>
                  <a:srgbClr val="FF8600"/>
                </a:solidFill>
                <a:latin typeface="Arial"/>
                <a:cs typeface="Arial"/>
              </a:rPr>
              <a:t>Reversing the sentence improves performance...</a:t>
            </a:r>
            <a:br>
              <a:rPr lang="en-US" spc="-35" dirty="0">
                <a:solidFill>
                  <a:srgbClr val="FF8600"/>
                </a:solidFill>
                <a:latin typeface="Arial"/>
                <a:cs typeface="Arial"/>
              </a:rPr>
            </a:br>
            <a:r>
              <a:rPr lang="en-US" spc="-35" dirty="0">
                <a:solidFill>
                  <a:srgbClr val="FF8600"/>
                </a:solidFill>
                <a:latin typeface="Arial"/>
                <a:cs typeface="Arial"/>
              </a:rPr>
              <a:t>Why?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130933" y="3280154"/>
            <a:ext cx="883285" cy="400685"/>
          </a:xfrm>
          <a:custGeom>
            <a:avLst/>
            <a:gdLst/>
            <a:ahLst/>
            <a:cxnLst/>
            <a:rect l="l" t="t" r="r" b="b"/>
            <a:pathLst>
              <a:path w="883285" h="400685">
                <a:moveTo>
                  <a:pt x="770485" y="365348"/>
                </a:moveTo>
                <a:lnTo>
                  <a:pt x="755522" y="400303"/>
                </a:lnTo>
                <a:lnTo>
                  <a:pt x="883031" y="392811"/>
                </a:lnTo>
                <a:lnTo>
                  <a:pt x="866155" y="372871"/>
                </a:lnTo>
                <a:lnTo>
                  <a:pt x="788034" y="372871"/>
                </a:lnTo>
                <a:lnTo>
                  <a:pt x="770485" y="365348"/>
                </a:lnTo>
                <a:close/>
              </a:path>
              <a:path w="883285" h="400685">
                <a:moveTo>
                  <a:pt x="785486" y="330303"/>
                </a:moveTo>
                <a:lnTo>
                  <a:pt x="770485" y="365348"/>
                </a:lnTo>
                <a:lnTo>
                  <a:pt x="788034" y="372871"/>
                </a:lnTo>
                <a:lnTo>
                  <a:pt x="803020" y="337819"/>
                </a:lnTo>
                <a:lnTo>
                  <a:pt x="785486" y="330303"/>
                </a:lnTo>
                <a:close/>
              </a:path>
              <a:path w="883285" h="400685">
                <a:moveTo>
                  <a:pt x="800481" y="295275"/>
                </a:moveTo>
                <a:lnTo>
                  <a:pt x="785486" y="330303"/>
                </a:lnTo>
                <a:lnTo>
                  <a:pt x="803020" y="337819"/>
                </a:lnTo>
                <a:lnTo>
                  <a:pt x="788034" y="372871"/>
                </a:lnTo>
                <a:lnTo>
                  <a:pt x="866155" y="372871"/>
                </a:lnTo>
                <a:lnTo>
                  <a:pt x="800481" y="295275"/>
                </a:lnTo>
                <a:close/>
              </a:path>
              <a:path w="883285" h="400685">
                <a:moveTo>
                  <a:pt x="14986" y="0"/>
                </a:moveTo>
                <a:lnTo>
                  <a:pt x="0" y="35051"/>
                </a:lnTo>
                <a:lnTo>
                  <a:pt x="770485" y="365348"/>
                </a:lnTo>
                <a:lnTo>
                  <a:pt x="785486" y="330303"/>
                </a:lnTo>
                <a:lnTo>
                  <a:pt x="14986" y="0"/>
                </a:lnTo>
                <a:close/>
              </a:path>
            </a:pathLst>
          </a:custGeom>
          <a:solidFill>
            <a:srgbClr val="FF86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4E9C6E-E37B-4675-A395-2642D8783AF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80B07035-D736-144B-B6B4-4440EF4BA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Bottleneck Problem in Sequence-to-Sequence</a:t>
            </a:r>
          </a:p>
        </p:txBody>
      </p:sp>
      <p:sp>
        <p:nvSpPr>
          <p:cNvPr id="2" name="object 23">
            <a:extLst>
              <a:ext uri="{FF2B5EF4-FFF2-40B4-BE49-F238E27FC236}">
                <a16:creationId xmlns:a16="http://schemas.microsoft.com/office/drawing/2014/main" id="{7B41AE6F-F5DD-F7BD-68C2-8F9ABEF56194}"/>
              </a:ext>
            </a:extLst>
          </p:cNvPr>
          <p:cNvSpPr txBox="1"/>
          <p:nvPr/>
        </p:nvSpPr>
        <p:spPr>
          <a:xfrm>
            <a:off x="2240473" y="5271978"/>
            <a:ext cx="673418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40" dirty="0" err="1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3292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2"/>
            <a:ext cx="8312784" cy="2028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BA56BD"/>
                </a:solidFill>
                <a:latin typeface="Trebuchet MS"/>
                <a:cs typeface="Trebuchet MS"/>
              </a:rPr>
              <a:t>Attention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provides a solution to the bottleneck problem.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5080" indent="-342900"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Core idea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on each step of the decoder, use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direct connection to  the encoder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focus on a particular part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the source sequence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40" y="4983607"/>
            <a:ext cx="83191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First we will show via diagram (no equations), then we will show with equations</a:t>
            </a:r>
          </a:p>
        </p:txBody>
      </p:sp>
      <p:sp>
        <p:nvSpPr>
          <p:cNvPr id="5" name="object 5"/>
          <p:cNvSpPr/>
          <p:nvPr/>
        </p:nvSpPr>
        <p:spPr>
          <a:xfrm>
            <a:off x="5030891" y="3244795"/>
            <a:ext cx="1939785" cy="1503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7C03F-C35C-42E3-8F87-3301DE7132E8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156534E-824C-01DA-A684-C1F570891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15235"/>
            <a:ext cx="3404870" cy="3677920"/>
            <a:chOff x="982980" y="2015235"/>
            <a:chExt cx="3404870" cy="3677920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5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4283963"/>
              <a:ext cx="2796539" cy="14028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1"/>
              <a:ext cx="111760" cy="675005"/>
            </a:xfrm>
            <a:custGeom>
              <a:avLst/>
              <a:gdLst/>
              <a:ahLst/>
              <a:cxnLst/>
              <a:rect l="l" t="t" r="r" b="b"/>
              <a:pathLst>
                <a:path w="111759" h="675004">
                  <a:moveTo>
                    <a:pt x="56337" y="39259"/>
                  </a:moveTo>
                  <a:lnTo>
                    <a:pt x="46267" y="5613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78" y="56372"/>
                  </a:lnTo>
                  <a:lnTo>
                    <a:pt x="56337" y="39259"/>
                  </a:lnTo>
                  <a:close/>
                </a:path>
                <a:path w="111759" h="675004">
                  <a:moveTo>
                    <a:pt x="67906" y="19558"/>
                  </a:moveTo>
                  <a:lnTo>
                    <a:pt x="46647" y="19558"/>
                  </a:lnTo>
                  <a:lnTo>
                    <a:pt x="66459" y="19685"/>
                  </a:lnTo>
                  <a:lnTo>
                    <a:pt x="66078" y="56372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lnTo>
                    <a:pt x="108813" y="91313"/>
                  </a:lnTo>
                  <a:lnTo>
                    <a:pt x="67906" y="19558"/>
                  </a:lnTo>
                  <a:close/>
                </a:path>
                <a:path w="111759" h="675004">
                  <a:moveTo>
                    <a:pt x="56756" y="0"/>
                  </a:move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7" y="56136"/>
                  </a:lnTo>
                  <a:lnTo>
                    <a:pt x="46647" y="19558"/>
                  </a:lnTo>
                  <a:lnTo>
                    <a:pt x="67906" y="19558"/>
                  </a:lnTo>
                  <a:lnTo>
                    <a:pt x="56756" y="0"/>
                  </a:lnTo>
                  <a:close/>
                </a:path>
                <a:path w="111759" h="675004">
                  <a:moveTo>
                    <a:pt x="66408" y="24511"/>
                  </a:moveTo>
                  <a:lnTo>
                    <a:pt x="47942" y="24511"/>
                  </a:lnTo>
                  <a:lnTo>
                    <a:pt x="65062" y="24638"/>
                  </a:lnTo>
                  <a:lnTo>
                    <a:pt x="56337" y="39259"/>
                  </a:lnTo>
                  <a:lnTo>
                    <a:pt x="66078" y="56372"/>
                  </a:lnTo>
                  <a:lnTo>
                    <a:pt x="66408" y="24511"/>
                  </a:lnTo>
                  <a:close/>
                </a:path>
                <a:path w="111759" h="675004">
                  <a:moveTo>
                    <a:pt x="46647" y="19558"/>
                  </a:moveTo>
                  <a:lnTo>
                    <a:pt x="46267" y="56136"/>
                  </a:lnTo>
                  <a:lnTo>
                    <a:pt x="56337" y="39259"/>
                  </a:lnTo>
                  <a:lnTo>
                    <a:pt x="47942" y="24511"/>
                  </a:lnTo>
                  <a:lnTo>
                    <a:pt x="66408" y="24511"/>
                  </a:lnTo>
                  <a:lnTo>
                    <a:pt x="66459" y="19685"/>
                  </a:lnTo>
                  <a:lnTo>
                    <a:pt x="46647" y="19558"/>
                  </a:lnTo>
                  <a:close/>
                </a:path>
                <a:path w="111759" h="675004">
                  <a:moveTo>
                    <a:pt x="47942" y="24511"/>
                  </a:moveTo>
                  <a:lnTo>
                    <a:pt x="56337" y="39259"/>
                  </a:lnTo>
                  <a:lnTo>
                    <a:pt x="65062" y="24638"/>
                  </a:lnTo>
                  <a:lnTo>
                    <a:pt x="47942" y="2451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133094" y="2015235"/>
              <a:ext cx="1242060" cy="1506220"/>
            </a:xfrm>
            <a:custGeom>
              <a:avLst/>
              <a:gdLst/>
              <a:ahLst/>
              <a:cxnLst/>
              <a:rect l="l" t="t" r="r" b="b"/>
              <a:pathLst>
                <a:path w="1242060" h="1506220">
                  <a:moveTo>
                    <a:pt x="18999" y="1423162"/>
                  </a:moveTo>
                  <a:lnTo>
                    <a:pt x="0" y="1506219"/>
                  </a:lnTo>
                  <a:lnTo>
                    <a:pt x="77838" y="1471549"/>
                  </a:lnTo>
                  <a:lnTo>
                    <a:pt x="67954" y="1463421"/>
                  </a:lnTo>
                  <a:lnTo>
                    <a:pt x="47993" y="1463421"/>
                  </a:lnTo>
                  <a:lnTo>
                    <a:pt x="32702" y="1450848"/>
                  </a:lnTo>
                  <a:lnTo>
                    <a:pt x="40759" y="1441056"/>
                  </a:lnTo>
                  <a:lnTo>
                    <a:pt x="18999" y="1423162"/>
                  </a:lnTo>
                  <a:close/>
                </a:path>
                <a:path w="1242060" h="1506220">
                  <a:moveTo>
                    <a:pt x="40759" y="1441056"/>
                  </a:moveTo>
                  <a:lnTo>
                    <a:pt x="32702" y="1450848"/>
                  </a:lnTo>
                  <a:lnTo>
                    <a:pt x="47993" y="1463421"/>
                  </a:lnTo>
                  <a:lnTo>
                    <a:pt x="56050" y="1453631"/>
                  </a:lnTo>
                  <a:lnTo>
                    <a:pt x="40759" y="1441056"/>
                  </a:lnTo>
                  <a:close/>
                </a:path>
                <a:path w="1242060" h="1506220">
                  <a:moveTo>
                    <a:pt x="56050" y="1453631"/>
                  </a:moveTo>
                  <a:lnTo>
                    <a:pt x="47993" y="1463421"/>
                  </a:lnTo>
                  <a:lnTo>
                    <a:pt x="67954" y="1463421"/>
                  </a:lnTo>
                  <a:lnTo>
                    <a:pt x="56050" y="1453631"/>
                  </a:lnTo>
                  <a:close/>
                </a:path>
                <a:path w="1242060" h="1506220">
                  <a:moveTo>
                    <a:pt x="1226566" y="0"/>
                  </a:moveTo>
                  <a:lnTo>
                    <a:pt x="40759" y="1441056"/>
                  </a:lnTo>
                  <a:lnTo>
                    <a:pt x="56050" y="1453631"/>
                  </a:lnTo>
                  <a:lnTo>
                    <a:pt x="1241933" y="12700"/>
                  </a:lnTo>
                  <a:lnTo>
                    <a:pt x="1226566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4A9163-1AE8-44FD-A9D5-704E3B5BC6B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042A9E32-00ED-A255-8913-4C6F79F9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17777"/>
            <a:ext cx="3404870" cy="3675379"/>
            <a:chOff x="982980" y="2017776"/>
            <a:chExt cx="3404870" cy="3675379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8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4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6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6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60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732534" y="2017776"/>
              <a:ext cx="645160" cy="1503680"/>
            </a:xfrm>
            <a:custGeom>
              <a:avLst/>
              <a:gdLst/>
              <a:ahLst/>
              <a:cxnLst/>
              <a:rect l="l" t="t" r="r" b="b"/>
              <a:pathLst>
                <a:path w="645160" h="1503679">
                  <a:moveTo>
                    <a:pt x="0" y="1418716"/>
                  </a:moveTo>
                  <a:lnTo>
                    <a:pt x="5588" y="1503679"/>
                  </a:lnTo>
                  <a:lnTo>
                    <a:pt x="69343" y="1448943"/>
                  </a:lnTo>
                  <a:lnTo>
                    <a:pt x="39370" y="1448943"/>
                  </a:lnTo>
                  <a:lnTo>
                    <a:pt x="21082" y="1441323"/>
                  </a:lnTo>
                  <a:lnTo>
                    <a:pt x="25995" y="1429622"/>
                  </a:lnTo>
                  <a:lnTo>
                    <a:pt x="0" y="1418716"/>
                  </a:lnTo>
                  <a:close/>
                </a:path>
                <a:path w="645160" h="1503679">
                  <a:moveTo>
                    <a:pt x="25995" y="1429622"/>
                  </a:moveTo>
                  <a:lnTo>
                    <a:pt x="21082" y="1441323"/>
                  </a:lnTo>
                  <a:lnTo>
                    <a:pt x="39370" y="1448943"/>
                  </a:lnTo>
                  <a:lnTo>
                    <a:pt x="44264" y="1437287"/>
                  </a:lnTo>
                  <a:lnTo>
                    <a:pt x="25995" y="1429622"/>
                  </a:lnTo>
                  <a:close/>
                </a:path>
                <a:path w="645160" h="1503679">
                  <a:moveTo>
                    <a:pt x="44264" y="1437287"/>
                  </a:moveTo>
                  <a:lnTo>
                    <a:pt x="39370" y="1448943"/>
                  </a:lnTo>
                  <a:lnTo>
                    <a:pt x="69343" y="1448943"/>
                  </a:lnTo>
                  <a:lnTo>
                    <a:pt x="70231" y="1448181"/>
                  </a:lnTo>
                  <a:lnTo>
                    <a:pt x="44264" y="1437287"/>
                  </a:lnTo>
                  <a:close/>
                </a:path>
                <a:path w="645160" h="1503679">
                  <a:moveTo>
                    <a:pt x="626364" y="0"/>
                  </a:moveTo>
                  <a:lnTo>
                    <a:pt x="25995" y="1429622"/>
                  </a:lnTo>
                  <a:lnTo>
                    <a:pt x="44264" y="1437287"/>
                  </a:lnTo>
                  <a:lnTo>
                    <a:pt x="644652" y="7620"/>
                  </a:lnTo>
                  <a:lnTo>
                    <a:pt x="626364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1802AA-1C10-4D2E-949C-2BB11F9D46D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B66B345-48AE-BDFC-1476-D5982BB1C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21458"/>
            <a:ext cx="3404870" cy="3671570"/>
            <a:chOff x="982980" y="2021458"/>
            <a:chExt cx="3404870" cy="3671570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8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5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304796" y="2021458"/>
              <a:ext cx="76200" cy="1500505"/>
            </a:xfrm>
            <a:custGeom>
              <a:avLst/>
              <a:gdLst/>
              <a:ahLst/>
              <a:cxnLst/>
              <a:rect l="l" t="t" r="r" b="b"/>
              <a:pathLst>
                <a:path w="76200" h="1500504">
                  <a:moveTo>
                    <a:pt x="0" y="1423162"/>
                  </a:moveTo>
                  <a:lnTo>
                    <a:pt x="36830" y="1499996"/>
                  </a:lnTo>
                  <a:lnTo>
                    <a:pt x="69847" y="1436624"/>
                  </a:lnTo>
                  <a:lnTo>
                    <a:pt x="47879" y="1436624"/>
                  </a:lnTo>
                  <a:lnTo>
                    <a:pt x="28067" y="1436369"/>
                  </a:lnTo>
                  <a:lnTo>
                    <a:pt x="28283" y="1423633"/>
                  </a:lnTo>
                  <a:lnTo>
                    <a:pt x="0" y="1423162"/>
                  </a:lnTo>
                  <a:close/>
                </a:path>
                <a:path w="76200" h="1500504">
                  <a:moveTo>
                    <a:pt x="28283" y="1423633"/>
                  </a:moveTo>
                  <a:lnTo>
                    <a:pt x="28067" y="1436369"/>
                  </a:lnTo>
                  <a:lnTo>
                    <a:pt x="47879" y="1436624"/>
                  </a:lnTo>
                  <a:lnTo>
                    <a:pt x="48093" y="1423963"/>
                  </a:lnTo>
                  <a:lnTo>
                    <a:pt x="28283" y="1423633"/>
                  </a:lnTo>
                  <a:close/>
                </a:path>
                <a:path w="76200" h="1500504">
                  <a:moveTo>
                    <a:pt x="48093" y="1423963"/>
                  </a:moveTo>
                  <a:lnTo>
                    <a:pt x="47879" y="1436624"/>
                  </a:lnTo>
                  <a:lnTo>
                    <a:pt x="69847" y="1436624"/>
                  </a:lnTo>
                  <a:lnTo>
                    <a:pt x="76200" y="1424431"/>
                  </a:lnTo>
                  <a:lnTo>
                    <a:pt x="48093" y="1423963"/>
                  </a:lnTo>
                  <a:close/>
                </a:path>
                <a:path w="76200" h="1500504">
                  <a:moveTo>
                    <a:pt x="52451" y="0"/>
                  </a:moveTo>
                  <a:lnTo>
                    <a:pt x="28283" y="1423633"/>
                  </a:lnTo>
                  <a:lnTo>
                    <a:pt x="48093" y="1423963"/>
                  </a:lnTo>
                  <a:lnTo>
                    <a:pt x="72262" y="253"/>
                  </a:lnTo>
                  <a:lnTo>
                    <a:pt x="52451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E53B4A-9258-4729-9BB7-702C248A2233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8A3B835C-CA65-5EC7-F9D6-9B392F3E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18030"/>
            <a:ext cx="3404870" cy="3675379"/>
            <a:chOff x="982980" y="2018029"/>
            <a:chExt cx="3404870" cy="3675379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5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5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358263" y="2018029"/>
              <a:ext cx="596265" cy="1503680"/>
            </a:xfrm>
            <a:custGeom>
              <a:avLst/>
              <a:gdLst/>
              <a:ahLst/>
              <a:cxnLst/>
              <a:rect l="l" t="t" r="r" b="b"/>
              <a:pathLst>
                <a:path w="596264" h="1503679">
                  <a:moveTo>
                    <a:pt x="551410" y="1435891"/>
                  </a:moveTo>
                  <a:lnTo>
                    <a:pt x="525144" y="1446022"/>
                  </a:lnTo>
                  <a:lnTo>
                    <a:pt x="588137" y="1503426"/>
                  </a:lnTo>
                  <a:lnTo>
                    <a:pt x="593466" y="1447800"/>
                  </a:lnTo>
                  <a:lnTo>
                    <a:pt x="556006" y="1447800"/>
                  </a:lnTo>
                  <a:lnTo>
                    <a:pt x="551410" y="1435891"/>
                  </a:lnTo>
                  <a:close/>
                </a:path>
                <a:path w="596264" h="1503679">
                  <a:moveTo>
                    <a:pt x="569871" y="1428770"/>
                  </a:moveTo>
                  <a:lnTo>
                    <a:pt x="551410" y="1435891"/>
                  </a:lnTo>
                  <a:lnTo>
                    <a:pt x="556006" y="1447800"/>
                  </a:lnTo>
                  <a:lnTo>
                    <a:pt x="574420" y="1440561"/>
                  </a:lnTo>
                  <a:lnTo>
                    <a:pt x="569871" y="1428770"/>
                  </a:lnTo>
                  <a:close/>
                </a:path>
                <a:path w="596264" h="1503679">
                  <a:moveTo>
                    <a:pt x="596264" y="1418590"/>
                  </a:moveTo>
                  <a:lnTo>
                    <a:pt x="569871" y="1428770"/>
                  </a:lnTo>
                  <a:lnTo>
                    <a:pt x="574420" y="1440561"/>
                  </a:lnTo>
                  <a:lnTo>
                    <a:pt x="556006" y="1447800"/>
                  </a:lnTo>
                  <a:lnTo>
                    <a:pt x="593466" y="1447800"/>
                  </a:lnTo>
                  <a:lnTo>
                    <a:pt x="596264" y="1418590"/>
                  </a:lnTo>
                  <a:close/>
                </a:path>
                <a:path w="596264" h="1503679">
                  <a:moveTo>
                    <a:pt x="18542" y="0"/>
                  </a:moveTo>
                  <a:lnTo>
                    <a:pt x="0" y="7112"/>
                  </a:lnTo>
                  <a:lnTo>
                    <a:pt x="551410" y="1435891"/>
                  </a:lnTo>
                  <a:lnTo>
                    <a:pt x="569871" y="1428770"/>
                  </a:lnTo>
                  <a:lnTo>
                    <a:pt x="18542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26E49A-F50D-41B0-BBF6-6A044573123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9C1751B5-CBB9-F4B0-6E86-B6DB17E1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540" y="-177289"/>
            <a:ext cx="639445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95" dirty="0"/>
              <a:t>Sequence-to-sequence </a:t>
            </a:r>
            <a:r>
              <a:rPr spc="-160" dirty="0"/>
              <a:t>with</a:t>
            </a:r>
            <a:r>
              <a:rPr spc="-345" dirty="0"/>
              <a:t> </a:t>
            </a:r>
            <a:r>
              <a:rPr spc="-160" dirty="0"/>
              <a:t>attention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06980" y="2282951"/>
            <a:ext cx="3404870" cy="3409950"/>
            <a:chOff x="982980" y="2282951"/>
            <a:chExt cx="3404870" cy="3409950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5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5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83742" y="2763392"/>
              <a:ext cx="2308860" cy="10160"/>
            </a:xfrm>
            <a:custGeom>
              <a:avLst/>
              <a:gdLst/>
              <a:ahLst/>
              <a:cxnLst/>
              <a:rect l="l" t="t" r="r" b="b"/>
              <a:pathLst>
                <a:path w="2308860" h="10160">
                  <a:moveTo>
                    <a:pt x="0" y="0"/>
                  </a:moveTo>
                  <a:lnTo>
                    <a:pt x="2308479" y="0"/>
                  </a:lnTo>
                </a:path>
                <a:path w="2308860" h="10160">
                  <a:moveTo>
                    <a:pt x="0" y="9905"/>
                  </a:moveTo>
                  <a:lnTo>
                    <a:pt x="2308479" y="9905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067562" y="2292857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13563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35636" y="475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67562" y="2292857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0" y="475488"/>
                  </a:moveTo>
                  <a:lnTo>
                    <a:pt x="135636" y="475488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671066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671066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13563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5636" y="4572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0" y="45720"/>
                  </a:moveTo>
                  <a:lnTo>
                    <a:pt x="135636" y="45720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079309" y="2759201"/>
              <a:ext cx="1924050" cy="762635"/>
            </a:xfrm>
            <a:custGeom>
              <a:avLst/>
              <a:gdLst/>
              <a:ahLst/>
              <a:cxnLst/>
              <a:rect l="l" t="t" r="r" b="b"/>
              <a:pathLst>
                <a:path w="1924050" h="762635">
                  <a:moveTo>
                    <a:pt x="111518" y="104902"/>
                  </a:moveTo>
                  <a:lnTo>
                    <a:pt x="108775" y="100076"/>
                  </a:lnTo>
                  <a:lnTo>
                    <a:pt x="67386" y="28702"/>
                  </a:lnTo>
                  <a:lnTo>
                    <a:pt x="56045" y="9144"/>
                  </a:lnTo>
                  <a:lnTo>
                    <a:pt x="0" y="104521"/>
                  </a:lnTo>
                  <a:lnTo>
                    <a:pt x="1574" y="110617"/>
                  </a:lnTo>
                  <a:lnTo>
                    <a:pt x="6286" y="113411"/>
                  </a:lnTo>
                  <a:lnTo>
                    <a:pt x="11010" y="116078"/>
                  </a:lnTo>
                  <a:lnTo>
                    <a:pt x="17081" y="114554"/>
                  </a:lnTo>
                  <a:lnTo>
                    <a:pt x="45897" y="65481"/>
                  </a:lnTo>
                  <a:lnTo>
                    <a:pt x="46024" y="48450"/>
                  </a:lnTo>
                  <a:lnTo>
                    <a:pt x="45974" y="65366"/>
                  </a:lnTo>
                  <a:lnTo>
                    <a:pt x="43878" y="761873"/>
                  </a:lnTo>
                  <a:lnTo>
                    <a:pt x="63690" y="762000"/>
                  </a:lnTo>
                  <a:lnTo>
                    <a:pt x="65684" y="100076"/>
                  </a:lnTo>
                  <a:lnTo>
                    <a:pt x="65709" y="65366"/>
                  </a:lnTo>
                  <a:lnTo>
                    <a:pt x="94373" y="114808"/>
                  </a:lnTo>
                  <a:lnTo>
                    <a:pt x="100444" y="116459"/>
                  </a:lnTo>
                  <a:lnTo>
                    <a:pt x="109905" y="110871"/>
                  </a:lnTo>
                  <a:lnTo>
                    <a:pt x="111518" y="104902"/>
                  </a:lnTo>
                  <a:close/>
                </a:path>
                <a:path w="1924050" h="762635">
                  <a:moveTo>
                    <a:pt x="716089" y="95631"/>
                  </a:moveTo>
                  <a:lnTo>
                    <a:pt x="713295" y="90932"/>
                  </a:lnTo>
                  <a:lnTo>
                    <a:pt x="671817" y="19558"/>
                  </a:lnTo>
                  <a:lnTo>
                    <a:pt x="660463" y="0"/>
                  </a:lnTo>
                  <a:lnTo>
                    <a:pt x="607250" y="90678"/>
                  </a:lnTo>
                  <a:lnTo>
                    <a:pt x="604583" y="95377"/>
                  </a:lnTo>
                  <a:lnTo>
                    <a:pt x="606107" y="101473"/>
                  </a:lnTo>
                  <a:lnTo>
                    <a:pt x="615505" y="107061"/>
                  </a:lnTo>
                  <a:lnTo>
                    <a:pt x="621601" y="105410"/>
                  </a:lnTo>
                  <a:lnTo>
                    <a:pt x="624395" y="100711"/>
                  </a:lnTo>
                  <a:lnTo>
                    <a:pt x="650443" y="56261"/>
                  </a:lnTo>
                  <a:lnTo>
                    <a:pt x="650557" y="19558"/>
                  </a:lnTo>
                  <a:lnTo>
                    <a:pt x="650468" y="56210"/>
                  </a:lnTo>
                  <a:lnTo>
                    <a:pt x="648906" y="762000"/>
                  </a:lnTo>
                  <a:lnTo>
                    <a:pt x="668718" y="762127"/>
                  </a:lnTo>
                  <a:lnTo>
                    <a:pt x="670166" y="107188"/>
                  </a:lnTo>
                  <a:lnTo>
                    <a:pt x="670242" y="56222"/>
                  </a:lnTo>
                  <a:lnTo>
                    <a:pt x="698944" y="105664"/>
                  </a:lnTo>
                  <a:lnTo>
                    <a:pt x="705040" y="107188"/>
                  </a:lnTo>
                  <a:lnTo>
                    <a:pt x="709739" y="104521"/>
                  </a:lnTo>
                  <a:lnTo>
                    <a:pt x="714438" y="101727"/>
                  </a:lnTo>
                  <a:lnTo>
                    <a:pt x="716089" y="95631"/>
                  </a:lnTo>
                  <a:close/>
                </a:path>
                <a:path w="1924050" h="762635">
                  <a:moveTo>
                    <a:pt x="1319085" y="95631"/>
                  </a:moveTo>
                  <a:lnTo>
                    <a:pt x="1316215" y="90805"/>
                  </a:lnTo>
                  <a:lnTo>
                    <a:pt x="1274813" y="19558"/>
                  </a:lnTo>
                  <a:lnTo>
                    <a:pt x="1263459" y="0"/>
                  </a:lnTo>
                  <a:lnTo>
                    <a:pt x="1210297" y="90932"/>
                  </a:lnTo>
                  <a:lnTo>
                    <a:pt x="1207579" y="95504"/>
                  </a:lnTo>
                  <a:lnTo>
                    <a:pt x="1209103" y="101473"/>
                  </a:lnTo>
                  <a:lnTo>
                    <a:pt x="1213802" y="104267"/>
                  </a:lnTo>
                  <a:lnTo>
                    <a:pt x="1218628" y="107061"/>
                  </a:lnTo>
                  <a:lnTo>
                    <a:pt x="1224597" y="105410"/>
                  </a:lnTo>
                  <a:lnTo>
                    <a:pt x="1227391" y="100711"/>
                  </a:lnTo>
                  <a:lnTo>
                    <a:pt x="1253490" y="56172"/>
                  </a:lnTo>
                  <a:lnTo>
                    <a:pt x="1252410" y="762000"/>
                  </a:lnTo>
                  <a:lnTo>
                    <a:pt x="1272222" y="762127"/>
                  </a:lnTo>
                  <a:lnTo>
                    <a:pt x="1273302" y="56426"/>
                  </a:lnTo>
                  <a:lnTo>
                    <a:pt x="1299146" y="100838"/>
                  </a:lnTo>
                  <a:lnTo>
                    <a:pt x="1301940" y="105537"/>
                  </a:lnTo>
                  <a:lnTo>
                    <a:pt x="1308036" y="107188"/>
                  </a:lnTo>
                  <a:lnTo>
                    <a:pt x="1312735" y="104394"/>
                  </a:lnTo>
                  <a:lnTo>
                    <a:pt x="1317434" y="101727"/>
                  </a:lnTo>
                  <a:lnTo>
                    <a:pt x="1319085" y="95631"/>
                  </a:lnTo>
                  <a:close/>
                </a:path>
                <a:path w="1924050" h="762635">
                  <a:moveTo>
                    <a:pt x="1923605" y="95631"/>
                  </a:moveTo>
                  <a:lnTo>
                    <a:pt x="1879358" y="19558"/>
                  </a:lnTo>
                  <a:lnTo>
                    <a:pt x="1867979" y="0"/>
                  </a:lnTo>
                  <a:lnTo>
                    <a:pt x="1814893" y="90805"/>
                  </a:lnTo>
                  <a:lnTo>
                    <a:pt x="1812099" y="95504"/>
                  </a:lnTo>
                  <a:lnTo>
                    <a:pt x="1813750" y="101600"/>
                  </a:lnTo>
                  <a:lnTo>
                    <a:pt x="1818449" y="104394"/>
                  </a:lnTo>
                  <a:lnTo>
                    <a:pt x="1823148" y="107061"/>
                  </a:lnTo>
                  <a:lnTo>
                    <a:pt x="1829244" y="105537"/>
                  </a:lnTo>
                  <a:lnTo>
                    <a:pt x="1831911" y="100838"/>
                  </a:lnTo>
                  <a:lnTo>
                    <a:pt x="1858035" y="56172"/>
                  </a:lnTo>
                  <a:lnTo>
                    <a:pt x="1857438" y="762000"/>
                  </a:lnTo>
                  <a:lnTo>
                    <a:pt x="1877250" y="762127"/>
                  </a:lnTo>
                  <a:lnTo>
                    <a:pt x="1877809" y="107188"/>
                  </a:lnTo>
                  <a:lnTo>
                    <a:pt x="1877733" y="56184"/>
                  </a:lnTo>
                  <a:lnTo>
                    <a:pt x="1877847" y="56375"/>
                  </a:lnTo>
                  <a:lnTo>
                    <a:pt x="1903793" y="100838"/>
                  </a:lnTo>
                  <a:lnTo>
                    <a:pt x="1906460" y="105537"/>
                  </a:lnTo>
                  <a:lnTo>
                    <a:pt x="1912556" y="107188"/>
                  </a:lnTo>
                  <a:lnTo>
                    <a:pt x="1917255" y="104394"/>
                  </a:lnTo>
                  <a:lnTo>
                    <a:pt x="1922081" y="101600"/>
                  </a:lnTo>
                  <a:lnTo>
                    <a:pt x="1923605" y="9563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36086" y="1399795"/>
            <a:ext cx="3401695" cy="860491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0170" marR="325755">
              <a:spcBef>
                <a:spcPts val="229"/>
              </a:spcBef>
              <a:defRPr/>
            </a:pPr>
            <a:r>
              <a:rPr spc="-135" dirty="0">
                <a:solidFill>
                  <a:srgbClr val="7E7E7E"/>
                </a:solidFill>
                <a:latin typeface="Arial"/>
                <a:cs typeface="Arial"/>
              </a:rPr>
              <a:t>On </a:t>
            </a:r>
            <a:r>
              <a:rPr spc="-40" dirty="0">
                <a:solidFill>
                  <a:srgbClr val="7E7E7E"/>
                </a:solidFill>
                <a:latin typeface="Arial"/>
                <a:cs typeface="Arial"/>
              </a:rPr>
              <a:t>this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decoder </a:t>
            </a:r>
            <a:r>
              <a:rPr spc="-50" dirty="0">
                <a:solidFill>
                  <a:srgbClr val="7E7E7E"/>
                </a:solidFill>
                <a:latin typeface="Arial"/>
                <a:cs typeface="Arial"/>
              </a:rPr>
              <a:t>timestep,</a:t>
            </a:r>
            <a:r>
              <a:rPr spc="-1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50" dirty="0">
                <a:solidFill>
                  <a:srgbClr val="7E7E7E"/>
                </a:solidFill>
                <a:latin typeface="Arial"/>
                <a:cs typeface="Arial"/>
              </a:rPr>
              <a:t>we’re  </a:t>
            </a:r>
            <a:r>
              <a:rPr spc="-55" dirty="0">
                <a:solidFill>
                  <a:srgbClr val="7E7E7E"/>
                </a:solidFill>
                <a:latin typeface="Arial"/>
                <a:cs typeface="Arial"/>
              </a:rPr>
              <a:t>mostly </a:t>
            </a:r>
            <a:r>
              <a:rPr spc="-85" dirty="0">
                <a:solidFill>
                  <a:srgbClr val="7E7E7E"/>
                </a:solidFill>
                <a:latin typeface="Arial"/>
                <a:cs typeface="Arial"/>
              </a:rPr>
              <a:t>focusing </a:t>
            </a:r>
            <a:r>
              <a:rPr spc="-60" dirty="0">
                <a:solidFill>
                  <a:srgbClr val="7E7E7E"/>
                </a:solidFill>
                <a:latin typeface="Arial"/>
                <a:cs typeface="Arial"/>
              </a:rPr>
              <a:t>on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first 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encoder </a:t>
            </a:r>
            <a:r>
              <a:rPr spc="-60" dirty="0">
                <a:solidFill>
                  <a:srgbClr val="7E7E7E"/>
                </a:solidFill>
                <a:latin typeface="Arial"/>
                <a:cs typeface="Arial"/>
              </a:rPr>
              <a:t>hidden </a:t>
            </a:r>
            <a:r>
              <a:rPr spc="-70" dirty="0">
                <a:solidFill>
                  <a:srgbClr val="7E7E7E"/>
                </a:solidFill>
                <a:latin typeface="Arial"/>
                <a:cs typeface="Arial"/>
              </a:rPr>
              <a:t>state</a:t>
            </a:r>
            <a:r>
              <a:rPr spc="-12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(</a:t>
            </a:r>
            <a:r>
              <a:rPr i="1" spc="-5" dirty="0">
                <a:solidFill>
                  <a:srgbClr val="7E7E7E"/>
                </a:solidFill>
                <a:latin typeface="Arial"/>
                <a:cs typeface="Arial"/>
              </a:rPr>
              <a:t>”he”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783586" y="1848611"/>
            <a:ext cx="958850" cy="483234"/>
          </a:xfrm>
          <a:custGeom>
            <a:avLst/>
            <a:gdLst/>
            <a:ahLst/>
            <a:cxnLst/>
            <a:rect l="l" t="t" r="r" b="b"/>
            <a:pathLst>
              <a:path w="958850" h="483235">
                <a:moveTo>
                  <a:pt x="58673" y="405129"/>
                </a:moveTo>
                <a:lnTo>
                  <a:pt x="0" y="482473"/>
                </a:lnTo>
                <a:lnTo>
                  <a:pt x="97154" y="482980"/>
                </a:lnTo>
                <a:lnTo>
                  <a:pt x="87487" y="463423"/>
                </a:lnTo>
                <a:lnTo>
                  <a:pt x="71373" y="463423"/>
                </a:lnTo>
                <a:lnTo>
                  <a:pt x="58546" y="437514"/>
                </a:lnTo>
                <a:lnTo>
                  <a:pt x="71519" y="431118"/>
                </a:lnTo>
                <a:lnTo>
                  <a:pt x="58673" y="405129"/>
                </a:lnTo>
                <a:close/>
              </a:path>
              <a:path w="958850" h="483235">
                <a:moveTo>
                  <a:pt x="71519" y="431118"/>
                </a:moveTo>
                <a:lnTo>
                  <a:pt x="58546" y="437514"/>
                </a:lnTo>
                <a:lnTo>
                  <a:pt x="71373" y="463423"/>
                </a:lnTo>
                <a:lnTo>
                  <a:pt x="84330" y="457034"/>
                </a:lnTo>
                <a:lnTo>
                  <a:pt x="71519" y="431118"/>
                </a:lnTo>
                <a:close/>
              </a:path>
              <a:path w="958850" h="483235">
                <a:moveTo>
                  <a:pt x="84330" y="457034"/>
                </a:moveTo>
                <a:lnTo>
                  <a:pt x="71373" y="463423"/>
                </a:lnTo>
                <a:lnTo>
                  <a:pt x="87487" y="463423"/>
                </a:lnTo>
                <a:lnTo>
                  <a:pt x="84330" y="457034"/>
                </a:lnTo>
                <a:close/>
              </a:path>
              <a:path w="958850" h="483235">
                <a:moveTo>
                  <a:pt x="945895" y="0"/>
                </a:moveTo>
                <a:lnTo>
                  <a:pt x="71519" y="431118"/>
                </a:lnTo>
                <a:lnTo>
                  <a:pt x="84330" y="457034"/>
                </a:lnTo>
                <a:lnTo>
                  <a:pt x="958722" y="25908"/>
                </a:lnTo>
                <a:lnTo>
                  <a:pt x="945895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20334" y="2759201"/>
            <a:ext cx="3145790" cy="585416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215900" marR="113030" indent="-96520">
              <a:spcBef>
                <a:spcPts val="244"/>
              </a:spcBef>
              <a:defRPr/>
            </a:pPr>
            <a:r>
              <a:rPr spc="-190" dirty="0">
                <a:solidFill>
                  <a:srgbClr val="7E7E7E"/>
                </a:solidFill>
                <a:latin typeface="Arial"/>
                <a:cs typeface="Arial"/>
              </a:rPr>
              <a:t>Take </a:t>
            </a:r>
            <a:r>
              <a:rPr spc="-65" dirty="0">
                <a:solidFill>
                  <a:srgbClr val="7E7E7E"/>
                </a:solidFill>
                <a:latin typeface="Arial"/>
                <a:cs typeface="Arial"/>
              </a:rPr>
              <a:t>softmax </a:t>
            </a:r>
            <a:r>
              <a:rPr spc="15" dirty="0">
                <a:solidFill>
                  <a:srgbClr val="7E7E7E"/>
                </a:solidFill>
                <a:latin typeface="Arial"/>
                <a:cs typeface="Arial"/>
              </a:rPr>
              <a:t>to </a:t>
            </a:r>
            <a:r>
              <a:rPr spc="5" dirty="0">
                <a:solidFill>
                  <a:srgbClr val="7E7E7E"/>
                </a:solidFill>
                <a:latin typeface="Arial"/>
                <a:cs typeface="Arial"/>
              </a:rPr>
              <a:t>turn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</a:t>
            </a:r>
            <a:r>
              <a:rPr spc="-3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7E7E7E"/>
                </a:solidFill>
                <a:latin typeface="Arial"/>
                <a:cs typeface="Arial"/>
              </a:rPr>
              <a:t>scores  </a:t>
            </a:r>
            <a:r>
              <a:rPr spc="-10" dirty="0">
                <a:solidFill>
                  <a:srgbClr val="7E7E7E"/>
                </a:solidFill>
                <a:latin typeface="Arial"/>
                <a:cs typeface="Arial"/>
              </a:rPr>
              <a:t>into </a:t>
            </a:r>
            <a:r>
              <a:rPr spc="-140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pc="-35" dirty="0">
                <a:solidFill>
                  <a:srgbClr val="7E7E7E"/>
                </a:solidFill>
                <a:latin typeface="Arial"/>
                <a:cs typeface="Arial"/>
              </a:rPr>
              <a:t>probability</a:t>
            </a:r>
            <a:r>
              <a:rPr spc="-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7E7E7E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949190" y="3039746"/>
            <a:ext cx="772160" cy="86995"/>
          </a:xfrm>
          <a:custGeom>
            <a:avLst/>
            <a:gdLst/>
            <a:ahLst/>
            <a:cxnLst/>
            <a:rect l="l" t="t" r="r" b="b"/>
            <a:pathLst>
              <a:path w="772160" h="86994">
                <a:moveTo>
                  <a:pt x="86868" y="0"/>
                </a:moveTo>
                <a:lnTo>
                  <a:pt x="0" y="43560"/>
                </a:lnTo>
                <a:lnTo>
                  <a:pt x="86868" y="86867"/>
                </a:lnTo>
                <a:lnTo>
                  <a:pt x="86868" y="57912"/>
                </a:lnTo>
                <a:lnTo>
                  <a:pt x="72389" y="57912"/>
                </a:lnTo>
                <a:lnTo>
                  <a:pt x="72389" y="28955"/>
                </a:lnTo>
                <a:lnTo>
                  <a:pt x="86868" y="28937"/>
                </a:lnTo>
                <a:lnTo>
                  <a:pt x="86868" y="0"/>
                </a:lnTo>
                <a:close/>
              </a:path>
              <a:path w="772160" h="86994">
                <a:moveTo>
                  <a:pt x="86868" y="28937"/>
                </a:moveTo>
                <a:lnTo>
                  <a:pt x="72389" y="28955"/>
                </a:lnTo>
                <a:lnTo>
                  <a:pt x="72389" y="57912"/>
                </a:lnTo>
                <a:lnTo>
                  <a:pt x="86868" y="57893"/>
                </a:lnTo>
                <a:lnTo>
                  <a:pt x="86868" y="28937"/>
                </a:lnTo>
                <a:close/>
              </a:path>
              <a:path w="772160" h="86994">
                <a:moveTo>
                  <a:pt x="86868" y="57893"/>
                </a:moveTo>
                <a:lnTo>
                  <a:pt x="72389" y="57912"/>
                </a:lnTo>
                <a:lnTo>
                  <a:pt x="86868" y="57912"/>
                </a:lnTo>
                <a:close/>
              </a:path>
              <a:path w="772160" h="86994">
                <a:moveTo>
                  <a:pt x="772160" y="28066"/>
                </a:moveTo>
                <a:lnTo>
                  <a:pt x="86868" y="28937"/>
                </a:lnTo>
                <a:lnTo>
                  <a:pt x="86868" y="57893"/>
                </a:lnTo>
                <a:lnTo>
                  <a:pt x="772160" y="57022"/>
                </a:lnTo>
                <a:lnTo>
                  <a:pt x="772160" y="28066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3E080D-C7AA-4C00-869D-A9227FCE33B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2662" y="1095755"/>
            <a:ext cx="3409315" cy="4597400"/>
            <a:chOff x="978661" y="1095755"/>
            <a:chExt cx="3409315" cy="4597400"/>
          </a:xfrm>
        </p:grpSpPr>
        <p:sp>
          <p:nvSpPr>
            <p:cNvPr id="4" name="object 4"/>
            <p:cNvSpPr/>
            <p:nvPr/>
          </p:nvSpPr>
          <p:spPr>
            <a:xfrm>
              <a:off x="1066799" y="4367784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4283963"/>
              <a:ext cx="2796539" cy="14028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1"/>
              <a:ext cx="1924050" cy="675005"/>
            </a:xfrm>
            <a:custGeom>
              <a:avLst/>
              <a:gdLst/>
              <a:ahLst/>
              <a:cxnLst/>
              <a:rect l="l" t="t" r="r" b="b"/>
              <a:pathLst>
                <a:path w="1924050" h="675004">
                  <a:moveTo>
                    <a:pt x="111531" y="96139"/>
                  </a:moveTo>
                  <a:lnTo>
                    <a:pt x="108813" y="91313"/>
                  </a:lnTo>
                  <a:lnTo>
                    <a:pt x="67894" y="19558"/>
                  </a:lnTo>
                  <a:lnTo>
                    <a:pt x="56756" y="0"/>
                  </a:ln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6" y="5614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65" y="56375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close/>
                </a:path>
                <a:path w="1924050" h="675004">
                  <a:moveTo>
                    <a:pt x="715225" y="95885"/>
                  </a:moveTo>
                  <a:lnTo>
                    <a:pt x="712558" y="91059"/>
                  </a:lnTo>
                  <a:lnTo>
                    <a:pt x="671372" y="19558"/>
                  </a:lnTo>
                  <a:lnTo>
                    <a:pt x="660107" y="0"/>
                  </a:lnTo>
                  <a:lnTo>
                    <a:pt x="603719" y="95250"/>
                  </a:lnTo>
                  <a:lnTo>
                    <a:pt x="605370" y="101346"/>
                  </a:lnTo>
                  <a:lnTo>
                    <a:pt x="614768" y="106934"/>
                  </a:lnTo>
                  <a:lnTo>
                    <a:pt x="620864" y="105283"/>
                  </a:lnTo>
                  <a:lnTo>
                    <a:pt x="623531" y="100584"/>
                  </a:lnTo>
                  <a:lnTo>
                    <a:pt x="649859" y="56108"/>
                  </a:lnTo>
                  <a:lnTo>
                    <a:pt x="646391" y="668909"/>
                  </a:lnTo>
                  <a:lnTo>
                    <a:pt x="666203" y="669036"/>
                  </a:lnTo>
                  <a:lnTo>
                    <a:pt x="669671" y="56324"/>
                  </a:lnTo>
                  <a:lnTo>
                    <a:pt x="695413" y="100965"/>
                  </a:lnTo>
                  <a:lnTo>
                    <a:pt x="698080" y="105791"/>
                  </a:lnTo>
                  <a:lnTo>
                    <a:pt x="704176" y="107315"/>
                  </a:lnTo>
                  <a:lnTo>
                    <a:pt x="708875" y="104648"/>
                  </a:lnTo>
                  <a:lnTo>
                    <a:pt x="713701" y="101854"/>
                  </a:lnTo>
                  <a:lnTo>
                    <a:pt x="715225" y="95885"/>
                  </a:lnTo>
                  <a:close/>
                </a:path>
                <a:path w="1924050" h="675004">
                  <a:moveTo>
                    <a:pt x="1319237" y="96647"/>
                  </a:moveTo>
                  <a:lnTo>
                    <a:pt x="1316570" y="91821"/>
                  </a:lnTo>
                  <a:lnTo>
                    <a:pt x="1276210" y="19431"/>
                  </a:lnTo>
                  <a:lnTo>
                    <a:pt x="1265389" y="0"/>
                  </a:lnTo>
                  <a:lnTo>
                    <a:pt x="1210525" y="89789"/>
                  </a:lnTo>
                  <a:lnTo>
                    <a:pt x="1207731" y="94488"/>
                  </a:lnTo>
                  <a:lnTo>
                    <a:pt x="1209255" y="100584"/>
                  </a:lnTo>
                  <a:lnTo>
                    <a:pt x="1213827" y="103378"/>
                  </a:lnTo>
                  <a:lnTo>
                    <a:pt x="1218526" y="106172"/>
                  </a:lnTo>
                  <a:lnTo>
                    <a:pt x="1224622" y="104775"/>
                  </a:lnTo>
                  <a:lnTo>
                    <a:pt x="1227543" y="100076"/>
                  </a:lnTo>
                  <a:lnTo>
                    <a:pt x="1254379" y="55994"/>
                  </a:lnTo>
                  <a:lnTo>
                    <a:pt x="1242275" y="668782"/>
                  </a:lnTo>
                  <a:lnTo>
                    <a:pt x="1262087" y="669163"/>
                  </a:lnTo>
                  <a:lnTo>
                    <a:pt x="1274191" y="56388"/>
                  </a:lnTo>
                  <a:lnTo>
                    <a:pt x="1299298" y="101473"/>
                  </a:lnTo>
                  <a:lnTo>
                    <a:pt x="1301965" y="106299"/>
                  </a:lnTo>
                  <a:lnTo>
                    <a:pt x="1307934" y="107950"/>
                  </a:lnTo>
                  <a:lnTo>
                    <a:pt x="1317586" y="102616"/>
                  </a:lnTo>
                  <a:lnTo>
                    <a:pt x="1319237" y="96647"/>
                  </a:lnTo>
                  <a:close/>
                </a:path>
                <a:path w="1924050" h="675004">
                  <a:moveTo>
                    <a:pt x="1923630" y="96139"/>
                  </a:moveTo>
                  <a:lnTo>
                    <a:pt x="1880019" y="19558"/>
                  </a:lnTo>
                  <a:lnTo>
                    <a:pt x="1868893" y="0"/>
                  </a:lnTo>
                  <a:lnTo>
                    <a:pt x="1812124" y="94996"/>
                  </a:lnTo>
                  <a:lnTo>
                    <a:pt x="1813648" y="101092"/>
                  </a:lnTo>
                  <a:lnTo>
                    <a:pt x="1823046" y="106680"/>
                  </a:lnTo>
                  <a:lnTo>
                    <a:pt x="1829142" y="105156"/>
                  </a:lnTo>
                  <a:lnTo>
                    <a:pt x="1858340" y="56184"/>
                  </a:lnTo>
                  <a:lnTo>
                    <a:pt x="1851875" y="665988"/>
                  </a:lnTo>
                  <a:lnTo>
                    <a:pt x="1871687" y="666242"/>
                  </a:lnTo>
                  <a:lnTo>
                    <a:pt x="1878152" y="56261"/>
                  </a:lnTo>
                  <a:lnTo>
                    <a:pt x="1903691" y="101219"/>
                  </a:lnTo>
                  <a:lnTo>
                    <a:pt x="1906485" y="105918"/>
                  </a:lnTo>
                  <a:lnTo>
                    <a:pt x="1912454" y="107569"/>
                  </a:lnTo>
                  <a:lnTo>
                    <a:pt x="1917280" y="104902"/>
                  </a:lnTo>
                  <a:lnTo>
                    <a:pt x="1921979" y="102235"/>
                  </a:lnTo>
                  <a:lnTo>
                    <a:pt x="1923630" y="9613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799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671827" y="3511295"/>
              <a:ext cx="132588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275331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880360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172667" y="3557282"/>
              <a:ext cx="3077210" cy="746760"/>
            </a:xfrm>
            <a:custGeom>
              <a:avLst/>
              <a:gdLst/>
              <a:ahLst/>
              <a:cxnLst/>
              <a:rect l="l" t="t" r="r" b="b"/>
              <a:pathLst>
                <a:path w="3077210" h="746760">
                  <a:moveTo>
                    <a:pt x="3077133" y="727951"/>
                  </a:moveTo>
                  <a:lnTo>
                    <a:pt x="1883956" y="36842"/>
                  </a:lnTo>
                  <a:lnTo>
                    <a:pt x="1941118" y="36690"/>
                  </a:lnTo>
                  <a:lnTo>
                    <a:pt x="1945436" y="32245"/>
                  </a:lnTo>
                  <a:lnTo>
                    <a:pt x="1945436" y="21323"/>
                  </a:lnTo>
                  <a:lnTo>
                    <a:pt x="1942642" y="18529"/>
                  </a:lnTo>
                  <a:lnTo>
                    <a:pt x="1940991" y="16878"/>
                  </a:lnTo>
                  <a:lnTo>
                    <a:pt x="1935530" y="16878"/>
                  </a:lnTo>
                  <a:lnTo>
                    <a:pt x="1830374" y="17259"/>
                  </a:lnTo>
                  <a:lnTo>
                    <a:pt x="1885111" y="113398"/>
                  </a:lnTo>
                  <a:lnTo>
                    <a:pt x="1891207" y="115049"/>
                  </a:lnTo>
                  <a:lnTo>
                    <a:pt x="1895906" y="112382"/>
                  </a:lnTo>
                  <a:lnTo>
                    <a:pt x="1900605" y="109588"/>
                  </a:lnTo>
                  <a:lnTo>
                    <a:pt x="1902383" y="103619"/>
                  </a:lnTo>
                  <a:lnTo>
                    <a:pt x="1899589" y="98793"/>
                  </a:lnTo>
                  <a:lnTo>
                    <a:pt x="1874012" y="53975"/>
                  </a:lnTo>
                  <a:lnTo>
                    <a:pt x="2957258" y="681405"/>
                  </a:lnTo>
                  <a:lnTo>
                    <a:pt x="1281417" y="28448"/>
                  </a:lnTo>
                  <a:lnTo>
                    <a:pt x="1337741" y="19545"/>
                  </a:lnTo>
                  <a:lnTo>
                    <a:pt x="1340954" y="15113"/>
                  </a:lnTo>
                  <a:lnTo>
                    <a:pt x="1341424" y="14465"/>
                  </a:lnTo>
                  <a:lnTo>
                    <a:pt x="1339646" y="3670"/>
                  </a:lnTo>
                  <a:lnTo>
                    <a:pt x="1334566" y="0"/>
                  </a:lnTo>
                  <a:lnTo>
                    <a:pt x="1225346" y="17259"/>
                  </a:lnTo>
                  <a:lnTo>
                    <a:pt x="1290751" y="99682"/>
                  </a:lnTo>
                  <a:lnTo>
                    <a:pt x="1294180" y="103873"/>
                  </a:lnTo>
                  <a:lnTo>
                    <a:pt x="1300403" y="104635"/>
                  </a:lnTo>
                  <a:lnTo>
                    <a:pt x="1304594" y="101206"/>
                  </a:lnTo>
                  <a:lnTo>
                    <a:pt x="1308912" y="97777"/>
                  </a:lnTo>
                  <a:lnTo>
                    <a:pt x="1309674" y="91554"/>
                  </a:lnTo>
                  <a:lnTo>
                    <a:pt x="1274216" y="47002"/>
                  </a:lnTo>
                  <a:lnTo>
                    <a:pt x="2889681" y="676325"/>
                  </a:lnTo>
                  <a:lnTo>
                    <a:pt x="661949" y="60833"/>
                  </a:lnTo>
                  <a:lnTo>
                    <a:pt x="698830" y="51041"/>
                  </a:lnTo>
                  <a:lnTo>
                    <a:pt x="717092" y="46215"/>
                  </a:lnTo>
                  <a:lnTo>
                    <a:pt x="720267" y="40754"/>
                  </a:lnTo>
                  <a:lnTo>
                    <a:pt x="718870" y="35547"/>
                  </a:lnTo>
                  <a:lnTo>
                    <a:pt x="717473" y="30226"/>
                  </a:lnTo>
                  <a:lnTo>
                    <a:pt x="712012" y="27051"/>
                  </a:lnTo>
                  <a:lnTo>
                    <a:pt x="605078" y="55359"/>
                  </a:lnTo>
                  <a:lnTo>
                    <a:pt x="678599" y="130797"/>
                  </a:lnTo>
                  <a:lnTo>
                    <a:pt x="682294" y="134607"/>
                  </a:lnTo>
                  <a:lnTo>
                    <a:pt x="688644" y="134607"/>
                  </a:lnTo>
                  <a:lnTo>
                    <a:pt x="692454" y="130797"/>
                  </a:lnTo>
                  <a:lnTo>
                    <a:pt x="696391" y="126987"/>
                  </a:lnTo>
                  <a:lnTo>
                    <a:pt x="696518" y="120764"/>
                  </a:lnTo>
                  <a:lnTo>
                    <a:pt x="656615" y="79844"/>
                  </a:lnTo>
                  <a:lnTo>
                    <a:pt x="2697518" y="643864"/>
                  </a:lnTo>
                  <a:lnTo>
                    <a:pt x="57200" y="57861"/>
                  </a:lnTo>
                  <a:lnTo>
                    <a:pt x="82042" y="49898"/>
                  </a:lnTo>
                  <a:lnTo>
                    <a:pt x="111429" y="40513"/>
                  </a:lnTo>
                  <a:lnTo>
                    <a:pt x="114350" y="34925"/>
                  </a:lnTo>
                  <a:lnTo>
                    <a:pt x="111048" y="24498"/>
                  </a:lnTo>
                  <a:lnTo>
                    <a:pt x="105460" y="21577"/>
                  </a:lnTo>
                  <a:lnTo>
                    <a:pt x="0" y="55359"/>
                  </a:lnTo>
                  <a:lnTo>
                    <a:pt x="77228" y="126733"/>
                  </a:lnTo>
                  <a:lnTo>
                    <a:pt x="81241" y="130543"/>
                  </a:lnTo>
                  <a:lnTo>
                    <a:pt x="87515" y="130289"/>
                  </a:lnTo>
                  <a:lnTo>
                    <a:pt x="94945" y="122161"/>
                  </a:lnTo>
                  <a:lnTo>
                    <a:pt x="94703" y="115938"/>
                  </a:lnTo>
                  <a:lnTo>
                    <a:pt x="90678" y="112255"/>
                  </a:lnTo>
                  <a:lnTo>
                    <a:pt x="52895" y="77292"/>
                  </a:lnTo>
                  <a:lnTo>
                    <a:pt x="3069259" y="746747"/>
                  </a:lnTo>
                  <a:lnTo>
                    <a:pt x="3069285" y="746594"/>
                  </a:lnTo>
                  <a:lnTo>
                    <a:pt x="3072206" y="736460"/>
                  </a:lnTo>
                  <a:lnTo>
                    <a:pt x="3077133" y="72795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83741" y="2763392"/>
              <a:ext cx="2308860" cy="10160"/>
            </a:xfrm>
            <a:custGeom>
              <a:avLst/>
              <a:gdLst/>
              <a:ahLst/>
              <a:cxnLst/>
              <a:rect l="l" t="t" r="r" b="b"/>
              <a:pathLst>
                <a:path w="2308860" h="10160">
                  <a:moveTo>
                    <a:pt x="0" y="0"/>
                  </a:moveTo>
                  <a:lnTo>
                    <a:pt x="2308479" y="0"/>
                  </a:lnTo>
                </a:path>
                <a:path w="2308860" h="10160">
                  <a:moveTo>
                    <a:pt x="0" y="9905"/>
                  </a:moveTo>
                  <a:lnTo>
                    <a:pt x="2308479" y="9905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13563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35636" y="475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0" y="475488"/>
                  </a:moveTo>
                  <a:lnTo>
                    <a:pt x="135636" y="475488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13563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5636" y="4572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0" y="45720"/>
                  </a:moveTo>
                  <a:lnTo>
                    <a:pt x="135636" y="45720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079309" y="2759201"/>
              <a:ext cx="1924050" cy="762635"/>
            </a:xfrm>
            <a:custGeom>
              <a:avLst/>
              <a:gdLst/>
              <a:ahLst/>
              <a:cxnLst/>
              <a:rect l="l" t="t" r="r" b="b"/>
              <a:pathLst>
                <a:path w="1924050" h="762635">
                  <a:moveTo>
                    <a:pt x="111518" y="104902"/>
                  </a:moveTo>
                  <a:lnTo>
                    <a:pt x="108775" y="100076"/>
                  </a:lnTo>
                  <a:lnTo>
                    <a:pt x="67386" y="28702"/>
                  </a:lnTo>
                  <a:lnTo>
                    <a:pt x="56045" y="9144"/>
                  </a:lnTo>
                  <a:lnTo>
                    <a:pt x="0" y="104521"/>
                  </a:lnTo>
                  <a:lnTo>
                    <a:pt x="1574" y="110617"/>
                  </a:lnTo>
                  <a:lnTo>
                    <a:pt x="6286" y="113411"/>
                  </a:lnTo>
                  <a:lnTo>
                    <a:pt x="11010" y="116078"/>
                  </a:lnTo>
                  <a:lnTo>
                    <a:pt x="17081" y="114554"/>
                  </a:lnTo>
                  <a:lnTo>
                    <a:pt x="45897" y="65481"/>
                  </a:lnTo>
                  <a:lnTo>
                    <a:pt x="46024" y="48450"/>
                  </a:lnTo>
                  <a:lnTo>
                    <a:pt x="45974" y="65366"/>
                  </a:lnTo>
                  <a:lnTo>
                    <a:pt x="43878" y="761873"/>
                  </a:lnTo>
                  <a:lnTo>
                    <a:pt x="63690" y="762000"/>
                  </a:lnTo>
                  <a:lnTo>
                    <a:pt x="65684" y="100076"/>
                  </a:lnTo>
                  <a:lnTo>
                    <a:pt x="65709" y="65366"/>
                  </a:lnTo>
                  <a:lnTo>
                    <a:pt x="94373" y="114808"/>
                  </a:lnTo>
                  <a:lnTo>
                    <a:pt x="100444" y="116459"/>
                  </a:lnTo>
                  <a:lnTo>
                    <a:pt x="109905" y="110871"/>
                  </a:lnTo>
                  <a:lnTo>
                    <a:pt x="111518" y="104902"/>
                  </a:lnTo>
                  <a:close/>
                </a:path>
                <a:path w="1924050" h="762635">
                  <a:moveTo>
                    <a:pt x="716089" y="95631"/>
                  </a:moveTo>
                  <a:lnTo>
                    <a:pt x="713295" y="90932"/>
                  </a:lnTo>
                  <a:lnTo>
                    <a:pt x="671817" y="19558"/>
                  </a:lnTo>
                  <a:lnTo>
                    <a:pt x="660463" y="0"/>
                  </a:lnTo>
                  <a:lnTo>
                    <a:pt x="607250" y="90678"/>
                  </a:lnTo>
                  <a:lnTo>
                    <a:pt x="604583" y="95377"/>
                  </a:lnTo>
                  <a:lnTo>
                    <a:pt x="606107" y="101473"/>
                  </a:lnTo>
                  <a:lnTo>
                    <a:pt x="615505" y="107061"/>
                  </a:lnTo>
                  <a:lnTo>
                    <a:pt x="621601" y="105410"/>
                  </a:lnTo>
                  <a:lnTo>
                    <a:pt x="624395" y="100711"/>
                  </a:lnTo>
                  <a:lnTo>
                    <a:pt x="650443" y="56261"/>
                  </a:lnTo>
                  <a:lnTo>
                    <a:pt x="650557" y="19558"/>
                  </a:lnTo>
                  <a:lnTo>
                    <a:pt x="650468" y="56210"/>
                  </a:lnTo>
                  <a:lnTo>
                    <a:pt x="648906" y="762000"/>
                  </a:lnTo>
                  <a:lnTo>
                    <a:pt x="668718" y="762127"/>
                  </a:lnTo>
                  <a:lnTo>
                    <a:pt x="670166" y="107188"/>
                  </a:lnTo>
                  <a:lnTo>
                    <a:pt x="670242" y="56222"/>
                  </a:lnTo>
                  <a:lnTo>
                    <a:pt x="698944" y="105664"/>
                  </a:lnTo>
                  <a:lnTo>
                    <a:pt x="705040" y="107188"/>
                  </a:lnTo>
                  <a:lnTo>
                    <a:pt x="709739" y="104521"/>
                  </a:lnTo>
                  <a:lnTo>
                    <a:pt x="714438" y="101727"/>
                  </a:lnTo>
                  <a:lnTo>
                    <a:pt x="716089" y="95631"/>
                  </a:lnTo>
                  <a:close/>
                </a:path>
                <a:path w="1924050" h="762635">
                  <a:moveTo>
                    <a:pt x="1319085" y="95631"/>
                  </a:moveTo>
                  <a:lnTo>
                    <a:pt x="1316215" y="90805"/>
                  </a:lnTo>
                  <a:lnTo>
                    <a:pt x="1274813" y="19558"/>
                  </a:lnTo>
                  <a:lnTo>
                    <a:pt x="1263459" y="0"/>
                  </a:lnTo>
                  <a:lnTo>
                    <a:pt x="1210297" y="90932"/>
                  </a:lnTo>
                  <a:lnTo>
                    <a:pt x="1207579" y="95504"/>
                  </a:lnTo>
                  <a:lnTo>
                    <a:pt x="1209103" y="101473"/>
                  </a:lnTo>
                  <a:lnTo>
                    <a:pt x="1213802" y="104267"/>
                  </a:lnTo>
                  <a:lnTo>
                    <a:pt x="1218628" y="107061"/>
                  </a:lnTo>
                  <a:lnTo>
                    <a:pt x="1224597" y="105410"/>
                  </a:lnTo>
                  <a:lnTo>
                    <a:pt x="1227391" y="100711"/>
                  </a:lnTo>
                  <a:lnTo>
                    <a:pt x="1253490" y="56172"/>
                  </a:lnTo>
                  <a:lnTo>
                    <a:pt x="1252410" y="762000"/>
                  </a:lnTo>
                  <a:lnTo>
                    <a:pt x="1272222" y="762127"/>
                  </a:lnTo>
                  <a:lnTo>
                    <a:pt x="1273302" y="56426"/>
                  </a:lnTo>
                  <a:lnTo>
                    <a:pt x="1299146" y="100838"/>
                  </a:lnTo>
                  <a:lnTo>
                    <a:pt x="1301940" y="105537"/>
                  </a:lnTo>
                  <a:lnTo>
                    <a:pt x="1308036" y="107188"/>
                  </a:lnTo>
                  <a:lnTo>
                    <a:pt x="1312735" y="104394"/>
                  </a:lnTo>
                  <a:lnTo>
                    <a:pt x="1317434" y="101727"/>
                  </a:lnTo>
                  <a:lnTo>
                    <a:pt x="1319085" y="95631"/>
                  </a:lnTo>
                  <a:close/>
                </a:path>
                <a:path w="1924050" h="762635">
                  <a:moveTo>
                    <a:pt x="1923605" y="95631"/>
                  </a:moveTo>
                  <a:lnTo>
                    <a:pt x="1879358" y="19558"/>
                  </a:lnTo>
                  <a:lnTo>
                    <a:pt x="1867979" y="0"/>
                  </a:lnTo>
                  <a:lnTo>
                    <a:pt x="1814893" y="90805"/>
                  </a:lnTo>
                  <a:lnTo>
                    <a:pt x="1812099" y="95504"/>
                  </a:lnTo>
                  <a:lnTo>
                    <a:pt x="1813750" y="101600"/>
                  </a:lnTo>
                  <a:lnTo>
                    <a:pt x="1818449" y="104394"/>
                  </a:lnTo>
                  <a:lnTo>
                    <a:pt x="1823148" y="107061"/>
                  </a:lnTo>
                  <a:lnTo>
                    <a:pt x="1829244" y="105537"/>
                  </a:lnTo>
                  <a:lnTo>
                    <a:pt x="1831911" y="100838"/>
                  </a:lnTo>
                  <a:lnTo>
                    <a:pt x="1858035" y="56172"/>
                  </a:lnTo>
                  <a:lnTo>
                    <a:pt x="1857438" y="762000"/>
                  </a:lnTo>
                  <a:lnTo>
                    <a:pt x="1877250" y="762127"/>
                  </a:lnTo>
                  <a:lnTo>
                    <a:pt x="1877809" y="107188"/>
                  </a:lnTo>
                  <a:lnTo>
                    <a:pt x="1877733" y="56184"/>
                  </a:lnTo>
                  <a:lnTo>
                    <a:pt x="1877847" y="56375"/>
                  </a:lnTo>
                  <a:lnTo>
                    <a:pt x="1903793" y="100838"/>
                  </a:lnTo>
                  <a:lnTo>
                    <a:pt x="1906460" y="105537"/>
                  </a:lnTo>
                  <a:lnTo>
                    <a:pt x="1912556" y="107188"/>
                  </a:lnTo>
                  <a:lnTo>
                    <a:pt x="1917255" y="104394"/>
                  </a:lnTo>
                  <a:lnTo>
                    <a:pt x="1922081" y="101600"/>
                  </a:lnTo>
                  <a:lnTo>
                    <a:pt x="1923605" y="9563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132471" y="1095755"/>
              <a:ext cx="1821548" cy="16257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06392" y="1173607"/>
            <a:ext cx="899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spcBef>
                <a:spcPts val="100"/>
              </a:spcBef>
              <a:defRPr/>
            </a:pPr>
            <a:r>
              <a:rPr spc="-210" dirty="0">
                <a:solidFill>
                  <a:srgbClr val="3986FF"/>
                </a:solidFill>
                <a:latin typeface="Arial"/>
                <a:cs typeface="Arial"/>
              </a:rPr>
              <a:t>A</a:t>
            </a:r>
            <a:r>
              <a:rPr spc="70" dirty="0">
                <a:solidFill>
                  <a:srgbClr val="3986FF"/>
                </a:solidFill>
                <a:latin typeface="Arial"/>
                <a:cs typeface="Arial"/>
              </a:rPr>
              <a:t>tt</a:t>
            </a:r>
            <a:r>
              <a:rPr spc="-85" dirty="0">
                <a:solidFill>
                  <a:srgbClr val="3986FF"/>
                </a:solidFill>
                <a:latin typeface="Arial"/>
                <a:cs typeface="Arial"/>
              </a:rPr>
              <a:t>e</a:t>
            </a:r>
            <a:r>
              <a:rPr spc="-90" dirty="0">
                <a:solidFill>
                  <a:srgbClr val="3986FF"/>
                </a:solidFill>
                <a:latin typeface="Arial"/>
                <a:cs typeface="Arial"/>
              </a:rPr>
              <a:t>n</a:t>
            </a:r>
            <a:r>
              <a:rPr spc="60" dirty="0">
                <a:solidFill>
                  <a:srgbClr val="3986FF"/>
                </a:solidFill>
                <a:latin typeface="Arial"/>
                <a:cs typeface="Arial"/>
              </a:rPr>
              <a:t>t</a:t>
            </a:r>
            <a:r>
              <a:rPr spc="40" dirty="0">
                <a:solidFill>
                  <a:srgbClr val="3986FF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3986FF"/>
                </a:solidFill>
                <a:latin typeface="Arial"/>
                <a:cs typeface="Arial"/>
              </a:rPr>
              <a:t>on  </a:t>
            </a:r>
            <a:r>
              <a:rPr spc="-10" dirty="0">
                <a:solidFill>
                  <a:srgbClr val="3986FF"/>
                </a:solidFill>
                <a:latin typeface="Arial"/>
                <a:cs typeface="Arial"/>
              </a:rPr>
              <a:t>output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93714" y="1239774"/>
            <a:ext cx="4121150" cy="2032000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170" marR="413384">
              <a:spcBef>
                <a:spcPts val="240"/>
              </a:spcBef>
              <a:defRPr/>
            </a:pPr>
            <a:r>
              <a:rPr spc="-150" dirty="0">
                <a:solidFill>
                  <a:srgbClr val="7E7E7E"/>
                </a:solidFill>
                <a:latin typeface="Arial"/>
                <a:cs typeface="Arial"/>
              </a:rPr>
              <a:t>Use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20" dirty="0">
                <a:solidFill>
                  <a:srgbClr val="4285F4"/>
                </a:solidFill>
                <a:latin typeface="Arial"/>
                <a:cs typeface="Arial"/>
              </a:rPr>
              <a:t>attention </a:t>
            </a:r>
            <a:r>
              <a:rPr spc="-25" dirty="0">
                <a:solidFill>
                  <a:srgbClr val="4285F4"/>
                </a:solidFill>
                <a:latin typeface="Arial"/>
                <a:cs typeface="Arial"/>
              </a:rPr>
              <a:t>distribution </a:t>
            </a:r>
            <a:r>
              <a:rPr spc="15" dirty="0">
                <a:solidFill>
                  <a:srgbClr val="7E7E7E"/>
                </a:solidFill>
                <a:latin typeface="Arial"/>
                <a:cs typeface="Arial"/>
              </a:rPr>
              <a:t>to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take</a:t>
            </a:r>
            <a:r>
              <a:rPr spc="-3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lang="en-US" spc="-3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140" dirty="0">
                <a:solidFill>
                  <a:srgbClr val="7E7E7E"/>
                </a:solidFill>
                <a:latin typeface="Arial"/>
                <a:cs typeface="Arial"/>
              </a:rPr>
              <a:t>a  </a:t>
            </a:r>
            <a:r>
              <a:rPr b="1" spc="-100" dirty="0">
                <a:solidFill>
                  <a:srgbClr val="4285F4"/>
                </a:solidFill>
                <a:latin typeface="Trebuchet MS"/>
                <a:cs typeface="Trebuchet MS"/>
              </a:rPr>
              <a:t>weighted </a:t>
            </a:r>
            <a:r>
              <a:rPr b="1" spc="-80" dirty="0">
                <a:solidFill>
                  <a:srgbClr val="4285F4"/>
                </a:solidFill>
                <a:latin typeface="Trebuchet MS"/>
                <a:cs typeface="Trebuchet MS"/>
              </a:rPr>
              <a:t>sum 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75" dirty="0">
                <a:solidFill>
                  <a:srgbClr val="C00000"/>
                </a:solidFill>
                <a:latin typeface="Arial"/>
                <a:cs typeface="Arial"/>
              </a:rPr>
              <a:t>encoder </a:t>
            </a:r>
            <a:r>
              <a:rPr spc="-60" dirty="0">
                <a:solidFill>
                  <a:srgbClr val="C00000"/>
                </a:solidFill>
                <a:latin typeface="Arial"/>
                <a:cs typeface="Arial"/>
              </a:rPr>
              <a:t>hidden  </a:t>
            </a:r>
            <a:r>
              <a:rPr spc="-85" dirty="0">
                <a:solidFill>
                  <a:srgbClr val="C00000"/>
                </a:solidFill>
                <a:latin typeface="Arial"/>
                <a:cs typeface="Arial"/>
              </a:rPr>
              <a:t>states</a:t>
            </a:r>
            <a:r>
              <a:rPr spc="-85" dirty="0">
                <a:solidFill>
                  <a:srgbClr val="7E7E7E"/>
                </a:solidFill>
                <a:latin typeface="Arial"/>
                <a:cs typeface="Arial"/>
              </a:rPr>
              <a:t>.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30"/>
              </a:spcBef>
              <a:defRPr/>
            </a:pPr>
            <a:endParaRPr sz="18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90170" marR="328295">
              <a:defRPr/>
            </a:pPr>
            <a:r>
              <a:rPr spc="-13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25" dirty="0">
                <a:solidFill>
                  <a:srgbClr val="4285F4"/>
                </a:solidFill>
                <a:latin typeface="Arial"/>
                <a:cs typeface="Arial"/>
              </a:rPr>
              <a:t>attention </a:t>
            </a:r>
            <a:r>
              <a:rPr spc="-10" dirty="0">
                <a:solidFill>
                  <a:srgbClr val="4285F4"/>
                </a:solidFill>
                <a:latin typeface="Arial"/>
                <a:cs typeface="Arial"/>
              </a:rPr>
              <a:t>output </a:t>
            </a:r>
            <a:r>
              <a:rPr spc="-55" dirty="0">
                <a:solidFill>
                  <a:srgbClr val="7E7E7E"/>
                </a:solidFill>
                <a:latin typeface="Arial"/>
                <a:cs typeface="Arial"/>
              </a:rPr>
              <a:t>mostly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contains  </a:t>
            </a:r>
            <a:r>
              <a:rPr spc="-30" dirty="0">
                <a:solidFill>
                  <a:srgbClr val="7E7E7E"/>
                </a:solidFill>
                <a:latin typeface="Arial"/>
                <a:cs typeface="Arial"/>
              </a:rPr>
              <a:t>information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from the </a:t>
            </a:r>
            <a:r>
              <a:rPr spc="-60" dirty="0">
                <a:solidFill>
                  <a:srgbClr val="C00000"/>
                </a:solidFill>
                <a:latin typeface="Arial"/>
                <a:cs typeface="Arial"/>
              </a:rPr>
              <a:t>hidden </a:t>
            </a:r>
            <a:r>
              <a:rPr spc="-90" dirty="0">
                <a:solidFill>
                  <a:srgbClr val="C00000"/>
                </a:solidFill>
                <a:latin typeface="Arial"/>
                <a:cs typeface="Arial"/>
              </a:rPr>
              <a:t>states</a:t>
            </a:r>
            <a:r>
              <a:rPr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that 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received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high</a:t>
            </a:r>
            <a:r>
              <a:rPr spc="-8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4285F4"/>
                </a:solidFill>
                <a:latin typeface="Arial"/>
                <a:cs typeface="Arial"/>
              </a:rPr>
              <a:t>attention</a:t>
            </a:r>
            <a:r>
              <a:rPr spc="-25" dirty="0">
                <a:solidFill>
                  <a:srgbClr val="7E7E7E"/>
                </a:solidFill>
                <a:latin typeface="Arial"/>
                <a:cs typeface="Arial"/>
              </a:rPr>
              <a:t>.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941571" y="1365504"/>
            <a:ext cx="1156335" cy="86995"/>
          </a:xfrm>
          <a:custGeom>
            <a:avLst/>
            <a:gdLst/>
            <a:ahLst/>
            <a:cxnLst/>
            <a:rect l="l" t="t" r="r" b="b"/>
            <a:pathLst>
              <a:path w="1156335" h="86994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89" y="57912"/>
                </a:lnTo>
                <a:lnTo>
                  <a:pt x="72389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1156335" h="86994">
                <a:moveTo>
                  <a:pt x="86867" y="28956"/>
                </a:moveTo>
                <a:lnTo>
                  <a:pt x="72389" y="28956"/>
                </a:lnTo>
                <a:lnTo>
                  <a:pt x="72389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1156335" h="86994">
                <a:moveTo>
                  <a:pt x="1155827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1155827" y="57912"/>
                </a:lnTo>
                <a:lnTo>
                  <a:pt x="1155827" y="28956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DB6A1F-C5D3-44EE-9E21-D9CD43999354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89D0F66A-8178-1974-8347-546368EBA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2662" y="1095755"/>
            <a:ext cx="3409315" cy="4597400"/>
            <a:chOff x="978661" y="1095755"/>
            <a:chExt cx="3409315" cy="4597400"/>
          </a:xfrm>
        </p:grpSpPr>
        <p:sp>
          <p:nvSpPr>
            <p:cNvPr id="4" name="object 4"/>
            <p:cNvSpPr/>
            <p:nvPr/>
          </p:nvSpPr>
          <p:spPr>
            <a:xfrm>
              <a:off x="1066799" y="4367784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4283963"/>
              <a:ext cx="2796539" cy="14028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1"/>
              <a:ext cx="1924050" cy="675005"/>
            </a:xfrm>
            <a:custGeom>
              <a:avLst/>
              <a:gdLst/>
              <a:ahLst/>
              <a:cxnLst/>
              <a:rect l="l" t="t" r="r" b="b"/>
              <a:pathLst>
                <a:path w="1924050" h="675004">
                  <a:moveTo>
                    <a:pt x="111531" y="96139"/>
                  </a:moveTo>
                  <a:lnTo>
                    <a:pt x="108813" y="91313"/>
                  </a:lnTo>
                  <a:lnTo>
                    <a:pt x="67894" y="19558"/>
                  </a:lnTo>
                  <a:lnTo>
                    <a:pt x="56756" y="0"/>
                  </a:ln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6" y="5614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65" y="56375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close/>
                </a:path>
                <a:path w="1924050" h="675004">
                  <a:moveTo>
                    <a:pt x="715225" y="95885"/>
                  </a:moveTo>
                  <a:lnTo>
                    <a:pt x="712558" y="91059"/>
                  </a:lnTo>
                  <a:lnTo>
                    <a:pt x="671372" y="19558"/>
                  </a:lnTo>
                  <a:lnTo>
                    <a:pt x="660107" y="0"/>
                  </a:lnTo>
                  <a:lnTo>
                    <a:pt x="603719" y="95250"/>
                  </a:lnTo>
                  <a:lnTo>
                    <a:pt x="605370" y="101346"/>
                  </a:lnTo>
                  <a:lnTo>
                    <a:pt x="614768" y="106934"/>
                  </a:lnTo>
                  <a:lnTo>
                    <a:pt x="620864" y="105283"/>
                  </a:lnTo>
                  <a:lnTo>
                    <a:pt x="623531" y="100584"/>
                  </a:lnTo>
                  <a:lnTo>
                    <a:pt x="649859" y="56108"/>
                  </a:lnTo>
                  <a:lnTo>
                    <a:pt x="646391" y="668909"/>
                  </a:lnTo>
                  <a:lnTo>
                    <a:pt x="666203" y="669036"/>
                  </a:lnTo>
                  <a:lnTo>
                    <a:pt x="669671" y="56324"/>
                  </a:lnTo>
                  <a:lnTo>
                    <a:pt x="695413" y="100965"/>
                  </a:lnTo>
                  <a:lnTo>
                    <a:pt x="698080" y="105791"/>
                  </a:lnTo>
                  <a:lnTo>
                    <a:pt x="704176" y="107315"/>
                  </a:lnTo>
                  <a:lnTo>
                    <a:pt x="708875" y="104648"/>
                  </a:lnTo>
                  <a:lnTo>
                    <a:pt x="713701" y="101854"/>
                  </a:lnTo>
                  <a:lnTo>
                    <a:pt x="715225" y="95885"/>
                  </a:lnTo>
                  <a:close/>
                </a:path>
                <a:path w="1924050" h="675004">
                  <a:moveTo>
                    <a:pt x="1319237" y="96647"/>
                  </a:moveTo>
                  <a:lnTo>
                    <a:pt x="1316570" y="91821"/>
                  </a:lnTo>
                  <a:lnTo>
                    <a:pt x="1276210" y="19431"/>
                  </a:lnTo>
                  <a:lnTo>
                    <a:pt x="1265389" y="0"/>
                  </a:lnTo>
                  <a:lnTo>
                    <a:pt x="1210525" y="89789"/>
                  </a:lnTo>
                  <a:lnTo>
                    <a:pt x="1207731" y="94488"/>
                  </a:lnTo>
                  <a:lnTo>
                    <a:pt x="1209255" y="100584"/>
                  </a:lnTo>
                  <a:lnTo>
                    <a:pt x="1213827" y="103378"/>
                  </a:lnTo>
                  <a:lnTo>
                    <a:pt x="1218526" y="106172"/>
                  </a:lnTo>
                  <a:lnTo>
                    <a:pt x="1224622" y="104775"/>
                  </a:lnTo>
                  <a:lnTo>
                    <a:pt x="1227543" y="100076"/>
                  </a:lnTo>
                  <a:lnTo>
                    <a:pt x="1254379" y="55994"/>
                  </a:lnTo>
                  <a:lnTo>
                    <a:pt x="1242275" y="668782"/>
                  </a:lnTo>
                  <a:lnTo>
                    <a:pt x="1262087" y="669163"/>
                  </a:lnTo>
                  <a:lnTo>
                    <a:pt x="1274191" y="56388"/>
                  </a:lnTo>
                  <a:lnTo>
                    <a:pt x="1299298" y="101473"/>
                  </a:lnTo>
                  <a:lnTo>
                    <a:pt x="1301965" y="106299"/>
                  </a:lnTo>
                  <a:lnTo>
                    <a:pt x="1307934" y="107950"/>
                  </a:lnTo>
                  <a:lnTo>
                    <a:pt x="1317586" y="102616"/>
                  </a:lnTo>
                  <a:lnTo>
                    <a:pt x="1319237" y="96647"/>
                  </a:lnTo>
                  <a:close/>
                </a:path>
                <a:path w="1924050" h="675004">
                  <a:moveTo>
                    <a:pt x="1923630" y="96139"/>
                  </a:moveTo>
                  <a:lnTo>
                    <a:pt x="1880019" y="19558"/>
                  </a:lnTo>
                  <a:lnTo>
                    <a:pt x="1868893" y="0"/>
                  </a:lnTo>
                  <a:lnTo>
                    <a:pt x="1812124" y="94996"/>
                  </a:lnTo>
                  <a:lnTo>
                    <a:pt x="1813648" y="101092"/>
                  </a:lnTo>
                  <a:lnTo>
                    <a:pt x="1823046" y="106680"/>
                  </a:lnTo>
                  <a:lnTo>
                    <a:pt x="1829142" y="105156"/>
                  </a:lnTo>
                  <a:lnTo>
                    <a:pt x="1858340" y="56184"/>
                  </a:lnTo>
                  <a:lnTo>
                    <a:pt x="1851875" y="665988"/>
                  </a:lnTo>
                  <a:lnTo>
                    <a:pt x="1871687" y="666242"/>
                  </a:lnTo>
                  <a:lnTo>
                    <a:pt x="1878152" y="56261"/>
                  </a:lnTo>
                  <a:lnTo>
                    <a:pt x="1903691" y="101219"/>
                  </a:lnTo>
                  <a:lnTo>
                    <a:pt x="1906485" y="105918"/>
                  </a:lnTo>
                  <a:lnTo>
                    <a:pt x="1912454" y="107569"/>
                  </a:lnTo>
                  <a:lnTo>
                    <a:pt x="1917280" y="104902"/>
                  </a:lnTo>
                  <a:lnTo>
                    <a:pt x="1921979" y="102235"/>
                  </a:lnTo>
                  <a:lnTo>
                    <a:pt x="1923630" y="9613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799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671827" y="3511295"/>
              <a:ext cx="132588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275331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880360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172667" y="3557282"/>
              <a:ext cx="3077210" cy="746760"/>
            </a:xfrm>
            <a:custGeom>
              <a:avLst/>
              <a:gdLst/>
              <a:ahLst/>
              <a:cxnLst/>
              <a:rect l="l" t="t" r="r" b="b"/>
              <a:pathLst>
                <a:path w="3077210" h="746760">
                  <a:moveTo>
                    <a:pt x="3077133" y="727951"/>
                  </a:moveTo>
                  <a:lnTo>
                    <a:pt x="1883956" y="36842"/>
                  </a:lnTo>
                  <a:lnTo>
                    <a:pt x="1941118" y="36690"/>
                  </a:lnTo>
                  <a:lnTo>
                    <a:pt x="1945436" y="32245"/>
                  </a:lnTo>
                  <a:lnTo>
                    <a:pt x="1945436" y="21323"/>
                  </a:lnTo>
                  <a:lnTo>
                    <a:pt x="1942642" y="18529"/>
                  </a:lnTo>
                  <a:lnTo>
                    <a:pt x="1940991" y="16878"/>
                  </a:lnTo>
                  <a:lnTo>
                    <a:pt x="1935530" y="16878"/>
                  </a:lnTo>
                  <a:lnTo>
                    <a:pt x="1830374" y="17259"/>
                  </a:lnTo>
                  <a:lnTo>
                    <a:pt x="1885111" y="113398"/>
                  </a:lnTo>
                  <a:lnTo>
                    <a:pt x="1891207" y="115049"/>
                  </a:lnTo>
                  <a:lnTo>
                    <a:pt x="1895906" y="112382"/>
                  </a:lnTo>
                  <a:lnTo>
                    <a:pt x="1900605" y="109588"/>
                  </a:lnTo>
                  <a:lnTo>
                    <a:pt x="1902383" y="103619"/>
                  </a:lnTo>
                  <a:lnTo>
                    <a:pt x="1899589" y="98793"/>
                  </a:lnTo>
                  <a:lnTo>
                    <a:pt x="1874012" y="53975"/>
                  </a:lnTo>
                  <a:lnTo>
                    <a:pt x="2957258" y="681405"/>
                  </a:lnTo>
                  <a:lnTo>
                    <a:pt x="1281417" y="28448"/>
                  </a:lnTo>
                  <a:lnTo>
                    <a:pt x="1337741" y="19545"/>
                  </a:lnTo>
                  <a:lnTo>
                    <a:pt x="1340954" y="15113"/>
                  </a:lnTo>
                  <a:lnTo>
                    <a:pt x="1341424" y="14465"/>
                  </a:lnTo>
                  <a:lnTo>
                    <a:pt x="1339646" y="3670"/>
                  </a:lnTo>
                  <a:lnTo>
                    <a:pt x="1334566" y="0"/>
                  </a:lnTo>
                  <a:lnTo>
                    <a:pt x="1225346" y="17259"/>
                  </a:lnTo>
                  <a:lnTo>
                    <a:pt x="1290751" y="99682"/>
                  </a:lnTo>
                  <a:lnTo>
                    <a:pt x="1294180" y="103873"/>
                  </a:lnTo>
                  <a:lnTo>
                    <a:pt x="1300403" y="104635"/>
                  </a:lnTo>
                  <a:lnTo>
                    <a:pt x="1304594" y="101206"/>
                  </a:lnTo>
                  <a:lnTo>
                    <a:pt x="1308912" y="97777"/>
                  </a:lnTo>
                  <a:lnTo>
                    <a:pt x="1309674" y="91554"/>
                  </a:lnTo>
                  <a:lnTo>
                    <a:pt x="1274216" y="47002"/>
                  </a:lnTo>
                  <a:lnTo>
                    <a:pt x="2889681" y="676325"/>
                  </a:lnTo>
                  <a:lnTo>
                    <a:pt x="661949" y="60833"/>
                  </a:lnTo>
                  <a:lnTo>
                    <a:pt x="698830" y="51041"/>
                  </a:lnTo>
                  <a:lnTo>
                    <a:pt x="717092" y="46215"/>
                  </a:lnTo>
                  <a:lnTo>
                    <a:pt x="720267" y="40754"/>
                  </a:lnTo>
                  <a:lnTo>
                    <a:pt x="718870" y="35547"/>
                  </a:lnTo>
                  <a:lnTo>
                    <a:pt x="717473" y="30226"/>
                  </a:lnTo>
                  <a:lnTo>
                    <a:pt x="712012" y="27051"/>
                  </a:lnTo>
                  <a:lnTo>
                    <a:pt x="605078" y="55359"/>
                  </a:lnTo>
                  <a:lnTo>
                    <a:pt x="678599" y="130797"/>
                  </a:lnTo>
                  <a:lnTo>
                    <a:pt x="682294" y="134607"/>
                  </a:lnTo>
                  <a:lnTo>
                    <a:pt x="688644" y="134607"/>
                  </a:lnTo>
                  <a:lnTo>
                    <a:pt x="692454" y="130797"/>
                  </a:lnTo>
                  <a:lnTo>
                    <a:pt x="696391" y="126987"/>
                  </a:lnTo>
                  <a:lnTo>
                    <a:pt x="696518" y="120764"/>
                  </a:lnTo>
                  <a:lnTo>
                    <a:pt x="656615" y="79844"/>
                  </a:lnTo>
                  <a:lnTo>
                    <a:pt x="2697518" y="643864"/>
                  </a:lnTo>
                  <a:lnTo>
                    <a:pt x="57200" y="57861"/>
                  </a:lnTo>
                  <a:lnTo>
                    <a:pt x="82042" y="49898"/>
                  </a:lnTo>
                  <a:lnTo>
                    <a:pt x="111429" y="40513"/>
                  </a:lnTo>
                  <a:lnTo>
                    <a:pt x="114350" y="34925"/>
                  </a:lnTo>
                  <a:lnTo>
                    <a:pt x="111048" y="24498"/>
                  </a:lnTo>
                  <a:lnTo>
                    <a:pt x="105460" y="21577"/>
                  </a:lnTo>
                  <a:lnTo>
                    <a:pt x="0" y="55359"/>
                  </a:lnTo>
                  <a:lnTo>
                    <a:pt x="77228" y="126733"/>
                  </a:lnTo>
                  <a:lnTo>
                    <a:pt x="81241" y="130543"/>
                  </a:lnTo>
                  <a:lnTo>
                    <a:pt x="87515" y="130289"/>
                  </a:lnTo>
                  <a:lnTo>
                    <a:pt x="94945" y="122161"/>
                  </a:lnTo>
                  <a:lnTo>
                    <a:pt x="94703" y="115938"/>
                  </a:lnTo>
                  <a:lnTo>
                    <a:pt x="90678" y="112255"/>
                  </a:lnTo>
                  <a:lnTo>
                    <a:pt x="52895" y="77292"/>
                  </a:lnTo>
                  <a:lnTo>
                    <a:pt x="3069259" y="746747"/>
                  </a:lnTo>
                  <a:lnTo>
                    <a:pt x="3069285" y="746594"/>
                  </a:lnTo>
                  <a:lnTo>
                    <a:pt x="3072206" y="736460"/>
                  </a:lnTo>
                  <a:lnTo>
                    <a:pt x="3077133" y="72795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83741" y="2763392"/>
              <a:ext cx="2308860" cy="10160"/>
            </a:xfrm>
            <a:custGeom>
              <a:avLst/>
              <a:gdLst/>
              <a:ahLst/>
              <a:cxnLst/>
              <a:rect l="l" t="t" r="r" b="b"/>
              <a:pathLst>
                <a:path w="2308860" h="10160">
                  <a:moveTo>
                    <a:pt x="0" y="0"/>
                  </a:moveTo>
                  <a:lnTo>
                    <a:pt x="2308479" y="0"/>
                  </a:lnTo>
                </a:path>
                <a:path w="2308860" h="10160">
                  <a:moveTo>
                    <a:pt x="0" y="9905"/>
                  </a:moveTo>
                  <a:lnTo>
                    <a:pt x="2308479" y="9905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13563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35636" y="475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0" y="475488"/>
                  </a:moveTo>
                  <a:lnTo>
                    <a:pt x="135636" y="475488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13563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5636" y="4572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0" y="45720"/>
                  </a:moveTo>
                  <a:lnTo>
                    <a:pt x="135636" y="45720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079309" y="2759201"/>
              <a:ext cx="1924050" cy="762635"/>
            </a:xfrm>
            <a:custGeom>
              <a:avLst/>
              <a:gdLst/>
              <a:ahLst/>
              <a:cxnLst/>
              <a:rect l="l" t="t" r="r" b="b"/>
              <a:pathLst>
                <a:path w="1924050" h="762635">
                  <a:moveTo>
                    <a:pt x="111518" y="104902"/>
                  </a:moveTo>
                  <a:lnTo>
                    <a:pt x="108775" y="100076"/>
                  </a:lnTo>
                  <a:lnTo>
                    <a:pt x="67386" y="28702"/>
                  </a:lnTo>
                  <a:lnTo>
                    <a:pt x="56045" y="9144"/>
                  </a:lnTo>
                  <a:lnTo>
                    <a:pt x="0" y="104521"/>
                  </a:lnTo>
                  <a:lnTo>
                    <a:pt x="1574" y="110617"/>
                  </a:lnTo>
                  <a:lnTo>
                    <a:pt x="6286" y="113411"/>
                  </a:lnTo>
                  <a:lnTo>
                    <a:pt x="11010" y="116078"/>
                  </a:lnTo>
                  <a:lnTo>
                    <a:pt x="17081" y="114554"/>
                  </a:lnTo>
                  <a:lnTo>
                    <a:pt x="45897" y="65481"/>
                  </a:lnTo>
                  <a:lnTo>
                    <a:pt x="46024" y="48450"/>
                  </a:lnTo>
                  <a:lnTo>
                    <a:pt x="45974" y="65366"/>
                  </a:lnTo>
                  <a:lnTo>
                    <a:pt x="43878" y="761873"/>
                  </a:lnTo>
                  <a:lnTo>
                    <a:pt x="63690" y="762000"/>
                  </a:lnTo>
                  <a:lnTo>
                    <a:pt x="65684" y="100076"/>
                  </a:lnTo>
                  <a:lnTo>
                    <a:pt x="65709" y="65366"/>
                  </a:lnTo>
                  <a:lnTo>
                    <a:pt x="94373" y="114808"/>
                  </a:lnTo>
                  <a:lnTo>
                    <a:pt x="100444" y="116459"/>
                  </a:lnTo>
                  <a:lnTo>
                    <a:pt x="109905" y="110871"/>
                  </a:lnTo>
                  <a:lnTo>
                    <a:pt x="111518" y="104902"/>
                  </a:lnTo>
                  <a:close/>
                </a:path>
                <a:path w="1924050" h="762635">
                  <a:moveTo>
                    <a:pt x="716089" y="95631"/>
                  </a:moveTo>
                  <a:lnTo>
                    <a:pt x="713295" y="90932"/>
                  </a:lnTo>
                  <a:lnTo>
                    <a:pt x="671817" y="19558"/>
                  </a:lnTo>
                  <a:lnTo>
                    <a:pt x="660463" y="0"/>
                  </a:lnTo>
                  <a:lnTo>
                    <a:pt x="607250" y="90678"/>
                  </a:lnTo>
                  <a:lnTo>
                    <a:pt x="604583" y="95377"/>
                  </a:lnTo>
                  <a:lnTo>
                    <a:pt x="606107" y="101473"/>
                  </a:lnTo>
                  <a:lnTo>
                    <a:pt x="615505" y="107061"/>
                  </a:lnTo>
                  <a:lnTo>
                    <a:pt x="621601" y="105410"/>
                  </a:lnTo>
                  <a:lnTo>
                    <a:pt x="624395" y="100711"/>
                  </a:lnTo>
                  <a:lnTo>
                    <a:pt x="650443" y="56261"/>
                  </a:lnTo>
                  <a:lnTo>
                    <a:pt x="650557" y="19558"/>
                  </a:lnTo>
                  <a:lnTo>
                    <a:pt x="650468" y="56210"/>
                  </a:lnTo>
                  <a:lnTo>
                    <a:pt x="648906" y="762000"/>
                  </a:lnTo>
                  <a:lnTo>
                    <a:pt x="668718" y="762127"/>
                  </a:lnTo>
                  <a:lnTo>
                    <a:pt x="670166" y="107188"/>
                  </a:lnTo>
                  <a:lnTo>
                    <a:pt x="670242" y="56222"/>
                  </a:lnTo>
                  <a:lnTo>
                    <a:pt x="698944" y="105664"/>
                  </a:lnTo>
                  <a:lnTo>
                    <a:pt x="705040" y="107188"/>
                  </a:lnTo>
                  <a:lnTo>
                    <a:pt x="709739" y="104521"/>
                  </a:lnTo>
                  <a:lnTo>
                    <a:pt x="714438" y="101727"/>
                  </a:lnTo>
                  <a:lnTo>
                    <a:pt x="716089" y="95631"/>
                  </a:lnTo>
                  <a:close/>
                </a:path>
                <a:path w="1924050" h="762635">
                  <a:moveTo>
                    <a:pt x="1319085" y="95631"/>
                  </a:moveTo>
                  <a:lnTo>
                    <a:pt x="1316215" y="90805"/>
                  </a:lnTo>
                  <a:lnTo>
                    <a:pt x="1274813" y="19558"/>
                  </a:lnTo>
                  <a:lnTo>
                    <a:pt x="1263459" y="0"/>
                  </a:lnTo>
                  <a:lnTo>
                    <a:pt x="1210297" y="90932"/>
                  </a:lnTo>
                  <a:lnTo>
                    <a:pt x="1207579" y="95504"/>
                  </a:lnTo>
                  <a:lnTo>
                    <a:pt x="1209103" y="101473"/>
                  </a:lnTo>
                  <a:lnTo>
                    <a:pt x="1213802" y="104267"/>
                  </a:lnTo>
                  <a:lnTo>
                    <a:pt x="1218628" y="107061"/>
                  </a:lnTo>
                  <a:lnTo>
                    <a:pt x="1224597" y="105410"/>
                  </a:lnTo>
                  <a:lnTo>
                    <a:pt x="1227391" y="100711"/>
                  </a:lnTo>
                  <a:lnTo>
                    <a:pt x="1253490" y="56172"/>
                  </a:lnTo>
                  <a:lnTo>
                    <a:pt x="1252410" y="762000"/>
                  </a:lnTo>
                  <a:lnTo>
                    <a:pt x="1272222" y="762127"/>
                  </a:lnTo>
                  <a:lnTo>
                    <a:pt x="1273302" y="56426"/>
                  </a:lnTo>
                  <a:lnTo>
                    <a:pt x="1299146" y="100838"/>
                  </a:lnTo>
                  <a:lnTo>
                    <a:pt x="1301940" y="105537"/>
                  </a:lnTo>
                  <a:lnTo>
                    <a:pt x="1308036" y="107188"/>
                  </a:lnTo>
                  <a:lnTo>
                    <a:pt x="1312735" y="104394"/>
                  </a:lnTo>
                  <a:lnTo>
                    <a:pt x="1317434" y="101727"/>
                  </a:lnTo>
                  <a:lnTo>
                    <a:pt x="1319085" y="95631"/>
                  </a:lnTo>
                  <a:close/>
                </a:path>
                <a:path w="1924050" h="762635">
                  <a:moveTo>
                    <a:pt x="1923605" y="95631"/>
                  </a:moveTo>
                  <a:lnTo>
                    <a:pt x="1879358" y="19558"/>
                  </a:lnTo>
                  <a:lnTo>
                    <a:pt x="1867979" y="0"/>
                  </a:lnTo>
                  <a:lnTo>
                    <a:pt x="1814893" y="90805"/>
                  </a:lnTo>
                  <a:lnTo>
                    <a:pt x="1812099" y="95504"/>
                  </a:lnTo>
                  <a:lnTo>
                    <a:pt x="1813750" y="101600"/>
                  </a:lnTo>
                  <a:lnTo>
                    <a:pt x="1818449" y="104394"/>
                  </a:lnTo>
                  <a:lnTo>
                    <a:pt x="1823148" y="107061"/>
                  </a:lnTo>
                  <a:lnTo>
                    <a:pt x="1829244" y="105537"/>
                  </a:lnTo>
                  <a:lnTo>
                    <a:pt x="1831911" y="100838"/>
                  </a:lnTo>
                  <a:lnTo>
                    <a:pt x="1858035" y="56172"/>
                  </a:lnTo>
                  <a:lnTo>
                    <a:pt x="1857438" y="762000"/>
                  </a:lnTo>
                  <a:lnTo>
                    <a:pt x="1877250" y="762127"/>
                  </a:lnTo>
                  <a:lnTo>
                    <a:pt x="1877809" y="107188"/>
                  </a:lnTo>
                  <a:lnTo>
                    <a:pt x="1877733" y="56184"/>
                  </a:lnTo>
                  <a:lnTo>
                    <a:pt x="1877847" y="56375"/>
                  </a:lnTo>
                  <a:lnTo>
                    <a:pt x="1903793" y="100838"/>
                  </a:lnTo>
                  <a:lnTo>
                    <a:pt x="1906460" y="105537"/>
                  </a:lnTo>
                  <a:lnTo>
                    <a:pt x="1912556" y="107188"/>
                  </a:lnTo>
                  <a:lnTo>
                    <a:pt x="1917255" y="104394"/>
                  </a:lnTo>
                  <a:lnTo>
                    <a:pt x="1922081" y="101600"/>
                  </a:lnTo>
                  <a:lnTo>
                    <a:pt x="1923605" y="9563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132471" y="1095755"/>
              <a:ext cx="1821548" cy="16257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06392" y="1173607"/>
            <a:ext cx="899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spcBef>
                <a:spcPts val="100"/>
              </a:spcBef>
              <a:defRPr/>
            </a:pPr>
            <a:r>
              <a:rPr spc="-210" dirty="0">
                <a:solidFill>
                  <a:srgbClr val="3986FF"/>
                </a:solidFill>
                <a:latin typeface="Arial"/>
                <a:cs typeface="Arial"/>
              </a:rPr>
              <a:t>A</a:t>
            </a:r>
            <a:r>
              <a:rPr spc="70" dirty="0">
                <a:solidFill>
                  <a:srgbClr val="3986FF"/>
                </a:solidFill>
                <a:latin typeface="Arial"/>
                <a:cs typeface="Arial"/>
              </a:rPr>
              <a:t>tt</a:t>
            </a:r>
            <a:r>
              <a:rPr spc="-85" dirty="0">
                <a:solidFill>
                  <a:srgbClr val="3986FF"/>
                </a:solidFill>
                <a:latin typeface="Arial"/>
                <a:cs typeface="Arial"/>
              </a:rPr>
              <a:t>e</a:t>
            </a:r>
            <a:r>
              <a:rPr spc="-90" dirty="0">
                <a:solidFill>
                  <a:srgbClr val="3986FF"/>
                </a:solidFill>
                <a:latin typeface="Arial"/>
                <a:cs typeface="Arial"/>
              </a:rPr>
              <a:t>n</a:t>
            </a:r>
            <a:r>
              <a:rPr spc="60" dirty="0">
                <a:solidFill>
                  <a:srgbClr val="3986FF"/>
                </a:solidFill>
                <a:latin typeface="Arial"/>
                <a:cs typeface="Arial"/>
              </a:rPr>
              <a:t>t</a:t>
            </a:r>
            <a:r>
              <a:rPr spc="40" dirty="0">
                <a:solidFill>
                  <a:srgbClr val="3986FF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3986FF"/>
                </a:solidFill>
                <a:latin typeface="Arial"/>
                <a:cs typeface="Arial"/>
              </a:rPr>
              <a:t>on  </a:t>
            </a:r>
            <a:r>
              <a:rPr spc="-10" dirty="0">
                <a:solidFill>
                  <a:srgbClr val="3986FF"/>
                </a:solidFill>
                <a:latin typeface="Arial"/>
                <a:cs typeface="Arial"/>
              </a:rPr>
              <a:t>output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09409" y="1616202"/>
            <a:ext cx="3427476" cy="861132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90170" marR="130810">
              <a:lnSpc>
                <a:spcPct val="100299"/>
              </a:lnSpc>
              <a:spcBef>
                <a:spcPts val="234"/>
              </a:spcBef>
              <a:defRPr/>
            </a:pP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Concatenate </a:t>
            </a:r>
            <a:r>
              <a:rPr dirty="0">
                <a:solidFill>
                  <a:srgbClr val="4285F4"/>
                </a:solidFill>
                <a:latin typeface="Arial"/>
                <a:cs typeface="Arial"/>
              </a:rPr>
              <a:t>attention output  </a:t>
            </a: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dirty="0">
                <a:solidFill>
                  <a:srgbClr val="00AF50"/>
                </a:solidFill>
                <a:latin typeface="Arial"/>
                <a:cs typeface="Arial"/>
              </a:rPr>
              <a:t>decoder hidden state</a:t>
            </a: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, then use to compute </a:t>
            </a:r>
            <a:r>
              <a:rPr dirty="0">
                <a:solidFill>
                  <a:prstClr val="black"/>
                </a:solidFill>
                <a:latin typeface="DejaVu Sans"/>
                <a:cs typeface="DejaVu Sans"/>
              </a:rPr>
              <a:t>𝑦</a:t>
            </a:r>
            <a:r>
              <a:rPr sz="1950" baseline="-15000" dirty="0">
                <a:solidFill>
                  <a:prstClr val="black"/>
                </a:solidFill>
                <a:latin typeface="DejaVu Sans"/>
                <a:cs typeface="DejaVu Sans"/>
              </a:rPr>
              <a:t>1</a:t>
            </a:r>
            <a:r>
              <a:rPr lang="en-US" sz="1950" baseline="-15000" dirty="0">
                <a:solidFill>
                  <a:prstClr val="black"/>
                </a:solidFill>
                <a:latin typeface="DejaVu Sans"/>
                <a:cs typeface="DejaVu Sans"/>
              </a:rPr>
              <a:t> </a:t>
            </a: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as before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08371" y="2034540"/>
            <a:ext cx="700405" cy="86995"/>
          </a:xfrm>
          <a:custGeom>
            <a:avLst/>
            <a:gdLst/>
            <a:ahLst/>
            <a:cxnLst/>
            <a:rect l="l" t="t" r="r" b="b"/>
            <a:pathLst>
              <a:path w="700404" h="86994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89" y="57912"/>
                </a:lnTo>
                <a:lnTo>
                  <a:pt x="72389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700404" h="86994">
                <a:moveTo>
                  <a:pt x="86867" y="28956"/>
                </a:moveTo>
                <a:lnTo>
                  <a:pt x="72389" y="28956"/>
                </a:lnTo>
                <a:lnTo>
                  <a:pt x="72389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700404" h="86994">
                <a:moveTo>
                  <a:pt x="699896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699896" y="57912"/>
                </a:lnTo>
                <a:lnTo>
                  <a:pt x="699896" y="28956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823082" y="1778634"/>
            <a:ext cx="2002155" cy="2515870"/>
          </a:xfrm>
          <a:custGeom>
            <a:avLst/>
            <a:gdLst/>
            <a:ahLst/>
            <a:cxnLst/>
            <a:rect l="l" t="t" r="r" b="b"/>
            <a:pathLst>
              <a:path w="2002154" h="2515870">
                <a:moveTo>
                  <a:pt x="1713992" y="264160"/>
                </a:moveTo>
                <a:lnTo>
                  <a:pt x="1627632" y="194945"/>
                </a:lnTo>
                <a:lnTo>
                  <a:pt x="1621409" y="195707"/>
                </a:lnTo>
                <a:lnTo>
                  <a:pt x="1617980" y="199898"/>
                </a:lnTo>
                <a:lnTo>
                  <a:pt x="1614551" y="204216"/>
                </a:lnTo>
                <a:lnTo>
                  <a:pt x="1615313" y="210439"/>
                </a:lnTo>
                <a:lnTo>
                  <a:pt x="1619504" y="213868"/>
                </a:lnTo>
                <a:lnTo>
                  <a:pt x="1659699" y="246062"/>
                </a:lnTo>
                <a:lnTo>
                  <a:pt x="2794" y="0"/>
                </a:lnTo>
                <a:lnTo>
                  <a:pt x="0" y="19558"/>
                </a:lnTo>
                <a:lnTo>
                  <a:pt x="1656765" y="265747"/>
                </a:lnTo>
                <a:lnTo>
                  <a:pt x="1603883" y="286893"/>
                </a:lnTo>
                <a:lnTo>
                  <a:pt x="1601470" y="292735"/>
                </a:lnTo>
                <a:lnTo>
                  <a:pt x="1605534" y="302895"/>
                </a:lnTo>
                <a:lnTo>
                  <a:pt x="1611249" y="305308"/>
                </a:lnTo>
                <a:lnTo>
                  <a:pt x="1696542" y="271145"/>
                </a:lnTo>
                <a:lnTo>
                  <a:pt x="1713992" y="264160"/>
                </a:lnTo>
                <a:close/>
              </a:path>
              <a:path w="2002154" h="2515870">
                <a:moveTo>
                  <a:pt x="2001774" y="609727"/>
                </a:moveTo>
                <a:lnTo>
                  <a:pt x="1998980" y="605028"/>
                </a:lnTo>
                <a:lnTo>
                  <a:pt x="1957425" y="533781"/>
                </a:lnTo>
                <a:lnTo>
                  <a:pt x="1946021" y="514223"/>
                </a:lnTo>
                <a:lnTo>
                  <a:pt x="1893062" y="605028"/>
                </a:lnTo>
                <a:lnTo>
                  <a:pt x="1890268" y="609727"/>
                </a:lnTo>
                <a:lnTo>
                  <a:pt x="1891792" y="615823"/>
                </a:lnTo>
                <a:lnTo>
                  <a:pt x="1896618" y="618617"/>
                </a:lnTo>
                <a:lnTo>
                  <a:pt x="1901317" y="621411"/>
                </a:lnTo>
                <a:lnTo>
                  <a:pt x="1907413" y="619760"/>
                </a:lnTo>
                <a:lnTo>
                  <a:pt x="1910080" y="615061"/>
                </a:lnTo>
                <a:lnTo>
                  <a:pt x="1936102" y="570433"/>
                </a:lnTo>
                <a:lnTo>
                  <a:pt x="1936115" y="533781"/>
                </a:lnTo>
                <a:lnTo>
                  <a:pt x="1936115" y="570433"/>
                </a:lnTo>
                <a:lnTo>
                  <a:pt x="1936115" y="2515362"/>
                </a:lnTo>
                <a:lnTo>
                  <a:pt x="1955927" y="2515362"/>
                </a:lnTo>
                <a:lnTo>
                  <a:pt x="1955927" y="570433"/>
                </a:lnTo>
                <a:lnTo>
                  <a:pt x="1981962" y="615061"/>
                </a:lnTo>
                <a:lnTo>
                  <a:pt x="1984629" y="619760"/>
                </a:lnTo>
                <a:lnTo>
                  <a:pt x="1990725" y="621411"/>
                </a:lnTo>
                <a:lnTo>
                  <a:pt x="1995424" y="618617"/>
                </a:lnTo>
                <a:lnTo>
                  <a:pt x="2000250" y="615823"/>
                </a:lnTo>
                <a:lnTo>
                  <a:pt x="2001774" y="60972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24448" y="1929764"/>
            <a:ext cx="2654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defRPr/>
            </a:pPr>
            <a:r>
              <a:rPr sz="1600" dirty="0">
                <a:solidFill>
                  <a:prstClr val="black"/>
                </a:solidFill>
                <a:latin typeface="DejaVu Sans"/>
                <a:cs typeface="DejaVu Sans"/>
              </a:rPr>
              <a:t>𝑦</a:t>
            </a:r>
            <a:r>
              <a:rPr sz="1725" baseline="-14492" dirty="0">
                <a:solidFill>
                  <a:prstClr val="black"/>
                </a:solidFill>
                <a:latin typeface="DejaVu Sans"/>
                <a:cs typeface="DejaVu Sans"/>
              </a:rPr>
              <a:t>1</a:t>
            </a:r>
          </a:p>
        </p:txBody>
      </p:sp>
      <p:sp>
        <p:nvSpPr>
          <p:cNvPr id="46" name="object 46"/>
          <p:cNvSpPr/>
          <p:nvPr/>
        </p:nvSpPr>
        <p:spPr>
          <a:xfrm>
            <a:off x="5721350" y="1562862"/>
            <a:ext cx="111760" cy="347345"/>
          </a:xfrm>
          <a:custGeom>
            <a:avLst/>
            <a:gdLst/>
            <a:ahLst/>
            <a:cxnLst/>
            <a:rect l="l" t="t" r="r" b="b"/>
            <a:pathLst>
              <a:path w="111760" h="347344">
                <a:moveTo>
                  <a:pt x="55480" y="39261"/>
                </a:moveTo>
                <a:lnTo>
                  <a:pt x="45720" y="56146"/>
                </a:lnTo>
                <a:lnTo>
                  <a:pt x="46736" y="346963"/>
                </a:lnTo>
                <a:lnTo>
                  <a:pt x="66548" y="346837"/>
                </a:lnTo>
                <a:lnTo>
                  <a:pt x="65533" y="56319"/>
                </a:lnTo>
                <a:lnTo>
                  <a:pt x="55480" y="39261"/>
                </a:lnTo>
                <a:close/>
              </a:path>
              <a:path w="111760" h="347344">
                <a:moveTo>
                  <a:pt x="55372" y="0"/>
                </a:moveTo>
                <a:lnTo>
                  <a:pt x="2666" y="91059"/>
                </a:lnTo>
                <a:lnTo>
                  <a:pt x="0" y="95758"/>
                </a:lnTo>
                <a:lnTo>
                  <a:pt x="1524" y="101853"/>
                </a:lnTo>
                <a:lnTo>
                  <a:pt x="6350" y="104521"/>
                </a:lnTo>
                <a:lnTo>
                  <a:pt x="11049" y="107314"/>
                </a:lnTo>
                <a:lnTo>
                  <a:pt x="17145" y="105663"/>
                </a:lnTo>
                <a:lnTo>
                  <a:pt x="19812" y="100964"/>
                </a:lnTo>
                <a:lnTo>
                  <a:pt x="45620" y="56319"/>
                </a:lnTo>
                <a:lnTo>
                  <a:pt x="45592" y="19685"/>
                </a:lnTo>
                <a:lnTo>
                  <a:pt x="66876" y="19558"/>
                </a:lnTo>
                <a:lnTo>
                  <a:pt x="55372" y="0"/>
                </a:lnTo>
                <a:close/>
              </a:path>
              <a:path w="111760" h="347344">
                <a:moveTo>
                  <a:pt x="66876" y="19558"/>
                </a:moveTo>
                <a:lnTo>
                  <a:pt x="65404" y="19558"/>
                </a:lnTo>
                <a:lnTo>
                  <a:pt x="65533" y="56319"/>
                </a:lnTo>
                <a:lnTo>
                  <a:pt x="91694" y="100711"/>
                </a:lnTo>
                <a:lnTo>
                  <a:pt x="94361" y="105410"/>
                </a:lnTo>
                <a:lnTo>
                  <a:pt x="100457" y="106934"/>
                </a:lnTo>
                <a:lnTo>
                  <a:pt x="105155" y="104139"/>
                </a:lnTo>
                <a:lnTo>
                  <a:pt x="109854" y="101473"/>
                </a:lnTo>
                <a:lnTo>
                  <a:pt x="111505" y="95376"/>
                </a:lnTo>
                <a:lnTo>
                  <a:pt x="108712" y="90677"/>
                </a:lnTo>
                <a:lnTo>
                  <a:pt x="66876" y="19558"/>
                </a:lnTo>
                <a:close/>
              </a:path>
              <a:path w="111760" h="347344">
                <a:moveTo>
                  <a:pt x="65422" y="24511"/>
                </a:moveTo>
                <a:lnTo>
                  <a:pt x="64008" y="24511"/>
                </a:lnTo>
                <a:lnTo>
                  <a:pt x="55480" y="39261"/>
                </a:lnTo>
                <a:lnTo>
                  <a:pt x="65533" y="56319"/>
                </a:lnTo>
                <a:lnTo>
                  <a:pt x="65422" y="24511"/>
                </a:lnTo>
                <a:close/>
              </a:path>
              <a:path w="111760" h="347344">
                <a:moveTo>
                  <a:pt x="65404" y="19558"/>
                </a:moveTo>
                <a:lnTo>
                  <a:pt x="45592" y="19685"/>
                </a:lnTo>
                <a:lnTo>
                  <a:pt x="45720" y="56146"/>
                </a:lnTo>
                <a:lnTo>
                  <a:pt x="55480" y="39261"/>
                </a:lnTo>
                <a:lnTo>
                  <a:pt x="46862" y="24637"/>
                </a:lnTo>
                <a:lnTo>
                  <a:pt x="65422" y="24511"/>
                </a:lnTo>
                <a:lnTo>
                  <a:pt x="65404" y="19558"/>
                </a:lnTo>
                <a:close/>
              </a:path>
              <a:path w="111760" h="347344">
                <a:moveTo>
                  <a:pt x="64008" y="24511"/>
                </a:moveTo>
                <a:lnTo>
                  <a:pt x="46862" y="24637"/>
                </a:lnTo>
                <a:lnTo>
                  <a:pt x="55480" y="39261"/>
                </a:lnTo>
                <a:lnTo>
                  <a:pt x="64008" y="2451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63947" y="1243965"/>
            <a:ext cx="2254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005436-CD66-476E-87B2-B91EF531B04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51" name="Title 50">
            <a:extLst>
              <a:ext uri="{FF2B5EF4-FFF2-40B4-BE49-F238E27FC236}">
                <a16:creationId xmlns:a16="http://schemas.microsoft.com/office/drawing/2014/main" id="{4984C9F4-60AC-A00D-1EE4-59F95371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2661" y="1095755"/>
            <a:ext cx="4006850" cy="4597400"/>
            <a:chOff x="978661" y="1095755"/>
            <a:chExt cx="4006850" cy="4597400"/>
          </a:xfrm>
        </p:grpSpPr>
        <p:sp>
          <p:nvSpPr>
            <p:cNvPr id="4" name="object 4"/>
            <p:cNvSpPr/>
            <p:nvPr/>
          </p:nvSpPr>
          <p:spPr>
            <a:xfrm>
              <a:off x="1066799" y="4367784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3511295"/>
              <a:ext cx="3254375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2"/>
              <a:ext cx="111760" cy="675005"/>
            </a:xfrm>
            <a:custGeom>
              <a:avLst/>
              <a:gdLst/>
              <a:ahLst/>
              <a:cxnLst/>
              <a:rect l="l" t="t" r="r" b="b"/>
              <a:pathLst>
                <a:path w="111759" h="675004">
                  <a:moveTo>
                    <a:pt x="56337" y="39259"/>
                  </a:moveTo>
                  <a:lnTo>
                    <a:pt x="46267" y="5613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78" y="56372"/>
                  </a:lnTo>
                  <a:lnTo>
                    <a:pt x="56337" y="39259"/>
                  </a:lnTo>
                  <a:close/>
                </a:path>
                <a:path w="111759" h="675004">
                  <a:moveTo>
                    <a:pt x="67906" y="19558"/>
                  </a:moveTo>
                  <a:lnTo>
                    <a:pt x="46647" y="19558"/>
                  </a:lnTo>
                  <a:lnTo>
                    <a:pt x="66459" y="19685"/>
                  </a:lnTo>
                  <a:lnTo>
                    <a:pt x="66078" y="56372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lnTo>
                    <a:pt x="108813" y="91313"/>
                  </a:lnTo>
                  <a:lnTo>
                    <a:pt x="67906" y="19558"/>
                  </a:lnTo>
                  <a:close/>
                </a:path>
                <a:path w="111759" h="675004">
                  <a:moveTo>
                    <a:pt x="56756" y="0"/>
                  </a:move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7" y="56136"/>
                  </a:lnTo>
                  <a:lnTo>
                    <a:pt x="46647" y="19558"/>
                  </a:lnTo>
                  <a:lnTo>
                    <a:pt x="67906" y="19558"/>
                  </a:lnTo>
                  <a:lnTo>
                    <a:pt x="56756" y="0"/>
                  </a:lnTo>
                  <a:close/>
                </a:path>
                <a:path w="111759" h="675004">
                  <a:moveTo>
                    <a:pt x="66408" y="24511"/>
                  </a:moveTo>
                  <a:lnTo>
                    <a:pt x="47942" y="24511"/>
                  </a:lnTo>
                  <a:lnTo>
                    <a:pt x="65062" y="24638"/>
                  </a:lnTo>
                  <a:lnTo>
                    <a:pt x="56337" y="39259"/>
                  </a:lnTo>
                  <a:lnTo>
                    <a:pt x="66078" y="56372"/>
                  </a:lnTo>
                  <a:lnTo>
                    <a:pt x="66408" y="24511"/>
                  </a:lnTo>
                  <a:close/>
                </a:path>
                <a:path w="111759" h="675004">
                  <a:moveTo>
                    <a:pt x="46647" y="19558"/>
                  </a:moveTo>
                  <a:lnTo>
                    <a:pt x="46267" y="56136"/>
                  </a:lnTo>
                  <a:lnTo>
                    <a:pt x="56337" y="39259"/>
                  </a:lnTo>
                  <a:lnTo>
                    <a:pt x="47942" y="24511"/>
                  </a:lnTo>
                  <a:lnTo>
                    <a:pt x="66408" y="24511"/>
                  </a:lnTo>
                  <a:lnTo>
                    <a:pt x="66459" y="19685"/>
                  </a:lnTo>
                  <a:lnTo>
                    <a:pt x="46647" y="19558"/>
                  </a:lnTo>
                  <a:close/>
                </a:path>
                <a:path w="111759" h="675004">
                  <a:moveTo>
                    <a:pt x="47942" y="24511"/>
                  </a:moveTo>
                  <a:lnTo>
                    <a:pt x="56337" y="39259"/>
                  </a:lnTo>
                  <a:lnTo>
                    <a:pt x="65062" y="24638"/>
                  </a:lnTo>
                  <a:lnTo>
                    <a:pt x="47942" y="2451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799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47998"/>
              <a:ext cx="3671570" cy="756285"/>
            </a:xfrm>
            <a:custGeom>
              <a:avLst/>
              <a:gdLst/>
              <a:ahLst/>
              <a:cxnLst/>
              <a:rect l="l" t="t" r="r" b="b"/>
              <a:pathLst>
                <a:path w="3671570" h="756285">
                  <a:moveTo>
                    <a:pt x="3671239" y="736219"/>
                  </a:moveTo>
                  <a:lnTo>
                    <a:pt x="1281988" y="32931"/>
                  </a:lnTo>
                  <a:lnTo>
                    <a:pt x="1323898" y="22606"/>
                  </a:lnTo>
                  <a:lnTo>
                    <a:pt x="1337487" y="19304"/>
                  </a:lnTo>
                  <a:lnTo>
                    <a:pt x="1340789" y="13843"/>
                  </a:lnTo>
                  <a:lnTo>
                    <a:pt x="1339392" y="8636"/>
                  </a:lnTo>
                  <a:lnTo>
                    <a:pt x="1338122" y="3302"/>
                  </a:lnTo>
                  <a:lnTo>
                    <a:pt x="1332788" y="0"/>
                  </a:lnTo>
                  <a:lnTo>
                    <a:pt x="1327454" y="1409"/>
                  </a:lnTo>
                  <a:lnTo>
                    <a:pt x="1225346" y="26543"/>
                  </a:lnTo>
                  <a:lnTo>
                    <a:pt x="1301292" y="107061"/>
                  </a:lnTo>
                  <a:lnTo>
                    <a:pt x="1307515" y="107188"/>
                  </a:lnTo>
                  <a:lnTo>
                    <a:pt x="1315516" y="99695"/>
                  </a:lnTo>
                  <a:lnTo>
                    <a:pt x="1315643" y="93472"/>
                  </a:lnTo>
                  <a:lnTo>
                    <a:pt x="1311960" y="89408"/>
                  </a:lnTo>
                  <a:lnTo>
                    <a:pt x="1276515" y="51892"/>
                  </a:lnTo>
                  <a:lnTo>
                    <a:pt x="3388842" y="673785"/>
                  </a:lnTo>
                  <a:lnTo>
                    <a:pt x="662139" y="67170"/>
                  </a:lnTo>
                  <a:lnTo>
                    <a:pt x="687057" y="59182"/>
                  </a:lnTo>
                  <a:lnTo>
                    <a:pt x="716457" y="49796"/>
                  </a:lnTo>
                  <a:lnTo>
                    <a:pt x="719378" y="44208"/>
                  </a:lnTo>
                  <a:lnTo>
                    <a:pt x="716076" y="33782"/>
                  </a:lnTo>
                  <a:lnTo>
                    <a:pt x="710488" y="30988"/>
                  </a:lnTo>
                  <a:lnTo>
                    <a:pt x="605078" y="64643"/>
                  </a:lnTo>
                  <a:lnTo>
                    <a:pt x="682167" y="136144"/>
                  </a:lnTo>
                  <a:lnTo>
                    <a:pt x="686231" y="139827"/>
                  </a:lnTo>
                  <a:lnTo>
                    <a:pt x="692454" y="139573"/>
                  </a:lnTo>
                  <a:lnTo>
                    <a:pt x="699947" y="131572"/>
                  </a:lnTo>
                  <a:lnTo>
                    <a:pt x="699693" y="125349"/>
                  </a:lnTo>
                  <a:lnTo>
                    <a:pt x="695629" y="121539"/>
                  </a:lnTo>
                  <a:lnTo>
                    <a:pt x="657974" y="86626"/>
                  </a:lnTo>
                  <a:lnTo>
                    <a:pt x="3119678" y="634288"/>
                  </a:lnTo>
                  <a:lnTo>
                    <a:pt x="57289" y="65163"/>
                  </a:lnTo>
                  <a:lnTo>
                    <a:pt x="76034" y="58432"/>
                  </a:lnTo>
                  <a:lnTo>
                    <a:pt x="105714" y="47752"/>
                  </a:lnTo>
                  <a:lnTo>
                    <a:pt x="110921" y="45974"/>
                  </a:lnTo>
                  <a:lnTo>
                    <a:pt x="113588" y="40271"/>
                  </a:lnTo>
                  <a:lnTo>
                    <a:pt x="111683" y="35052"/>
                  </a:lnTo>
                  <a:lnTo>
                    <a:pt x="109905" y="29984"/>
                  </a:lnTo>
                  <a:lnTo>
                    <a:pt x="104190" y="27305"/>
                  </a:lnTo>
                  <a:lnTo>
                    <a:pt x="98983" y="29095"/>
                  </a:lnTo>
                  <a:lnTo>
                    <a:pt x="0" y="64643"/>
                  </a:lnTo>
                  <a:lnTo>
                    <a:pt x="83807" y="136906"/>
                  </a:lnTo>
                  <a:lnTo>
                    <a:pt x="90055" y="136525"/>
                  </a:lnTo>
                  <a:lnTo>
                    <a:pt x="97205" y="128143"/>
                  </a:lnTo>
                  <a:lnTo>
                    <a:pt x="96748" y="121920"/>
                  </a:lnTo>
                  <a:lnTo>
                    <a:pt x="53581" y="84696"/>
                  </a:lnTo>
                  <a:lnTo>
                    <a:pt x="3666540" y="756031"/>
                  </a:lnTo>
                  <a:lnTo>
                    <a:pt x="3666921" y="756031"/>
                  </a:lnTo>
                  <a:lnTo>
                    <a:pt x="3671239" y="736600"/>
                  </a:lnTo>
                  <a:lnTo>
                    <a:pt x="3671239" y="73621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782311" y="4358640"/>
              <a:ext cx="126491" cy="1325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782311" y="4527803"/>
              <a:ext cx="126491" cy="1325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782311" y="4696967"/>
              <a:ext cx="126491" cy="1325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782311" y="4866132"/>
              <a:ext cx="126491" cy="1325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708397" y="4293870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35" y="3498"/>
                  </a:lnTo>
                  <a:lnTo>
                    <a:pt x="253666" y="13033"/>
                  </a:lnTo>
                  <a:lnTo>
                    <a:pt x="263201" y="27164"/>
                  </a:lnTo>
                  <a:lnTo>
                    <a:pt x="266700" y="44449"/>
                  </a:lnTo>
                  <a:lnTo>
                    <a:pt x="266700" y="735837"/>
                  </a:lnTo>
                  <a:lnTo>
                    <a:pt x="263201" y="753123"/>
                  </a:lnTo>
                  <a:lnTo>
                    <a:pt x="253666" y="767254"/>
                  </a:lnTo>
                  <a:lnTo>
                    <a:pt x="239535" y="776789"/>
                  </a:lnTo>
                  <a:lnTo>
                    <a:pt x="222250" y="780287"/>
                  </a:lnTo>
                  <a:lnTo>
                    <a:pt x="44450" y="780287"/>
                  </a:lnTo>
                  <a:lnTo>
                    <a:pt x="27164" y="776789"/>
                  </a:lnTo>
                  <a:lnTo>
                    <a:pt x="13033" y="767254"/>
                  </a:lnTo>
                  <a:lnTo>
                    <a:pt x="3498" y="753123"/>
                  </a:lnTo>
                  <a:lnTo>
                    <a:pt x="0" y="735837"/>
                  </a:lnTo>
                  <a:lnTo>
                    <a:pt x="0" y="44449"/>
                  </a:ln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785233" y="5074158"/>
              <a:ext cx="111760" cy="609600"/>
            </a:xfrm>
            <a:custGeom>
              <a:avLst/>
              <a:gdLst/>
              <a:ahLst/>
              <a:cxnLst/>
              <a:rect l="l" t="t" r="r" b="b"/>
              <a:pathLst>
                <a:path w="111760" h="609600">
                  <a:moveTo>
                    <a:pt x="55752" y="39224"/>
                  </a:moveTo>
                  <a:lnTo>
                    <a:pt x="45846" y="56206"/>
                  </a:lnTo>
                  <a:lnTo>
                    <a:pt x="45846" y="609600"/>
                  </a:lnTo>
                  <a:lnTo>
                    <a:pt x="65658" y="609600"/>
                  </a:lnTo>
                  <a:lnTo>
                    <a:pt x="65658" y="56206"/>
                  </a:lnTo>
                  <a:lnTo>
                    <a:pt x="55752" y="39224"/>
                  </a:lnTo>
                  <a:close/>
                </a:path>
                <a:path w="111760" h="609600">
                  <a:moveTo>
                    <a:pt x="55752" y="0"/>
                  </a:moveTo>
                  <a:lnTo>
                    <a:pt x="2793" y="90805"/>
                  </a:lnTo>
                  <a:lnTo>
                    <a:pt x="0" y="95504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8"/>
                  </a:lnTo>
                  <a:lnTo>
                    <a:pt x="17144" y="105537"/>
                  </a:lnTo>
                  <a:lnTo>
                    <a:pt x="19812" y="100838"/>
                  </a:lnTo>
                  <a:lnTo>
                    <a:pt x="45846" y="56206"/>
                  </a:lnTo>
                  <a:lnTo>
                    <a:pt x="45846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609600">
                  <a:moveTo>
                    <a:pt x="67159" y="19558"/>
                  </a:moveTo>
                  <a:lnTo>
                    <a:pt x="65658" y="19558"/>
                  </a:lnTo>
                  <a:lnTo>
                    <a:pt x="65659" y="56206"/>
                  </a:lnTo>
                  <a:lnTo>
                    <a:pt x="91693" y="100838"/>
                  </a:lnTo>
                  <a:lnTo>
                    <a:pt x="94361" y="105537"/>
                  </a:lnTo>
                  <a:lnTo>
                    <a:pt x="100456" y="107188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4"/>
                  </a:lnTo>
                  <a:lnTo>
                    <a:pt x="108712" y="90805"/>
                  </a:lnTo>
                  <a:lnTo>
                    <a:pt x="67159" y="19558"/>
                  </a:lnTo>
                  <a:close/>
                </a:path>
                <a:path w="111760" h="609600">
                  <a:moveTo>
                    <a:pt x="65658" y="19558"/>
                  </a:moveTo>
                  <a:lnTo>
                    <a:pt x="45846" y="19558"/>
                  </a:lnTo>
                  <a:lnTo>
                    <a:pt x="45846" y="56206"/>
                  </a:lnTo>
                  <a:lnTo>
                    <a:pt x="55752" y="39224"/>
                  </a:lnTo>
                  <a:lnTo>
                    <a:pt x="47243" y="24638"/>
                  </a:lnTo>
                  <a:lnTo>
                    <a:pt x="65658" y="24638"/>
                  </a:lnTo>
                  <a:lnTo>
                    <a:pt x="65658" y="19558"/>
                  </a:lnTo>
                  <a:close/>
                </a:path>
                <a:path w="111760" h="609600">
                  <a:moveTo>
                    <a:pt x="65658" y="24638"/>
                  </a:moveTo>
                  <a:lnTo>
                    <a:pt x="64262" y="24638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8" y="24638"/>
                  </a:lnTo>
                  <a:close/>
                </a:path>
                <a:path w="111760" h="609600">
                  <a:moveTo>
                    <a:pt x="64262" y="24638"/>
                  </a:moveTo>
                  <a:lnTo>
                    <a:pt x="47243" y="24638"/>
                  </a:lnTo>
                  <a:lnTo>
                    <a:pt x="55752" y="39224"/>
                  </a:lnTo>
                  <a:lnTo>
                    <a:pt x="64262" y="24638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83741" y="2758820"/>
              <a:ext cx="2308860" cy="5080"/>
            </a:xfrm>
            <a:custGeom>
              <a:avLst/>
              <a:gdLst/>
              <a:ahLst/>
              <a:cxnLst/>
              <a:rect l="l" t="t" r="r" b="b"/>
              <a:pathLst>
                <a:path w="2308860" h="5080">
                  <a:moveTo>
                    <a:pt x="0" y="0"/>
                  </a:moveTo>
                  <a:lnTo>
                    <a:pt x="1895856" y="0"/>
                  </a:lnTo>
                </a:path>
                <a:path w="2308860" h="5080">
                  <a:moveTo>
                    <a:pt x="2031492" y="0"/>
                  </a:moveTo>
                  <a:lnTo>
                    <a:pt x="2308479" y="0"/>
                  </a:lnTo>
                </a:path>
                <a:path w="2308860" h="5080">
                  <a:moveTo>
                    <a:pt x="0" y="4952"/>
                  </a:moveTo>
                  <a:lnTo>
                    <a:pt x="2308479" y="4952"/>
                  </a:lnTo>
                </a:path>
              </a:pathLst>
            </a:custGeom>
            <a:ln w="317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83741" y="2773298"/>
              <a:ext cx="2308860" cy="0"/>
            </a:xfrm>
            <a:custGeom>
              <a:avLst/>
              <a:gdLst/>
              <a:ahLst/>
              <a:cxnLst/>
              <a:rect l="l" t="t" r="r" b="b"/>
              <a:pathLst>
                <a:path w="2308860">
                  <a:moveTo>
                    <a:pt x="0" y="0"/>
                  </a:moveTo>
                  <a:lnTo>
                    <a:pt x="2308479" y="0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057655" y="1095755"/>
              <a:ext cx="1967484" cy="24255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89627" y="5714796"/>
            <a:ext cx="10979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84555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70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65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06392" y="1173607"/>
            <a:ext cx="899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spcBef>
                <a:spcPts val="100"/>
              </a:spcBef>
              <a:defRPr/>
            </a:pPr>
            <a:r>
              <a:rPr spc="-210" dirty="0">
                <a:solidFill>
                  <a:srgbClr val="3986FF"/>
                </a:solidFill>
                <a:latin typeface="Arial"/>
                <a:cs typeface="Arial"/>
              </a:rPr>
              <a:t>A</a:t>
            </a:r>
            <a:r>
              <a:rPr spc="70" dirty="0">
                <a:solidFill>
                  <a:srgbClr val="3986FF"/>
                </a:solidFill>
                <a:latin typeface="Arial"/>
                <a:cs typeface="Arial"/>
              </a:rPr>
              <a:t>tt</a:t>
            </a:r>
            <a:r>
              <a:rPr spc="-85" dirty="0">
                <a:solidFill>
                  <a:srgbClr val="3986FF"/>
                </a:solidFill>
                <a:latin typeface="Arial"/>
                <a:cs typeface="Arial"/>
              </a:rPr>
              <a:t>e</a:t>
            </a:r>
            <a:r>
              <a:rPr spc="-90" dirty="0">
                <a:solidFill>
                  <a:srgbClr val="3986FF"/>
                </a:solidFill>
                <a:latin typeface="Arial"/>
                <a:cs typeface="Arial"/>
              </a:rPr>
              <a:t>n</a:t>
            </a:r>
            <a:r>
              <a:rPr spc="60" dirty="0">
                <a:solidFill>
                  <a:srgbClr val="3986FF"/>
                </a:solidFill>
                <a:latin typeface="Arial"/>
                <a:cs typeface="Arial"/>
              </a:rPr>
              <a:t>t</a:t>
            </a:r>
            <a:r>
              <a:rPr spc="40" dirty="0">
                <a:solidFill>
                  <a:srgbClr val="3986FF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3986FF"/>
                </a:solidFill>
                <a:latin typeface="Arial"/>
                <a:cs typeface="Arial"/>
              </a:rPr>
              <a:t>on  </a:t>
            </a:r>
            <a:r>
              <a:rPr spc="-10" dirty="0">
                <a:solidFill>
                  <a:srgbClr val="3986FF"/>
                </a:solidFill>
                <a:latin typeface="Arial"/>
                <a:cs typeface="Arial"/>
              </a:rPr>
              <a:t>output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823209" y="1778635"/>
            <a:ext cx="2596515" cy="2516505"/>
          </a:xfrm>
          <a:custGeom>
            <a:avLst/>
            <a:gdLst/>
            <a:ahLst/>
            <a:cxnLst/>
            <a:rect l="l" t="t" r="r" b="b"/>
            <a:pathLst>
              <a:path w="2596515" h="2516504">
                <a:moveTo>
                  <a:pt x="2311146" y="299466"/>
                </a:moveTo>
                <a:lnTo>
                  <a:pt x="2223262" y="232283"/>
                </a:lnTo>
                <a:lnTo>
                  <a:pt x="2217039" y="233172"/>
                </a:lnTo>
                <a:lnTo>
                  <a:pt x="2213737" y="237490"/>
                </a:lnTo>
                <a:lnTo>
                  <a:pt x="2210308" y="241808"/>
                </a:lnTo>
                <a:lnTo>
                  <a:pt x="2211197" y="248031"/>
                </a:lnTo>
                <a:lnTo>
                  <a:pt x="2256574" y="282727"/>
                </a:lnTo>
                <a:lnTo>
                  <a:pt x="2540" y="0"/>
                </a:lnTo>
                <a:lnTo>
                  <a:pt x="0" y="19558"/>
                </a:lnTo>
                <a:lnTo>
                  <a:pt x="2253907" y="302387"/>
                </a:lnTo>
                <a:lnTo>
                  <a:pt x="2201545" y="324739"/>
                </a:lnTo>
                <a:lnTo>
                  <a:pt x="2199259" y="330581"/>
                </a:lnTo>
                <a:lnTo>
                  <a:pt x="2201418" y="335534"/>
                </a:lnTo>
                <a:lnTo>
                  <a:pt x="2203577" y="340614"/>
                </a:lnTo>
                <a:lnTo>
                  <a:pt x="2209292" y="342900"/>
                </a:lnTo>
                <a:lnTo>
                  <a:pt x="2293569" y="306959"/>
                </a:lnTo>
                <a:lnTo>
                  <a:pt x="2311146" y="299466"/>
                </a:lnTo>
                <a:close/>
              </a:path>
              <a:path w="2596515" h="2516504">
                <a:moveTo>
                  <a:pt x="2596134" y="565531"/>
                </a:moveTo>
                <a:lnTo>
                  <a:pt x="2593340" y="560832"/>
                </a:lnTo>
                <a:lnTo>
                  <a:pt x="2551684" y="489585"/>
                </a:lnTo>
                <a:lnTo>
                  <a:pt x="2540254" y="470027"/>
                </a:lnTo>
                <a:lnTo>
                  <a:pt x="2487295" y="560959"/>
                </a:lnTo>
                <a:lnTo>
                  <a:pt x="2484628" y="565658"/>
                </a:lnTo>
                <a:lnTo>
                  <a:pt x="2486152" y="571627"/>
                </a:lnTo>
                <a:lnTo>
                  <a:pt x="2490851" y="574421"/>
                </a:lnTo>
                <a:lnTo>
                  <a:pt x="2495677" y="577215"/>
                </a:lnTo>
                <a:lnTo>
                  <a:pt x="2501646" y="575564"/>
                </a:lnTo>
                <a:lnTo>
                  <a:pt x="2504503" y="570738"/>
                </a:lnTo>
                <a:lnTo>
                  <a:pt x="2530373" y="526402"/>
                </a:lnTo>
                <a:lnTo>
                  <a:pt x="2530449" y="526262"/>
                </a:lnTo>
                <a:lnTo>
                  <a:pt x="2530424" y="577215"/>
                </a:lnTo>
                <a:lnTo>
                  <a:pt x="2532126" y="2516251"/>
                </a:lnTo>
                <a:lnTo>
                  <a:pt x="2551938" y="2516251"/>
                </a:lnTo>
                <a:lnTo>
                  <a:pt x="2550185" y="526237"/>
                </a:lnTo>
                <a:lnTo>
                  <a:pt x="2550160" y="494665"/>
                </a:lnTo>
                <a:lnTo>
                  <a:pt x="2550160" y="489585"/>
                </a:lnTo>
                <a:lnTo>
                  <a:pt x="2550274" y="526402"/>
                </a:lnTo>
                <a:lnTo>
                  <a:pt x="2576258" y="570865"/>
                </a:lnTo>
                <a:lnTo>
                  <a:pt x="2578989" y="575564"/>
                </a:lnTo>
                <a:lnTo>
                  <a:pt x="2585085" y="577088"/>
                </a:lnTo>
                <a:lnTo>
                  <a:pt x="2589784" y="574294"/>
                </a:lnTo>
                <a:lnTo>
                  <a:pt x="2594483" y="571627"/>
                </a:lnTo>
                <a:lnTo>
                  <a:pt x="2596134" y="5655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06616" y="1929460"/>
            <a:ext cx="2705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defRPr/>
            </a:pPr>
            <a:r>
              <a:rPr sz="1600" dirty="0">
                <a:solidFill>
                  <a:prstClr val="black"/>
                </a:solidFill>
                <a:latin typeface="DejaVu Sans"/>
                <a:cs typeface="DejaVu Sans"/>
              </a:rPr>
              <a:t>𝑦</a:t>
            </a:r>
            <a:r>
              <a:rPr sz="1725" baseline="-16908" dirty="0">
                <a:solidFill>
                  <a:prstClr val="black"/>
                </a:solidFill>
                <a:latin typeface="DejaVu Sans"/>
                <a:cs typeface="DejaVu Sans"/>
              </a:rPr>
              <a:t>2</a:t>
            </a:r>
          </a:p>
        </p:txBody>
      </p:sp>
      <p:sp>
        <p:nvSpPr>
          <p:cNvPr id="39" name="object 39"/>
          <p:cNvSpPr/>
          <p:nvPr/>
        </p:nvSpPr>
        <p:spPr>
          <a:xfrm>
            <a:off x="6310629" y="1562862"/>
            <a:ext cx="111760" cy="347345"/>
          </a:xfrm>
          <a:custGeom>
            <a:avLst/>
            <a:gdLst/>
            <a:ahLst/>
            <a:cxnLst/>
            <a:rect l="l" t="t" r="r" b="b"/>
            <a:pathLst>
              <a:path w="111760" h="347344">
                <a:moveTo>
                  <a:pt x="56325" y="39160"/>
                </a:moveTo>
                <a:lnTo>
                  <a:pt x="46198" y="56066"/>
                </a:lnTo>
                <a:lnTo>
                  <a:pt x="42925" y="347090"/>
                </a:lnTo>
                <a:lnTo>
                  <a:pt x="62737" y="347345"/>
                </a:lnTo>
                <a:lnTo>
                  <a:pt x="66010" y="56216"/>
                </a:lnTo>
                <a:lnTo>
                  <a:pt x="56325" y="39160"/>
                </a:lnTo>
                <a:close/>
              </a:path>
              <a:path w="111760" h="347344">
                <a:moveTo>
                  <a:pt x="67879" y="19558"/>
                </a:moveTo>
                <a:lnTo>
                  <a:pt x="46609" y="19558"/>
                </a:lnTo>
                <a:lnTo>
                  <a:pt x="66421" y="19685"/>
                </a:lnTo>
                <a:lnTo>
                  <a:pt x="66010" y="56216"/>
                </a:lnTo>
                <a:lnTo>
                  <a:pt x="94234" y="105917"/>
                </a:lnTo>
                <a:lnTo>
                  <a:pt x="100330" y="107568"/>
                </a:lnTo>
                <a:lnTo>
                  <a:pt x="105029" y="104901"/>
                </a:lnTo>
                <a:lnTo>
                  <a:pt x="109855" y="102235"/>
                </a:lnTo>
                <a:lnTo>
                  <a:pt x="111506" y="96138"/>
                </a:lnTo>
                <a:lnTo>
                  <a:pt x="108712" y="91439"/>
                </a:lnTo>
                <a:lnTo>
                  <a:pt x="67879" y="19558"/>
                </a:lnTo>
                <a:close/>
              </a:path>
              <a:path w="111760" h="347344">
                <a:moveTo>
                  <a:pt x="56769" y="0"/>
                </a:moveTo>
                <a:lnTo>
                  <a:pt x="2794" y="90170"/>
                </a:lnTo>
                <a:lnTo>
                  <a:pt x="0" y="94868"/>
                </a:lnTo>
                <a:lnTo>
                  <a:pt x="1524" y="100964"/>
                </a:lnTo>
                <a:lnTo>
                  <a:pt x="6096" y="103759"/>
                </a:lnTo>
                <a:lnTo>
                  <a:pt x="10795" y="106552"/>
                </a:lnTo>
                <a:lnTo>
                  <a:pt x="16891" y="105028"/>
                </a:lnTo>
                <a:lnTo>
                  <a:pt x="19685" y="100329"/>
                </a:lnTo>
                <a:lnTo>
                  <a:pt x="46198" y="56066"/>
                </a:lnTo>
                <a:lnTo>
                  <a:pt x="46609" y="19558"/>
                </a:lnTo>
                <a:lnTo>
                  <a:pt x="67879" y="19558"/>
                </a:lnTo>
                <a:lnTo>
                  <a:pt x="56769" y="0"/>
                </a:lnTo>
                <a:close/>
              </a:path>
              <a:path w="111760" h="347344">
                <a:moveTo>
                  <a:pt x="66366" y="24511"/>
                </a:moveTo>
                <a:lnTo>
                  <a:pt x="48006" y="24511"/>
                </a:lnTo>
                <a:lnTo>
                  <a:pt x="65024" y="24637"/>
                </a:lnTo>
                <a:lnTo>
                  <a:pt x="56325" y="39160"/>
                </a:lnTo>
                <a:lnTo>
                  <a:pt x="66010" y="56216"/>
                </a:lnTo>
                <a:lnTo>
                  <a:pt x="66366" y="24511"/>
                </a:lnTo>
                <a:close/>
              </a:path>
              <a:path w="111760" h="347344">
                <a:moveTo>
                  <a:pt x="46609" y="19558"/>
                </a:moveTo>
                <a:lnTo>
                  <a:pt x="46198" y="56066"/>
                </a:lnTo>
                <a:lnTo>
                  <a:pt x="56325" y="39160"/>
                </a:lnTo>
                <a:lnTo>
                  <a:pt x="48006" y="24511"/>
                </a:lnTo>
                <a:lnTo>
                  <a:pt x="66366" y="24511"/>
                </a:lnTo>
                <a:lnTo>
                  <a:pt x="66421" y="19685"/>
                </a:lnTo>
                <a:lnTo>
                  <a:pt x="46609" y="19558"/>
                </a:lnTo>
                <a:close/>
              </a:path>
              <a:path w="111760" h="347344">
                <a:moveTo>
                  <a:pt x="48006" y="24511"/>
                </a:moveTo>
                <a:lnTo>
                  <a:pt x="56325" y="39160"/>
                </a:lnTo>
                <a:lnTo>
                  <a:pt x="65024" y="24637"/>
                </a:lnTo>
                <a:lnTo>
                  <a:pt x="48006" y="2451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45098" y="1243965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95921" y="4485894"/>
            <a:ext cx="2613660" cy="1693412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 marR="103505">
              <a:spcBef>
                <a:spcPts val="245"/>
              </a:spcBef>
              <a:defRPr/>
            </a:pPr>
            <a:r>
              <a:rPr spc="-100" dirty="0">
                <a:solidFill>
                  <a:srgbClr val="7E7E7E"/>
                </a:solidFill>
                <a:latin typeface="Arial"/>
                <a:cs typeface="Arial"/>
              </a:rPr>
              <a:t>Sometimes </a:t>
            </a:r>
            <a:r>
              <a:rPr spc="-70" dirty="0">
                <a:solidFill>
                  <a:srgbClr val="7E7E7E"/>
                </a:solidFill>
                <a:latin typeface="Arial"/>
                <a:cs typeface="Arial"/>
              </a:rPr>
              <a:t>we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take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 </a:t>
            </a:r>
            <a:r>
              <a:rPr spc="-20" dirty="0">
                <a:solidFill>
                  <a:srgbClr val="4285F4"/>
                </a:solidFill>
                <a:latin typeface="Arial"/>
                <a:cs typeface="Arial"/>
              </a:rPr>
              <a:t>attention </a:t>
            </a:r>
            <a:r>
              <a:rPr spc="-10" dirty="0">
                <a:solidFill>
                  <a:srgbClr val="4285F4"/>
                </a:solidFill>
                <a:latin typeface="Arial"/>
                <a:cs typeface="Arial"/>
              </a:rPr>
              <a:t>output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from</a:t>
            </a:r>
            <a:r>
              <a:rPr spc="-29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previous step, </a:t>
            </a:r>
            <a:r>
              <a:rPr spc="-85" dirty="0">
                <a:solidFill>
                  <a:srgbClr val="7E7E7E"/>
                </a:solidFill>
                <a:latin typeface="Arial"/>
                <a:cs typeface="Arial"/>
              </a:rPr>
              <a:t>and </a:t>
            </a:r>
            <a:r>
              <a:rPr spc="-100" dirty="0">
                <a:solidFill>
                  <a:srgbClr val="7E7E7E"/>
                </a:solidFill>
                <a:latin typeface="Arial"/>
                <a:cs typeface="Arial"/>
              </a:rPr>
              <a:t>also  </a:t>
            </a:r>
            <a:r>
              <a:rPr spc="-70" dirty="0">
                <a:solidFill>
                  <a:srgbClr val="7E7E7E"/>
                </a:solidFill>
                <a:latin typeface="Arial"/>
                <a:cs typeface="Arial"/>
              </a:rPr>
              <a:t>feed </a:t>
            </a:r>
            <a:r>
              <a:rPr spc="55" dirty="0">
                <a:solidFill>
                  <a:srgbClr val="7E7E7E"/>
                </a:solidFill>
                <a:latin typeface="Arial"/>
                <a:cs typeface="Arial"/>
              </a:rPr>
              <a:t>it </a:t>
            </a:r>
            <a:r>
              <a:rPr spc="-10" dirty="0">
                <a:solidFill>
                  <a:srgbClr val="7E7E7E"/>
                </a:solidFill>
                <a:latin typeface="Arial"/>
                <a:cs typeface="Arial"/>
              </a:rPr>
              <a:t>into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decoder 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(along </a:t>
            </a:r>
            <a:r>
              <a:rPr spc="5" dirty="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90" dirty="0">
                <a:solidFill>
                  <a:srgbClr val="7E7E7E"/>
                </a:solidFill>
                <a:latin typeface="Arial"/>
                <a:cs typeface="Arial"/>
              </a:rPr>
              <a:t>usual 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decoder </a:t>
            </a:r>
            <a:r>
              <a:rPr spc="-25" dirty="0">
                <a:solidFill>
                  <a:srgbClr val="7E7E7E"/>
                </a:solidFill>
                <a:latin typeface="Arial"/>
                <a:cs typeface="Arial"/>
              </a:rPr>
              <a:t>input). 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593585" y="5492241"/>
            <a:ext cx="413384" cy="420370"/>
          </a:xfrm>
          <a:custGeom>
            <a:avLst/>
            <a:gdLst/>
            <a:ahLst/>
            <a:cxnLst/>
            <a:rect l="l" t="t" r="r" b="b"/>
            <a:pathLst>
              <a:path w="413385" h="420370">
                <a:moveTo>
                  <a:pt x="29844" y="327634"/>
                </a:moveTo>
                <a:lnTo>
                  <a:pt x="0" y="420039"/>
                </a:lnTo>
                <a:lnTo>
                  <a:pt x="91821" y="388505"/>
                </a:lnTo>
                <a:lnTo>
                  <a:pt x="81683" y="378548"/>
                </a:lnTo>
                <a:lnTo>
                  <a:pt x="61087" y="378548"/>
                </a:lnTo>
                <a:lnTo>
                  <a:pt x="40386" y="358254"/>
                </a:lnTo>
                <a:lnTo>
                  <a:pt x="50518" y="347939"/>
                </a:lnTo>
                <a:lnTo>
                  <a:pt x="29844" y="327634"/>
                </a:lnTo>
                <a:close/>
              </a:path>
              <a:path w="413385" h="420370">
                <a:moveTo>
                  <a:pt x="50518" y="347939"/>
                </a:moveTo>
                <a:lnTo>
                  <a:pt x="40386" y="358254"/>
                </a:lnTo>
                <a:lnTo>
                  <a:pt x="61087" y="378548"/>
                </a:lnTo>
                <a:lnTo>
                  <a:pt x="71201" y="368253"/>
                </a:lnTo>
                <a:lnTo>
                  <a:pt x="50518" y="347939"/>
                </a:lnTo>
                <a:close/>
              </a:path>
              <a:path w="413385" h="420370">
                <a:moveTo>
                  <a:pt x="71201" y="368253"/>
                </a:moveTo>
                <a:lnTo>
                  <a:pt x="61087" y="378548"/>
                </a:lnTo>
                <a:lnTo>
                  <a:pt x="81683" y="378548"/>
                </a:lnTo>
                <a:lnTo>
                  <a:pt x="71201" y="368253"/>
                </a:lnTo>
                <a:close/>
              </a:path>
              <a:path w="413385" h="420370">
                <a:moveTo>
                  <a:pt x="392302" y="0"/>
                </a:moveTo>
                <a:lnTo>
                  <a:pt x="50518" y="347939"/>
                </a:lnTo>
                <a:lnTo>
                  <a:pt x="71201" y="368253"/>
                </a:lnTo>
                <a:lnTo>
                  <a:pt x="413003" y="20320"/>
                </a:lnTo>
                <a:lnTo>
                  <a:pt x="392302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E48A4A-555F-4AD6-AA2A-FB43AE2987B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6" name="Title 45">
            <a:extLst>
              <a:ext uri="{FF2B5EF4-FFF2-40B4-BE49-F238E27FC236}">
                <a16:creationId xmlns:a16="http://schemas.microsoft.com/office/drawing/2014/main" id="{D63587D3-4440-F4C1-6D92-9A784F801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048735"/>
            <a:ext cx="5466715" cy="1125308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have encoder hidden states</a:t>
            </a: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On timestep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, we have decoder hidden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 state</a:t>
            </a: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375094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get the attention scores	for this step: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1" y="2815539"/>
            <a:ext cx="5781507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take softmax to get the attention distribution</a:t>
            </a:r>
          </a:p>
          <a:p>
            <a:pPr marL="355600"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probability distribution and sums to 1)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82367" y="2815539"/>
            <a:ext cx="2477396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for this step (this is 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07540" y="4157217"/>
            <a:ext cx="8288512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158242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use	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 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to take a weighted sum of the encoder hidden states to get 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attention output</a:t>
            </a:r>
          </a:p>
          <a:p>
            <a:pPr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190500" indent="-342900">
              <a:spcBef>
                <a:spcPts val="116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1217930" algn="l"/>
                <a:tab pos="537146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Finally we concatenate the attention output	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   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with the decoder hidden state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      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and proceed as in the non-attention seq2seq model</a:t>
            </a:r>
          </a:p>
        </p:txBody>
      </p:sp>
      <p:sp>
        <p:nvSpPr>
          <p:cNvPr id="7" name="object 7"/>
          <p:cNvSpPr/>
          <p:nvPr/>
        </p:nvSpPr>
        <p:spPr>
          <a:xfrm>
            <a:off x="7689048" y="1516273"/>
            <a:ext cx="787777" cy="254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966952" y="1074420"/>
            <a:ext cx="1923288" cy="377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63875" y="2329499"/>
            <a:ext cx="3789118" cy="358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34495" y="1792224"/>
            <a:ext cx="384048" cy="377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71396" y="3613606"/>
            <a:ext cx="3096101" cy="3623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19519" y="2822995"/>
            <a:ext cx="273609" cy="2708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80583" y="4689363"/>
            <a:ext cx="2195299" cy="7827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03941" y="4093464"/>
            <a:ext cx="394715" cy="4785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02267" y="4589151"/>
            <a:ext cx="241679" cy="1790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85675" y="6315057"/>
            <a:ext cx="1388385" cy="2791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35510" y="5588508"/>
            <a:ext cx="327660" cy="2956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84342" y="5821679"/>
            <a:ext cx="289559" cy="3188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12409B-E5CB-4178-BA50-1696FF2FE46E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A5CB13-608D-229A-98C6-7C0F0149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in Equations</a:t>
            </a:r>
            <a:endParaRPr lang="en-US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028702"/>
            <a:ext cx="8632641" cy="4991751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indent="-342900">
              <a:spcBef>
                <a:spcPts val="70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significantly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improves NMT performance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It’s very useful to allow decoder to focus on certain parts of the source</a:t>
            </a:r>
          </a:p>
          <a:p>
            <a:pPr marL="355600" indent="-342900">
              <a:spcBef>
                <a:spcPts val="54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solves the bottleneck problem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Attention allows decoder to look directly at source; bypass bottleneck</a:t>
            </a:r>
          </a:p>
          <a:p>
            <a:pPr marL="355600" indent="-342900">
              <a:spcBef>
                <a:spcPts val="55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helps with vanishing gradient problem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Provides shortcut to faraway states</a:t>
            </a:r>
          </a:p>
          <a:p>
            <a:pPr marL="355600" indent="-342900">
              <a:spcBef>
                <a:spcPts val="54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provides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some interpretability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marR="238633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By inspecting attention distribution, we can see  what the decoder was focusing on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get (soft)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alignment for free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!</a:t>
            </a:r>
          </a:p>
          <a:p>
            <a:pPr marL="698500" marR="2480945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This is cool because we never explicitly trained  an alignment system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The network just learned alignment by itself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564372" y="4396486"/>
            <a:ext cx="1778635" cy="1245235"/>
            <a:chOff x="7040371" y="4396485"/>
            <a:chExt cx="1778635" cy="1245235"/>
          </a:xfrm>
        </p:grpSpPr>
        <p:sp>
          <p:nvSpPr>
            <p:cNvPr id="5" name="object 5"/>
            <p:cNvSpPr/>
            <p:nvPr/>
          </p:nvSpPr>
          <p:spPr>
            <a:xfrm>
              <a:off x="7046721" y="4402835"/>
              <a:ext cx="294640" cy="308610"/>
            </a:xfrm>
            <a:custGeom>
              <a:avLst/>
              <a:gdLst/>
              <a:ahLst/>
              <a:cxnLst/>
              <a:rect l="l" t="t" r="r" b="b"/>
              <a:pathLst>
                <a:path w="294640" h="308610">
                  <a:moveTo>
                    <a:pt x="294271" y="0"/>
                  </a:moveTo>
                  <a:lnTo>
                    <a:pt x="0" y="0"/>
                  </a:lnTo>
                  <a:lnTo>
                    <a:pt x="0" y="308101"/>
                  </a:lnTo>
                  <a:lnTo>
                    <a:pt x="294271" y="308101"/>
                  </a:lnTo>
                  <a:lnTo>
                    <a:pt x="294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046722" y="4402835"/>
              <a:ext cx="1765935" cy="1232535"/>
            </a:xfrm>
            <a:custGeom>
              <a:avLst/>
              <a:gdLst/>
              <a:ahLst/>
              <a:cxnLst/>
              <a:rect l="l" t="t" r="r" b="b"/>
              <a:pathLst>
                <a:path w="1765934" h="1232535">
                  <a:moveTo>
                    <a:pt x="1765566" y="0"/>
                  </a:moveTo>
                  <a:lnTo>
                    <a:pt x="1765566" y="0"/>
                  </a:lnTo>
                  <a:lnTo>
                    <a:pt x="588518" y="0"/>
                  </a:lnTo>
                  <a:lnTo>
                    <a:pt x="588518" y="308102"/>
                  </a:lnTo>
                  <a:lnTo>
                    <a:pt x="588518" y="616204"/>
                  </a:lnTo>
                  <a:lnTo>
                    <a:pt x="294271" y="616204"/>
                  </a:lnTo>
                  <a:lnTo>
                    <a:pt x="294271" y="308102"/>
                  </a:lnTo>
                  <a:lnTo>
                    <a:pt x="588518" y="308102"/>
                  </a:lnTo>
                  <a:lnTo>
                    <a:pt x="588518" y="0"/>
                  </a:lnTo>
                  <a:lnTo>
                    <a:pt x="294259" y="0"/>
                  </a:lnTo>
                  <a:lnTo>
                    <a:pt x="294259" y="308102"/>
                  </a:lnTo>
                  <a:lnTo>
                    <a:pt x="0" y="308102"/>
                  </a:lnTo>
                  <a:lnTo>
                    <a:pt x="0" y="616204"/>
                  </a:lnTo>
                  <a:lnTo>
                    <a:pt x="0" y="924280"/>
                  </a:lnTo>
                  <a:lnTo>
                    <a:pt x="0" y="1232382"/>
                  </a:lnTo>
                  <a:lnTo>
                    <a:pt x="294271" y="1232382"/>
                  </a:lnTo>
                  <a:lnTo>
                    <a:pt x="294271" y="924306"/>
                  </a:lnTo>
                  <a:lnTo>
                    <a:pt x="588530" y="924306"/>
                  </a:lnTo>
                  <a:lnTo>
                    <a:pt x="588530" y="616204"/>
                  </a:lnTo>
                  <a:lnTo>
                    <a:pt x="882777" y="616204"/>
                  </a:lnTo>
                  <a:lnTo>
                    <a:pt x="882777" y="924306"/>
                  </a:lnTo>
                  <a:lnTo>
                    <a:pt x="1177036" y="924306"/>
                  </a:lnTo>
                  <a:lnTo>
                    <a:pt x="1471295" y="924306"/>
                  </a:lnTo>
                  <a:lnTo>
                    <a:pt x="1765566" y="924306"/>
                  </a:lnTo>
                  <a:lnTo>
                    <a:pt x="1765566" y="616204"/>
                  </a:lnTo>
                  <a:lnTo>
                    <a:pt x="1765566" y="308102"/>
                  </a:lnTo>
                  <a:lnTo>
                    <a:pt x="17655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29499" y="5327116"/>
              <a:ext cx="883285" cy="308610"/>
            </a:xfrm>
            <a:custGeom>
              <a:avLst/>
              <a:gdLst/>
              <a:ahLst/>
              <a:cxnLst/>
              <a:rect l="l" t="t" r="r" b="b"/>
              <a:pathLst>
                <a:path w="883284" h="308610">
                  <a:moveTo>
                    <a:pt x="882789" y="0"/>
                  </a:moveTo>
                  <a:lnTo>
                    <a:pt x="882789" y="0"/>
                  </a:lnTo>
                  <a:lnTo>
                    <a:pt x="0" y="0"/>
                  </a:lnTo>
                  <a:lnTo>
                    <a:pt x="0" y="308102"/>
                  </a:lnTo>
                  <a:lnTo>
                    <a:pt x="882789" y="308102"/>
                  </a:lnTo>
                  <a:lnTo>
                    <a:pt x="882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040371" y="4396485"/>
              <a:ext cx="1778635" cy="1245235"/>
            </a:xfrm>
            <a:custGeom>
              <a:avLst/>
              <a:gdLst/>
              <a:ahLst/>
              <a:cxnLst/>
              <a:rect l="l" t="t" r="r" b="b"/>
              <a:pathLst>
                <a:path w="1778634" h="1245235">
                  <a:moveTo>
                    <a:pt x="6350" y="0"/>
                  </a:moveTo>
                  <a:lnTo>
                    <a:pt x="6350" y="1245082"/>
                  </a:lnTo>
                </a:path>
                <a:path w="1778634" h="1245235">
                  <a:moveTo>
                    <a:pt x="300608" y="0"/>
                  </a:moveTo>
                  <a:lnTo>
                    <a:pt x="300608" y="1245082"/>
                  </a:lnTo>
                </a:path>
                <a:path w="1778634" h="1245235">
                  <a:moveTo>
                    <a:pt x="594868" y="0"/>
                  </a:moveTo>
                  <a:lnTo>
                    <a:pt x="594868" y="1245082"/>
                  </a:lnTo>
                </a:path>
                <a:path w="1778634" h="1245235">
                  <a:moveTo>
                    <a:pt x="889126" y="0"/>
                  </a:moveTo>
                  <a:lnTo>
                    <a:pt x="889126" y="1245082"/>
                  </a:lnTo>
                </a:path>
                <a:path w="1778634" h="1245235">
                  <a:moveTo>
                    <a:pt x="1183385" y="0"/>
                  </a:moveTo>
                  <a:lnTo>
                    <a:pt x="1183385" y="1245082"/>
                  </a:lnTo>
                </a:path>
                <a:path w="1778634" h="1245235">
                  <a:moveTo>
                    <a:pt x="1477645" y="0"/>
                  </a:moveTo>
                  <a:lnTo>
                    <a:pt x="1477645" y="1245082"/>
                  </a:lnTo>
                </a:path>
                <a:path w="1778634" h="1245235">
                  <a:moveTo>
                    <a:pt x="0" y="6350"/>
                  </a:moveTo>
                  <a:lnTo>
                    <a:pt x="1778253" y="6350"/>
                  </a:lnTo>
                </a:path>
                <a:path w="1778634" h="1245235">
                  <a:moveTo>
                    <a:pt x="0" y="314451"/>
                  </a:moveTo>
                  <a:lnTo>
                    <a:pt x="1778253" y="314451"/>
                  </a:lnTo>
                </a:path>
                <a:path w="1778634" h="1245235">
                  <a:moveTo>
                    <a:pt x="0" y="622553"/>
                  </a:moveTo>
                  <a:lnTo>
                    <a:pt x="1778253" y="622553"/>
                  </a:lnTo>
                </a:path>
                <a:path w="1778634" h="1245235">
                  <a:moveTo>
                    <a:pt x="0" y="930655"/>
                  </a:moveTo>
                  <a:lnTo>
                    <a:pt x="1778253" y="930655"/>
                  </a:lnTo>
                </a:path>
                <a:path w="1778634" h="1245235">
                  <a:moveTo>
                    <a:pt x="1771903" y="0"/>
                  </a:moveTo>
                  <a:lnTo>
                    <a:pt x="1771903" y="1245082"/>
                  </a:lnTo>
                </a:path>
                <a:path w="1778634" h="1245235">
                  <a:moveTo>
                    <a:pt x="0" y="1238732"/>
                  </a:moveTo>
                  <a:lnTo>
                    <a:pt x="1778253" y="123873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904479" y="4102832"/>
          <a:ext cx="2439668" cy="1538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4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0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he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hit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8419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9055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ith</a:t>
                      </a:r>
                    </a:p>
                  </a:txBody>
                  <a:tcPr marL="0" marR="0" marT="59054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7625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pie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7625" marB="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101">
                <a:tc>
                  <a:txBody>
                    <a:bodyPr/>
                    <a:lstStyle/>
                    <a:p>
                      <a:pPr marR="34861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il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01"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101">
                <a:tc>
                  <a:txBody>
                    <a:bodyPr/>
                    <a:lstStyle/>
                    <a:p>
                      <a:pPr marR="34734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Arial"/>
                          <a:cs typeface="Arial"/>
                        </a:rPr>
                        <a:t>m’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426"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ent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rté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72C94C1-9F52-4BFD-8D85-0D29EA4450B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20F563B-6CCC-7356-9D5F-07C28FF8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is </a:t>
            </a:r>
            <a:r>
              <a:rPr lang="en-US" u="sng" dirty="0">
                <a:solidFill>
                  <a:schemeClr val="accent6"/>
                </a:solidFill>
              </a:rPr>
              <a:t>Great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8620125" cy="15670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We’ve seen that attention is a great way to improve the</a:t>
            </a:r>
          </a:p>
          <a:p>
            <a:pPr marL="355600"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sequence-to-sequence model for Machine Translation.</a:t>
            </a:r>
          </a:p>
          <a:p>
            <a:pPr marL="355600" marR="194945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However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You can use attention in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many architectures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(not just seq2seq) and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many tasks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(not just MT)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3457" y="3124201"/>
            <a:ext cx="8620125" cy="1647825"/>
          </a:xfrm>
          <a:prstGeom prst="rect">
            <a:avLst/>
          </a:prstGeom>
          <a:ln w="9144">
            <a:solidFill>
              <a:srgbClr val="7E7E7E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519430" indent="-343535">
              <a:spcBef>
                <a:spcPts val="335"/>
              </a:spcBef>
              <a:buClr>
                <a:srgbClr val="CC0000"/>
              </a:buClr>
              <a:buFont typeface="Times New Roman"/>
              <a:buChar char="•"/>
              <a:tabLst>
                <a:tab pos="519430" algn="l"/>
                <a:tab pos="520065" algn="l"/>
              </a:tabLst>
              <a:defRPr/>
            </a:pPr>
            <a:r>
              <a:rPr sz="2400" b="1" u="heavy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Trebuchet MS"/>
                <a:cs typeface="Trebuchet MS"/>
              </a:rPr>
              <a:t>More general definition of attention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</a:t>
            </a:r>
          </a:p>
          <a:p>
            <a:pPr marL="862330" marR="90805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86296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Given a set of vector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values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, and a vector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query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2400" dirty="0">
                <a:solidFill>
                  <a:srgbClr val="3986FF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Trebuchet MS"/>
                <a:cs typeface="Trebuchet MS"/>
              </a:rPr>
              <a:t>attention</a:t>
            </a:r>
            <a:r>
              <a:rPr sz="2400" b="1" dirty="0">
                <a:solidFill>
                  <a:srgbClr val="3986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is a  technique to compute a weighted sum of the values,  dependent on the query.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07540" y="5056784"/>
            <a:ext cx="8691634" cy="164083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 sometimes say that the </a:t>
            </a:r>
            <a:r>
              <a:rPr sz="2400" dirty="0">
                <a:solidFill>
                  <a:srgbClr val="3986FF"/>
                </a:solidFill>
                <a:latin typeface="Arial"/>
                <a:cs typeface="Arial"/>
              </a:rPr>
              <a:t>query </a:t>
            </a:r>
            <a:r>
              <a:rPr sz="2400" i="1" dirty="0">
                <a:solidFill>
                  <a:srgbClr val="3986FF"/>
                </a:solidFill>
                <a:latin typeface="Arial"/>
                <a:cs typeface="Arial"/>
              </a:rPr>
              <a:t>attends to </a:t>
            </a:r>
            <a:r>
              <a:rPr sz="2400" dirty="0">
                <a:solidFill>
                  <a:srgbClr val="3986FF"/>
                </a:solidFill>
                <a:latin typeface="Arial"/>
                <a:cs typeface="Arial"/>
              </a:rPr>
              <a:t>the values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355600" marR="508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For example, in seq2seq + attention model, each decoder  hidden state (query)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attends to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all encoder hidden states  (values).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04DA8-F914-4563-B46B-FDD0534F32E0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9" name="Title 11">
            <a:extLst>
              <a:ext uri="{FF2B5EF4-FFF2-40B4-BE49-F238E27FC236}">
                <a16:creationId xmlns:a16="http://schemas.microsoft.com/office/drawing/2014/main" id="{5B827B75-A341-08BF-9E32-043FFE51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is a </a:t>
            </a:r>
            <a:r>
              <a:rPr lang="en-US" b="1" dirty="0">
                <a:solidFill>
                  <a:srgbClr val="7030A0"/>
                </a:solidFill>
                <a:latin typeface="+mn-lt"/>
              </a:rPr>
              <a:t>general</a:t>
            </a:r>
            <a:r>
              <a:rPr lang="en-US" dirty="0"/>
              <a:t> deep learning technique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844447" y="1640650"/>
            <a:ext cx="4503088" cy="2567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126" y="4778301"/>
            <a:ext cx="7897495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76910">
              <a:lnSpc>
                <a:spcPts val="1650"/>
              </a:lnSpc>
              <a:spcBef>
                <a:spcPts val="65"/>
              </a:spcBef>
              <a:defRPr/>
            </a:pPr>
            <a:r>
              <a:rPr lang="en-US"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CVPR 2015</a:t>
            </a:r>
            <a:r>
              <a:rPr lang="en-US" sz="14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</a:p>
          <a:p>
            <a:pPr marL="12700" marR="676910">
              <a:lnSpc>
                <a:spcPts val="1650"/>
              </a:lnSpc>
              <a:spcBef>
                <a:spcPts val="65"/>
              </a:spcBef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Deep Visual-Semantic Alignments for Generating Image Descriptions, Karpathy and Fei-Fei  Show and Tell: A Neural Image Caption Generator, Vinyals et</a:t>
            </a:r>
            <a:r>
              <a:rPr sz="1400" kern="0" spc="1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al.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Long-term Recurrent Convolutional Networks for Visual Recognition and Description, Donahue et al.  Learning a Recurrent Visual Representation for Image Caption Generation, Chen and</a:t>
            </a:r>
            <a:r>
              <a:rPr sz="1400" kern="0" spc="25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spc="-5" dirty="0" err="1">
                <a:solidFill>
                  <a:sysClr val="windowText" lastClr="000000"/>
                </a:solidFill>
                <a:latin typeface="Arial"/>
                <a:cs typeface="Arial"/>
              </a:rPr>
              <a:t>Zitnick</a:t>
            </a:r>
            <a:endParaRPr lang="en-US" sz="1400" kern="0" spc="-5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6581002"/>
            <a:ext cx="209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2563E122-C21C-10EE-F747-7015A9FB4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/>
          <a:p>
            <a:r>
              <a:rPr lang="en-US" dirty="0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92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993499" y="1615275"/>
            <a:ext cx="4993089" cy="2847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93499" y="3280027"/>
            <a:ext cx="1990725" cy="942340"/>
          </a:xfrm>
          <a:custGeom>
            <a:avLst/>
            <a:gdLst/>
            <a:ahLst/>
            <a:cxnLst/>
            <a:rect l="l" t="t" r="r" b="b"/>
            <a:pathLst>
              <a:path w="1990725" h="942339">
                <a:moveTo>
                  <a:pt x="0" y="0"/>
                </a:moveTo>
                <a:lnTo>
                  <a:pt x="1990195" y="0"/>
                </a:lnTo>
                <a:lnTo>
                  <a:pt x="1990195" y="942290"/>
                </a:lnTo>
                <a:lnTo>
                  <a:pt x="0" y="942290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54267" y="1685285"/>
            <a:ext cx="2910840" cy="2817495"/>
          </a:xfrm>
          <a:custGeom>
            <a:avLst/>
            <a:gdLst/>
            <a:ahLst/>
            <a:cxnLst/>
            <a:rect l="l" t="t" r="r" b="b"/>
            <a:pathLst>
              <a:path w="2910840" h="2817495">
                <a:moveTo>
                  <a:pt x="0" y="0"/>
                </a:moveTo>
                <a:lnTo>
                  <a:pt x="2910294" y="0"/>
                </a:lnTo>
                <a:lnTo>
                  <a:pt x="2910294" y="2817284"/>
                </a:lnTo>
                <a:lnTo>
                  <a:pt x="0" y="2817284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5875" y="4594661"/>
            <a:ext cx="5460365" cy="466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3000" b="1" kern="0" spc="-5" dirty="0">
                <a:solidFill>
                  <a:srgbClr val="FF0000"/>
                </a:solidFill>
                <a:latin typeface="Arial"/>
                <a:cs typeface="Arial"/>
              </a:rPr>
              <a:t>Convolutional Neural</a:t>
            </a:r>
            <a:r>
              <a:rPr sz="3000" b="1" kern="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b="1" kern="0" spc="-5" dirty="0">
                <a:solidFill>
                  <a:srgbClr val="FF0000"/>
                </a:solidFill>
                <a:latin typeface="Arial"/>
                <a:cs typeface="Arial"/>
              </a:rPr>
              <a:t>Network</a:t>
            </a:r>
            <a:endParaRPr sz="30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62324" y="1010744"/>
            <a:ext cx="8867350" cy="572303"/>
          </a:xfrm>
          <a:prstGeom prst="rect">
            <a:avLst/>
          </a:prstGeom>
        </p:spPr>
        <p:txBody>
          <a:bodyPr vert="horz" wrap="square" lIns="0" tIns="155288" rIns="0" bIns="0" rtlCol="0" anchor="ctr">
            <a:spAutoFit/>
          </a:bodyPr>
          <a:lstStyle/>
          <a:p>
            <a:pPr marL="3463290"/>
            <a:r>
              <a:rPr sz="3000" b="1" spc="-5" dirty="0">
                <a:solidFill>
                  <a:srgbClr val="38751C"/>
                </a:solidFill>
              </a:rPr>
              <a:t>Recurrent Neural</a:t>
            </a:r>
            <a:r>
              <a:rPr sz="3000" b="1" spc="-20" dirty="0">
                <a:solidFill>
                  <a:srgbClr val="38751C"/>
                </a:solidFill>
              </a:rPr>
              <a:t> </a:t>
            </a:r>
            <a:r>
              <a:rPr sz="3000" b="1" spc="-5" dirty="0">
                <a:solidFill>
                  <a:srgbClr val="38751C"/>
                </a:solidFill>
              </a:rPr>
              <a:t>Network</a:t>
            </a:r>
            <a:endParaRPr sz="3000"/>
          </a:p>
        </p:txBody>
      </p:sp>
      <p:sp>
        <p:nvSpPr>
          <p:cNvPr id="13" name="TextBox 12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FCD263FD-ED86-5AE9-EAC2-2B49917F08C6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666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8072" y="5650478"/>
            <a:ext cx="815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77896B4-FCF9-8D3C-3AB0-0EBA053A3115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123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800889" y="4058568"/>
            <a:ext cx="1612265" cy="1267460"/>
          </a:xfrm>
          <a:custGeom>
            <a:avLst/>
            <a:gdLst/>
            <a:ahLst/>
            <a:cxnLst/>
            <a:rect l="l" t="t" r="r" b="b"/>
            <a:pathLst>
              <a:path w="1612264" h="1267460">
                <a:moveTo>
                  <a:pt x="0" y="1267397"/>
                </a:moveTo>
                <a:lnTo>
                  <a:pt x="54072" y="1265861"/>
                </a:lnTo>
                <a:lnTo>
                  <a:pt x="106026" y="1261338"/>
                </a:lnTo>
                <a:lnTo>
                  <a:pt x="155950" y="1253951"/>
                </a:lnTo>
                <a:lnTo>
                  <a:pt x="203933" y="1243825"/>
                </a:lnTo>
                <a:lnTo>
                  <a:pt x="250062" y="1231084"/>
                </a:lnTo>
                <a:lnTo>
                  <a:pt x="294426" y="1215853"/>
                </a:lnTo>
                <a:lnTo>
                  <a:pt x="337113" y="1198257"/>
                </a:lnTo>
                <a:lnTo>
                  <a:pt x="378212" y="1178419"/>
                </a:lnTo>
                <a:lnTo>
                  <a:pt x="417810" y="1156466"/>
                </a:lnTo>
                <a:lnTo>
                  <a:pt x="455996" y="1132520"/>
                </a:lnTo>
                <a:lnTo>
                  <a:pt x="492858" y="1106706"/>
                </a:lnTo>
                <a:lnTo>
                  <a:pt x="528485" y="1079150"/>
                </a:lnTo>
                <a:lnTo>
                  <a:pt x="562964" y="1049975"/>
                </a:lnTo>
                <a:lnTo>
                  <a:pt x="596384" y="1019306"/>
                </a:lnTo>
                <a:lnTo>
                  <a:pt x="628834" y="987267"/>
                </a:lnTo>
                <a:lnTo>
                  <a:pt x="660400" y="953984"/>
                </a:lnTo>
                <a:lnTo>
                  <a:pt x="691173" y="919579"/>
                </a:lnTo>
                <a:lnTo>
                  <a:pt x="721239" y="884179"/>
                </a:lnTo>
                <a:lnTo>
                  <a:pt x="750688" y="847908"/>
                </a:lnTo>
                <a:lnTo>
                  <a:pt x="779607" y="810889"/>
                </a:lnTo>
                <a:lnTo>
                  <a:pt x="808084" y="773248"/>
                </a:lnTo>
                <a:lnTo>
                  <a:pt x="836209" y="735109"/>
                </a:lnTo>
                <a:lnTo>
                  <a:pt x="864069" y="696596"/>
                </a:lnTo>
                <a:lnTo>
                  <a:pt x="891752" y="657834"/>
                </a:lnTo>
                <a:lnTo>
                  <a:pt x="919348" y="618948"/>
                </a:lnTo>
                <a:lnTo>
                  <a:pt x="948094" y="578446"/>
                </a:lnTo>
                <a:lnTo>
                  <a:pt x="976939" y="538084"/>
                </a:lnTo>
                <a:lnTo>
                  <a:pt x="1005985" y="498003"/>
                </a:lnTo>
                <a:lnTo>
                  <a:pt x="1035330" y="458343"/>
                </a:lnTo>
                <a:lnTo>
                  <a:pt x="1065073" y="419246"/>
                </a:lnTo>
                <a:lnTo>
                  <a:pt x="1095316" y="380852"/>
                </a:lnTo>
                <a:lnTo>
                  <a:pt x="1126157" y="343302"/>
                </a:lnTo>
                <a:lnTo>
                  <a:pt x="1157697" y="306738"/>
                </a:lnTo>
                <a:lnTo>
                  <a:pt x="1190034" y="271299"/>
                </a:lnTo>
                <a:lnTo>
                  <a:pt x="1223269" y="237128"/>
                </a:lnTo>
                <a:lnTo>
                  <a:pt x="1257502" y="204364"/>
                </a:lnTo>
                <a:lnTo>
                  <a:pt x="1292832" y="173149"/>
                </a:lnTo>
                <a:lnTo>
                  <a:pt x="1329359" y="143618"/>
                </a:lnTo>
                <a:lnTo>
                  <a:pt x="1367182" y="115919"/>
                </a:lnTo>
                <a:lnTo>
                  <a:pt x="1406400" y="90190"/>
                </a:lnTo>
                <a:lnTo>
                  <a:pt x="1447115" y="66572"/>
                </a:lnTo>
                <a:lnTo>
                  <a:pt x="1489425" y="45203"/>
                </a:lnTo>
                <a:lnTo>
                  <a:pt x="1533431" y="26224"/>
                </a:lnTo>
                <a:lnTo>
                  <a:pt x="1585104" y="7926"/>
                </a:lnTo>
                <a:lnTo>
                  <a:pt x="1608831" y="874"/>
                </a:lnTo>
                <a:lnTo>
                  <a:pt x="1611831" y="24"/>
                </a:lnTo>
                <a:lnTo>
                  <a:pt x="1612006" y="0"/>
                </a:lnTo>
              </a:path>
            </a:pathLst>
          </a:custGeom>
          <a:ln w="3809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04771" y="3996145"/>
            <a:ext cx="179705" cy="125095"/>
          </a:xfrm>
          <a:custGeom>
            <a:avLst/>
            <a:gdLst/>
            <a:ahLst/>
            <a:cxnLst/>
            <a:rect l="l" t="t" r="r" b="b"/>
            <a:pathLst>
              <a:path w="179705" h="125095">
                <a:moveTo>
                  <a:pt x="16249" y="124824"/>
                </a:moveTo>
                <a:lnTo>
                  <a:pt x="179574" y="40124"/>
                </a:lnTo>
                <a:lnTo>
                  <a:pt x="0" y="0"/>
                </a:lnTo>
                <a:lnTo>
                  <a:pt x="16249" y="124824"/>
                </a:lnTo>
                <a:close/>
              </a:path>
            </a:pathLst>
          </a:custGeom>
          <a:ln w="3809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08072" y="5650478"/>
            <a:ext cx="815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96634" y="1069156"/>
            <a:ext cx="10795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kern="0" spc="-5" dirty="0">
                <a:solidFill>
                  <a:srgbClr val="0000FF"/>
                </a:solidFill>
                <a:latin typeface="Arial"/>
                <a:cs typeface="Arial"/>
              </a:rPr>
              <a:t>test</a:t>
            </a:r>
            <a:r>
              <a:rPr kern="0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kern="0" spc="-5" dirty="0">
                <a:solidFill>
                  <a:srgbClr val="0000FF"/>
                </a:solidFill>
                <a:latin typeface="Arial"/>
                <a:cs typeface="Arial"/>
              </a:rPr>
              <a:t>image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6245" y="3112240"/>
            <a:ext cx="3503295" cy="74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2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before: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  <a:defRPr/>
            </a:pP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h = 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tanh(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W</a:t>
            </a:r>
            <a:r>
              <a:rPr sz="2200" kern="0" baseline="-25000" dirty="0">
                <a:solidFill>
                  <a:srgbClr val="38751C"/>
                </a:solidFill>
                <a:latin typeface="Arial"/>
                <a:cs typeface="Arial"/>
              </a:rPr>
              <a:t>xh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200" kern="0" spc="-5" dirty="0">
                <a:solidFill>
                  <a:srgbClr val="38751C"/>
                </a:solidFill>
                <a:latin typeface="Arial"/>
                <a:cs typeface="Arial"/>
              </a:rPr>
              <a:t>* 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x </a:t>
            </a: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200" kern="0" spc="-5" baseline="-25000" dirty="0">
                <a:solidFill>
                  <a:srgbClr val="0000FF"/>
                </a:solidFill>
                <a:latin typeface="Arial"/>
                <a:cs typeface="Arial"/>
              </a:rPr>
              <a:t>hh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 *</a:t>
            </a:r>
            <a:r>
              <a:rPr sz="2200" kern="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kern="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96245" y="4293335"/>
            <a:ext cx="4752975" cy="74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2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now: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  <a:defRPr/>
            </a:pP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h = 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tanh(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W</a:t>
            </a:r>
            <a:r>
              <a:rPr sz="2200" kern="0" baseline="-25000" dirty="0">
                <a:solidFill>
                  <a:srgbClr val="38751C"/>
                </a:solidFill>
                <a:latin typeface="Arial"/>
                <a:cs typeface="Arial"/>
              </a:rPr>
              <a:t>xh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200" kern="0" spc="-5" dirty="0">
                <a:solidFill>
                  <a:srgbClr val="38751C"/>
                </a:solidFill>
                <a:latin typeface="Arial"/>
                <a:cs typeface="Arial"/>
              </a:rPr>
              <a:t>* 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x </a:t>
            </a: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200" kern="0" spc="-5" baseline="-25000" dirty="0">
                <a:solidFill>
                  <a:srgbClr val="0000FF"/>
                </a:solidFill>
                <a:latin typeface="Arial"/>
                <a:cs typeface="Arial"/>
              </a:rPr>
              <a:t>hh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 * h </a:t>
            </a:r>
            <a:r>
              <a:rPr sz="2200" b="1" kern="0" spc="-5" dirty="0">
                <a:solidFill>
                  <a:srgbClr val="FF00FF"/>
                </a:solidFill>
                <a:latin typeface="Arial"/>
                <a:cs typeface="Arial"/>
              </a:rPr>
              <a:t>+ W</a:t>
            </a:r>
            <a:r>
              <a:rPr sz="2200" b="1" kern="0" spc="-5" baseline="-25000" dirty="0">
                <a:solidFill>
                  <a:srgbClr val="FF00FF"/>
                </a:solidFill>
                <a:latin typeface="Arial"/>
                <a:cs typeface="Arial"/>
              </a:rPr>
              <a:t>ih</a:t>
            </a:r>
            <a:r>
              <a:rPr sz="2200" b="1" kern="0" spc="-5" dirty="0">
                <a:solidFill>
                  <a:srgbClr val="FF00FF"/>
                </a:solidFill>
                <a:latin typeface="Arial"/>
                <a:cs typeface="Arial"/>
              </a:rPr>
              <a:t> *</a:t>
            </a:r>
            <a:r>
              <a:rPr sz="2200" b="1" kern="0" spc="-3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lang="en-US" sz="2200" b="1" kern="0" dirty="0" err="1">
                <a:solidFill>
                  <a:srgbClr val="FF00FF"/>
                </a:solidFill>
                <a:latin typeface="Arial"/>
                <a:cs typeface="Arial"/>
              </a:rPr>
              <a:t>im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52473" y="5423201"/>
            <a:ext cx="35356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lang="en-US" sz="240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im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14042" y="4097044"/>
            <a:ext cx="537210" cy="345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2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Wih</a:t>
            </a:r>
            <a:endParaRPr sz="2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7F29BB-65D9-F2A2-6CFC-477A91658F36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281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007993" y="2959147"/>
            <a:ext cx="969010" cy="2248535"/>
          </a:xfrm>
          <a:custGeom>
            <a:avLst/>
            <a:gdLst/>
            <a:ahLst/>
            <a:cxnLst/>
            <a:rect l="l" t="t" r="r" b="b"/>
            <a:pathLst>
              <a:path w="969010" h="2248535">
                <a:moveTo>
                  <a:pt x="0" y="0"/>
                </a:moveTo>
                <a:lnTo>
                  <a:pt x="40380" y="1409"/>
                </a:lnTo>
                <a:lnTo>
                  <a:pt x="80298" y="5583"/>
                </a:lnTo>
                <a:lnTo>
                  <a:pt x="119723" y="12440"/>
                </a:lnTo>
                <a:lnTo>
                  <a:pt x="158627" y="21899"/>
                </a:lnTo>
                <a:lnTo>
                  <a:pt x="196980" y="33878"/>
                </a:lnTo>
                <a:lnTo>
                  <a:pt x="234754" y="48297"/>
                </a:lnTo>
                <a:lnTo>
                  <a:pt x="271919" y="65074"/>
                </a:lnTo>
                <a:lnTo>
                  <a:pt x="308446" y="84128"/>
                </a:lnTo>
                <a:lnTo>
                  <a:pt x="344307" y="105377"/>
                </a:lnTo>
                <a:lnTo>
                  <a:pt x="379472" y="128739"/>
                </a:lnTo>
                <a:lnTo>
                  <a:pt x="413911" y="154135"/>
                </a:lnTo>
                <a:lnTo>
                  <a:pt x="447597" y="181482"/>
                </a:lnTo>
                <a:lnTo>
                  <a:pt x="480500" y="210699"/>
                </a:lnTo>
                <a:lnTo>
                  <a:pt x="512590" y="241705"/>
                </a:lnTo>
                <a:lnTo>
                  <a:pt x="543840" y="274419"/>
                </a:lnTo>
                <a:lnTo>
                  <a:pt x="574219" y="308759"/>
                </a:lnTo>
                <a:lnTo>
                  <a:pt x="603699" y="344643"/>
                </a:lnTo>
                <a:lnTo>
                  <a:pt x="632250" y="381991"/>
                </a:lnTo>
                <a:lnTo>
                  <a:pt x="659843" y="420722"/>
                </a:lnTo>
                <a:lnTo>
                  <a:pt x="686451" y="460753"/>
                </a:lnTo>
                <a:lnTo>
                  <a:pt x="712042" y="502004"/>
                </a:lnTo>
                <a:lnTo>
                  <a:pt x="736589" y="544393"/>
                </a:lnTo>
                <a:lnTo>
                  <a:pt x="760062" y="587840"/>
                </a:lnTo>
                <a:lnTo>
                  <a:pt x="782432" y="632262"/>
                </a:lnTo>
                <a:lnTo>
                  <a:pt x="803670" y="677578"/>
                </a:lnTo>
                <a:lnTo>
                  <a:pt x="823747" y="723708"/>
                </a:lnTo>
                <a:lnTo>
                  <a:pt x="842634" y="770569"/>
                </a:lnTo>
                <a:lnTo>
                  <a:pt x="860302" y="818081"/>
                </a:lnTo>
                <a:lnTo>
                  <a:pt x="876721" y="866162"/>
                </a:lnTo>
                <a:lnTo>
                  <a:pt x="891864" y="914731"/>
                </a:lnTo>
                <a:lnTo>
                  <a:pt x="905699" y="963706"/>
                </a:lnTo>
                <a:lnTo>
                  <a:pt x="918200" y="1013007"/>
                </a:lnTo>
                <a:lnTo>
                  <a:pt x="929336" y="1062551"/>
                </a:lnTo>
                <a:lnTo>
                  <a:pt x="939078" y="1112259"/>
                </a:lnTo>
                <a:lnTo>
                  <a:pt x="947398" y="1162047"/>
                </a:lnTo>
                <a:lnTo>
                  <a:pt x="954852" y="1216502"/>
                </a:lnTo>
                <a:lnTo>
                  <a:pt x="960640" y="1270851"/>
                </a:lnTo>
                <a:lnTo>
                  <a:pt x="964832" y="1324986"/>
                </a:lnTo>
                <a:lnTo>
                  <a:pt x="967500" y="1378801"/>
                </a:lnTo>
                <a:lnTo>
                  <a:pt x="968712" y="1432191"/>
                </a:lnTo>
                <a:lnTo>
                  <a:pt x="968540" y="1485048"/>
                </a:lnTo>
                <a:lnTo>
                  <a:pt x="967055" y="1537267"/>
                </a:lnTo>
                <a:lnTo>
                  <a:pt x="964326" y="1588740"/>
                </a:lnTo>
                <a:lnTo>
                  <a:pt x="960424" y="1639362"/>
                </a:lnTo>
                <a:lnTo>
                  <a:pt x="955420" y="1689027"/>
                </a:lnTo>
                <a:lnTo>
                  <a:pt x="949385" y="1737627"/>
                </a:lnTo>
                <a:lnTo>
                  <a:pt x="942388" y="1785057"/>
                </a:lnTo>
                <a:lnTo>
                  <a:pt x="934500" y="1831210"/>
                </a:lnTo>
                <a:lnTo>
                  <a:pt x="925792" y="1875980"/>
                </a:lnTo>
                <a:lnTo>
                  <a:pt x="916335" y="1919261"/>
                </a:lnTo>
                <a:lnTo>
                  <a:pt x="906198" y="1960946"/>
                </a:lnTo>
                <a:lnTo>
                  <a:pt x="891747" y="2013864"/>
                </a:lnTo>
                <a:lnTo>
                  <a:pt x="876380" y="2063502"/>
                </a:lnTo>
                <a:lnTo>
                  <a:pt x="860267" y="2109608"/>
                </a:lnTo>
                <a:lnTo>
                  <a:pt x="843574" y="2151930"/>
                </a:lnTo>
                <a:lnTo>
                  <a:pt x="826470" y="2190218"/>
                </a:lnTo>
                <a:lnTo>
                  <a:pt x="809123" y="2224220"/>
                </a:lnTo>
                <a:lnTo>
                  <a:pt x="796048" y="2246770"/>
                </a:lnTo>
                <a:lnTo>
                  <a:pt x="794948" y="224852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38068" y="5184066"/>
            <a:ext cx="85725" cy="81280"/>
          </a:xfrm>
          <a:custGeom>
            <a:avLst/>
            <a:gdLst/>
            <a:ahLst/>
            <a:cxnLst/>
            <a:rect l="l" t="t" r="r" b="b"/>
            <a:pathLst>
              <a:path w="85725" h="81279">
                <a:moveTo>
                  <a:pt x="44074" y="0"/>
                </a:moveTo>
                <a:lnTo>
                  <a:pt x="0" y="80749"/>
                </a:lnTo>
                <a:lnTo>
                  <a:pt x="85674" y="47224"/>
                </a:lnTo>
                <a:lnTo>
                  <a:pt x="44074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3638" y="3597748"/>
            <a:ext cx="109220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sample!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DC179EF-7EB1-E241-4FE8-7C4390A094FA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960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DB93D0F-2832-2708-8F4F-460CBA2A73EF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4785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65443" y="2959145"/>
            <a:ext cx="998855" cy="2249170"/>
          </a:xfrm>
          <a:custGeom>
            <a:avLst/>
            <a:gdLst/>
            <a:ahLst/>
            <a:cxnLst/>
            <a:rect l="l" t="t" r="r" b="b"/>
            <a:pathLst>
              <a:path w="998854" h="2249170">
                <a:moveTo>
                  <a:pt x="0" y="0"/>
                </a:moveTo>
                <a:lnTo>
                  <a:pt x="41586" y="1409"/>
                </a:lnTo>
                <a:lnTo>
                  <a:pt x="82692" y="5583"/>
                </a:lnTo>
                <a:lnTo>
                  <a:pt x="123287" y="12440"/>
                </a:lnTo>
                <a:lnTo>
                  <a:pt x="163342" y="21899"/>
                </a:lnTo>
                <a:lnTo>
                  <a:pt x="202826" y="33878"/>
                </a:lnTo>
                <a:lnTo>
                  <a:pt x="241711" y="48297"/>
                </a:lnTo>
                <a:lnTo>
                  <a:pt x="279967" y="65074"/>
                </a:lnTo>
                <a:lnTo>
                  <a:pt x="317564" y="84128"/>
                </a:lnTo>
                <a:lnTo>
                  <a:pt x="354474" y="105377"/>
                </a:lnTo>
                <a:lnTo>
                  <a:pt x="390665" y="128739"/>
                </a:lnTo>
                <a:lnTo>
                  <a:pt x="426109" y="154135"/>
                </a:lnTo>
                <a:lnTo>
                  <a:pt x="460776" y="181482"/>
                </a:lnTo>
                <a:lnTo>
                  <a:pt x="494637" y="210699"/>
                </a:lnTo>
                <a:lnTo>
                  <a:pt x="527662" y="241705"/>
                </a:lnTo>
                <a:lnTo>
                  <a:pt x="559821" y="274419"/>
                </a:lnTo>
                <a:lnTo>
                  <a:pt x="591086" y="308759"/>
                </a:lnTo>
                <a:lnTo>
                  <a:pt x="621425" y="344643"/>
                </a:lnTo>
                <a:lnTo>
                  <a:pt x="650810" y="381991"/>
                </a:lnTo>
                <a:lnTo>
                  <a:pt x="679212" y="420722"/>
                </a:lnTo>
                <a:lnTo>
                  <a:pt x="706600" y="460753"/>
                </a:lnTo>
                <a:lnTo>
                  <a:pt x="732945" y="502004"/>
                </a:lnTo>
                <a:lnTo>
                  <a:pt x="758218" y="544393"/>
                </a:lnTo>
                <a:lnTo>
                  <a:pt x="782389" y="587840"/>
                </a:lnTo>
                <a:lnTo>
                  <a:pt x="805428" y="632262"/>
                </a:lnTo>
                <a:lnTo>
                  <a:pt x="827307" y="677578"/>
                </a:lnTo>
                <a:lnTo>
                  <a:pt x="847994" y="723708"/>
                </a:lnTo>
                <a:lnTo>
                  <a:pt x="867461" y="770569"/>
                </a:lnTo>
                <a:lnTo>
                  <a:pt x="885679" y="818081"/>
                </a:lnTo>
                <a:lnTo>
                  <a:pt x="902617" y="866162"/>
                </a:lnTo>
                <a:lnTo>
                  <a:pt x="918246" y="914731"/>
                </a:lnTo>
                <a:lnTo>
                  <a:pt x="932536" y="963706"/>
                </a:lnTo>
                <a:lnTo>
                  <a:pt x="945459" y="1013007"/>
                </a:lnTo>
                <a:lnTo>
                  <a:pt x="956984" y="1062551"/>
                </a:lnTo>
                <a:lnTo>
                  <a:pt x="967081" y="1112259"/>
                </a:lnTo>
                <a:lnTo>
                  <a:pt x="975723" y="1162047"/>
                </a:lnTo>
                <a:lnTo>
                  <a:pt x="983494" y="1216502"/>
                </a:lnTo>
                <a:lnTo>
                  <a:pt x="989559" y="1270851"/>
                </a:lnTo>
                <a:lnTo>
                  <a:pt x="993991" y="1324986"/>
                </a:lnTo>
                <a:lnTo>
                  <a:pt x="996862" y="1378801"/>
                </a:lnTo>
                <a:lnTo>
                  <a:pt x="998245" y="1432191"/>
                </a:lnTo>
                <a:lnTo>
                  <a:pt x="998211" y="1485048"/>
                </a:lnTo>
                <a:lnTo>
                  <a:pt x="996834" y="1537267"/>
                </a:lnTo>
                <a:lnTo>
                  <a:pt x="994185" y="1588740"/>
                </a:lnTo>
                <a:lnTo>
                  <a:pt x="990338" y="1639362"/>
                </a:lnTo>
                <a:lnTo>
                  <a:pt x="985364" y="1689027"/>
                </a:lnTo>
                <a:lnTo>
                  <a:pt x="979336" y="1737627"/>
                </a:lnTo>
                <a:lnTo>
                  <a:pt x="972326" y="1785057"/>
                </a:lnTo>
                <a:lnTo>
                  <a:pt x="964408" y="1831210"/>
                </a:lnTo>
                <a:lnTo>
                  <a:pt x="955653" y="1875980"/>
                </a:lnTo>
                <a:lnTo>
                  <a:pt x="946134" y="1919261"/>
                </a:lnTo>
                <a:lnTo>
                  <a:pt x="935923" y="1960946"/>
                </a:lnTo>
                <a:lnTo>
                  <a:pt x="921364" y="2013864"/>
                </a:lnTo>
                <a:lnTo>
                  <a:pt x="905876" y="2063502"/>
                </a:lnTo>
                <a:lnTo>
                  <a:pt x="889632" y="2109608"/>
                </a:lnTo>
                <a:lnTo>
                  <a:pt x="872802" y="2151930"/>
                </a:lnTo>
                <a:lnTo>
                  <a:pt x="855559" y="2190218"/>
                </a:lnTo>
                <a:lnTo>
                  <a:pt x="838073" y="2224220"/>
                </a:lnTo>
                <a:lnTo>
                  <a:pt x="824898" y="2246770"/>
                </a:lnTo>
                <a:lnTo>
                  <a:pt x="823648" y="2248745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424090" y="5184243"/>
            <a:ext cx="86360" cy="80645"/>
          </a:xfrm>
          <a:custGeom>
            <a:avLst/>
            <a:gdLst/>
            <a:ahLst/>
            <a:cxnLst/>
            <a:rect l="l" t="t" r="r" b="b"/>
            <a:pathLst>
              <a:path w="86360" h="80645">
                <a:moveTo>
                  <a:pt x="44274" y="0"/>
                </a:moveTo>
                <a:lnTo>
                  <a:pt x="0" y="80649"/>
                </a:lnTo>
                <a:lnTo>
                  <a:pt x="85749" y="47324"/>
                </a:lnTo>
                <a:lnTo>
                  <a:pt x="44274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24486" y="3643906"/>
            <a:ext cx="109220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sample!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99102" y="5231393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hat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FDE68EC-EA96-5573-3A02-E0B9E5B53722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654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65618" y="4029068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840218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41250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138715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107265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4518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138715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107265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99102" y="5231393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hat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EEE685F-4B31-A0DA-5E1E-9F3BC2952E43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343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65618" y="4029068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840218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41250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138715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107265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4518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138715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107265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322917" y="2959147"/>
            <a:ext cx="862965" cy="436245"/>
          </a:xfrm>
          <a:custGeom>
            <a:avLst/>
            <a:gdLst/>
            <a:ahLst/>
            <a:cxnLst/>
            <a:rect l="l" t="t" r="r" b="b"/>
            <a:pathLst>
              <a:path w="862964" h="436244">
                <a:moveTo>
                  <a:pt x="0" y="0"/>
                </a:moveTo>
                <a:lnTo>
                  <a:pt x="862473" y="43594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71213" y="3366994"/>
            <a:ext cx="91440" cy="67310"/>
          </a:xfrm>
          <a:custGeom>
            <a:avLst/>
            <a:gdLst/>
            <a:ahLst/>
            <a:cxnLst/>
            <a:rect l="l" t="t" r="r" b="b"/>
            <a:pathLst>
              <a:path w="91439" h="67310">
                <a:moveTo>
                  <a:pt x="0" y="56174"/>
                </a:moveTo>
                <a:lnTo>
                  <a:pt x="91349" y="67074"/>
                </a:lnTo>
                <a:lnTo>
                  <a:pt x="28374" y="0"/>
                </a:lnTo>
                <a:lnTo>
                  <a:pt x="0" y="561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36638" y="3032202"/>
            <a:ext cx="1854200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65"/>
              </a:lnSpc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sample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2850"/>
              </a:lnSpc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&lt;END&gt;</a:t>
            </a:r>
            <a:r>
              <a:rPr sz="2400" kern="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token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2865"/>
              </a:lnSpc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=&gt;</a:t>
            </a:r>
            <a:r>
              <a:rPr sz="2400" kern="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finish.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99102" y="5231393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hat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24000" y="6581002"/>
            <a:ext cx="209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4"/>
          <p:cNvSpPr txBox="1">
            <a:spLocks/>
          </p:cNvSpPr>
          <p:nvPr/>
        </p:nvSpPr>
        <p:spPr>
          <a:xfrm>
            <a:off x="3440778" y="340907"/>
            <a:ext cx="530796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defRPr/>
            </a:pPr>
            <a:r>
              <a:rPr lang="en-US" spc="-5" dirty="0">
                <a:solidFill>
                  <a:prstClr val="black"/>
                </a:solidFill>
              </a:rPr>
              <a:t>Image</a:t>
            </a:r>
            <a:r>
              <a:rPr lang="en-US" spc="-45" dirty="0">
                <a:solidFill>
                  <a:prstClr val="black"/>
                </a:solidFill>
              </a:rPr>
              <a:t> </a:t>
            </a:r>
            <a:r>
              <a:rPr lang="en-US" spc="-5" dirty="0">
                <a:solidFill>
                  <a:prstClr val="black"/>
                </a:solidFill>
              </a:rPr>
              <a:t>Captioning</a:t>
            </a:r>
            <a:endParaRPr lang="en-US" kern="0" spc="-5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35611" y="1639615"/>
            <a:ext cx="2575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Caption generated: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“straw hat”</a:t>
            </a:r>
          </a:p>
        </p:txBody>
      </p:sp>
      <p:sp>
        <p:nvSpPr>
          <p:cNvPr id="55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53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2" y="1078577"/>
            <a:ext cx="9143981" cy="50899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1872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842"/>
          <p:cNvSpPr txBox="1"/>
          <p:nvPr/>
        </p:nvSpPr>
        <p:spPr>
          <a:xfrm>
            <a:off x="399496" y="1017633"/>
            <a:ext cx="10022890" cy="46108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/>
              <a:t>Attention</a:t>
            </a:r>
            <a:r>
              <a:rPr lang="it-IT" sz="2400" dirty="0"/>
              <a:t> score over </a:t>
            </a:r>
            <a:r>
              <a:rPr lang="it-IT" sz="2400" dirty="0" err="1"/>
              <a:t>every</a:t>
            </a:r>
            <a:r>
              <a:rPr lang="it-IT" sz="2400" dirty="0"/>
              <a:t> patch i: </a:t>
            </a:r>
            <a:r>
              <a:rPr lang="it-IT" sz="2400" dirty="0" err="1"/>
              <a:t>e_ti</a:t>
            </a:r>
            <a:r>
              <a:rPr lang="it-IT" sz="2400" dirty="0"/>
              <a:t> =f_att(a_i,h_t-1) </a:t>
            </a: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400" dirty="0" err="1"/>
              <a:t>Softmax</a:t>
            </a:r>
            <a:r>
              <a:rPr lang="en" sz="2400" dirty="0"/>
              <a:t> to normalize and get attention weights: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400" dirty="0"/>
              <a:t>Compute z for token t by just taking a weighted sum (input to decoder): </a:t>
            </a:r>
            <a:r>
              <a:rPr lang="en-IN" sz="2400" dirty="0"/>
              <a:t>z</a:t>
            </a: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sz="2400" dirty="0"/>
          </a:p>
          <a:p>
            <a:endParaRPr lang="en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CFF959-DF10-4FAD-A0CB-91C405D514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32" t="59030" r="26384" b="31998"/>
          <a:stretch/>
        </p:blipFill>
        <p:spPr>
          <a:xfrm>
            <a:off x="3497995" y="5266676"/>
            <a:ext cx="4176192" cy="1573068"/>
          </a:xfrm>
          <a:prstGeom prst="rect">
            <a:avLst/>
          </a:prstGeom>
        </p:spPr>
      </p:pic>
      <p:sp>
        <p:nvSpPr>
          <p:cNvPr id="2" name="Title 11">
            <a:extLst>
              <a:ext uri="{FF2B5EF4-FFF2-40B4-BE49-F238E27FC236}">
                <a16:creationId xmlns:a16="http://schemas.microsoft.com/office/drawing/2014/main" id="{73C37939-2B75-732D-C65B-D64153DF2C5B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Attention-based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908488-F565-0730-8E0C-5624425A9614}"/>
                  </a:ext>
                </a:extLst>
              </p:cNvPr>
              <p:cNvSpPr txBox="1"/>
              <p:nvPr/>
            </p:nvSpPr>
            <p:spPr>
              <a:xfrm>
                <a:off x="4019117" y="3429000"/>
                <a:ext cx="2783647" cy="978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func>
                                <m:func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nary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908488-F565-0730-8E0C-5624425A9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117" y="3429000"/>
                <a:ext cx="2783647" cy="978088"/>
              </a:xfrm>
              <a:prstGeom prst="rect">
                <a:avLst/>
              </a:prstGeom>
              <a:blipFill>
                <a:blip r:embed="rId4"/>
                <a:stretch>
                  <a:fillRect t="-28205" b="-97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52D8EB-408F-88E8-CD5E-C175D77EC3DB}"/>
                  </a:ext>
                </a:extLst>
              </p:cNvPr>
              <p:cNvSpPr txBox="1"/>
              <p:nvPr/>
            </p:nvSpPr>
            <p:spPr>
              <a:xfrm>
                <a:off x="3738783" y="1517924"/>
                <a:ext cx="3344313" cy="542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𝑎𝑡𝑡𝑛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52D8EB-408F-88E8-CD5E-C175D77EC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783" y="1517924"/>
                <a:ext cx="3344313" cy="542136"/>
              </a:xfrm>
              <a:prstGeom prst="rect">
                <a:avLst/>
              </a:prstGeom>
              <a:blipFill>
                <a:blip r:embed="rId5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0478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3751739"/>
          </a:xfrm>
          <a:prstGeom prst="rect">
            <a:avLst/>
          </a:prstGeom>
          <a:blipFill>
            <a:blip r:embed="rId2" cstate="print"/>
            <a:stretch>
              <a:fillRect t="-1" b="-31498"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82490" y="5212676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51015" y="5126228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82490" y="402318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51015" y="3936741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7730" y="3514828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 dirty="0"/>
          </a:p>
        </p:txBody>
      </p:sp>
      <p:sp>
        <p:nvSpPr>
          <p:cNvPr id="20" name="object 20"/>
          <p:cNvSpPr/>
          <p:nvPr/>
        </p:nvSpPr>
        <p:spPr>
          <a:xfrm>
            <a:off x="5216966" y="5583275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16966" y="5583275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966540" y="4713777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41441" y="4682327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39963" y="5212776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08489" y="5126328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39963" y="402318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08489" y="3936741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65179" y="3514828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02765" y="5583275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02765" y="5583275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24315" y="4713777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798915" y="4682327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097412" y="402318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065962" y="3936741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22653" y="3514828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97412" y="5212776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065962" y="5126328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291052" y="3779879"/>
            <a:ext cx="862965" cy="436245"/>
          </a:xfrm>
          <a:custGeom>
            <a:avLst/>
            <a:gdLst/>
            <a:ahLst/>
            <a:cxnLst/>
            <a:rect l="l" t="t" r="r" b="b"/>
            <a:pathLst>
              <a:path w="862964" h="436244">
                <a:moveTo>
                  <a:pt x="0" y="0"/>
                </a:moveTo>
                <a:lnTo>
                  <a:pt x="862473" y="43594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39348" y="4187726"/>
            <a:ext cx="91440" cy="67310"/>
          </a:xfrm>
          <a:custGeom>
            <a:avLst/>
            <a:gdLst/>
            <a:ahLst/>
            <a:cxnLst/>
            <a:rect l="l" t="t" r="r" b="b"/>
            <a:pathLst>
              <a:path w="91439" h="67310">
                <a:moveTo>
                  <a:pt x="0" y="56174"/>
                </a:moveTo>
                <a:lnTo>
                  <a:pt x="91349" y="67074"/>
                </a:lnTo>
                <a:lnTo>
                  <a:pt x="28374" y="0"/>
                </a:lnTo>
                <a:lnTo>
                  <a:pt x="0" y="561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27618" y="5916102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lang="en-US"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group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57799" y="5916102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lang="en-US"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66769" y="6356213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24000" y="6581002"/>
            <a:ext cx="209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4"/>
          <p:cNvSpPr txBox="1">
            <a:spLocks/>
          </p:cNvSpPr>
          <p:nvPr/>
        </p:nvSpPr>
        <p:spPr>
          <a:xfrm>
            <a:off x="3440778" y="340907"/>
            <a:ext cx="699814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defRPr/>
            </a:pPr>
            <a:endParaRPr lang="en-US" kern="0" spc="-5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35611" y="1639615"/>
            <a:ext cx="3900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Caption generated: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“a group of people on a boat”</a:t>
            </a:r>
          </a:p>
        </p:txBody>
      </p:sp>
      <p:sp>
        <p:nvSpPr>
          <p:cNvPr id="55" name="object 9"/>
          <p:cNvSpPr txBox="1"/>
          <p:nvPr/>
        </p:nvSpPr>
        <p:spPr>
          <a:xfrm>
            <a:off x="4266770" y="5583276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74B9480D-5D50-E578-564D-37BC1F9CCB37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Attention-based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E7C7E69-6A6C-8978-8289-C95703447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215" y="998400"/>
            <a:ext cx="1373893" cy="137389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2CE15D0-CAF1-7D73-DCFA-FD6690875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155" y="5151140"/>
            <a:ext cx="1364786" cy="1303371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78074BB-BC77-1DA7-9A90-E4EE430E7991}"/>
              </a:ext>
            </a:extLst>
          </p:cNvPr>
          <p:cNvCxnSpPr>
            <a:cxnSpLocks/>
          </p:cNvCxnSpPr>
          <p:nvPr/>
        </p:nvCxnSpPr>
        <p:spPr>
          <a:xfrm flipH="1">
            <a:off x="3289101" y="6708644"/>
            <a:ext cx="2007943" cy="33616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C0D624A-20A8-9C27-AD8F-C0408E3F4B2A}"/>
              </a:ext>
            </a:extLst>
          </p:cNvPr>
          <p:cNvCxnSpPr>
            <a:cxnSpLocks/>
            <a:stCxn id="2" idx="2"/>
            <a:endCxn id="57" idx="0"/>
          </p:cNvCxnSpPr>
          <p:nvPr/>
        </p:nvCxnSpPr>
        <p:spPr>
          <a:xfrm>
            <a:off x="2415548" y="4713988"/>
            <a:ext cx="0" cy="4371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DCF9472-B358-85A6-4552-23523CF03CB4}"/>
                  </a:ext>
                </a:extLst>
              </p:cNvPr>
              <p:cNvSpPr txBox="1"/>
              <p:nvPr/>
            </p:nvSpPr>
            <p:spPr>
              <a:xfrm>
                <a:off x="1361446" y="4694997"/>
                <a:ext cx="10677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1800" b="0" dirty="0"/>
                  <a:t>grid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DCF9472-B358-85A6-4552-23523CF03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446" y="4694997"/>
                <a:ext cx="1067756" cy="369332"/>
              </a:xfrm>
              <a:prstGeom prst="rect">
                <a:avLst/>
              </a:prstGeom>
              <a:blipFill>
                <a:blip r:embed="rId5"/>
                <a:stretch>
                  <a:fillRect l="-4706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DFF29564-20B9-77D0-6657-60F6F0D2A88F}"/>
              </a:ext>
            </a:extLst>
          </p:cNvPr>
          <p:cNvSpPr txBox="1"/>
          <p:nvPr/>
        </p:nvSpPr>
        <p:spPr>
          <a:xfrm>
            <a:off x="4552884" y="4763287"/>
            <a:ext cx="396262" cy="338554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h0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069273-9957-B0F2-85EE-FA1FFF32353E}"/>
              </a:ext>
            </a:extLst>
          </p:cNvPr>
          <p:cNvSpPr txBox="1"/>
          <p:nvPr/>
        </p:nvSpPr>
        <p:spPr>
          <a:xfrm>
            <a:off x="4565708" y="4424733"/>
            <a:ext cx="370615" cy="338554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z0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FCC4BFE-C7CF-7632-6DC4-DD7796E9D26F}"/>
              </a:ext>
            </a:extLst>
          </p:cNvPr>
          <p:cNvSpPr txBox="1"/>
          <p:nvPr/>
        </p:nvSpPr>
        <p:spPr>
          <a:xfrm>
            <a:off x="5270779" y="4744550"/>
            <a:ext cx="396262" cy="338554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h1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AC7783F-BA11-8419-DB34-8C9114DAF956}"/>
              </a:ext>
            </a:extLst>
          </p:cNvPr>
          <p:cNvSpPr txBox="1"/>
          <p:nvPr/>
        </p:nvSpPr>
        <p:spPr>
          <a:xfrm>
            <a:off x="5283603" y="4405996"/>
            <a:ext cx="370615" cy="338554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z1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B4A44DE-7827-7F41-3435-CA3044D50EB1}"/>
              </a:ext>
            </a:extLst>
          </p:cNvPr>
          <p:cNvSpPr txBox="1"/>
          <p:nvPr/>
        </p:nvSpPr>
        <p:spPr>
          <a:xfrm>
            <a:off x="5922653" y="4754647"/>
            <a:ext cx="396262" cy="338554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h1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F6E1785-7503-F522-7595-D1FA2BA46270}"/>
              </a:ext>
            </a:extLst>
          </p:cNvPr>
          <p:cNvSpPr txBox="1"/>
          <p:nvPr/>
        </p:nvSpPr>
        <p:spPr>
          <a:xfrm>
            <a:off x="5935477" y="4416093"/>
            <a:ext cx="370615" cy="338554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z1</a:t>
            </a:r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D7B675D5-0849-A1DE-E7D6-6DF4DC64288B}"/>
              </a:ext>
            </a:extLst>
          </p:cNvPr>
          <p:cNvSpPr/>
          <p:nvPr/>
        </p:nvSpPr>
        <p:spPr>
          <a:xfrm>
            <a:off x="3148553" y="5052767"/>
            <a:ext cx="2780907" cy="351878"/>
          </a:xfrm>
          <a:custGeom>
            <a:avLst/>
            <a:gdLst>
              <a:gd name="connsiteX0" fmla="*/ 2780907 w 2780907"/>
              <a:gd name="connsiteY0" fmla="*/ 0 h 351878"/>
              <a:gd name="connsiteX1" fmla="*/ 1366886 w 2780907"/>
              <a:gd name="connsiteY1" fmla="*/ 348792 h 351878"/>
              <a:gd name="connsiteX2" fmla="*/ 0 w 2780907"/>
              <a:gd name="connsiteY2" fmla="*/ 141402 h 35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0907" h="351878">
                <a:moveTo>
                  <a:pt x="2780907" y="0"/>
                </a:moveTo>
                <a:cubicBezTo>
                  <a:pt x="2305638" y="162612"/>
                  <a:pt x="1830370" y="325225"/>
                  <a:pt x="1366886" y="348792"/>
                </a:cubicBezTo>
                <a:cubicBezTo>
                  <a:pt x="903401" y="372359"/>
                  <a:pt x="451700" y="256880"/>
                  <a:pt x="0" y="141402"/>
                </a:cubicBezTo>
              </a:path>
            </a:pathLst>
          </a:custGeom>
          <a:ln w="28575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102E91B-927E-9C1D-DF43-22FFC4A493FE}"/>
                  </a:ext>
                </a:extLst>
              </p:cNvPr>
              <p:cNvSpPr txBox="1"/>
              <p:nvPr/>
            </p:nvSpPr>
            <p:spPr>
              <a:xfrm>
                <a:off x="3154924" y="4618738"/>
                <a:ext cx="16322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1800" b="0" dirty="0"/>
                  <a:t>previous LSTM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102E91B-927E-9C1D-DF43-22FFC4A49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924" y="4618738"/>
                <a:ext cx="1632242" cy="646331"/>
              </a:xfrm>
              <a:prstGeom prst="rect">
                <a:avLst/>
              </a:prstGeom>
              <a:blipFill>
                <a:blip r:embed="rId6"/>
                <a:stretch>
                  <a:fillRect l="-3101" t="-3846" r="-775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Freeform 80">
            <a:extLst>
              <a:ext uri="{FF2B5EF4-FFF2-40B4-BE49-F238E27FC236}">
                <a16:creationId xmlns:a16="http://schemas.microsoft.com/office/drawing/2014/main" id="{A71C0586-4DBA-FE4D-0E22-C6259E660C53}"/>
              </a:ext>
            </a:extLst>
          </p:cNvPr>
          <p:cNvSpPr/>
          <p:nvPr/>
        </p:nvSpPr>
        <p:spPr>
          <a:xfrm rot="9520223">
            <a:off x="2900996" y="4000980"/>
            <a:ext cx="2938379" cy="1048683"/>
          </a:xfrm>
          <a:custGeom>
            <a:avLst/>
            <a:gdLst>
              <a:gd name="connsiteX0" fmla="*/ 2780907 w 2780907"/>
              <a:gd name="connsiteY0" fmla="*/ 0 h 351878"/>
              <a:gd name="connsiteX1" fmla="*/ 1366886 w 2780907"/>
              <a:gd name="connsiteY1" fmla="*/ 348792 h 351878"/>
              <a:gd name="connsiteX2" fmla="*/ 0 w 2780907"/>
              <a:gd name="connsiteY2" fmla="*/ 141402 h 351878"/>
              <a:gd name="connsiteX0" fmla="*/ 2938379 w 2938379"/>
              <a:gd name="connsiteY0" fmla="*/ 699326 h 1048546"/>
              <a:gd name="connsiteX1" fmla="*/ 1524358 w 2938379"/>
              <a:gd name="connsiteY1" fmla="*/ 1048118 h 1048546"/>
              <a:gd name="connsiteX2" fmla="*/ 0 w 2938379"/>
              <a:gd name="connsiteY2" fmla="*/ 0 h 1048546"/>
              <a:gd name="connsiteX0" fmla="*/ 2938379 w 2938379"/>
              <a:gd name="connsiteY0" fmla="*/ 699326 h 1048683"/>
              <a:gd name="connsiteX1" fmla="*/ 1524358 w 2938379"/>
              <a:gd name="connsiteY1" fmla="*/ 1048118 h 1048683"/>
              <a:gd name="connsiteX2" fmla="*/ 0 w 2938379"/>
              <a:gd name="connsiteY2" fmla="*/ 0 h 1048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38379" h="1048683">
                <a:moveTo>
                  <a:pt x="2938379" y="699326"/>
                </a:moveTo>
                <a:cubicBezTo>
                  <a:pt x="2463110" y="861938"/>
                  <a:pt x="1987842" y="1024551"/>
                  <a:pt x="1524358" y="1048118"/>
                </a:cubicBezTo>
                <a:cubicBezTo>
                  <a:pt x="1060873" y="1071685"/>
                  <a:pt x="177060" y="352316"/>
                  <a:pt x="0" y="0"/>
                </a:cubicBezTo>
              </a:path>
            </a:pathLst>
          </a:custGeom>
          <a:ln w="28575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FDB7BA3-815E-DA7B-CC03-DF93AF611BE5}"/>
              </a:ext>
            </a:extLst>
          </p:cNvPr>
          <p:cNvSpPr txBox="1"/>
          <p:nvPr/>
        </p:nvSpPr>
        <p:spPr>
          <a:xfrm>
            <a:off x="7389116" y="4171585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“people”</a:t>
            </a:r>
          </a:p>
        </p:txBody>
      </p:sp>
    </p:spTree>
    <p:extLst>
      <p:ext uri="{BB962C8B-B14F-4D97-AF65-F5344CB8AC3E}">
        <p14:creationId xmlns:p14="http://schemas.microsoft.com/office/powerpoint/2010/main" val="207251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8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157B-B45A-4A16-9D06-E05D59A9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Attention-based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  <p:pic>
        <p:nvPicPr>
          <p:cNvPr id="4" name="Shape 1727">
            <a:extLst>
              <a:ext uri="{FF2B5EF4-FFF2-40B4-BE49-F238E27FC236}">
                <a16:creationId xmlns:a16="http://schemas.microsoft.com/office/drawing/2014/main" id="{BD74225A-AB98-4E70-8FAE-E3A7E11098BA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6249" y="1673672"/>
            <a:ext cx="10799501" cy="45939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1">
            <a:extLst>
              <a:ext uri="{FF2B5EF4-FFF2-40B4-BE49-F238E27FC236}">
                <a16:creationId xmlns:a16="http://schemas.microsoft.com/office/drawing/2014/main" id="{89F95CB5-F3D5-C5D6-D6D1-4840DE19C277}"/>
              </a:ext>
            </a:extLst>
          </p:cNvPr>
          <p:cNvSpPr txBox="1">
            <a:spLocks/>
          </p:cNvSpPr>
          <p:nvPr/>
        </p:nvSpPr>
        <p:spPr>
          <a:xfrm>
            <a:off x="170329" y="1706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22914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7FC70-CCDE-A702-DFA6-C2CEAEA66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39127"/>
            <a:ext cx="12192000" cy="1165086"/>
          </a:xfrm>
        </p:spPr>
        <p:txBody>
          <a:bodyPr/>
          <a:lstStyle/>
          <a:p>
            <a:r>
              <a:rPr lang="en-US" dirty="0"/>
              <a:t>Transformers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4AB9C-7F5D-FFE6-EAA3-734324215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36330"/>
            <a:ext cx="10515600" cy="214104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Attention is </a:t>
            </a:r>
            <a:r>
              <a:rPr lang="en-US" b="1" u="sng" dirty="0"/>
              <a:t>all</a:t>
            </a:r>
            <a:r>
              <a:rPr lang="en-US" dirty="0"/>
              <a:t> you need.</a:t>
            </a:r>
          </a:p>
        </p:txBody>
      </p:sp>
    </p:spTree>
    <p:extLst>
      <p:ext uri="{BB962C8B-B14F-4D97-AF65-F5344CB8AC3E}">
        <p14:creationId xmlns:p14="http://schemas.microsoft.com/office/powerpoint/2010/main" val="9718736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Transformer papers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/>
              <a:t>Vaswani 2017 (Transformers) “</a:t>
            </a:r>
            <a:r>
              <a:rPr lang="en" u="sng">
                <a:solidFill>
                  <a:schemeClr val="hlink"/>
                </a:solidFill>
                <a:hlinkClick r:id="rId3"/>
              </a:rPr>
              <a:t>Attention is all you need</a:t>
            </a:r>
            <a:r>
              <a:rPr lang="en"/>
              <a:t>”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3"/>
              </a:rPr>
              <a:t>https://arxiv.org/abs/1706.03762</a:t>
            </a:r>
            <a:endParaRPr/>
          </a:p>
          <a:p>
            <a:r>
              <a:rPr lang="en"/>
              <a:t>Radford 2018, 2019 (GPT, GPT-2)</a:t>
            </a:r>
            <a:br>
              <a:rPr lang="en"/>
            </a:br>
            <a:r>
              <a:rPr lang="en"/>
              <a:t>“</a:t>
            </a:r>
            <a:r>
              <a:rPr lang="en" u="sng">
                <a:solidFill>
                  <a:schemeClr val="hlink"/>
                </a:solidFill>
                <a:hlinkClick r:id="rId4"/>
              </a:rPr>
              <a:t>Language models are Unsupervised Multitask Learners</a:t>
            </a:r>
            <a:r>
              <a:rPr lang="en"/>
              <a:t>” </a:t>
            </a:r>
            <a:endParaRPr/>
          </a:p>
          <a:p>
            <a:r>
              <a:rPr lang="en"/>
              <a:t>Devlin 2018 (Bert) “</a:t>
            </a:r>
            <a:r>
              <a:rPr lang="en" u="sng">
                <a:solidFill>
                  <a:schemeClr val="hlink"/>
                </a:solidFill>
                <a:hlinkClick r:id="rId5"/>
              </a:rPr>
              <a:t>Pre-training of deep bidirectional transformers</a:t>
            </a:r>
            <a:r>
              <a:rPr lang="en"/>
              <a:t>” https://arxiv.org/abs/1810.04805</a:t>
            </a:r>
            <a:endParaRPr/>
          </a:p>
          <a:p>
            <a:r>
              <a:rPr lang="en"/>
              <a:t>Fedus 2021 (Switch Transformers) “</a:t>
            </a:r>
            <a:r>
              <a:rPr lang="en" u="sng">
                <a:solidFill>
                  <a:schemeClr val="hlink"/>
                </a:solidFill>
                <a:hlinkClick r:id="rId6"/>
              </a:rPr>
              <a:t>Scaling to Trillion-Parameter models</a:t>
            </a:r>
            <a:r>
              <a:rPr lang="en"/>
              <a:t>”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https://arxiv.org/abs/2101.03961</a:t>
            </a:r>
            <a:endParaRPr/>
          </a:p>
          <a:p>
            <a:r>
              <a:rPr lang="en"/>
              <a:t>Dosovitskiy 2020 (Visual Transformers) “</a:t>
            </a:r>
            <a:r>
              <a:rPr lang="en" u="sng">
                <a:solidFill>
                  <a:schemeClr val="hlink"/>
                </a:solidFill>
                <a:hlinkClick r:id="rId7"/>
              </a:rPr>
              <a:t>An image is worth 16x16 words</a:t>
            </a:r>
            <a:r>
              <a:rPr lang="en"/>
              <a:t>”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https://arxiv.org/pdf/2010.11929.pdf</a:t>
            </a:r>
            <a:endParaRPr/>
          </a:p>
          <a:p>
            <a:r>
              <a:rPr lang="en"/>
              <a:t>Chen 2020 (Image GPT) “</a:t>
            </a:r>
            <a:r>
              <a:rPr lang="en" u="sng">
                <a:solidFill>
                  <a:schemeClr val="hlink"/>
                </a:solidFill>
                <a:hlinkClick r:id="rId8"/>
              </a:rPr>
              <a:t>Generative Pretraining from Pixels</a:t>
            </a:r>
            <a:r>
              <a:rPr lang="en"/>
              <a:t>”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History of NLP architectures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514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b="1"/>
              <a:t>RNN</a:t>
            </a:r>
            <a:r>
              <a:rPr lang="en"/>
              <a:t>: Represent “Everything seen so far”</a:t>
            </a:r>
            <a:br>
              <a:rPr lang="en"/>
            </a:br>
            <a:r>
              <a:rPr lang="en"/>
              <a:t>Attend to </a:t>
            </a:r>
            <a:r>
              <a:rPr lang="en" b="1"/>
              <a:t>last</a:t>
            </a:r>
            <a:r>
              <a:rPr lang="en"/>
              <a:t> encoding, recursively.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br>
              <a:rPr lang="en"/>
            </a:br>
            <a:r>
              <a:rPr lang="en" b="1"/>
              <a:t>Convolution</a:t>
            </a:r>
            <a:r>
              <a:rPr lang="en"/>
              <a:t>: Represent “Everything seen nearby”</a:t>
            </a:r>
            <a:br>
              <a:rPr lang="en"/>
            </a:br>
            <a:r>
              <a:rPr lang="en"/>
              <a:t>Attend to </a:t>
            </a:r>
            <a:r>
              <a:rPr lang="en" b="1"/>
              <a:t>nearby</a:t>
            </a:r>
            <a:r>
              <a:rPr lang="en"/>
              <a:t> encodings, in parallel.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br>
              <a:rPr lang="en"/>
            </a:br>
            <a:r>
              <a:rPr lang="en" b="1"/>
              <a:t>Attention</a:t>
            </a:r>
            <a:r>
              <a:rPr lang="en"/>
              <a:t>: Represent “Everything relevant”</a:t>
            </a:r>
            <a:br>
              <a:rPr lang="en"/>
            </a:br>
            <a:r>
              <a:rPr lang="en"/>
              <a:t>Attend to </a:t>
            </a:r>
            <a:r>
              <a:rPr lang="en" b="1"/>
              <a:t>relevant</a:t>
            </a:r>
            <a:r>
              <a:rPr lang="en"/>
              <a:t> encodings, in parallel.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2118" y="754467"/>
            <a:ext cx="3183665" cy="1750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71583" y="2759084"/>
            <a:ext cx="3884732" cy="16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5734" y="4666539"/>
            <a:ext cx="5019397" cy="2073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15"/>
          <p:cNvCxnSpPr>
            <a:endCxn id="68" idx="1"/>
          </p:cNvCxnSpPr>
          <p:nvPr/>
        </p:nvCxnSpPr>
        <p:spPr>
          <a:xfrm rot="10800000" flipH="1">
            <a:off x="6228917" y="1629751"/>
            <a:ext cx="1993200" cy="207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" name="Google Shape;72;p15"/>
          <p:cNvCxnSpPr/>
          <p:nvPr/>
        </p:nvCxnSpPr>
        <p:spPr>
          <a:xfrm>
            <a:off x="7424300" y="3359933"/>
            <a:ext cx="780000" cy="352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" name="Google Shape;73;p15"/>
          <p:cNvCxnSpPr/>
          <p:nvPr/>
        </p:nvCxnSpPr>
        <p:spPr>
          <a:xfrm>
            <a:off x="6430167" y="4794300"/>
            <a:ext cx="968800" cy="805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74" name="Google Shape;74;p15"/>
          <p:cNvGrpSpPr/>
          <p:nvPr/>
        </p:nvGrpSpPr>
        <p:grpSpPr>
          <a:xfrm>
            <a:off x="8896601" y="968867"/>
            <a:ext cx="2290233" cy="1308800"/>
            <a:chOff x="6672450" y="726650"/>
            <a:chExt cx="1717675" cy="981600"/>
          </a:xfrm>
        </p:grpSpPr>
        <p:cxnSp>
          <p:nvCxnSpPr>
            <p:cNvPr id="75" name="Google Shape;75;p15"/>
            <p:cNvCxnSpPr/>
            <p:nvPr/>
          </p:nvCxnSpPr>
          <p:spPr>
            <a:xfrm rot="10800000" flipH="1">
              <a:off x="7757725" y="726650"/>
              <a:ext cx="632400" cy="490800"/>
            </a:xfrm>
            <a:prstGeom prst="bentConnector3">
              <a:avLst>
                <a:gd name="adj1" fmla="val 104463"/>
              </a:avLst>
            </a:prstGeom>
            <a:noFill/>
            <a:ln w="762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15"/>
            <p:cNvCxnSpPr/>
            <p:nvPr/>
          </p:nvCxnSpPr>
          <p:spPr>
            <a:xfrm flipH="1">
              <a:off x="6672450" y="1217450"/>
              <a:ext cx="1094700" cy="490800"/>
            </a:xfrm>
            <a:prstGeom prst="bentConnector3">
              <a:avLst>
                <a:gd name="adj1" fmla="val 100005"/>
              </a:avLst>
            </a:prstGeom>
            <a:noFill/>
            <a:ln w="762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415600" y="2885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Attention is All You Need (Vaswani 2017 - Google)</a:t>
            </a:r>
            <a:endParaRPr dirty="0"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4542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Natural Language Translation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Start with an independent encoding for each word.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Improve each word’s encoding by incorporating context, using a stack of six encoders.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Generate target sentence using a stack of six decoders.</a:t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236" y="1627800"/>
            <a:ext cx="7036168" cy="471423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7518000" y="5808434"/>
            <a:ext cx="4674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>
                <a:solidFill>
                  <a:schemeClr val="dk1"/>
                </a:solidFill>
              </a:rPr>
              <a:t>Overview figure from Jay Alammar’s blog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One vector for every token, through a stack of layers</a:t>
            </a:r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47280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/>
          </a:bodyPr>
          <a:lstStyle/>
          <a:p>
            <a:pPr marL="0" indent="0">
              <a:buNone/>
            </a:pPr>
            <a:r>
              <a:rPr lang="en"/>
              <a:t>Analogous to a convnet without any resolution change.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 b="1"/>
              <a:t>Input</a:t>
            </a:r>
            <a:r>
              <a:rPr lang="en"/>
              <a:t>: one vec for every token.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 b="1"/>
              <a:t>Output</a:t>
            </a:r>
            <a:r>
              <a:rPr lang="en"/>
              <a:t>: one vec for every token.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Computation: a stack of neural network layers.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/>
              <a:t>Objective</a:t>
            </a:r>
            <a:r>
              <a:rPr lang="en"/>
              <a:t>: correctly predict the next word (or other similar obj.)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7534" y="1625602"/>
            <a:ext cx="6867367" cy="4656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415600" y="2885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The Two Steps Inside Each Layer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4" y="1609667"/>
            <a:ext cx="5484967" cy="28635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887932" y="5395434"/>
            <a:ext cx="36420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>
                <a:solidFill>
                  <a:schemeClr val="dk1"/>
                </a:solidFill>
              </a:rPr>
              <a:t>Clean formula from:</a:t>
            </a:r>
            <a:br>
              <a:rPr lang="en" sz="2400">
                <a:solidFill>
                  <a:schemeClr val="dk1"/>
                </a:solidFill>
              </a:rPr>
            </a:br>
            <a:r>
              <a:rPr lang="en" sz="2400">
                <a:solidFill>
                  <a:schemeClr val="dk1"/>
                </a:solidFill>
              </a:rPr>
              <a:t>Katharopoulos 2020 “Transformers are RNNs”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5268" y="1057001"/>
            <a:ext cx="3816801" cy="54720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18"/>
          <p:cNvCxnSpPr/>
          <p:nvPr/>
        </p:nvCxnSpPr>
        <p:spPr>
          <a:xfrm>
            <a:off x="6077833" y="4077033"/>
            <a:ext cx="1623200" cy="516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1" name="Google Shape;101;p18"/>
          <p:cNvCxnSpPr/>
          <p:nvPr/>
        </p:nvCxnSpPr>
        <p:spPr>
          <a:xfrm>
            <a:off x="6090400" y="3498200"/>
            <a:ext cx="1623200" cy="239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2" name="Google Shape;102;p18"/>
          <p:cNvSpPr txBox="1"/>
          <p:nvPr/>
        </p:nvSpPr>
        <p:spPr>
          <a:xfrm>
            <a:off x="7197767" y="3939667"/>
            <a:ext cx="503200" cy="7386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/>
              <a:t>6</a:t>
            </a:r>
            <a:r>
              <a:rPr lang="en" sz="1600">
                <a:solidFill>
                  <a:schemeClr val="dk1"/>
                </a:solidFill>
              </a:rPr>
              <a:t>⨉</a:t>
            </a:r>
            <a:endParaRPr sz="1600"/>
          </a:p>
        </p:txBody>
      </p:sp>
      <p:sp>
        <p:nvSpPr>
          <p:cNvPr id="103" name="Google Shape;103;p18"/>
          <p:cNvSpPr txBox="1"/>
          <p:nvPr/>
        </p:nvSpPr>
        <p:spPr>
          <a:xfrm>
            <a:off x="10588867" y="3498200"/>
            <a:ext cx="503200" cy="7386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/>
              <a:t>6</a:t>
            </a:r>
            <a:r>
              <a:rPr lang="en" sz="1600">
                <a:solidFill>
                  <a:schemeClr val="dk1"/>
                </a:solidFill>
              </a:rPr>
              <a:t>⨉</a:t>
            </a:r>
            <a:endParaRPr sz="1600"/>
          </a:p>
        </p:txBody>
      </p:sp>
      <p:sp>
        <p:nvSpPr>
          <p:cNvPr id="104" name="Google Shape;104;p18"/>
          <p:cNvSpPr txBox="1"/>
          <p:nvPr/>
        </p:nvSpPr>
        <p:spPr>
          <a:xfrm>
            <a:off x="6772067" y="3284401"/>
            <a:ext cx="503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/>
              <a:t>f</a:t>
            </a:r>
            <a:endParaRPr sz="1600"/>
          </a:p>
        </p:txBody>
      </p:sp>
      <p:sp>
        <p:nvSpPr>
          <p:cNvPr id="105" name="Google Shape;105;p18"/>
          <p:cNvSpPr txBox="1"/>
          <p:nvPr/>
        </p:nvSpPr>
        <p:spPr>
          <a:xfrm>
            <a:off x="6395284" y="4088834"/>
            <a:ext cx="503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/>
              <a:t>A</a:t>
            </a:r>
            <a:endParaRPr sz="1600"/>
          </a:p>
        </p:txBody>
      </p:sp>
      <p:sp>
        <p:nvSpPr>
          <p:cNvPr id="106" name="Google Shape;106;p18"/>
          <p:cNvSpPr txBox="1"/>
          <p:nvPr/>
        </p:nvSpPr>
        <p:spPr>
          <a:xfrm>
            <a:off x="8256649" y="6344984"/>
            <a:ext cx="576800" cy="4924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/>
              <a:t>N⨉</a:t>
            </a:r>
            <a:endParaRPr sz="1600"/>
          </a:p>
        </p:txBody>
      </p:sp>
      <p:sp>
        <p:nvSpPr>
          <p:cNvPr id="107" name="Google Shape;107;p18"/>
          <p:cNvSpPr txBox="1"/>
          <p:nvPr/>
        </p:nvSpPr>
        <p:spPr>
          <a:xfrm>
            <a:off x="7529737" y="2064768"/>
            <a:ext cx="1623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/>
              <a:t>Each word:</a:t>
            </a:r>
            <a:br>
              <a:rPr lang="en" sz="1600"/>
            </a:br>
            <a:r>
              <a:rPr lang="en" sz="1600"/>
              <a:t>F-dimensional feature</a:t>
            </a:r>
            <a:endParaRPr sz="1600"/>
          </a:p>
        </p:txBody>
      </p:sp>
      <p:sp>
        <p:nvSpPr>
          <p:cNvPr id="108" name="Google Shape;108;p18"/>
          <p:cNvSpPr txBox="1"/>
          <p:nvPr/>
        </p:nvSpPr>
        <p:spPr>
          <a:xfrm>
            <a:off x="9794667" y="410101"/>
            <a:ext cx="25188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>
                <a:solidFill>
                  <a:schemeClr val="dk1"/>
                </a:solidFill>
              </a:rPr>
              <a:t>Figure from original Vaswani paper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611033" y="984552"/>
            <a:ext cx="4674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b="1">
                <a:solidFill>
                  <a:schemeClr val="dk1"/>
                </a:solidFill>
              </a:rPr>
              <a:t>(1) Attend with A, then (2) Map w/ f.</a:t>
            </a:r>
            <a:endParaRPr sz="2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E86F-4CB5-6CF3-EE49-111BD9B6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-259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Transformers attend over the grid of states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B7668A-B865-685E-CF87-03A58D54ECD1}"/>
              </a:ext>
            </a:extLst>
          </p:cNvPr>
          <p:cNvSpPr txBox="1"/>
          <p:nvPr/>
        </p:nvSpPr>
        <p:spPr>
          <a:xfrm>
            <a:off x="9699084" y="5483578"/>
            <a:ext cx="24272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Seattle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(correct output)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0FAB0B-1B2E-94C9-5577-790868BF3FB4}"/>
              </a:ext>
            </a:extLst>
          </p:cNvPr>
          <p:cNvGrpSpPr/>
          <p:nvPr/>
        </p:nvGrpSpPr>
        <p:grpSpPr>
          <a:xfrm>
            <a:off x="378302" y="1484962"/>
            <a:ext cx="9946995" cy="4696707"/>
            <a:chOff x="2306467" y="4983018"/>
            <a:chExt cx="9946995" cy="469670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848A14A-5D10-2FFD-86FB-BF3E0792C452}"/>
                </a:ext>
              </a:extLst>
            </p:cNvPr>
            <p:cNvCxnSpPr>
              <a:cxnSpLocks/>
            </p:cNvCxnSpPr>
            <p:nvPr/>
          </p:nvCxnSpPr>
          <p:spPr>
            <a:xfrm>
              <a:off x="8129209" y="540768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BB75754-44EA-02FF-6390-9B5CF019C0D5}"/>
                </a:ext>
              </a:extLst>
            </p:cNvPr>
            <p:cNvCxnSpPr>
              <a:cxnSpLocks/>
            </p:cNvCxnSpPr>
            <p:nvPr/>
          </p:nvCxnSpPr>
          <p:spPr>
            <a:xfrm>
              <a:off x="8129209" y="606510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D1754A8-3427-1842-36CF-05B79389AC65}"/>
                </a:ext>
              </a:extLst>
            </p:cNvPr>
            <p:cNvCxnSpPr>
              <a:cxnSpLocks/>
            </p:cNvCxnSpPr>
            <p:nvPr/>
          </p:nvCxnSpPr>
          <p:spPr>
            <a:xfrm>
              <a:off x="8129209" y="672253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174C046-DBBA-6A42-D3FE-D44CDFAF4D48}"/>
                </a:ext>
              </a:extLst>
            </p:cNvPr>
            <p:cNvCxnSpPr>
              <a:cxnSpLocks/>
            </p:cNvCxnSpPr>
            <p:nvPr/>
          </p:nvCxnSpPr>
          <p:spPr>
            <a:xfrm>
              <a:off x="8129209" y="737996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FBBBC88-8672-D375-1433-C35B23504AAA}"/>
                </a:ext>
              </a:extLst>
            </p:cNvPr>
            <p:cNvCxnSpPr>
              <a:cxnSpLocks/>
            </p:cNvCxnSpPr>
            <p:nvPr/>
          </p:nvCxnSpPr>
          <p:spPr>
            <a:xfrm>
              <a:off x="8129209" y="803738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C46AA23-E91D-A8BC-3225-3EDB657235D2}"/>
                </a:ext>
              </a:extLst>
            </p:cNvPr>
            <p:cNvCxnSpPr>
              <a:cxnSpLocks/>
            </p:cNvCxnSpPr>
            <p:nvPr/>
          </p:nvCxnSpPr>
          <p:spPr>
            <a:xfrm>
              <a:off x="8129209" y="869481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D76A186E-E929-3440-7BAB-35716A03E3B7}"/>
                </a:ext>
              </a:extLst>
            </p:cNvPr>
            <p:cNvCxnSpPr>
              <a:cxnSpLocks/>
              <a:endCxn id="147" idx="1"/>
            </p:cNvCxnSpPr>
            <p:nvPr/>
          </p:nvCxnSpPr>
          <p:spPr>
            <a:xfrm rot="16200000" flipH="1">
              <a:off x="8187861" y="9293586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3D4C14-1AEE-E321-94F9-11D0625BE330}"/>
                </a:ext>
              </a:extLst>
            </p:cNvPr>
            <p:cNvSpPr/>
            <p:nvPr/>
          </p:nvSpPr>
          <p:spPr>
            <a:xfrm flipV="1">
              <a:off x="10091135" y="542193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B8FCF22-B4F7-5558-8A1E-592E08146808}"/>
                </a:ext>
              </a:extLst>
            </p:cNvPr>
            <p:cNvSpPr/>
            <p:nvPr/>
          </p:nvSpPr>
          <p:spPr>
            <a:xfrm flipV="1">
              <a:off x="10756438" y="537190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5339BE0-72D1-724C-BD3C-6C0C01F906B9}"/>
                </a:ext>
              </a:extLst>
            </p:cNvPr>
            <p:cNvCxnSpPr>
              <a:cxnSpLocks/>
            </p:cNvCxnSpPr>
            <p:nvPr/>
          </p:nvCxnSpPr>
          <p:spPr>
            <a:xfrm>
              <a:off x="9827979" y="540768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54B9370-85E2-FC07-5DE3-A2F5E8F167A9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flipV="1">
              <a:off x="9832506" y="555353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>
              <a:extLst>
                <a:ext uri="{FF2B5EF4-FFF2-40B4-BE49-F238E27FC236}">
                  <a16:creationId xmlns:a16="http://schemas.microsoft.com/office/drawing/2014/main" id="{97D3AE60-3D0F-74F1-C451-4AF073E22D1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10354329" y="526990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D4932DD9-7A3B-9DE2-40FB-27023B36C7CC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11119704" y="5269909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89300F30-596B-64AD-9031-645103558DFA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 rot="16200000" flipH="1">
              <a:off x="10528957" y="532605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519CFAB-2524-1A3F-7327-17F128B76E6B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65755" y="5269907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B7FB97-AE3F-6BA7-D042-273C8AB7AD69}"/>
                </a:ext>
              </a:extLst>
            </p:cNvPr>
            <p:cNvSpPr/>
            <p:nvPr/>
          </p:nvSpPr>
          <p:spPr>
            <a:xfrm flipV="1">
              <a:off x="11382145" y="513213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42C8980-BB53-ABDE-4B32-D3B77D6C5ECF}"/>
                </a:ext>
              </a:extLst>
            </p:cNvPr>
            <p:cNvSpPr/>
            <p:nvPr/>
          </p:nvSpPr>
          <p:spPr>
            <a:xfrm flipV="1">
              <a:off x="10091135" y="607936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772A36D9-19C5-A063-3123-D525C12A367D}"/>
                </a:ext>
              </a:extLst>
            </p:cNvPr>
            <p:cNvSpPr/>
            <p:nvPr/>
          </p:nvSpPr>
          <p:spPr>
            <a:xfrm flipV="1">
              <a:off x="10756438" y="602932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9136690D-38CB-20C0-6955-28338752B12E}"/>
                </a:ext>
              </a:extLst>
            </p:cNvPr>
            <p:cNvSpPr/>
            <p:nvPr/>
          </p:nvSpPr>
          <p:spPr>
            <a:xfrm flipV="1">
              <a:off x="9621571" y="571942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7BED39-153A-E39D-39AE-55B6E5735B33}"/>
                </a:ext>
              </a:extLst>
            </p:cNvPr>
            <p:cNvCxnSpPr>
              <a:cxnSpLocks/>
            </p:cNvCxnSpPr>
            <p:nvPr/>
          </p:nvCxnSpPr>
          <p:spPr>
            <a:xfrm>
              <a:off x="9827979" y="606510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6B7B0A4-D6DE-0006-D868-93B448E5D97C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 flipV="1">
              <a:off x="9832506" y="621096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lbow Connector 26">
              <a:extLst>
                <a:ext uri="{FF2B5EF4-FFF2-40B4-BE49-F238E27FC236}">
                  <a16:creationId xmlns:a16="http://schemas.microsoft.com/office/drawing/2014/main" id="{DF0F77C9-4BA6-9F59-2E2E-4F2DF565FB82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10354329" y="592733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DFF8158C-0AA4-C404-60E9-3B6CF7DB8405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11119704" y="592733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CCE95C36-4057-6219-49DD-A01AA092ECD7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 rot="16200000" flipH="1">
              <a:off x="10528957" y="598348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98A561C-9F56-E28A-5DB8-2C21360B6F65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>
              <a:off x="9965755" y="592733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667030-7169-B406-0E9B-5484B5B4A7C6}"/>
                </a:ext>
              </a:extLst>
            </p:cNvPr>
            <p:cNvSpPr/>
            <p:nvPr/>
          </p:nvSpPr>
          <p:spPr>
            <a:xfrm flipV="1">
              <a:off x="11382145" y="578955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9549009-C4E1-308F-9DC0-367AF86D322E}"/>
                </a:ext>
              </a:extLst>
            </p:cNvPr>
            <p:cNvSpPr/>
            <p:nvPr/>
          </p:nvSpPr>
          <p:spPr>
            <a:xfrm flipV="1">
              <a:off x="10091135" y="673679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3B3967EB-3008-DA0C-6CE5-9CC14D890F3D}"/>
                </a:ext>
              </a:extLst>
            </p:cNvPr>
            <p:cNvSpPr/>
            <p:nvPr/>
          </p:nvSpPr>
          <p:spPr>
            <a:xfrm flipV="1">
              <a:off x="10756438" y="668675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7CEE0512-FD52-FFC4-DF5A-E08A3C1486A6}"/>
                </a:ext>
              </a:extLst>
            </p:cNvPr>
            <p:cNvSpPr/>
            <p:nvPr/>
          </p:nvSpPr>
          <p:spPr>
            <a:xfrm flipV="1">
              <a:off x="9621571" y="637685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E617E17-44A9-6719-5093-943E6C12E4FE}"/>
                </a:ext>
              </a:extLst>
            </p:cNvPr>
            <p:cNvCxnSpPr>
              <a:cxnSpLocks/>
            </p:cNvCxnSpPr>
            <p:nvPr/>
          </p:nvCxnSpPr>
          <p:spPr>
            <a:xfrm>
              <a:off x="9827979" y="672253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BA2E0E8-E8C0-18F1-7F3C-7083421B17DB}"/>
                </a:ext>
              </a:extLst>
            </p:cNvPr>
            <p:cNvCxnSpPr>
              <a:cxnSpLocks/>
              <a:endCxn id="32" idx="1"/>
            </p:cNvCxnSpPr>
            <p:nvPr/>
          </p:nvCxnSpPr>
          <p:spPr>
            <a:xfrm flipV="1">
              <a:off x="9832506" y="686838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36">
              <a:extLst>
                <a:ext uri="{FF2B5EF4-FFF2-40B4-BE49-F238E27FC236}">
                  <a16:creationId xmlns:a16="http://schemas.microsoft.com/office/drawing/2014/main" id="{11AF86B9-713F-7198-795A-BAE14A0FC58E}"/>
                </a:ext>
              </a:extLst>
            </p:cNvPr>
            <p:cNvCxnSpPr>
              <a:cxnSpLocks/>
              <a:stCxn id="32" idx="3"/>
            </p:cNvCxnSpPr>
            <p:nvPr/>
          </p:nvCxnSpPr>
          <p:spPr>
            <a:xfrm flipV="1">
              <a:off x="10354329" y="658475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53E0395C-42CE-ED1A-D1E7-C342E85FC228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 flipV="1">
              <a:off x="11119704" y="658476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>
              <a:extLst>
                <a:ext uri="{FF2B5EF4-FFF2-40B4-BE49-F238E27FC236}">
                  <a16:creationId xmlns:a16="http://schemas.microsoft.com/office/drawing/2014/main" id="{66BA2339-D6AD-8E1E-C2A1-9E54ECC0A148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 rot="16200000" flipH="1">
              <a:off x="10528957" y="664090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FBD0A9-8838-05B0-7E8E-3F90FFE607FA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>
              <a:off x="9965755" y="658475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468BEB9-8102-F60E-7D9A-CD08A8F96A24}"/>
                </a:ext>
              </a:extLst>
            </p:cNvPr>
            <p:cNvSpPr/>
            <p:nvPr/>
          </p:nvSpPr>
          <p:spPr>
            <a:xfrm flipV="1">
              <a:off x="11382145" y="644698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9A661DE-732E-EB0E-62CE-A5A2F74AD4C0}"/>
                </a:ext>
              </a:extLst>
            </p:cNvPr>
            <p:cNvSpPr/>
            <p:nvPr/>
          </p:nvSpPr>
          <p:spPr>
            <a:xfrm flipV="1">
              <a:off x="10091135" y="739421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Diamond 42">
              <a:extLst>
                <a:ext uri="{FF2B5EF4-FFF2-40B4-BE49-F238E27FC236}">
                  <a16:creationId xmlns:a16="http://schemas.microsoft.com/office/drawing/2014/main" id="{5CFCB943-8222-0A84-468B-DFF4330730DC}"/>
                </a:ext>
              </a:extLst>
            </p:cNvPr>
            <p:cNvSpPr/>
            <p:nvPr/>
          </p:nvSpPr>
          <p:spPr>
            <a:xfrm flipV="1">
              <a:off x="10756438" y="7344181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F64D06E7-B734-59B6-6780-802D4D28B29D}"/>
                </a:ext>
              </a:extLst>
            </p:cNvPr>
            <p:cNvSpPr/>
            <p:nvPr/>
          </p:nvSpPr>
          <p:spPr>
            <a:xfrm flipV="1">
              <a:off x="9621571" y="703428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7939DE1-86D0-8159-A4BA-24BFF26990D6}"/>
                </a:ext>
              </a:extLst>
            </p:cNvPr>
            <p:cNvCxnSpPr>
              <a:cxnSpLocks/>
            </p:cNvCxnSpPr>
            <p:nvPr/>
          </p:nvCxnSpPr>
          <p:spPr>
            <a:xfrm>
              <a:off x="9827979" y="737996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522A0C2-F0DC-9A8A-1BB0-3ED1D8CBB584}"/>
                </a:ext>
              </a:extLst>
            </p:cNvPr>
            <p:cNvCxnSpPr>
              <a:cxnSpLocks/>
              <a:endCxn id="42" idx="1"/>
            </p:cNvCxnSpPr>
            <p:nvPr/>
          </p:nvCxnSpPr>
          <p:spPr>
            <a:xfrm flipV="1">
              <a:off x="9832506" y="752581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FE7F0B3B-314C-1244-6456-F624D39A6A31}"/>
                </a:ext>
              </a:extLst>
            </p:cNvPr>
            <p:cNvCxnSpPr>
              <a:cxnSpLocks/>
              <a:stCxn id="42" idx="3"/>
            </p:cNvCxnSpPr>
            <p:nvPr/>
          </p:nvCxnSpPr>
          <p:spPr>
            <a:xfrm flipV="1">
              <a:off x="10354329" y="724218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>
              <a:extLst>
                <a:ext uri="{FF2B5EF4-FFF2-40B4-BE49-F238E27FC236}">
                  <a16:creationId xmlns:a16="http://schemas.microsoft.com/office/drawing/2014/main" id="{F7966AB5-C6A0-E386-F69D-5B34C83CC54F}"/>
                </a:ext>
              </a:extLst>
            </p:cNvPr>
            <p:cNvCxnSpPr>
              <a:cxnSpLocks/>
              <a:stCxn id="43" idx="3"/>
            </p:cNvCxnSpPr>
            <p:nvPr/>
          </p:nvCxnSpPr>
          <p:spPr>
            <a:xfrm flipV="1">
              <a:off x="11119704" y="724218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30F654AE-F182-F15C-B455-505AD387A1E3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rot="16200000" flipH="1">
              <a:off x="10528957" y="729833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16E62CE-EB02-0661-6584-09A92DBD1D31}"/>
                </a:ext>
              </a:extLst>
            </p:cNvPr>
            <p:cNvCxnSpPr>
              <a:cxnSpLocks/>
              <a:endCxn id="51" idx="2"/>
            </p:cNvCxnSpPr>
            <p:nvPr/>
          </p:nvCxnSpPr>
          <p:spPr>
            <a:xfrm>
              <a:off x="9965755" y="724218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E6EBC60-ADC4-2FAB-10B7-A4930E75C9B3}"/>
                </a:ext>
              </a:extLst>
            </p:cNvPr>
            <p:cNvSpPr/>
            <p:nvPr/>
          </p:nvSpPr>
          <p:spPr>
            <a:xfrm flipV="1">
              <a:off x="11382145" y="710441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5067648-04D5-697E-FAE4-693D9654021A}"/>
                </a:ext>
              </a:extLst>
            </p:cNvPr>
            <p:cNvSpPr/>
            <p:nvPr/>
          </p:nvSpPr>
          <p:spPr>
            <a:xfrm flipV="1">
              <a:off x="10091135" y="805164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Diamond 52">
              <a:extLst>
                <a:ext uri="{FF2B5EF4-FFF2-40B4-BE49-F238E27FC236}">
                  <a16:creationId xmlns:a16="http://schemas.microsoft.com/office/drawing/2014/main" id="{1FC4CC69-0174-3A15-0DA6-EF2B550D36EF}"/>
                </a:ext>
              </a:extLst>
            </p:cNvPr>
            <p:cNvSpPr/>
            <p:nvPr/>
          </p:nvSpPr>
          <p:spPr>
            <a:xfrm flipV="1">
              <a:off x="10756438" y="8001607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>
              <a:extLst>
                <a:ext uri="{FF2B5EF4-FFF2-40B4-BE49-F238E27FC236}">
                  <a16:creationId xmlns:a16="http://schemas.microsoft.com/office/drawing/2014/main" id="{C2FA4686-21AA-3EC0-01DB-1D27BCD25D2E}"/>
                </a:ext>
              </a:extLst>
            </p:cNvPr>
            <p:cNvSpPr/>
            <p:nvPr/>
          </p:nvSpPr>
          <p:spPr>
            <a:xfrm flipV="1">
              <a:off x="9621571" y="769170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21B4391-12D1-519D-D7AE-294CCFE06668}"/>
                </a:ext>
              </a:extLst>
            </p:cNvPr>
            <p:cNvCxnSpPr>
              <a:cxnSpLocks/>
            </p:cNvCxnSpPr>
            <p:nvPr/>
          </p:nvCxnSpPr>
          <p:spPr>
            <a:xfrm>
              <a:off x="9827979" y="803738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FD665D9-69CB-EA69-5F7C-B98C429E322A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 flipV="1">
              <a:off x="9832506" y="8183239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lbow Connector 56">
              <a:extLst>
                <a:ext uri="{FF2B5EF4-FFF2-40B4-BE49-F238E27FC236}">
                  <a16:creationId xmlns:a16="http://schemas.microsoft.com/office/drawing/2014/main" id="{56B4858D-F4F3-157B-02A5-B1E465152F1B}"/>
                </a:ext>
              </a:extLst>
            </p:cNvPr>
            <p:cNvCxnSpPr>
              <a:cxnSpLocks/>
              <a:stCxn id="52" idx="3"/>
            </p:cNvCxnSpPr>
            <p:nvPr/>
          </p:nvCxnSpPr>
          <p:spPr>
            <a:xfrm flipV="1">
              <a:off x="10354329" y="789961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57">
              <a:extLst>
                <a:ext uri="{FF2B5EF4-FFF2-40B4-BE49-F238E27FC236}">
                  <a16:creationId xmlns:a16="http://schemas.microsoft.com/office/drawing/2014/main" id="{3C6CFC51-1FAF-3985-5EF5-4FE5398ACAF8}"/>
                </a:ext>
              </a:extLst>
            </p:cNvPr>
            <p:cNvCxnSpPr>
              <a:cxnSpLocks/>
              <a:stCxn id="53" idx="3"/>
            </p:cNvCxnSpPr>
            <p:nvPr/>
          </p:nvCxnSpPr>
          <p:spPr>
            <a:xfrm flipV="1">
              <a:off x="11119704" y="789961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>
              <a:extLst>
                <a:ext uri="{FF2B5EF4-FFF2-40B4-BE49-F238E27FC236}">
                  <a16:creationId xmlns:a16="http://schemas.microsoft.com/office/drawing/2014/main" id="{EC6326D7-5A66-FF71-84CD-AA9B66AA35E1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 rot="16200000" flipH="1">
              <a:off x="10528957" y="795575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04CE4D1-D549-B293-0C5D-B01F1D2799B5}"/>
                </a:ext>
              </a:extLst>
            </p:cNvPr>
            <p:cNvCxnSpPr>
              <a:cxnSpLocks/>
              <a:endCxn id="61" idx="2"/>
            </p:cNvCxnSpPr>
            <p:nvPr/>
          </p:nvCxnSpPr>
          <p:spPr>
            <a:xfrm>
              <a:off x="9965755" y="789961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319EDC3-44DD-6BC3-B75F-C72D194458A2}"/>
                </a:ext>
              </a:extLst>
            </p:cNvPr>
            <p:cNvSpPr/>
            <p:nvPr/>
          </p:nvSpPr>
          <p:spPr>
            <a:xfrm flipV="1">
              <a:off x="11382145" y="776183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F4BA831-A601-A999-7A6E-584848DA069C}"/>
                </a:ext>
              </a:extLst>
            </p:cNvPr>
            <p:cNvSpPr/>
            <p:nvPr/>
          </p:nvSpPr>
          <p:spPr>
            <a:xfrm flipV="1">
              <a:off x="10091135" y="870906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Diamond 62">
              <a:extLst>
                <a:ext uri="{FF2B5EF4-FFF2-40B4-BE49-F238E27FC236}">
                  <a16:creationId xmlns:a16="http://schemas.microsoft.com/office/drawing/2014/main" id="{BB6827AD-A1F9-8657-30A4-11F3E2E69A78}"/>
                </a:ext>
              </a:extLst>
            </p:cNvPr>
            <p:cNvSpPr/>
            <p:nvPr/>
          </p:nvSpPr>
          <p:spPr>
            <a:xfrm flipV="1">
              <a:off x="10756438" y="865903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Arc 63">
              <a:extLst>
                <a:ext uri="{FF2B5EF4-FFF2-40B4-BE49-F238E27FC236}">
                  <a16:creationId xmlns:a16="http://schemas.microsoft.com/office/drawing/2014/main" id="{4E4C261A-3477-2E4E-2BF3-55660A5C86D7}"/>
                </a:ext>
              </a:extLst>
            </p:cNvPr>
            <p:cNvSpPr/>
            <p:nvPr/>
          </p:nvSpPr>
          <p:spPr>
            <a:xfrm flipV="1">
              <a:off x="9621571" y="834913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443D8B8-715C-4619-6868-A33AD63C218E}"/>
                </a:ext>
              </a:extLst>
            </p:cNvPr>
            <p:cNvCxnSpPr>
              <a:cxnSpLocks/>
            </p:cNvCxnSpPr>
            <p:nvPr/>
          </p:nvCxnSpPr>
          <p:spPr>
            <a:xfrm>
              <a:off x="9827979" y="869481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842034D-8E2B-E12F-26C4-DAF69C2D90A1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 flipV="1">
              <a:off x="9832506" y="884066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Elbow Connector 66">
              <a:extLst>
                <a:ext uri="{FF2B5EF4-FFF2-40B4-BE49-F238E27FC236}">
                  <a16:creationId xmlns:a16="http://schemas.microsoft.com/office/drawing/2014/main" id="{89BA6AC4-C14E-AEC2-0C1E-3FAFF6EE23CB}"/>
                </a:ext>
              </a:extLst>
            </p:cNvPr>
            <p:cNvCxnSpPr>
              <a:cxnSpLocks/>
              <a:stCxn id="62" idx="3"/>
            </p:cNvCxnSpPr>
            <p:nvPr/>
          </p:nvCxnSpPr>
          <p:spPr>
            <a:xfrm flipV="1">
              <a:off x="10354329" y="855703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6E3314EF-A2E6-C0BB-D474-415C44AD0371}"/>
                </a:ext>
              </a:extLst>
            </p:cNvPr>
            <p:cNvCxnSpPr>
              <a:cxnSpLocks/>
              <a:stCxn id="63" idx="3"/>
            </p:cNvCxnSpPr>
            <p:nvPr/>
          </p:nvCxnSpPr>
          <p:spPr>
            <a:xfrm flipV="1">
              <a:off x="11119704" y="855703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BE982E58-FD87-3005-9BD6-17318BC8442B}"/>
                </a:ext>
              </a:extLst>
            </p:cNvPr>
            <p:cNvCxnSpPr>
              <a:cxnSpLocks/>
              <a:endCxn id="63" idx="1"/>
            </p:cNvCxnSpPr>
            <p:nvPr/>
          </p:nvCxnSpPr>
          <p:spPr>
            <a:xfrm rot="16200000" flipH="1">
              <a:off x="10528957" y="861318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258CF92-9BDE-652D-EB26-B01F876DFDA8}"/>
                </a:ext>
              </a:extLst>
            </p:cNvPr>
            <p:cNvCxnSpPr>
              <a:cxnSpLocks/>
              <a:endCxn id="71" idx="2"/>
            </p:cNvCxnSpPr>
            <p:nvPr/>
          </p:nvCxnSpPr>
          <p:spPr>
            <a:xfrm>
              <a:off x="9965755" y="855703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0F4B688-B45F-F640-9949-93B4D2101127}"/>
                </a:ext>
              </a:extLst>
            </p:cNvPr>
            <p:cNvSpPr/>
            <p:nvPr/>
          </p:nvSpPr>
          <p:spPr>
            <a:xfrm flipV="1">
              <a:off x="11382145" y="841926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Elbow Connector 71">
              <a:extLst>
                <a:ext uri="{FF2B5EF4-FFF2-40B4-BE49-F238E27FC236}">
                  <a16:creationId xmlns:a16="http://schemas.microsoft.com/office/drawing/2014/main" id="{5E158A8F-2F81-9565-98CB-746813A82AE8}"/>
                </a:ext>
              </a:extLst>
            </p:cNvPr>
            <p:cNvCxnSpPr>
              <a:cxnSpLocks/>
              <a:endCxn id="73" idx="1"/>
            </p:cNvCxnSpPr>
            <p:nvPr/>
          </p:nvCxnSpPr>
          <p:spPr>
            <a:xfrm rot="16200000" flipH="1">
              <a:off x="9886631" y="9293587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D12F9AE-1E6E-2E55-6D30-02773A096A86}"/>
                </a:ext>
              </a:extLst>
            </p:cNvPr>
            <p:cNvSpPr/>
            <p:nvPr/>
          </p:nvSpPr>
          <p:spPr>
            <a:xfrm flipV="1">
              <a:off x="10091135" y="936649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Diamond 73">
              <a:extLst>
                <a:ext uri="{FF2B5EF4-FFF2-40B4-BE49-F238E27FC236}">
                  <a16:creationId xmlns:a16="http://schemas.microsoft.com/office/drawing/2014/main" id="{B46E9420-BF58-9D98-8FDE-3614EF35F311}"/>
                </a:ext>
              </a:extLst>
            </p:cNvPr>
            <p:cNvSpPr/>
            <p:nvPr/>
          </p:nvSpPr>
          <p:spPr>
            <a:xfrm flipV="1">
              <a:off x="10756438" y="931645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CB734226-A144-3980-11C9-3F3335A02154}"/>
                </a:ext>
              </a:extLst>
            </p:cNvPr>
            <p:cNvSpPr/>
            <p:nvPr/>
          </p:nvSpPr>
          <p:spPr>
            <a:xfrm flipV="1">
              <a:off x="9621571" y="900655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E1EEF215-4A8D-46C0-50D0-BF5CED3A762B}"/>
                </a:ext>
              </a:extLst>
            </p:cNvPr>
            <p:cNvCxnSpPr>
              <a:cxnSpLocks/>
              <a:stCxn id="73" idx="3"/>
            </p:cNvCxnSpPr>
            <p:nvPr/>
          </p:nvCxnSpPr>
          <p:spPr>
            <a:xfrm flipV="1">
              <a:off x="10354329" y="921446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5ACFFC37-08B6-5D79-19CC-FE6AD427AE94}"/>
                </a:ext>
              </a:extLst>
            </p:cNvPr>
            <p:cNvCxnSpPr>
              <a:cxnSpLocks/>
              <a:stCxn id="74" idx="3"/>
            </p:cNvCxnSpPr>
            <p:nvPr/>
          </p:nvCxnSpPr>
          <p:spPr>
            <a:xfrm flipV="1">
              <a:off x="11119704" y="921446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Elbow Connector 77">
              <a:extLst>
                <a:ext uri="{FF2B5EF4-FFF2-40B4-BE49-F238E27FC236}">
                  <a16:creationId xmlns:a16="http://schemas.microsoft.com/office/drawing/2014/main" id="{AED150FF-50A5-021A-B695-A5B31F11F5DA}"/>
                </a:ext>
              </a:extLst>
            </p:cNvPr>
            <p:cNvCxnSpPr>
              <a:cxnSpLocks/>
              <a:endCxn id="74" idx="1"/>
            </p:cNvCxnSpPr>
            <p:nvPr/>
          </p:nvCxnSpPr>
          <p:spPr>
            <a:xfrm rot="16200000" flipH="1">
              <a:off x="10528957" y="927061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5A831C1-EF6D-6C56-ECDD-11FE735835E0}"/>
                </a:ext>
              </a:extLst>
            </p:cNvPr>
            <p:cNvCxnSpPr>
              <a:cxnSpLocks/>
              <a:endCxn id="80" idx="2"/>
            </p:cNvCxnSpPr>
            <p:nvPr/>
          </p:nvCxnSpPr>
          <p:spPr>
            <a:xfrm>
              <a:off x="9965755" y="921446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A881FC5-1EEE-9CB8-F48C-EDA1E818BD5D}"/>
                </a:ext>
              </a:extLst>
            </p:cNvPr>
            <p:cNvSpPr/>
            <p:nvPr/>
          </p:nvSpPr>
          <p:spPr>
            <a:xfrm flipV="1">
              <a:off x="11382145" y="907668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3BA7470-D034-E1F8-338E-7AB98D686884}"/>
                </a:ext>
              </a:extLst>
            </p:cNvPr>
            <p:cNvSpPr/>
            <p:nvPr/>
          </p:nvSpPr>
          <p:spPr>
            <a:xfrm flipV="1">
              <a:off x="7984604" y="513213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A4CF90E4-7204-0BB5-F0B1-28FA4FE1D81B}"/>
                </a:ext>
              </a:extLst>
            </p:cNvPr>
            <p:cNvSpPr/>
            <p:nvPr/>
          </p:nvSpPr>
          <p:spPr>
            <a:xfrm flipV="1">
              <a:off x="7984604" y="578955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442979E-1A92-015D-3AA6-4A8AF883015A}"/>
                </a:ext>
              </a:extLst>
            </p:cNvPr>
            <p:cNvSpPr/>
            <p:nvPr/>
          </p:nvSpPr>
          <p:spPr>
            <a:xfrm flipV="1">
              <a:off x="7984604" y="644698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E8040DE-A588-C69B-0C38-983A2022C472}"/>
                </a:ext>
              </a:extLst>
            </p:cNvPr>
            <p:cNvSpPr/>
            <p:nvPr/>
          </p:nvSpPr>
          <p:spPr>
            <a:xfrm flipV="1">
              <a:off x="7984604" y="710441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192F5BE-BA72-62D5-69FE-6BFDDF7FA37C}"/>
                </a:ext>
              </a:extLst>
            </p:cNvPr>
            <p:cNvSpPr/>
            <p:nvPr/>
          </p:nvSpPr>
          <p:spPr>
            <a:xfrm flipV="1">
              <a:off x="7984604" y="776183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B5E3A7F-E740-616C-A6E0-7370E1EA29E5}"/>
                </a:ext>
              </a:extLst>
            </p:cNvPr>
            <p:cNvSpPr/>
            <p:nvPr/>
          </p:nvSpPr>
          <p:spPr>
            <a:xfrm flipV="1">
              <a:off x="7984604" y="841926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56234669-A996-A56A-22A9-8A700261BFF3}"/>
                </a:ext>
              </a:extLst>
            </p:cNvPr>
            <p:cNvSpPr/>
            <p:nvPr/>
          </p:nvSpPr>
          <p:spPr>
            <a:xfrm flipV="1">
              <a:off x="7984604" y="907668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8F55791-7368-F59C-DBC0-9AA64CD1A364}"/>
                </a:ext>
              </a:extLst>
            </p:cNvPr>
            <p:cNvSpPr/>
            <p:nvPr/>
          </p:nvSpPr>
          <p:spPr>
            <a:xfrm flipV="1">
              <a:off x="8392365" y="542193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4940CA1-1E93-41BA-3041-F649292B4180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 flipV="1">
              <a:off x="8133736" y="555353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Elbow Connector 89">
              <a:extLst>
                <a:ext uri="{FF2B5EF4-FFF2-40B4-BE49-F238E27FC236}">
                  <a16:creationId xmlns:a16="http://schemas.microsoft.com/office/drawing/2014/main" id="{CDD6638B-1EBD-4025-BF5E-63055F9AD063}"/>
                </a:ext>
              </a:extLst>
            </p:cNvPr>
            <p:cNvCxnSpPr>
              <a:cxnSpLocks/>
              <a:stCxn id="88" idx="3"/>
            </p:cNvCxnSpPr>
            <p:nvPr/>
          </p:nvCxnSpPr>
          <p:spPr>
            <a:xfrm flipV="1">
              <a:off x="8655559" y="526990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E997B1C-B983-B1C7-F8BB-444DB8A55A94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5269907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BBBD305-73D9-D759-98EF-030A1AEFAD58}"/>
                </a:ext>
              </a:extLst>
            </p:cNvPr>
            <p:cNvSpPr/>
            <p:nvPr/>
          </p:nvSpPr>
          <p:spPr>
            <a:xfrm flipV="1">
              <a:off x="9683375" y="513213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AB661E1-6EFD-FC30-F407-FF84E0B11819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5269908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44512B1-AA8C-082A-FD17-9E87C4144F52}"/>
                </a:ext>
              </a:extLst>
            </p:cNvPr>
            <p:cNvSpPr/>
            <p:nvPr/>
          </p:nvSpPr>
          <p:spPr>
            <a:xfrm>
              <a:off x="9055134" y="523628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A1A1E1D-4F75-3517-A4D2-0744FC3ED5C4}"/>
                </a:ext>
              </a:extLst>
            </p:cNvPr>
            <p:cNvSpPr/>
            <p:nvPr/>
          </p:nvSpPr>
          <p:spPr>
            <a:xfrm>
              <a:off x="9214804" y="523628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09F8ECA-FC4C-2325-99F6-25DE041AD7AC}"/>
                </a:ext>
              </a:extLst>
            </p:cNvPr>
            <p:cNvSpPr/>
            <p:nvPr/>
          </p:nvSpPr>
          <p:spPr>
            <a:xfrm>
              <a:off x="9372458" y="5236280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477649B-79B3-5F0C-2A64-0CB204A24AC2}"/>
                </a:ext>
              </a:extLst>
            </p:cNvPr>
            <p:cNvSpPr/>
            <p:nvPr/>
          </p:nvSpPr>
          <p:spPr>
            <a:xfrm flipV="1">
              <a:off x="8392365" y="607936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Arc 97">
              <a:extLst>
                <a:ext uri="{FF2B5EF4-FFF2-40B4-BE49-F238E27FC236}">
                  <a16:creationId xmlns:a16="http://schemas.microsoft.com/office/drawing/2014/main" id="{B6A9A93D-6A43-CB27-5F3B-44C32D5FA849}"/>
                </a:ext>
              </a:extLst>
            </p:cNvPr>
            <p:cNvSpPr/>
            <p:nvPr/>
          </p:nvSpPr>
          <p:spPr>
            <a:xfrm flipV="1">
              <a:off x="7922801" y="571942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AE7C6E6-D45E-BA40-5BC8-2F7AB7B3455F}"/>
                </a:ext>
              </a:extLst>
            </p:cNvPr>
            <p:cNvCxnSpPr>
              <a:cxnSpLocks/>
              <a:endCxn id="97" idx="1"/>
            </p:cNvCxnSpPr>
            <p:nvPr/>
          </p:nvCxnSpPr>
          <p:spPr>
            <a:xfrm flipV="1">
              <a:off x="8133736" y="621096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Elbow Connector 99">
              <a:extLst>
                <a:ext uri="{FF2B5EF4-FFF2-40B4-BE49-F238E27FC236}">
                  <a16:creationId xmlns:a16="http://schemas.microsoft.com/office/drawing/2014/main" id="{5C2187AF-C3E0-B91D-134F-4EABDC9BFECB}"/>
                </a:ext>
              </a:extLst>
            </p:cNvPr>
            <p:cNvCxnSpPr>
              <a:cxnSpLocks/>
              <a:stCxn id="97" idx="3"/>
            </p:cNvCxnSpPr>
            <p:nvPr/>
          </p:nvCxnSpPr>
          <p:spPr>
            <a:xfrm flipV="1">
              <a:off x="8655559" y="592733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315DED1-5E96-3AF4-91EB-40ECB50A1652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592733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3EA162-C00D-1F89-820E-240F2D0ED856}"/>
                </a:ext>
              </a:extLst>
            </p:cNvPr>
            <p:cNvSpPr/>
            <p:nvPr/>
          </p:nvSpPr>
          <p:spPr>
            <a:xfrm flipV="1">
              <a:off x="9683375" y="578955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BAB6D6C-E5E1-1B3F-E940-4D820EAFC12F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592733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717784F-C844-384A-E8D0-13B1DF08929C}"/>
                </a:ext>
              </a:extLst>
            </p:cNvPr>
            <p:cNvSpPr/>
            <p:nvPr/>
          </p:nvSpPr>
          <p:spPr>
            <a:xfrm>
              <a:off x="9055134" y="589370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40802CD8-08A2-D972-B3DB-339601765CBE}"/>
                </a:ext>
              </a:extLst>
            </p:cNvPr>
            <p:cNvSpPr/>
            <p:nvPr/>
          </p:nvSpPr>
          <p:spPr>
            <a:xfrm>
              <a:off x="9214804" y="589370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6B6848B5-7A46-5C96-857F-6EAB11225399}"/>
                </a:ext>
              </a:extLst>
            </p:cNvPr>
            <p:cNvSpPr/>
            <p:nvPr/>
          </p:nvSpPr>
          <p:spPr>
            <a:xfrm>
              <a:off x="9372458" y="5893705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E80914A-CE68-8D65-1252-ACC9EC2A0C47}"/>
                </a:ext>
              </a:extLst>
            </p:cNvPr>
            <p:cNvSpPr/>
            <p:nvPr/>
          </p:nvSpPr>
          <p:spPr>
            <a:xfrm flipV="1">
              <a:off x="8392365" y="673679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Arc 107">
              <a:extLst>
                <a:ext uri="{FF2B5EF4-FFF2-40B4-BE49-F238E27FC236}">
                  <a16:creationId xmlns:a16="http://schemas.microsoft.com/office/drawing/2014/main" id="{1F648DCB-5723-C6D3-A73B-8E7E8DA234B8}"/>
                </a:ext>
              </a:extLst>
            </p:cNvPr>
            <p:cNvSpPr/>
            <p:nvPr/>
          </p:nvSpPr>
          <p:spPr>
            <a:xfrm flipV="1">
              <a:off x="7922801" y="637685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67D769A-4B32-8D2F-C4CD-0DB8F357ADFB}"/>
                </a:ext>
              </a:extLst>
            </p:cNvPr>
            <p:cNvCxnSpPr>
              <a:cxnSpLocks/>
              <a:endCxn id="107" idx="1"/>
            </p:cNvCxnSpPr>
            <p:nvPr/>
          </p:nvCxnSpPr>
          <p:spPr>
            <a:xfrm flipV="1">
              <a:off x="8133736" y="686838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Elbow Connector 109">
              <a:extLst>
                <a:ext uri="{FF2B5EF4-FFF2-40B4-BE49-F238E27FC236}">
                  <a16:creationId xmlns:a16="http://schemas.microsoft.com/office/drawing/2014/main" id="{0A9D9B2D-2684-CA87-ACE8-2278F5C3B473}"/>
                </a:ext>
              </a:extLst>
            </p:cNvPr>
            <p:cNvCxnSpPr>
              <a:cxnSpLocks/>
              <a:stCxn id="107" idx="3"/>
            </p:cNvCxnSpPr>
            <p:nvPr/>
          </p:nvCxnSpPr>
          <p:spPr>
            <a:xfrm flipV="1">
              <a:off x="8655559" y="658475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7086ACFF-F210-2673-0881-BFE136EF3122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6584758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C3B61D7F-15AF-071B-BDB4-1DF10080107F}"/>
                </a:ext>
              </a:extLst>
            </p:cNvPr>
            <p:cNvSpPr/>
            <p:nvPr/>
          </p:nvSpPr>
          <p:spPr>
            <a:xfrm flipV="1">
              <a:off x="9683375" y="644698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2F564B1-87C4-2B77-D7B9-D99AC3BB7C19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6584759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9E35970-C393-DBE7-0173-4D92A92B8510}"/>
                </a:ext>
              </a:extLst>
            </p:cNvPr>
            <p:cNvSpPr/>
            <p:nvPr/>
          </p:nvSpPr>
          <p:spPr>
            <a:xfrm>
              <a:off x="9055134" y="655113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66234CB2-E08F-A75E-3656-F858CF3DE585}"/>
                </a:ext>
              </a:extLst>
            </p:cNvPr>
            <p:cNvSpPr/>
            <p:nvPr/>
          </p:nvSpPr>
          <p:spPr>
            <a:xfrm>
              <a:off x="9214804" y="655113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9C546936-781E-632E-DE22-505FF09BBE2E}"/>
                </a:ext>
              </a:extLst>
            </p:cNvPr>
            <p:cNvSpPr/>
            <p:nvPr/>
          </p:nvSpPr>
          <p:spPr>
            <a:xfrm>
              <a:off x="9372458" y="6551131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88ECFFE-98BD-C81C-67F3-EF8648EFDBA1}"/>
                </a:ext>
              </a:extLst>
            </p:cNvPr>
            <p:cNvSpPr/>
            <p:nvPr/>
          </p:nvSpPr>
          <p:spPr>
            <a:xfrm flipV="1">
              <a:off x="8392365" y="739421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Arc 117">
              <a:extLst>
                <a:ext uri="{FF2B5EF4-FFF2-40B4-BE49-F238E27FC236}">
                  <a16:creationId xmlns:a16="http://schemas.microsoft.com/office/drawing/2014/main" id="{8B3AE5F7-C872-73DD-E2C2-AA37B430C97E}"/>
                </a:ext>
              </a:extLst>
            </p:cNvPr>
            <p:cNvSpPr/>
            <p:nvPr/>
          </p:nvSpPr>
          <p:spPr>
            <a:xfrm flipV="1">
              <a:off x="7922801" y="703428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13E0554-BE76-9FC3-07FF-FBA09BBAD48A}"/>
                </a:ext>
              </a:extLst>
            </p:cNvPr>
            <p:cNvCxnSpPr>
              <a:cxnSpLocks/>
              <a:endCxn id="117" idx="1"/>
            </p:cNvCxnSpPr>
            <p:nvPr/>
          </p:nvCxnSpPr>
          <p:spPr>
            <a:xfrm flipV="1">
              <a:off x="8133736" y="752581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Elbow Connector 119">
              <a:extLst>
                <a:ext uri="{FF2B5EF4-FFF2-40B4-BE49-F238E27FC236}">
                  <a16:creationId xmlns:a16="http://schemas.microsoft.com/office/drawing/2014/main" id="{794430A1-3052-D6F4-2E22-ACC71B0C2163}"/>
                </a:ext>
              </a:extLst>
            </p:cNvPr>
            <p:cNvCxnSpPr>
              <a:cxnSpLocks/>
              <a:stCxn id="117" idx="3"/>
            </p:cNvCxnSpPr>
            <p:nvPr/>
          </p:nvCxnSpPr>
          <p:spPr>
            <a:xfrm flipV="1">
              <a:off x="8655559" y="724218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66BC812-FFF8-363C-8CCC-186444DBBE30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7242184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D448CB3A-15A2-8A0D-769B-A6D13C54877A}"/>
                </a:ext>
              </a:extLst>
            </p:cNvPr>
            <p:cNvSpPr/>
            <p:nvPr/>
          </p:nvSpPr>
          <p:spPr>
            <a:xfrm flipV="1">
              <a:off x="9683375" y="710441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B3C5327-D52E-F8A3-3360-62263491B15C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7242185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0BAF4B3D-87F9-4971-292A-D5D9EC601F49}"/>
                </a:ext>
              </a:extLst>
            </p:cNvPr>
            <p:cNvSpPr/>
            <p:nvPr/>
          </p:nvSpPr>
          <p:spPr>
            <a:xfrm>
              <a:off x="9055134" y="720855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80B7FC3-AAB6-171E-3A8A-C07C37F0F4E4}"/>
                </a:ext>
              </a:extLst>
            </p:cNvPr>
            <p:cNvSpPr/>
            <p:nvPr/>
          </p:nvSpPr>
          <p:spPr>
            <a:xfrm>
              <a:off x="9214804" y="720855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4D1C3F29-C45C-55A7-1287-5E5C6D667FE2}"/>
                </a:ext>
              </a:extLst>
            </p:cNvPr>
            <p:cNvSpPr/>
            <p:nvPr/>
          </p:nvSpPr>
          <p:spPr>
            <a:xfrm>
              <a:off x="9372458" y="7208557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09430EE1-A1DC-FC65-09EB-79E395F6F5CF}"/>
                </a:ext>
              </a:extLst>
            </p:cNvPr>
            <p:cNvSpPr/>
            <p:nvPr/>
          </p:nvSpPr>
          <p:spPr>
            <a:xfrm flipV="1">
              <a:off x="8392365" y="805164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Arc 127">
              <a:extLst>
                <a:ext uri="{FF2B5EF4-FFF2-40B4-BE49-F238E27FC236}">
                  <a16:creationId xmlns:a16="http://schemas.microsoft.com/office/drawing/2014/main" id="{F664006F-9CF9-5827-BC42-EE62D6FEA1C0}"/>
                </a:ext>
              </a:extLst>
            </p:cNvPr>
            <p:cNvSpPr/>
            <p:nvPr/>
          </p:nvSpPr>
          <p:spPr>
            <a:xfrm flipV="1">
              <a:off x="7922801" y="769170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FF18729-DFEB-7904-2394-5A84EC313B3C}"/>
                </a:ext>
              </a:extLst>
            </p:cNvPr>
            <p:cNvCxnSpPr>
              <a:cxnSpLocks/>
              <a:endCxn id="127" idx="1"/>
            </p:cNvCxnSpPr>
            <p:nvPr/>
          </p:nvCxnSpPr>
          <p:spPr>
            <a:xfrm flipV="1">
              <a:off x="8133736" y="8183239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Elbow Connector 129">
              <a:extLst>
                <a:ext uri="{FF2B5EF4-FFF2-40B4-BE49-F238E27FC236}">
                  <a16:creationId xmlns:a16="http://schemas.microsoft.com/office/drawing/2014/main" id="{21C81FD2-2B45-BB80-3368-C4D6195871D2}"/>
                </a:ext>
              </a:extLst>
            </p:cNvPr>
            <p:cNvCxnSpPr>
              <a:cxnSpLocks/>
              <a:stCxn id="127" idx="3"/>
            </p:cNvCxnSpPr>
            <p:nvPr/>
          </p:nvCxnSpPr>
          <p:spPr>
            <a:xfrm flipV="1">
              <a:off x="8655559" y="789961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0A77AFE-6038-3681-24E2-5FE1BE976EDF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7899610"/>
              <a:ext cx="733828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D4FBD7E-FE8E-8390-7E00-879FA1307174}"/>
                </a:ext>
              </a:extLst>
            </p:cNvPr>
            <p:cNvSpPr/>
            <p:nvPr/>
          </p:nvSpPr>
          <p:spPr>
            <a:xfrm flipV="1">
              <a:off x="9683375" y="776183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4D28DF9-8B54-7AB9-E361-9FF0409EA3C6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7899611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74F23FBF-4416-478A-2C41-5F76BBC0DDBE}"/>
                </a:ext>
              </a:extLst>
            </p:cNvPr>
            <p:cNvSpPr/>
            <p:nvPr/>
          </p:nvSpPr>
          <p:spPr>
            <a:xfrm>
              <a:off x="9055134" y="786598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FE239CBA-48FA-49C9-5282-DD9086E03724}"/>
                </a:ext>
              </a:extLst>
            </p:cNvPr>
            <p:cNvSpPr/>
            <p:nvPr/>
          </p:nvSpPr>
          <p:spPr>
            <a:xfrm>
              <a:off x="9214804" y="786598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A429899-D2D9-1C7F-9795-25F437430C7D}"/>
                </a:ext>
              </a:extLst>
            </p:cNvPr>
            <p:cNvSpPr/>
            <p:nvPr/>
          </p:nvSpPr>
          <p:spPr>
            <a:xfrm>
              <a:off x="9372458" y="7865983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55926432-F9E2-2309-DA71-E6162DC41B84}"/>
                </a:ext>
              </a:extLst>
            </p:cNvPr>
            <p:cNvSpPr/>
            <p:nvPr/>
          </p:nvSpPr>
          <p:spPr>
            <a:xfrm flipV="1">
              <a:off x="8392365" y="870906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Arc 137">
              <a:extLst>
                <a:ext uri="{FF2B5EF4-FFF2-40B4-BE49-F238E27FC236}">
                  <a16:creationId xmlns:a16="http://schemas.microsoft.com/office/drawing/2014/main" id="{213E10A0-5CBB-56E1-0D98-A395951E9333}"/>
                </a:ext>
              </a:extLst>
            </p:cNvPr>
            <p:cNvSpPr/>
            <p:nvPr/>
          </p:nvSpPr>
          <p:spPr>
            <a:xfrm flipV="1">
              <a:off x="7922801" y="834913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7A85F819-BBBF-0FBC-FF2C-93FCF6A27BED}"/>
                </a:ext>
              </a:extLst>
            </p:cNvPr>
            <p:cNvCxnSpPr>
              <a:cxnSpLocks/>
              <a:endCxn id="137" idx="1"/>
            </p:cNvCxnSpPr>
            <p:nvPr/>
          </p:nvCxnSpPr>
          <p:spPr>
            <a:xfrm flipV="1">
              <a:off x="8133736" y="884066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Elbow Connector 139">
              <a:extLst>
                <a:ext uri="{FF2B5EF4-FFF2-40B4-BE49-F238E27FC236}">
                  <a16:creationId xmlns:a16="http://schemas.microsoft.com/office/drawing/2014/main" id="{8F46F5E4-D3EE-2BA3-1A5C-19A61DB0E535}"/>
                </a:ext>
              </a:extLst>
            </p:cNvPr>
            <p:cNvCxnSpPr>
              <a:cxnSpLocks/>
              <a:stCxn id="137" idx="3"/>
            </p:cNvCxnSpPr>
            <p:nvPr/>
          </p:nvCxnSpPr>
          <p:spPr>
            <a:xfrm flipV="1">
              <a:off x="8655559" y="855703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AB05176-B431-EFA0-0A8B-7BA4BE1A3621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8557035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F89948AB-69B9-05DF-6704-4EA694016C83}"/>
                </a:ext>
              </a:extLst>
            </p:cNvPr>
            <p:cNvSpPr/>
            <p:nvPr/>
          </p:nvSpPr>
          <p:spPr>
            <a:xfrm flipV="1">
              <a:off x="9683375" y="841926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C3DDE83E-BB37-4E46-79AF-D132AEB31A6B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8557036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08688A8F-322B-7C03-FD60-6C9E599F6619}"/>
                </a:ext>
              </a:extLst>
            </p:cNvPr>
            <p:cNvSpPr/>
            <p:nvPr/>
          </p:nvSpPr>
          <p:spPr>
            <a:xfrm>
              <a:off x="9055134" y="852340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331A2B3-D433-7082-288C-F6BC188B468E}"/>
                </a:ext>
              </a:extLst>
            </p:cNvPr>
            <p:cNvSpPr/>
            <p:nvPr/>
          </p:nvSpPr>
          <p:spPr>
            <a:xfrm>
              <a:off x="9214804" y="852340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B5A3F51E-5E3E-B6D6-846D-D0064ADDDC45}"/>
                </a:ext>
              </a:extLst>
            </p:cNvPr>
            <p:cNvSpPr/>
            <p:nvPr/>
          </p:nvSpPr>
          <p:spPr>
            <a:xfrm>
              <a:off x="9372458" y="8523408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825858AB-6463-C809-1EA4-4E712477F3A1}"/>
                </a:ext>
              </a:extLst>
            </p:cNvPr>
            <p:cNvSpPr/>
            <p:nvPr/>
          </p:nvSpPr>
          <p:spPr>
            <a:xfrm flipV="1">
              <a:off x="8392365" y="936649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147">
              <a:extLst>
                <a:ext uri="{FF2B5EF4-FFF2-40B4-BE49-F238E27FC236}">
                  <a16:creationId xmlns:a16="http://schemas.microsoft.com/office/drawing/2014/main" id="{4B6ED9C9-1EF8-CC27-C6E2-2D56416BAD11}"/>
                </a:ext>
              </a:extLst>
            </p:cNvPr>
            <p:cNvSpPr/>
            <p:nvPr/>
          </p:nvSpPr>
          <p:spPr>
            <a:xfrm flipV="1">
              <a:off x="7922801" y="900655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Elbow Connector 148">
              <a:extLst>
                <a:ext uri="{FF2B5EF4-FFF2-40B4-BE49-F238E27FC236}">
                  <a16:creationId xmlns:a16="http://schemas.microsoft.com/office/drawing/2014/main" id="{7508CE6C-E9DB-1B61-4D4B-0A8FBF2BC30A}"/>
                </a:ext>
              </a:extLst>
            </p:cNvPr>
            <p:cNvCxnSpPr>
              <a:cxnSpLocks/>
              <a:stCxn id="147" idx="3"/>
            </p:cNvCxnSpPr>
            <p:nvPr/>
          </p:nvCxnSpPr>
          <p:spPr>
            <a:xfrm flipV="1">
              <a:off x="8655559" y="921446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4071991-A1A2-B676-4CF7-B95BC39F40F1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85" y="9214462"/>
              <a:ext cx="725421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32F59EA-26F7-8B8B-FD5A-77EA2C42B4FA}"/>
                </a:ext>
              </a:extLst>
            </p:cNvPr>
            <p:cNvSpPr/>
            <p:nvPr/>
          </p:nvSpPr>
          <p:spPr>
            <a:xfrm flipV="1">
              <a:off x="9683375" y="907668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BF9842F-0484-CDB5-4CE7-2BA4B9CA0F5E}"/>
                </a:ext>
              </a:extLst>
            </p:cNvPr>
            <p:cNvCxnSpPr>
              <a:cxnSpLocks/>
            </p:cNvCxnSpPr>
            <p:nvPr/>
          </p:nvCxnSpPr>
          <p:spPr>
            <a:xfrm>
              <a:off x="9525650" y="9214463"/>
              <a:ext cx="157725" cy="0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92833A19-6D4E-6413-8309-4AADC4C33B92}"/>
                </a:ext>
              </a:extLst>
            </p:cNvPr>
            <p:cNvSpPr/>
            <p:nvPr/>
          </p:nvSpPr>
          <p:spPr>
            <a:xfrm>
              <a:off x="9055134" y="9180834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1C0919F6-789F-C035-CCE1-D7021332F937}"/>
                </a:ext>
              </a:extLst>
            </p:cNvPr>
            <p:cNvSpPr/>
            <p:nvPr/>
          </p:nvSpPr>
          <p:spPr>
            <a:xfrm>
              <a:off x="9214804" y="9180834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C779237-2015-AD4D-1D19-64A393F47EEA}"/>
                </a:ext>
              </a:extLst>
            </p:cNvPr>
            <p:cNvSpPr/>
            <p:nvPr/>
          </p:nvSpPr>
          <p:spPr>
            <a:xfrm>
              <a:off x="9372458" y="9180834"/>
              <a:ext cx="67256" cy="67256"/>
            </a:xfrm>
            <a:prstGeom prst="ellipse">
              <a:avLst/>
            </a:prstGeom>
            <a:solidFill>
              <a:srgbClr val="7030A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Google Shape;399;p3">
              <a:extLst>
                <a:ext uri="{FF2B5EF4-FFF2-40B4-BE49-F238E27FC236}">
                  <a16:creationId xmlns:a16="http://schemas.microsoft.com/office/drawing/2014/main" id="{1CA5A31F-04E1-F159-D4BB-027E7BBF1FCD}"/>
                </a:ext>
              </a:extLst>
            </p:cNvPr>
            <p:cNvSpPr/>
            <p:nvPr/>
          </p:nvSpPr>
          <p:spPr>
            <a:xfrm rot="5400000" flipH="1">
              <a:off x="11941966" y="9063494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38BF514-C7BC-4674-1E5E-D8864946FE99}"/>
                </a:ext>
              </a:extLst>
            </p:cNvPr>
            <p:cNvCxnSpPr>
              <a:cxnSpLocks/>
            </p:cNvCxnSpPr>
            <p:nvPr/>
          </p:nvCxnSpPr>
          <p:spPr>
            <a:xfrm>
              <a:off x="11675203" y="9217503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14E76ADB-37D9-BA18-9B27-826911B2180A}"/>
                </a:ext>
              </a:extLst>
            </p:cNvPr>
            <p:cNvSpPr/>
            <p:nvPr/>
          </p:nvSpPr>
          <p:spPr>
            <a:xfrm flipV="1">
              <a:off x="6685075" y="5421939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Diamond 158">
              <a:extLst>
                <a:ext uri="{FF2B5EF4-FFF2-40B4-BE49-F238E27FC236}">
                  <a16:creationId xmlns:a16="http://schemas.microsoft.com/office/drawing/2014/main" id="{2C6A9EA6-1067-DFE6-0BBE-6CF60BF21B45}"/>
                </a:ext>
              </a:extLst>
            </p:cNvPr>
            <p:cNvSpPr/>
            <p:nvPr/>
          </p:nvSpPr>
          <p:spPr>
            <a:xfrm flipV="1">
              <a:off x="7350378" y="537190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02BF727C-D79B-73FE-3979-5EF1EAA8181C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19" y="540768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8E1CEED5-B0AA-62A0-3A1D-B89665BF9CC5}"/>
                </a:ext>
              </a:extLst>
            </p:cNvPr>
            <p:cNvCxnSpPr>
              <a:cxnSpLocks/>
              <a:endCxn id="158" idx="1"/>
            </p:cNvCxnSpPr>
            <p:nvPr/>
          </p:nvCxnSpPr>
          <p:spPr>
            <a:xfrm flipV="1">
              <a:off x="6426446" y="5553536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Elbow Connector 161">
              <a:extLst>
                <a:ext uri="{FF2B5EF4-FFF2-40B4-BE49-F238E27FC236}">
                  <a16:creationId xmlns:a16="http://schemas.microsoft.com/office/drawing/2014/main" id="{51ECDA1C-D052-C7AE-AAB4-9FF2AFE6FA90}"/>
                </a:ext>
              </a:extLst>
            </p:cNvPr>
            <p:cNvCxnSpPr>
              <a:cxnSpLocks/>
              <a:stCxn id="158" idx="3"/>
            </p:cNvCxnSpPr>
            <p:nvPr/>
          </p:nvCxnSpPr>
          <p:spPr>
            <a:xfrm flipV="1">
              <a:off x="6948269" y="526990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Elbow Connector 162">
              <a:extLst>
                <a:ext uri="{FF2B5EF4-FFF2-40B4-BE49-F238E27FC236}">
                  <a16:creationId xmlns:a16="http://schemas.microsoft.com/office/drawing/2014/main" id="{1836363B-53E1-7C8F-7BFD-6753C8843E26}"/>
                </a:ext>
              </a:extLst>
            </p:cNvPr>
            <p:cNvCxnSpPr>
              <a:cxnSpLocks/>
              <a:stCxn id="159" idx="3"/>
            </p:cNvCxnSpPr>
            <p:nvPr/>
          </p:nvCxnSpPr>
          <p:spPr>
            <a:xfrm flipV="1">
              <a:off x="7713644" y="5269909"/>
              <a:ext cx="101808" cy="283627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Elbow Connector 163">
              <a:extLst>
                <a:ext uri="{FF2B5EF4-FFF2-40B4-BE49-F238E27FC236}">
                  <a16:creationId xmlns:a16="http://schemas.microsoft.com/office/drawing/2014/main" id="{261C8FAE-57C0-F35D-4980-D1E506260E82}"/>
                </a:ext>
              </a:extLst>
            </p:cNvPr>
            <p:cNvCxnSpPr>
              <a:cxnSpLocks/>
              <a:endCxn id="159" idx="1"/>
            </p:cNvCxnSpPr>
            <p:nvPr/>
          </p:nvCxnSpPr>
          <p:spPr>
            <a:xfrm rot="16200000" flipH="1">
              <a:off x="7122897" y="532605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68A86F2C-880D-0880-78C8-D502FB90B0F5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5269907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F6CB84FA-CE50-A2EB-6F85-B7CB1E999AD4}"/>
                </a:ext>
              </a:extLst>
            </p:cNvPr>
            <p:cNvSpPr/>
            <p:nvPr/>
          </p:nvSpPr>
          <p:spPr>
            <a:xfrm flipV="1">
              <a:off x="6685075" y="607936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Diamond 166">
              <a:extLst>
                <a:ext uri="{FF2B5EF4-FFF2-40B4-BE49-F238E27FC236}">
                  <a16:creationId xmlns:a16="http://schemas.microsoft.com/office/drawing/2014/main" id="{2508A59E-ED9C-1F4D-6AD1-703D55CF43BF}"/>
                </a:ext>
              </a:extLst>
            </p:cNvPr>
            <p:cNvSpPr/>
            <p:nvPr/>
          </p:nvSpPr>
          <p:spPr>
            <a:xfrm flipV="1">
              <a:off x="7350378" y="602932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Arc 167">
              <a:extLst>
                <a:ext uri="{FF2B5EF4-FFF2-40B4-BE49-F238E27FC236}">
                  <a16:creationId xmlns:a16="http://schemas.microsoft.com/office/drawing/2014/main" id="{C3FCBA16-CD5F-FEDF-2053-2E4C75CBC824}"/>
                </a:ext>
              </a:extLst>
            </p:cNvPr>
            <p:cNvSpPr/>
            <p:nvPr/>
          </p:nvSpPr>
          <p:spPr>
            <a:xfrm flipV="1">
              <a:off x="6215511" y="571942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536513F-EF1A-B167-F9E3-81258F9C6F90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19" y="6065109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5FE80A23-034C-4174-D8A9-1E12C5720895}"/>
                </a:ext>
              </a:extLst>
            </p:cNvPr>
            <p:cNvCxnSpPr>
              <a:cxnSpLocks/>
              <a:endCxn id="166" idx="1"/>
            </p:cNvCxnSpPr>
            <p:nvPr/>
          </p:nvCxnSpPr>
          <p:spPr>
            <a:xfrm flipV="1">
              <a:off x="6426446" y="6210961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Elbow Connector 170">
              <a:extLst>
                <a:ext uri="{FF2B5EF4-FFF2-40B4-BE49-F238E27FC236}">
                  <a16:creationId xmlns:a16="http://schemas.microsoft.com/office/drawing/2014/main" id="{6F0BF5D3-8D39-4EE1-AB99-7BF62A4A9F7E}"/>
                </a:ext>
              </a:extLst>
            </p:cNvPr>
            <p:cNvCxnSpPr>
              <a:cxnSpLocks/>
              <a:stCxn id="166" idx="3"/>
            </p:cNvCxnSpPr>
            <p:nvPr/>
          </p:nvCxnSpPr>
          <p:spPr>
            <a:xfrm flipV="1">
              <a:off x="6948269" y="592733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Elbow Connector 171">
              <a:extLst>
                <a:ext uri="{FF2B5EF4-FFF2-40B4-BE49-F238E27FC236}">
                  <a16:creationId xmlns:a16="http://schemas.microsoft.com/office/drawing/2014/main" id="{84669744-37FE-5021-64AB-F08968E32574}"/>
                </a:ext>
              </a:extLst>
            </p:cNvPr>
            <p:cNvCxnSpPr>
              <a:cxnSpLocks/>
              <a:stCxn id="167" idx="3"/>
            </p:cNvCxnSpPr>
            <p:nvPr/>
          </p:nvCxnSpPr>
          <p:spPr>
            <a:xfrm flipV="1">
              <a:off x="7713644" y="592733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Elbow Connector 172">
              <a:extLst>
                <a:ext uri="{FF2B5EF4-FFF2-40B4-BE49-F238E27FC236}">
                  <a16:creationId xmlns:a16="http://schemas.microsoft.com/office/drawing/2014/main" id="{01F33366-B976-B269-342E-BD479494318A}"/>
                </a:ext>
              </a:extLst>
            </p:cNvPr>
            <p:cNvCxnSpPr>
              <a:cxnSpLocks/>
              <a:endCxn id="167" idx="1"/>
            </p:cNvCxnSpPr>
            <p:nvPr/>
          </p:nvCxnSpPr>
          <p:spPr>
            <a:xfrm rot="16200000" flipH="1">
              <a:off x="7122897" y="598348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35FFB06-0992-51A1-9892-899A16379835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592733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CF1B73E-10F8-03BA-59CB-F15C1EDD6ABE}"/>
                </a:ext>
              </a:extLst>
            </p:cNvPr>
            <p:cNvSpPr/>
            <p:nvPr/>
          </p:nvSpPr>
          <p:spPr>
            <a:xfrm flipV="1">
              <a:off x="6685075" y="673679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Diamond 175">
              <a:extLst>
                <a:ext uri="{FF2B5EF4-FFF2-40B4-BE49-F238E27FC236}">
                  <a16:creationId xmlns:a16="http://schemas.microsoft.com/office/drawing/2014/main" id="{1DBBA9F7-378F-CA5B-8472-21F261CC5BFC}"/>
                </a:ext>
              </a:extLst>
            </p:cNvPr>
            <p:cNvSpPr/>
            <p:nvPr/>
          </p:nvSpPr>
          <p:spPr>
            <a:xfrm flipV="1">
              <a:off x="7350378" y="6686755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Arc 176">
              <a:extLst>
                <a:ext uri="{FF2B5EF4-FFF2-40B4-BE49-F238E27FC236}">
                  <a16:creationId xmlns:a16="http://schemas.microsoft.com/office/drawing/2014/main" id="{39E13263-7C4B-82C0-03BA-B92C0184DF2F}"/>
                </a:ext>
              </a:extLst>
            </p:cNvPr>
            <p:cNvSpPr/>
            <p:nvPr/>
          </p:nvSpPr>
          <p:spPr>
            <a:xfrm flipV="1">
              <a:off x="6215511" y="6376854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0504A5D7-9D93-BB1C-14F4-00446B3F4C1B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19" y="6722535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035743E-7113-21BC-CBAD-6D6AB5CCEF67}"/>
                </a:ext>
              </a:extLst>
            </p:cNvPr>
            <p:cNvCxnSpPr>
              <a:cxnSpLocks/>
              <a:endCxn id="175" idx="1"/>
            </p:cNvCxnSpPr>
            <p:nvPr/>
          </p:nvCxnSpPr>
          <p:spPr>
            <a:xfrm flipV="1">
              <a:off x="6426446" y="686838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Elbow Connector 179">
              <a:extLst>
                <a:ext uri="{FF2B5EF4-FFF2-40B4-BE49-F238E27FC236}">
                  <a16:creationId xmlns:a16="http://schemas.microsoft.com/office/drawing/2014/main" id="{F64C2DE5-D506-B700-E806-ACCE96EA887F}"/>
                </a:ext>
              </a:extLst>
            </p:cNvPr>
            <p:cNvCxnSpPr>
              <a:cxnSpLocks/>
              <a:stCxn id="175" idx="3"/>
            </p:cNvCxnSpPr>
            <p:nvPr/>
          </p:nvCxnSpPr>
          <p:spPr>
            <a:xfrm flipV="1">
              <a:off x="6948269" y="6584758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Elbow Connector 180">
              <a:extLst>
                <a:ext uri="{FF2B5EF4-FFF2-40B4-BE49-F238E27FC236}">
                  <a16:creationId xmlns:a16="http://schemas.microsoft.com/office/drawing/2014/main" id="{07C8D6AC-9027-A70D-01FE-FE19841EAF6D}"/>
                </a:ext>
              </a:extLst>
            </p:cNvPr>
            <p:cNvCxnSpPr>
              <a:cxnSpLocks/>
              <a:stCxn id="176" idx="3"/>
            </p:cNvCxnSpPr>
            <p:nvPr/>
          </p:nvCxnSpPr>
          <p:spPr>
            <a:xfrm flipV="1">
              <a:off x="7713644" y="658476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Elbow Connector 181">
              <a:extLst>
                <a:ext uri="{FF2B5EF4-FFF2-40B4-BE49-F238E27FC236}">
                  <a16:creationId xmlns:a16="http://schemas.microsoft.com/office/drawing/2014/main" id="{A57ACA84-85D7-BF68-B543-6865D234A718}"/>
                </a:ext>
              </a:extLst>
            </p:cNvPr>
            <p:cNvCxnSpPr>
              <a:cxnSpLocks/>
              <a:endCxn id="176" idx="1"/>
            </p:cNvCxnSpPr>
            <p:nvPr/>
          </p:nvCxnSpPr>
          <p:spPr>
            <a:xfrm rot="16200000" flipH="1">
              <a:off x="7122897" y="6640907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BCE80A2B-8D64-3A99-D3AE-0A5A260B7687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6584758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2B3A7EC-766E-2467-6E4C-A2B2BCCFB6A1}"/>
                </a:ext>
              </a:extLst>
            </p:cNvPr>
            <p:cNvSpPr/>
            <p:nvPr/>
          </p:nvSpPr>
          <p:spPr>
            <a:xfrm flipV="1">
              <a:off x="6685075" y="7394216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Diamond 184">
              <a:extLst>
                <a:ext uri="{FF2B5EF4-FFF2-40B4-BE49-F238E27FC236}">
                  <a16:creationId xmlns:a16="http://schemas.microsoft.com/office/drawing/2014/main" id="{64401657-3292-EB65-C602-82D74C15D734}"/>
                </a:ext>
              </a:extLst>
            </p:cNvPr>
            <p:cNvSpPr/>
            <p:nvPr/>
          </p:nvSpPr>
          <p:spPr>
            <a:xfrm flipV="1">
              <a:off x="7350378" y="7344181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Arc 185">
              <a:extLst>
                <a:ext uri="{FF2B5EF4-FFF2-40B4-BE49-F238E27FC236}">
                  <a16:creationId xmlns:a16="http://schemas.microsoft.com/office/drawing/2014/main" id="{E015B15F-0B63-DC02-06DC-671655033FAE}"/>
                </a:ext>
              </a:extLst>
            </p:cNvPr>
            <p:cNvSpPr/>
            <p:nvPr/>
          </p:nvSpPr>
          <p:spPr>
            <a:xfrm flipV="1">
              <a:off x="6215511" y="7034280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7394BBA9-9C00-5242-43A3-CB11F1A1D7AB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19" y="7379961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D2564048-8D32-357F-3FFD-C71B628D48FC}"/>
                </a:ext>
              </a:extLst>
            </p:cNvPr>
            <p:cNvCxnSpPr>
              <a:cxnSpLocks/>
              <a:endCxn id="184" idx="1"/>
            </p:cNvCxnSpPr>
            <p:nvPr/>
          </p:nvCxnSpPr>
          <p:spPr>
            <a:xfrm flipV="1">
              <a:off x="6426446" y="7525813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Elbow Connector 188">
              <a:extLst>
                <a:ext uri="{FF2B5EF4-FFF2-40B4-BE49-F238E27FC236}">
                  <a16:creationId xmlns:a16="http://schemas.microsoft.com/office/drawing/2014/main" id="{A1A627F9-6ACA-ECAE-46A1-48ADDEF94C9D}"/>
                </a:ext>
              </a:extLst>
            </p:cNvPr>
            <p:cNvCxnSpPr>
              <a:cxnSpLocks/>
              <a:stCxn id="184" idx="3"/>
            </p:cNvCxnSpPr>
            <p:nvPr/>
          </p:nvCxnSpPr>
          <p:spPr>
            <a:xfrm flipV="1">
              <a:off x="6948269" y="7242184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Elbow Connector 189">
              <a:extLst>
                <a:ext uri="{FF2B5EF4-FFF2-40B4-BE49-F238E27FC236}">
                  <a16:creationId xmlns:a16="http://schemas.microsoft.com/office/drawing/2014/main" id="{8939D4AE-F023-CDDB-50CD-3360243E7ACB}"/>
                </a:ext>
              </a:extLst>
            </p:cNvPr>
            <p:cNvCxnSpPr>
              <a:cxnSpLocks/>
              <a:stCxn id="185" idx="3"/>
            </p:cNvCxnSpPr>
            <p:nvPr/>
          </p:nvCxnSpPr>
          <p:spPr>
            <a:xfrm flipV="1">
              <a:off x="7713644" y="7242186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Elbow Connector 190">
              <a:extLst>
                <a:ext uri="{FF2B5EF4-FFF2-40B4-BE49-F238E27FC236}">
                  <a16:creationId xmlns:a16="http://schemas.microsoft.com/office/drawing/2014/main" id="{231D4A5B-2047-EEB8-EBB1-CC4AC15A89B5}"/>
                </a:ext>
              </a:extLst>
            </p:cNvPr>
            <p:cNvCxnSpPr>
              <a:cxnSpLocks/>
              <a:endCxn id="185" idx="1"/>
            </p:cNvCxnSpPr>
            <p:nvPr/>
          </p:nvCxnSpPr>
          <p:spPr>
            <a:xfrm rot="16200000" flipH="1">
              <a:off x="7122897" y="7298333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8060DF5A-D523-DE2D-80FA-27FEB55CD107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7242184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96E4614A-9C6F-6D86-9E2E-00202051D7F7}"/>
                </a:ext>
              </a:extLst>
            </p:cNvPr>
            <p:cNvSpPr/>
            <p:nvPr/>
          </p:nvSpPr>
          <p:spPr>
            <a:xfrm flipV="1">
              <a:off x="6685075" y="805164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Diamond 193">
              <a:extLst>
                <a:ext uri="{FF2B5EF4-FFF2-40B4-BE49-F238E27FC236}">
                  <a16:creationId xmlns:a16="http://schemas.microsoft.com/office/drawing/2014/main" id="{4BD772DD-8B8C-D5EF-0C25-059303EDD36D}"/>
                </a:ext>
              </a:extLst>
            </p:cNvPr>
            <p:cNvSpPr/>
            <p:nvPr/>
          </p:nvSpPr>
          <p:spPr>
            <a:xfrm flipV="1">
              <a:off x="7350378" y="8001607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Arc 194">
              <a:extLst>
                <a:ext uri="{FF2B5EF4-FFF2-40B4-BE49-F238E27FC236}">
                  <a16:creationId xmlns:a16="http://schemas.microsoft.com/office/drawing/2014/main" id="{1F5F7316-BF17-ECD1-915E-F5E67ABAA555}"/>
                </a:ext>
              </a:extLst>
            </p:cNvPr>
            <p:cNvSpPr/>
            <p:nvPr/>
          </p:nvSpPr>
          <p:spPr>
            <a:xfrm flipV="1">
              <a:off x="6215511" y="769170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A1DCFC6-754B-4A3B-5E5C-9122A991CCD6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19" y="803738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132C1D7-6870-4F7F-8759-2688C794FEBC}"/>
                </a:ext>
              </a:extLst>
            </p:cNvPr>
            <p:cNvCxnSpPr>
              <a:cxnSpLocks/>
              <a:endCxn id="193" idx="1"/>
            </p:cNvCxnSpPr>
            <p:nvPr/>
          </p:nvCxnSpPr>
          <p:spPr>
            <a:xfrm flipV="1">
              <a:off x="6426446" y="8183239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Elbow Connector 197">
              <a:extLst>
                <a:ext uri="{FF2B5EF4-FFF2-40B4-BE49-F238E27FC236}">
                  <a16:creationId xmlns:a16="http://schemas.microsoft.com/office/drawing/2014/main" id="{FA3153CB-22D6-185C-0689-39BDF8FE476E}"/>
                </a:ext>
              </a:extLst>
            </p:cNvPr>
            <p:cNvCxnSpPr>
              <a:cxnSpLocks/>
              <a:stCxn id="193" idx="3"/>
            </p:cNvCxnSpPr>
            <p:nvPr/>
          </p:nvCxnSpPr>
          <p:spPr>
            <a:xfrm flipV="1">
              <a:off x="6948269" y="789961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Elbow Connector 198">
              <a:extLst>
                <a:ext uri="{FF2B5EF4-FFF2-40B4-BE49-F238E27FC236}">
                  <a16:creationId xmlns:a16="http://schemas.microsoft.com/office/drawing/2014/main" id="{717D8069-0D14-4694-1A43-1699ECD10B1F}"/>
                </a:ext>
              </a:extLst>
            </p:cNvPr>
            <p:cNvCxnSpPr>
              <a:cxnSpLocks/>
              <a:stCxn id="194" idx="3"/>
            </p:cNvCxnSpPr>
            <p:nvPr/>
          </p:nvCxnSpPr>
          <p:spPr>
            <a:xfrm flipV="1">
              <a:off x="7713644" y="789961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Elbow Connector 199">
              <a:extLst>
                <a:ext uri="{FF2B5EF4-FFF2-40B4-BE49-F238E27FC236}">
                  <a16:creationId xmlns:a16="http://schemas.microsoft.com/office/drawing/2014/main" id="{9478EFFE-B4DE-A3A0-CAE6-C61A01DCB4D2}"/>
                </a:ext>
              </a:extLst>
            </p:cNvPr>
            <p:cNvCxnSpPr>
              <a:cxnSpLocks/>
              <a:endCxn id="194" idx="1"/>
            </p:cNvCxnSpPr>
            <p:nvPr/>
          </p:nvCxnSpPr>
          <p:spPr>
            <a:xfrm rot="16200000" flipH="1">
              <a:off x="7122897" y="795575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955AE33-F29A-4412-3901-7717C5B87DBF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789961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0BBE9227-485A-51F5-098D-A9B61D8602E9}"/>
                </a:ext>
              </a:extLst>
            </p:cNvPr>
            <p:cNvSpPr/>
            <p:nvPr/>
          </p:nvSpPr>
          <p:spPr>
            <a:xfrm flipV="1">
              <a:off x="6685075" y="870906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Diamond 202">
              <a:extLst>
                <a:ext uri="{FF2B5EF4-FFF2-40B4-BE49-F238E27FC236}">
                  <a16:creationId xmlns:a16="http://schemas.microsoft.com/office/drawing/2014/main" id="{BB38835F-6B89-81E9-88F3-ED27BCBA61AC}"/>
                </a:ext>
              </a:extLst>
            </p:cNvPr>
            <p:cNvSpPr/>
            <p:nvPr/>
          </p:nvSpPr>
          <p:spPr>
            <a:xfrm flipV="1">
              <a:off x="7350378" y="865903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Arc 203">
              <a:extLst>
                <a:ext uri="{FF2B5EF4-FFF2-40B4-BE49-F238E27FC236}">
                  <a16:creationId xmlns:a16="http://schemas.microsoft.com/office/drawing/2014/main" id="{F16B85C2-120F-A35C-FE16-A1AA4CFE1D52}"/>
                </a:ext>
              </a:extLst>
            </p:cNvPr>
            <p:cNvSpPr/>
            <p:nvPr/>
          </p:nvSpPr>
          <p:spPr>
            <a:xfrm flipV="1">
              <a:off x="6215511" y="834913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FBF531BD-5A55-9FDD-262B-B42014FCAEB3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19" y="869481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3D0EB2F8-C7E1-96FF-35E9-E967CEDF877C}"/>
                </a:ext>
              </a:extLst>
            </p:cNvPr>
            <p:cNvCxnSpPr>
              <a:cxnSpLocks/>
              <a:endCxn id="202" idx="1"/>
            </p:cNvCxnSpPr>
            <p:nvPr/>
          </p:nvCxnSpPr>
          <p:spPr>
            <a:xfrm flipV="1">
              <a:off x="6426446" y="884066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Elbow Connector 206">
              <a:extLst>
                <a:ext uri="{FF2B5EF4-FFF2-40B4-BE49-F238E27FC236}">
                  <a16:creationId xmlns:a16="http://schemas.microsoft.com/office/drawing/2014/main" id="{92212AEB-098C-05E9-7125-3F4B237AFB89}"/>
                </a:ext>
              </a:extLst>
            </p:cNvPr>
            <p:cNvCxnSpPr>
              <a:cxnSpLocks/>
              <a:stCxn id="202" idx="3"/>
            </p:cNvCxnSpPr>
            <p:nvPr/>
          </p:nvCxnSpPr>
          <p:spPr>
            <a:xfrm flipV="1">
              <a:off x="6948269" y="855703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Elbow Connector 207">
              <a:extLst>
                <a:ext uri="{FF2B5EF4-FFF2-40B4-BE49-F238E27FC236}">
                  <a16:creationId xmlns:a16="http://schemas.microsoft.com/office/drawing/2014/main" id="{FCC9E0DF-5F13-9F08-BD85-013D6A7A6EE4}"/>
                </a:ext>
              </a:extLst>
            </p:cNvPr>
            <p:cNvCxnSpPr>
              <a:cxnSpLocks/>
              <a:stCxn id="203" idx="3"/>
            </p:cNvCxnSpPr>
            <p:nvPr/>
          </p:nvCxnSpPr>
          <p:spPr>
            <a:xfrm flipV="1">
              <a:off x="7713644" y="855703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Elbow Connector 208">
              <a:extLst>
                <a:ext uri="{FF2B5EF4-FFF2-40B4-BE49-F238E27FC236}">
                  <a16:creationId xmlns:a16="http://schemas.microsoft.com/office/drawing/2014/main" id="{4FD912AC-652A-8132-7AA2-B57DA2BD96C2}"/>
                </a:ext>
              </a:extLst>
            </p:cNvPr>
            <p:cNvCxnSpPr>
              <a:cxnSpLocks/>
              <a:endCxn id="203" idx="1"/>
            </p:cNvCxnSpPr>
            <p:nvPr/>
          </p:nvCxnSpPr>
          <p:spPr>
            <a:xfrm rot="16200000" flipH="1">
              <a:off x="7122897" y="861318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5989303-BC1E-EFF5-4821-8FB11A73D280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855703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Elbow Connector 210">
              <a:extLst>
                <a:ext uri="{FF2B5EF4-FFF2-40B4-BE49-F238E27FC236}">
                  <a16:creationId xmlns:a16="http://schemas.microsoft.com/office/drawing/2014/main" id="{9588EB6E-26A4-AE11-4C0A-A15C3B71C0FE}"/>
                </a:ext>
              </a:extLst>
            </p:cNvPr>
            <p:cNvCxnSpPr>
              <a:cxnSpLocks/>
              <a:endCxn id="212" idx="1"/>
            </p:cNvCxnSpPr>
            <p:nvPr/>
          </p:nvCxnSpPr>
          <p:spPr>
            <a:xfrm rot="16200000" flipH="1">
              <a:off x="6480571" y="9293587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9B1C419-3918-28DF-0D4B-0B97A8751FF9}"/>
                </a:ext>
              </a:extLst>
            </p:cNvPr>
            <p:cNvSpPr/>
            <p:nvPr/>
          </p:nvSpPr>
          <p:spPr>
            <a:xfrm flipV="1">
              <a:off x="6685075" y="936649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Diamond 212">
              <a:extLst>
                <a:ext uri="{FF2B5EF4-FFF2-40B4-BE49-F238E27FC236}">
                  <a16:creationId xmlns:a16="http://schemas.microsoft.com/office/drawing/2014/main" id="{8AA62E34-E6F3-A818-D7D5-D409AA090602}"/>
                </a:ext>
              </a:extLst>
            </p:cNvPr>
            <p:cNvSpPr/>
            <p:nvPr/>
          </p:nvSpPr>
          <p:spPr>
            <a:xfrm flipV="1">
              <a:off x="7350378" y="931645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Arc 213">
              <a:extLst>
                <a:ext uri="{FF2B5EF4-FFF2-40B4-BE49-F238E27FC236}">
                  <a16:creationId xmlns:a16="http://schemas.microsoft.com/office/drawing/2014/main" id="{4C196EA5-E5D2-A146-7A00-E7DE6D59B29A}"/>
                </a:ext>
              </a:extLst>
            </p:cNvPr>
            <p:cNvSpPr/>
            <p:nvPr/>
          </p:nvSpPr>
          <p:spPr>
            <a:xfrm flipV="1">
              <a:off x="6215511" y="900655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Elbow Connector 214">
              <a:extLst>
                <a:ext uri="{FF2B5EF4-FFF2-40B4-BE49-F238E27FC236}">
                  <a16:creationId xmlns:a16="http://schemas.microsoft.com/office/drawing/2014/main" id="{B739069A-1D67-CF2E-357F-041DE048F783}"/>
                </a:ext>
              </a:extLst>
            </p:cNvPr>
            <p:cNvCxnSpPr>
              <a:cxnSpLocks/>
              <a:stCxn id="212" idx="3"/>
            </p:cNvCxnSpPr>
            <p:nvPr/>
          </p:nvCxnSpPr>
          <p:spPr>
            <a:xfrm flipV="1">
              <a:off x="6948269" y="921446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Elbow Connector 215">
              <a:extLst>
                <a:ext uri="{FF2B5EF4-FFF2-40B4-BE49-F238E27FC236}">
                  <a16:creationId xmlns:a16="http://schemas.microsoft.com/office/drawing/2014/main" id="{9F2AFFBC-E75B-3F2F-A366-B74EFBE87D38}"/>
                </a:ext>
              </a:extLst>
            </p:cNvPr>
            <p:cNvCxnSpPr>
              <a:cxnSpLocks/>
              <a:stCxn id="213" idx="3"/>
            </p:cNvCxnSpPr>
            <p:nvPr/>
          </p:nvCxnSpPr>
          <p:spPr>
            <a:xfrm flipV="1">
              <a:off x="7713644" y="921446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Elbow Connector 216">
              <a:extLst>
                <a:ext uri="{FF2B5EF4-FFF2-40B4-BE49-F238E27FC236}">
                  <a16:creationId xmlns:a16="http://schemas.microsoft.com/office/drawing/2014/main" id="{BC3DB893-69F7-FE0E-56B6-707BD9444BD8}"/>
                </a:ext>
              </a:extLst>
            </p:cNvPr>
            <p:cNvCxnSpPr>
              <a:cxnSpLocks/>
              <a:endCxn id="213" idx="1"/>
            </p:cNvCxnSpPr>
            <p:nvPr/>
          </p:nvCxnSpPr>
          <p:spPr>
            <a:xfrm rot="16200000" flipH="1">
              <a:off x="7122897" y="927061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C26CA905-3163-04F2-2EED-4603A8D757F5}"/>
                </a:ext>
              </a:extLst>
            </p:cNvPr>
            <p:cNvCxnSpPr>
              <a:cxnSpLocks/>
            </p:cNvCxnSpPr>
            <p:nvPr/>
          </p:nvCxnSpPr>
          <p:spPr>
            <a:xfrm>
              <a:off x="6559695" y="921446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4C0FE336-F342-93DD-0907-93B458E43FD4}"/>
                </a:ext>
              </a:extLst>
            </p:cNvPr>
            <p:cNvSpPr/>
            <p:nvPr/>
          </p:nvSpPr>
          <p:spPr>
            <a:xfrm flipV="1">
              <a:off x="4986304" y="5421940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Diamond 219">
              <a:extLst>
                <a:ext uri="{FF2B5EF4-FFF2-40B4-BE49-F238E27FC236}">
                  <a16:creationId xmlns:a16="http://schemas.microsoft.com/office/drawing/2014/main" id="{499FCC12-B9D5-1FDF-AD72-28F895B3B6D8}"/>
                </a:ext>
              </a:extLst>
            </p:cNvPr>
            <p:cNvSpPr/>
            <p:nvPr/>
          </p:nvSpPr>
          <p:spPr>
            <a:xfrm flipV="1">
              <a:off x="5651607" y="5371904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38B9498-5536-FF55-519E-A228BCF666C5}"/>
                </a:ext>
              </a:extLst>
            </p:cNvPr>
            <p:cNvCxnSpPr>
              <a:cxnSpLocks/>
              <a:stCxn id="223" idx="0"/>
            </p:cNvCxnSpPr>
            <p:nvPr/>
          </p:nvCxnSpPr>
          <p:spPr>
            <a:xfrm>
              <a:off x="4723148" y="5407684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618C9C9-85FA-B7A6-CED2-9F9191122705}"/>
                </a:ext>
              </a:extLst>
            </p:cNvPr>
            <p:cNvCxnSpPr>
              <a:cxnSpLocks/>
              <a:endCxn id="219" idx="1"/>
            </p:cNvCxnSpPr>
            <p:nvPr/>
          </p:nvCxnSpPr>
          <p:spPr>
            <a:xfrm flipV="1">
              <a:off x="4727675" y="5553537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F0477044-D2D2-466D-7428-5AD5DCDC1409}"/>
                </a:ext>
              </a:extLst>
            </p:cNvPr>
            <p:cNvSpPr/>
            <p:nvPr/>
          </p:nvSpPr>
          <p:spPr>
            <a:xfrm flipV="1">
              <a:off x="4585372" y="513213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4" name="Elbow Connector 223">
              <a:extLst>
                <a:ext uri="{FF2B5EF4-FFF2-40B4-BE49-F238E27FC236}">
                  <a16:creationId xmlns:a16="http://schemas.microsoft.com/office/drawing/2014/main" id="{8E30811F-DE26-AFA5-6969-26A77F84F058}"/>
                </a:ext>
              </a:extLst>
            </p:cNvPr>
            <p:cNvCxnSpPr>
              <a:cxnSpLocks/>
              <a:stCxn id="219" idx="3"/>
            </p:cNvCxnSpPr>
            <p:nvPr/>
          </p:nvCxnSpPr>
          <p:spPr>
            <a:xfrm flipV="1">
              <a:off x="5249499" y="5269907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Elbow Connector 224">
              <a:extLst>
                <a:ext uri="{FF2B5EF4-FFF2-40B4-BE49-F238E27FC236}">
                  <a16:creationId xmlns:a16="http://schemas.microsoft.com/office/drawing/2014/main" id="{C3010B61-7ED2-E794-2A7E-92DF7EEE917F}"/>
                </a:ext>
              </a:extLst>
            </p:cNvPr>
            <p:cNvCxnSpPr>
              <a:cxnSpLocks/>
              <a:stCxn id="220" idx="3"/>
            </p:cNvCxnSpPr>
            <p:nvPr/>
          </p:nvCxnSpPr>
          <p:spPr>
            <a:xfrm flipV="1">
              <a:off x="6014873" y="5269910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Elbow Connector 225">
              <a:extLst>
                <a:ext uri="{FF2B5EF4-FFF2-40B4-BE49-F238E27FC236}">
                  <a16:creationId xmlns:a16="http://schemas.microsoft.com/office/drawing/2014/main" id="{3F1BC64C-304C-F3AE-879A-F392CB167A89}"/>
                </a:ext>
              </a:extLst>
            </p:cNvPr>
            <p:cNvCxnSpPr>
              <a:cxnSpLocks/>
              <a:endCxn id="220" idx="1"/>
            </p:cNvCxnSpPr>
            <p:nvPr/>
          </p:nvCxnSpPr>
          <p:spPr>
            <a:xfrm rot="16200000" flipH="1">
              <a:off x="5424126" y="5326056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F00DF113-3395-60A3-7FEB-8BB410EFADD1}"/>
                </a:ext>
              </a:extLst>
            </p:cNvPr>
            <p:cNvCxnSpPr>
              <a:cxnSpLocks/>
              <a:stCxn id="223" idx="6"/>
              <a:endCxn id="228" idx="2"/>
            </p:cNvCxnSpPr>
            <p:nvPr/>
          </p:nvCxnSpPr>
          <p:spPr>
            <a:xfrm>
              <a:off x="4860924" y="5269908"/>
              <a:ext cx="1416390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AE694EDB-27CF-3C42-B82E-EA855EBEAC82}"/>
                </a:ext>
              </a:extLst>
            </p:cNvPr>
            <p:cNvSpPr/>
            <p:nvPr/>
          </p:nvSpPr>
          <p:spPr>
            <a:xfrm flipV="1">
              <a:off x="6277314" y="5132133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DC1E8F6C-BDB6-574D-9106-3BFAFE391FC8}"/>
                </a:ext>
              </a:extLst>
            </p:cNvPr>
            <p:cNvSpPr/>
            <p:nvPr/>
          </p:nvSpPr>
          <p:spPr>
            <a:xfrm flipV="1">
              <a:off x="4986304" y="6079365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Diamond 229">
              <a:extLst>
                <a:ext uri="{FF2B5EF4-FFF2-40B4-BE49-F238E27FC236}">
                  <a16:creationId xmlns:a16="http://schemas.microsoft.com/office/drawing/2014/main" id="{382C8E4C-A711-65FD-8EC7-8B7C1B925A5F}"/>
                </a:ext>
              </a:extLst>
            </p:cNvPr>
            <p:cNvSpPr/>
            <p:nvPr/>
          </p:nvSpPr>
          <p:spPr>
            <a:xfrm flipV="1">
              <a:off x="5651607" y="6029330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Arc 230">
              <a:extLst>
                <a:ext uri="{FF2B5EF4-FFF2-40B4-BE49-F238E27FC236}">
                  <a16:creationId xmlns:a16="http://schemas.microsoft.com/office/drawing/2014/main" id="{22BB4D95-658E-8E02-37FA-6EB6C5F2C7DD}"/>
                </a:ext>
              </a:extLst>
            </p:cNvPr>
            <p:cNvSpPr/>
            <p:nvPr/>
          </p:nvSpPr>
          <p:spPr>
            <a:xfrm flipV="1">
              <a:off x="4516740" y="5719429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65A8326-F910-6CC0-1B82-92F5ED66370C}"/>
                </a:ext>
              </a:extLst>
            </p:cNvPr>
            <p:cNvCxnSpPr>
              <a:cxnSpLocks/>
              <a:stCxn id="234" idx="0"/>
            </p:cNvCxnSpPr>
            <p:nvPr/>
          </p:nvCxnSpPr>
          <p:spPr>
            <a:xfrm>
              <a:off x="4723148" y="6065110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7F7301D1-86C6-48C4-0A86-D36786F5B2E2}"/>
                </a:ext>
              </a:extLst>
            </p:cNvPr>
            <p:cNvCxnSpPr>
              <a:cxnSpLocks/>
              <a:endCxn id="229" idx="1"/>
            </p:cNvCxnSpPr>
            <p:nvPr/>
          </p:nvCxnSpPr>
          <p:spPr>
            <a:xfrm flipV="1">
              <a:off x="4727675" y="6210962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8F3B3233-EEA9-E6AF-A815-C51DC1070C88}"/>
                </a:ext>
              </a:extLst>
            </p:cNvPr>
            <p:cNvSpPr/>
            <p:nvPr/>
          </p:nvSpPr>
          <p:spPr>
            <a:xfrm flipV="1">
              <a:off x="4585372" y="578955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5" name="Elbow Connector 234">
              <a:extLst>
                <a:ext uri="{FF2B5EF4-FFF2-40B4-BE49-F238E27FC236}">
                  <a16:creationId xmlns:a16="http://schemas.microsoft.com/office/drawing/2014/main" id="{FBBFC2E2-4124-3F74-8A05-C1C97987CD61}"/>
                </a:ext>
              </a:extLst>
            </p:cNvPr>
            <p:cNvCxnSpPr>
              <a:cxnSpLocks/>
              <a:stCxn id="229" idx="3"/>
            </p:cNvCxnSpPr>
            <p:nvPr/>
          </p:nvCxnSpPr>
          <p:spPr>
            <a:xfrm flipV="1">
              <a:off x="5249498" y="5927333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Elbow Connector 235">
              <a:extLst>
                <a:ext uri="{FF2B5EF4-FFF2-40B4-BE49-F238E27FC236}">
                  <a16:creationId xmlns:a16="http://schemas.microsoft.com/office/drawing/2014/main" id="{FB43ABFB-134C-F1BF-1808-7984514C610C}"/>
                </a:ext>
              </a:extLst>
            </p:cNvPr>
            <p:cNvCxnSpPr>
              <a:cxnSpLocks/>
              <a:stCxn id="230" idx="3"/>
            </p:cNvCxnSpPr>
            <p:nvPr/>
          </p:nvCxnSpPr>
          <p:spPr>
            <a:xfrm flipV="1">
              <a:off x="6014873" y="5927335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Elbow Connector 236">
              <a:extLst>
                <a:ext uri="{FF2B5EF4-FFF2-40B4-BE49-F238E27FC236}">
                  <a16:creationId xmlns:a16="http://schemas.microsoft.com/office/drawing/2014/main" id="{D11EECD4-5C3B-EE8E-A4BC-7298BC8CD2B3}"/>
                </a:ext>
              </a:extLst>
            </p:cNvPr>
            <p:cNvCxnSpPr>
              <a:cxnSpLocks/>
              <a:endCxn id="230" idx="1"/>
            </p:cNvCxnSpPr>
            <p:nvPr/>
          </p:nvCxnSpPr>
          <p:spPr>
            <a:xfrm rot="16200000" flipH="1">
              <a:off x="5424126" y="5983482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647B5BB-A9B9-936A-176D-0A6A01D8D27F}"/>
                </a:ext>
              </a:extLst>
            </p:cNvPr>
            <p:cNvCxnSpPr>
              <a:cxnSpLocks/>
              <a:stCxn id="234" idx="6"/>
              <a:endCxn id="239" idx="2"/>
            </p:cNvCxnSpPr>
            <p:nvPr/>
          </p:nvCxnSpPr>
          <p:spPr>
            <a:xfrm>
              <a:off x="4860924" y="5927333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E8C5E5B8-963E-379E-BD46-EEFB8B7DBC8A}"/>
                </a:ext>
              </a:extLst>
            </p:cNvPr>
            <p:cNvSpPr/>
            <p:nvPr/>
          </p:nvSpPr>
          <p:spPr>
            <a:xfrm flipV="1">
              <a:off x="6277314" y="5789559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44728DA4-1073-91CE-392C-A4C5526B16E3}"/>
                </a:ext>
              </a:extLst>
            </p:cNvPr>
            <p:cNvSpPr/>
            <p:nvPr/>
          </p:nvSpPr>
          <p:spPr>
            <a:xfrm flipV="1">
              <a:off x="4986304" y="6736791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Diamond 240">
              <a:extLst>
                <a:ext uri="{FF2B5EF4-FFF2-40B4-BE49-F238E27FC236}">
                  <a16:creationId xmlns:a16="http://schemas.microsoft.com/office/drawing/2014/main" id="{8CA1BE1C-5F92-6F95-3173-DFF864EB7A46}"/>
                </a:ext>
              </a:extLst>
            </p:cNvPr>
            <p:cNvSpPr/>
            <p:nvPr/>
          </p:nvSpPr>
          <p:spPr>
            <a:xfrm flipV="1">
              <a:off x="5651607" y="6686756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Arc 241">
              <a:extLst>
                <a:ext uri="{FF2B5EF4-FFF2-40B4-BE49-F238E27FC236}">
                  <a16:creationId xmlns:a16="http://schemas.microsoft.com/office/drawing/2014/main" id="{8312936C-9411-2863-9D32-9BD066A84371}"/>
                </a:ext>
              </a:extLst>
            </p:cNvPr>
            <p:cNvSpPr/>
            <p:nvPr/>
          </p:nvSpPr>
          <p:spPr>
            <a:xfrm flipV="1">
              <a:off x="4516740" y="6376855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73FF58-78B3-46CF-CCF2-4A463F06DE05}"/>
                </a:ext>
              </a:extLst>
            </p:cNvPr>
            <p:cNvCxnSpPr>
              <a:cxnSpLocks/>
              <a:stCxn id="245" idx="0"/>
            </p:cNvCxnSpPr>
            <p:nvPr/>
          </p:nvCxnSpPr>
          <p:spPr>
            <a:xfrm>
              <a:off x="4723148" y="6722536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27C2DB31-3853-9DBD-8C52-77DC3ABEC2C4}"/>
                </a:ext>
              </a:extLst>
            </p:cNvPr>
            <p:cNvCxnSpPr>
              <a:cxnSpLocks/>
              <a:endCxn id="240" idx="1"/>
            </p:cNvCxnSpPr>
            <p:nvPr/>
          </p:nvCxnSpPr>
          <p:spPr>
            <a:xfrm flipV="1">
              <a:off x="4727675" y="6868388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96CE8D5A-B7F8-8271-FE27-CE6FE7BB697C}"/>
                </a:ext>
              </a:extLst>
            </p:cNvPr>
            <p:cNvSpPr/>
            <p:nvPr/>
          </p:nvSpPr>
          <p:spPr>
            <a:xfrm flipV="1">
              <a:off x="4585372" y="6446984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6" name="Elbow Connector 245">
              <a:extLst>
                <a:ext uri="{FF2B5EF4-FFF2-40B4-BE49-F238E27FC236}">
                  <a16:creationId xmlns:a16="http://schemas.microsoft.com/office/drawing/2014/main" id="{2D53BD8A-60CF-6EF8-B6B5-357EED3AEB94}"/>
                </a:ext>
              </a:extLst>
            </p:cNvPr>
            <p:cNvCxnSpPr>
              <a:cxnSpLocks/>
              <a:stCxn id="240" idx="3"/>
            </p:cNvCxnSpPr>
            <p:nvPr/>
          </p:nvCxnSpPr>
          <p:spPr>
            <a:xfrm flipV="1">
              <a:off x="5249498" y="6584759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Elbow Connector 246">
              <a:extLst>
                <a:ext uri="{FF2B5EF4-FFF2-40B4-BE49-F238E27FC236}">
                  <a16:creationId xmlns:a16="http://schemas.microsoft.com/office/drawing/2014/main" id="{B5BC7401-FB9D-AB51-441F-CEAF3450F05A}"/>
                </a:ext>
              </a:extLst>
            </p:cNvPr>
            <p:cNvCxnSpPr>
              <a:cxnSpLocks/>
              <a:stCxn id="241" idx="3"/>
            </p:cNvCxnSpPr>
            <p:nvPr/>
          </p:nvCxnSpPr>
          <p:spPr>
            <a:xfrm flipV="1">
              <a:off x="6014873" y="6584761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Elbow Connector 247">
              <a:extLst>
                <a:ext uri="{FF2B5EF4-FFF2-40B4-BE49-F238E27FC236}">
                  <a16:creationId xmlns:a16="http://schemas.microsoft.com/office/drawing/2014/main" id="{DCD4F761-DD0D-E6F7-1020-6BF138670236}"/>
                </a:ext>
              </a:extLst>
            </p:cNvPr>
            <p:cNvCxnSpPr>
              <a:cxnSpLocks/>
              <a:endCxn id="241" idx="1"/>
            </p:cNvCxnSpPr>
            <p:nvPr/>
          </p:nvCxnSpPr>
          <p:spPr>
            <a:xfrm rot="16200000" flipH="1">
              <a:off x="5424126" y="6640908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6321AC8-CE40-1396-85F0-487D937889BF}"/>
                </a:ext>
              </a:extLst>
            </p:cNvPr>
            <p:cNvCxnSpPr>
              <a:cxnSpLocks/>
              <a:stCxn id="245" idx="6"/>
              <a:endCxn id="250" idx="2"/>
            </p:cNvCxnSpPr>
            <p:nvPr/>
          </p:nvCxnSpPr>
          <p:spPr>
            <a:xfrm>
              <a:off x="4860924" y="6584759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ADF52B7E-D66F-A60A-DB27-98FDAF93073C}"/>
                </a:ext>
              </a:extLst>
            </p:cNvPr>
            <p:cNvSpPr/>
            <p:nvPr/>
          </p:nvSpPr>
          <p:spPr>
            <a:xfrm flipV="1">
              <a:off x="6277314" y="644698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395CAF96-3AA9-0418-10FB-165C9983729E}"/>
                </a:ext>
              </a:extLst>
            </p:cNvPr>
            <p:cNvSpPr/>
            <p:nvPr/>
          </p:nvSpPr>
          <p:spPr>
            <a:xfrm flipV="1">
              <a:off x="4986304" y="7394217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Diamond 251">
              <a:extLst>
                <a:ext uri="{FF2B5EF4-FFF2-40B4-BE49-F238E27FC236}">
                  <a16:creationId xmlns:a16="http://schemas.microsoft.com/office/drawing/2014/main" id="{6B7C79FA-2CC5-D6B3-0479-0968232E1360}"/>
                </a:ext>
              </a:extLst>
            </p:cNvPr>
            <p:cNvSpPr/>
            <p:nvPr/>
          </p:nvSpPr>
          <p:spPr>
            <a:xfrm flipV="1">
              <a:off x="5651607" y="7344182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Arc 252">
              <a:extLst>
                <a:ext uri="{FF2B5EF4-FFF2-40B4-BE49-F238E27FC236}">
                  <a16:creationId xmlns:a16="http://schemas.microsoft.com/office/drawing/2014/main" id="{281CCE62-D4D1-9D4F-98A4-2DF08CFC7F0D}"/>
                </a:ext>
              </a:extLst>
            </p:cNvPr>
            <p:cNvSpPr/>
            <p:nvPr/>
          </p:nvSpPr>
          <p:spPr>
            <a:xfrm flipV="1">
              <a:off x="4516740" y="7034281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D8498789-C3FB-3DCF-76AD-E304F747CAD2}"/>
                </a:ext>
              </a:extLst>
            </p:cNvPr>
            <p:cNvCxnSpPr>
              <a:cxnSpLocks/>
              <a:stCxn id="256" idx="0"/>
            </p:cNvCxnSpPr>
            <p:nvPr/>
          </p:nvCxnSpPr>
          <p:spPr>
            <a:xfrm>
              <a:off x="4723148" y="7379962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B19B28CA-D9C6-59C4-5319-26E00255CC37}"/>
                </a:ext>
              </a:extLst>
            </p:cNvPr>
            <p:cNvCxnSpPr>
              <a:cxnSpLocks/>
              <a:endCxn id="251" idx="1"/>
            </p:cNvCxnSpPr>
            <p:nvPr/>
          </p:nvCxnSpPr>
          <p:spPr>
            <a:xfrm flipV="1">
              <a:off x="4727675" y="7525814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80671AC8-A143-E2D1-878F-2A2B525103F7}"/>
                </a:ext>
              </a:extLst>
            </p:cNvPr>
            <p:cNvSpPr/>
            <p:nvPr/>
          </p:nvSpPr>
          <p:spPr>
            <a:xfrm flipV="1">
              <a:off x="4585372" y="7104410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7" name="Elbow Connector 256">
              <a:extLst>
                <a:ext uri="{FF2B5EF4-FFF2-40B4-BE49-F238E27FC236}">
                  <a16:creationId xmlns:a16="http://schemas.microsoft.com/office/drawing/2014/main" id="{9080692B-2FF2-D6D5-2332-A86D828F51AE}"/>
                </a:ext>
              </a:extLst>
            </p:cNvPr>
            <p:cNvCxnSpPr>
              <a:cxnSpLocks/>
              <a:stCxn id="251" idx="3"/>
            </p:cNvCxnSpPr>
            <p:nvPr/>
          </p:nvCxnSpPr>
          <p:spPr>
            <a:xfrm flipV="1">
              <a:off x="5249498" y="7242185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Elbow Connector 257">
              <a:extLst>
                <a:ext uri="{FF2B5EF4-FFF2-40B4-BE49-F238E27FC236}">
                  <a16:creationId xmlns:a16="http://schemas.microsoft.com/office/drawing/2014/main" id="{7EE0C86F-9D5C-FF72-CB61-B7132F1EEB31}"/>
                </a:ext>
              </a:extLst>
            </p:cNvPr>
            <p:cNvCxnSpPr>
              <a:cxnSpLocks/>
              <a:stCxn id="252" idx="3"/>
            </p:cNvCxnSpPr>
            <p:nvPr/>
          </p:nvCxnSpPr>
          <p:spPr>
            <a:xfrm flipV="1">
              <a:off x="6014873" y="7242187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Elbow Connector 258">
              <a:extLst>
                <a:ext uri="{FF2B5EF4-FFF2-40B4-BE49-F238E27FC236}">
                  <a16:creationId xmlns:a16="http://schemas.microsoft.com/office/drawing/2014/main" id="{42839924-EFF2-6D05-AA17-BE4C256C5405}"/>
                </a:ext>
              </a:extLst>
            </p:cNvPr>
            <p:cNvCxnSpPr>
              <a:cxnSpLocks/>
              <a:endCxn id="252" idx="1"/>
            </p:cNvCxnSpPr>
            <p:nvPr/>
          </p:nvCxnSpPr>
          <p:spPr>
            <a:xfrm rot="16200000" flipH="1">
              <a:off x="5424126" y="7298334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0B393AA0-5F1D-14A2-76CB-FF72E96B1FEE}"/>
                </a:ext>
              </a:extLst>
            </p:cNvPr>
            <p:cNvCxnSpPr>
              <a:cxnSpLocks/>
              <a:stCxn id="256" idx="6"/>
              <a:endCxn id="261" idx="2"/>
            </p:cNvCxnSpPr>
            <p:nvPr/>
          </p:nvCxnSpPr>
          <p:spPr>
            <a:xfrm>
              <a:off x="4860924" y="7242185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3858FD6E-EC1F-F941-5F6B-9252E49E4CC0}"/>
                </a:ext>
              </a:extLst>
            </p:cNvPr>
            <p:cNvSpPr/>
            <p:nvPr/>
          </p:nvSpPr>
          <p:spPr>
            <a:xfrm flipV="1">
              <a:off x="6277314" y="710441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A253FE78-F5E2-7388-1105-27945E71D822}"/>
                </a:ext>
              </a:extLst>
            </p:cNvPr>
            <p:cNvSpPr/>
            <p:nvPr/>
          </p:nvSpPr>
          <p:spPr>
            <a:xfrm flipV="1">
              <a:off x="4986304" y="8051642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Diamond 262">
              <a:extLst>
                <a:ext uri="{FF2B5EF4-FFF2-40B4-BE49-F238E27FC236}">
                  <a16:creationId xmlns:a16="http://schemas.microsoft.com/office/drawing/2014/main" id="{84E320F9-0F78-A765-DDB7-2F08743ADFA7}"/>
                </a:ext>
              </a:extLst>
            </p:cNvPr>
            <p:cNvSpPr/>
            <p:nvPr/>
          </p:nvSpPr>
          <p:spPr>
            <a:xfrm flipV="1">
              <a:off x="5651607" y="8001607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Arc 263">
              <a:extLst>
                <a:ext uri="{FF2B5EF4-FFF2-40B4-BE49-F238E27FC236}">
                  <a16:creationId xmlns:a16="http://schemas.microsoft.com/office/drawing/2014/main" id="{EE16AB05-3801-4E9C-99DD-8EA380B366AA}"/>
                </a:ext>
              </a:extLst>
            </p:cNvPr>
            <p:cNvSpPr/>
            <p:nvPr/>
          </p:nvSpPr>
          <p:spPr>
            <a:xfrm flipV="1">
              <a:off x="4516740" y="7691706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996B068B-01F1-A424-3E41-8B7F2495C029}"/>
                </a:ext>
              </a:extLst>
            </p:cNvPr>
            <p:cNvCxnSpPr>
              <a:cxnSpLocks/>
              <a:stCxn id="267" idx="0"/>
            </p:cNvCxnSpPr>
            <p:nvPr/>
          </p:nvCxnSpPr>
          <p:spPr>
            <a:xfrm>
              <a:off x="4723148" y="8037387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440EC2FE-89EA-C4C3-CB39-B6698B2E5DBA}"/>
                </a:ext>
              </a:extLst>
            </p:cNvPr>
            <p:cNvCxnSpPr>
              <a:cxnSpLocks/>
              <a:endCxn id="262" idx="1"/>
            </p:cNvCxnSpPr>
            <p:nvPr/>
          </p:nvCxnSpPr>
          <p:spPr>
            <a:xfrm flipV="1">
              <a:off x="4727675" y="8183239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0B8B3D2F-882B-AEF6-178C-6DB6240B8CD2}"/>
                </a:ext>
              </a:extLst>
            </p:cNvPr>
            <p:cNvSpPr/>
            <p:nvPr/>
          </p:nvSpPr>
          <p:spPr>
            <a:xfrm flipV="1">
              <a:off x="4585372" y="7761835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8" name="Elbow Connector 267">
              <a:extLst>
                <a:ext uri="{FF2B5EF4-FFF2-40B4-BE49-F238E27FC236}">
                  <a16:creationId xmlns:a16="http://schemas.microsoft.com/office/drawing/2014/main" id="{011FEC74-A45C-E5C1-9EF0-5C9E09F0F0AD}"/>
                </a:ext>
              </a:extLst>
            </p:cNvPr>
            <p:cNvCxnSpPr>
              <a:cxnSpLocks/>
              <a:stCxn id="262" idx="3"/>
            </p:cNvCxnSpPr>
            <p:nvPr/>
          </p:nvCxnSpPr>
          <p:spPr>
            <a:xfrm flipV="1">
              <a:off x="5249498" y="7899610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Elbow Connector 268">
              <a:extLst>
                <a:ext uri="{FF2B5EF4-FFF2-40B4-BE49-F238E27FC236}">
                  <a16:creationId xmlns:a16="http://schemas.microsoft.com/office/drawing/2014/main" id="{8BB85196-4676-A1C6-6B9A-80ECC4824DE0}"/>
                </a:ext>
              </a:extLst>
            </p:cNvPr>
            <p:cNvCxnSpPr>
              <a:cxnSpLocks/>
              <a:stCxn id="263" idx="3"/>
            </p:cNvCxnSpPr>
            <p:nvPr/>
          </p:nvCxnSpPr>
          <p:spPr>
            <a:xfrm flipV="1">
              <a:off x="6014873" y="7899612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Elbow Connector 269">
              <a:extLst>
                <a:ext uri="{FF2B5EF4-FFF2-40B4-BE49-F238E27FC236}">
                  <a16:creationId xmlns:a16="http://schemas.microsoft.com/office/drawing/2014/main" id="{0D701653-F480-05A9-9192-1017AFA4F151}"/>
                </a:ext>
              </a:extLst>
            </p:cNvPr>
            <p:cNvCxnSpPr>
              <a:cxnSpLocks/>
              <a:endCxn id="263" idx="1"/>
            </p:cNvCxnSpPr>
            <p:nvPr/>
          </p:nvCxnSpPr>
          <p:spPr>
            <a:xfrm rot="16200000" flipH="1">
              <a:off x="5424126" y="7955759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7BAB48E3-9D66-3B91-B645-46D852A5509B}"/>
                </a:ext>
              </a:extLst>
            </p:cNvPr>
            <p:cNvCxnSpPr>
              <a:cxnSpLocks/>
              <a:stCxn id="267" idx="6"/>
              <a:endCxn id="272" idx="2"/>
            </p:cNvCxnSpPr>
            <p:nvPr/>
          </p:nvCxnSpPr>
          <p:spPr>
            <a:xfrm>
              <a:off x="4860924" y="7899610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FA0A9300-E508-06A9-DBA8-2FCDBCA3ED97}"/>
                </a:ext>
              </a:extLst>
            </p:cNvPr>
            <p:cNvSpPr/>
            <p:nvPr/>
          </p:nvSpPr>
          <p:spPr>
            <a:xfrm flipV="1">
              <a:off x="6277314" y="7761836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1B83DC33-4CA3-ACCD-99CC-AE10417B324B}"/>
                </a:ext>
              </a:extLst>
            </p:cNvPr>
            <p:cNvSpPr/>
            <p:nvPr/>
          </p:nvSpPr>
          <p:spPr>
            <a:xfrm flipV="1">
              <a:off x="4986304" y="8709068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Diamond 273">
              <a:extLst>
                <a:ext uri="{FF2B5EF4-FFF2-40B4-BE49-F238E27FC236}">
                  <a16:creationId xmlns:a16="http://schemas.microsoft.com/office/drawing/2014/main" id="{5B1BA93D-D3BA-C8E1-A81B-2A24A787EC09}"/>
                </a:ext>
              </a:extLst>
            </p:cNvPr>
            <p:cNvSpPr/>
            <p:nvPr/>
          </p:nvSpPr>
          <p:spPr>
            <a:xfrm flipV="1">
              <a:off x="5651607" y="8659033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Arc 274">
              <a:extLst>
                <a:ext uri="{FF2B5EF4-FFF2-40B4-BE49-F238E27FC236}">
                  <a16:creationId xmlns:a16="http://schemas.microsoft.com/office/drawing/2014/main" id="{6F5410B1-FDC7-6BFE-3DF7-E36F3E153B2F}"/>
                </a:ext>
              </a:extLst>
            </p:cNvPr>
            <p:cNvSpPr/>
            <p:nvPr/>
          </p:nvSpPr>
          <p:spPr>
            <a:xfrm flipV="1">
              <a:off x="4516740" y="8349132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EE8138D0-68FD-064A-6C3F-85EDF2522D84}"/>
                </a:ext>
              </a:extLst>
            </p:cNvPr>
            <p:cNvCxnSpPr>
              <a:cxnSpLocks/>
              <a:stCxn id="278" idx="0"/>
            </p:cNvCxnSpPr>
            <p:nvPr/>
          </p:nvCxnSpPr>
          <p:spPr>
            <a:xfrm>
              <a:off x="4723148" y="8694813"/>
              <a:ext cx="0" cy="327486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C1B03930-3FA7-792E-6D06-9F6956C23844}"/>
                </a:ext>
              </a:extLst>
            </p:cNvPr>
            <p:cNvCxnSpPr>
              <a:cxnSpLocks/>
              <a:endCxn id="273" idx="1"/>
            </p:cNvCxnSpPr>
            <p:nvPr/>
          </p:nvCxnSpPr>
          <p:spPr>
            <a:xfrm flipV="1">
              <a:off x="4727675" y="8840665"/>
              <a:ext cx="258629" cy="0"/>
            </a:xfrm>
            <a:prstGeom prst="line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E9156710-83EA-6D1F-8373-B210F0E16AF3}"/>
                </a:ext>
              </a:extLst>
            </p:cNvPr>
            <p:cNvSpPr/>
            <p:nvPr/>
          </p:nvSpPr>
          <p:spPr>
            <a:xfrm flipV="1">
              <a:off x="4585372" y="8419261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9" name="Elbow Connector 278">
              <a:extLst>
                <a:ext uri="{FF2B5EF4-FFF2-40B4-BE49-F238E27FC236}">
                  <a16:creationId xmlns:a16="http://schemas.microsoft.com/office/drawing/2014/main" id="{DDFFA53C-2B21-8D9F-6EFE-682A50E224FD}"/>
                </a:ext>
              </a:extLst>
            </p:cNvPr>
            <p:cNvCxnSpPr>
              <a:cxnSpLocks/>
              <a:stCxn id="273" idx="3"/>
            </p:cNvCxnSpPr>
            <p:nvPr/>
          </p:nvCxnSpPr>
          <p:spPr>
            <a:xfrm flipV="1">
              <a:off x="5249498" y="8557036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Elbow Connector 279">
              <a:extLst>
                <a:ext uri="{FF2B5EF4-FFF2-40B4-BE49-F238E27FC236}">
                  <a16:creationId xmlns:a16="http://schemas.microsoft.com/office/drawing/2014/main" id="{DB236789-0B2D-0F0C-6478-49CE65029443}"/>
                </a:ext>
              </a:extLst>
            </p:cNvPr>
            <p:cNvCxnSpPr>
              <a:cxnSpLocks/>
              <a:stCxn id="274" idx="3"/>
            </p:cNvCxnSpPr>
            <p:nvPr/>
          </p:nvCxnSpPr>
          <p:spPr>
            <a:xfrm flipV="1">
              <a:off x="6014873" y="8557038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Elbow Connector 280">
              <a:extLst>
                <a:ext uri="{FF2B5EF4-FFF2-40B4-BE49-F238E27FC236}">
                  <a16:creationId xmlns:a16="http://schemas.microsoft.com/office/drawing/2014/main" id="{E8F48A08-FCE1-7AAA-A474-BECEE42A6429}"/>
                </a:ext>
              </a:extLst>
            </p:cNvPr>
            <p:cNvCxnSpPr>
              <a:cxnSpLocks/>
              <a:endCxn id="274" idx="1"/>
            </p:cNvCxnSpPr>
            <p:nvPr/>
          </p:nvCxnSpPr>
          <p:spPr>
            <a:xfrm rot="16200000" flipH="1">
              <a:off x="5424126" y="8613185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0F52B53-076E-A4DC-D072-E1768591430D}"/>
                </a:ext>
              </a:extLst>
            </p:cNvPr>
            <p:cNvCxnSpPr>
              <a:cxnSpLocks/>
              <a:stCxn id="278" idx="6"/>
              <a:endCxn id="283" idx="2"/>
            </p:cNvCxnSpPr>
            <p:nvPr/>
          </p:nvCxnSpPr>
          <p:spPr>
            <a:xfrm>
              <a:off x="4860924" y="8557036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DC66742D-2339-EFC8-4A84-96C6DBF8C815}"/>
                </a:ext>
              </a:extLst>
            </p:cNvPr>
            <p:cNvSpPr/>
            <p:nvPr/>
          </p:nvSpPr>
          <p:spPr>
            <a:xfrm flipV="1">
              <a:off x="6277314" y="8419262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4" name="Elbow Connector 283">
              <a:extLst>
                <a:ext uri="{FF2B5EF4-FFF2-40B4-BE49-F238E27FC236}">
                  <a16:creationId xmlns:a16="http://schemas.microsoft.com/office/drawing/2014/main" id="{94B3E59F-2A9B-A5AE-9EA9-612CAE5A492F}"/>
                </a:ext>
              </a:extLst>
            </p:cNvPr>
            <p:cNvCxnSpPr>
              <a:cxnSpLocks/>
              <a:stCxn id="288" idx="0"/>
              <a:endCxn id="285" idx="1"/>
            </p:cNvCxnSpPr>
            <p:nvPr/>
          </p:nvCxnSpPr>
          <p:spPr>
            <a:xfrm rot="16200000" flipH="1">
              <a:off x="4781800" y="9293587"/>
              <a:ext cx="145853" cy="263156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2C8DC3EC-5FBC-7112-97BC-30D3AA7F96D3}"/>
                </a:ext>
              </a:extLst>
            </p:cNvPr>
            <p:cNvSpPr/>
            <p:nvPr/>
          </p:nvSpPr>
          <p:spPr>
            <a:xfrm flipV="1">
              <a:off x="4986304" y="9366494"/>
              <a:ext cx="263194" cy="263194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DD1E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Diamond 285">
              <a:extLst>
                <a:ext uri="{FF2B5EF4-FFF2-40B4-BE49-F238E27FC236}">
                  <a16:creationId xmlns:a16="http://schemas.microsoft.com/office/drawing/2014/main" id="{0D6FDC04-D8F2-A121-95B7-CA2FBB9D7EC8}"/>
                </a:ext>
              </a:extLst>
            </p:cNvPr>
            <p:cNvSpPr/>
            <p:nvPr/>
          </p:nvSpPr>
          <p:spPr>
            <a:xfrm flipV="1">
              <a:off x="5651607" y="9316459"/>
              <a:ext cx="363266" cy="363266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Arc 286">
              <a:extLst>
                <a:ext uri="{FF2B5EF4-FFF2-40B4-BE49-F238E27FC236}">
                  <a16:creationId xmlns:a16="http://schemas.microsoft.com/office/drawing/2014/main" id="{D98B35BF-A5FF-85D1-43E3-815219769E95}"/>
                </a:ext>
              </a:extLst>
            </p:cNvPr>
            <p:cNvSpPr/>
            <p:nvPr/>
          </p:nvSpPr>
          <p:spPr>
            <a:xfrm flipV="1">
              <a:off x="4516740" y="9006558"/>
              <a:ext cx="412815" cy="415810"/>
            </a:xfrm>
            <a:prstGeom prst="arc">
              <a:avLst>
                <a:gd name="adj1" fmla="val 16200000"/>
                <a:gd name="adj2" fmla="val 5504146"/>
              </a:avLst>
            </a:prstGeom>
            <a:ln w="38100">
              <a:solidFill>
                <a:srgbClr val="DD1E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EE07197-FD40-E4B5-FEBF-E323ACC6BB7A}"/>
                </a:ext>
              </a:extLst>
            </p:cNvPr>
            <p:cNvSpPr/>
            <p:nvPr/>
          </p:nvSpPr>
          <p:spPr>
            <a:xfrm flipV="1">
              <a:off x="4585372" y="9076687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9" name="Elbow Connector 288">
              <a:extLst>
                <a:ext uri="{FF2B5EF4-FFF2-40B4-BE49-F238E27FC236}">
                  <a16:creationId xmlns:a16="http://schemas.microsoft.com/office/drawing/2014/main" id="{7180B31E-9C4A-CFF1-EF80-908AE5CCD01A}"/>
                </a:ext>
              </a:extLst>
            </p:cNvPr>
            <p:cNvCxnSpPr>
              <a:cxnSpLocks/>
              <a:stCxn id="285" idx="3"/>
            </p:cNvCxnSpPr>
            <p:nvPr/>
          </p:nvCxnSpPr>
          <p:spPr>
            <a:xfrm flipV="1">
              <a:off x="5249498" y="9214462"/>
              <a:ext cx="117589" cy="283629"/>
            </a:xfrm>
            <a:prstGeom prst="bentConnector2">
              <a:avLst/>
            </a:prstGeom>
            <a:ln w="38100">
              <a:solidFill>
                <a:srgbClr val="DD1E2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Elbow Connector 289">
              <a:extLst>
                <a:ext uri="{FF2B5EF4-FFF2-40B4-BE49-F238E27FC236}">
                  <a16:creationId xmlns:a16="http://schemas.microsoft.com/office/drawing/2014/main" id="{173B3F51-3667-1B0F-E26D-059FA4F69ED6}"/>
                </a:ext>
              </a:extLst>
            </p:cNvPr>
            <p:cNvCxnSpPr>
              <a:cxnSpLocks/>
              <a:stCxn id="286" idx="3"/>
            </p:cNvCxnSpPr>
            <p:nvPr/>
          </p:nvCxnSpPr>
          <p:spPr>
            <a:xfrm flipV="1">
              <a:off x="6014873" y="9214464"/>
              <a:ext cx="101808" cy="283628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Elbow Connector 290">
              <a:extLst>
                <a:ext uri="{FF2B5EF4-FFF2-40B4-BE49-F238E27FC236}">
                  <a16:creationId xmlns:a16="http://schemas.microsoft.com/office/drawing/2014/main" id="{1EF6793F-FE94-EF9B-337D-E5A1E20265CD}"/>
                </a:ext>
              </a:extLst>
            </p:cNvPr>
            <p:cNvCxnSpPr>
              <a:cxnSpLocks/>
              <a:endCxn id="286" idx="1"/>
            </p:cNvCxnSpPr>
            <p:nvPr/>
          </p:nvCxnSpPr>
          <p:spPr>
            <a:xfrm rot="16200000" flipH="1">
              <a:off x="5424126" y="9270611"/>
              <a:ext cx="283629" cy="171333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6A62D10F-D97C-8472-FA12-E4C702BF5CDC}"/>
                </a:ext>
              </a:extLst>
            </p:cNvPr>
            <p:cNvCxnSpPr>
              <a:cxnSpLocks/>
              <a:stCxn id="288" idx="6"/>
              <a:endCxn id="293" idx="2"/>
            </p:cNvCxnSpPr>
            <p:nvPr/>
          </p:nvCxnSpPr>
          <p:spPr>
            <a:xfrm>
              <a:off x="4860924" y="9214462"/>
              <a:ext cx="1416391" cy="1"/>
            </a:xfrm>
            <a:prstGeom prst="line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72FE4E40-E129-CACA-D7F5-F276A60E88FD}"/>
                </a:ext>
              </a:extLst>
            </p:cNvPr>
            <p:cNvSpPr/>
            <p:nvPr/>
          </p:nvSpPr>
          <p:spPr>
            <a:xfrm flipV="1">
              <a:off x="6277314" y="9076688"/>
              <a:ext cx="275552" cy="275552"/>
            </a:xfrm>
            <a:prstGeom prst="ellipse">
              <a:avLst/>
            </a:prstGeom>
            <a:solidFill>
              <a:srgbClr val="E8CA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Google Shape;399;p3">
              <a:extLst>
                <a:ext uri="{FF2B5EF4-FFF2-40B4-BE49-F238E27FC236}">
                  <a16:creationId xmlns:a16="http://schemas.microsoft.com/office/drawing/2014/main" id="{09E304DE-103C-23A9-23EF-5301C5CD7C4E}"/>
                </a:ext>
              </a:extLst>
            </p:cNvPr>
            <p:cNvSpPr/>
            <p:nvPr/>
          </p:nvSpPr>
          <p:spPr>
            <a:xfrm rot="16200000">
              <a:off x="4003632" y="5115898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BD34E274-0CCE-C3E3-8B06-D5B5D3FA6934}"/>
                </a:ext>
              </a:extLst>
            </p:cNvPr>
            <p:cNvCxnSpPr>
              <a:cxnSpLocks/>
              <a:stCxn id="294" idx="2"/>
              <a:endCxn id="223" idx="2"/>
            </p:cNvCxnSpPr>
            <p:nvPr/>
          </p:nvCxnSpPr>
          <p:spPr>
            <a:xfrm>
              <a:off x="4315128" y="5269907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Google Shape;399;p3">
              <a:extLst>
                <a:ext uri="{FF2B5EF4-FFF2-40B4-BE49-F238E27FC236}">
                  <a16:creationId xmlns:a16="http://schemas.microsoft.com/office/drawing/2014/main" id="{9B89DDAE-CB2D-AE8D-CD5B-DFD76EDB7024}"/>
                </a:ext>
              </a:extLst>
            </p:cNvPr>
            <p:cNvSpPr/>
            <p:nvPr/>
          </p:nvSpPr>
          <p:spPr>
            <a:xfrm rot="16200000">
              <a:off x="4003632" y="5773324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4AACE435-C82F-F712-F46F-56A223E74257}"/>
                </a:ext>
              </a:extLst>
            </p:cNvPr>
            <p:cNvCxnSpPr>
              <a:cxnSpLocks/>
              <a:stCxn id="296" idx="2"/>
            </p:cNvCxnSpPr>
            <p:nvPr/>
          </p:nvCxnSpPr>
          <p:spPr>
            <a:xfrm>
              <a:off x="4315128" y="5927333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Google Shape;399;p3">
              <a:extLst>
                <a:ext uri="{FF2B5EF4-FFF2-40B4-BE49-F238E27FC236}">
                  <a16:creationId xmlns:a16="http://schemas.microsoft.com/office/drawing/2014/main" id="{D2BE8003-67B9-47A0-8D4C-6F54F7E1AB5A}"/>
                </a:ext>
              </a:extLst>
            </p:cNvPr>
            <p:cNvSpPr/>
            <p:nvPr/>
          </p:nvSpPr>
          <p:spPr>
            <a:xfrm rot="16200000">
              <a:off x="4003632" y="6437707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0631A45E-2E4D-4C11-2EE2-F133824E23D7}"/>
                </a:ext>
              </a:extLst>
            </p:cNvPr>
            <p:cNvCxnSpPr>
              <a:cxnSpLocks/>
              <a:stCxn id="298" idx="2"/>
            </p:cNvCxnSpPr>
            <p:nvPr/>
          </p:nvCxnSpPr>
          <p:spPr>
            <a:xfrm>
              <a:off x="4315128" y="6591716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Google Shape;399;p3">
              <a:extLst>
                <a:ext uri="{FF2B5EF4-FFF2-40B4-BE49-F238E27FC236}">
                  <a16:creationId xmlns:a16="http://schemas.microsoft.com/office/drawing/2014/main" id="{0B07CBE9-AE0B-5553-8D3D-8CE2E813A2A5}"/>
                </a:ext>
              </a:extLst>
            </p:cNvPr>
            <p:cNvSpPr/>
            <p:nvPr/>
          </p:nvSpPr>
          <p:spPr>
            <a:xfrm rot="16200000">
              <a:off x="4003632" y="7086699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E1CF35C9-53D1-00A7-DCBA-E98F745CF23E}"/>
                </a:ext>
              </a:extLst>
            </p:cNvPr>
            <p:cNvCxnSpPr>
              <a:cxnSpLocks/>
              <a:stCxn id="300" idx="2"/>
            </p:cNvCxnSpPr>
            <p:nvPr/>
          </p:nvCxnSpPr>
          <p:spPr>
            <a:xfrm>
              <a:off x="4315128" y="7240708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Google Shape;399;p3">
              <a:extLst>
                <a:ext uri="{FF2B5EF4-FFF2-40B4-BE49-F238E27FC236}">
                  <a16:creationId xmlns:a16="http://schemas.microsoft.com/office/drawing/2014/main" id="{9DE5713C-A47A-80EB-A73A-42B0E0627684}"/>
                </a:ext>
              </a:extLst>
            </p:cNvPr>
            <p:cNvSpPr/>
            <p:nvPr/>
          </p:nvSpPr>
          <p:spPr>
            <a:xfrm rot="16200000">
              <a:off x="4003632" y="7745602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67BE5566-03A0-D822-1E8E-5E9E15FEDA32}"/>
                </a:ext>
              </a:extLst>
            </p:cNvPr>
            <p:cNvCxnSpPr>
              <a:cxnSpLocks/>
              <a:stCxn id="302" idx="2"/>
            </p:cNvCxnSpPr>
            <p:nvPr/>
          </p:nvCxnSpPr>
          <p:spPr>
            <a:xfrm>
              <a:off x="4315128" y="7899611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Google Shape;399;p3">
              <a:extLst>
                <a:ext uri="{FF2B5EF4-FFF2-40B4-BE49-F238E27FC236}">
                  <a16:creationId xmlns:a16="http://schemas.microsoft.com/office/drawing/2014/main" id="{577E9B55-E0AB-EF2B-215D-7CF11CE1FB7F}"/>
                </a:ext>
              </a:extLst>
            </p:cNvPr>
            <p:cNvSpPr/>
            <p:nvPr/>
          </p:nvSpPr>
          <p:spPr>
            <a:xfrm rot="16200000">
              <a:off x="4003632" y="8404446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66BC7C1A-2477-D750-43DC-46447FF8CFF2}"/>
                </a:ext>
              </a:extLst>
            </p:cNvPr>
            <p:cNvCxnSpPr>
              <a:cxnSpLocks/>
              <a:stCxn id="304" idx="2"/>
            </p:cNvCxnSpPr>
            <p:nvPr/>
          </p:nvCxnSpPr>
          <p:spPr>
            <a:xfrm>
              <a:off x="4315128" y="8558455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Google Shape;399;p3">
              <a:extLst>
                <a:ext uri="{FF2B5EF4-FFF2-40B4-BE49-F238E27FC236}">
                  <a16:creationId xmlns:a16="http://schemas.microsoft.com/office/drawing/2014/main" id="{EF3C657F-14E6-8AB9-F43D-7C992D276445}"/>
                </a:ext>
              </a:extLst>
            </p:cNvPr>
            <p:cNvSpPr/>
            <p:nvPr/>
          </p:nvSpPr>
          <p:spPr>
            <a:xfrm rot="16200000">
              <a:off x="4003632" y="9061873"/>
              <a:ext cx="314975" cy="308017"/>
            </a:xfrm>
            <a:prstGeom prst="trapezoid">
              <a:avLst>
                <a:gd name="adj" fmla="val 25000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 cap="flat" cmpd="sng">
              <a:solidFill>
                <a:schemeClr val="accent5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1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68559E32-2A19-9504-EB69-E4A0B95DDFF4}"/>
                </a:ext>
              </a:extLst>
            </p:cNvPr>
            <p:cNvCxnSpPr>
              <a:cxnSpLocks/>
              <a:stCxn id="306" idx="2"/>
            </p:cNvCxnSpPr>
            <p:nvPr/>
          </p:nvCxnSpPr>
          <p:spPr>
            <a:xfrm>
              <a:off x="4315128" y="9215882"/>
              <a:ext cx="270242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D3F202A8-2503-5B7C-5B95-AD8929E6316E}"/>
                </a:ext>
              </a:extLst>
            </p:cNvPr>
            <p:cNvGrpSpPr/>
            <p:nvPr/>
          </p:nvGrpSpPr>
          <p:grpSpPr>
            <a:xfrm>
              <a:off x="2306467" y="4983018"/>
              <a:ext cx="1701107" cy="4510807"/>
              <a:chOff x="672131" y="15156845"/>
              <a:chExt cx="1701107" cy="4510807"/>
            </a:xfrm>
          </p:grpSpPr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B6BE1A64-A1EB-4E1F-E0C5-DD82C85B383C}"/>
                  </a:ext>
                </a:extLst>
              </p:cNvPr>
              <p:cNvSpPr txBox="1"/>
              <p:nvPr/>
            </p:nvSpPr>
            <p:spPr>
              <a:xfrm>
                <a:off x="672131" y="19144432"/>
                <a:ext cx="17011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downtown</a:t>
                </a: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56B81967-4EF0-A81E-2806-2B62D8CBC842}"/>
                  </a:ext>
                </a:extLst>
              </p:cNvPr>
              <p:cNvSpPr txBox="1"/>
              <p:nvPr/>
            </p:nvSpPr>
            <p:spPr>
              <a:xfrm>
                <a:off x="1909650" y="18486543"/>
                <a:ext cx="4635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</a:t>
                </a: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0B1F6A17-73B5-F0F8-0054-C094F5C85CE2}"/>
                  </a:ext>
                </a:extLst>
              </p:cNvPr>
              <p:cNvSpPr txBox="1"/>
              <p:nvPr/>
            </p:nvSpPr>
            <p:spPr>
              <a:xfrm>
                <a:off x="1949724" y="17827585"/>
                <a:ext cx="4235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05108E63-DF42-4F20-0AB2-80D47D358A5E}"/>
                  </a:ext>
                </a:extLst>
              </p:cNvPr>
              <p:cNvSpPr txBox="1"/>
              <p:nvPr/>
            </p:nvSpPr>
            <p:spPr>
              <a:xfrm>
                <a:off x="1930488" y="17168627"/>
                <a:ext cx="44275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</a:t>
                </a:r>
              </a:p>
            </p:txBody>
          </p:sp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40DB22F1-3B61-280F-F682-00359FF29505}"/>
                  </a:ext>
                </a:extLst>
              </p:cNvPr>
              <p:cNvSpPr txBox="1"/>
              <p:nvPr/>
            </p:nvSpPr>
            <p:spPr>
              <a:xfrm>
                <a:off x="1431955" y="16509669"/>
                <a:ext cx="9412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Need</a:t>
                </a:r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43058570-0DAB-9FCA-D1D9-888709AB9E2F}"/>
                  </a:ext>
                </a:extLst>
              </p:cNvPr>
              <p:cNvSpPr txBox="1"/>
              <p:nvPr/>
            </p:nvSpPr>
            <p:spPr>
              <a:xfrm>
                <a:off x="1332568" y="15850711"/>
                <a:ext cx="10406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Space</a:t>
                </a:r>
              </a:p>
            </p:txBody>
          </p:sp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FAE6D66D-ADF5-38AF-7B18-A0806D7DA77B}"/>
                  </a:ext>
                </a:extLst>
              </p:cNvPr>
              <p:cNvSpPr txBox="1"/>
              <p:nvPr/>
            </p:nvSpPr>
            <p:spPr>
              <a:xfrm>
                <a:off x="1630727" y="15156845"/>
                <a:ext cx="7425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</a:p>
            </p:txBody>
          </p:sp>
        </p:grpSp>
      </p:grpSp>
      <p:sp>
        <p:nvSpPr>
          <p:cNvPr id="325" name="Oval 324">
            <a:extLst>
              <a:ext uri="{FF2B5EF4-FFF2-40B4-BE49-F238E27FC236}">
                <a16:creationId xmlns:a16="http://schemas.microsoft.com/office/drawing/2014/main" id="{99D0716E-1792-AB1D-7D2B-54A05A04E068}"/>
              </a:ext>
            </a:extLst>
          </p:cNvPr>
          <p:cNvSpPr/>
          <p:nvPr/>
        </p:nvSpPr>
        <p:spPr>
          <a:xfrm flipV="1">
            <a:off x="10450960" y="1283784"/>
            <a:ext cx="275552" cy="275552"/>
          </a:xfrm>
          <a:prstGeom prst="ellipse">
            <a:avLst/>
          </a:prstGeom>
          <a:solidFill>
            <a:srgbClr val="E8CA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52CDC680-5250-0018-214E-FB24FACA36D5}"/>
              </a:ext>
            </a:extLst>
          </p:cNvPr>
          <p:cNvSpPr/>
          <p:nvPr/>
        </p:nvSpPr>
        <p:spPr>
          <a:xfrm flipV="1">
            <a:off x="10457139" y="1726156"/>
            <a:ext cx="263194" cy="263194"/>
          </a:xfrm>
          <a:prstGeom prst="rect">
            <a:avLst/>
          </a:prstGeom>
          <a:solidFill>
            <a:srgbClr val="FFCCCC"/>
          </a:solidFill>
          <a:ln w="38100">
            <a:solidFill>
              <a:srgbClr val="DD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Diamond 326">
            <a:extLst>
              <a:ext uri="{FF2B5EF4-FFF2-40B4-BE49-F238E27FC236}">
                <a16:creationId xmlns:a16="http://schemas.microsoft.com/office/drawing/2014/main" id="{C355A2BA-C792-E758-0AFF-8EF1E0415B01}"/>
              </a:ext>
            </a:extLst>
          </p:cNvPr>
          <p:cNvSpPr/>
          <p:nvPr/>
        </p:nvSpPr>
        <p:spPr>
          <a:xfrm flipV="1">
            <a:off x="10407103" y="2156170"/>
            <a:ext cx="363266" cy="363266"/>
          </a:xfrm>
          <a:prstGeom prst="diamon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11D62702-0AE8-A885-3DAB-8086571F9C8F}"/>
              </a:ext>
            </a:extLst>
          </p:cNvPr>
          <p:cNvSpPr txBox="1"/>
          <p:nvPr/>
        </p:nvSpPr>
        <p:spPr>
          <a:xfrm>
            <a:off x="10753786" y="1157151"/>
            <a:ext cx="1305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i="1" spc="-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i="1" baseline="5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sz="2800" baseline="5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AF4CA85F-2E89-8627-E6E2-4646220688EE}"/>
              </a:ext>
            </a:extLst>
          </p:cNvPr>
          <p:cNvSpPr txBox="1"/>
          <p:nvPr/>
        </p:nvSpPr>
        <p:spPr>
          <a:xfrm>
            <a:off x="10753786" y="1621313"/>
            <a:ext cx="1438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6074A04A-9130-6C25-C520-96D54206F971}"/>
              </a:ext>
            </a:extLst>
          </p:cNvPr>
          <p:cNvSpPr txBox="1"/>
          <p:nvPr/>
        </p:nvSpPr>
        <p:spPr>
          <a:xfrm>
            <a:off x="10753786" y="2085475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MLP</a:t>
            </a:r>
          </a:p>
        </p:txBody>
      </p:sp>
    </p:spTree>
    <p:extLst>
      <p:ext uri="{BB962C8B-B14F-4D97-AF65-F5344CB8AC3E}">
        <p14:creationId xmlns:p14="http://schemas.microsoft.com/office/powerpoint/2010/main" val="19228593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415600" y="2885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The goal: deep context-aware representation per word</a:t>
            </a:r>
            <a:endParaRPr dirty="0"/>
          </a:p>
        </p:txBody>
      </p:sp>
      <p:pic>
        <p:nvPicPr>
          <p:cNvPr id="115" name="Google Shape;115;p19" descr="Model view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3701" y="1609651"/>
            <a:ext cx="5011233" cy="4409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034" y="1609667"/>
            <a:ext cx="5484967" cy="2863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>
            <a:off x="887932" y="5395434"/>
            <a:ext cx="36420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>
                <a:solidFill>
                  <a:schemeClr val="dk1"/>
                </a:solidFill>
              </a:rPr>
              <a:t>Clean formula from:</a:t>
            </a:r>
            <a:br>
              <a:rPr lang="en" sz="2400">
                <a:solidFill>
                  <a:schemeClr val="dk1"/>
                </a:solidFill>
              </a:rPr>
            </a:br>
            <a:r>
              <a:rPr lang="en" sz="2400">
                <a:solidFill>
                  <a:schemeClr val="dk1"/>
                </a:solidFill>
              </a:rPr>
              <a:t>Katharopoulos 2020 “Transformers are RNNs”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7298433" y="6216234"/>
            <a:ext cx="4000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https://github.com/jessevig/bertviz</a:t>
            </a:r>
            <a:endParaRPr sz="2400"/>
          </a:p>
        </p:txBody>
      </p:sp>
      <p:cxnSp>
        <p:nvCxnSpPr>
          <p:cNvPr id="119" name="Google Shape;119;p19"/>
          <p:cNvCxnSpPr/>
          <p:nvPr/>
        </p:nvCxnSpPr>
        <p:spPr>
          <a:xfrm>
            <a:off x="6077833" y="4077033"/>
            <a:ext cx="1371600" cy="1082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0" name="Google Shape;120;p19"/>
          <p:cNvSpPr txBox="1"/>
          <p:nvPr/>
        </p:nvSpPr>
        <p:spPr>
          <a:xfrm>
            <a:off x="611033" y="4667568"/>
            <a:ext cx="5731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b="1">
                <a:solidFill>
                  <a:schemeClr val="dk1"/>
                </a:solidFill>
              </a:rPr>
              <a:t>We want to attend like this:  how to learn A?</a:t>
            </a:r>
            <a:endParaRPr sz="2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15600" y="1869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Self-Attention by softmax dot-product</a:t>
            </a: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0199" y="1536634"/>
            <a:ext cx="5006204" cy="45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 txBox="1"/>
          <p:nvPr/>
        </p:nvSpPr>
        <p:spPr>
          <a:xfrm rot="-1249">
            <a:off x="8594577" y="5910645"/>
            <a:ext cx="2202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Query Q = xW</a:t>
            </a:r>
            <a:r>
              <a:rPr lang="en" sz="2400" baseline="-25000"/>
              <a:t>Q</a:t>
            </a:r>
            <a:endParaRPr sz="2400" baseline="-25000"/>
          </a:p>
        </p:txBody>
      </p:sp>
      <p:sp>
        <p:nvSpPr>
          <p:cNvPr id="128" name="Google Shape;128;p20"/>
          <p:cNvSpPr txBox="1"/>
          <p:nvPr/>
        </p:nvSpPr>
        <p:spPr>
          <a:xfrm rot="-5400000">
            <a:off x="5844700" y="2970945"/>
            <a:ext cx="1904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Key K = xW</a:t>
            </a:r>
            <a:r>
              <a:rPr lang="en" sz="2400" baseline="-25000"/>
              <a:t>K</a:t>
            </a:r>
            <a:endParaRPr sz="2400" baseline="-25000"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601" y="1313437"/>
            <a:ext cx="5006201" cy="297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7669567" y="1170268"/>
            <a:ext cx="4052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Scalar attention: softmax(QK</a:t>
            </a:r>
            <a:r>
              <a:rPr lang="en" sz="2400" baseline="30000"/>
              <a:t>T</a:t>
            </a:r>
            <a:r>
              <a:rPr lang="en" sz="2400"/>
              <a:t>)</a:t>
            </a:r>
            <a:endParaRPr sz="2400"/>
          </a:p>
        </p:txBody>
      </p:sp>
      <p:sp>
        <p:nvSpPr>
          <p:cNvPr id="131" name="Google Shape;131;p20"/>
          <p:cNvSpPr txBox="1"/>
          <p:nvPr/>
        </p:nvSpPr>
        <p:spPr>
          <a:xfrm>
            <a:off x="8086700" y="6384001"/>
            <a:ext cx="4052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Example from DGL library tutorial</a:t>
            </a:r>
            <a:endParaRPr sz="2400"/>
          </a:p>
        </p:txBody>
      </p:sp>
      <p:sp>
        <p:nvSpPr>
          <p:cNvPr id="132" name="Google Shape;132;p20"/>
          <p:cNvSpPr txBox="1"/>
          <p:nvPr/>
        </p:nvSpPr>
        <p:spPr>
          <a:xfrm>
            <a:off x="4012500" y="1152001"/>
            <a:ext cx="25424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>
                <a:solidFill>
                  <a:schemeClr val="dk1"/>
                </a:solidFill>
              </a:rPr>
              <a:t>(Katharopoulos 2020)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7567" y="4291933"/>
            <a:ext cx="5216133" cy="24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3114536" y="4557500"/>
            <a:ext cx="533600" cy="2666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" sz="1733">
                <a:solidFill>
                  <a:schemeClr val="dk1"/>
                </a:solidFill>
              </a:rPr>
              <a:t>W</a:t>
            </a:r>
            <a:r>
              <a:rPr lang="en" sz="1733" baseline="-25000">
                <a:solidFill>
                  <a:schemeClr val="dk1"/>
                </a:solidFill>
              </a:rPr>
              <a:t>Q</a:t>
            </a:r>
            <a:endParaRPr sz="1733"/>
          </a:p>
        </p:txBody>
      </p:sp>
      <p:sp>
        <p:nvSpPr>
          <p:cNvPr id="135" name="Google Shape;135;p20"/>
          <p:cNvSpPr txBox="1"/>
          <p:nvPr/>
        </p:nvSpPr>
        <p:spPr>
          <a:xfrm>
            <a:off x="3114536" y="5398365"/>
            <a:ext cx="533600" cy="2666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" sz="1733">
                <a:solidFill>
                  <a:schemeClr val="dk1"/>
                </a:solidFill>
              </a:rPr>
              <a:t>W</a:t>
            </a:r>
            <a:r>
              <a:rPr lang="en" sz="1733" baseline="-25000">
                <a:solidFill>
                  <a:schemeClr val="dk1"/>
                </a:solidFill>
              </a:rPr>
              <a:t>K</a:t>
            </a:r>
            <a:endParaRPr sz="1733"/>
          </a:p>
        </p:txBody>
      </p:sp>
      <p:sp>
        <p:nvSpPr>
          <p:cNvPr id="136" name="Google Shape;136;p20"/>
          <p:cNvSpPr txBox="1"/>
          <p:nvPr/>
        </p:nvSpPr>
        <p:spPr>
          <a:xfrm>
            <a:off x="3114536" y="6278403"/>
            <a:ext cx="533600" cy="2666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" sz="1733">
                <a:solidFill>
                  <a:schemeClr val="dk1"/>
                </a:solidFill>
              </a:rPr>
              <a:t>W</a:t>
            </a:r>
            <a:r>
              <a:rPr lang="en" sz="1733" baseline="-25000">
                <a:solidFill>
                  <a:schemeClr val="dk1"/>
                </a:solidFill>
              </a:rPr>
              <a:t>V</a:t>
            </a:r>
            <a:endParaRPr sz="1733"/>
          </a:p>
        </p:txBody>
      </p:sp>
      <p:sp>
        <p:nvSpPr>
          <p:cNvPr id="137" name="Google Shape;137;p20"/>
          <p:cNvSpPr/>
          <p:nvPr/>
        </p:nvSpPr>
        <p:spPr>
          <a:xfrm>
            <a:off x="9921300" y="1733467"/>
            <a:ext cx="264800" cy="3471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Three More Architectural Details</a:t>
            </a:r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415600" y="13334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1. Multi-head attention.  2. Decode by attending input and masked self-attention.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3. Position Encoding</a:t>
            </a:r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0767" y="1796800"/>
            <a:ext cx="4512499" cy="3308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6200" y="1956767"/>
            <a:ext cx="2307333" cy="16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267" y="5105317"/>
            <a:ext cx="4244899" cy="14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9300" y="4300731"/>
            <a:ext cx="3374509" cy="163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 txBox="1"/>
          <p:nvPr/>
        </p:nvSpPr>
        <p:spPr>
          <a:xfrm>
            <a:off x="9827733" y="2931867"/>
            <a:ext cx="1585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Outputs Querying</a:t>
            </a:r>
            <a:endParaRPr sz="2400"/>
          </a:p>
        </p:txBody>
      </p:sp>
      <p:sp>
        <p:nvSpPr>
          <p:cNvPr id="149" name="Google Shape;149;p21"/>
          <p:cNvSpPr txBox="1"/>
          <p:nvPr/>
        </p:nvSpPr>
        <p:spPr>
          <a:xfrm rot="-5400000">
            <a:off x="4477000" y="2610746"/>
            <a:ext cx="1805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Inputs Keyed</a:t>
            </a:r>
            <a:endParaRPr sz="2400"/>
          </a:p>
        </p:txBody>
      </p:sp>
      <p:sp>
        <p:nvSpPr>
          <p:cNvPr id="150" name="Google Shape;150;p21"/>
          <p:cNvSpPr txBox="1"/>
          <p:nvPr/>
        </p:nvSpPr>
        <p:spPr>
          <a:xfrm>
            <a:off x="10033267" y="5420734"/>
            <a:ext cx="20092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Generator does not get to see the future</a:t>
            </a:r>
            <a:endParaRPr sz="2400"/>
          </a:p>
        </p:txBody>
      </p:sp>
      <p:sp>
        <p:nvSpPr>
          <p:cNvPr id="151" name="Google Shape;151;p21"/>
          <p:cNvSpPr txBox="1"/>
          <p:nvPr/>
        </p:nvSpPr>
        <p:spPr>
          <a:xfrm>
            <a:off x="913033" y="5847634"/>
            <a:ext cx="35324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Attention is position-agnostic, so add position features</a:t>
            </a:r>
            <a:endParaRPr sz="24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415600" y="2483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A couple more engineering details from the code</a:t>
            </a:r>
            <a:endParaRPr/>
          </a:p>
        </p:txBody>
      </p:sp>
      <p:pic>
        <p:nvPicPr>
          <p:cNvPr id="157" name="Google Shape;15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267" y="2214500"/>
            <a:ext cx="5232400" cy="33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3701" y="2201800"/>
            <a:ext cx="4889500" cy="332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 txBox="1"/>
          <p:nvPr/>
        </p:nvSpPr>
        <p:spPr>
          <a:xfrm>
            <a:off x="1404300" y="1528100"/>
            <a:ext cx="4255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Learning Rate Schedule</a:t>
            </a:r>
            <a:endParaRPr sz="2400"/>
          </a:p>
        </p:txBody>
      </p:sp>
      <p:sp>
        <p:nvSpPr>
          <p:cNvPr id="160" name="Google Shape;160;p22"/>
          <p:cNvSpPr txBox="1"/>
          <p:nvPr/>
        </p:nvSpPr>
        <p:spPr>
          <a:xfrm>
            <a:off x="6757600" y="1528101"/>
            <a:ext cx="4795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Smoothed Loss (penalize overconfidence)</a:t>
            </a:r>
            <a:endParaRPr sz="24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415600" y="3920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Transformers for Translation: better, faster, cheaper</a:t>
            </a:r>
            <a:endParaRPr/>
          </a:p>
        </p:txBody>
      </p:sp>
      <p:pic>
        <p:nvPicPr>
          <p:cNvPr id="166" name="Google Shape;1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1" y="1358834"/>
            <a:ext cx="11556785" cy="5295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xfrm>
            <a:off x="277167" y="278800"/>
            <a:ext cx="12029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After Transformer: GPT-2 (Decode only), BERT (Encode only)</a:t>
            </a:r>
            <a:endParaRPr/>
          </a:p>
        </p:txBody>
      </p:sp>
      <p:pic>
        <p:nvPicPr>
          <p:cNvPr id="172" name="Google Shape;17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433" y="1342734"/>
            <a:ext cx="5606336" cy="320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01" y="1342734"/>
            <a:ext cx="5740268" cy="384596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4"/>
          <p:cNvSpPr txBox="1"/>
          <p:nvPr/>
        </p:nvSpPr>
        <p:spPr>
          <a:xfrm>
            <a:off x="514567" y="5322801"/>
            <a:ext cx="114132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Transformer architecture has been remarkably stable: GPT, BERT use transformer essentially unchanged.</a:t>
            </a:r>
            <a:endParaRPr sz="2400"/>
          </a:p>
          <a:p>
            <a:endParaRPr sz="2400"/>
          </a:p>
          <a:p>
            <a:r>
              <a:rPr lang="en" sz="2400"/>
              <a:t>GPT-2 is a left-to-right language model trained on huge texts.</a:t>
            </a:r>
            <a:endParaRPr sz="2400"/>
          </a:p>
          <a:p>
            <a:r>
              <a:rPr lang="en" sz="2400"/>
              <a:t>BERT is trained on masked-word-reconstruction and next-sentence classification on books and wikipedia..</a:t>
            </a:r>
            <a:endParaRPr sz="24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>
            <a:spLocks noGrp="1"/>
          </p:cNvSpPr>
          <p:nvPr>
            <p:ph type="title"/>
          </p:nvPr>
        </p:nvSpPr>
        <p:spPr>
          <a:xfrm>
            <a:off x="415600" y="1655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Decoder task: Predict the Next Word (GPT-1,2,3)</a:t>
            </a:r>
            <a:endParaRPr/>
          </a:p>
        </p:txBody>
      </p:sp>
      <p:pic>
        <p:nvPicPr>
          <p:cNvPr id="180" name="Google Shape;180;p25"/>
          <p:cNvPicPr preferRelativeResize="0"/>
          <p:nvPr/>
        </p:nvPicPr>
        <p:blipFill rotWithShape="1">
          <a:blip r:embed="rId3">
            <a:alphaModFix/>
          </a:blip>
          <a:srcRect b="44398"/>
          <a:stretch/>
        </p:blipFill>
        <p:spPr>
          <a:xfrm>
            <a:off x="-101600" y="1689324"/>
            <a:ext cx="5984435" cy="4136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 t="55600"/>
          <a:stretch/>
        </p:blipFill>
        <p:spPr>
          <a:xfrm>
            <a:off x="5893567" y="1132340"/>
            <a:ext cx="5984435" cy="330329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5"/>
          <p:cNvSpPr txBox="1"/>
          <p:nvPr/>
        </p:nvSpPr>
        <p:spPr>
          <a:xfrm>
            <a:off x="5893567" y="4806867"/>
            <a:ext cx="6326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/>
              <a:t>GPT-1: Radford 2018 “Improving Language Understanding..”</a:t>
            </a:r>
            <a:endParaRPr sz="1600"/>
          </a:p>
          <a:p>
            <a:r>
              <a:rPr lang="en" sz="1600"/>
              <a:t>GPT-2: Radford 2019 “LMs are Unsupervised Multitask Learners”</a:t>
            </a:r>
            <a:endParaRPr sz="1600"/>
          </a:p>
          <a:p>
            <a:r>
              <a:rPr lang="en" sz="1600"/>
              <a:t>GPT-3: Brown 2020 “LMs are Few-Shot Learners”</a:t>
            </a:r>
            <a:endParaRPr sz="16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>
            <a:spLocks noGrp="1"/>
          </p:cNvSpPr>
          <p:nvPr>
            <p:ph type="title"/>
          </p:nvPr>
        </p:nvSpPr>
        <p:spPr>
          <a:xfrm>
            <a:off x="415600" y="291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The BERT encoder training task.  (Devlin 2018)</a:t>
            </a:r>
            <a:endParaRPr/>
          </a:p>
        </p:txBody>
      </p:sp>
      <p:sp>
        <p:nvSpPr>
          <p:cNvPr id="188" name="Google Shape;188;p26"/>
          <p:cNvSpPr txBox="1">
            <a:spLocks noGrp="1"/>
          </p:cNvSpPr>
          <p:nvPr>
            <p:ph type="body" idx="1"/>
          </p:nvPr>
        </p:nvSpPr>
        <p:spPr>
          <a:xfrm>
            <a:off x="415600" y="1054967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Input: two sentences from wikipedia+books corpus.</a:t>
            </a:r>
            <a:endParaRPr/>
          </a:p>
          <a:p>
            <a:pPr>
              <a:spcBef>
                <a:spcPts val="1600"/>
              </a:spcBef>
              <a:buAutoNum type="arabicParenBoth"/>
            </a:pPr>
            <a:r>
              <a:rPr lang="en"/>
              <a:t>15% words targeted, 80% replaced with [MASK], 10% replaced with random token, 10% left real.  Task: reconstruct targeted words.</a:t>
            </a:r>
            <a:endParaRPr/>
          </a:p>
          <a:p>
            <a:pPr>
              <a:buAutoNum type="arabicParenBoth"/>
            </a:pPr>
            <a:r>
              <a:rPr lang="en"/>
              <a:t>Classify actually adjacent sentences versus random unrelated sentences.</a:t>
            </a:r>
            <a:endParaRPr/>
          </a:p>
        </p:txBody>
      </p:sp>
      <p:pic>
        <p:nvPicPr>
          <p:cNvPr id="189" name="Google Shape;1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434" y="3180503"/>
            <a:ext cx="8418365" cy="34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415600" y="3039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A discussion of transformer efficiency… Or inefficiency</a:t>
            </a:r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body" idx="1"/>
          </p:nvPr>
        </p:nvSpPr>
        <p:spPr>
          <a:xfrm>
            <a:off x="692100" y="3611467"/>
            <a:ext cx="11084400" cy="26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n"/>
              <a:t>Looking at everything naively would be O(n</a:t>
            </a:r>
            <a:r>
              <a:rPr lang="en" baseline="30000"/>
              <a:t>2</a:t>
            </a:r>
            <a:r>
              <a:rPr lang="en"/>
              <a:t>d</a:t>
            </a:r>
            <a:r>
              <a:rPr lang="en" baseline="30000"/>
              <a:t>2</a:t>
            </a:r>
            <a:r>
              <a:rPr lang="en"/>
              <a:t>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Attention gets us to n</a:t>
            </a:r>
            <a:r>
              <a:rPr lang="en" baseline="30000"/>
              <a:t>2</a:t>
            </a:r>
            <a:r>
              <a:rPr lang="en"/>
              <a:t>d ; paper argues that is pretty good, but it is not great.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The n</a:t>
            </a:r>
            <a:r>
              <a:rPr lang="en" baseline="30000"/>
              <a:t>2</a:t>
            </a:r>
            <a:r>
              <a:rPr lang="en"/>
              <a:t> makes scaling up the size of input+output </a:t>
            </a:r>
            <a:r>
              <a:rPr lang="en" b="1"/>
              <a:t>very</a:t>
            </a:r>
            <a:r>
              <a:rPr lang="en"/>
              <a:t> expensive.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One approach is to factorize attention operation to reduce complexity:</a:t>
            </a:r>
            <a:br>
              <a:rPr lang="en"/>
            </a:br>
            <a:r>
              <a:rPr lang="en"/>
              <a:t>“Sparse Attention” - O(n</a:t>
            </a:r>
            <a:r>
              <a:rPr lang="en" baseline="30000"/>
              <a:t>1.5</a:t>
            </a:r>
            <a:r>
              <a:rPr lang="en"/>
              <a:t>) - used by GPT-3 to make very massive models </a:t>
            </a:r>
            <a:endParaRPr/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935" y="1328067"/>
            <a:ext cx="9215767" cy="2100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415600" y="140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Recent ideas on efficiency:  O(ndm) [linear time] attention</a:t>
            </a:r>
            <a:endParaRPr/>
          </a:p>
        </p:txBody>
      </p:sp>
      <p:pic>
        <p:nvPicPr>
          <p:cNvPr id="202" name="Google Shape;2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300" y="881685"/>
            <a:ext cx="9106155" cy="509463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8"/>
          <p:cNvSpPr txBox="1"/>
          <p:nvPr/>
        </p:nvSpPr>
        <p:spPr>
          <a:xfrm>
            <a:off x="3447867" y="6329501"/>
            <a:ext cx="8744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Shen 2020 “Efficient Attention”; Katharopoulos 2020 “Transformers are RNNs”</a:t>
            </a:r>
            <a:endParaRPr sz="24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Efficiency survey (Tay 2020)</a:t>
            </a:r>
            <a:endParaRPr/>
          </a:p>
        </p:txBody>
      </p:sp>
      <p:pic>
        <p:nvPicPr>
          <p:cNvPr id="209" name="Google Shape;20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8501" y="1466818"/>
            <a:ext cx="5235001" cy="420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/>
          <p:nvPr/>
        </p:nvSpPr>
        <p:spPr>
          <a:xfrm>
            <a:off x="441000" y="5783367"/>
            <a:ext cx="11310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LRA, or Long Range Arena, is a benchmark for transformer performance on tasks w/ long-range dependencies (to test the n^2 blowup). Models with high LRA are large &amp; slow.</a:t>
            </a:r>
            <a:endParaRPr sz="24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More observations on efficiency (Fedus 2021)</a:t>
            </a:r>
            <a:endParaRPr/>
          </a:p>
        </p:txBody>
      </p:sp>
      <p:pic>
        <p:nvPicPr>
          <p:cNvPr id="216" name="Google Shape;2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134" y="1553784"/>
            <a:ext cx="4968601" cy="375043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 txBox="1"/>
          <p:nvPr/>
        </p:nvSpPr>
        <p:spPr>
          <a:xfrm>
            <a:off x="1157667" y="5448634"/>
            <a:ext cx="9991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Under a </a:t>
            </a:r>
            <a:r>
              <a:rPr lang="en" sz="2400" b="1"/>
              <a:t>fixed compute budget</a:t>
            </a:r>
            <a:r>
              <a:rPr lang="en" sz="2400"/>
              <a:t>, it is better to have a (much) bigger model and stop earlier.</a:t>
            </a:r>
            <a:endParaRPr sz="2400"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3368" y="1560167"/>
            <a:ext cx="4862976" cy="368526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/>
          <p:nvPr/>
        </p:nvSpPr>
        <p:spPr>
          <a:xfrm>
            <a:off x="7613000" y="2780967"/>
            <a:ext cx="440400" cy="4280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0" name="Google Shape;220;p30"/>
          <p:cNvSpPr txBox="1"/>
          <p:nvPr/>
        </p:nvSpPr>
        <p:spPr>
          <a:xfrm>
            <a:off x="7257200" y="1950468"/>
            <a:ext cx="1152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cheap!</a:t>
            </a:r>
            <a:endParaRPr sz="2400"/>
          </a:p>
        </p:txBody>
      </p:sp>
      <p:sp>
        <p:nvSpPr>
          <p:cNvPr id="221" name="Google Shape;221;p30"/>
          <p:cNvSpPr txBox="1"/>
          <p:nvPr/>
        </p:nvSpPr>
        <p:spPr>
          <a:xfrm>
            <a:off x="300400" y="5982234"/>
            <a:ext cx="11591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Early-stopping of huge models, strategy inspired by Kaplan 2020 “Scaling laws for neural language models”</a:t>
            </a:r>
            <a:endParaRPr sz="2400"/>
          </a:p>
        </p:txBody>
      </p:sp>
      <p:sp>
        <p:nvSpPr>
          <p:cNvPr id="222" name="Google Shape;222;p30"/>
          <p:cNvSpPr txBox="1"/>
          <p:nvPr/>
        </p:nvSpPr>
        <p:spPr>
          <a:xfrm>
            <a:off x="9143433" y="708368"/>
            <a:ext cx="28964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“Switched Transformers”</a:t>
            </a:r>
            <a:endParaRPr sz="24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xfrm>
            <a:off x="415600" y="2536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 dirty="0"/>
              <a:t>Switch Transformers: enlarge parameters (</a:t>
            </a:r>
            <a:r>
              <a:rPr lang="en" dirty="0" err="1"/>
              <a:t>Fedus</a:t>
            </a:r>
            <a:r>
              <a:rPr lang="en" dirty="0"/>
              <a:t> 2021)</a:t>
            </a:r>
            <a:endParaRPr dirty="0"/>
          </a:p>
        </p:txBody>
      </p:sp>
      <p:sp>
        <p:nvSpPr>
          <p:cNvPr id="228" name="Google Shape;228;p31"/>
          <p:cNvSpPr txBox="1">
            <a:spLocks noGrp="1"/>
          </p:cNvSpPr>
          <p:nvPr>
            <p:ph type="body" idx="1"/>
          </p:nvPr>
        </p:nvSpPr>
        <p:spPr>
          <a:xfrm>
            <a:off x="415600" y="1017233"/>
            <a:ext cx="11438000" cy="143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Make the FF layer much larger by using a Mixture of Experts architecture.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Ideas: (1) don’t mix.  Just one expert.  (2) Only router loss is to load-balance.</a:t>
            </a:r>
            <a:endParaRPr/>
          </a:p>
        </p:txBody>
      </p:sp>
      <p:pic>
        <p:nvPicPr>
          <p:cNvPr id="229" name="Google Shape;22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233" y="2253334"/>
            <a:ext cx="8254736" cy="4387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 is so great about scaling up: Amazing GPT tricks</a:t>
            </a:r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body" idx="1"/>
          </p:nvPr>
        </p:nvSpPr>
        <p:spPr>
          <a:xfrm>
            <a:off x="415600" y="1251333"/>
            <a:ext cx="11360800" cy="9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85000" lnSpcReduction="20000"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Priming is basically few-shot learning! Show GPT a few example inputs/outputs, and it figures out how to respond to future queries.</a:t>
            </a:r>
            <a:endParaRPr/>
          </a:p>
        </p:txBody>
      </p:sp>
      <p:pic>
        <p:nvPicPr>
          <p:cNvPr id="236" name="Google Shape;236;p32"/>
          <p:cNvPicPr preferRelativeResize="0"/>
          <p:nvPr/>
        </p:nvPicPr>
        <p:blipFill rotWithShape="1">
          <a:blip r:embed="rId3">
            <a:alphaModFix/>
          </a:blip>
          <a:srcRect l="3128" t="2461" r="29294" b="48001"/>
          <a:stretch/>
        </p:blipFill>
        <p:spPr>
          <a:xfrm>
            <a:off x="3680116" y="2446501"/>
            <a:ext cx="4831765" cy="375336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2"/>
          <p:cNvSpPr/>
          <p:nvPr/>
        </p:nvSpPr>
        <p:spPr>
          <a:xfrm>
            <a:off x="3680100" y="2491000"/>
            <a:ext cx="4831600" cy="284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8" name="Google Shape;238;p32"/>
          <p:cNvSpPr txBox="1"/>
          <p:nvPr/>
        </p:nvSpPr>
        <p:spPr>
          <a:xfrm>
            <a:off x="7082033" y="2111101"/>
            <a:ext cx="18412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The “primer”</a:t>
            </a:r>
            <a:endParaRPr sz="1467"/>
          </a:p>
        </p:txBody>
      </p:sp>
      <p:cxnSp>
        <p:nvCxnSpPr>
          <p:cNvPr id="239" name="Google Shape;239;p32"/>
          <p:cNvCxnSpPr/>
          <p:nvPr/>
        </p:nvCxnSpPr>
        <p:spPr>
          <a:xfrm rot="10800000">
            <a:off x="5883800" y="5712533"/>
            <a:ext cx="740400" cy="21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0" name="Google Shape;240;p32"/>
          <p:cNvSpPr txBox="1"/>
          <p:nvPr/>
        </p:nvSpPr>
        <p:spPr>
          <a:xfrm>
            <a:off x="6624200" y="5712534"/>
            <a:ext cx="48804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Without any pre-training, it “learns” to write MC questions with quality distractors &amp; the correct answer!</a:t>
            </a:r>
            <a:endParaRPr sz="1467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 is so great about scaling up: Amazing GPT tricks</a:t>
            </a:r>
            <a:endParaRPr/>
          </a:p>
        </p:txBody>
      </p:sp>
      <p:pic>
        <p:nvPicPr>
          <p:cNvPr id="246" name="Google Shape;2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133" y="1663149"/>
            <a:ext cx="4572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0150" y="1548267"/>
            <a:ext cx="6629052" cy="4801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682" y="2036967"/>
            <a:ext cx="6345433" cy="356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 rotWithShape="1">
          <a:blip r:embed="rId4">
            <a:alphaModFix/>
          </a:blip>
          <a:srcRect l="13746" t="20473" r="19751" b="22717"/>
          <a:stretch/>
        </p:blipFill>
        <p:spPr>
          <a:xfrm>
            <a:off x="6928051" y="2597384"/>
            <a:ext cx="5077267" cy="244846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4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 is so great about scaling up: Amazing GPT tricks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A Library for Priming GPT3: Example with Latex</a:t>
            </a:r>
            <a:endParaRPr/>
          </a:p>
        </p:txBody>
      </p:sp>
      <p:sp>
        <p:nvSpPr>
          <p:cNvPr id="260" name="Google Shape;260;p35"/>
          <p:cNvSpPr txBox="1"/>
          <p:nvPr/>
        </p:nvSpPr>
        <p:spPr>
          <a:xfrm>
            <a:off x="938400" y="1896534"/>
            <a:ext cx="10315200" cy="495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" sz="1200" b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# Construct GPT object and show some examples</a:t>
            </a:r>
            <a:endParaRPr sz="1200" b="1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 = GPT(engine=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"davinci"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temperature=</a:t>
            </a:r>
            <a:r>
              <a:rPr lang="en" sz="1200" b="1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0.5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max_tokens=</a:t>
            </a:r>
            <a:r>
              <a:rPr lang="en" sz="1200" b="1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100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'Two plus two equals four'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'2 + 2 = 4'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'The integral from zero to infinity'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'\\int_0^{\\infty}'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'The gradient of x squared plus two times x with respect to x'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'\\nabla_x x^2 + 2x'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'The log of two times x'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'\\log{2x}'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gpt.add_example(Example(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'x squared plus y squared plus equals z squared'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'x^2 + y^2 = z^2'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# Define UI configuration</a:t>
            </a:r>
            <a:endParaRPr sz="1200" b="1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config = UIConfig(description=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"Text to equation"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 button_text=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"Translate"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 placeholder=</a:t>
            </a:r>
            <a:r>
              <a:rPr lang="en" sz="1200" b="1">
                <a:solidFill>
                  <a:srgbClr val="A31515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"x squared plus 2 times x"</a:t>
            </a: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150000"/>
              </a:lnSpc>
            </a:pPr>
            <a:r>
              <a:rPr lang="en" sz="1200" b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demo_web_app(gpt, config)</a:t>
            </a:r>
            <a:endParaRPr sz="1200" b="1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845200" y="1397533"/>
            <a:ext cx="10501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github.com/shreyashankar/gpt3-sandbox</a:t>
            </a:r>
            <a:endParaRPr sz="24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Some Interpretability Results</a:t>
            </a:r>
            <a:endParaRPr/>
          </a:p>
        </p:txBody>
      </p:sp>
      <p:sp>
        <p:nvSpPr>
          <p:cNvPr id="267" name="Google Shape;267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172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7500" lnSpcReduction="20000"/>
          </a:bodyPr>
          <a:lstStyle/>
          <a:p>
            <a:pPr marL="0" indent="0">
              <a:buNone/>
            </a:pPr>
            <a:r>
              <a:rPr lang="en"/>
              <a:t>Individual attention heads have specific purposes, e.g., inferring gender for pronouns. (Vig 2020, Causal Mediation).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In some networks, most heads can be pruned with little damage (Voita 2019, Analyzing Multi-Head).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/>
              <a:t>Maybe the community will use Linear-Time attention and Head-Pruning to make even more massive models with less computation.</a:t>
            </a:r>
            <a:endParaRPr/>
          </a:p>
        </p:txBody>
      </p:sp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4401" y="1264168"/>
            <a:ext cx="6273801" cy="289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 b="63333"/>
          <a:stretch/>
        </p:blipFill>
        <p:spPr>
          <a:xfrm>
            <a:off x="6232534" y="4229101"/>
            <a:ext cx="4756133" cy="251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415600" y="340100"/>
            <a:ext cx="11673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Image GPT/Generative Pretraining from Pixels (Chen 2020)</a:t>
            </a:r>
            <a:endParaRPr/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15600" y="4364175"/>
            <a:ext cx="11316800" cy="225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Two explored training objectives</a:t>
            </a:r>
            <a:endParaRPr/>
          </a:p>
          <a:p>
            <a:pPr indent="-287859">
              <a:buSzPts val="1600"/>
              <a:buAutoNum type="arabicPeriod"/>
            </a:pPr>
            <a:r>
              <a:rPr lang="en" sz="2133"/>
              <a:t>Autoregressive: predict next pixel value in raster order</a:t>
            </a:r>
            <a:endParaRPr sz="2133"/>
          </a:p>
          <a:p>
            <a:pPr indent="-287859">
              <a:buSzPts val="1600"/>
              <a:buAutoNum type="arabicPeriod"/>
            </a:pPr>
            <a:r>
              <a:rPr lang="en" sz="2133"/>
              <a:t>BERT-Style: predict values of masked pixels (15%)</a:t>
            </a:r>
            <a:endParaRPr sz="2133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267"/>
              <a:t>Key observation: </a:t>
            </a:r>
            <a:r>
              <a:rPr lang="en" sz="2267" b="1"/>
              <a:t>iGPT learns really good representations</a:t>
            </a:r>
            <a:r>
              <a:rPr lang="en" sz="2267"/>
              <a:t> via generative pretraining! Done </a:t>
            </a:r>
            <a:r>
              <a:rPr lang="en" sz="2267" i="1"/>
              <a:t>without</a:t>
            </a:r>
            <a:r>
              <a:rPr lang="en" sz="2267"/>
              <a:t> inductive bias in NN architecture (c.f. CNNs, where locality is enforced)</a:t>
            </a:r>
            <a:endParaRPr sz="2267"/>
          </a:p>
        </p:txBody>
      </p:sp>
      <p:pic>
        <p:nvPicPr>
          <p:cNvPr id="276" name="Google Shape;2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517" y="1619168"/>
            <a:ext cx="11272968" cy="284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1900" y="966268"/>
            <a:ext cx="2499333" cy="62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7"/>
          <p:cNvPicPr preferRelativeResize="0"/>
          <p:nvPr/>
        </p:nvPicPr>
        <p:blipFill rotWithShape="1">
          <a:blip r:embed="rId5">
            <a:alphaModFix/>
          </a:blip>
          <a:srcRect t="11902"/>
          <a:stretch/>
        </p:blipFill>
        <p:spPr>
          <a:xfrm>
            <a:off x="5745301" y="1032602"/>
            <a:ext cx="3075833" cy="492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>
            <a:spLocks noGrp="1"/>
          </p:cNvSpPr>
          <p:nvPr>
            <p:ph type="title"/>
          </p:nvPr>
        </p:nvSpPr>
        <p:spPr>
          <a:xfrm>
            <a:off x="415600" y="340100"/>
            <a:ext cx="11673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Image GPT/Generative Pretraining from Pixels (Chen 2020)</a:t>
            </a:r>
            <a:endParaRPr/>
          </a:p>
        </p:txBody>
      </p:sp>
      <p:grpSp>
        <p:nvGrpSpPr>
          <p:cNvPr id="284" name="Google Shape;284;p38"/>
          <p:cNvGrpSpPr/>
          <p:nvPr/>
        </p:nvGrpSpPr>
        <p:grpSpPr>
          <a:xfrm>
            <a:off x="1272218" y="1181626"/>
            <a:ext cx="9960367" cy="5347901"/>
            <a:chOff x="1169575" y="980175"/>
            <a:chExt cx="7470275" cy="4010926"/>
          </a:xfrm>
        </p:grpSpPr>
        <p:pic>
          <p:nvPicPr>
            <p:cNvPr id="285" name="Google Shape;285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69575" y="980175"/>
              <a:ext cx="2947253" cy="40109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82025" y="2128975"/>
              <a:ext cx="4257825" cy="286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38"/>
          <p:cNvSpPr txBox="1"/>
          <p:nvPr/>
        </p:nvSpPr>
        <p:spPr>
          <a:xfrm>
            <a:off x="5562400" y="1227434"/>
            <a:ext cx="56704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← Fill-in-the-blank</a:t>
            </a:r>
            <a:endParaRPr sz="2400"/>
          </a:p>
          <a:p>
            <a:endParaRPr sz="2400"/>
          </a:p>
          <a:p>
            <a:r>
              <a:rPr lang="en" sz="2400"/>
              <a:t>↓ Generations</a:t>
            </a:r>
            <a:endParaRPr sz="24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32960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/>
              <a:t>Feature quality is examined via a linear probe.</a:t>
            </a:r>
            <a:endParaRPr/>
          </a:p>
          <a:p>
            <a:pPr marL="0" indent="0">
              <a:lnSpc>
                <a:spcPct val="100000"/>
              </a:lnSpc>
              <a:buNone/>
            </a:pPr>
            <a:endParaRPr/>
          </a:p>
          <a:p>
            <a:pPr marL="0" indent="0">
              <a:lnSpc>
                <a:spcPct val="100000"/>
              </a:lnSpc>
              <a:buNone/>
            </a:pPr>
            <a:r>
              <a:rPr lang="en"/>
              <a:t>Hypothesis: iGPT operates in 2 phases</a:t>
            </a:r>
            <a:endParaRPr/>
          </a:p>
          <a:p>
            <a:pPr marL="457189" indent="-211661">
              <a:lnSpc>
                <a:spcPct val="100000"/>
              </a:lnSpc>
              <a:spcBef>
                <a:spcPts val="1333"/>
              </a:spcBef>
              <a:buSzPts val="1600"/>
              <a:buAutoNum type="arabicPeriod"/>
            </a:pPr>
            <a:r>
              <a:rPr lang="en" sz="2133"/>
              <a:t>Gradually build a global representation</a:t>
            </a:r>
            <a:endParaRPr sz="2133"/>
          </a:p>
          <a:p>
            <a:pPr marL="457189" indent="-211661">
              <a:lnSpc>
                <a:spcPct val="100000"/>
              </a:lnSpc>
              <a:buSzPts val="1600"/>
              <a:buAutoNum type="arabicPeriod"/>
            </a:pPr>
            <a:r>
              <a:rPr lang="en" sz="2133"/>
              <a:t>Use it to solve a specific task</a:t>
            </a:r>
            <a:endParaRPr sz="2133"/>
          </a:p>
        </p:txBody>
      </p:sp>
      <p:sp>
        <p:nvSpPr>
          <p:cNvPr id="293" name="Google Shape;293;p39"/>
          <p:cNvSpPr txBox="1">
            <a:spLocks noGrp="1"/>
          </p:cNvSpPr>
          <p:nvPr>
            <p:ph type="title"/>
          </p:nvPr>
        </p:nvSpPr>
        <p:spPr>
          <a:xfrm>
            <a:off x="415600" y="340100"/>
            <a:ext cx="11673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Image GPT/Generative Pretraining from Pixels (Chen 2020)</a:t>
            </a:r>
            <a:endParaRPr/>
          </a:p>
        </p:txBody>
      </p:sp>
      <p:pic>
        <p:nvPicPr>
          <p:cNvPr id="294" name="Google Shape;29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4067" y="1441769"/>
            <a:ext cx="7796299" cy="5018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0"/>
          <p:cNvSpPr txBox="1">
            <a:spLocks noGrp="1"/>
          </p:cNvSpPr>
          <p:nvPr>
            <p:ph type="body" idx="1"/>
          </p:nvPr>
        </p:nvSpPr>
        <p:spPr>
          <a:xfrm>
            <a:off x="415600" y="4826200"/>
            <a:ext cx="11303200" cy="173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(In)efficiency of attention is prohibitive!</a:t>
            </a:r>
            <a:endParaRPr/>
          </a:p>
          <a:p>
            <a:pPr indent="-287859">
              <a:buSzPts val="1600"/>
            </a:pPr>
            <a:r>
              <a:rPr lang="en" sz="2133"/>
              <a:t>Features work well on </a:t>
            </a:r>
            <a:r>
              <a:rPr lang="en" sz="2133" b="1"/>
              <a:t>32x32 datasets</a:t>
            </a:r>
            <a:endParaRPr sz="2133" b="1"/>
          </a:p>
          <a:p>
            <a:pPr indent="-287859">
              <a:buSzPts val="1600"/>
            </a:pPr>
            <a:r>
              <a:rPr lang="en" sz="2133"/>
              <a:t>Poor performance on ImageNet (~</a:t>
            </a:r>
            <a:r>
              <a:rPr lang="en" sz="2133" b="1"/>
              <a:t>500^2 pixels/image</a:t>
            </a:r>
            <a:r>
              <a:rPr lang="en" sz="2133"/>
              <a:t>). Hacks are required to remain competitive, e.g. concatenating features from multiple layers</a:t>
            </a:r>
            <a:endParaRPr sz="2133"/>
          </a:p>
        </p:txBody>
      </p:sp>
      <p:sp>
        <p:nvSpPr>
          <p:cNvPr id="300" name="Google Shape;300;p40"/>
          <p:cNvSpPr txBox="1">
            <a:spLocks noGrp="1"/>
          </p:cNvSpPr>
          <p:nvPr>
            <p:ph type="title"/>
          </p:nvPr>
        </p:nvSpPr>
        <p:spPr>
          <a:xfrm>
            <a:off x="415600" y="340100"/>
            <a:ext cx="11673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Image GPT/Generative Pretraining from Pixels (Chen 2020)</a:t>
            </a:r>
            <a:endParaRPr/>
          </a:p>
        </p:txBody>
      </p:sp>
      <p:pic>
        <p:nvPicPr>
          <p:cNvPr id="301" name="Google Shape;30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85" y="1879367"/>
            <a:ext cx="3783433" cy="272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9600" y="1982684"/>
            <a:ext cx="3947120" cy="2519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0884" y="1982676"/>
            <a:ext cx="4092632" cy="25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0"/>
          <p:cNvSpPr txBox="1"/>
          <p:nvPr/>
        </p:nvSpPr>
        <p:spPr>
          <a:xfrm>
            <a:off x="309884" y="1456551"/>
            <a:ext cx="35264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Linear Probe w/ ImageNet Pretraining</a:t>
            </a:r>
            <a:endParaRPr sz="1467"/>
          </a:p>
        </p:txBody>
      </p:sp>
      <p:sp>
        <p:nvSpPr>
          <p:cNvPr id="305" name="Google Shape;305;p40"/>
          <p:cNvSpPr txBox="1"/>
          <p:nvPr/>
        </p:nvSpPr>
        <p:spPr>
          <a:xfrm>
            <a:off x="4215201" y="1510667"/>
            <a:ext cx="370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Full Fine-Tuning w/ ImageNet Pretraining</a:t>
            </a:r>
            <a:endParaRPr sz="1467"/>
          </a:p>
        </p:txBody>
      </p:sp>
      <p:sp>
        <p:nvSpPr>
          <p:cNvPr id="306" name="Google Shape;306;p40"/>
          <p:cNvSpPr txBox="1"/>
          <p:nvPr/>
        </p:nvSpPr>
        <p:spPr>
          <a:xfrm>
            <a:off x="8298101" y="1456567"/>
            <a:ext cx="370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Linear Probe on ImageNet (High Res)</a:t>
            </a:r>
            <a:endParaRPr sz="1467"/>
          </a:p>
        </p:txBody>
      </p:sp>
      <p:sp>
        <p:nvSpPr>
          <p:cNvPr id="307" name="Google Shape;307;p40"/>
          <p:cNvSpPr txBox="1"/>
          <p:nvPr/>
        </p:nvSpPr>
        <p:spPr>
          <a:xfrm>
            <a:off x="4245600" y="960234"/>
            <a:ext cx="3643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i="1"/>
              <a:t>Results on autoregressive tasks</a:t>
            </a:r>
            <a:endParaRPr sz="2400" i="1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1"/>
          <p:cNvSpPr txBox="1">
            <a:spLocks noGrp="1"/>
          </p:cNvSpPr>
          <p:nvPr>
            <p:ph type="body" idx="1"/>
          </p:nvPr>
        </p:nvSpPr>
        <p:spPr>
          <a:xfrm>
            <a:off x="415600" y="4826200"/>
            <a:ext cx="11303200" cy="173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iGPT outperforms 2 other low-data semi-supervised methods, simply using learned reprs + linear classifier</a:t>
            </a:r>
            <a:endParaRPr/>
          </a:p>
          <a:p>
            <a:pPr indent="-287859">
              <a:buSzPts val="1600"/>
            </a:pPr>
            <a:r>
              <a:rPr lang="en" sz="2133"/>
              <a:t>Achieved </a:t>
            </a:r>
            <a:r>
              <a:rPr lang="en" sz="2133" i="1"/>
              <a:t>without</a:t>
            </a:r>
            <a:r>
              <a:rPr lang="en" sz="2133"/>
              <a:t> using special tricks (e.g. data augmentation, pseudo-labeling)</a:t>
            </a:r>
            <a:endParaRPr sz="1867"/>
          </a:p>
        </p:txBody>
      </p:sp>
      <p:sp>
        <p:nvSpPr>
          <p:cNvPr id="313" name="Google Shape;313;p41"/>
          <p:cNvSpPr txBox="1">
            <a:spLocks noGrp="1"/>
          </p:cNvSpPr>
          <p:nvPr>
            <p:ph type="title"/>
          </p:nvPr>
        </p:nvSpPr>
        <p:spPr>
          <a:xfrm>
            <a:off x="415600" y="340100"/>
            <a:ext cx="11673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Image GPT/Generative Pretraining from Pixels (Chen 2020)</a:t>
            </a:r>
            <a:endParaRPr/>
          </a:p>
        </p:txBody>
      </p:sp>
      <p:sp>
        <p:nvSpPr>
          <p:cNvPr id="314" name="Google Shape;314;p41"/>
          <p:cNvSpPr txBox="1"/>
          <p:nvPr/>
        </p:nvSpPr>
        <p:spPr>
          <a:xfrm>
            <a:off x="1328600" y="977067"/>
            <a:ext cx="9534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i="1"/>
              <a:t>What about low-data fine-tuning?</a:t>
            </a:r>
            <a:endParaRPr sz="2400" i="1"/>
          </a:p>
        </p:txBody>
      </p:sp>
      <p:pic>
        <p:nvPicPr>
          <p:cNvPr id="315" name="Google Shape;31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734" y="2113600"/>
            <a:ext cx="5500532" cy="210966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1"/>
          <p:cNvSpPr txBox="1"/>
          <p:nvPr/>
        </p:nvSpPr>
        <p:spPr>
          <a:xfrm>
            <a:off x="6261600" y="4085859"/>
            <a:ext cx="3108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 i="1"/>
              <a:t>* Values are error rates</a:t>
            </a:r>
            <a:endParaRPr sz="1467" i="1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Vision Transformer (Dosovitskiy 2020)</a:t>
            </a:r>
            <a:endParaRPr/>
          </a:p>
        </p:txBody>
      </p:sp>
      <p:pic>
        <p:nvPicPr>
          <p:cNvPr id="322" name="Google Shape;32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8367" y="1172532"/>
            <a:ext cx="9272631" cy="49192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2742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/>
          <a:p>
            <a:pPr marL="0" indent="0">
              <a:buNone/>
            </a:pPr>
            <a:r>
              <a:rPr lang="en"/>
              <a:t>Treat each 14x14 </a:t>
            </a:r>
            <a:r>
              <a:rPr lang="en" b="1"/>
              <a:t>patch</a:t>
            </a:r>
            <a:r>
              <a:rPr lang="en"/>
              <a:t> as a word, embedded to 64-dim feature.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Train supervised, to classify.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Unlike BERT, reconstruction pretraining does not do as well.</a:t>
            </a:r>
            <a:endParaRPr/>
          </a:p>
        </p:txBody>
      </p:sp>
      <p:sp>
        <p:nvSpPr>
          <p:cNvPr id="324" name="Google Shape;324;p42"/>
          <p:cNvSpPr txBox="1"/>
          <p:nvPr/>
        </p:nvSpPr>
        <p:spPr>
          <a:xfrm>
            <a:off x="4354433" y="5971534"/>
            <a:ext cx="46660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467"/>
              <a:t>* Pixels can also be replaced with CNN feature maps</a:t>
            </a:r>
            <a:endParaRPr sz="1467"/>
          </a:p>
          <a:p>
            <a:pPr algn="ctr"/>
            <a:r>
              <a:rPr lang="en" sz="1467" b="1"/>
              <a:t>“Hybrid Model”</a:t>
            </a:r>
            <a:endParaRPr sz="1467" b="1"/>
          </a:p>
        </p:txBody>
      </p:sp>
      <p:cxnSp>
        <p:nvCxnSpPr>
          <p:cNvPr id="325" name="Google Shape;325;p42"/>
          <p:cNvCxnSpPr>
            <a:stCxn id="324" idx="1"/>
          </p:cNvCxnSpPr>
          <p:nvPr/>
        </p:nvCxnSpPr>
        <p:spPr>
          <a:xfrm flipH="1" flipV="1">
            <a:off x="4042833" y="6064734"/>
            <a:ext cx="311600" cy="255658"/>
          </a:xfrm>
          <a:prstGeom prst="straightConnector1">
            <a:avLst/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Vision Transformer</a:t>
            </a:r>
            <a:endParaRPr/>
          </a:p>
        </p:txBody>
      </p:sp>
      <p:pic>
        <p:nvPicPr>
          <p:cNvPr id="331" name="Google Shape;33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139" y="213434"/>
            <a:ext cx="6933263" cy="3556933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4260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A huge model with a huge dataset wins out (though ViT-H is still smaller than BiT-L: 600M vs. 900M)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ViT scales better with training set size, eventually winning, but starts w/ a disadvantage</a:t>
            </a:r>
            <a:endParaRPr/>
          </a:p>
        </p:txBody>
      </p:sp>
      <p:pic>
        <p:nvPicPr>
          <p:cNvPr id="333" name="Google Shape;33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5259" y="213433"/>
            <a:ext cx="5369023" cy="13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3"/>
          <p:cNvPicPr preferRelativeResize="0"/>
          <p:nvPr/>
        </p:nvPicPr>
        <p:blipFill rotWithShape="1">
          <a:blip r:embed="rId5">
            <a:alphaModFix/>
          </a:blip>
          <a:srcRect t="11253"/>
          <a:stretch/>
        </p:blipFill>
        <p:spPr>
          <a:xfrm>
            <a:off x="4929117" y="4189751"/>
            <a:ext cx="6761299" cy="2291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Vision Transformer (Dosovitskiy 2020)</a:t>
            </a:r>
            <a:endParaRPr/>
          </a:p>
        </p:txBody>
      </p:sp>
      <p:pic>
        <p:nvPicPr>
          <p:cNvPr id="340" name="Google Shape;34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001" y="1536622"/>
            <a:ext cx="6985665" cy="366044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4260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ViT yields better performance per exaFLOP, compared to ResNets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en"/>
              <a:t>What’s next?  Patch Generative Transformers.</a:t>
            </a:r>
            <a:endParaRPr/>
          </a:p>
        </p:txBody>
      </p:sp>
      <p:sp>
        <p:nvSpPr>
          <p:cNvPr id="347" name="Google Shape;347;p45"/>
          <p:cNvSpPr txBox="1">
            <a:spLocks noGrp="1"/>
          </p:cNvSpPr>
          <p:nvPr>
            <p:ph type="body" idx="1"/>
          </p:nvPr>
        </p:nvSpPr>
        <p:spPr>
          <a:xfrm>
            <a:off x="415600" y="1182833"/>
            <a:ext cx="11360800" cy="224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/>
          </a:bodyPr>
          <a:lstStyle/>
          <a:p>
            <a:pPr marL="0" indent="0">
              <a:buNone/>
            </a:pPr>
            <a:r>
              <a:rPr lang="en"/>
              <a:t>Patch representation seems better than pixels, but Vision Transformer is not generative.  VQ-VAE (van den Oord 2017) shows how to fit a generative patch representation with discrete words: quantize to a finite vocabulary of embeddings.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DALL-E seems to use this technique (unpublished).</a:t>
            </a:r>
            <a:endParaRPr/>
          </a:p>
        </p:txBody>
      </p:sp>
      <p:pic>
        <p:nvPicPr>
          <p:cNvPr id="348" name="Google Shape;34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967" y="3139602"/>
            <a:ext cx="10400996" cy="324416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5"/>
          <p:cNvSpPr txBox="1"/>
          <p:nvPr/>
        </p:nvSpPr>
        <p:spPr>
          <a:xfrm>
            <a:off x="692100" y="6264068"/>
            <a:ext cx="11360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Transformer generates: “A chair shaped like an avocado.&lt;start-image&gt;0 0 0 1 0 3 0 0 2 0 53 0 0”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669</TotalTime>
  <Words>4957</Words>
  <Application>Microsoft Macintosh PowerPoint</Application>
  <PresentationFormat>Widescreen</PresentationFormat>
  <Paragraphs>1126</Paragraphs>
  <Slides>89</Slides>
  <Notes>33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9" baseType="lpstr">
      <vt:lpstr>Arial</vt:lpstr>
      <vt:lpstr>Calibri</vt:lpstr>
      <vt:lpstr>Calibri Light</vt:lpstr>
      <vt:lpstr>Cambria Math</vt:lpstr>
      <vt:lpstr>Courier New</vt:lpstr>
      <vt:lpstr>DejaVu Sans</vt:lpstr>
      <vt:lpstr>Times New Roman</vt:lpstr>
      <vt:lpstr>Trebuchet MS</vt:lpstr>
      <vt:lpstr>Wingdings</vt:lpstr>
      <vt:lpstr>Office Theme</vt:lpstr>
      <vt:lpstr>CS 7150</vt:lpstr>
      <vt:lpstr>Neural Machine Translation</vt:lpstr>
      <vt:lpstr>Neural Machine Translation (NMT)</vt:lpstr>
      <vt:lpstr>Greedy Decoding</vt:lpstr>
      <vt:lpstr>Problems with Greedy Decoding</vt:lpstr>
      <vt:lpstr>Exhaustive Search Decoding</vt:lpstr>
      <vt:lpstr>Beam Search Decoding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PowerPoint Presentation</vt:lpstr>
      <vt:lpstr>Beam Search Decoding: Example</vt:lpstr>
      <vt:lpstr>Beam Search Decoding: Example</vt:lpstr>
      <vt:lpstr>Beam search decoding: stopping criterion</vt:lpstr>
      <vt:lpstr>Beam Search Decoding: Finishing up</vt:lpstr>
      <vt:lpstr>How do we evaluate neural machine translation?</vt:lpstr>
      <vt:lpstr>NMT: the biggest success story of Neural NLP</vt:lpstr>
      <vt:lpstr>Is Machine Translation Solved?</vt:lpstr>
      <vt:lpstr>Is Machine Translation Solved?</vt:lpstr>
      <vt:lpstr>Is Machine Translation Solved?</vt:lpstr>
      <vt:lpstr>NMT Research Continues</vt:lpstr>
      <vt:lpstr>The Bottleneck Problem in Sequence-to-Sequence</vt:lpstr>
      <vt:lpstr>The Bottleneck Problem in Sequence-to-Sequence</vt:lpstr>
      <vt:lpstr>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Attention in Equations</vt:lpstr>
      <vt:lpstr>Attention is Great</vt:lpstr>
      <vt:lpstr>Attention is a general deep learning technique</vt:lpstr>
      <vt:lpstr>Image Captioning</vt:lpstr>
      <vt:lpstr>Recurrent Neural Network</vt:lpstr>
      <vt:lpstr>test image</vt:lpstr>
      <vt:lpstr>PowerPoint Presentation</vt:lpstr>
      <vt:lpstr>test image</vt:lpstr>
      <vt:lpstr>test image</vt:lpstr>
      <vt:lpstr>test image</vt:lpstr>
      <vt:lpstr>test image</vt:lpstr>
      <vt:lpstr>test image</vt:lpstr>
      <vt:lpstr>PowerPoint Presentation</vt:lpstr>
      <vt:lpstr>PowerPoint Presentation</vt:lpstr>
      <vt:lpstr>test image</vt:lpstr>
      <vt:lpstr>Attention-based captioning</vt:lpstr>
      <vt:lpstr>Transformers</vt:lpstr>
      <vt:lpstr>Transformer papers</vt:lpstr>
      <vt:lpstr>History of NLP architectures</vt:lpstr>
      <vt:lpstr>Attention is All You Need (Vaswani 2017 - Google)</vt:lpstr>
      <vt:lpstr>One vector for every token, through a stack of layers</vt:lpstr>
      <vt:lpstr>The Two Steps Inside Each Layer</vt:lpstr>
      <vt:lpstr>Transformers attend over the grid of states</vt:lpstr>
      <vt:lpstr>The goal: deep context-aware representation per word</vt:lpstr>
      <vt:lpstr>Self-Attention by softmax dot-product</vt:lpstr>
      <vt:lpstr>Three More Architectural Details</vt:lpstr>
      <vt:lpstr>A couple more engineering details from the code</vt:lpstr>
      <vt:lpstr>Transformers for Translation: better, faster, cheaper</vt:lpstr>
      <vt:lpstr>After Transformer: GPT-2 (Decode only), BERT (Encode only)</vt:lpstr>
      <vt:lpstr>Decoder task: Predict the Next Word (GPT-1,2,3)</vt:lpstr>
      <vt:lpstr>The BERT encoder training task.  (Devlin 2018)</vt:lpstr>
      <vt:lpstr>A discussion of transformer efficiency… Or inefficiency</vt:lpstr>
      <vt:lpstr>Recent ideas on efficiency:  O(ndm) [linear time] attention</vt:lpstr>
      <vt:lpstr>Efficiency survey (Tay 2020)</vt:lpstr>
      <vt:lpstr>More observations on efficiency (Fedus 2021)</vt:lpstr>
      <vt:lpstr>Switch Transformers: enlarge parameters (Fedus 2021)</vt:lpstr>
      <vt:lpstr>What is so great about scaling up: Amazing GPT tricks</vt:lpstr>
      <vt:lpstr>What is so great about scaling up: Amazing GPT tricks</vt:lpstr>
      <vt:lpstr>What is so great about scaling up: Amazing GPT tricks</vt:lpstr>
      <vt:lpstr>A Library for Priming GPT3: Example with Latex</vt:lpstr>
      <vt:lpstr>Some Interpretability Results</vt:lpstr>
      <vt:lpstr>Image GPT/Generative Pretraining from Pixels (Chen 2020)</vt:lpstr>
      <vt:lpstr>Image GPT/Generative Pretraining from Pixels (Chen 2020)</vt:lpstr>
      <vt:lpstr>Image GPT/Generative Pretraining from Pixels (Chen 2020)</vt:lpstr>
      <vt:lpstr>Image GPT/Generative Pretraining from Pixels (Chen 2020)</vt:lpstr>
      <vt:lpstr>Image GPT/Generative Pretraining from Pixels (Chen 2020)</vt:lpstr>
      <vt:lpstr>Vision Transformer (Dosovitskiy 2020)</vt:lpstr>
      <vt:lpstr>Vision Transformer</vt:lpstr>
      <vt:lpstr>Vision Transformer (Dosovitskiy 2020)</vt:lpstr>
      <vt:lpstr>What’s next?  Patch Generative Transformers.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4</cp:revision>
  <dcterms:created xsi:type="dcterms:W3CDTF">2022-11-03T04:03:20Z</dcterms:created>
  <dcterms:modified xsi:type="dcterms:W3CDTF">2022-11-03T15:13:15Z</dcterms:modified>
</cp:coreProperties>
</file>