
<file path=[Content_Types].xml><?xml version="1.0" encoding="utf-8"?>
<Types xmlns="http://schemas.openxmlformats.org/package/2006/content-types">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2.xml" ContentType="application/vnd.openxmlformats-officedocument.presentationml.tags+xml"/>
  <Override PartName="/ppt/notesSlides/notesSlide44.xml" ContentType="application/vnd.openxmlformats-officedocument.presentationml.notesSlide+xml"/>
  <Override PartName="/ppt/tags/tag3.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4.xml" ContentType="application/vnd.openxmlformats-officedocument.presentationml.tags+xml"/>
  <Override PartName="/ppt/notesSlides/notesSlide47.xml" ContentType="application/vnd.openxmlformats-officedocument.presentationml.notesSlide+xml"/>
  <Override PartName="/ppt/tags/tag5.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6.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6" r:id="rId1"/>
  </p:sldMasterIdLst>
  <p:notesMasterIdLst>
    <p:notesMasterId r:id="rId85"/>
  </p:notesMasterIdLst>
  <p:sldIdLst>
    <p:sldId id="350" r:id="rId2"/>
    <p:sldId id="1522" r:id="rId3"/>
    <p:sldId id="1521" r:id="rId4"/>
    <p:sldId id="1525" r:id="rId5"/>
    <p:sldId id="1526" r:id="rId6"/>
    <p:sldId id="1527" r:id="rId7"/>
    <p:sldId id="1528" r:id="rId8"/>
    <p:sldId id="1529" r:id="rId9"/>
    <p:sldId id="1530" r:id="rId10"/>
    <p:sldId id="1541" r:id="rId11"/>
    <p:sldId id="1535" r:id="rId12"/>
    <p:sldId id="1542" r:id="rId13"/>
    <p:sldId id="1540" r:id="rId14"/>
    <p:sldId id="1538" r:id="rId15"/>
    <p:sldId id="1533" r:id="rId16"/>
    <p:sldId id="1543" r:id="rId17"/>
    <p:sldId id="1534" r:id="rId18"/>
    <p:sldId id="1537" r:id="rId19"/>
    <p:sldId id="1536" r:id="rId20"/>
    <p:sldId id="1544" r:id="rId21"/>
    <p:sldId id="1545" r:id="rId22"/>
    <p:sldId id="351" r:id="rId23"/>
    <p:sldId id="352" r:id="rId24"/>
    <p:sldId id="1546" r:id="rId25"/>
    <p:sldId id="258" r:id="rId26"/>
    <p:sldId id="259" r:id="rId27"/>
    <p:sldId id="260" r:id="rId28"/>
    <p:sldId id="261" r:id="rId29"/>
    <p:sldId id="262" r:id="rId30"/>
    <p:sldId id="263" r:id="rId31"/>
    <p:sldId id="264" r:id="rId32"/>
    <p:sldId id="265" r:id="rId33"/>
    <p:sldId id="353" r:id="rId34"/>
    <p:sldId id="354" r:id="rId35"/>
    <p:sldId id="268" r:id="rId36"/>
    <p:sldId id="355" r:id="rId37"/>
    <p:sldId id="269" r:id="rId38"/>
    <p:sldId id="270"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324" r:id="rId53"/>
    <p:sldId id="325" r:id="rId54"/>
    <p:sldId id="284" r:id="rId55"/>
    <p:sldId id="285" r:id="rId56"/>
    <p:sldId id="286" r:id="rId57"/>
    <p:sldId id="1921" r:id="rId58"/>
    <p:sldId id="1922" r:id="rId59"/>
    <p:sldId id="1923" r:id="rId60"/>
    <p:sldId id="1924" r:id="rId61"/>
    <p:sldId id="2278" r:id="rId62"/>
    <p:sldId id="2279" r:id="rId63"/>
    <p:sldId id="2280" r:id="rId64"/>
    <p:sldId id="2282" r:id="rId65"/>
    <p:sldId id="2283" r:id="rId66"/>
    <p:sldId id="2284" r:id="rId67"/>
    <p:sldId id="2272" r:id="rId68"/>
    <p:sldId id="2285" r:id="rId69"/>
    <p:sldId id="2286" r:id="rId70"/>
    <p:sldId id="2132" r:id="rId71"/>
    <p:sldId id="2133" r:id="rId72"/>
    <p:sldId id="2166" r:id="rId73"/>
    <p:sldId id="2104" r:id="rId74"/>
    <p:sldId id="2167" r:id="rId75"/>
    <p:sldId id="2168" r:id="rId76"/>
    <p:sldId id="2169" r:id="rId77"/>
    <p:sldId id="2287" r:id="rId78"/>
    <p:sldId id="2003" r:id="rId79"/>
    <p:sldId id="2288" r:id="rId80"/>
    <p:sldId id="2064" r:id="rId81"/>
    <p:sldId id="2137" r:id="rId82"/>
    <p:sldId id="2291" r:id="rId83"/>
    <p:sldId id="2292"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p:restoredTop sz="75102"/>
  </p:normalViewPr>
  <p:slideViewPr>
    <p:cSldViewPr snapToGrid="0">
      <p:cViewPr varScale="1">
        <p:scale>
          <a:sx n="78" d="100"/>
          <a:sy n="78" d="100"/>
        </p:scale>
        <p:origin x="192"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88E7B-8FF6-E84E-AEBE-FB79F22A90E9}" type="datetimeFigureOut">
              <a:rPr lang="en-US" smtClean="0"/>
              <a:t>11/17/22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179B8-9666-C948-98B8-1AE9690BC719}" type="slidenum">
              <a:rPr lang="en-US" smtClean="0"/>
              <a:t>‹#›</a:t>
            </a:fld>
            <a:endParaRPr lang="en-US"/>
          </a:p>
        </p:txBody>
      </p:sp>
    </p:spTree>
    <p:extLst>
      <p:ext uri="{BB962C8B-B14F-4D97-AF65-F5344CB8AC3E}">
        <p14:creationId xmlns:p14="http://schemas.microsoft.com/office/powerpoint/2010/main" val="1472356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3</a:t>
            </a:fld>
            <a:endParaRPr lang="en-US"/>
          </a:p>
        </p:txBody>
      </p:sp>
    </p:spTree>
    <p:extLst>
      <p:ext uri="{BB962C8B-B14F-4D97-AF65-F5344CB8AC3E}">
        <p14:creationId xmlns:p14="http://schemas.microsoft.com/office/powerpoint/2010/main" val="3652950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4</a:t>
            </a:fld>
            <a:endParaRPr lang="en-US"/>
          </a:p>
        </p:txBody>
      </p:sp>
    </p:spTree>
    <p:extLst>
      <p:ext uri="{BB962C8B-B14F-4D97-AF65-F5344CB8AC3E}">
        <p14:creationId xmlns:p14="http://schemas.microsoft.com/office/powerpoint/2010/main" val="2637544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5</a:t>
            </a:fld>
            <a:endParaRPr lang="en-US"/>
          </a:p>
        </p:txBody>
      </p:sp>
    </p:spTree>
    <p:extLst>
      <p:ext uri="{BB962C8B-B14F-4D97-AF65-F5344CB8AC3E}">
        <p14:creationId xmlns:p14="http://schemas.microsoft.com/office/powerpoint/2010/main" val="3102568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7</a:t>
            </a:fld>
            <a:endParaRPr lang="en-US"/>
          </a:p>
        </p:txBody>
      </p:sp>
    </p:spTree>
    <p:extLst>
      <p:ext uri="{BB962C8B-B14F-4D97-AF65-F5344CB8AC3E}">
        <p14:creationId xmlns:p14="http://schemas.microsoft.com/office/powerpoint/2010/main" val="2578923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8</a:t>
            </a:fld>
            <a:endParaRPr lang="en-US"/>
          </a:p>
        </p:txBody>
      </p:sp>
    </p:spTree>
    <p:extLst>
      <p:ext uri="{BB962C8B-B14F-4D97-AF65-F5344CB8AC3E}">
        <p14:creationId xmlns:p14="http://schemas.microsoft.com/office/powerpoint/2010/main" val="3541553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11</a:t>
            </a:fld>
            <a:endParaRPr lang="en-US"/>
          </a:p>
        </p:txBody>
      </p:sp>
    </p:spTree>
    <p:extLst>
      <p:ext uri="{BB962C8B-B14F-4D97-AF65-F5344CB8AC3E}">
        <p14:creationId xmlns:p14="http://schemas.microsoft.com/office/powerpoint/2010/main" val="610874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12</a:t>
            </a:fld>
            <a:endParaRPr lang="en-US"/>
          </a:p>
        </p:txBody>
      </p:sp>
    </p:spTree>
    <p:extLst>
      <p:ext uri="{BB962C8B-B14F-4D97-AF65-F5344CB8AC3E}">
        <p14:creationId xmlns:p14="http://schemas.microsoft.com/office/powerpoint/2010/main" val="169705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13</a:t>
            </a:fld>
            <a:endParaRPr lang="en-US"/>
          </a:p>
        </p:txBody>
      </p:sp>
    </p:spTree>
    <p:extLst>
      <p:ext uri="{BB962C8B-B14F-4D97-AF65-F5344CB8AC3E}">
        <p14:creationId xmlns:p14="http://schemas.microsoft.com/office/powerpoint/2010/main" val="1664296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14</a:t>
            </a:fld>
            <a:endParaRPr lang="en-US"/>
          </a:p>
        </p:txBody>
      </p:sp>
    </p:spTree>
    <p:extLst>
      <p:ext uri="{BB962C8B-B14F-4D97-AF65-F5344CB8AC3E}">
        <p14:creationId xmlns:p14="http://schemas.microsoft.com/office/powerpoint/2010/main" val="2807101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15</a:t>
            </a:fld>
            <a:endParaRPr lang="en-US"/>
          </a:p>
        </p:txBody>
      </p:sp>
    </p:spTree>
    <p:extLst>
      <p:ext uri="{BB962C8B-B14F-4D97-AF65-F5344CB8AC3E}">
        <p14:creationId xmlns:p14="http://schemas.microsoft.com/office/powerpoint/2010/main" val="3384352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41FD9-1CCC-DC49-AAD6-BB67582AAFBD}" type="slidenum">
              <a:rPr lang="en-US" smtClean="0"/>
              <a:t>16</a:t>
            </a:fld>
            <a:endParaRPr lang="en-US"/>
          </a:p>
        </p:txBody>
      </p:sp>
    </p:spTree>
    <p:extLst>
      <p:ext uri="{BB962C8B-B14F-4D97-AF65-F5344CB8AC3E}">
        <p14:creationId xmlns:p14="http://schemas.microsoft.com/office/powerpoint/2010/main" val="3877494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23</a:t>
            </a:fld>
            <a:endParaRPr lang="en-US"/>
          </a:p>
        </p:txBody>
      </p:sp>
    </p:spTree>
    <p:extLst>
      <p:ext uri="{BB962C8B-B14F-4D97-AF65-F5344CB8AC3E}">
        <p14:creationId xmlns:p14="http://schemas.microsoft.com/office/powerpoint/2010/main" val="844046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24</a:t>
            </a:fld>
            <a:endParaRPr lang="en-US"/>
          </a:p>
        </p:txBody>
      </p:sp>
    </p:spTree>
    <p:extLst>
      <p:ext uri="{BB962C8B-B14F-4D97-AF65-F5344CB8AC3E}">
        <p14:creationId xmlns:p14="http://schemas.microsoft.com/office/powerpoint/2010/main" val="2993435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r>
              <a:t>it’s a really parsimonious mental representation.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it’s a really parsimonious mental representation.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Shape 430"/>
          <p:cNvSpPr>
            <a:spLocks noGrp="1" noRot="1" noChangeAspect="1"/>
          </p:cNvSpPr>
          <p:nvPr>
            <p:ph type="sldImg"/>
          </p:nvPr>
        </p:nvSpPr>
        <p:spPr>
          <a:prstGeom prst="rect">
            <a:avLst/>
          </a:prstGeom>
        </p:spPr>
        <p:txBody>
          <a:bodyPr/>
          <a:lstStyle/>
          <a:p>
            <a:endParaRPr/>
          </a:p>
        </p:txBody>
      </p:sp>
      <p:sp>
        <p:nvSpPr>
          <p:cNvPr id="431" name="Shape 431"/>
          <p:cNvSpPr>
            <a:spLocks noGrp="1"/>
          </p:cNvSpPr>
          <p:nvPr>
            <p:ph type="body" sz="quarter" idx="1"/>
          </p:nvPr>
        </p:nvSpPr>
        <p:spPr>
          <a:prstGeom prst="rect">
            <a:avLst/>
          </a:prstGeom>
        </p:spPr>
        <p:txBody>
          <a:bodyPr/>
          <a:lstStyle/>
          <a:p>
            <a:r>
              <a:t>Well these is a very popular method for representation learning without labels.</a:t>
            </a:r>
          </a:p>
          <a:p>
            <a:r>
              <a:t>Problem: Requires a bottleneck. Learns low-level compression.</a:t>
            </a:r>
          </a:p>
          <a:p>
            <a:endParaRPr/>
          </a:p>
          <a:p>
            <a:r>
              <a:t>f^* = \argmin_{f \in \mathcal{F}} \sum_{i=1}^N \mathcal{L}(f(x_i), y_i)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Shape 510"/>
          <p:cNvSpPr>
            <a:spLocks noGrp="1" noRot="1" noChangeAspect="1"/>
          </p:cNvSpPr>
          <p:nvPr>
            <p:ph type="sldImg"/>
          </p:nvPr>
        </p:nvSpPr>
        <p:spPr>
          <a:prstGeom prst="rect">
            <a:avLst/>
          </a:prstGeom>
        </p:spPr>
        <p:txBody>
          <a:bodyPr/>
          <a:lstStyle/>
          <a:p>
            <a:endParaRPr/>
          </a:p>
        </p:txBody>
      </p:sp>
      <p:sp>
        <p:nvSpPr>
          <p:cNvPr id="511" name="Shape 511"/>
          <p:cNvSpPr>
            <a:spLocks noGrp="1"/>
          </p:cNvSpPr>
          <p:nvPr>
            <p:ph type="body" sz="quarter" idx="1"/>
          </p:nvPr>
        </p:nvSpPr>
        <p:spPr>
          <a:prstGeom prst="rect">
            <a:avLst/>
          </a:prstGeom>
        </p:spPr>
        <p:txBody>
          <a:bodyPr/>
          <a:lstStyle/>
          <a:p>
            <a:r>
              <a:t>Well these is a very popular method for representation learning without labels.</a:t>
            </a:r>
          </a:p>
          <a:p>
            <a:r>
              <a:t>Problem: Requires a bottleneck. Learns low-level compression.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Shape 559"/>
          <p:cNvSpPr>
            <a:spLocks noGrp="1" noRot="1" noChangeAspect="1"/>
          </p:cNvSpPr>
          <p:nvPr>
            <p:ph type="sldImg"/>
          </p:nvPr>
        </p:nvSpPr>
        <p:spPr>
          <a:prstGeom prst="rect">
            <a:avLst/>
          </a:prstGeom>
        </p:spPr>
        <p:txBody>
          <a:bodyPr/>
          <a:lstStyle/>
          <a:p>
            <a:endParaRPr/>
          </a:p>
        </p:txBody>
      </p:sp>
      <p:sp>
        <p:nvSpPr>
          <p:cNvPr id="560" name="Shape 560"/>
          <p:cNvSpPr>
            <a:spLocks noGrp="1"/>
          </p:cNvSpPr>
          <p:nvPr>
            <p:ph type="body" sz="quarter" idx="1"/>
          </p:nvPr>
        </p:nvSpPr>
        <p:spPr>
          <a:prstGeom prst="rect">
            <a:avLst/>
          </a:prstGeom>
        </p:spPr>
        <p:txBody>
          <a:bodyPr/>
          <a:lstStyle/>
          <a:p>
            <a:r>
              <a:t>p(\mathbf{z}) = \int_{\mathbf{x}} p(\mathbf{z|x})p_{\texttt{data}}(\mathbf{x})d\mathbf{x}</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Shape 654"/>
          <p:cNvSpPr>
            <a:spLocks noGrp="1" noRot="1" noChangeAspect="1"/>
          </p:cNvSpPr>
          <p:nvPr>
            <p:ph type="sldImg"/>
          </p:nvPr>
        </p:nvSpPr>
        <p:spPr>
          <a:prstGeom prst="rect">
            <a:avLst/>
          </a:prstGeom>
        </p:spPr>
        <p:txBody>
          <a:bodyPr/>
          <a:lstStyle/>
          <a:p>
            <a:endParaRPr/>
          </a:p>
        </p:txBody>
      </p:sp>
      <p:sp>
        <p:nvSpPr>
          <p:cNvPr id="655" name="Shape 655"/>
          <p:cNvSpPr>
            <a:spLocks noGrp="1"/>
          </p:cNvSpPr>
          <p:nvPr>
            <p:ph type="body" sz="quarter" idx="1"/>
          </p:nvPr>
        </p:nvSpPr>
        <p:spPr>
          <a:prstGeom prst="rect">
            <a:avLst/>
          </a:prstGeom>
        </p:spPr>
        <p:txBody>
          <a:bodyPr/>
          <a:lstStyle/>
          <a:p>
            <a:r>
              <a:rPr dirty="0"/>
              <a:t>x = f_{\theta}(z) + \epsilon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36</a:t>
            </a:fld>
            <a:endParaRPr lang="en-US"/>
          </a:p>
        </p:txBody>
      </p:sp>
    </p:spTree>
    <p:extLst>
      <p:ext uri="{BB962C8B-B14F-4D97-AF65-F5344CB8AC3E}">
        <p14:creationId xmlns:p14="http://schemas.microsoft.com/office/powerpoint/2010/main" val="174142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Shape 703"/>
          <p:cNvSpPr>
            <a:spLocks noGrp="1" noRot="1" noChangeAspect="1"/>
          </p:cNvSpPr>
          <p:nvPr>
            <p:ph type="sldImg"/>
          </p:nvPr>
        </p:nvSpPr>
        <p:spPr>
          <a:prstGeom prst="rect">
            <a:avLst/>
          </a:prstGeom>
        </p:spPr>
        <p:txBody>
          <a:bodyPr/>
          <a:lstStyle/>
          <a:p>
            <a:endParaRPr/>
          </a:p>
        </p:txBody>
      </p:sp>
      <p:sp>
        <p:nvSpPr>
          <p:cNvPr id="704" name="Shape 704"/>
          <p:cNvSpPr>
            <a:spLocks noGrp="1"/>
          </p:cNvSpPr>
          <p:nvPr>
            <p:ph type="body" sz="quarter" idx="1"/>
          </p:nvPr>
        </p:nvSpPr>
        <p:spPr>
          <a:prstGeom prst="rect">
            <a:avLst/>
          </a:prstGeom>
        </p:spPr>
        <p:txBody>
          <a:bodyPr/>
          <a:lstStyle/>
          <a:p>
            <a:pPr>
              <a:defRPr sz="1200"/>
            </a:pPr>
            <a:r>
              <a:rPr dirty="0"/>
              <a:t>p_{\theta}(\</a:t>
            </a:r>
            <a:r>
              <a:rPr dirty="0" err="1"/>
              <a:t>mathbf</a:t>
            </a:r>
            <a:r>
              <a:rPr dirty="0"/>
              <a:t>{x}) = \sum_{</a:t>
            </a:r>
            <a:r>
              <a:rPr dirty="0" err="1"/>
              <a:t>i</a:t>
            </a:r>
            <a:r>
              <a:rPr dirty="0"/>
              <a:t>=1}^k </a:t>
            </a:r>
            <a:r>
              <a:rPr dirty="0" err="1"/>
              <a:t>w_i</a:t>
            </a:r>
            <a:r>
              <a:rPr dirty="0"/>
              <a:t> \</a:t>
            </a:r>
            <a:r>
              <a:rPr dirty="0" err="1"/>
              <a:t>mathcal</a:t>
            </a:r>
            <a:r>
              <a:rPr dirty="0"/>
              <a:t>{N}(\</a:t>
            </a:r>
            <a:r>
              <a:rPr dirty="0" err="1"/>
              <a:t>mathbf</a:t>
            </a:r>
            <a:r>
              <a:rPr dirty="0"/>
              <a:t>{x}; \</a:t>
            </a:r>
            <a:r>
              <a:rPr dirty="0" err="1"/>
              <a:t>mathbf</a:t>
            </a:r>
            <a:r>
              <a:rPr dirty="0"/>
              <a:t>{\mu}_</a:t>
            </a:r>
            <a:r>
              <a:rPr dirty="0" err="1"/>
              <a:t>i</a:t>
            </a:r>
            <a:r>
              <a:rPr dirty="0"/>
              <a:t>, \</a:t>
            </a:r>
            <a:r>
              <a:rPr dirty="0" err="1"/>
              <a:t>mathbf</a:t>
            </a:r>
            <a:r>
              <a:rPr dirty="0"/>
              <a:t>{\Sigma}_</a:t>
            </a:r>
            <a:r>
              <a:rPr dirty="0" err="1"/>
              <a:t>i</a:t>
            </a:r>
            <a:r>
              <a:rPr dirty="0"/>
              <a:t>)</a:t>
            </a:r>
          </a:p>
          <a:p>
            <a:pPr>
              <a:defRPr sz="1200"/>
            </a:pPr>
            <a:r>
              <a:rPr dirty="0"/>
              <a:t>p_{\theta}(\</a:t>
            </a:r>
            <a:r>
              <a:rPr dirty="0" err="1"/>
              <a:t>mathbf</a:t>
            </a:r>
            <a:r>
              <a:rPr dirty="0"/>
              <a:t>{x}) = \int_{\</a:t>
            </a:r>
            <a:r>
              <a:rPr dirty="0" err="1"/>
              <a:t>mathbf</a:t>
            </a:r>
            <a:r>
              <a:rPr dirty="0"/>
              <a:t>{z}} p_{\</a:t>
            </a:r>
            <a:r>
              <a:rPr dirty="0" err="1"/>
              <a:t>mathbf</a:t>
            </a:r>
            <a:r>
              <a:rPr dirty="0"/>
              <a:t>{z}}(\</a:t>
            </a:r>
            <a:r>
              <a:rPr dirty="0" err="1"/>
              <a:t>mathbf</a:t>
            </a:r>
            <a:r>
              <a:rPr dirty="0"/>
              <a:t>{z}) \</a:t>
            </a:r>
            <a:r>
              <a:rPr dirty="0" err="1"/>
              <a:t>mathcal</a:t>
            </a:r>
            <a:r>
              <a:rPr dirty="0"/>
              <a:t>{N}(\</a:t>
            </a:r>
            <a:r>
              <a:rPr dirty="0" err="1"/>
              <a:t>mathbf</a:t>
            </a:r>
            <a:r>
              <a:rPr dirty="0"/>
              <a:t>{x}; g^{\mu}_{\theta}(\</a:t>
            </a:r>
            <a:r>
              <a:rPr dirty="0" err="1"/>
              <a:t>mathbf</a:t>
            </a:r>
            <a:r>
              <a:rPr dirty="0"/>
              <a:t>{z}), g^{\Sigma}_{\theta}(\</a:t>
            </a:r>
            <a:r>
              <a:rPr dirty="0" err="1"/>
              <a:t>mathbf</a:t>
            </a:r>
            <a:r>
              <a:rPr dirty="0"/>
              <a:t>{z}))d\</a:t>
            </a:r>
            <a:r>
              <a:rPr dirty="0" err="1"/>
              <a:t>mathbf</a:t>
            </a:r>
            <a:r>
              <a:rPr dirty="0"/>
              <a:t>{z}</a:t>
            </a:r>
          </a:p>
          <a:p>
            <a:pPr>
              <a:defRPr sz="1200"/>
            </a:pPr>
            <a:endParaRPr dirty="0"/>
          </a:p>
          <a:p>
            <a:pPr>
              <a:defRPr sz="1200"/>
            </a:pPr>
            <a:r>
              <a:rPr dirty="0"/>
              <a:t>g^{\mu}_{\theta}(\</a:t>
            </a:r>
            <a:r>
              <a:rPr dirty="0" err="1"/>
              <a:t>mathbf</a:t>
            </a:r>
            <a:r>
              <a:rPr dirty="0"/>
              <a:t>{z}_1)</a:t>
            </a:r>
          </a:p>
          <a:p>
            <a:pPr>
              <a:defRPr sz="1200"/>
            </a:pPr>
            <a:r>
              <a:rPr dirty="0"/>
              <a:t>g_{\theta}^{\Sigma}(\</a:t>
            </a:r>
            <a:r>
              <a:rPr dirty="0" err="1"/>
              <a:t>mathbf</a:t>
            </a:r>
            <a:r>
              <a:rPr dirty="0"/>
              <a:t>{z}_1)</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38</a:t>
            </a:fld>
            <a:endParaRPr lang="en-US"/>
          </a:p>
        </p:txBody>
      </p:sp>
    </p:spTree>
    <p:extLst>
      <p:ext uri="{BB962C8B-B14F-4D97-AF65-F5344CB8AC3E}">
        <p14:creationId xmlns:p14="http://schemas.microsoft.com/office/powerpoint/2010/main" val="2211323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Shape 758"/>
          <p:cNvSpPr>
            <a:spLocks noGrp="1" noRot="1" noChangeAspect="1"/>
          </p:cNvSpPr>
          <p:nvPr>
            <p:ph type="sldImg"/>
          </p:nvPr>
        </p:nvSpPr>
        <p:spPr>
          <a:prstGeom prst="rect">
            <a:avLst/>
          </a:prstGeom>
        </p:spPr>
        <p:txBody>
          <a:bodyPr/>
          <a:lstStyle/>
          <a:p>
            <a:endParaRPr/>
          </a:p>
        </p:txBody>
      </p:sp>
      <p:sp>
        <p:nvSpPr>
          <p:cNvPr id="759" name="Shape 759"/>
          <p:cNvSpPr>
            <a:spLocks noGrp="1"/>
          </p:cNvSpPr>
          <p:nvPr>
            <p:ph type="body" sz="quarter" idx="1"/>
          </p:nvPr>
        </p:nvSpPr>
        <p:spPr>
          <a:prstGeom prst="rect">
            <a:avLst/>
          </a:prstGeom>
        </p:spPr>
        <p:txBody>
          <a:bodyPr/>
          <a:lstStyle/>
          <a:p>
            <a:r>
              <a:t>Model = [Objective, Hypothesis space]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40</a:t>
            </a:fld>
            <a:endParaRPr lang="en-US"/>
          </a:p>
        </p:txBody>
      </p:sp>
    </p:spTree>
    <p:extLst>
      <p:ext uri="{BB962C8B-B14F-4D97-AF65-F5344CB8AC3E}">
        <p14:creationId xmlns:p14="http://schemas.microsoft.com/office/powerpoint/2010/main" val="1787265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42</a:t>
            </a:fld>
            <a:endParaRPr lang="en-US"/>
          </a:p>
        </p:txBody>
      </p:sp>
    </p:spTree>
    <p:extLst>
      <p:ext uri="{BB962C8B-B14F-4D97-AF65-F5344CB8AC3E}">
        <p14:creationId xmlns:p14="http://schemas.microsoft.com/office/powerpoint/2010/main" val="76050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43</a:t>
            </a:fld>
            <a:endParaRPr lang="en-US"/>
          </a:p>
        </p:txBody>
      </p:sp>
    </p:spTree>
    <p:extLst>
      <p:ext uri="{BB962C8B-B14F-4D97-AF65-F5344CB8AC3E}">
        <p14:creationId xmlns:p14="http://schemas.microsoft.com/office/powerpoint/2010/main" val="1965297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49</a:t>
            </a:fld>
            <a:endParaRPr lang="en-US"/>
          </a:p>
        </p:txBody>
      </p:sp>
    </p:spTree>
    <p:extLst>
      <p:ext uri="{BB962C8B-B14F-4D97-AF65-F5344CB8AC3E}">
        <p14:creationId xmlns:p14="http://schemas.microsoft.com/office/powerpoint/2010/main" val="4092895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50</a:t>
            </a:fld>
            <a:endParaRPr lang="en-US"/>
          </a:p>
        </p:txBody>
      </p:sp>
    </p:spTree>
    <p:extLst>
      <p:ext uri="{BB962C8B-B14F-4D97-AF65-F5344CB8AC3E}">
        <p14:creationId xmlns:p14="http://schemas.microsoft.com/office/powerpoint/2010/main" val="3638602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51</a:t>
            </a:fld>
            <a:endParaRPr lang="en-US"/>
          </a:p>
        </p:txBody>
      </p:sp>
    </p:spTree>
    <p:extLst>
      <p:ext uri="{BB962C8B-B14F-4D97-AF65-F5344CB8AC3E}">
        <p14:creationId xmlns:p14="http://schemas.microsoft.com/office/powerpoint/2010/main" val="2590071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97081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Shape 1101"/>
          <p:cNvSpPr>
            <a:spLocks noGrp="1" noRot="1" noChangeAspect="1"/>
          </p:cNvSpPr>
          <p:nvPr>
            <p:ph type="sldImg"/>
          </p:nvPr>
        </p:nvSpPr>
        <p:spPr>
          <a:prstGeom prst="rect">
            <a:avLst/>
          </a:prstGeom>
        </p:spPr>
        <p:txBody>
          <a:bodyPr/>
          <a:lstStyle/>
          <a:p>
            <a:endParaRPr/>
          </a:p>
        </p:txBody>
      </p:sp>
      <p:sp>
        <p:nvSpPr>
          <p:cNvPr id="1102" name="Shape 1102"/>
          <p:cNvSpPr>
            <a:spLocks noGrp="1"/>
          </p:cNvSpPr>
          <p:nvPr>
            <p:ph type="body" sz="quarter" idx="1"/>
          </p:nvPr>
        </p:nvSpPr>
        <p:spPr>
          <a:prstGeom prst="rect">
            <a:avLst/>
          </a:prstGeom>
        </p:spPr>
        <p:txBody>
          <a:bodyPr/>
          <a:lstStyle/>
          <a:p>
            <a:r>
              <a:t>\argmin_{G,E} \norm{G(E(x) + \epsilon) - x}^2_2 + ||E(x)+\epsilon||^2_2</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79B8-9666-C948-98B8-1AE9690BC719}" type="slidenum">
              <a:rPr lang="en-US" smtClean="0"/>
              <a:t>55</a:t>
            </a:fld>
            <a:endParaRPr lang="en-US"/>
          </a:p>
        </p:txBody>
      </p:sp>
    </p:spTree>
    <p:extLst>
      <p:ext uri="{BB962C8B-B14F-4D97-AF65-F5344CB8AC3E}">
        <p14:creationId xmlns:p14="http://schemas.microsoft.com/office/powerpoint/2010/main" val="3950815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 1: directly ask humans whether two patches are the same or not. </a:t>
            </a:r>
          </a:p>
        </p:txBody>
      </p:sp>
    </p:spTree>
    <p:extLst>
      <p:ext uri="{BB962C8B-B14F-4D97-AF65-F5344CB8AC3E}">
        <p14:creationId xmlns:p14="http://schemas.microsoft.com/office/powerpoint/2010/main" val="33010081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143C59-4669-A449-A22B-A5AF1266ED1C}" type="slidenum">
              <a:rPr lang="en-US" smtClean="0"/>
              <a:t>60</a:t>
            </a:fld>
            <a:endParaRPr lang="en-US"/>
          </a:p>
        </p:txBody>
      </p:sp>
    </p:spTree>
    <p:extLst>
      <p:ext uri="{BB962C8B-B14F-4D97-AF65-F5344CB8AC3E}">
        <p14:creationId xmlns:p14="http://schemas.microsoft.com/office/powerpoint/2010/main" val="15486746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SUPPOSE I want to EDIT the BIRD to make it look DIFFERENT.</a:t>
            </a:r>
          </a:p>
          <a:p>
            <a:endParaRPr lang="en-US" dirty="0"/>
          </a:p>
          <a:p>
            <a:pPr marL="171450" indent="-171450">
              <a:buFont typeface="Wingdings" pitchFamily="2" charset="2"/>
              <a:buChar char="Ø"/>
            </a:pPr>
            <a:r>
              <a:rPr lang="en-US" dirty="0"/>
              <a:t>For EXAMPLE, I would like to TRANSFORM this image of a</a:t>
            </a:r>
            <a:br>
              <a:rPr lang="en-US" dirty="0"/>
            </a:br>
            <a:r>
              <a:rPr lang="en-US" dirty="0"/>
              <a:t>little BLUE bird to a PHOTO of a YELLOW bird FLYING in the SKY.</a:t>
            </a:r>
          </a:p>
          <a:p>
            <a:endParaRPr lang="en-US" dirty="0"/>
          </a:p>
          <a:p>
            <a:r>
              <a:rPr lang="en-US" dirty="0"/>
              <a:t>Here is how to DO it WITHOUT </a:t>
            </a:r>
            <a:r>
              <a:rPr lang="en-US" dirty="0" err="1"/>
              <a:t>crackinig</a:t>
            </a:r>
            <a:r>
              <a:rPr lang="en-US" dirty="0"/>
              <a:t> open any BLACK boxes.</a:t>
            </a:r>
          </a:p>
          <a:p>
            <a:pPr marL="171450" indent="-171450">
              <a:buFont typeface="Wingdings" pitchFamily="2" charset="2"/>
              <a:buChar char="Ø"/>
            </a:pPr>
            <a:r>
              <a:rPr lang="en-US" dirty="0"/>
              <a:t>I START with a STYLEGAN trained to generate BIRDS.  Here GENERATES the little BLUE one.</a:t>
            </a:r>
          </a:p>
          <a:p>
            <a:pPr marL="171450" indent="-171450">
              <a:buFont typeface="Wingdings" pitchFamily="2" charset="2"/>
              <a:buChar char="Ø"/>
            </a:pPr>
            <a:r>
              <a:rPr lang="en-US" dirty="0"/>
              <a:t>THEN we take a SECOND network to GUIDE the Generator.   HERE I use the </a:t>
            </a:r>
            <a:r>
              <a:rPr lang="en-US" dirty="0" err="1"/>
              <a:t>OpenAI</a:t>
            </a:r>
            <a:r>
              <a:rPr lang="en-US" dirty="0"/>
              <a:t> CLIP network</a:t>
            </a:r>
            <a:br>
              <a:rPr lang="en-US" dirty="0"/>
            </a:br>
            <a:r>
              <a:rPr lang="en-US" dirty="0"/>
              <a:t>which SCORES the SIMILARITY between any TEXT and any IMAGE.</a:t>
            </a:r>
            <a:br>
              <a:rPr lang="en-US" dirty="0"/>
            </a:br>
            <a:r>
              <a:rPr lang="en-US" dirty="0"/>
              <a:t>THIS image </a:t>
            </a:r>
            <a:r>
              <a:rPr lang="en-US" dirty="0" err="1"/>
              <a:t>doess</a:t>
            </a:r>
            <a:r>
              <a:rPr lang="en-US" dirty="0"/>
              <a:t> NOT fit the DESCRIPTION very WELL.</a:t>
            </a:r>
          </a:p>
          <a:p>
            <a:pPr marL="171450" indent="-171450">
              <a:buFont typeface="Wingdings" pitchFamily="2" charset="2"/>
              <a:buChar char="Ø"/>
            </a:pPr>
            <a:r>
              <a:rPr lang="en-US" dirty="0"/>
              <a:t>But we can USE the SCORE as an OPTIMIZATION TARGET</a:t>
            </a:r>
          </a:p>
          <a:p>
            <a:pPr marL="171450" indent="-171450">
              <a:buFont typeface="Wingdings" pitchFamily="2" charset="2"/>
              <a:buChar char="Ø"/>
            </a:pPr>
            <a:r>
              <a:rPr lang="en-US" dirty="0"/>
              <a:t>And SEARCH for CHANGES in Z that IMPROVE the MATCH.</a:t>
            </a:r>
          </a:p>
          <a:p>
            <a:pPr marL="171450" indent="-171450">
              <a:buFont typeface="Wingdings" pitchFamily="2" charset="2"/>
              <a:buChar char="Ø"/>
            </a:pPr>
            <a:r>
              <a:rPr lang="en-US" dirty="0"/>
              <a:t>Using GRADIENT DESCENT we can make the IMAGE look a bit MORE like the TEXT.</a:t>
            </a:r>
          </a:p>
          <a:p>
            <a:pPr marL="0" indent="0">
              <a:buFont typeface="Wingdings" pitchFamily="2" charset="2"/>
              <a:buNone/>
            </a:pPr>
            <a:endParaRPr lang="en-US" dirty="0"/>
          </a:p>
          <a:p>
            <a:pPr marL="0" indent="0">
              <a:buFont typeface="Wingdings" pitchFamily="2" charset="2"/>
              <a:buNone/>
            </a:pPr>
            <a:r>
              <a:rPr lang="en-US" dirty="0"/>
              <a:t>Now, you can see, the IMAGE does not look that GREAT yet.</a:t>
            </a:r>
          </a:p>
        </p:txBody>
      </p:sp>
      <p:sp>
        <p:nvSpPr>
          <p:cNvPr id="4" name="Slide Number Placeholder 3"/>
          <p:cNvSpPr>
            <a:spLocks noGrp="1"/>
          </p:cNvSpPr>
          <p:nvPr>
            <p:ph type="sldNum" sz="quarter" idx="5"/>
          </p:nvPr>
        </p:nvSpPr>
        <p:spPr/>
        <p:txBody>
          <a:bodyPr/>
          <a:lstStyle/>
          <a:p>
            <a:fld id="{8648CEB8-6F41-2B46-80D2-D5662C2DE2A6}" type="slidenum">
              <a:rPr lang="en-US" smtClean="0"/>
              <a:t>61</a:t>
            </a:fld>
            <a:endParaRPr lang="en-US"/>
          </a:p>
        </p:txBody>
      </p:sp>
    </p:spTree>
    <p:extLst>
      <p:ext uri="{BB962C8B-B14F-4D97-AF65-F5344CB8AC3E}">
        <p14:creationId xmlns:p14="http://schemas.microsoft.com/office/powerpoint/2010/main" val="3981927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using GRADIENT DESCENT to OPTIMIIZE a SINGLE data point,</a:t>
            </a:r>
          </a:p>
          <a:p>
            <a:r>
              <a:rPr lang="en-US" dirty="0"/>
              <a:t>we can EASILY make ADVERSARIAL EXAMPLES.</a:t>
            </a:r>
          </a:p>
          <a:p>
            <a:r>
              <a:rPr lang="en-US" dirty="0"/>
              <a:t>that achieves a good SCORE in a MODEL</a:t>
            </a:r>
          </a:p>
          <a:p>
            <a:r>
              <a:rPr lang="en-US" dirty="0"/>
              <a:t>without ACTUALLY looking like the CONCEPT that is being MODELED.</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dirty="0"/>
              <a:t>THAT is what we’re seeing here.  THIS image gets a good SCORE.</a:t>
            </a:r>
            <a:br>
              <a:rPr lang="en-US" dirty="0"/>
            </a:br>
            <a:r>
              <a:rPr lang="en-US" dirty="0"/>
              <a:t>But it does NOT look like a BIRD.</a:t>
            </a:r>
          </a:p>
          <a:p>
            <a:endParaRPr lang="en-US" dirty="0"/>
          </a:p>
          <a:p>
            <a:r>
              <a:rPr lang="en-US" dirty="0"/>
              <a:t>These WEAK POINTs how up because the MODELS are TRAINED for</a:t>
            </a:r>
          </a:p>
          <a:p>
            <a:r>
              <a:rPr lang="en-US" dirty="0"/>
              <a:t>AVERAGE behavior over DISTRIBUTIONs NOT worse-case POINTS.</a:t>
            </a:r>
          </a:p>
          <a:p>
            <a:endParaRPr lang="en-US" dirty="0"/>
          </a:p>
          <a:p>
            <a:r>
              <a:rPr lang="en-US" dirty="0"/>
              <a:t>We can FIX the problem by OPTIMIZING a DISTRIBUTION instead of a SINGLE </a:t>
            </a:r>
            <a:r>
              <a:rPr lang="en-US" dirty="0" err="1"/>
              <a:t>ponit</a:t>
            </a:r>
            <a:endParaRPr lang="en-US" dirty="0"/>
          </a:p>
          <a:p>
            <a:pPr marL="171450" indent="-171450">
              <a:buFont typeface="Wingdings" pitchFamily="2" charset="2"/>
              <a:buChar char="Ø"/>
            </a:pPr>
            <a:r>
              <a:rPr lang="en-US" dirty="0"/>
              <a:t>So I use a method call CMA, that is Covariance Matrix Adaptation that can AVOID the ADVERSARIAL problem.</a:t>
            </a:r>
            <a:br>
              <a:rPr lang="en-US" dirty="0"/>
            </a:br>
            <a:r>
              <a:rPr lang="en-US" dirty="0"/>
              <a:t>Even though SAMPLES do NOT score as WELL. they are much BETTER-LOOKING birds, </a:t>
            </a:r>
          </a:p>
          <a:p>
            <a:pPr marL="0" indent="0">
              <a:buFont typeface="Wingdings" pitchFamily="2" charset="2"/>
              <a:buNone/>
            </a:pPr>
            <a:br>
              <a:rPr lang="en-US" dirty="0"/>
            </a:br>
            <a:r>
              <a:rPr lang="en-US" dirty="0"/>
              <a:t>We do NOT even need to understand HOW the models work to DO this.</a:t>
            </a:r>
          </a:p>
          <a:p>
            <a:pPr marL="0" indent="0">
              <a:buFont typeface="Wingdings" pitchFamily="2" charset="2"/>
              <a:buNone/>
            </a:pPr>
            <a:r>
              <a:rPr lang="en-US" dirty="0"/>
              <a:t>We can JUST treat them like BLACK boxes.</a:t>
            </a:r>
          </a:p>
          <a:p>
            <a:pPr marL="0" indent="0">
              <a:buFont typeface="Wingdings" pitchFamily="2" charset="2"/>
              <a:buNone/>
            </a:pPr>
            <a:r>
              <a:rPr lang="en-US" dirty="0"/>
              <a:t>How WELL does it WORK?</a:t>
            </a:r>
          </a:p>
          <a:p>
            <a:endParaRPr lang="en-US" dirty="0"/>
          </a:p>
          <a:p>
            <a:endParaRPr lang="en-US" dirty="0"/>
          </a:p>
        </p:txBody>
      </p:sp>
      <p:sp>
        <p:nvSpPr>
          <p:cNvPr id="4" name="Slide Number Placeholder 3"/>
          <p:cNvSpPr>
            <a:spLocks noGrp="1"/>
          </p:cNvSpPr>
          <p:nvPr>
            <p:ph type="sldNum" sz="quarter" idx="5"/>
          </p:nvPr>
        </p:nvSpPr>
        <p:spPr/>
        <p:txBody>
          <a:bodyPr/>
          <a:lstStyle/>
          <a:p>
            <a:fld id="{8648CEB8-6F41-2B46-80D2-D5662C2DE2A6}" type="slidenum">
              <a:rPr lang="en-US" smtClean="0"/>
              <a:t>62</a:t>
            </a:fld>
            <a:endParaRPr lang="en-US"/>
          </a:p>
        </p:txBody>
      </p:sp>
    </p:spTree>
    <p:extLst>
      <p:ext uri="{BB962C8B-B14F-4D97-AF65-F5344CB8AC3E}">
        <p14:creationId xmlns:p14="http://schemas.microsoft.com/office/powerpoint/2010/main" val="34580924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SAMPLES.</a:t>
            </a:r>
          </a:p>
          <a:p>
            <a:r>
              <a:rPr lang="en-US" dirty="0"/>
              <a:t>Our CMA method at the BOTTOM.</a:t>
            </a:r>
          </a:p>
          <a:p>
            <a:r>
              <a:rPr lang="en-US" dirty="0"/>
              <a:t>We TUNED a GRAIDENT method in the MIIDDLE.</a:t>
            </a:r>
          </a:p>
          <a:p>
            <a:r>
              <a:rPr lang="en-US" dirty="0"/>
              <a:t>And at the TOP is the PREVIOUS </a:t>
            </a:r>
            <a:r>
              <a:rPr lang="en-US" dirty="0" err="1"/>
              <a:t>state-of-the-ART</a:t>
            </a:r>
            <a:r>
              <a:rPr lang="en-US" dirty="0"/>
              <a:t>, the DALL-E method.</a:t>
            </a:r>
          </a:p>
          <a:p>
            <a:endParaRPr lang="en-US" dirty="0"/>
          </a:p>
          <a:p>
            <a:r>
              <a:rPr lang="en-US" dirty="0"/>
              <a:t>And it LOOKS like it WORKS pretty WELL</a:t>
            </a:r>
          </a:p>
        </p:txBody>
      </p:sp>
      <p:sp>
        <p:nvSpPr>
          <p:cNvPr id="4" name="Slide Number Placeholder 3"/>
          <p:cNvSpPr>
            <a:spLocks noGrp="1"/>
          </p:cNvSpPr>
          <p:nvPr>
            <p:ph type="sldNum" sz="quarter" idx="5"/>
          </p:nvPr>
        </p:nvSpPr>
        <p:spPr/>
        <p:txBody>
          <a:bodyPr/>
          <a:lstStyle/>
          <a:p>
            <a:fld id="{8648CEB8-6F41-2B46-80D2-D5662C2DE2A6}" type="slidenum">
              <a:rPr lang="en-US" smtClean="0"/>
              <a:t>63</a:t>
            </a:fld>
            <a:endParaRPr lang="en-US"/>
          </a:p>
        </p:txBody>
      </p:sp>
    </p:spTree>
    <p:extLst>
      <p:ext uri="{BB962C8B-B14F-4D97-AF65-F5344CB8AC3E}">
        <p14:creationId xmlns:p14="http://schemas.microsoft.com/office/powerpoint/2010/main" val="1267549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here is a VERY simple MOTIVATING example</a:t>
            </a:r>
          </a:p>
          <a:p>
            <a:r>
              <a:rPr lang="en-US" dirty="0"/>
              <a:t>that we could NOT solve. - It is actually the THEME of our PAPER.</a:t>
            </a:r>
          </a:p>
          <a:p>
            <a:endParaRPr lang="en-US" dirty="0"/>
          </a:p>
          <a:p>
            <a:r>
              <a:rPr lang="en-US" dirty="0"/>
              <a:t>We WANT to take a PHOTO of a ROOM</a:t>
            </a:r>
          </a:p>
          <a:p>
            <a:r>
              <a:rPr lang="en-US" dirty="0"/>
              <a:t>and LET a person say HOW they want to CHANGE it.</a:t>
            </a:r>
          </a:p>
          <a:p>
            <a:r>
              <a:rPr lang="en-US" dirty="0"/>
              <a:t>Like they want to MAKE the bed GREEN.</a:t>
            </a:r>
          </a:p>
          <a:p>
            <a:endParaRPr lang="en-US" dirty="0"/>
          </a:p>
          <a:p>
            <a:r>
              <a:rPr lang="en-US" dirty="0"/>
              <a:t>&lt;&gt;If you USE our method, you GET a RESULT like THIS.</a:t>
            </a:r>
          </a:p>
          <a:p>
            <a:r>
              <a:rPr lang="en-US" dirty="0"/>
              <a:t>&lt;&gt;NOTICE.  The WALLs turned green TOO.  We did NOT ask for this.</a:t>
            </a:r>
          </a:p>
          <a:p>
            <a:r>
              <a:rPr lang="en-US" dirty="0"/>
              <a:t>&lt;&gt;So we EXPERIMENTED with letting the USER paint an AREA, and wee CHANGED the OBJECTIVE to PENALIZE changes OUTSSIDE the area.</a:t>
            </a:r>
          </a:p>
          <a:p>
            <a:r>
              <a:rPr lang="en-US" dirty="0"/>
              <a:t>&lt;&gt;EVEN when we did this, the results looked like THIS.  GREEN walls.</a:t>
            </a:r>
          </a:p>
          <a:p>
            <a:r>
              <a:rPr lang="en-US" dirty="0"/>
              <a:t>&lt;&gt;Maybe the SIMILARITY network is the problem.</a:t>
            </a:r>
          </a:p>
          <a:p>
            <a:r>
              <a:rPr lang="en-US" dirty="0"/>
              <a:t>So we ALSO hide the OUTSIDE area from the SIMILARITY network like THIS.</a:t>
            </a:r>
          </a:p>
          <a:p>
            <a:r>
              <a:rPr lang="en-US" dirty="0"/>
              <a:t>&lt;&gt;But this ALSO does not FIX the problem.   GREEN walls.</a:t>
            </a:r>
          </a:p>
          <a:p>
            <a:r>
              <a:rPr lang="en-US" dirty="0"/>
              <a:t>&lt;&gt;What is HAPPENING is that we CANNOT solve the problem by TREATING our GENERATOR as a BLACK box.</a:t>
            </a:r>
          </a:p>
          <a:p>
            <a:r>
              <a:rPr lang="en-US" dirty="0"/>
              <a:t>It is VERY </a:t>
            </a:r>
            <a:r>
              <a:rPr lang="en-US" dirty="0" err="1"/>
              <a:t>opinionted</a:t>
            </a:r>
            <a:r>
              <a:rPr lang="en-US" dirty="0"/>
              <a:t>.  It </a:t>
            </a:r>
            <a:r>
              <a:rPr lang="en-US" dirty="0" err="1"/>
              <a:t>thiinks</a:t>
            </a:r>
            <a:r>
              <a:rPr lang="en-US" dirty="0"/>
              <a:t> the color of the WALLS must match SHEETS.</a:t>
            </a:r>
          </a:p>
        </p:txBody>
      </p:sp>
      <p:sp>
        <p:nvSpPr>
          <p:cNvPr id="4" name="Slide Number Placeholder 3"/>
          <p:cNvSpPr>
            <a:spLocks noGrp="1"/>
          </p:cNvSpPr>
          <p:nvPr>
            <p:ph type="sldNum" sz="quarter" idx="5"/>
          </p:nvPr>
        </p:nvSpPr>
        <p:spPr/>
        <p:txBody>
          <a:bodyPr/>
          <a:lstStyle/>
          <a:p>
            <a:fld id="{8648CEB8-6F41-2B46-80D2-D5662C2DE2A6}" type="slidenum">
              <a:rPr lang="en-US" smtClean="0"/>
              <a:t>64</a:t>
            </a:fld>
            <a:endParaRPr lang="en-US"/>
          </a:p>
        </p:txBody>
      </p:sp>
    </p:spTree>
    <p:extLst>
      <p:ext uri="{BB962C8B-B14F-4D97-AF65-F5344CB8AC3E}">
        <p14:creationId xmlns:p14="http://schemas.microsoft.com/office/powerpoint/2010/main" val="2008334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OUR paper, we did something VERY simple to FIX this problem.</a:t>
            </a:r>
          </a:p>
          <a:p>
            <a:r>
              <a:rPr lang="en-US" dirty="0" err="1"/>
              <a:t>Whiich</a:t>
            </a:r>
            <a:r>
              <a:rPr lang="en-US" dirty="0"/>
              <a:t> </a:t>
            </a:r>
            <a:r>
              <a:rPr lang="en-US" dirty="0" err="1"/>
              <a:t>iss</a:t>
            </a:r>
            <a:r>
              <a:rPr lang="en-US" dirty="0"/>
              <a:t>, we SPLIT the STYLE </a:t>
            </a:r>
            <a:r>
              <a:rPr lang="en-US" dirty="0" err="1"/>
              <a:t>moduleation</a:t>
            </a:r>
            <a:r>
              <a:rPr lang="en-US" dirty="0"/>
              <a:t> of the network SPATIALLY.</a:t>
            </a:r>
          </a:p>
          <a:p>
            <a:endParaRPr lang="en-US" dirty="0"/>
          </a:p>
          <a:p>
            <a:r>
              <a:rPr lang="en-US" dirty="0"/>
              <a:t>In other words, we ALLOWED  a DIFFERENT style to be applied INSIDIE the mask</a:t>
            </a:r>
          </a:p>
          <a:p>
            <a:r>
              <a:rPr lang="en-US" dirty="0"/>
              <a:t>as OUTSIDE.</a:t>
            </a:r>
          </a:p>
          <a:p>
            <a:endParaRPr lang="en-US" dirty="0"/>
          </a:p>
          <a:p>
            <a:r>
              <a:rPr lang="en-US" dirty="0"/>
              <a:t>ALTEREING the INTERNALS of the </a:t>
            </a:r>
            <a:r>
              <a:rPr lang="en-US" dirty="0" err="1"/>
              <a:t>nerual</a:t>
            </a:r>
            <a:r>
              <a:rPr lang="en-US" dirty="0"/>
              <a:t> network was ESSENTAL for giving us the CONTROL we wanted, and for LETTINIG the network do something NEW.</a:t>
            </a:r>
          </a:p>
        </p:txBody>
      </p:sp>
      <p:sp>
        <p:nvSpPr>
          <p:cNvPr id="4" name="Slide Number Placeholder 3"/>
          <p:cNvSpPr>
            <a:spLocks noGrp="1"/>
          </p:cNvSpPr>
          <p:nvPr>
            <p:ph type="sldNum" sz="quarter" idx="5"/>
          </p:nvPr>
        </p:nvSpPr>
        <p:spPr/>
        <p:txBody>
          <a:bodyPr/>
          <a:lstStyle/>
          <a:p>
            <a:fld id="{8648CEB8-6F41-2B46-80D2-D5662C2DE2A6}" type="slidenum">
              <a:rPr lang="en-US" smtClean="0"/>
              <a:t>65</a:t>
            </a:fld>
            <a:endParaRPr lang="en-US"/>
          </a:p>
        </p:txBody>
      </p:sp>
    </p:spTree>
    <p:extLst>
      <p:ext uri="{BB962C8B-B14F-4D97-AF65-F5344CB8AC3E}">
        <p14:creationId xmlns:p14="http://schemas.microsoft.com/office/powerpoint/2010/main" val="23601640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WITHOUT changing the INTERNAL structure of the GENERATOR network,</a:t>
            </a:r>
          </a:p>
          <a:p>
            <a:r>
              <a:rPr lang="en-US" dirty="0"/>
              <a:t>The BEST we could DO looks like THIS, with GREEN walls.</a:t>
            </a:r>
          </a:p>
          <a:p>
            <a:endParaRPr lang="en-US" dirty="0"/>
          </a:p>
          <a:p>
            <a:r>
              <a:rPr lang="en-US" dirty="0"/>
              <a:t>But AFTER changing the structure of the network.</a:t>
            </a:r>
          </a:p>
          <a:p>
            <a:r>
              <a:rPr lang="en-US" dirty="0"/>
              <a:t>we are NOW able to change JUST the bedsheets WITHOUT repainting the WHOLE room.</a:t>
            </a:r>
          </a:p>
        </p:txBody>
      </p:sp>
      <p:sp>
        <p:nvSpPr>
          <p:cNvPr id="4" name="Slide Number Placeholder 3"/>
          <p:cNvSpPr>
            <a:spLocks noGrp="1"/>
          </p:cNvSpPr>
          <p:nvPr>
            <p:ph type="sldNum" sz="quarter" idx="5"/>
          </p:nvPr>
        </p:nvSpPr>
        <p:spPr/>
        <p:txBody>
          <a:bodyPr/>
          <a:lstStyle/>
          <a:p>
            <a:fld id="{8648CEB8-6F41-2B46-80D2-D5662C2DE2A6}" type="slidenum">
              <a:rPr lang="en-US" smtClean="0"/>
              <a:t>66</a:t>
            </a:fld>
            <a:endParaRPr lang="en-US"/>
          </a:p>
        </p:txBody>
      </p:sp>
    </p:spTree>
    <p:extLst>
      <p:ext uri="{BB962C8B-B14F-4D97-AF65-F5344CB8AC3E}">
        <p14:creationId xmlns:p14="http://schemas.microsoft.com/office/powerpoint/2010/main" val="1104628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THIS bring us back to the image GENERATION problem.</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INSTEAD of training a NETWORK to LOOK at an IMAGE and ANSWER what is IN it,</a:t>
            </a:r>
          </a:p>
          <a:p>
            <a:pPr rtl="0"/>
            <a:r>
              <a:rPr lang="en-US" sz="1200" b="0" i="0" u="none" strike="noStrike" kern="1200" dirty="0">
                <a:solidFill>
                  <a:schemeClr val="tx1"/>
                </a:solidFill>
                <a:effectLst/>
                <a:latin typeface="+mn-lt"/>
                <a:ea typeface="+mn-ea"/>
                <a:cs typeface="+mn-cs"/>
              </a:rPr>
              <a:t>(click)(click)</a:t>
            </a:r>
          </a:p>
          <a:p>
            <a:pPr rtl="0"/>
            <a:r>
              <a:rPr lang="en-US" sz="1200" b="0" i="0" u="none" strike="noStrike" kern="1200" dirty="0">
                <a:solidFill>
                  <a:schemeClr val="tx1"/>
                </a:solidFill>
                <a:effectLst/>
                <a:latin typeface="+mn-lt"/>
                <a:ea typeface="+mn-ea"/>
                <a:cs typeface="+mn-cs"/>
              </a:rPr>
              <a:t>A GENERATOR is trained to draw ALL the THINGS in an IMAGE.</a:t>
            </a:r>
          </a:p>
          <a:p>
            <a:pPr rtl="0"/>
            <a:r>
              <a:rPr lang="en-US" sz="1200" b="0" i="0" u="none" strike="noStrike" kern="1200" dirty="0">
                <a:solidFill>
                  <a:schemeClr val="tx1"/>
                </a:solidFill>
                <a:effectLst/>
                <a:latin typeface="+mn-lt"/>
                <a:ea typeface="+mn-ea"/>
                <a:cs typeface="+mn-cs"/>
              </a:rPr>
              <a:t>And yet the network is trained to DO this task WITHOUT revealing any LABELS.</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67</a:t>
            </a:fld>
            <a:endParaRPr lang="en-US" dirty="0"/>
          </a:p>
        </p:txBody>
      </p:sp>
    </p:spTree>
    <p:extLst>
      <p:ext uri="{BB962C8B-B14F-4D97-AF65-F5344CB8AC3E}">
        <p14:creationId xmlns:p14="http://schemas.microsoft.com/office/powerpoint/2010/main" val="3681977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dirty="0">
                <a:effectLst/>
              </a:rPr>
              <a:t>So</a:t>
            </a:r>
            <a:r>
              <a:rPr lang="en-US" b="0" i="0" u="none" strike="noStrike" kern="1200" dirty="0">
                <a:solidFill>
                  <a:schemeClr val="tx1"/>
                </a:solidFill>
                <a:effectLst/>
                <a:latin typeface="+mn-lt"/>
                <a:ea typeface="+mn-ea"/>
                <a:cs typeface="+mn-cs"/>
              </a:rPr>
              <a:t> when a GENERATOR renders a picture like this,</a:t>
            </a:r>
            <a:endParaRPr lang="en-US" b="0" dirty="0">
              <a:effectLst/>
            </a:endParaRPr>
          </a:p>
          <a:p>
            <a:pPr rtl="0"/>
            <a:endParaRPr lang="en-US" b="0" dirty="0">
              <a:effectLst/>
            </a:endParaRPr>
          </a:p>
          <a:p>
            <a:pPr rtl="0"/>
            <a:r>
              <a:rPr lang="en-US" b="0" dirty="0">
                <a:effectLst/>
              </a:rPr>
              <a:t>It is VERY natural to ASK,</a:t>
            </a:r>
          </a:p>
          <a:p>
            <a:pPr rtl="0"/>
            <a:r>
              <a:rPr lang="en-US" b="0" i="0" u="none" strike="noStrike" kern="1200" dirty="0">
                <a:solidFill>
                  <a:schemeClr val="tx1"/>
                </a:solidFill>
                <a:effectLst/>
                <a:latin typeface="+mn-lt"/>
                <a:ea typeface="+mn-ea"/>
                <a:cs typeface="+mn-cs"/>
              </a:rPr>
              <a:t>ARE there NEURONs that CONTROL the objects?</a:t>
            </a:r>
          </a:p>
          <a:p>
            <a:pPr rtl="0"/>
            <a:endParaRPr lang="en-US" b="0" i="0" u="none" strike="noStrike" kern="1200" dirty="0">
              <a:solidFill>
                <a:schemeClr val="tx1"/>
              </a:solidFill>
              <a:effectLst/>
              <a:latin typeface="+mn-lt"/>
              <a:ea typeface="+mn-ea"/>
              <a:cs typeface="+mn-cs"/>
            </a:endParaRPr>
          </a:p>
          <a:p>
            <a:pPr rtl="0"/>
            <a:r>
              <a:rPr lang="en-US" b="0" i="0" u="none" strike="noStrike" kern="1200" dirty="0">
                <a:solidFill>
                  <a:schemeClr val="tx1"/>
                </a:solidFill>
                <a:effectLst/>
                <a:latin typeface="+mn-lt"/>
                <a:ea typeface="+mn-ea"/>
                <a:cs typeface="+mn-cs"/>
              </a:rPr>
              <a:t>There are LOTS of OBJECTS in the SCENE.</a:t>
            </a:r>
          </a:p>
          <a:p>
            <a:pPr rtl="0"/>
            <a:r>
              <a:rPr lang="en-US" b="0" i="0" u="none" strike="noStrike" kern="1200" dirty="0">
                <a:solidFill>
                  <a:schemeClr val="tx1"/>
                </a:solidFill>
                <a:effectLst/>
                <a:latin typeface="+mn-lt"/>
                <a:ea typeface="+mn-ea"/>
                <a:cs typeface="+mn-cs"/>
              </a:rPr>
              <a:t>HOW does the network DRAW it?</a:t>
            </a:r>
          </a:p>
          <a:p>
            <a:pPr rtl="0"/>
            <a:r>
              <a:rPr lang="en-US" b="0" i="0" u="none" strike="noStrike" kern="1200" dirty="0">
                <a:solidFill>
                  <a:schemeClr val="tx1"/>
                </a:solidFill>
                <a:effectLst/>
                <a:latin typeface="+mn-lt"/>
                <a:ea typeface="+mn-ea"/>
                <a:cs typeface="+mn-cs"/>
              </a:rPr>
              <a:t>Does it have NEURONS that control TREEs,</a:t>
            </a:r>
          </a:p>
          <a:p>
            <a:pPr rtl="0"/>
            <a:r>
              <a:rPr lang="en-US" b="0" i="0" u="none" strike="noStrike" kern="1200" dirty="0">
                <a:solidFill>
                  <a:schemeClr val="tx1"/>
                </a:solidFill>
                <a:effectLst/>
                <a:latin typeface="+mn-lt"/>
                <a:ea typeface="+mn-ea"/>
                <a:cs typeface="+mn-cs"/>
              </a:rPr>
              <a:t>or TOWERs, or DOORs?</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68</a:t>
            </a:fld>
            <a:endParaRPr lang="en-US" dirty="0"/>
          </a:p>
        </p:txBody>
      </p:sp>
    </p:spTree>
    <p:extLst>
      <p:ext uri="{BB962C8B-B14F-4D97-AF65-F5344CB8AC3E}">
        <p14:creationId xmlns:p14="http://schemas.microsoft.com/office/powerpoint/2010/main" val="3088507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i="0" u="none" strike="noStrike" kern="1200" dirty="0">
                <a:solidFill>
                  <a:schemeClr val="tx1"/>
                </a:solidFill>
                <a:effectLst/>
                <a:latin typeface="+mn-lt"/>
                <a:ea typeface="+mn-ea"/>
                <a:cs typeface="+mn-cs"/>
              </a:rPr>
              <a:t>We can TEST this by looking at ONE neuron at a time,</a:t>
            </a:r>
          </a:p>
          <a:p>
            <a:pPr rtl="0"/>
            <a:r>
              <a:rPr lang="en-US" b="0" i="0" u="none" strike="noStrike" kern="1200" dirty="0">
                <a:solidFill>
                  <a:schemeClr val="tx1"/>
                </a:solidFill>
                <a:effectLst/>
                <a:latin typeface="+mn-lt"/>
                <a:ea typeface="+mn-ea"/>
                <a:cs typeface="+mn-cs"/>
              </a:rPr>
              <a:t>We LOOK at what it does when the network generates ONE image.</a:t>
            </a:r>
          </a:p>
          <a:p>
            <a:pPr rtl="0"/>
            <a:r>
              <a:rPr lang="en-US" b="0" dirty="0">
                <a:effectLst/>
              </a:rPr>
              <a:t>&lt;&gt;</a:t>
            </a:r>
          </a:p>
          <a:p>
            <a:pPr rtl="0"/>
            <a:r>
              <a:rPr lang="en-US" b="0" dirty="0">
                <a:effectLst/>
              </a:rPr>
              <a:t>THIS neuron activates in the LOWER LEFT, </a:t>
            </a:r>
          </a:p>
          <a:p>
            <a:pPr rtl="0"/>
            <a:r>
              <a:rPr lang="en-US" b="0" i="0" u="none" strike="noStrike" kern="1200" dirty="0">
                <a:solidFill>
                  <a:schemeClr val="tx1"/>
                </a:solidFill>
                <a:effectLst/>
                <a:latin typeface="+mn-lt"/>
                <a:ea typeface="+mn-ea"/>
                <a:cs typeface="+mn-cs"/>
              </a:rPr>
              <a:t>When generating THIS image...</a:t>
            </a:r>
          </a:p>
          <a:p>
            <a:pPr rtl="0"/>
            <a:r>
              <a:rPr lang="en-US" b="0" i="0" u="none" strike="noStrike" kern="1200" dirty="0">
                <a:solidFill>
                  <a:schemeClr val="tx1"/>
                </a:solidFill>
                <a:effectLst/>
                <a:latin typeface="+mn-lt"/>
                <a:ea typeface="+mn-ea"/>
                <a:cs typeface="+mn-cs"/>
              </a:rPr>
              <a:t>Sort of where the TREE is.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69</a:t>
            </a:fld>
            <a:endParaRPr lang="en-US" dirty="0"/>
          </a:p>
        </p:txBody>
      </p:sp>
    </p:spTree>
    <p:extLst>
      <p:ext uri="{BB962C8B-B14F-4D97-AF65-F5344CB8AC3E}">
        <p14:creationId xmlns:p14="http://schemas.microsoft.com/office/powerpoint/2010/main" val="4248450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i="0" u="none" strike="noStrike" kern="1200" dirty="0">
                <a:solidFill>
                  <a:schemeClr val="tx1"/>
                </a:solidFill>
                <a:effectLst/>
                <a:latin typeface="+mn-lt"/>
                <a:ea typeface="+mn-ea"/>
                <a:cs typeface="+mn-cs"/>
              </a:rPr>
              <a:t>To ANALYZE this SYSTEMATICALLY, I USE a procedure I call DISSECTION.</a:t>
            </a:r>
          </a:p>
          <a:p>
            <a:pPr rtl="0"/>
            <a:endParaRPr lang="en-US" b="0" i="0" u="none" strike="noStrike" kern="1200" dirty="0">
              <a:solidFill>
                <a:schemeClr val="tx1"/>
              </a:solidFill>
              <a:effectLst/>
              <a:latin typeface="+mn-lt"/>
              <a:ea typeface="+mn-ea"/>
              <a:cs typeface="+mn-cs"/>
            </a:endParaRPr>
          </a:p>
          <a:p>
            <a:pPr rtl="0"/>
            <a:r>
              <a:rPr lang="en-US" b="0" i="0" u="none" strike="noStrike" kern="1200" dirty="0">
                <a:solidFill>
                  <a:schemeClr val="tx1"/>
                </a:solidFill>
                <a:effectLst/>
                <a:latin typeface="+mn-lt"/>
                <a:ea typeface="+mn-ea"/>
                <a:cs typeface="+mn-cs"/>
              </a:rPr>
              <a:t>FIRST, generate LOTS of images.</a:t>
            </a:r>
            <a:endParaRPr lang="en-US" b="0" dirty="0">
              <a:effectLst/>
            </a:endParaRPr>
          </a:p>
          <a:p>
            <a:pPr rtl="0"/>
            <a:r>
              <a:rPr lang="en-US" b="0" i="0" u="none" strike="noStrike" kern="1200" dirty="0">
                <a:solidFill>
                  <a:schemeClr val="tx1"/>
                </a:solidFill>
                <a:effectLst/>
                <a:latin typeface="+mn-lt"/>
                <a:ea typeface="+mn-ea"/>
                <a:cs typeface="+mn-cs"/>
              </a:rPr>
              <a:t>… then, use a computer vision  model  to SEGMENT the image into OBJECTS.</a:t>
            </a:r>
            <a:endParaRPr lang="en-US" b="0" dirty="0">
              <a:effectLst/>
            </a:endParaRPr>
          </a:p>
          <a:p>
            <a:pPr rtl="0"/>
            <a:r>
              <a:rPr lang="en-US" b="0" i="0" u="none" strike="noStrike" kern="1200" dirty="0">
                <a:solidFill>
                  <a:schemeClr val="tx1"/>
                </a:solidFill>
                <a:effectLst/>
                <a:latin typeface="+mn-lt"/>
                <a:ea typeface="+mn-ea"/>
                <a:cs typeface="+mn-cs"/>
              </a:rPr>
              <a:t>… Then SCORE the NEURONS to see WHICH ones MATCH objects WELL.</a:t>
            </a:r>
            <a:endParaRPr lang="en-US" b="0" dirty="0">
              <a:effectLst/>
            </a:endParaRPr>
          </a:p>
          <a:p>
            <a:pPr rtl="0"/>
            <a:r>
              <a:rPr lang="en-US" b="0" i="0" u="none" strike="noStrike" kern="1200" dirty="0">
                <a:solidFill>
                  <a:schemeClr val="tx1"/>
                </a:solidFill>
                <a:effectLst/>
                <a:latin typeface="+mn-lt"/>
                <a:ea typeface="+mn-ea"/>
                <a:cs typeface="+mn-cs"/>
              </a:rPr>
              <a:t>… (two clicks) ...</a:t>
            </a:r>
          </a:p>
          <a:p>
            <a:pPr rtl="0"/>
            <a:r>
              <a:rPr lang="en-US" b="0" i="0" u="none" strike="noStrike" kern="1200" dirty="0">
                <a:solidFill>
                  <a:schemeClr val="tx1"/>
                </a:solidFill>
                <a:effectLst/>
                <a:latin typeface="+mn-lt"/>
                <a:ea typeface="+mn-ea"/>
                <a:cs typeface="+mn-cs"/>
              </a:rPr>
              <a:t>... We MEASURE agreement over a LARGE sample of IMAGES</a:t>
            </a:r>
          </a:p>
          <a:p>
            <a:pPr rtl="0"/>
            <a:r>
              <a:rPr lang="en-US" b="0" i="0" u="none" strike="noStrike" kern="1200" dirty="0">
                <a:solidFill>
                  <a:schemeClr val="tx1"/>
                </a:solidFill>
                <a:effectLst/>
                <a:latin typeface="+mn-lt"/>
                <a:ea typeface="+mn-ea"/>
                <a:cs typeface="+mn-cs"/>
              </a:rPr>
              <a:t>and test EVERY neuron in the NETWORK.</a:t>
            </a:r>
          </a:p>
          <a:p>
            <a:pPr rtl="0"/>
            <a:r>
              <a:rPr lang="en-US" b="0" i="0" u="none" strike="noStrike" kern="1200" dirty="0">
                <a:solidFill>
                  <a:schemeClr val="tx1"/>
                </a:solidFill>
                <a:effectLst/>
                <a:latin typeface="+mn-lt"/>
                <a:ea typeface="+mn-ea"/>
                <a:cs typeface="+mn-cs"/>
              </a:rPr>
              <a:t>WHAT do we FIND?</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70</a:t>
            </a:fld>
            <a:endParaRPr lang="en-US" dirty="0"/>
          </a:p>
        </p:txBody>
      </p:sp>
    </p:spTree>
    <p:extLst>
      <p:ext uri="{BB962C8B-B14F-4D97-AF65-F5344CB8AC3E}">
        <p14:creationId xmlns:p14="http://schemas.microsoft.com/office/powerpoint/2010/main" val="1223565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i="0" u="none" strike="noStrike" kern="1200" dirty="0">
                <a:solidFill>
                  <a:schemeClr val="tx1"/>
                </a:solidFill>
                <a:effectLst/>
                <a:latin typeface="+mn-lt"/>
                <a:ea typeface="+mn-ea"/>
                <a:cs typeface="+mn-cs"/>
              </a:rPr>
              <a:t>And we find LOTS of neurons that MATCH objects.</a:t>
            </a:r>
            <a:endParaRPr lang="en-US" b="0" dirty="0">
              <a:effectLst/>
            </a:endParaRPr>
          </a:p>
          <a:p>
            <a:pPr rtl="0"/>
            <a:r>
              <a:rPr lang="en-US" b="0" i="0" u="none" strike="noStrike" kern="1200" dirty="0">
                <a:solidFill>
                  <a:schemeClr val="tx1"/>
                </a:solidFill>
                <a:effectLst/>
                <a:latin typeface="+mn-lt"/>
                <a:ea typeface="+mn-ea"/>
                <a:cs typeface="+mn-cs"/>
              </a:rPr>
              <a:t>….We do find neurons for TREEs</a:t>
            </a:r>
            <a:endParaRPr lang="en-US" b="0" dirty="0">
              <a:effectLst/>
            </a:endParaRPr>
          </a:p>
          <a:p>
            <a:pPr rtl="0"/>
            <a:r>
              <a:rPr lang="en-US" b="0" i="0" u="none" strike="noStrike" kern="1200" dirty="0">
                <a:solidFill>
                  <a:schemeClr val="tx1"/>
                </a:solidFill>
                <a:effectLst/>
                <a:latin typeface="+mn-lt"/>
                <a:ea typeface="+mn-ea"/>
                <a:cs typeface="+mn-cs"/>
              </a:rPr>
              <a:t>… And we also find neurons for BUILDING parts</a:t>
            </a:r>
            <a:endParaRPr lang="en-US" b="0" dirty="0">
              <a:effectLst/>
            </a:endParaRPr>
          </a:p>
          <a:p>
            <a:pPr rtl="0"/>
            <a:r>
              <a:rPr lang="en-US" b="0" i="0" u="none" strike="noStrike" kern="1200" dirty="0">
                <a:solidFill>
                  <a:schemeClr val="tx1"/>
                </a:solidFill>
                <a:effectLst/>
                <a:latin typeface="+mn-lt"/>
                <a:ea typeface="+mn-ea"/>
                <a:cs typeface="+mn-cs"/>
              </a:rPr>
              <a:t>… such as DOMEs</a:t>
            </a:r>
          </a:p>
          <a:p>
            <a:pPr rtl="0"/>
            <a:r>
              <a:rPr lang="en-US" b="0" i="0" u="none" strike="noStrike" kern="1200" dirty="0">
                <a:solidFill>
                  <a:schemeClr val="tx1"/>
                </a:solidFill>
                <a:effectLst/>
                <a:latin typeface="+mn-lt"/>
                <a:ea typeface="+mn-ea"/>
                <a:cs typeface="+mn-cs"/>
              </a:rPr>
              <a:t>and DOORs and GRASS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71</a:t>
            </a:fld>
            <a:endParaRPr lang="en-US" dirty="0"/>
          </a:p>
        </p:txBody>
      </p:sp>
    </p:spTree>
    <p:extLst>
      <p:ext uri="{BB962C8B-B14F-4D97-AF65-F5344CB8AC3E}">
        <p14:creationId xmlns:p14="http://schemas.microsoft.com/office/powerpoint/2010/main" val="13253805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TRAIN a network to generate KITCHEN images,</a:t>
            </a:r>
          </a:p>
          <a:p>
            <a:r>
              <a:rPr lang="en-US" dirty="0"/>
              <a:t>we get a LOT of neurons that correspond to THINGS in a KITCHEN</a:t>
            </a:r>
          </a:p>
          <a:p>
            <a:r>
              <a:rPr lang="en-US" dirty="0"/>
              <a:t>like OVENs, parts of CHAIRS, and some COLORs or MATERIALS, like RED.</a:t>
            </a:r>
          </a:p>
          <a:p>
            <a:r>
              <a:rPr lang="en-US" dirty="0"/>
              <a:t>&lt;&gt;</a:t>
            </a:r>
          </a:p>
          <a:p>
            <a:r>
              <a:rPr lang="en-US" dirty="0"/>
              <a:t>THIS plot SUMMARIZES the different VISUAL concepts that appear in a LAYER.</a:t>
            </a:r>
          </a:p>
          <a:p>
            <a:r>
              <a:rPr lang="en-US" dirty="0"/>
              <a:t>EACH bar is ONE concept, and the</a:t>
            </a:r>
          </a:p>
          <a:p>
            <a:r>
              <a:rPr lang="en-US" dirty="0"/>
              <a:t>HEIGHT of the bar is the NUMBER of neurons that MATCH the concept.</a:t>
            </a:r>
          </a:p>
          <a:p>
            <a:r>
              <a:rPr lang="en-US" dirty="0"/>
              <a:t>in BLUE are OBJECTS, GREEN are PARTS, and ORANGE are COLORs.</a:t>
            </a:r>
          </a:p>
          <a:p>
            <a:r>
              <a:rPr lang="en-US" dirty="0"/>
              <a:t>&lt;&gt;</a:t>
            </a:r>
          </a:p>
          <a:p>
            <a:r>
              <a:rPr lang="en-US" dirty="0"/>
              <a:t>We can map ALL the layers of the NETWORK like THIS.</a:t>
            </a:r>
          </a:p>
          <a:p>
            <a:r>
              <a:rPr lang="en-US" dirty="0"/>
              <a:t>as you can SEE, many OBJECT and PART neurons</a:t>
            </a:r>
          </a:p>
          <a:p>
            <a:r>
              <a:rPr lang="en-US" dirty="0"/>
              <a:t>EMERGE in the MIDDLE layers of the GENERATOR.</a:t>
            </a:r>
          </a:p>
          <a:p>
            <a:endParaRPr lang="en-US" dirty="0"/>
          </a:p>
          <a:p>
            <a:endParaRPr lang="en-US" dirty="0"/>
          </a:p>
        </p:txBody>
      </p:sp>
      <p:sp>
        <p:nvSpPr>
          <p:cNvPr id="4" name="Slide Number Placeholder 3"/>
          <p:cNvSpPr>
            <a:spLocks noGrp="1"/>
          </p:cNvSpPr>
          <p:nvPr>
            <p:ph type="sldNum" sz="quarter" idx="5"/>
          </p:nvPr>
        </p:nvSpPr>
        <p:spPr/>
        <p:txBody>
          <a:bodyPr/>
          <a:lstStyle/>
          <a:p>
            <a:fld id="{3A638D50-D941-274B-9125-23A4AE5C350E}" type="slidenum">
              <a:rPr lang="en-US" smtClean="0"/>
              <a:t>72</a:t>
            </a:fld>
            <a:endParaRPr lang="en-US"/>
          </a:p>
        </p:txBody>
      </p:sp>
    </p:spTree>
    <p:extLst>
      <p:ext uri="{BB962C8B-B14F-4D97-AF65-F5344CB8AC3E}">
        <p14:creationId xmlns:p14="http://schemas.microsoft.com/office/powerpoint/2010/main" val="1783963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r>
              <a:rPr lang="en-US" dirty="0"/>
              <a:t>Now that we have UNDERSTOOD the organization of NEURONS</a:t>
            </a:r>
          </a:p>
          <a:p>
            <a:r>
              <a:rPr lang="en-US" dirty="0"/>
              <a:t>in the LAYERS of a GENERATOR, we can try to USE this KNOWLEDGE</a:t>
            </a:r>
          </a:p>
          <a:p>
            <a:r>
              <a:rPr lang="en-US" dirty="0"/>
              <a:t>to CONTROL what the network DOES.</a:t>
            </a:r>
          </a:p>
          <a:p>
            <a:endParaRPr lang="en-US" dirty="0"/>
          </a:p>
          <a:p>
            <a:r>
              <a:rPr lang="en-US" dirty="0"/>
              <a:t>What happens to the scene, if we TURN OFF the TREE neurons?</a:t>
            </a:r>
          </a:p>
          <a:p>
            <a:r>
              <a:rPr lang="en-US" dirty="0"/>
              <a:t>.... HERE you can SEE what HAPPENS.</a:t>
            </a:r>
          </a:p>
          <a:p>
            <a:r>
              <a:rPr lang="en-US" dirty="0"/>
              <a:t>... There are SEVERAL tree NEURONS.</a:t>
            </a:r>
          </a:p>
          <a:p>
            <a:r>
              <a:rPr lang="en-US" dirty="0"/>
              <a:t>.. The MORE I TURN off, The fewer TREES there are.</a:t>
            </a:r>
          </a:p>
          <a:p>
            <a:endParaRPr lang="en-US" dirty="0"/>
          </a:p>
          <a:p>
            <a:r>
              <a:rPr lang="en-US" dirty="0"/>
              <a:t>Now HERE, I want you to NOTICE the OCCLUSION effect.</a:t>
            </a:r>
            <a:br>
              <a:rPr lang="en-US" dirty="0"/>
            </a:br>
            <a:br>
              <a:rPr lang="en-US" dirty="0"/>
            </a:br>
            <a:r>
              <a:rPr lang="en-US" dirty="0"/>
              <a:t>The network KNOWS how to draw</a:t>
            </a:r>
          </a:p>
          <a:p>
            <a:r>
              <a:rPr lang="en-US" dirty="0"/>
              <a:t>the BUILDING parts that were OBSCURED by the tree.</a:t>
            </a:r>
          </a:p>
          <a:p>
            <a:endParaRPr lang="en-US" dirty="0"/>
          </a:p>
          <a:p>
            <a:r>
              <a:rPr lang="en-US" dirty="0"/>
              <a:t>This suggests that when we train a Generator to paint</a:t>
            </a:r>
            <a:br>
              <a:rPr lang="en-US" dirty="0"/>
            </a:br>
            <a:r>
              <a:rPr lang="en-US" dirty="0"/>
              <a:t>realistic SCENES, it is not JUST learning about the VISIBLE</a:t>
            </a:r>
          </a:p>
          <a:p>
            <a:r>
              <a:rPr lang="en-US" dirty="0"/>
              <a:t>pixels, it ALSO seems to learn about HIDDEN things</a:t>
            </a:r>
            <a:br>
              <a:rPr lang="en-US" dirty="0"/>
            </a:br>
            <a:r>
              <a:rPr lang="en-US" dirty="0"/>
              <a:t>in the world, like WHAT might have been OCCLUDED</a:t>
            </a:r>
          </a:p>
          <a:p>
            <a:r>
              <a:rPr lang="en-US" dirty="0"/>
              <a:t>by the TREES.</a:t>
            </a:r>
          </a:p>
        </p:txBody>
      </p:sp>
      <p:sp>
        <p:nvSpPr>
          <p:cNvPr id="4" name="Slide Number Placeholder 3"/>
          <p:cNvSpPr>
            <a:spLocks noGrp="1"/>
          </p:cNvSpPr>
          <p:nvPr>
            <p:ph type="sldNum" sz="quarter" idx="5"/>
          </p:nvPr>
        </p:nvSpPr>
        <p:spPr/>
        <p:txBody>
          <a:bodyPr/>
          <a:lstStyle/>
          <a:p>
            <a:fld id="{B1732B56-3998-9A42-BCF0-4688DA0724E8}" type="slidenum">
              <a:rPr lang="en-US" smtClean="0"/>
              <a:t>73</a:t>
            </a:fld>
            <a:endParaRPr lang="en-US" dirty="0"/>
          </a:p>
        </p:txBody>
      </p:sp>
    </p:spTree>
    <p:extLst>
      <p:ext uri="{BB962C8B-B14F-4D97-AF65-F5344CB8AC3E}">
        <p14:creationId xmlns:p14="http://schemas.microsoft.com/office/powerpoint/2010/main" val="1976689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r>
              <a:rPr lang="en-US" dirty="0"/>
              <a:t>You can ALSO do the OPPOSITIE,</a:t>
            </a:r>
          </a:p>
          <a:p>
            <a:r>
              <a:rPr lang="en-US" dirty="0"/>
              <a:t>we can turn ON neurons that used to be OFF.</a:t>
            </a:r>
          </a:p>
          <a:p>
            <a:endParaRPr lang="en-US" dirty="0"/>
          </a:p>
          <a:p>
            <a:pPr rtl="0"/>
            <a:r>
              <a:rPr lang="en-US" b="0" i="0" u="none" strike="noStrike" kern="1200" dirty="0">
                <a:solidFill>
                  <a:schemeClr val="tx1"/>
                </a:solidFill>
                <a:effectLst/>
                <a:latin typeface="+mn-lt"/>
                <a:ea typeface="+mn-ea"/>
                <a:cs typeface="+mn-cs"/>
              </a:rPr>
              <a:t>… Here I ACTIVATE twenty DOOR neurons at the location of the yellow box.</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74</a:t>
            </a:fld>
            <a:endParaRPr lang="en-US" dirty="0"/>
          </a:p>
        </p:txBody>
      </p:sp>
    </p:spTree>
    <p:extLst>
      <p:ext uri="{BB962C8B-B14F-4D97-AF65-F5344CB8AC3E}">
        <p14:creationId xmlns:p14="http://schemas.microsoft.com/office/powerpoint/2010/main" val="27745128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do I GET?</a:t>
            </a:r>
          </a:p>
          <a:p>
            <a:r>
              <a:rPr lang="en-US" dirty="0"/>
              <a:t>We GET is a new DOOR in the wall.</a:t>
            </a:r>
          </a:p>
          <a:p>
            <a:r>
              <a:rPr lang="en-US" dirty="0"/>
              <a:t>Notice the SIZE and STYLE of the door.</a:t>
            </a:r>
          </a:p>
        </p:txBody>
      </p:sp>
      <p:sp>
        <p:nvSpPr>
          <p:cNvPr id="4" name="Slide Number Placeholder 3"/>
          <p:cNvSpPr>
            <a:spLocks noGrp="1"/>
          </p:cNvSpPr>
          <p:nvPr>
            <p:ph type="sldNum" sz="quarter" idx="5"/>
          </p:nvPr>
        </p:nvSpPr>
        <p:spPr/>
        <p:txBody>
          <a:bodyPr/>
          <a:lstStyle/>
          <a:p>
            <a:fld id="{B1732B56-3998-9A42-BCF0-4688DA0724E8}" type="slidenum">
              <a:rPr lang="en-US" smtClean="0"/>
              <a:t>75</a:t>
            </a:fld>
            <a:endParaRPr lang="en-US" dirty="0"/>
          </a:p>
        </p:txBody>
      </p:sp>
    </p:spTree>
    <p:extLst>
      <p:ext uri="{BB962C8B-B14F-4D97-AF65-F5344CB8AC3E}">
        <p14:creationId xmlns:p14="http://schemas.microsoft.com/office/powerpoint/2010/main" val="28984203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 activate exactly the SAME neurons</a:t>
            </a:r>
          </a:p>
          <a:p>
            <a:r>
              <a:rPr lang="en-US" dirty="0"/>
              <a:t>... in a DIFFERENT image,</a:t>
            </a:r>
          </a:p>
          <a:p>
            <a:r>
              <a:rPr lang="en-US" dirty="0"/>
              <a:t>…Look what happens</a:t>
            </a:r>
          </a:p>
        </p:txBody>
      </p:sp>
      <p:sp>
        <p:nvSpPr>
          <p:cNvPr id="4" name="Slide Number Placeholder 3"/>
          <p:cNvSpPr>
            <a:spLocks noGrp="1"/>
          </p:cNvSpPr>
          <p:nvPr>
            <p:ph type="sldNum" sz="quarter" idx="5"/>
          </p:nvPr>
        </p:nvSpPr>
        <p:spPr/>
        <p:txBody>
          <a:bodyPr/>
          <a:lstStyle/>
          <a:p>
            <a:fld id="{B1732B56-3998-9A42-BCF0-4688DA0724E8}" type="slidenum">
              <a:rPr lang="en-US" smtClean="0"/>
              <a:t>76</a:t>
            </a:fld>
            <a:endParaRPr lang="en-US" dirty="0"/>
          </a:p>
        </p:txBody>
      </p:sp>
    </p:spTree>
    <p:extLst>
      <p:ext uri="{BB962C8B-B14F-4D97-AF65-F5344CB8AC3E}">
        <p14:creationId xmlns:p14="http://schemas.microsoft.com/office/powerpoint/2010/main" val="38834164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door I get will look DIFFERENT.</a:t>
            </a:r>
          </a:p>
          <a:p>
            <a:endParaRPr lang="en-US" dirty="0"/>
          </a:p>
          <a:p>
            <a:r>
              <a:rPr lang="en-US" dirty="0"/>
              <a:t>Notice the SMALLER size and DIFFERENT STYLE of the DOOR added here.</a:t>
            </a:r>
          </a:p>
        </p:txBody>
      </p:sp>
      <p:sp>
        <p:nvSpPr>
          <p:cNvPr id="4" name="Slide Number Placeholder 3"/>
          <p:cNvSpPr>
            <a:spLocks noGrp="1"/>
          </p:cNvSpPr>
          <p:nvPr>
            <p:ph type="sldNum" sz="quarter" idx="5"/>
          </p:nvPr>
        </p:nvSpPr>
        <p:spPr/>
        <p:txBody>
          <a:bodyPr/>
          <a:lstStyle/>
          <a:p>
            <a:fld id="{B1732B56-3998-9A42-BCF0-4688DA0724E8}" type="slidenum">
              <a:rPr lang="en-US" smtClean="0"/>
              <a:t>77</a:t>
            </a:fld>
            <a:endParaRPr lang="en-US" dirty="0"/>
          </a:p>
        </p:txBody>
      </p:sp>
    </p:spTree>
    <p:extLst>
      <p:ext uri="{BB962C8B-B14F-4D97-AF65-F5344CB8AC3E}">
        <p14:creationId xmlns:p14="http://schemas.microsoft.com/office/powerpoint/2010/main" val="25363334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i="0" u="none" strike="noStrike" kern="1200" dirty="0">
                <a:solidFill>
                  <a:schemeClr val="tx1"/>
                </a:solidFill>
                <a:effectLst/>
                <a:latin typeface="+mn-lt"/>
                <a:ea typeface="+mn-ea"/>
                <a:cs typeface="+mn-cs"/>
              </a:rPr>
              <a:t>If I activate exactly the SAME  thing in the SKY instead,</a:t>
            </a:r>
            <a:endParaRPr lang="en-US" b="0" dirty="0">
              <a:effectLst/>
            </a:endParaRPr>
          </a:p>
          <a:p>
            <a:pPr rtl="0"/>
            <a:r>
              <a:rPr lang="en-US" b="0" i="0" u="none" strike="noStrike" kern="1200" dirty="0">
                <a:solidFill>
                  <a:schemeClr val="tx1"/>
                </a:solidFill>
                <a:effectLst/>
                <a:latin typeface="+mn-lt"/>
                <a:ea typeface="+mn-ea"/>
                <a:cs typeface="+mn-cs"/>
              </a:rPr>
              <a:t>what do you think we get?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78</a:t>
            </a:fld>
            <a:endParaRPr lang="en-US" dirty="0"/>
          </a:p>
        </p:txBody>
      </p:sp>
    </p:spTree>
    <p:extLst>
      <p:ext uri="{BB962C8B-B14F-4D97-AF65-F5344CB8AC3E}">
        <p14:creationId xmlns:p14="http://schemas.microsoft.com/office/powerpoint/2010/main" val="42658643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pPr rtl="0"/>
            <a:r>
              <a:rPr lang="en-US" b="0" i="0" u="none" strike="noStrike" kern="1200" dirty="0">
                <a:solidFill>
                  <a:schemeClr val="tx1"/>
                </a:solidFill>
                <a:effectLst/>
                <a:latin typeface="+mn-lt"/>
                <a:ea typeface="+mn-ea"/>
                <a:cs typeface="+mn-cs"/>
              </a:rPr>
              <a:t>Look carefully.  Nothing happens!</a:t>
            </a:r>
            <a:endParaRPr lang="en-US" b="0" dirty="0">
              <a:effectLst/>
            </a:endParaRPr>
          </a:p>
          <a:p>
            <a:pPr rtl="0"/>
            <a:r>
              <a:rPr lang="en-US" b="0" i="0" u="none" strike="noStrike" kern="1200" dirty="0">
                <a:solidFill>
                  <a:schemeClr val="tx1"/>
                </a:solidFill>
                <a:effectLst/>
                <a:latin typeface="+mn-lt"/>
                <a:ea typeface="+mn-ea"/>
                <a:cs typeface="+mn-cs"/>
              </a:rPr>
              <a:t>The DOOR neurons are sensitive to context.</a:t>
            </a:r>
            <a:endParaRPr lang="en-US" b="0" dirty="0">
              <a:effectLst/>
            </a:endParaRPr>
          </a:p>
          <a:p>
            <a:pPr rtl="0"/>
            <a:r>
              <a:rPr lang="en-US" b="0" i="0" u="none" strike="noStrike" kern="1200" dirty="0">
                <a:solidFill>
                  <a:schemeClr val="tx1"/>
                </a:solidFill>
                <a:effectLst/>
                <a:latin typeface="+mn-lt"/>
                <a:ea typeface="+mn-ea"/>
                <a:cs typeface="+mn-cs"/>
              </a:rPr>
              <a:t>THINK about what we have SEEN.</a:t>
            </a:r>
            <a:endParaRPr lang="en-US" b="0" dirty="0">
              <a:effectLst/>
            </a:endParaRPr>
          </a:p>
          <a:p>
            <a:pPr rtl="0"/>
            <a:endParaRPr lang="en-US" b="0" i="0" u="none" strike="noStrike" kern="1200" dirty="0">
              <a:solidFill>
                <a:schemeClr val="tx1"/>
              </a:solidFill>
              <a:effectLst/>
              <a:latin typeface="+mn-lt"/>
              <a:ea typeface="+mn-ea"/>
              <a:cs typeface="+mn-cs"/>
            </a:endParaRPr>
          </a:p>
          <a:p>
            <a:pPr rtl="0"/>
            <a:r>
              <a:rPr lang="en-US" b="0" i="0" u="none" strike="noStrike" kern="1200" dirty="0">
                <a:solidFill>
                  <a:schemeClr val="tx1"/>
                </a:solidFill>
                <a:effectLst/>
                <a:latin typeface="+mn-lt"/>
                <a:ea typeface="+mn-ea"/>
                <a:cs typeface="+mn-cs"/>
              </a:rPr>
              <a:t>The DOOR we get DEPENDS on</a:t>
            </a:r>
          </a:p>
          <a:p>
            <a:pPr rtl="0"/>
            <a:r>
              <a:rPr lang="en-US" b="0" i="0" u="none" strike="noStrike" kern="1200" dirty="0">
                <a:solidFill>
                  <a:schemeClr val="tx1"/>
                </a:solidFill>
                <a:effectLst/>
                <a:latin typeface="+mn-lt"/>
                <a:ea typeface="+mn-ea"/>
                <a:cs typeface="+mn-cs"/>
              </a:rPr>
              <a:t>WHERE we activate the NEURONS.</a:t>
            </a:r>
            <a:endParaRPr lang="en-US" b="0" dirty="0">
              <a:effectLst/>
            </a:endParaRPr>
          </a:p>
          <a:p>
            <a:pPr rtl="0"/>
            <a:r>
              <a:rPr lang="en-US" b="0" i="0" u="none" strike="noStrike" kern="1200" dirty="0">
                <a:solidFill>
                  <a:schemeClr val="tx1"/>
                </a:solidFill>
                <a:effectLst/>
                <a:latin typeface="+mn-lt"/>
                <a:ea typeface="+mn-ea"/>
                <a:cs typeface="+mn-cs"/>
              </a:rPr>
              <a:t>If we  add a DOOR in a DIFFERENT wall, it looks DIFFERENT.</a:t>
            </a:r>
            <a:endParaRPr lang="en-US" b="0" dirty="0">
              <a:effectLst/>
            </a:endParaRPr>
          </a:p>
          <a:p>
            <a:pPr rtl="0"/>
            <a:r>
              <a:rPr lang="en-US" b="0" i="0" u="none" strike="noStrike" kern="1200" dirty="0">
                <a:solidFill>
                  <a:schemeClr val="tx1"/>
                </a:solidFill>
                <a:effectLst/>
                <a:latin typeface="+mn-lt"/>
                <a:ea typeface="+mn-ea"/>
                <a:cs typeface="+mn-cs"/>
              </a:rPr>
              <a:t>And if we  add a DOOR where a DOOR wouldn’t make SENSE,</a:t>
            </a:r>
            <a:endParaRPr lang="en-US" b="0" dirty="0">
              <a:effectLst/>
            </a:endParaRPr>
          </a:p>
          <a:p>
            <a:pPr rtl="0"/>
            <a:r>
              <a:rPr lang="en-US" b="0" i="0" u="none" strike="noStrike" kern="1200" dirty="0">
                <a:solidFill>
                  <a:schemeClr val="tx1"/>
                </a:solidFill>
                <a:effectLst/>
                <a:latin typeface="+mn-lt"/>
                <a:ea typeface="+mn-ea"/>
                <a:cs typeface="+mn-cs"/>
              </a:rPr>
              <a:t>It can REFUSE to draw it.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1732B56-3998-9A42-BCF0-4688DA0724E8}" type="slidenum">
              <a:rPr lang="en-US" smtClean="0"/>
              <a:t>79</a:t>
            </a:fld>
            <a:endParaRPr lang="en-US" dirty="0"/>
          </a:p>
        </p:txBody>
      </p:sp>
    </p:spTree>
    <p:extLst>
      <p:ext uri="{BB962C8B-B14F-4D97-AF65-F5344CB8AC3E}">
        <p14:creationId xmlns:p14="http://schemas.microsoft.com/office/powerpoint/2010/main" val="10371208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r>
              <a:rPr lang="en-US" dirty="0"/>
              <a:t>We quantify the causal effects of altering neurons.</a:t>
            </a:r>
          </a:p>
          <a:p>
            <a:endParaRPr lang="en-US" dirty="0"/>
          </a:p>
          <a:p>
            <a:r>
              <a:rPr lang="en-US" dirty="0"/>
              <a:t>And THIS lets us MAP out the WAYS that Generator is OPINIONATED.</a:t>
            </a:r>
          </a:p>
          <a:p>
            <a:endParaRPr lang="en-US" dirty="0"/>
          </a:p>
          <a:p>
            <a:r>
              <a:rPr lang="en-US" dirty="0"/>
              <a:t>It will NOT let a door go just ANYWHERE.</a:t>
            </a:r>
          </a:p>
          <a:p>
            <a:r>
              <a:rPr lang="en-US" dirty="0"/>
              <a:t>Activating door neurons will draw a door in the bottom of a building – especially in the location of an existing window..</a:t>
            </a:r>
          </a:p>
          <a:p>
            <a:endParaRPr lang="en-US" dirty="0"/>
          </a:p>
          <a:p>
            <a:r>
              <a:rPr lang="en-US" dirty="0"/>
              <a:t>But it will NOT draw a door in the grass, or in a tree.</a:t>
            </a:r>
          </a:p>
        </p:txBody>
      </p:sp>
      <p:sp>
        <p:nvSpPr>
          <p:cNvPr id="4" name="Slide Number Placeholder 3"/>
          <p:cNvSpPr>
            <a:spLocks noGrp="1"/>
          </p:cNvSpPr>
          <p:nvPr>
            <p:ph type="sldNum" sz="quarter" idx="5"/>
          </p:nvPr>
        </p:nvSpPr>
        <p:spPr/>
        <p:txBody>
          <a:bodyPr/>
          <a:lstStyle/>
          <a:p>
            <a:fld id="{B1732B56-3998-9A42-BCF0-4688DA0724E8}" type="slidenum">
              <a:rPr lang="en-US" smtClean="0"/>
              <a:t>80</a:t>
            </a:fld>
            <a:endParaRPr lang="en-US"/>
          </a:p>
        </p:txBody>
      </p:sp>
    </p:spTree>
    <p:extLst>
      <p:ext uri="{BB962C8B-B14F-4D97-AF65-F5344CB8AC3E}">
        <p14:creationId xmlns:p14="http://schemas.microsoft.com/office/powerpoint/2010/main" val="39039887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198438"/>
            <a:ext cx="4189413" cy="2355850"/>
          </a:xfrm>
        </p:spPr>
      </p:sp>
      <p:sp>
        <p:nvSpPr>
          <p:cNvPr id="3" name="Notes Placeholder 2"/>
          <p:cNvSpPr>
            <a:spLocks noGrp="1"/>
          </p:cNvSpPr>
          <p:nvPr>
            <p:ph type="body" idx="1"/>
          </p:nvPr>
        </p:nvSpPr>
        <p:spPr/>
        <p:txBody>
          <a:bodyPr/>
          <a:lstStyle/>
          <a:p>
            <a:r>
              <a:rPr lang="en-US" dirty="0"/>
              <a:t>This PHENOMENON is INTERESTING to me, because it means</a:t>
            </a:r>
          </a:p>
          <a:p>
            <a:r>
              <a:rPr lang="en-US" dirty="0"/>
              <a:t>we CAN understand what SOME neurons DO</a:t>
            </a:r>
          </a:p>
          <a:p>
            <a:r>
              <a:rPr lang="en-US" dirty="0"/>
              <a:t>in a CAUSAL way.</a:t>
            </a:r>
          </a:p>
          <a:p>
            <a:endParaRPr lang="en-US" dirty="0"/>
          </a:p>
          <a:p>
            <a:r>
              <a:rPr lang="en-US" dirty="0"/>
              <a:t>We can USE this knowledge to build NEW types of APPLICATIONS.</a:t>
            </a:r>
          </a:p>
          <a:p>
            <a:r>
              <a:rPr lang="en-US" dirty="0"/>
              <a:t>For EXAMPLE, it lets us PAINT with NEURONS.</a:t>
            </a:r>
          </a:p>
          <a:p>
            <a:r>
              <a:rPr lang="en-US" dirty="0"/>
              <a:t>To DEMO this, I made this APP.</a:t>
            </a:r>
          </a:p>
          <a:p>
            <a:r>
              <a:rPr lang="en-US" dirty="0"/>
              <a:t>It is called GAN PAINT.</a:t>
            </a:r>
          </a:p>
          <a:p>
            <a:endParaRPr lang="en-US" dirty="0"/>
          </a:p>
          <a:p>
            <a:r>
              <a:rPr lang="en-US" dirty="0"/>
              <a:t>Each button on the left SELECTS a SET of neurons</a:t>
            </a:r>
          </a:p>
          <a:p>
            <a:r>
              <a:rPr lang="en-US" dirty="0"/>
              <a:t>and you can ACTIVATE or DEACTIVE those neurons</a:t>
            </a:r>
          </a:p>
          <a:p>
            <a:r>
              <a:rPr lang="en-US" dirty="0"/>
              <a:t>in a PART of the IMAGE by PAINTING on the right.</a:t>
            </a:r>
          </a:p>
          <a:p>
            <a:r>
              <a:rPr lang="en-US" dirty="0"/>
              <a:t>We USE a NETWORK as a PAINTBRUSH.</a:t>
            </a:r>
          </a:p>
          <a:p>
            <a:endParaRPr lang="en-US" dirty="0"/>
          </a:p>
          <a:p>
            <a:r>
              <a:rPr lang="en-US" dirty="0"/>
              <a:t>If you LIKE, this is a DEMO you can TRY on your</a:t>
            </a:r>
          </a:p>
          <a:p>
            <a:r>
              <a:rPr lang="en-US" dirty="0"/>
              <a:t>PHONE at </a:t>
            </a:r>
            <a:r>
              <a:rPr lang="en-US" dirty="0" err="1"/>
              <a:t>gandissect.csail.mit.edu</a:t>
            </a:r>
            <a:r>
              <a:rPr lang="en-US" dirty="0"/>
              <a:t>.</a:t>
            </a:r>
          </a:p>
          <a:p>
            <a:endParaRPr lang="en-US" dirty="0"/>
          </a:p>
          <a:p>
            <a:r>
              <a:rPr lang="en-US" dirty="0"/>
              <a:t>The THING I want you to NOTICE is how the</a:t>
            </a:r>
          </a:p>
          <a:p>
            <a:r>
              <a:rPr lang="en-US" dirty="0"/>
              <a:t>DRAWINIG EFFECTS are SENSITIVE to CONTEXT.</a:t>
            </a:r>
          </a:p>
          <a:p>
            <a:r>
              <a:rPr lang="en-US" dirty="0"/>
              <a:t>For EXAMPLE, the same DOOR neurons will draw </a:t>
            </a:r>
          </a:p>
          <a:p>
            <a:r>
              <a:rPr lang="en-US" dirty="0"/>
              <a:t>DIIFFERENT-LOOKING doors in DIFFERENT buildings</a:t>
            </a:r>
          </a:p>
        </p:txBody>
      </p:sp>
      <p:sp>
        <p:nvSpPr>
          <p:cNvPr id="4" name="Slide Number Placeholder 3"/>
          <p:cNvSpPr>
            <a:spLocks noGrp="1"/>
          </p:cNvSpPr>
          <p:nvPr>
            <p:ph type="sldNum" sz="quarter" idx="5"/>
          </p:nvPr>
        </p:nvSpPr>
        <p:spPr/>
        <p:txBody>
          <a:bodyPr/>
          <a:lstStyle/>
          <a:p>
            <a:fld id="{B1732B56-3998-9A42-BCF0-4688DA0724E8}" type="slidenum">
              <a:rPr lang="en-US" smtClean="0"/>
              <a:t>81</a:t>
            </a:fld>
            <a:endParaRPr lang="en-US"/>
          </a:p>
        </p:txBody>
      </p:sp>
    </p:spTree>
    <p:extLst>
      <p:ext uri="{BB962C8B-B14F-4D97-AF65-F5344CB8AC3E}">
        <p14:creationId xmlns:p14="http://schemas.microsoft.com/office/powerpoint/2010/main" val="2521170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128185-9B4E-B04C-8FE8-8F665948E3C7}" type="slidenum">
              <a:rPr lang="en-US" smtClean="0"/>
              <a:t>82</a:t>
            </a:fld>
            <a:endParaRPr lang="en-US"/>
          </a:p>
        </p:txBody>
      </p:sp>
    </p:spTree>
    <p:extLst>
      <p:ext uri="{BB962C8B-B14F-4D97-AF65-F5344CB8AC3E}">
        <p14:creationId xmlns:p14="http://schemas.microsoft.com/office/powerpoint/2010/main" val="19481144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128185-9B4E-B04C-8FE8-8F665948E3C7}" type="slidenum">
              <a:rPr lang="en-US" smtClean="0"/>
              <a:t>83</a:t>
            </a:fld>
            <a:endParaRPr lang="en-US"/>
          </a:p>
        </p:txBody>
      </p:sp>
    </p:spTree>
    <p:extLst>
      <p:ext uri="{BB962C8B-B14F-4D97-AF65-F5344CB8AC3E}">
        <p14:creationId xmlns:p14="http://schemas.microsoft.com/office/powerpoint/2010/main" val="263786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2550-E544-C4C1-5FC5-6C8CE7749F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FE0960-93DB-4758-9AA2-91E78FB72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ADF8DC-DA72-43DF-DECC-2134CB7A2E9A}"/>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dirty="0"/>
          </a:p>
        </p:txBody>
      </p:sp>
      <p:sp>
        <p:nvSpPr>
          <p:cNvPr id="5" name="Footer Placeholder 4">
            <a:extLst>
              <a:ext uri="{FF2B5EF4-FFF2-40B4-BE49-F238E27FC236}">
                <a16:creationId xmlns:a16="http://schemas.microsoft.com/office/drawing/2014/main" id="{FAB8AF1C-4E65-6530-4671-9E98F7140E7A}"/>
              </a:ext>
            </a:extLst>
          </p:cNvPr>
          <p:cNvSpPr>
            <a:spLocks noGrp="1"/>
          </p:cNvSpPr>
          <p:nvPr>
            <p:ph type="ftr" sz="quarter" idx="11"/>
          </p:nvPr>
        </p:nvSpPr>
        <p:spPr>
          <a:xfrm>
            <a:off x="4038600" y="6477373"/>
            <a:ext cx="4114800" cy="365125"/>
          </a:xfrm>
        </p:spPr>
        <p:txBody>
          <a:body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4A721CD6-56C4-7121-FE51-EC50E1887B63}"/>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086777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1127-9E15-A445-AD8D-C387316BADC7}"/>
              </a:ext>
            </a:extLst>
          </p:cNvPr>
          <p:cNvSpPr>
            <a:spLocks noGrp="1"/>
          </p:cNvSpPr>
          <p:nvPr>
            <p:ph type="title"/>
          </p:nvPr>
        </p:nvSpPr>
        <p:spPr>
          <a:xfrm>
            <a:off x="17929" y="18256"/>
            <a:ext cx="12192000" cy="116508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54C2E2B-F9BF-62F4-7059-E250882AA735}"/>
              </a:ext>
            </a:extLst>
          </p:cNvPr>
          <p:cNvSpPr>
            <a:spLocks noGrp="1"/>
          </p:cNvSpPr>
          <p:nvPr>
            <p:ph idx="1"/>
          </p:nvPr>
        </p:nvSpPr>
        <p:spPr>
          <a:xfrm>
            <a:off x="838200" y="1183342"/>
            <a:ext cx="10515600" cy="52940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837677-D3CE-55C2-2C83-26E0E98D6BC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spc="50" dirty="0"/>
          </a:p>
        </p:txBody>
      </p:sp>
      <p:sp>
        <p:nvSpPr>
          <p:cNvPr id="5" name="Footer Placeholder 4">
            <a:extLst>
              <a:ext uri="{FF2B5EF4-FFF2-40B4-BE49-F238E27FC236}">
                <a16:creationId xmlns:a16="http://schemas.microsoft.com/office/drawing/2014/main" id="{AA17F0FE-6A21-41A1-99DD-07CF5EEE4BBF}"/>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38C6DE35-0251-72C1-B5A9-52CF0498C53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240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C184-1113-E3CB-6698-AE6B64AE47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C5CE6A-B41E-1E3F-8247-E454D32D7A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28E0A8-EE8C-5BB0-5609-DA4878640D70}"/>
              </a:ext>
            </a:extLst>
          </p:cNvPr>
          <p:cNvSpPr>
            <a:spLocks noGrp="1"/>
          </p:cNvSpPr>
          <p:nvPr>
            <p:ph type="dt" sz="half" idx="10"/>
          </p:nvPr>
        </p:nvSpPr>
        <p:spPr>
          <a:xfrm>
            <a:off x="838200" y="6504267"/>
            <a:ext cx="2743200" cy="365125"/>
          </a:xfrm>
        </p:spPr>
        <p:txBody>
          <a:bodyPr/>
          <a:lstStyle/>
          <a:p>
            <a:pPr algn="r"/>
            <a:fld id="{A37D6D71-8B28-4ED6-B932-04B197003D23}" type="datetimeFigureOut">
              <a:rPr lang="en-US" smtClean="0"/>
              <a:pPr algn="r"/>
              <a:t>11/17/22</a:t>
            </a:fld>
            <a:endParaRPr lang="en-US" dirty="0"/>
          </a:p>
        </p:txBody>
      </p:sp>
      <p:sp>
        <p:nvSpPr>
          <p:cNvPr id="5" name="Footer Placeholder 4">
            <a:extLst>
              <a:ext uri="{FF2B5EF4-FFF2-40B4-BE49-F238E27FC236}">
                <a16:creationId xmlns:a16="http://schemas.microsoft.com/office/drawing/2014/main" id="{397C42A6-A709-A5D1-160E-F932FF3A4885}"/>
              </a:ext>
            </a:extLst>
          </p:cNvPr>
          <p:cNvSpPr>
            <a:spLocks noGrp="1"/>
          </p:cNvSpPr>
          <p:nvPr>
            <p:ph type="ftr" sz="quarter" idx="11"/>
          </p:nvPr>
        </p:nvSpPr>
        <p:spPr>
          <a:xfrm>
            <a:off x="4038600" y="6504267"/>
            <a:ext cx="4114800" cy="365125"/>
          </a:xfrm>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94D55955-04DC-82E8-AAAE-EED31E44935E}"/>
              </a:ext>
            </a:extLst>
          </p:cNvPr>
          <p:cNvSpPr>
            <a:spLocks noGrp="1"/>
          </p:cNvSpPr>
          <p:nvPr>
            <p:ph type="sldNum" sz="quarter" idx="12"/>
          </p:nvPr>
        </p:nvSpPr>
        <p:spPr>
          <a:xfrm>
            <a:off x="8610600" y="6504267"/>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3183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3AAF-6391-7040-2263-BF68C96DCCE6}"/>
              </a:ext>
            </a:extLst>
          </p:cNvPr>
          <p:cNvSpPr>
            <a:spLocks noGrp="1"/>
          </p:cNvSpPr>
          <p:nvPr>
            <p:ph type="title"/>
          </p:nvPr>
        </p:nvSpPr>
        <p:spPr>
          <a:xfrm>
            <a:off x="0" y="0"/>
            <a:ext cx="12192000" cy="1116106"/>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0232517F-2220-509E-7312-10D5DC459BD1}"/>
              </a:ext>
            </a:extLst>
          </p:cNvPr>
          <p:cNvSpPr>
            <a:spLocks noGrp="1"/>
          </p:cNvSpPr>
          <p:nvPr>
            <p:ph sz="half" idx="1"/>
          </p:nvPr>
        </p:nvSpPr>
        <p:spPr>
          <a:xfrm>
            <a:off x="838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203871B-734E-1442-D40E-6522769673A0}"/>
              </a:ext>
            </a:extLst>
          </p:cNvPr>
          <p:cNvSpPr>
            <a:spLocks noGrp="1"/>
          </p:cNvSpPr>
          <p:nvPr>
            <p:ph sz="half" idx="2"/>
          </p:nvPr>
        </p:nvSpPr>
        <p:spPr>
          <a:xfrm>
            <a:off x="6172200" y="1116106"/>
            <a:ext cx="5181600" cy="5374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A94864-78BB-A1C6-E916-CF91AB5012BF}"/>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11/17/22</a:t>
            </a:fld>
            <a:endParaRPr lang="en-US" spc="50" dirty="0"/>
          </a:p>
        </p:txBody>
      </p:sp>
      <p:sp>
        <p:nvSpPr>
          <p:cNvPr id="6" name="Footer Placeholder 5">
            <a:extLst>
              <a:ext uri="{FF2B5EF4-FFF2-40B4-BE49-F238E27FC236}">
                <a16:creationId xmlns:a16="http://schemas.microsoft.com/office/drawing/2014/main" id="{2FD84D58-6C3A-2F4B-C6B7-E5BAF2509E66}"/>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F9518FBE-FB37-20F4-DA80-1FB5F055D542}"/>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8106400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08AF-F2BA-3E3D-6B58-FEE824818F53}"/>
              </a:ext>
            </a:extLst>
          </p:cNvPr>
          <p:cNvSpPr>
            <a:spLocks noGrp="1"/>
          </p:cNvSpPr>
          <p:nvPr>
            <p:ph type="title"/>
          </p:nvPr>
        </p:nvSpPr>
        <p:spPr>
          <a:xfrm>
            <a:off x="0" y="5556"/>
            <a:ext cx="12192000" cy="1097104"/>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A5FFB0BA-CE4D-4FDE-9F9E-171E0DF102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697405-D98E-D99F-6DE2-315D6F1450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9CA83A-5ACB-F097-BB93-1E47D5FAC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FAFDD-D093-24FB-61D7-F4FE269048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DC8139-FFDB-469D-90BA-E449847600E1}"/>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spc="50" dirty="0"/>
          </a:p>
        </p:txBody>
      </p:sp>
      <p:sp>
        <p:nvSpPr>
          <p:cNvPr id="8" name="Footer Placeholder 7">
            <a:extLst>
              <a:ext uri="{FF2B5EF4-FFF2-40B4-BE49-F238E27FC236}">
                <a16:creationId xmlns:a16="http://schemas.microsoft.com/office/drawing/2014/main" id="{AD486573-A6B0-1127-6838-2D25A9F7856B}"/>
              </a:ext>
            </a:extLst>
          </p:cNvPr>
          <p:cNvSpPr>
            <a:spLocks noGrp="1"/>
          </p:cNvSpPr>
          <p:nvPr>
            <p:ph type="ftr" sz="quarter" idx="11"/>
          </p:nvPr>
        </p:nvSpPr>
        <p:spPr>
          <a:xfrm>
            <a:off x="4038600" y="6477373"/>
            <a:ext cx="4114800" cy="365125"/>
          </a:xfrm>
        </p:spPr>
        <p:txBody>
          <a:bodyPr/>
          <a:lstStyle/>
          <a:p>
            <a:endParaRPr lang="en-US" spc="50" dirty="0"/>
          </a:p>
        </p:txBody>
      </p:sp>
      <p:sp>
        <p:nvSpPr>
          <p:cNvPr id="9" name="Slide Number Placeholder 8">
            <a:extLst>
              <a:ext uri="{FF2B5EF4-FFF2-40B4-BE49-F238E27FC236}">
                <a16:creationId xmlns:a16="http://schemas.microsoft.com/office/drawing/2014/main" id="{53F30504-5C68-A03D-7E11-BC775F162266}"/>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70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2668-3D8C-2EE9-4AE9-54407704DA97}"/>
              </a:ext>
            </a:extLst>
          </p:cNvPr>
          <p:cNvSpPr>
            <a:spLocks noGrp="1"/>
          </p:cNvSpPr>
          <p:nvPr>
            <p:ph type="title"/>
          </p:nvPr>
        </p:nvSpPr>
        <p:spPr>
          <a:xfrm>
            <a:off x="0" y="0"/>
            <a:ext cx="12192000" cy="1129553"/>
          </a:xfrm>
        </p:spPr>
        <p:txBody>
          <a:bodyPr/>
          <a:lstStyle>
            <a:lvl1pPr algn="ctr">
              <a:defRPr/>
            </a:lvl1pPr>
          </a:lstStyle>
          <a:p>
            <a:r>
              <a:rPr lang="en-US"/>
              <a:t>Click to edit Master title style</a:t>
            </a:r>
          </a:p>
        </p:txBody>
      </p:sp>
      <p:sp>
        <p:nvSpPr>
          <p:cNvPr id="3" name="Date Placeholder 2">
            <a:extLst>
              <a:ext uri="{FF2B5EF4-FFF2-40B4-BE49-F238E27FC236}">
                <a16:creationId xmlns:a16="http://schemas.microsoft.com/office/drawing/2014/main" id="{C084B263-9F32-7328-F41B-39B4379BCEE9}"/>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11/17/22</a:t>
            </a:fld>
            <a:endParaRPr lang="en-US" dirty="0"/>
          </a:p>
        </p:txBody>
      </p:sp>
      <p:sp>
        <p:nvSpPr>
          <p:cNvPr id="4" name="Footer Placeholder 3">
            <a:extLst>
              <a:ext uri="{FF2B5EF4-FFF2-40B4-BE49-F238E27FC236}">
                <a16:creationId xmlns:a16="http://schemas.microsoft.com/office/drawing/2014/main" id="{7F1B3EF2-8FA0-4DDD-FD31-71860E55DD3C}"/>
              </a:ext>
            </a:extLst>
          </p:cNvPr>
          <p:cNvSpPr>
            <a:spLocks noGrp="1"/>
          </p:cNvSpPr>
          <p:nvPr>
            <p:ph type="ftr" sz="quarter" idx="11"/>
          </p:nvPr>
        </p:nvSpPr>
        <p:spPr>
          <a:xfrm>
            <a:off x="4038600" y="6490820"/>
            <a:ext cx="4114800" cy="365125"/>
          </a:xfrm>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CDEB27B7-A705-6709-3F35-77286BD23CBF}"/>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46243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82A62D-9C23-A8CE-57F1-CB207298FE9B}"/>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dirty="0"/>
          </a:p>
        </p:txBody>
      </p:sp>
      <p:sp>
        <p:nvSpPr>
          <p:cNvPr id="3" name="Footer Placeholder 2">
            <a:extLst>
              <a:ext uri="{FF2B5EF4-FFF2-40B4-BE49-F238E27FC236}">
                <a16:creationId xmlns:a16="http://schemas.microsoft.com/office/drawing/2014/main" id="{49D73FBA-0C0A-D13F-927A-A349671AD1E6}"/>
              </a:ext>
            </a:extLst>
          </p:cNvPr>
          <p:cNvSpPr>
            <a:spLocks noGrp="1"/>
          </p:cNvSpPr>
          <p:nvPr>
            <p:ph type="ftr" sz="quarter" idx="11"/>
          </p:nvPr>
        </p:nvSpPr>
        <p:spPr>
          <a:xfrm>
            <a:off x="4038600" y="6477373"/>
            <a:ext cx="4114800" cy="365125"/>
          </a:xfrm>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AABE2E4-F4A2-F6AE-1C91-803AD0999751}"/>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5197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5E85A-9674-535B-0C2E-8B41B7E6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10853F-03D7-E335-16CB-4F04EF9DC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F37758-B4C5-5EB0-8C65-266E3BD27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F55628-FCF9-0648-6E6E-F5826FDD0EC4}"/>
              </a:ext>
            </a:extLst>
          </p:cNvPr>
          <p:cNvSpPr>
            <a:spLocks noGrp="1"/>
          </p:cNvSpPr>
          <p:nvPr>
            <p:ph type="dt" sz="half" idx="10"/>
          </p:nvPr>
        </p:nvSpPr>
        <p:spPr>
          <a:xfrm>
            <a:off x="838200" y="6490820"/>
            <a:ext cx="2743200" cy="365125"/>
          </a:xfrm>
        </p:spPr>
        <p:txBody>
          <a:bodyPr/>
          <a:lstStyle/>
          <a:p>
            <a:pPr algn="r"/>
            <a:fld id="{A37D6D71-8B28-4ED6-B932-04B197003D23}" type="datetimeFigureOut">
              <a:rPr lang="en-US" smtClean="0"/>
              <a:pPr algn="r"/>
              <a:t>11/17/22</a:t>
            </a:fld>
            <a:endParaRPr lang="en-US" spc="50" dirty="0"/>
          </a:p>
        </p:txBody>
      </p:sp>
      <p:sp>
        <p:nvSpPr>
          <p:cNvPr id="6" name="Footer Placeholder 5">
            <a:extLst>
              <a:ext uri="{FF2B5EF4-FFF2-40B4-BE49-F238E27FC236}">
                <a16:creationId xmlns:a16="http://schemas.microsoft.com/office/drawing/2014/main" id="{CED8F0B0-F0F1-150B-7C74-478CD1C76D5A}"/>
              </a:ext>
            </a:extLst>
          </p:cNvPr>
          <p:cNvSpPr>
            <a:spLocks noGrp="1"/>
          </p:cNvSpPr>
          <p:nvPr>
            <p:ph type="ftr" sz="quarter" idx="11"/>
          </p:nvPr>
        </p:nvSpPr>
        <p:spPr>
          <a:xfrm>
            <a:off x="4038600" y="6490820"/>
            <a:ext cx="4114800" cy="365125"/>
          </a:xfrm>
        </p:spPr>
        <p:txBody>
          <a:bodyPr/>
          <a:lstStyle/>
          <a:p>
            <a:endParaRPr lang="en-US" spc="50" dirty="0"/>
          </a:p>
        </p:txBody>
      </p:sp>
      <p:sp>
        <p:nvSpPr>
          <p:cNvPr id="7" name="Slide Number Placeholder 6">
            <a:extLst>
              <a:ext uri="{FF2B5EF4-FFF2-40B4-BE49-F238E27FC236}">
                <a16:creationId xmlns:a16="http://schemas.microsoft.com/office/drawing/2014/main" id="{B72CD0F4-37B4-1EA2-DEE6-BF7BE965197E}"/>
              </a:ext>
            </a:extLst>
          </p:cNvPr>
          <p:cNvSpPr>
            <a:spLocks noGrp="1"/>
          </p:cNvSpPr>
          <p:nvPr>
            <p:ph type="sldNum" sz="quarter" idx="12"/>
          </p:nvPr>
        </p:nvSpPr>
        <p:spPr>
          <a:xfrm>
            <a:off x="8610600" y="6490820"/>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167343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BD80-5E74-286D-A88A-B5001C289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C1A3AF-CA86-8237-DBD8-C630A8B21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1805A9B-1015-6176-54B5-A587E13A5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23F17-BA6A-5168-3B4B-3A442DEA3205}"/>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dirty="0"/>
          </a:p>
        </p:txBody>
      </p:sp>
      <p:sp>
        <p:nvSpPr>
          <p:cNvPr id="6" name="Footer Placeholder 5">
            <a:extLst>
              <a:ext uri="{FF2B5EF4-FFF2-40B4-BE49-F238E27FC236}">
                <a16:creationId xmlns:a16="http://schemas.microsoft.com/office/drawing/2014/main" id="{818175C6-A770-589A-284B-886004CDD1EC}"/>
              </a:ext>
            </a:extLst>
          </p:cNvPr>
          <p:cNvSpPr>
            <a:spLocks noGrp="1"/>
          </p:cNvSpPr>
          <p:nvPr>
            <p:ph type="ftr" sz="quarter" idx="11"/>
          </p:nvPr>
        </p:nvSpPr>
        <p:spPr>
          <a:xfrm>
            <a:off x="4038600" y="6477373"/>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CB8610A3-AD90-569D-B9E6-7033E619F227}"/>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5822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4C43-76A7-5239-5744-F854AFB1B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B9D718-E267-83B1-B7C8-E8665DCC85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438F8-0EF5-806D-946E-87B2DEC4A95C}"/>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spc="50" dirty="0"/>
          </a:p>
        </p:txBody>
      </p:sp>
      <p:sp>
        <p:nvSpPr>
          <p:cNvPr id="5" name="Footer Placeholder 4">
            <a:extLst>
              <a:ext uri="{FF2B5EF4-FFF2-40B4-BE49-F238E27FC236}">
                <a16:creationId xmlns:a16="http://schemas.microsoft.com/office/drawing/2014/main" id="{AFC77F8C-F396-A4A5-8B89-D83C694640A3}"/>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51DA5D31-1877-131B-D287-0DA35F86E374}"/>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3394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B4EFD-5F11-02A2-D17D-752AB34BF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E2DF1-ADCD-429E-881D-7C26DD67BF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9D2F3-D8AA-01FA-3F65-F819E19B64E8}"/>
              </a:ext>
            </a:extLst>
          </p:cNvPr>
          <p:cNvSpPr>
            <a:spLocks noGrp="1"/>
          </p:cNvSpPr>
          <p:nvPr>
            <p:ph type="dt" sz="half" idx="10"/>
          </p:nvPr>
        </p:nvSpPr>
        <p:spPr>
          <a:xfrm>
            <a:off x="838200" y="6477373"/>
            <a:ext cx="2743200" cy="365125"/>
          </a:xfrm>
        </p:spPr>
        <p:txBody>
          <a:bodyPr/>
          <a:lstStyle/>
          <a:p>
            <a:pPr algn="r"/>
            <a:fld id="{A37D6D71-8B28-4ED6-B932-04B197003D23}" type="datetimeFigureOut">
              <a:rPr lang="en-US" smtClean="0"/>
              <a:pPr algn="r"/>
              <a:t>11/17/22</a:t>
            </a:fld>
            <a:endParaRPr lang="en-US" spc="50" dirty="0"/>
          </a:p>
        </p:txBody>
      </p:sp>
      <p:sp>
        <p:nvSpPr>
          <p:cNvPr id="5" name="Footer Placeholder 4">
            <a:extLst>
              <a:ext uri="{FF2B5EF4-FFF2-40B4-BE49-F238E27FC236}">
                <a16:creationId xmlns:a16="http://schemas.microsoft.com/office/drawing/2014/main" id="{65876C3E-DC8E-C64A-308F-17C4ACCD4FDA}"/>
              </a:ext>
            </a:extLst>
          </p:cNvPr>
          <p:cNvSpPr>
            <a:spLocks noGrp="1"/>
          </p:cNvSpPr>
          <p:nvPr>
            <p:ph type="ftr" sz="quarter" idx="11"/>
          </p:nvPr>
        </p:nvSpPr>
        <p:spPr>
          <a:xfrm>
            <a:off x="4038600" y="6477373"/>
            <a:ext cx="4114800" cy="365125"/>
          </a:xfrm>
        </p:spPr>
        <p:txBody>
          <a:bodyPr/>
          <a:lstStyle/>
          <a:p>
            <a:endParaRPr lang="en-US" spc="50" dirty="0"/>
          </a:p>
        </p:txBody>
      </p:sp>
      <p:sp>
        <p:nvSpPr>
          <p:cNvPr id="6" name="Slide Number Placeholder 5">
            <a:extLst>
              <a:ext uri="{FF2B5EF4-FFF2-40B4-BE49-F238E27FC236}">
                <a16:creationId xmlns:a16="http://schemas.microsoft.com/office/drawing/2014/main" id="{ED23FD9E-8CAD-B1CF-7C1B-5C2D9FF043D2}"/>
              </a:ext>
            </a:extLst>
          </p:cNvPr>
          <p:cNvSpPr>
            <a:spLocks noGrp="1"/>
          </p:cNvSpPr>
          <p:nvPr>
            <p:ph type="sldNum" sz="quarter" idx="12"/>
          </p:nvPr>
        </p:nvSpPr>
        <p:spPr>
          <a:xfrm>
            <a:off x="8610600" y="6477373"/>
            <a:ext cx="2743200" cy="365125"/>
          </a:xfrm>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628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36" name="Title Text"/>
          <p:cNvSpPr txBox="1">
            <a:spLocks noGrp="1"/>
          </p:cNvSpPr>
          <p:nvPr>
            <p:ph type="title"/>
          </p:nvPr>
        </p:nvSpPr>
        <p:spPr>
          <a:prstGeom prst="rect">
            <a:avLst/>
          </a:prstGeom>
        </p:spPr>
        <p:txBody>
          <a:bodyPr/>
          <a:lstStyle>
            <a:lvl1pPr>
              <a:defRPr sz="5600" b="0" i="0">
                <a:latin typeface="Calibri Light" panose="020F0302020204030204" pitchFamily="34" charset="0"/>
                <a:ea typeface="Helvetica Neue Light"/>
                <a:cs typeface="Calibri Light" panose="020F0302020204030204" pitchFamily="34" charset="0"/>
                <a:sym typeface="Helvetica Neue Light"/>
              </a:defRPr>
            </a:lvl1pPr>
          </a:lstStyle>
          <a:p>
            <a:r>
              <a:rPr dirty="0"/>
              <a:t>Title Text</a:t>
            </a:r>
          </a:p>
        </p:txBody>
      </p:sp>
      <p:sp>
        <p:nvSpPr>
          <p:cNvPr id="137" name="Body Level One…"/>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8260109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43A4E1-0773-ADC5-080E-4F3900428E60}"/>
              </a:ext>
            </a:extLst>
          </p:cNvPr>
          <p:cNvSpPr>
            <a:spLocks noGrp="1"/>
          </p:cNvSpPr>
          <p:nvPr>
            <p:ph type="title"/>
          </p:nvPr>
        </p:nvSpPr>
        <p:spPr>
          <a:xfrm>
            <a:off x="0" y="0"/>
            <a:ext cx="12192000" cy="118334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07F95F-8165-7ED2-8E01-2D73B745BC55}"/>
              </a:ext>
            </a:extLst>
          </p:cNvPr>
          <p:cNvSpPr>
            <a:spLocks noGrp="1"/>
          </p:cNvSpPr>
          <p:nvPr>
            <p:ph type="body" idx="1"/>
          </p:nvPr>
        </p:nvSpPr>
        <p:spPr>
          <a:xfrm>
            <a:off x="838200" y="1183341"/>
            <a:ext cx="10515600" cy="5320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2F3B3-0700-07AD-2545-BEBAEC3848CC}"/>
              </a:ext>
            </a:extLst>
          </p:cNvPr>
          <p:cNvSpPr>
            <a:spLocks noGrp="1"/>
          </p:cNvSpPr>
          <p:nvPr>
            <p:ph type="dt" sz="half" idx="2"/>
          </p:nvPr>
        </p:nvSpPr>
        <p:spPr>
          <a:xfrm>
            <a:off x="838200" y="650426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a:fld id="{A37D6D71-8B28-4ED6-B932-04B197003D23}" type="datetimeFigureOut">
              <a:rPr lang="en-US" smtClean="0"/>
              <a:pPr algn="r"/>
              <a:t>11/17/22</a:t>
            </a:fld>
            <a:endParaRPr lang="en-US" spc="50" dirty="0"/>
          </a:p>
        </p:txBody>
      </p:sp>
      <p:sp>
        <p:nvSpPr>
          <p:cNvPr id="5" name="Footer Placeholder 4">
            <a:extLst>
              <a:ext uri="{FF2B5EF4-FFF2-40B4-BE49-F238E27FC236}">
                <a16:creationId xmlns:a16="http://schemas.microsoft.com/office/drawing/2014/main" id="{F8FFE4B2-9AED-B741-9160-02E502A9CBFA}"/>
              </a:ext>
            </a:extLst>
          </p:cNvPr>
          <p:cNvSpPr>
            <a:spLocks noGrp="1"/>
          </p:cNvSpPr>
          <p:nvPr>
            <p:ph type="ftr" sz="quarter" idx="3"/>
          </p:nvPr>
        </p:nvSpPr>
        <p:spPr>
          <a:xfrm>
            <a:off x="4038600" y="650426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pc="50" dirty="0"/>
          </a:p>
        </p:txBody>
      </p:sp>
      <p:sp>
        <p:nvSpPr>
          <p:cNvPr id="6" name="Slide Number Placeholder 5">
            <a:extLst>
              <a:ext uri="{FF2B5EF4-FFF2-40B4-BE49-F238E27FC236}">
                <a16:creationId xmlns:a16="http://schemas.microsoft.com/office/drawing/2014/main" id="{B2D1CF50-2EC9-079F-9B5F-274765093C14}"/>
              </a:ext>
            </a:extLst>
          </p:cNvPr>
          <p:cNvSpPr>
            <a:spLocks noGrp="1"/>
          </p:cNvSpPr>
          <p:nvPr>
            <p:ph type="sldNum" sz="quarter" idx="4"/>
          </p:nvPr>
        </p:nvSpPr>
        <p:spPr>
          <a:xfrm>
            <a:off x="8610600" y="650426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63325182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rxiv.org/pdf/1701.07875.pdf"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ganclass.baulab.info/eart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ourses.cs.washington.edu/courses/cse599i/20au/resources/L12_duality.pdf" TargetMode="External"/><Relationship Id="rId4" Type="http://schemas.openxmlformats.org/officeDocument/2006/relationships/hyperlink" Target="https://ganclass.baulab.info/earth"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arxiv.org/pdf/1712.04086.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arxiv.org/pdf/1606.03498v1.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arxiv.org/pdf/1712.04086.pdf" TargetMode="External"/><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arxiv.org/pdf/1606.03498v1.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arxiv.org/pdf/1710.10196.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arxiv.org/pdf/1710.10196.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006.10738.pdf" TargetMode="External"/><Relationship Id="rId2" Type="http://schemas.openxmlformats.org/officeDocument/2006/relationships/hyperlink" Target="https://arxiv.org/pdf/2006.06676.pdf"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hyperlink" Target="https://arxiv.org/pdf/2006.10738.pdf" TargetMode="External"/><Relationship Id="rId2" Type="http://schemas.openxmlformats.org/officeDocument/2006/relationships/hyperlink" Target="https://arxiv.org/pdf/2006.06676.pdf"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hyperlink" Target="https://arxiv.org/pdf/2106.12423.pdf" TargetMode="Externa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rxiv.org/pdf/2012.09841.pdf"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1.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241.png"/><Relationship Id="rId3" Type="http://schemas.openxmlformats.org/officeDocument/2006/relationships/image" Target="../media/image180.png"/><Relationship Id="rId7" Type="http://schemas.openxmlformats.org/officeDocument/2006/relationships/image" Target="../media/image35.png"/><Relationship Id="rId12" Type="http://schemas.openxmlformats.org/officeDocument/2006/relationships/image" Target="../media/image230.png"/><Relationship Id="rId17" Type="http://schemas.openxmlformats.org/officeDocument/2006/relationships/image" Target="../media/image280.png"/><Relationship Id="rId2" Type="http://schemas.openxmlformats.org/officeDocument/2006/relationships/image" Target="../media/image170.png"/><Relationship Id="rId16" Type="http://schemas.openxmlformats.org/officeDocument/2006/relationships/image" Target="../media/image270.png"/><Relationship Id="rId1" Type="http://schemas.openxmlformats.org/officeDocument/2006/relationships/slideLayout" Target="../slideLayouts/slideLayout12.xml"/><Relationship Id="rId6" Type="http://schemas.openxmlformats.org/officeDocument/2006/relationships/image" Target="../media/image210.png"/><Relationship Id="rId11" Type="http://schemas.openxmlformats.org/officeDocument/2006/relationships/image" Target="../media/image220.png"/><Relationship Id="rId5" Type="http://schemas.openxmlformats.org/officeDocument/2006/relationships/image" Target="../media/image200.png"/><Relationship Id="rId15" Type="http://schemas.openxmlformats.org/officeDocument/2006/relationships/image" Target="../media/image260.png"/><Relationship Id="rId10" Type="http://schemas.openxmlformats.org/officeDocument/2006/relationships/image" Target="../media/image40.png"/><Relationship Id="rId4" Type="http://schemas.openxmlformats.org/officeDocument/2006/relationships/image" Target="../media/image190.png"/><Relationship Id="rId9" Type="http://schemas.openxmlformats.org/officeDocument/2006/relationships/image" Target="../media/image39.png"/><Relationship Id="rId14" Type="http://schemas.openxmlformats.org/officeDocument/2006/relationships/image" Target="../media/image250.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90.png"/><Relationship Id="rId1" Type="http://schemas.openxmlformats.org/officeDocument/2006/relationships/slideLayout" Target="../slideLayouts/slideLayout12.xml"/><Relationship Id="rId6" Type="http://schemas.openxmlformats.org/officeDocument/2006/relationships/image" Target="../media/image330.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350.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70.png"/></Relationships>
</file>

<file path=ppt/slides/_rels/slide3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9.png"/><Relationship Id="rId9" Type="http://schemas.openxmlformats.org/officeDocument/2006/relationships/image" Target="../media/image51.png"/></Relationships>
</file>

<file path=ppt/slides/_rels/slide3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39.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notesSlide" Target="../notesSlides/notesSlide25.xml"/></Relationships>
</file>

<file path=ppt/slides/_rels/slide4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9.png"/><Relationship Id="rId7" Type="http://schemas.openxmlformats.org/officeDocument/2006/relationships/image" Target="../media/image83.png"/><Relationship Id="rId12" Type="http://schemas.openxmlformats.org/officeDocument/2006/relationships/image" Target="../media/image780.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77.png"/><Relationship Id="rId5" Type="http://schemas.openxmlformats.org/officeDocument/2006/relationships/image" Target="../media/image81.png"/><Relationship Id="rId10" Type="http://schemas.openxmlformats.org/officeDocument/2006/relationships/image" Target="../media/image47.png"/><Relationship Id="rId4" Type="http://schemas.openxmlformats.org/officeDocument/2006/relationships/image" Target="../media/image80.png"/><Relationship Id="rId9" Type="http://schemas.openxmlformats.org/officeDocument/2006/relationships/image" Target="../media/image85.png"/></Relationships>
</file>

<file path=ppt/slides/_rels/slide4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82.png"/><Relationship Id="rId7" Type="http://schemas.openxmlformats.org/officeDocument/2006/relationships/image" Target="../media/image88.png"/><Relationship Id="rId2"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820.png"/></Relationships>
</file>

<file path=ppt/slides/_rels/slide4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47.png"/><Relationship Id="rId7" Type="http://schemas.openxmlformats.org/officeDocument/2006/relationships/image" Target="../media/image84.png"/><Relationship Id="rId12" Type="http://schemas.openxmlformats.org/officeDocument/2006/relationships/image" Target="../media/image820.png"/><Relationship Id="rId2"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image" Target="../media/image83.png"/><Relationship Id="rId10" Type="http://schemas.openxmlformats.org/officeDocument/2006/relationships/image" Target="../media/image81.png"/><Relationship Id="rId4" Type="http://schemas.openxmlformats.org/officeDocument/2006/relationships/image" Target="../media/image82.png"/><Relationship Id="rId9" Type="http://schemas.openxmlformats.org/officeDocument/2006/relationships/image" Target="../media/image80.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2.png"/><Relationship Id="rId1" Type="http://schemas.openxmlformats.org/officeDocument/2006/relationships/slideLayout" Target="../slideLayouts/slideLayout12.xml"/><Relationship Id="rId5" Type="http://schemas.openxmlformats.org/officeDocument/2006/relationships/image" Target="../media/image830.png"/><Relationship Id="rId4" Type="http://schemas.openxmlformats.org/officeDocument/2006/relationships/image" Target="../media/image87.png"/></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7.png"/><Relationship Id="rId1" Type="http://schemas.openxmlformats.org/officeDocument/2006/relationships/slideLayout" Target="../slideLayouts/slideLayout12.xml"/><Relationship Id="rId5" Type="http://schemas.openxmlformats.org/officeDocument/2006/relationships/image" Target="../media/image830.png"/><Relationship Id="rId4" Type="http://schemas.openxmlformats.org/officeDocument/2006/relationships/image" Target="../media/image82.png"/></Relationships>
</file>

<file path=ppt/slides/_rels/slide48.xml.rels><?xml version="1.0" encoding="UTF-8" standalone="yes"?>
<Relationships xmlns="http://schemas.openxmlformats.org/package/2006/relationships"><Relationship Id="rId8" Type="http://schemas.openxmlformats.org/officeDocument/2006/relationships/image" Target="../media/image830.png"/><Relationship Id="rId3" Type="http://schemas.openxmlformats.org/officeDocument/2006/relationships/image" Target="../media/image82.png"/><Relationship Id="rId7" Type="http://schemas.openxmlformats.org/officeDocument/2006/relationships/image" Target="../media/image92.png"/><Relationship Id="rId2" Type="http://schemas.openxmlformats.org/officeDocument/2006/relationships/image" Target="../media/image89.png"/><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91.png"/><Relationship Id="rId4" Type="http://schemas.openxmlformats.org/officeDocument/2006/relationships/image" Target="../media/image90.png"/></Relationships>
</file>

<file path=ppt/slides/_rels/slide4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8.png"/><Relationship Id="rId7" Type="http://schemas.openxmlformats.org/officeDocument/2006/relationships/image" Target="../media/image82.png"/><Relationship Id="rId12" Type="http://schemas.openxmlformats.org/officeDocument/2006/relationships/image" Target="../media/image830.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89.png"/><Relationship Id="rId11" Type="http://schemas.openxmlformats.org/officeDocument/2006/relationships/image" Target="../media/image92.png"/><Relationship Id="rId5" Type="http://schemas.openxmlformats.org/officeDocument/2006/relationships/image" Target="../media/image93.png"/><Relationship Id="rId10" Type="http://schemas.openxmlformats.org/officeDocument/2006/relationships/image" Target="../media/image59.png"/><Relationship Id="rId4" Type="http://schemas.openxmlformats.org/officeDocument/2006/relationships/image" Target="../media/image81.png"/><Relationship Id="rId9" Type="http://schemas.openxmlformats.org/officeDocument/2006/relationships/image" Target="../media/image91.png"/></Relationships>
</file>

<file path=ppt/slides/_rels/slide5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91.png"/><Relationship Id="rId7"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93.png"/><Relationship Id="rId5" Type="http://schemas.openxmlformats.org/officeDocument/2006/relationships/image" Target="../media/image81.png"/><Relationship Id="rId10" Type="http://schemas.openxmlformats.org/officeDocument/2006/relationships/image" Target="../media/image830.png"/><Relationship Id="rId4" Type="http://schemas.openxmlformats.org/officeDocument/2006/relationships/image" Target="../media/image88.png"/><Relationship Id="rId9" Type="http://schemas.openxmlformats.org/officeDocument/2006/relationships/image" Target="../media/image90.png"/></Relationships>
</file>

<file path=ppt/slides/_rels/slide5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91.png"/><Relationship Id="rId7"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93.png"/><Relationship Id="rId5" Type="http://schemas.openxmlformats.org/officeDocument/2006/relationships/image" Target="../media/image81.png"/><Relationship Id="rId10" Type="http://schemas.openxmlformats.org/officeDocument/2006/relationships/image" Target="../media/image830.png"/><Relationship Id="rId4" Type="http://schemas.openxmlformats.org/officeDocument/2006/relationships/image" Target="../media/image88.png"/><Relationship Id="rId9"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8.png"/><Relationship Id="rId1" Type="http://schemas.openxmlformats.org/officeDocument/2006/relationships/slideLayout" Target="../slideLayouts/slideLayout12.xml"/><Relationship Id="rId5" Type="http://schemas.openxmlformats.org/officeDocument/2006/relationships/image" Target="../media/image94.png"/><Relationship Id="rId4" Type="http://schemas.openxmlformats.org/officeDocument/2006/relationships/image" Target="../media/image93.png"/></Relationships>
</file>

<file path=ppt/slides/_rels/slide5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920.png"/><Relationship Id="rId4" Type="http://schemas.openxmlformats.org/officeDocument/2006/relationships/image" Target="../media/image96.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99.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89.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00.png"/><Relationship Id="rId4" Type="http://schemas.openxmlformats.org/officeDocument/2006/relationships/notesSlide" Target="../notesSlides/notesSlide32.xml"/></Relationships>
</file>

<file path=ppt/slides/_rels/slide56.xml.rels><?xml version="1.0" encoding="UTF-8" standalone="yes"?>
<Relationships xmlns="http://schemas.openxmlformats.org/package/2006/relationships"><Relationship Id="rId8" Type="http://schemas.openxmlformats.org/officeDocument/2006/relationships/video" Target="../media/media8.mp4"/><Relationship Id="rId13" Type="http://schemas.openxmlformats.org/officeDocument/2006/relationships/image" Target="../media/image104.png"/><Relationship Id="rId3" Type="http://schemas.microsoft.com/office/2007/relationships/media" Target="../media/media6.mp4"/><Relationship Id="rId7" Type="http://schemas.microsoft.com/office/2007/relationships/media" Target="../media/media8.mp4"/><Relationship Id="rId12" Type="http://schemas.openxmlformats.org/officeDocument/2006/relationships/image" Target="../media/image10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video" Target="../media/media7.mp4"/><Relationship Id="rId11" Type="http://schemas.openxmlformats.org/officeDocument/2006/relationships/image" Target="../media/image102.png"/><Relationship Id="rId5" Type="http://schemas.microsoft.com/office/2007/relationships/media" Target="../media/media7.mp4"/><Relationship Id="rId10" Type="http://schemas.openxmlformats.org/officeDocument/2006/relationships/image" Target="../media/image101.png"/><Relationship Id="rId4" Type="http://schemas.openxmlformats.org/officeDocument/2006/relationships/video" Target="../media/media6.mp4"/><Relationship Id="rId9"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51.png"/><Relationship Id="rId7" Type="http://schemas.openxmlformats.org/officeDocument/2006/relationships/image" Target="../media/image105.emf"/><Relationship Id="rId2"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281.png"/><Relationship Id="rId5" Type="http://schemas.openxmlformats.org/officeDocument/2006/relationships/image" Target="../media/image271.png"/><Relationship Id="rId4" Type="http://schemas.openxmlformats.org/officeDocument/2006/relationships/image" Target="../media/image261.png"/></Relationships>
</file>

<file path=ppt/slides/_rels/slide58.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7.tiff"/></Relationships>
</file>

<file path=ppt/slides/_rels/slide59.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image" Target="../media/image108.tiff"/><Relationship Id="rId1" Type="http://schemas.openxmlformats.org/officeDocument/2006/relationships/slideLayout" Target="../slideLayouts/slideLayout2.xml"/><Relationship Id="rId5" Type="http://schemas.openxmlformats.org/officeDocument/2006/relationships/image" Target="../media/image109.tiff"/><Relationship Id="rId4" Type="http://schemas.openxmlformats.org/officeDocument/2006/relationships/image" Target="../media/image107.tif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12.jpeg"/><Relationship Id="rId4" Type="http://schemas.openxmlformats.org/officeDocument/2006/relationships/image" Target="../media/image111.jpeg"/></Relationships>
</file>

<file path=ppt/slides/_rels/slide6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3" Type="http://schemas.openxmlformats.org/officeDocument/2006/relationships/image" Target="../media/image116.png"/><Relationship Id="rId21" Type="http://schemas.openxmlformats.org/officeDocument/2006/relationships/image" Target="../media/image134.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37.xml"/><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23" Type="http://schemas.openxmlformats.org/officeDocument/2006/relationships/image" Target="../media/image136.png"/><Relationship Id="rId10" Type="http://schemas.openxmlformats.org/officeDocument/2006/relationships/image" Target="../media/image123.png"/><Relationship Id="rId19" Type="http://schemas.openxmlformats.org/officeDocument/2006/relationships/image" Target="../media/image132.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 Id="rId22" Type="http://schemas.openxmlformats.org/officeDocument/2006/relationships/image" Target="../media/image135.png"/></Relationships>
</file>

<file path=ppt/slides/_rels/slide64.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65.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110.png"/><Relationship Id="rId7" Type="http://schemas.openxmlformats.org/officeDocument/2006/relationships/image" Target="../media/image14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png"/></Relationships>
</file>

<file path=ppt/slides/_rels/slide6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40.png"/><Relationship Id="rId5" Type="http://schemas.openxmlformats.org/officeDocument/2006/relationships/image" Target="../media/image149.png"/><Relationship Id="rId4" Type="http://schemas.openxmlformats.org/officeDocument/2006/relationships/image" Target="../media/image148.jpe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52.tiff"/><Relationship Id="rId5" Type="http://schemas.openxmlformats.org/officeDocument/2006/relationships/image" Target="../media/image151.tiff"/><Relationship Id="rId4" Type="http://schemas.openxmlformats.org/officeDocument/2006/relationships/image" Target="../media/image150.tiff"/></Relationships>
</file>

<file path=ppt/slides/_rels/slide6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4.tif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70.xml.rels><?xml version="1.0" encoding="UTF-8" standalone="yes"?>
<Relationships xmlns="http://schemas.openxmlformats.org/package/2006/relationships"><Relationship Id="rId8" Type="http://schemas.openxmlformats.org/officeDocument/2006/relationships/image" Target="../media/image160.tiff"/><Relationship Id="rId13" Type="http://schemas.openxmlformats.org/officeDocument/2006/relationships/image" Target="../media/image165.tiff"/><Relationship Id="rId3" Type="http://schemas.openxmlformats.org/officeDocument/2006/relationships/notesSlide" Target="../notesSlides/notesSlide44.xml"/><Relationship Id="rId7" Type="http://schemas.openxmlformats.org/officeDocument/2006/relationships/image" Target="../media/image159.tiff"/><Relationship Id="rId12" Type="http://schemas.openxmlformats.org/officeDocument/2006/relationships/image" Target="../media/image164.tif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58.tiff"/><Relationship Id="rId11" Type="http://schemas.openxmlformats.org/officeDocument/2006/relationships/image" Target="../media/image163.tiff"/><Relationship Id="rId5" Type="http://schemas.openxmlformats.org/officeDocument/2006/relationships/image" Target="../media/image157.tiff"/><Relationship Id="rId15" Type="http://schemas.openxmlformats.org/officeDocument/2006/relationships/image" Target="../media/image167.tiff"/><Relationship Id="rId10" Type="http://schemas.openxmlformats.org/officeDocument/2006/relationships/image" Target="../media/image162.tiff"/><Relationship Id="rId4" Type="http://schemas.openxmlformats.org/officeDocument/2006/relationships/image" Target="../media/image156.tiff"/><Relationship Id="rId9" Type="http://schemas.openxmlformats.org/officeDocument/2006/relationships/image" Target="../media/image161.tiff"/><Relationship Id="rId14" Type="http://schemas.openxmlformats.org/officeDocument/2006/relationships/image" Target="../media/image166.tiff"/></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69.png"/><Relationship Id="rId4" Type="http://schemas.openxmlformats.org/officeDocument/2006/relationships/image" Target="../media/image168.png"/></Relationships>
</file>

<file path=ppt/slides/_rels/slide72.xml.rels><?xml version="1.0" encoding="UTF-8" standalone="yes"?>
<Relationships xmlns="http://schemas.openxmlformats.org/package/2006/relationships"><Relationship Id="rId8" Type="http://schemas.openxmlformats.org/officeDocument/2006/relationships/image" Target="../media/image175.emf"/><Relationship Id="rId3" Type="http://schemas.openxmlformats.org/officeDocument/2006/relationships/image" Target="../media/image170.tiff"/><Relationship Id="rId7" Type="http://schemas.openxmlformats.org/officeDocument/2006/relationships/image" Target="../media/image174.emf"/><Relationship Id="rId12" Type="http://schemas.openxmlformats.org/officeDocument/2006/relationships/image" Target="../media/image17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73.tiff"/><Relationship Id="rId11" Type="http://schemas.openxmlformats.org/officeDocument/2006/relationships/image" Target="../media/image178.png"/><Relationship Id="rId5" Type="http://schemas.openxmlformats.org/officeDocument/2006/relationships/image" Target="../media/image172.tiff"/><Relationship Id="rId10" Type="http://schemas.openxmlformats.org/officeDocument/2006/relationships/image" Target="../media/image177.png"/><Relationship Id="rId4" Type="http://schemas.openxmlformats.org/officeDocument/2006/relationships/image" Target="../media/image171.tiff"/><Relationship Id="rId9" Type="http://schemas.openxmlformats.org/officeDocument/2006/relationships/image" Target="../media/image176.png"/></Relationships>
</file>

<file path=ppt/slides/_rels/slide73.xml.rels><?xml version="1.0" encoding="UTF-8" standalone="yes"?>
<Relationships xmlns="http://schemas.openxmlformats.org/package/2006/relationships"><Relationship Id="rId8" Type="http://schemas.openxmlformats.org/officeDocument/2006/relationships/image" Target="../media/image184.tiff"/><Relationship Id="rId3" Type="http://schemas.openxmlformats.org/officeDocument/2006/relationships/notesSlide" Target="../notesSlides/notesSlide47.xml"/><Relationship Id="rId7" Type="http://schemas.openxmlformats.org/officeDocument/2006/relationships/image" Target="../media/image183.tiff"/><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82.tiff"/><Relationship Id="rId5" Type="http://schemas.openxmlformats.org/officeDocument/2006/relationships/image" Target="../media/image181.tiff"/><Relationship Id="rId4" Type="http://schemas.openxmlformats.org/officeDocument/2006/relationships/image" Target="../media/image180.tiff"/><Relationship Id="rId9" Type="http://schemas.openxmlformats.org/officeDocument/2006/relationships/image" Target="../media/image185.tif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86.png"/></Relationships>
</file>

<file path=ppt/slides/_rels/slide75.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87.png"/><Relationship Id="rId4" Type="http://schemas.microsoft.com/office/2007/relationships/hdphoto" Target="../media/hdphoto2.wdp"/></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88.tiff"/></Relationships>
</file>

<file path=ppt/slides/_rels/slide77.xml.rels><?xml version="1.0" encoding="UTF-8" standalone="yes"?>
<Relationships xmlns="http://schemas.openxmlformats.org/package/2006/relationships"><Relationship Id="rId3" Type="http://schemas.openxmlformats.org/officeDocument/2006/relationships/image" Target="../media/image188.tif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89.jpeg"/></Relationships>
</file>

<file path=ppt/slides/_rels/slide78.xml.rels><?xml version="1.0" encoding="UTF-8" standalone="yes"?>
<Relationships xmlns="http://schemas.openxmlformats.org/package/2006/relationships"><Relationship Id="rId3" Type="http://schemas.openxmlformats.org/officeDocument/2006/relationships/image" Target="../media/image188.tif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8.tiff"/><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90.tiff"/></Relationships>
</file>

<file path=ppt/slides/_rels/slide80.xml.rels><?xml version="1.0" encoding="UTF-8" standalone="yes"?>
<Relationships xmlns="http://schemas.openxmlformats.org/package/2006/relationships"><Relationship Id="rId8" Type="http://schemas.openxmlformats.org/officeDocument/2006/relationships/image" Target="../media/image196.tiff"/><Relationship Id="rId3" Type="http://schemas.openxmlformats.org/officeDocument/2006/relationships/image" Target="../media/image191.tiff"/><Relationship Id="rId7" Type="http://schemas.openxmlformats.org/officeDocument/2006/relationships/image" Target="../media/image195.tiff"/><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94.tiff"/><Relationship Id="rId5" Type="http://schemas.openxmlformats.org/officeDocument/2006/relationships/image" Target="../media/image193.tiff"/><Relationship Id="rId4" Type="http://schemas.openxmlformats.org/officeDocument/2006/relationships/image" Target="../media/image192.tiff"/><Relationship Id="rId9" Type="http://schemas.openxmlformats.org/officeDocument/2006/relationships/image" Target="../media/image197.tiff"/></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98.png"/><Relationship Id="rId4" Type="http://schemas.openxmlformats.org/officeDocument/2006/relationships/notesSlide" Target="../notesSlides/notesSlide5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01EDA5-7436-4F2F-B35F-B242CACC3BC2}"/>
              </a:ext>
            </a:extLst>
          </p:cNvPr>
          <p:cNvGrpSpPr/>
          <p:nvPr/>
        </p:nvGrpSpPr>
        <p:grpSpPr>
          <a:xfrm>
            <a:off x="3523488" y="0"/>
            <a:ext cx="8668513" cy="6858000"/>
            <a:chOff x="3523488" y="0"/>
            <a:chExt cx="8668513" cy="6858000"/>
          </a:xfrm>
        </p:grpSpPr>
        <p:pic>
          <p:nvPicPr>
            <p:cNvPr id="4" name="Picture 3">
              <a:extLst>
                <a:ext uri="{FF2B5EF4-FFF2-40B4-BE49-F238E27FC236}">
                  <a16:creationId xmlns:a16="http://schemas.microsoft.com/office/drawing/2014/main" id="{F28EA485-F7E3-771F-D2AA-7017D5F4B203}"/>
                </a:ext>
              </a:extLst>
            </p:cNvPr>
            <p:cNvPicPr>
              <a:picLocks noChangeAspect="1"/>
            </p:cNvPicPr>
            <p:nvPr/>
          </p:nvPicPr>
          <p:blipFill rotWithShape="1">
            <a:blip r:embed="rId2"/>
            <a:srcRect t="7697" r="23298" b="1394"/>
            <a:stretch/>
          </p:blipFill>
          <p:spPr>
            <a:xfrm>
              <a:off x="3523488" y="10"/>
              <a:ext cx="8668512" cy="6857990"/>
            </a:xfrm>
            <a:prstGeom prst="rect">
              <a:avLst/>
            </a:prstGeom>
            <a:gradFill>
              <a:gsLst>
                <a:gs pos="0">
                  <a:schemeClr val="accent1">
                    <a:lumMod val="0"/>
                    <a:lumOff val="100000"/>
                  </a:schemeClr>
                </a:gs>
                <a:gs pos="0">
                  <a:schemeClr val="accent1">
                    <a:lumMod val="0"/>
                    <a:lumOff val="100000"/>
                  </a:schemeClr>
                </a:gs>
                <a:gs pos="100000">
                  <a:schemeClr val="accent1">
                    <a:lumMod val="45083"/>
                    <a:lumOff val="54917"/>
                  </a:schemeClr>
                </a:gs>
              </a:gsLst>
              <a:lin ang="10800000" scaled="1"/>
            </a:gradFill>
          </p:spPr>
        </p:pic>
        <p:sp>
          <p:nvSpPr>
            <p:cNvPr id="5" name="Rectangle 4">
              <a:extLst>
                <a:ext uri="{FF2B5EF4-FFF2-40B4-BE49-F238E27FC236}">
                  <a16:creationId xmlns:a16="http://schemas.microsoft.com/office/drawing/2014/main" id="{BEAFA9A4-FA8B-799A-0480-FAA0B384B866}"/>
                </a:ext>
              </a:extLst>
            </p:cNvPr>
            <p:cNvSpPr/>
            <p:nvPr/>
          </p:nvSpPr>
          <p:spPr>
            <a:xfrm>
              <a:off x="3523488" y="0"/>
              <a:ext cx="8668513" cy="6858000"/>
            </a:xfrm>
            <a:prstGeom prst="rect">
              <a:avLst/>
            </a:prstGeom>
            <a:gradFill>
              <a:gsLst>
                <a:gs pos="0">
                  <a:schemeClr val="accent1">
                    <a:lumMod val="0"/>
                    <a:lumOff val="100000"/>
                  </a:schemeClr>
                </a:gs>
                <a:gs pos="0">
                  <a:schemeClr val="accent1">
                    <a:lumMod val="0"/>
                    <a:lumOff val="100000"/>
                    <a:alpha val="0"/>
                  </a:schemeClr>
                </a:gs>
                <a:gs pos="100000">
                  <a:schemeClr val="bg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 name="Title 1">
            <a:extLst>
              <a:ext uri="{FF2B5EF4-FFF2-40B4-BE49-F238E27FC236}">
                <a16:creationId xmlns:a16="http://schemas.microsoft.com/office/drawing/2014/main" id="{A50134F6-7F25-885D-06A7-B9426E014C45}"/>
              </a:ext>
            </a:extLst>
          </p:cNvPr>
          <p:cNvSpPr>
            <a:spLocks noGrp="1"/>
          </p:cNvSpPr>
          <p:nvPr>
            <p:ph type="ctrTitle"/>
          </p:nvPr>
        </p:nvSpPr>
        <p:spPr>
          <a:xfrm>
            <a:off x="477981" y="1122363"/>
            <a:ext cx="4023360" cy="3204134"/>
          </a:xfrm>
        </p:spPr>
        <p:txBody>
          <a:bodyPr anchor="b">
            <a:normAutofit/>
          </a:bodyPr>
          <a:lstStyle/>
          <a:p>
            <a:pPr algn="l"/>
            <a:r>
              <a:rPr lang="en-US" sz="4800" dirty="0"/>
              <a:t>CS 7150</a:t>
            </a:r>
          </a:p>
        </p:txBody>
      </p:sp>
      <p:sp>
        <p:nvSpPr>
          <p:cNvPr id="3" name="Subtitle 2">
            <a:extLst>
              <a:ext uri="{FF2B5EF4-FFF2-40B4-BE49-F238E27FC236}">
                <a16:creationId xmlns:a16="http://schemas.microsoft.com/office/drawing/2014/main" id="{14EF45E0-C019-97D5-23A8-3C1D8C3ACB9D}"/>
              </a:ext>
            </a:extLst>
          </p:cNvPr>
          <p:cNvSpPr>
            <a:spLocks noGrp="1"/>
          </p:cNvSpPr>
          <p:nvPr>
            <p:ph type="subTitle" idx="1"/>
          </p:nvPr>
        </p:nvSpPr>
        <p:spPr>
          <a:xfrm>
            <a:off x="477980" y="4872922"/>
            <a:ext cx="4023359" cy="1208141"/>
          </a:xfrm>
        </p:spPr>
        <p:txBody>
          <a:bodyPr>
            <a:normAutofit/>
          </a:bodyPr>
          <a:lstStyle/>
          <a:p>
            <a:pPr algn="l"/>
            <a:r>
              <a:rPr lang="en-US" sz="2000"/>
              <a:t>Deep </a:t>
            </a:r>
            <a:r>
              <a:rPr lang="en-US" sz="2000" dirty="0"/>
              <a:t>Learning</a:t>
            </a:r>
          </a:p>
        </p:txBody>
      </p:sp>
    </p:spTree>
    <p:extLst>
      <p:ext uri="{BB962C8B-B14F-4D97-AF65-F5344CB8AC3E}">
        <p14:creationId xmlns:p14="http://schemas.microsoft.com/office/powerpoint/2010/main" val="1627938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F6E8-2E82-5041-9469-4823F6626599}"/>
              </a:ext>
            </a:extLst>
          </p:cNvPr>
          <p:cNvSpPr>
            <a:spLocks noGrp="1"/>
          </p:cNvSpPr>
          <p:nvPr>
            <p:ph type="title"/>
          </p:nvPr>
        </p:nvSpPr>
        <p:spPr/>
        <p:txBody>
          <a:bodyPr/>
          <a:lstStyle/>
          <a:p>
            <a:r>
              <a:rPr lang="en-US" dirty="0"/>
              <a:t>The Wasserstein loss</a:t>
            </a:r>
          </a:p>
        </p:txBody>
      </p:sp>
      <p:sp>
        <p:nvSpPr>
          <p:cNvPr id="3" name="Text Placeholder 2">
            <a:extLst>
              <a:ext uri="{FF2B5EF4-FFF2-40B4-BE49-F238E27FC236}">
                <a16:creationId xmlns:a16="http://schemas.microsoft.com/office/drawing/2014/main" id="{AC60B583-3693-4446-9193-8CD928C4CE4C}"/>
              </a:ext>
            </a:extLst>
          </p:cNvPr>
          <p:cNvSpPr>
            <a:spLocks noGrp="1"/>
          </p:cNvSpPr>
          <p:nvPr>
            <p:ph type="body" idx="1"/>
          </p:nvPr>
        </p:nvSpPr>
        <p:spPr/>
        <p:txBody>
          <a:bodyPr/>
          <a:lstStyle/>
          <a:p>
            <a:r>
              <a:rPr lang="en-US" dirty="0"/>
              <a:t>Understanding </a:t>
            </a:r>
            <a:r>
              <a:rPr lang="en-US" dirty="0" err="1"/>
              <a:t>Arjovsky’s</a:t>
            </a:r>
            <a:r>
              <a:rPr lang="en-US" dirty="0"/>
              <a:t> Wasserstein GAN improvement</a:t>
            </a:r>
          </a:p>
        </p:txBody>
      </p:sp>
      <p:sp>
        <p:nvSpPr>
          <p:cNvPr id="4" name="TextBox 3">
            <a:extLst>
              <a:ext uri="{FF2B5EF4-FFF2-40B4-BE49-F238E27FC236}">
                <a16:creationId xmlns:a16="http://schemas.microsoft.com/office/drawing/2014/main" id="{E9F102E3-A6DA-0948-B7E9-F263413A65D9}"/>
              </a:ext>
            </a:extLst>
          </p:cNvPr>
          <p:cNvSpPr txBox="1"/>
          <p:nvPr/>
        </p:nvSpPr>
        <p:spPr>
          <a:xfrm>
            <a:off x="0" y="6470413"/>
            <a:ext cx="5569527" cy="369332"/>
          </a:xfrm>
          <a:prstGeom prst="rect">
            <a:avLst/>
          </a:prstGeom>
          <a:noFill/>
        </p:spPr>
        <p:txBody>
          <a:bodyPr wrap="square">
            <a:spAutoFit/>
          </a:bodyPr>
          <a:lstStyle/>
          <a:p>
            <a:r>
              <a:rPr lang="en-US" dirty="0"/>
              <a:t>[</a:t>
            </a:r>
            <a:r>
              <a:rPr lang="en-US" dirty="0" err="1"/>
              <a:t>Arjovsky</a:t>
            </a:r>
            <a:r>
              <a:rPr lang="en-US" dirty="0"/>
              <a:t> 2017 </a:t>
            </a:r>
            <a:r>
              <a:rPr lang="en-US" dirty="0">
                <a:hlinkClick r:id="rId2"/>
              </a:rPr>
              <a:t>https://arxiv.org/pdf/1701.07875.pdf</a:t>
            </a:r>
            <a:r>
              <a:rPr lang="en-US" dirty="0"/>
              <a:t> ]</a:t>
            </a:r>
          </a:p>
        </p:txBody>
      </p:sp>
    </p:spTree>
    <p:extLst>
      <p:ext uri="{BB962C8B-B14F-4D97-AF65-F5344CB8AC3E}">
        <p14:creationId xmlns:p14="http://schemas.microsoft.com/office/powerpoint/2010/main" val="1513250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EE36-634D-1A48-B02E-DD5D30B58C5E}"/>
              </a:ext>
            </a:extLst>
          </p:cNvPr>
          <p:cNvSpPr>
            <a:spLocks noGrp="1"/>
          </p:cNvSpPr>
          <p:nvPr>
            <p:ph type="title"/>
          </p:nvPr>
        </p:nvSpPr>
        <p:spPr/>
        <p:txBody>
          <a:bodyPr/>
          <a:lstStyle/>
          <a:p>
            <a:r>
              <a:rPr lang="en-US" dirty="0"/>
              <a:t>Earthmover distance</a:t>
            </a:r>
          </a:p>
        </p:txBody>
      </p:sp>
      <p:sp>
        <p:nvSpPr>
          <p:cNvPr id="3" name="Content Placeholder 2">
            <a:extLst>
              <a:ext uri="{FF2B5EF4-FFF2-40B4-BE49-F238E27FC236}">
                <a16:creationId xmlns:a16="http://schemas.microsoft.com/office/drawing/2014/main" id="{1A7F7BE0-E45C-2E41-9673-A6E33DDDD029}"/>
              </a:ext>
            </a:extLst>
          </p:cNvPr>
          <p:cNvSpPr>
            <a:spLocks noGrp="1"/>
          </p:cNvSpPr>
          <p:nvPr>
            <p:ph idx="1"/>
          </p:nvPr>
        </p:nvSpPr>
        <p:spPr>
          <a:xfrm>
            <a:off x="838200" y="1343818"/>
            <a:ext cx="5084618" cy="4833145"/>
          </a:xfrm>
        </p:spPr>
        <p:txBody>
          <a:bodyPr>
            <a:normAutofit lnSpcReduction="10000"/>
          </a:bodyPr>
          <a:lstStyle/>
          <a:p>
            <a:pPr marL="0" indent="0">
              <a:buNone/>
            </a:pPr>
            <a:r>
              <a:rPr lang="en-US" b="1" dirty="0">
                <a:latin typeface="Calibri" panose="020F0502020204030204" pitchFamily="34" charset="0"/>
                <a:cs typeface="Calibri" panose="020F0502020204030204" pitchFamily="34" charset="0"/>
              </a:rPr>
              <a:t>Earthmover distance </a:t>
            </a:r>
            <a:r>
              <a:rPr lang="en-US" dirty="0"/>
              <a:t>between two piles is the (minimum) total distance an an ant would need to haul grains of sand to move one pile to another.</a:t>
            </a:r>
          </a:p>
          <a:p>
            <a:pPr marL="0" indent="0">
              <a:buNone/>
            </a:pPr>
            <a:endParaRPr lang="en-US" dirty="0"/>
          </a:p>
          <a:p>
            <a:pPr marL="0" indent="0">
              <a:buNone/>
            </a:pPr>
            <a:r>
              <a:rPr lang="en-US" dirty="0"/>
              <a:t>It is also called the</a:t>
            </a:r>
            <a:br>
              <a:rPr lang="en-US" dirty="0"/>
            </a:br>
            <a:r>
              <a:rPr lang="en-US" b="1" dirty="0">
                <a:latin typeface="Calibri" panose="020F0502020204030204" pitchFamily="34" charset="0"/>
                <a:cs typeface="Calibri" panose="020F0502020204030204" pitchFamily="34" charset="0"/>
              </a:rPr>
              <a:t>Wasserstein distance metric</a:t>
            </a:r>
            <a:r>
              <a:rPr lang="en-US" dirty="0"/>
              <a:t>. (Actually, devised by </a:t>
            </a:r>
            <a:r>
              <a:rPr lang="en-US" b="1" dirty="0">
                <a:latin typeface="Calibri" panose="020F0502020204030204" pitchFamily="34" charset="0"/>
                <a:cs typeface="Calibri" panose="020F0502020204030204" pitchFamily="34" charset="0"/>
              </a:rPr>
              <a:t>Kantorovich</a:t>
            </a:r>
            <a:r>
              <a:rPr lang="en-US" dirty="0"/>
              <a:t>)</a:t>
            </a:r>
            <a:br>
              <a:rPr lang="en-US" dirty="0"/>
            </a:br>
            <a:endParaRPr lang="en-US" dirty="0"/>
          </a:p>
          <a:p>
            <a:pPr marL="0" indent="0">
              <a:buNone/>
            </a:pPr>
            <a:r>
              <a:rPr lang="en-US" dirty="0"/>
              <a:t>Efficient plan = </a:t>
            </a:r>
            <a:r>
              <a:rPr lang="en-US" b="1" dirty="0">
                <a:latin typeface="Calibri" panose="020F0502020204030204" pitchFamily="34" charset="0"/>
                <a:cs typeface="Calibri" panose="020F0502020204030204" pitchFamily="34" charset="0"/>
              </a:rPr>
              <a:t>optimal transport</a:t>
            </a:r>
          </a:p>
        </p:txBody>
      </p:sp>
      <p:pic>
        <p:nvPicPr>
          <p:cNvPr id="31746" name="Picture 2">
            <a:extLst>
              <a:ext uri="{FF2B5EF4-FFF2-40B4-BE49-F238E27FC236}">
                <a16:creationId xmlns:a16="http://schemas.microsoft.com/office/drawing/2014/main" id="{9455064B-B958-EA45-9E9A-CFAF97F0D8EF}"/>
              </a:ext>
            </a:extLst>
          </p:cNvPr>
          <p:cNvPicPr>
            <a:picLocks noChangeAspect="1" noChangeArrowheads="1"/>
          </p:cNvPicPr>
          <p:nvPr/>
        </p:nvPicPr>
        <p:blipFill>
          <a:blip r:embed="rId3"/>
          <a:srcRect/>
          <a:stretch/>
        </p:blipFill>
        <p:spPr bwMode="auto">
          <a:xfrm>
            <a:off x="6096230" y="947341"/>
            <a:ext cx="5422440" cy="5626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46F0047-ED58-AF49-ACB5-375CC0609013}"/>
              </a:ext>
            </a:extLst>
          </p:cNvPr>
          <p:cNvSpPr txBox="1"/>
          <p:nvPr/>
        </p:nvSpPr>
        <p:spPr>
          <a:xfrm>
            <a:off x="0" y="6470413"/>
            <a:ext cx="5569527" cy="369332"/>
          </a:xfrm>
          <a:prstGeom prst="rect">
            <a:avLst/>
          </a:prstGeom>
          <a:noFill/>
        </p:spPr>
        <p:txBody>
          <a:bodyPr wrap="square">
            <a:spAutoFit/>
          </a:bodyPr>
          <a:lstStyle/>
          <a:p>
            <a:r>
              <a:rPr lang="en-US" dirty="0"/>
              <a:t>[Kantorovich 1939 – Russian economist]</a:t>
            </a:r>
          </a:p>
        </p:txBody>
      </p:sp>
      <p:sp>
        <p:nvSpPr>
          <p:cNvPr id="6" name="Freeform 5">
            <a:extLst>
              <a:ext uri="{FF2B5EF4-FFF2-40B4-BE49-F238E27FC236}">
                <a16:creationId xmlns:a16="http://schemas.microsoft.com/office/drawing/2014/main" id="{E4FBC4A9-D306-A440-BD70-AED3728EF37F}"/>
              </a:ext>
            </a:extLst>
          </p:cNvPr>
          <p:cNvSpPr/>
          <p:nvPr/>
        </p:nvSpPr>
        <p:spPr>
          <a:xfrm rot="6105401" flipV="1">
            <a:off x="8506468" y="3021471"/>
            <a:ext cx="1354150" cy="486476"/>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071AD73-2C96-BC49-A66E-977BCE16290E}"/>
              </a:ext>
            </a:extLst>
          </p:cNvPr>
          <p:cNvSpPr txBox="1"/>
          <p:nvPr/>
        </p:nvSpPr>
        <p:spPr>
          <a:xfrm>
            <a:off x="9081226" y="1644189"/>
            <a:ext cx="2099391" cy="1384995"/>
          </a:xfrm>
          <a:prstGeom prst="rect">
            <a:avLst/>
          </a:prstGeom>
          <a:noFill/>
        </p:spPr>
        <p:txBody>
          <a:bodyPr wrap="square" rtlCol="0">
            <a:spAutoFit/>
          </a:bodyPr>
          <a:lstStyle/>
          <a:p>
            <a:pPr algn="ctr"/>
            <a:r>
              <a:rPr lang="en-US" sz="2800" dirty="0">
                <a:latin typeface="+mj-lt"/>
              </a:rPr>
              <a:t>Avoid unneeded moves</a:t>
            </a:r>
          </a:p>
        </p:txBody>
      </p:sp>
      <p:sp>
        <p:nvSpPr>
          <p:cNvPr id="8" name="TextBox 7">
            <a:extLst>
              <a:ext uri="{FF2B5EF4-FFF2-40B4-BE49-F238E27FC236}">
                <a16:creationId xmlns:a16="http://schemas.microsoft.com/office/drawing/2014/main" id="{BE022EC4-B763-9F4D-AD0B-32D761CB1FCB}"/>
              </a:ext>
            </a:extLst>
          </p:cNvPr>
          <p:cNvSpPr txBox="1"/>
          <p:nvPr/>
        </p:nvSpPr>
        <p:spPr>
          <a:xfrm>
            <a:off x="6402143" y="3760390"/>
            <a:ext cx="2099391" cy="1384995"/>
          </a:xfrm>
          <a:prstGeom prst="rect">
            <a:avLst/>
          </a:prstGeom>
          <a:noFill/>
        </p:spPr>
        <p:txBody>
          <a:bodyPr wrap="square" rtlCol="0">
            <a:spAutoFit/>
          </a:bodyPr>
          <a:lstStyle/>
          <a:p>
            <a:pPr algn="ctr"/>
            <a:r>
              <a:rPr lang="en-US" sz="2800" dirty="0">
                <a:latin typeface="+mj-lt"/>
              </a:rPr>
              <a:t>Move</a:t>
            </a:r>
            <a:br>
              <a:rPr lang="en-US" sz="2800" dirty="0">
                <a:latin typeface="+mj-lt"/>
              </a:rPr>
            </a:br>
            <a:r>
              <a:rPr lang="en-US" sz="2800" dirty="0">
                <a:latin typeface="+mj-lt"/>
              </a:rPr>
              <a:t>each blue grain...</a:t>
            </a:r>
          </a:p>
        </p:txBody>
      </p:sp>
      <p:sp>
        <p:nvSpPr>
          <p:cNvPr id="9" name="TextBox 8">
            <a:extLst>
              <a:ext uri="{FF2B5EF4-FFF2-40B4-BE49-F238E27FC236}">
                <a16:creationId xmlns:a16="http://schemas.microsoft.com/office/drawing/2014/main" id="{34D8329D-E35A-F643-A593-7BC40862FCD7}"/>
              </a:ext>
            </a:extLst>
          </p:cNvPr>
          <p:cNvSpPr txBox="1"/>
          <p:nvPr/>
        </p:nvSpPr>
        <p:spPr>
          <a:xfrm>
            <a:off x="9725196" y="3567207"/>
            <a:ext cx="1793474" cy="1384995"/>
          </a:xfrm>
          <a:prstGeom prst="rect">
            <a:avLst/>
          </a:prstGeom>
          <a:noFill/>
        </p:spPr>
        <p:txBody>
          <a:bodyPr wrap="square" rtlCol="0">
            <a:spAutoFit/>
          </a:bodyPr>
          <a:lstStyle/>
          <a:p>
            <a:pPr algn="ctr"/>
            <a:r>
              <a:rPr lang="en-US" sz="2800" dirty="0">
                <a:latin typeface="+mj-lt"/>
              </a:rPr>
              <a:t>...to cover an orange grain</a:t>
            </a:r>
          </a:p>
        </p:txBody>
      </p:sp>
      <p:sp>
        <p:nvSpPr>
          <p:cNvPr id="10" name="TextBox 9">
            <a:extLst>
              <a:ext uri="{FF2B5EF4-FFF2-40B4-BE49-F238E27FC236}">
                <a16:creationId xmlns:a16="http://schemas.microsoft.com/office/drawing/2014/main" id="{AB716024-35E8-9A46-A64F-93EFDEC15C33}"/>
              </a:ext>
            </a:extLst>
          </p:cNvPr>
          <p:cNvSpPr txBox="1"/>
          <p:nvPr/>
        </p:nvSpPr>
        <p:spPr>
          <a:xfrm>
            <a:off x="6449521" y="5252573"/>
            <a:ext cx="5422440" cy="954107"/>
          </a:xfrm>
          <a:prstGeom prst="rect">
            <a:avLst/>
          </a:prstGeom>
          <a:noFill/>
        </p:spPr>
        <p:txBody>
          <a:bodyPr wrap="square" rtlCol="0">
            <a:spAutoFit/>
          </a:bodyPr>
          <a:lstStyle/>
          <a:p>
            <a:pPr algn="ctr"/>
            <a:r>
              <a:rPr lang="en-US" sz="2800" dirty="0">
                <a:latin typeface="+mj-lt"/>
              </a:rPr>
              <a:t>Wasserstein = total moving</a:t>
            </a:r>
            <a:br>
              <a:rPr lang="en-US" sz="2800" dirty="0">
                <a:latin typeface="+mj-lt"/>
              </a:rPr>
            </a:br>
            <a:r>
              <a:rPr lang="en-US" sz="2800" dirty="0">
                <a:latin typeface="+mj-lt"/>
              </a:rPr>
              <a:t>                  distance</a:t>
            </a:r>
          </a:p>
        </p:txBody>
      </p:sp>
      <p:pic>
        <p:nvPicPr>
          <p:cNvPr id="1026" name="Picture 2" descr="Leonid Kantorovich">
            <a:extLst>
              <a:ext uri="{FF2B5EF4-FFF2-40B4-BE49-F238E27FC236}">
                <a16:creationId xmlns:a16="http://schemas.microsoft.com/office/drawing/2014/main" id="{7F663A51-BA86-C640-9F4E-A3E8F5574C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616"/>
          <a:stretch/>
        </p:blipFill>
        <p:spPr bwMode="auto">
          <a:xfrm>
            <a:off x="4621444" y="3019124"/>
            <a:ext cx="1168871" cy="132556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45BFDE76-EC1C-2949-AC70-7AEE0A33BCFA}"/>
              </a:ext>
            </a:extLst>
          </p:cNvPr>
          <p:cNvCxnSpPr>
            <a:cxnSpLocks/>
          </p:cNvCxnSpPr>
          <p:nvPr/>
        </p:nvCxnSpPr>
        <p:spPr>
          <a:xfrm flipV="1">
            <a:off x="5429015" y="4344687"/>
            <a:ext cx="0" cy="396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11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EE36-634D-1A48-B02E-DD5D30B58C5E}"/>
              </a:ext>
            </a:extLst>
          </p:cNvPr>
          <p:cNvSpPr>
            <a:spLocks noGrp="1"/>
          </p:cNvSpPr>
          <p:nvPr>
            <p:ph type="title"/>
          </p:nvPr>
        </p:nvSpPr>
        <p:spPr/>
        <p:txBody>
          <a:bodyPr/>
          <a:lstStyle/>
          <a:p>
            <a:r>
              <a:rPr lang="en-US" dirty="0"/>
              <a:t>Kantorovich-Rubenstein Duality</a:t>
            </a:r>
          </a:p>
        </p:txBody>
      </p:sp>
      <p:sp>
        <p:nvSpPr>
          <p:cNvPr id="3" name="Content Placeholder 2">
            <a:extLst>
              <a:ext uri="{FF2B5EF4-FFF2-40B4-BE49-F238E27FC236}">
                <a16:creationId xmlns:a16="http://schemas.microsoft.com/office/drawing/2014/main" id="{1A7F7BE0-E45C-2E41-9673-A6E33DDDD029}"/>
              </a:ext>
            </a:extLst>
          </p:cNvPr>
          <p:cNvSpPr>
            <a:spLocks noGrp="1"/>
          </p:cNvSpPr>
          <p:nvPr>
            <p:ph idx="1"/>
          </p:nvPr>
        </p:nvSpPr>
        <p:spPr>
          <a:xfrm>
            <a:off x="838200" y="1343818"/>
            <a:ext cx="5084618" cy="4833145"/>
          </a:xfrm>
        </p:spPr>
        <p:txBody>
          <a:bodyPr>
            <a:normAutofit/>
          </a:bodyPr>
          <a:lstStyle/>
          <a:p>
            <a:pPr marL="0" indent="0">
              <a:buNone/>
            </a:pPr>
            <a:r>
              <a:rPr lang="en-US" b="1" dirty="0">
                <a:latin typeface="Calibri" panose="020F0502020204030204" pitchFamily="34" charset="0"/>
                <a:cs typeface="Calibri" panose="020F0502020204030204" pitchFamily="34" charset="0"/>
              </a:rPr>
              <a:t>Earthmover distance </a:t>
            </a:r>
            <a:r>
              <a:rPr lang="en-US" dirty="0"/>
              <a:t>can be optimized by </a:t>
            </a:r>
            <a:r>
              <a:rPr lang="en-US" u="sng" dirty="0"/>
              <a:t>assigning a price</a:t>
            </a:r>
            <a:r>
              <a:rPr lang="en-US" dirty="0"/>
              <a:t> for each location on the map.</a:t>
            </a:r>
          </a:p>
          <a:p>
            <a:pPr marL="0" indent="0">
              <a:buNone/>
            </a:pPr>
            <a:endParaRPr lang="en-US" dirty="0"/>
          </a:p>
          <a:p>
            <a:pPr marL="0" indent="0">
              <a:buNone/>
            </a:pPr>
            <a:r>
              <a:rPr lang="en-US" dirty="0"/>
              <a:t>Price difference between spots = payment to move a dot.</a:t>
            </a:r>
          </a:p>
          <a:p>
            <a:pPr marL="0" indent="0">
              <a:buNone/>
            </a:pPr>
            <a:endParaRPr lang="en-US" dirty="0"/>
          </a:p>
          <a:p>
            <a:pPr marL="0" indent="0">
              <a:buNone/>
            </a:pPr>
            <a:r>
              <a:rPr lang="en-US" dirty="0"/>
              <a:t>K+R proved: every dot can be moved </a:t>
            </a:r>
            <a:r>
              <a:rPr lang="en-US" u="sng" dirty="0"/>
              <a:t>never offering prices that differ more than the distance</a:t>
            </a:r>
            <a:r>
              <a:rPr lang="en-US" dirty="0"/>
              <a:t>.</a:t>
            </a:r>
          </a:p>
        </p:txBody>
      </p:sp>
      <p:sp>
        <p:nvSpPr>
          <p:cNvPr id="5" name="TextBox 4">
            <a:extLst>
              <a:ext uri="{FF2B5EF4-FFF2-40B4-BE49-F238E27FC236}">
                <a16:creationId xmlns:a16="http://schemas.microsoft.com/office/drawing/2014/main" id="{A46F0047-ED58-AF49-ACB5-375CC0609013}"/>
              </a:ext>
            </a:extLst>
          </p:cNvPr>
          <p:cNvSpPr txBox="1"/>
          <p:nvPr/>
        </p:nvSpPr>
        <p:spPr>
          <a:xfrm>
            <a:off x="0" y="6470413"/>
            <a:ext cx="7564582" cy="369332"/>
          </a:xfrm>
          <a:prstGeom prst="rect">
            <a:avLst/>
          </a:prstGeom>
          <a:noFill/>
        </p:spPr>
        <p:txBody>
          <a:bodyPr wrap="square">
            <a:spAutoFit/>
          </a:bodyPr>
          <a:lstStyle/>
          <a:p>
            <a:r>
              <a:rPr lang="en-US" dirty="0"/>
              <a:t>[Kantorovich, Rubenstein 1958 “On a space of completely additive functions”]</a:t>
            </a:r>
          </a:p>
        </p:txBody>
      </p:sp>
      <p:pic>
        <p:nvPicPr>
          <p:cNvPr id="33794" name="Picture 2">
            <a:extLst>
              <a:ext uri="{FF2B5EF4-FFF2-40B4-BE49-F238E27FC236}">
                <a16:creationId xmlns:a16="http://schemas.microsoft.com/office/drawing/2014/main" id="{55BD00DD-DF26-1D45-A028-21F98402A985}"/>
              </a:ext>
            </a:extLst>
          </p:cNvPr>
          <p:cNvPicPr>
            <a:picLocks noChangeAspect="1" noChangeArrowheads="1"/>
          </p:cNvPicPr>
          <p:nvPr/>
        </p:nvPicPr>
        <p:blipFill>
          <a:blip r:embed="rId3"/>
          <a:srcRect/>
          <a:stretch/>
        </p:blipFill>
        <p:spPr bwMode="auto">
          <a:xfrm>
            <a:off x="5641357" y="2364581"/>
            <a:ext cx="6200139" cy="36637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DEE22EB-00DD-7546-84CD-EE20846C495D}"/>
              </a:ext>
            </a:extLst>
          </p:cNvPr>
          <p:cNvSpPr txBox="1"/>
          <p:nvPr/>
        </p:nvSpPr>
        <p:spPr>
          <a:xfrm>
            <a:off x="6269184" y="4406381"/>
            <a:ext cx="2417616" cy="954107"/>
          </a:xfrm>
          <a:prstGeom prst="rect">
            <a:avLst/>
          </a:prstGeom>
          <a:noFill/>
        </p:spPr>
        <p:txBody>
          <a:bodyPr wrap="square" rtlCol="0">
            <a:spAutoFit/>
          </a:bodyPr>
          <a:lstStyle/>
          <a:p>
            <a:pPr algn="ctr"/>
            <a:r>
              <a:rPr lang="en-US" sz="2800" dirty="0">
                <a:latin typeface="+mj-lt"/>
              </a:rPr>
              <a:t>...pay to move this right...</a:t>
            </a:r>
          </a:p>
        </p:txBody>
      </p:sp>
      <p:sp>
        <p:nvSpPr>
          <p:cNvPr id="13" name="TextBox 12">
            <a:extLst>
              <a:ext uri="{FF2B5EF4-FFF2-40B4-BE49-F238E27FC236}">
                <a16:creationId xmlns:a16="http://schemas.microsoft.com/office/drawing/2014/main" id="{E9AD08A8-48AE-F641-B93F-4F02E5FBD381}"/>
              </a:ext>
            </a:extLst>
          </p:cNvPr>
          <p:cNvSpPr txBox="1"/>
          <p:nvPr/>
        </p:nvSpPr>
        <p:spPr>
          <a:xfrm>
            <a:off x="8894619" y="5837543"/>
            <a:ext cx="3344290" cy="523220"/>
          </a:xfrm>
          <a:prstGeom prst="rect">
            <a:avLst/>
          </a:prstGeom>
          <a:noFill/>
        </p:spPr>
        <p:txBody>
          <a:bodyPr wrap="square" rtlCol="0">
            <a:spAutoFit/>
          </a:bodyPr>
          <a:lstStyle/>
          <a:p>
            <a:pPr algn="ctr"/>
            <a:r>
              <a:rPr lang="en-US" sz="2800" dirty="0">
                <a:latin typeface="+mj-lt"/>
              </a:rPr>
              <a:t>...and move this left...</a:t>
            </a:r>
          </a:p>
        </p:txBody>
      </p:sp>
      <p:sp>
        <p:nvSpPr>
          <p:cNvPr id="14" name="TextBox 13">
            <a:extLst>
              <a:ext uri="{FF2B5EF4-FFF2-40B4-BE49-F238E27FC236}">
                <a16:creationId xmlns:a16="http://schemas.microsoft.com/office/drawing/2014/main" id="{09CCEB68-0BF1-454A-B7B7-F8EB5AA0A360}"/>
              </a:ext>
            </a:extLst>
          </p:cNvPr>
          <p:cNvSpPr txBox="1"/>
          <p:nvPr/>
        </p:nvSpPr>
        <p:spPr>
          <a:xfrm>
            <a:off x="8617527" y="2916523"/>
            <a:ext cx="2736273" cy="523220"/>
          </a:xfrm>
          <a:prstGeom prst="rect">
            <a:avLst/>
          </a:prstGeom>
          <a:noFill/>
        </p:spPr>
        <p:txBody>
          <a:bodyPr wrap="square" rtlCol="0">
            <a:spAutoFit/>
          </a:bodyPr>
          <a:lstStyle/>
          <a:p>
            <a:pPr algn="ctr"/>
            <a:r>
              <a:rPr lang="en-US" sz="2800" dirty="0">
                <a:latin typeface="+mj-lt"/>
              </a:rPr>
              <a:t>These prices</a:t>
            </a:r>
          </a:p>
        </p:txBody>
      </p:sp>
      <p:sp>
        <p:nvSpPr>
          <p:cNvPr id="15" name="Freeform 14">
            <a:extLst>
              <a:ext uri="{FF2B5EF4-FFF2-40B4-BE49-F238E27FC236}">
                <a16:creationId xmlns:a16="http://schemas.microsoft.com/office/drawing/2014/main" id="{7A698900-36EE-0C43-99EC-C3B53C1F2730}"/>
              </a:ext>
            </a:extLst>
          </p:cNvPr>
          <p:cNvSpPr/>
          <p:nvPr/>
        </p:nvSpPr>
        <p:spPr>
          <a:xfrm rot="4286639" flipV="1">
            <a:off x="8754939" y="3580923"/>
            <a:ext cx="753545" cy="247232"/>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825B4C25-1E07-994B-98BD-CE71E7306E5E}"/>
              </a:ext>
            </a:extLst>
          </p:cNvPr>
          <p:cNvSpPr/>
          <p:nvPr/>
        </p:nvSpPr>
        <p:spPr>
          <a:xfrm rot="863954">
            <a:off x="8034029" y="4927096"/>
            <a:ext cx="657821" cy="230470"/>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AEC63CBF-7E89-AC47-AB90-BF6E4BA0D85E}"/>
              </a:ext>
            </a:extLst>
          </p:cNvPr>
          <p:cNvSpPr/>
          <p:nvPr/>
        </p:nvSpPr>
        <p:spPr>
          <a:xfrm rot="20661244" flipH="1">
            <a:off x="10715413" y="5170550"/>
            <a:ext cx="905128" cy="843443"/>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556E5D8-E429-5C4F-A56F-A0ED478B853D}"/>
              </a:ext>
            </a:extLst>
          </p:cNvPr>
          <p:cNvSpPr txBox="1"/>
          <p:nvPr/>
        </p:nvSpPr>
        <p:spPr>
          <a:xfrm>
            <a:off x="6172964" y="1314052"/>
            <a:ext cx="5394831" cy="954107"/>
          </a:xfrm>
          <a:prstGeom prst="rect">
            <a:avLst/>
          </a:prstGeom>
          <a:noFill/>
        </p:spPr>
        <p:txBody>
          <a:bodyPr wrap="square" rtlCol="0">
            <a:spAutoFit/>
          </a:bodyPr>
          <a:lstStyle/>
          <a:p>
            <a:r>
              <a:rPr lang="en-US" sz="2800" dirty="0">
                <a:latin typeface="+mj-lt"/>
              </a:rPr>
              <a:t>Efficient prices are always </a:t>
            </a:r>
            <a:r>
              <a:rPr lang="en-US" sz="2800" b="1" dirty="0">
                <a:latin typeface="Calibri" panose="020F0502020204030204" pitchFamily="34" charset="0"/>
                <a:cs typeface="Calibri" panose="020F0502020204030204" pitchFamily="34" charset="0"/>
              </a:rPr>
              <a:t>Lipchitz</a:t>
            </a:r>
            <a:r>
              <a:rPr lang="en-US" sz="2800" dirty="0">
                <a:latin typeface="+mj-lt"/>
              </a:rPr>
              <a:t>.  Slope never exceeds ±1.</a:t>
            </a:r>
          </a:p>
        </p:txBody>
      </p:sp>
      <p:sp>
        <p:nvSpPr>
          <p:cNvPr id="19" name="TextBox 18">
            <a:extLst>
              <a:ext uri="{FF2B5EF4-FFF2-40B4-BE49-F238E27FC236}">
                <a16:creationId xmlns:a16="http://schemas.microsoft.com/office/drawing/2014/main" id="{F4F8479D-65A2-4546-B3EE-F4FDFE7978FD}"/>
              </a:ext>
            </a:extLst>
          </p:cNvPr>
          <p:cNvSpPr txBox="1"/>
          <p:nvPr/>
        </p:nvSpPr>
        <p:spPr>
          <a:xfrm>
            <a:off x="8686800" y="-1"/>
            <a:ext cx="3505199" cy="369332"/>
          </a:xfrm>
          <a:prstGeom prst="rect">
            <a:avLst/>
          </a:prstGeom>
          <a:noFill/>
        </p:spPr>
        <p:txBody>
          <a:bodyPr wrap="square">
            <a:spAutoFit/>
          </a:bodyPr>
          <a:lstStyle/>
          <a:p>
            <a:pPr algn="r"/>
            <a:r>
              <a:rPr lang="en-US" dirty="0">
                <a:hlinkClick r:id="rId4"/>
              </a:rPr>
              <a:t>https://ganclass.baulab.info/earth</a:t>
            </a:r>
            <a:endParaRPr lang="en-US" dirty="0"/>
          </a:p>
        </p:txBody>
      </p:sp>
    </p:spTree>
    <p:extLst>
      <p:ext uri="{BB962C8B-B14F-4D97-AF65-F5344CB8AC3E}">
        <p14:creationId xmlns:p14="http://schemas.microsoft.com/office/powerpoint/2010/main" val="46314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animBg="1"/>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EE36-634D-1A48-B02E-DD5D30B58C5E}"/>
              </a:ext>
            </a:extLst>
          </p:cNvPr>
          <p:cNvSpPr>
            <a:spLocks noGrp="1"/>
          </p:cNvSpPr>
          <p:nvPr>
            <p:ph type="title"/>
          </p:nvPr>
        </p:nvSpPr>
        <p:spPr/>
        <p:txBody>
          <a:bodyPr/>
          <a:lstStyle/>
          <a:p>
            <a:r>
              <a:rPr lang="en-US" dirty="0"/>
              <a:t>Kantorovich-Rubenstein Duality</a:t>
            </a:r>
          </a:p>
        </p:txBody>
      </p:sp>
      <p:sp>
        <p:nvSpPr>
          <p:cNvPr id="3" name="Content Placeholder 2">
            <a:extLst>
              <a:ext uri="{FF2B5EF4-FFF2-40B4-BE49-F238E27FC236}">
                <a16:creationId xmlns:a16="http://schemas.microsoft.com/office/drawing/2014/main" id="{1A7F7BE0-E45C-2E41-9673-A6E33DDDD029}"/>
              </a:ext>
            </a:extLst>
          </p:cNvPr>
          <p:cNvSpPr>
            <a:spLocks noGrp="1"/>
          </p:cNvSpPr>
          <p:nvPr>
            <p:ph idx="1"/>
          </p:nvPr>
        </p:nvSpPr>
        <p:spPr>
          <a:xfrm>
            <a:off x="838200" y="1343818"/>
            <a:ext cx="5084618" cy="4833145"/>
          </a:xfrm>
        </p:spPr>
        <p:txBody>
          <a:bodyPr>
            <a:normAutofit/>
          </a:bodyPr>
          <a:lstStyle/>
          <a:p>
            <a:pPr marL="0" indent="0">
              <a:buNone/>
            </a:pPr>
            <a:r>
              <a:rPr lang="en-US" b="1" dirty="0">
                <a:latin typeface="Calibri" panose="020F0502020204030204" pitchFamily="34" charset="0"/>
                <a:cs typeface="Calibri" panose="020F0502020204030204" pitchFamily="34" charset="0"/>
              </a:rPr>
              <a:t>Total earthmover distance </a:t>
            </a:r>
            <a:r>
              <a:rPr lang="en-US" dirty="0"/>
              <a:t>is the total price of the destination pile, minus the total price of the origin pile (shown in purple).</a:t>
            </a:r>
          </a:p>
          <a:p>
            <a:pPr marL="0" indent="0">
              <a:buNone/>
            </a:pPr>
            <a:endParaRPr lang="en-US" dirty="0"/>
          </a:p>
          <a:p>
            <a:pPr marL="0" indent="0">
              <a:buNone/>
            </a:pPr>
            <a:r>
              <a:rPr lang="en-US" dirty="0"/>
              <a:t>total </a:t>
            </a:r>
            <a:r>
              <a:rPr lang="en-US" dirty="0">
                <a:latin typeface="Times" pitchFamily="2" charset="0"/>
              </a:rPr>
              <a:t>V = 𝔼</a:t>
            </a:r>
            <a:r>
              <a:rPr lang="en-US" baseline="-25000" dirty="0">
                <a:latin typeface="Times" pitchFamily="2" charset="0"/>
              </a:rPr>
              <a:t>T</a:t>
            </a:r>
            <a:r>
              <a:rPr lang="en-US" dirty="0">
                <a:latin typeface="Times" pitchFamily="2" charset="0"/>
              </a:rPr>
              <a:t>[</a:t>
            </a:r>
            <a:r>
              <a:rPr lang="en-US" i="1" dirty="0">
                <a:latin typeface="Times" pitchFamily="2" charset="0"/>
              </a:rPr>
              <a:t>D</a:t>
            </a:r>
            <a:r>
              <a:rPr lang="en-US" dirty="0">
                <a:latin typeface="Times" pitchFamily="2" charset="0"/>
              </a:rPr>
              <a:t>(x)] – 𝔼</a:t>
            </a:r>
            <a:r>
              <a:rPr lang="en-US" baseline="-25000" dirty="0">
                <a:latin typeface="Times" pitchFamily="2" charset="0"/>
              </a:rPr>
              <a:t>G</a:t>
            </a:r>
            <a:r>
              <a:rPr lang="en-US" dirty="0">
                <a:latin typeface="Times" pitchFamily="2" charset="0"/>
              </a:rPr>
              <a:t>[</a:t>
            </a:r>
            <a:r>
              <a:rPr lang="en-US" i="1" dirty="0">
                <a:latin typeface="Times" pitchFamily="2" charset="0"/>
              </a:rPr>
              <a:t>D</a:t>
            </a:r>
            <a:r>
              <a:rPr lang="en-US" dirty="0">
                <a:latin typeface="Times" pitchFamily="2" charset="0"/>
              </a:rPr>
              <a:t>(x)]</a:t>
            </a:r>
          </a:p>
          <a:p>
            <a:pPr marL="0" indent="0">
              <a:buNone/>
            </a:pPr>
            <a:r>
              <a:rPr lang="en-US" dirty="0">
                <a:latin typeface="Times" pitchFamily="2" charset="0"/>
              </a:rPr>
              <a:t>	  =</a:t>
            </a:r>
            <a:r>
              <a:rPr lang="en-US" dirty="0"/>
              <a:t> Wasserstein distance</a:t>
            </a:r>
          </a:p>
        </p:txBody>
      </p:sp>
      <p:pic>
        <p:nvPicPr>
          <p:cNvPr id="33794" name="Picture 2">
            <a:extLst>
              <a:ext uri="{FF2B5EF4-FFF2-40B4-BE49-F238E27FC236}">
                <a16:creationId xmlns:a16="http://schemas.microsoft.com/office/drawing/2014/main" id="{55BD00DD-DF26-1D45-A028-21F98402A985}"/>
              </a:ext>
            </a:extLst>
          </p:cNvPr>
          <p:cNvPicPr>
            <a:picLocks noChangeAspect="1" noChangeArrowheads="1"/>
          </p:cNvPicPr>
          <p:nvPr/>
        </p:nvPicPr>
        <p:blipFill>
          <a:blip r:embed="rId3"/>
          <a:srcRect/>
          <a:stretch/>
        </p:blipFill>
        <p:spPr bwMode="auto">
          <a:xfrm>
            <a:off x="5641357" y="2364581"/>
            <a:ext cx="6200138" cy="366371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9CCEB68-0BF1-454A-B7B7-F8EB5AA0A360}"/>
              </a:ext>
            </a:extLst>
          </p:cNvPr>
          <p:cNvSpPr txBox="1"/>
          <p:nvPr/>
        </p:nvSpPr>
        <p:spPr>
          <a:xfrm>
            <a:off x="6269183" y="3645505"/>
            <a:ext cx="1918213" cy="523220"/>
          </a:xfrm>
          <a:prstGeom prst="rect">
            <a:avLst/>
          </a:prstGeom>
          <a:noFill/>
        </p:spPr>
        <p:txBody>
          <a:bodyPr wrap="square" rtlCol="0">
            <a:spAutoFit/>
          </a:bodyPr>
          <a:lstStyle/>
          <a:p>
            <a:pPr algn="ctr"/>
            <a:r>
              <a:rPr lang="en-US" sz="2800" dirty="0">
                <a:latin typeface="+mj-lt"/>
              </a:rPr>
              <a:t>Total cost </a:t>
            </a:r>
            <a:r>
              <a:rPr lang="en-US" sz="2800" dirty="0">
                <a:latin typeface="Times" pitchFamily="2" charset="0"/>
              </a:rPr>
              <a:t>V</a:t>
            </a:r>
          </a:p>
        </p:txBody>
      </p:sp>
      <p:sp>
        <p:nvSpPr>
          <p:cNvPr id="15" name="Freeform 14">
            <a:extLst>
              <a:ext uri="{FF2B5EF4-FFF2-40B4-BE49-F238E27FC236}">
                <a16:creationId xmlns:a16="http://schemas.microsoft.com/office/drawing/2014/main" id="{7A698900-36EE-0C43-99EC-C3B53C1F2730}"/>
              </a:ext>
            </a:extLst>
          </p:cNvPr>
          <p:cNvSpPr/>
          <p:nvPr/>
        </p:nvSpPr>
        <p:spPr>
          <a:xfrm rot="2169842">
            <a:off x="8113157" y="3859308"/>
            <a:ext cx="682183" cy="237174"/>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DE2CF45-ACCC-674D-B033-05BE6DA0701B}"/>
              </a:ext>
            </a:extLst>
          </p:cNvPr>
          <p:cNvSpPr txBox="1"/>
          <p:nvPr/>
        </p:nvSpPr>
        <p:spPr>
          <a:xfrm>
            <a:off x="6172964" y="1314052"/>
            <a:ext cx="5394831" cy="954107"/>
          </a:xfrm>
          <a:prstGeom prst="rect">
            <a:avLst/>
          </a:prstGeom>
          <a:noFill/>
        </p:spPr>
        <p:txBody>
          <a:bodyPr wrap="square" rtlCol="0">
            <a:spAutoFit/>
          </a:bodyPr>
          <a:lstStyle/>
          <a:p>
            <a:r>
              <a:rPr lang="en-US" sz="2800" i="1" dirty="0">
                <a:latin typeface="Times" pitchFamily="2" charset="0"/>
              </a:rPr>
              <a:t>V</a:t>
            </a:r>
            <a:r>
              <a:rPr lang="en-US" sz="2800" dirty="0">
                <a:latin typeface="+mj-lt"/>
              </a:rPr>
              <a:t> can be calculated directly if we can find maximizing prices </a:t>
            </a:r>
            <a:r>
              <a:rPr lang="en-US" sz="2800" i="1" dirty="0">
                <a:latin typeface="Times" pitchFamily="2" charset="0"/>
              </a:rPr>
              <a:t>D</a:t>
            </a:r>
          </a:p>
        </p:txBody>
      </p:sp>
      <p:sp>
        <p:nvSpPr>
          <p:cNvPr id="8" name="TextBox 7">
            <a:extLst>
              <a:ext uri="{FF2B5EF4-FFF2-40B4-BE49-F238E27FC236}">
                <a16:creationId xmlns:a16="http://schemas.microsoft.com/office/drawing/2014/main" id="{AAC2EA37-C291-BE48-935F-E6CFD0DC03E5}"/>
              </a:ext>
            </a:extLst>
          </p:cNvPr>
          <p:cNvSpPr txBox="1"/>
          <p:nvPr/>
        </p:nvSpPr>
        <p:spPr>
          <a:xfrm>
            <a:off x="8686800" y="-1"/>
            <a:ext cx="3505199" cy="369332"/>
          </a:xfrm>
          <a:prstGeom prst="rect">
            <a:avLst/>
          </a:prstGeom>
          <a:noFill/>
        </p:spPr>
        <p:txBody>
          <a:bodyPr wrap="square">
            <a:spAutoFit/>
          </a:bodyPr>
          <a:lstStyle/>
          <a:p>
            <a:pPr algn="r"/>
            <a:r>
              <a:rPr lang="en-US" dirty="0">
                <a:hlinkClick r:id="rId4"/>
              </a:rPr>
              <a:t>https://ganclass.baulab.info/earth</a:t>
            </a:r>
            <a:endParaRPr lang="en-US" dirty="0"/>
          </a:p>
        </p:txBody>
      </p:sp>
      <p:sp>
        <p:nvSpPr>
          <p:cNvPr id="10" name="TextBox 9">
            <a:extLst>
              <a:ext uri="{FF2B5EF4-FFF2-40B4-BE49-F238E27FC236}">
                <a16:creationId xmlns:a16="http://schemas.microsoft.com/office/drawing/2014/main" id="{89A181FB-5EEC-A34B-AC23-D37F768F5D3B}"/>
              </a:ext>
            </a:extLst>
          </p:cNvPr>
          <p:cNvSpPr txBox="1"/>
          <p:nvPr/>
        </p:nvSpPr>
        <p:spPr>
          <a:xfrm>
            <a:off x="0" y="6488668"/>
            <a:ext cx="8751391" cy="369332"/>
          </a:xfrm>
          <a:prstGeom prst="rect">
            <a:avLst/>
          </a:prstGeom>
          <a:noFill/>
        </p:spPr>
        <p:txBody>
          <a:bodyPr wrap="square">
            <a:spAutoFit/>
          </a:bodyPr>
          <a:lstStyle/>
          <a:p>
            <a:r>
              <a:rPr lang="en-US" dirty="0">
                <a:hlinkClick r:id="rId5"/>
              </a:rPr>
              <a:t>https://courses.cs.washington.edu/courses/cse599i/20au/resources/L12_duality.pdf</a:t>
            </a:r>
            <a:endParaRPr lang="en-US" dirty="0"/>
          </a:p>
        </p:txBody>
      </p:sp>
    </p:spTree>
    <p:extLst>
      <p:ext uri="{BB962C8B-B14F-4D97-AF65-F5344CB8AC3E}">
        <p14:creationId xmlns:p14="http://schemas.microsoft.com/office/powerpoint/2010/main" val="215746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2CCF-E6E3-064C-B83B-FEF7BA2FB471}"/>
              </a:ext>
            </a:extLst>
          </p:cNvPr>
          <p:cNvSpPr>
            <a:spLocks noGrp="1"/>
          </p:cNvSpPr>
          <p:nvPr>
            <p:ph type="title"/>
          </p:nvPr>
        </p:nvSpPr>
        <p:spPr/>
        <p:txBody>
          <a:bodyPr/>
          <a:lstStyle/>
          <a:p>
            <a:r>
              <a:rPr lang="en-US" dirty="0"/>
              <a:t>Maximizing D is just like Goodfellow’s GAN</a:t>
            </a:r>
          </a:p>
        </p:txBody>
      </p:sp>
      <p:sp>
        <p:nvSpPr>
          <p:cNvPr id="3" name="Content Placeholder 2">
            <a:extLst>
              <a:ext uri="{FF2B5EF4-FFF2-40B4-BE49-F238E27FC236}">
                <a16:creationId xmlns:a16="http://schemas.microsoft.com/office/drawing/2014/main" id="{2FC4AE1B-B7F0-874A-B37D-9000CEE19FE0}"/>
              </a:ext>
            </a:extLst>
          </p:cNvPr>
          <p:cNvSpPr>
            <a:spLocks noGrp="1"/>
          </p:cNvSpPr>
          <p:nvPr>
            <p:ph idx="1"/>
          </p:nvPr>
        </p:nvSpPr>
        <p:spPr/>
        <p:txBody>
          <a:bodyPr/>
          <a:lstStyle/>
          <a:p>
            <a:pPr marL="0" indent="0">
              <a:buNone/>
            </a:pPr>
            <a:r>
              <a:rPr lang="en-US" dirty="0"/>
              <a:t>Wasserstein Objective:</a:t>
            </a:r>
          </a:p>
          <a:p>
            <a:pPr marL="0" indent="0">
              <a:lnSpc>
                <a:spcPct val="150000"/>
              </a:lnSpc>
              <a:buNone/>
            </a:pPr>
            <a:r>
              <a:rPr lang="en-US" dirty="0"/>
              <a:t>		</a:t>
            </a:r>
            <a:r>
              <a:rPr lang="en-US" i="1" dirty="0">
                <a:latin typeface="Times" pitchFamily="2" charset="0"/>
              </a:rPr>
              <a:t>D</a:t>
            </a:r>
            <a:r>
              <a:rPr lang="en-US" dirty="0"/>
              <a:t> chosen to maximize </a:t>
            </a:r>
            <a:r>
              <a:rPr lang="en-US" dirty="0">
                <a:latin typeface="Times" pitchFamily="2" charset="0"/>
              </a:rPr>
              <a:t>𝔼</a:t>
            </a:r>
            <a:r>
              <a:rPr lang="en-US" baseline="-25000" dirty="0">
                <a:latin typeface="Times" pitchFamily="2" charset="0"/>
              </a:rPr>
              <a:t>T</a:t>
            </a:r>
            <a:r>
              <a:rPr lang="en-US" dirty="0">
                <a:latin typeface="Times" pitchFamily="2" charset="0"/>
              </a:rPr>
              <a:t>[</a:t>
            </a:r>
            <a:r>
              <a:rPr lang="en-US" i="1" dirty="0">
                <a:latin typeface="Times" pitchFamily="2" charset="0"/>
              </a:rPr>
              <a:t>D</a:t>
            </a:r>
            <a:r>
              <a:rPr lang="en-US" dirty="0">
                <a:latin typeface="Times" pitchFamily="2" charset="0"/>
              </a:rPr>
              <a:t>(x)] – 𝔼</a:t>
            </a:r>
            <a:r>
              <a:rPr lang="en-US" baseline="-25000" dirty="0">
                <a:latin typeface="Times" pitchFamily="2" charset="0"/>
              </a:rPr>
              <a:t>G</a:t>
            </a:r>
            <a:r>
              <a:rPr lang="en-US" dirty="0">
                <a:latin typeface="Times" pitchFamily="2" charset="0"/>
              </a:rPr>
              <a:t>[</a:t>
            </a:r>
            <a:r>
              <a:rPr lang="en-US" i="1" dirty="0">
                <a:latin typeface="Times" pitchFamily="2" charset="0"/>
              </a:rPr>
              <a:t>D</a:t>
            </a:r>
            <a:r>
              <a:rPr lang="en-US" dirty="0">
                <a:latin typeface="Times" pitchFamily="2" charset="0"/>
              </a:rPr>
              <a:t>(x)]</a:t>
            </a:r>
          </a:p>
          <a:p>
            <a:pPr marL="0" indent="0">
              <a:buNone/>
            </a:pPr>
            <a:r>
              <a:rPr lang="en-US" dirty="0"/>
              <a:t>			</a:t>
            </a:r>
            <a:r>
              <a:rPr lang="en-US" i="1" dirty="0">
                <a:latin typeface="Times" pitchFamily="2" charset="0"/>
              </a:rPr>
              <a:t>D</a:t>
            </a:r>
            <a:r>
              <a:rPr lang="en-US" dirty="0"/>
              <a:t> must also be </a:t>
            </a:r>
            <a:r>
              <a:rPr lang="en-US" b="1" dirty="0" err="1">
                <a:latin typeface="Calibri" panose="020F0502020204030204" pitchFamily="34" charset="0"/>
                <a:cs typeface="Calibri" panose="020F0502020204030204" pitchFamily="34" charset="0"/>
              </a:rPr>
              <a:t>Lipshitz</a:t>
            </a:r>
            <a:r>
              <a:rPr lang="en-US" dirty="0"/>
              <a:t> </a:t>
            </a:r>
            <a:r>
              <a:rPr lang="en-US" sz="3600" dirty="0">
                <a:latin typeface="Times" pitchFamily="2" charset="0"/>
              </a:rPr>
              <a:t>|</a:t>
            </a:r>
            <a:r>
              <a:rPr lang="en-US" i="1" dirty="0" err="1">
                <a:latin typeface="Times" pitchFamily="2" charset="0"/>
              </a:rPr>
              <a:t>dD</a:t>
            </a:r>
            <a:r>
              <a:rPr lang="en-US" dirty="0">
                <a:latin typeface="Times" pitchFamily="2" charset="0"/>
              </a:rPr>
              <a:t>/</a:t>
            </a:r>
            <a:r>
              <a:rPr lang="en-US" i="1" dirty="0">
                <a:latin typeface="Times" pitchFamily="2" charset="0"/>
              </a:rPr>
              <a:t>d</a:t>
            </a:r>
            <a:r>
              <a:rPr lang="en-US" dirty="0">
                <a:latin typeface="Times" pitchFamily="2" charset="0"/>
              </a:rPr>
              <a:t>x</a:t>
            </a:r>
            <a:r>
              <a:rPr lang="en-US" sz="3600" dirty="0">
                <a:latin typeface="Times" pitchFamily="2" charset="0"/>
              </a:rPr>
              <a:t>|</a:t>
            </a:r>
            <a:r>
              <a:rPr lang="en-US" dirty="0">
                <a:latin typeface="Times" pitchFamily="2" charset="0"/>
              </a:rPr>
              <a:t> &lt; 1</a:t>
            </a:r>
            <a:r>
              <a:rPr lang="en-US" dirty="0"/>
              <a:t>.</a:t>
            </a:r>
          </a:p>
          <a:p>
            <a:pPr marL="0" indent="0">
              <a:lnSpc>
                <a:spcPct val="150000"/>
              </a:lnSpc>
              <a:buNone/>
            </a:pPr>
            <a:r>
              <a:rPr lang="en-US" dirty="0"/>
              <a:t>		</a:t>
            </a:r>
            <a:r>
              <a:rPr lang="en-US" i="1" dirty="0">
                <a:latin typeface="Times" pitchFamily="2" charset="0"/>
              </a:rPr>
              <a:t>G</a:t>
            </a:r>
            <a:r>
              <a:rPr lang="en-US" dirty="0"/>
              <a:t> chosen to minimize </a:t>
            </a:r>
            <a:r>
              <a:rPr lang="en-US" dirty="0">
                <a:latin typeface="Times" pitchFamily="2" charset="0"/>
              </a:rPr>
              <a:t>𝔼</a:t>
            </a:r>
            <a:r>
              <a:rPr lang="en-US" baseline="-25000" dirty="0">
                <a:latin typeface="Times" pitchFamily="2" charset="0"/>
              </a:rPr>
              <a:t>T</a:t>
            </a:r>
            <a:r>
              <a:rPr lang="en-US" dirty="0">
                <a:latin typeface="Times" pitchFamily="2" charset="0"/>
              </a:rPr>
              <a:t>[</a:t>
            </a:r>
            <a:r>
              <a:rPr lang="en-US" i="1" dirty="0">
                <a:latin typeface="Times" pitchFamily="2" charset="0"/>
              </a:rPr>
              <a:t>D</a:t>
            </a:r>
            <a:r>
              <a:rPr lang="en-US" dirty="0">
                <a:latin typeface="Times" pitchFamily="2" charset="0"/>
              </a:rPr>
              <a:t>(x)] – 𝔼</a:t>
            </a:r>
            <a:r>
              <a:rPr lang="en-US" baseline="-25000" dirty="0">
                <a:latin typeface="Times" pitchFamily="2" charset="0"/>
              </a:rPr>
              <a:t>G</a:t>
            </a:r>
            <a:r>
              <a:rPr lang="en-US" dirty="0">
                <a:latin typeface="Times" pitchFamily="2" charset="0"/>
              </a:rPr>
              <a:t>[</a:t>
            </a:r>
            <a:r>
              <a:rPr lang="en-US" i="1" dirty="0">
                <a:latin typeface="Times" pitchFamily="2" charset="0"/>
              </a:rPr>
              <a:t>D</a:t>
            </a:r>
            <a:r>
              <a:rPr lang="en-US" dirty="0">
                <a:latin typeface="Times" pitchFamily="2" charset="0"/>
              </a:rPr>
              <a:t>(x)]</a:t>
            </a:r>
          </a:p>
          <a:p>
            <a:pPr marL="0" indent="0">
              <a:buNone/>
            </a:pPr>
            <a:endParaRPr lang="en-US" dirty="0"/>
          </a:p>
          <a:p>
            <a:pPr marL="0" indent="0">
              <a:buNone/>
            </a:pPr>
            <a:r>
              <a:rPr lang="en-US" dirty="0"/>
              <a:t>Total method:</a:t>
            </a:r>
          </a:p>
          <a:p>
            <a:pPr marL="0" indent="0">
              <a:buNone/>
            </a:pPr>
            <a:r>
              <a:rPr lang="en-US" dirty="0">
                <a:latin typeface="Times" pitchFamily="2" charset="0"/>
              </a:rPr>
              <a:t>		</a:t>
            </a:r>
            <a:r>
              <a:rPr lang="en-US" dirty="0" err="1">
                <a:latin typeface="Times" pitchFamily="2" charset="0"/>
              </a:rPr>
              <a:t>arg</a:t>
            </a:r>
            <a:r>
              <a:rPr lang="en-US" dirty="0">
                <a:latin typeface="Times" pitchFamily="2" charset="0"/>
              </a:rPr>
              <a:t> </a:t>
            </a:r>
            <a:r>
              <a:rPr lang="en-US" dirty="0" err="1">
                <a:latin typeface="Times" pitchFamily="2" charset="0"/>
              </a:rPr>
              <a:t>min</a:t>
            </a:r>
            <a:r>
              <a:rPr lang="en-US" baseline="-25000" dirty="0" err="1">
                <a:latin typeface="Times" pitchFamily="2" charset="0"/>
              </a:rPr>
              <a:t>G</a:t>
            </a:r>
            <a:r>
              <a:rPr lang="en-US" dirty="0">
                <a:latin typeface="Times" pitchFamily="2" charset="0"/>
              </a:rPr>
              <a:t> </a:t>
            </a:r>
            <a:r>
              <a:rPr lang="en-US" dirty="0" err="1">
                <a:latin typeface="Times" pitchFamily="2" charset="0"/>
              </a:rPr>
              <a:t>max</a:t>
            </a:r>
            <a:r>
              <a:rPr lang="en-US" baseline="-25000" dirty="0" err="1">
                <a:latin typeface="Times" pitchFamily="2" charset="0"/>
              </a:rPr>
              <a:t>D</a:t>
            </a:r>
            <a:r>
              <a:rPr lang="en-US" dirty="0">
                <a:latin typeface="Times" pitchFamily="2" charset="0"/>
              </a:rPr>
              <a:t> </a:t>
            </a:r>
            <a:r>
              <a:rPr lang="en-US" sz="3600" dirty="0">
                <a:latin typeface="Times" pitchFamily="2" charset="0"/>
              </a:rPr>
              <a:t>[</a:t>
            </a:r>
            <a:r>
              <a:rPr lang="en-US" dirty="0">
                <a:latin typeface="Times" pitchFamily="2" charset="0"/>
              </a:rPr>
              <a:t>  𝔼</a:t>
            </a:r>
            <a:r>
              <a:rPr lang="en-US" baseline="-25000" dirty="0">
                <a:latin typeface="Times" pitchFamily="2" charset="0"/>
              </a:rPr>
              <a:t>T</a:t>
            </a:r>
            <a:r>
              <a:rPr lang="en-US" dirty="0">
                <a:latin typeface="Times" pitchFamily="2" charset="0"/>
              </a:rPr>
              <a:t>[</a:t>
            </a:r>
            <a:r>
              <a:rPr lang="en-US" i="1" dirty="0">
                <a:latin typeface="Times" pitchFamily="2" charset="0"/>
              </a:rPr>
              <a:t>D</a:t>
            </a:r>
            <a:r>
              <a:rPr lang="en-US" dirty="0">
                <a:latin typeface="Times" pitchFamily="2" charset="0"/>
              </a:rPr>
              <a:t>(x)]  –  𝔼</a:t>
            </a:r>
            <a:r>
              <a:rPr lang="en-US" baseline="-25000" dirty="0">
                <a:latin typeface="Times" pitchFamily="2" charset="0"/>
              </a:rPr>
              <a:t>G</a:t>
            </a:r>
            <a:r>
              <a:rPr lang="en-US" dirty="0">
                <a:latin typeface="Times" pitchFamily="2" charset="0"/>
              </a:rPr>
              <a:t>[</a:t>
            </a:r>
            <a:r>
              <a:rPr lang="en-US" i="1" dirty="0">
                <a:latin typeface="Times" pitchFamily="2" charset="0"/>
              </a:rPr>
              <a:t>D</a:t>
            </a:r>
            <a:r>
              <a:rPr lang="en-US" dirty="0">
                <a:latin typeface="Times" pitchFamily="2" charset="0"/>
              </a:rPr>
              <a:t>(x)]  </a:t>
            </a:r>
            <a:r>
              <a:rPr lang="en-US" sz="3600" dirty="0">
                <a:latin typeface="Times" pitchFamily="2" charset="0"/>
              </a:rPr>
              <a:t>]</a:t>
            </a:r>
          </a:p>
          <a:p>
            <a:pPr marL="0" indent="0">
              <a:buNone/>
            </a:pPr>
            <a:endParaRPr lang="en-US" dirty="0"/>
          </a:p>
        </p:txBody>
      </p:sp>
    </p:spTree>
    <p:extLst>
      <p:ext uri="{BB962C8B-B14F-4D97-AF65-F5344CB8AC3E}">
        <p14:creationId xmlns:p14="http://schemas.microsoft.com/office/powerpoint/2010/main" val="2978763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FBBC-9C8D-7042-9F1C-D6E5E1B82325}"/>
              </a:ext>
            </a:extLst>
          </p:cNvPr>
          <p:cNvSpPr>
            <a:spLocks noGrp="1"/>
          </p:cNvSpPr>
          <p:nvPr>
            <p:ph type="title"/>
          </p:nvPr>
        </p:nvSpPr>
        <p:spPr/>
        <p:txBody>
          <a:bodyPr/>
          <a:lstStyle/>
          <a:p>
            <a:r>
              <a:rPr lang="en-US" dirty="0"/>
              <a:t>Comparing Wasserstein to JSD distance</a:t>
            </a:r>
          </a:p>
        </p:txBody>
      </p:sp>
      <p:pic>
        <p:nvPicPr>
          <p:cNvPr id="4" name="wasserstein-jsd-compare.mov" descr="wasserstein-jsd-compare.mov">
            <a:hlinkClick r:id="" action="ppaction://media"/>
            <a:extLst>
              <a:ext uri="{FF2B5EF4-FFF2-40B4-BE49-F238E27FC236}">
                <a16:creationId xmlns:a16="http://schemas.microsoft.com/office/drawing/2014/main" id="{71BB2DB9-9C1F-A44E-B774-6BF6582BCB2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6918" y="1343818"/>
            <a:ext cx="10418164" cy="4602712"/>
          </a:xfrm>
          <a:prstGeom prst="rect">
            <a:avLst/>
          </a:prstGeom>
        </p:spPr>
      </p:pic>
      <p:sp>
        <p:nvSpPr>
          <p:cNvPr id="6" name="TextBox 5">
            <a:extLst>
              <a:ext uri="{FF2B5EF4-FFF2-40B4-BE49-F238E27FC236}">
                <a16:creationId xmlns:a16="http://schemas.microsoft.com/office/drawing/2014/main" id="{92112EFB-04DB-5F40-949D-A02AB6594AC8}"/>
              </a:ext>
            </a:extLst>
          </p:cNvPr>
          <p:cNvSpPr txBox="1"/>
          <p:nvPr/>
        </p:nvSpPr>
        <p:spPr>
          <a:xfrm>
            <a:off x="886918" y="6118463"/>
            <a:ext cx="10418163" cy="584775"/>
          </a:xfrm>
          <a:prstGeom prst="rect">
            <a:avLst/>
          </a:prstGeom>
          <a:noFill/>
        </p:spPr>
        <p:txBody>
          <a:bodyPr wrap="square">
            <a:spAutoFit/>
          </a:bodyPr>
          <a:lstStyle/>
          <a:p>
            <a:pPr algn="ctr"/>
            <a:r>
              <a:rPr lang="en-US" sz="3200" dirty="0">
                <a:latin typeface="+mj-lt"/>
              </a:rPr>
              <a:t>Notice: Wasserstein distance does not saturate. It is not flat.</a:t>
            </a:r>
            <a:endParaRPr lang="en-US" sz="3200" b="1" dirty="0">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AF04C4B1-F18A-234E-93CE-DBFE601F25E3}"/>
              </a:ext>
            </a:extLst>
          </p:cNvPr>
          <p:cNvSpPr/>
          <p:nvPr/>
        </p:nvSpPr>
        <p:spPr>
          <a:xfrm rot="18033259">
            <a:off x="-5746" y="4079749"/>
            <a:ext cx="2881562" cy="1134682"/>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48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65" fill="hold"/>
                                        <p:tgtEl>
                                          <p:spTgt spid="4"/>
                                        </p:tgtEl>
                                      </p:cBhvr>
                                    </p:cmd>
                                  </p:childTnLst>
                                </p:cTn>
                              </p:par>
                            </p:childTnLst>
                          </p:cTn>
                        </p:par>
                        <p:par>
                          <p:cTn id="7" fill="hold">
                            <p:stCondLst>
                              <p:cond delay="52165"/>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childTnLst>
        </p:cTn>
      </p:par>
    </p:tnLst>
    <p:bldLst>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93EF-5F7D-DB43-A0CC-48F28D9B82BC}"/>
              </a:ext>
            </a:extLst>
          </p:cNvPr>
          <p:cNvSpPr>
            <a:spLocks noGrp="1"/>
          </p:cNvSpPr>
          <p:nvPr>
            <p:ph type="title"/>
          </p:nvPr>
        </p:nvSpPr>
        <p:spPr/>
        <p:txBody>
          <a:bodyPr/>
          <a:lstStyle/>
          <a:p>
            <a:r>
              <a:rPr lang="en-US" dirty="0"/>
              <a:t>Wasserstein works in practice</a:t>
            </a:r>
          </a:p>
        </p:txBody>
      </p:sp>
      <p:sp>
        <p:nvSpPr>
          <p:cNvPr id="3" name="Content Placeholder 2">
            <a:extLst>
              <a:ext uri="{FF2B5EF4-FFF2-40B4-BE49-F238E27FC236}">
                <a16:creationId xmlns:a16="http://schemas.microsoft.com/office/drawing/2014/main" id="{ADCA5B61-6807-D64A-994F-D3D4BE35EF5A}"/>
              </a:ext>
            </a:extLst>
          </p:cNvPr>
          <p:cNvSpPr>
            <a:spLocks noGrp="1"/>
          </p:cNvSpPr>
          <p:nvPr>
            <p:ph idx="1"/>
          </p:nvPr>
        </p:nvSpPr>
        <p:spPr>
          <a:xfrm>
            <a:off x="838200" y="1583871"/>
            <a:ext cx="4483308" cy="4593092"/>
          </a:xfrm>
        </p:spPr>
        <p:txBody>
          <a:bodyPr/>
          <a:lstStyle/>
          <a:p>
            <a:pPr marL="0" indent="0">
              <a:buNone/>
            </a:pPr>
            <a:r>
              <a:rPr lang="en-US" dirty="0"/>
              <a:t>Loss declines more smoothly, and image quality is better.</a:t>
            </a:r>
          </a:p>
          <a:p>
            <a:pPr marL="0" indent="0">
              <a:buNone/>
            </a:pPr>
            <a:endParaRPr lang="en-US" dirty="0"/>
          </a:p>
          <a:p>
            <a:pPr marL="0" indent="0">
              <a:buNone/>
            </a:pPr>
            <a:r>
              <a:rPr lang="en-US" dirty="0"/>
              <a:t>In practice, to enforce </a:t>
            </a:r>
            <a:r>
              <a:rPr lang="en-US" dirty="0" err="1"/>
              <a:t>Lipshitz</a:t>
            </a:r>
            <a:r>
              <a:rPr lang="en-US" dirty="0"/>
              <a:t>, add a gradient penalty to the loss.</a:t>
            </a:r>
          </a:p>
          <a:p>
            <a:pPr marL="0" indent="0">
              <a:buNone/>
            </a:pPr>
            <a:endParaRPr lang="en-US" dirty="0"/>
          </a:p>
          <a:p>
            <a:pPr marL="0" indent="0">
              <a:buNone/>
            </a:pPr>
            <a:r>
              <a:rPr lang="en-US" dirty="0"/>
              <a:t>penalty = </a:t>
            </a:r>
            <a:r>
              <a:rPr lang="en-US" sz="3600" dirty="0">
                <a:latin typeface="Times" pitchFamily="2" charset="0"/>
              </a:rPr>
              <a:t>|</a:t>
            </a:r>
            <a:r>
              <a:rPr lang="en-US" dirty="0">
                <a:latin typeface="Times" pitchFamily="2" charset="0"/>
              </a:rPr>
              <a:t> 1 - </a:t>
            </a:r>
            <a:r>
              <a:rPr lang="en-US" i="1" dirty="0" err="1">
                <a:latin typeface="Times" pitchFamily="2" charset="0"/>
              </a:rPr>
              <a:t>dD</a:t>
            </a:r>
            <a:r>
              <a:rPr lang="en-US" i="1" dirty="0">
                <a:latin typeface="Times" pitchFamily="2" charset="0"/>
              </a:rPr>
              <a:t> / dx </a:t>
            </a:r>
            <a:r>
              <a:rPr lang="en-US" sz="3600" dirty="0">
                <a:latin typeface="Times" pitchFamily="2" charset="0"/>
              </a:rPr>
              <a:t>|</a:t>
            </a:r>
          </a:p>
        </p:txBody>
      </p:sp>
      <p:pic>
        <p:nvPicPr>
          <p:cNvPr id="4" name="Picture 3">
            <a:extLst>
              <a:ext uri="{FF2B5EF4-FFF2-40B4-BE49-F238E27FC236}">
                <a16:creationId xmlns:a16="http://schemas.microsoft.com/office/drawing/2014/main" id="{E24E75EC-3988-544A-BED9-25E4716DE46C}"/>
              </a:ext>
            </a:extLst>
          </p:cNvPr>
          <p:cNvPicPr>
            <a:picLocks noChangeAspect="1"/>
          </p:cNvPicPr>
          <p:nvPr/>
        </p:nvPicPr>
        <p:blipFill>
          <a:blip r:embed="rId3"/>
          <a:stretch>
            <a:fillRect/>
          </a:stretch>
        </p:blipFill>
        <p:spPr>
          <a:xfrm>
            <a:off x="5173897" y="1583871"/>
            <a:ext cx="6731000" cy="4445000"/>
          </a:xfrm>
          <a:prstGeom prst="rect">
            <a:avLst/>
          </a:prstGeom>
        </p:spPr>
      </p:pic>
    </p:spTree>
    <p:extLst>
      <p:ext uri="{BB962C8B-B14F-4D97-AF65-F5344CB8AC3E}">
        <p14:creationId xmlns:p14="http://schemas.microsoft.com/office/powerpoint/2010/main" val="732583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A366B-11FF-CF4A-AF66-50CC03E5ACBE}"/>
              </a:ext>
            </a:extLst>
          </p:cNvPr>
          <p:cNvSpPr>
            <a:spLocks noGrp="1"/>
          </p:cNvSpPr>
          <p:nvPr>
            <p:ph type="title"/>
          </p:nvPr>
        </p:nvSpPr>
        <p:spPr/>
        <p:txBody>
          <a:bodyPr/>
          <a:lstStyle/>
          <a:p>
            <a:r>
              <a:rPr lang="en-US" dirty="0"/>
              <a:t>Wasserstein GAN looks better</a:t>
            </a:r>
          </a:p>
        </p:txBody>
      </p:sp>
      <p:pic>
        <p:nvPicPr>
          <p:cNvPr id="4" name="Picture 3">
            <a:extLst>
              <a:ext uri="{FF2B5EF4-FFF2-40B4-BE49-F238E27FC236}">
                <a16:creationId xmlns:a16="http://schemas.microsoft.com/office/drawing/2014/main" id="{0EA37AE6-8967-314A-B291-5748AF13F079}"/>
              </a:ext>
            </a:extLst>
          </p:cNvPr>
          <p:cNvPicPr>
            <a:picLocks noChangeAspect="1"/>
          </p:cNvPicPr>
          <p:nvPr/>
        </p:nvPicPr>
        <p:blipFill>
          <a:blip r:embed="rId2"/>
          <a:stretch>
            <a:fillRect/>
          </a:stretch>
        </p:blipFill>
        <p:spPr>
          <a:xfrm>
            <a:off x="1672236" y="1188616"/>
            <a:ext cx="8847527" cy="5516217"/>
          </a:xfrm>
          <a:prstGeom prst="rect">
            <a:avLst/>
          </a:prstGeom>
        </p:spPr>
      </p:pic>
    </p:spTree>
    <p:extLst>
      <p:ext uri="{BB962C8B-B14F-4D97-AF65-F5344CB8AC3E}">
        <p14:creationId xmlns:p14="http://schemas.microsoft.com/office/powerpoint/2010/main" val="133579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50F1-D699-2C45-949D-2A2DE9816749}"/>
              </a:ext>
            </a:extLst>
          </p:cNvPr>
          <p:cNvSpPr>
            <a:spLocks noGrp="1"/>
          </p:cNvSpPr>
          <p:nvPr>
            <p:ph type="title"/>
          </p:nvPr>
        </p:nvSpPr>
        <p:spPr/>
        <p:txBody>
          <a:bodyPr/>
          <a:lstStyle/>
          <a:p>
            <a:r>
              <a:rPr lang="en-US" dirty="0"/>
              <a:t>GAN Research</a:t>
            </a:r>
            <a:br>
              <a:rPr lang="en-US" dirty="0"/>
            </a:br>
            <a:r>
              <a:rPr lang="en-US" dirty="0"/>
              <a:t>Questions and Methods</a:t>
            </a:r>
          </a:p>
        </p:txBody>
      </p:sp>
      <p:sp>
        <p:nvSpPr>
          <p:cNvPr id="3" name="Text Placeholder 2">
            <a:extLst>
              <a:ext uri="{FF2B5EF4-FFF2-40B4-BE49-F238E27FC236}">
                <a16:creationId xmlns:a16="http://schemas.microsoft.com/office/drawing/2014/main" id="{01D02623-7EF0-8543-9B5F-3C75E8963137}"/>
              </a:ext>
            </a:extLst>
          </p:cNvPr>
          <p:cNvSpPr>
            <a:spLocks noGrp="1"/>
          </p:cNvSpPr>
          <p:nvPr>
            <p:ph type="body" idx="1"/>
          </p:nvPr>
        </p:nvSpPr>
        <p:spPr/>
        <p:txBody>
          <a:bodyPr/>
          <a:lstStyle/>
          <a:p>
            <a:r>
              <a:rPr lang="en-US" dirty="0"/>
              <a:t>And what problems there are</a:t>
            </a:r>
          </a:p>
        </p:txBody>
      </p:sp>
    </p:spTree>
    <p:extLst>
      <p:ext uri="{BB962C8B-B14F-4D97-AF65-F5344CB8AC3E}">
        <p14:creationId xmlns:p14="http://schemas.microsoft.com/office/powerpoint/2010/main" val="1810893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Mode Collapse and Batch Discriminators</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343818"/>
            <a:ext cx="10515600" cy="4833145"/>
          </a:xfrm>
        </p:spPr>
        <p:txBody>
          <a:bodyPr>
            <a:normAutofit/>
          </a:bodyPr>
          <a:lstStyle/>
          <a:p>
            <a:pPr marL="0" indent="0">
              <a:buNone/>
            </a:pPr>
            <a:r>
              <a:rPr lang="en-US" dirty="0"/>
              <a:t>How </a:t>
            </a:r>
            <a:r>
              <a:rPr lang="en-US" dirty="0">
                <a:latin typeface="Times" pitchFamily="2" charset="0"/>
              </a:rPr>
              <a:t>G</a:t>
            </a:r>
            <a:r>
              <a:rPr lang="en-US" dirty="0"/>
              <a:t> can easily race to beat a discriminator </a:t>
            </a:r>
            <a:r>
              <a:rPr lang="en-US" dirty="0">
                <a:latin typeface="Times" pitchFamily="2" charset="0"/>
              </a:rPr>
              <a:t>D</a:t>
            </a:r>
            <a:r>
              <a:rPr lang="en-US" dirty="0"/>
              <a:t>.</a:t>
            </a:r>
          </a:p>
          <a:p>
            <a:pPr marL="514350" indent="-514350">
              <a:lnSpc>
                <a:spcPct val="100000"/>
              </a:lnSpc>
              <a:buAutoNum type="arabicPeriod"/>
            </a:pPr>
            <a:r>
              <a:rPr lang="en-US" dirty="0"/>
              <a:t>Learn to generate one very real image </a:t>
            </a:r>
            <a:r>
              <a:rPr lang="en-US" dirty="0">
                <a:latin typeface="Times" pitchFamily="2" charset="0"/>
              </a:rPr>
              <a:t>G(z) = x</a:t>
            </a:r>
            <a:r>
              <a:rPr lang="en-US" baseline="-25000" dirty="0">
                <a:latin typeface="Times" pitchFamily="2" charset="0"/>
              </a:rPr>
              <a:t>1</a:t>
            </a:r>
            <a:r>
              <a:rPr lang="en-US" dirty="0"/>
              <a:t> that </a:t>
            </a:r>
            <a:r>
              <a:rPr lang="en-US" dirty="0">
                <a:latin typeface="Times" pitchFamily="2" charset="0"/>
              </a:rPr>
              <a:t>D</a:t>
            </a:r>
            <a:r>
              <a:rPr lang="en-US" dirty="0"/>
              <a:t> likes.</a:t>
            </a:r>
          </a:p>
          <a:p>
            <a:pPr marL="514350" indent="-514350">
              <a:buAutoNum type="arabicPeriod"/>
            </a:pPr>
            <a:r>
              <a:rPr lang="en-US" dirty="0"/>
              <a:t>Generate </a:t>
            </a:r>
            <a:r>
              <a:rPr lang="en-US" dirty="0">
                <a:latin typeface="Times" pitchFamily="2" charset="0"/>
              </a:rPr>
              <a:t>x</a:t>
            </a:r>
            <a:r>
              <a:rPr lang="en-US" baseline="-25000" dirty="0">
                <a:latin typeface="Times" pitchFamily="2" charset="0"/>
              </a:rPr>
              <a:t>1</a:t>
            </a:r>
            <a:r>
              <a:rPr lang="en-US" dirty="0"/>
              <a:t> always.</a:t>
            </a:r>
          </a:p>
          <a:p>
            <a:pPr marL="0" indent="0">
              <a:lnSpc>
                <a:spcPct val="100000"/>
              </a:lnSpc>
              <a:buNone/>
            </a:pPr>
            <a:r>
              <a:rPr lang="en-US" dirty="0"/>
              <a:t>Lack of diversity is called “</a:t>
            </a:r>
            <a:r>
              <a:rPr lang="en-US" b="1" dirty="0">
                <a:latin typeface="Calibri" panose="020F0502020204030204" pitchFamily="34" charset="0"/>
                <a:cs typeface="Calibri" panose="020F0502020204030204" pitchFamily="34" charset="0"/>
              </a:rPr>
              <a:t>mode collapse</a:t>
            </a:r>
            <a:r>
              <a:rPr lang="en-US" dirty="0"/>
              <a:t>”.</a:t>
            </a:r>
          </a:p>
          <a:p>
            <a:pPr marL="0" indent="0">
              <a:lnSpc>
                <a:spcPct val="100000"/>
              </a:lnSpc>
              <a:buNone/>
            </a:pPr>
            <a:r>
              <a:rPr lang="en-US" dirty="0"/>
              <a:t>	</a:t>
            </a:r>
            <a:r>
              <a:rPr lang="en-US" u="sng" dirty="0"/>
              <a:t>The most serious problem with GANs</a:t>
            </a:r>
            <a:r>
              <a:rPr lang="en-US" dirty="0"/>
              <a:t>.</a:t>
            </a:r>
          </a:p>
          <a:p>
            <a:pPr marL="0" indent="0">
              <a:lnSpc>
                <a:spcPct val="150000"/>
              </a:lnSpc>
              <a:buNone/>
            </a:pPr>
            <a:r>
              <a:rPr lang="en-US" dirty="0"/>
              <a:t>A simple solution helps a lot in practice.</a:t>
            </a:r>
          </a:p>
          <a:p>
            <a:pPr marL="0" indent="0">
              <a:buNone/>
            </a:pPr>
            <a:r>
              <a:rPr lang="en-US" dirty="0"/>
              <a:t>Solution 1: Minibatch Discrimination </a:t>
            </a:r>
            <a:r>
              <a:rPr lang="en-US" dirty="0">
                <a:latin typeface="Times" pitchFamily="2" charset="0"/>
              </a:rPr>
              <a:t>D([x</a:t>
            </a:r>
            <a:r>
              <a:rPr lang="en-US" baseline="-25000" dirty="0">
                <a:latin typeface="Times" pitchFamily="2" charset="0"/>
              </a:rPr>
              <a:t>i</a:t>
            </a:r>
            <a:r>
              <a:rPr lang="en-US" dirty="0">
                <a:latin typeface="Times" pitchFamily="2" charset="0"/>
              </a:rPr>
              <a:t>, summary({</a:t>
            </a:r>
            <a:r>
              <a:rPr lang="en-US" dirty="0" err="1">
                <a:latin typeface="Times" pitchFamily="2" charset="0"/>
              </a:rPr>
              <a:t>x</a:t>
            </a:r>
            <a:r>
              <a:rPr lang="en-US" baseline="-25000" dirty="0" err="1">
                <a:latin typeface="Times" pitchFamily="2" charset="0"/>
              </a:rPr>
              <a:t>j</a:t>
            </a:r>
            <a:r>
              <a:rPr lang="en-US" dirty="0">
                <a:latin typeface="Times" pitchFamily="2" charset="0"/>
              </a:rPr>
              <a:t>})])</a:t>
            </a:r>
            <a:r>
              <a:rPr lang="en-US" dirty="0"/>
              <a:t>.</a:t>
            </a:r>
          </a:p>
          <a:p>
            <a:pPr marL="0" indent="0">
              <a:buNone/>
            </a:pPr>
            <a:r>
              <a:rPr lang="en-US" dirty="0"/>
              <a:t>Solution 2: </a:t>
            </a:r>
            <a:r>
              <a:rPr lang="en-US" dirty="0" err="1"/>
              <a:t>PacGAN</a:t>
            </a:r>
            <a:r>
              <a:rPr lang="en-US" dirty="0"/>
              <a:t> “power of two samples” </a:t>
            </a:r>
            <a:r>
              <a:rPr lang="en-US" dirty="0">
                <a:latin typeface="Times" pitchFamily="2" charset="0"/>
              </a:rPr>
              <a:t>D([x</a:t>
            </a:r>
            <a:r>
              <a:rPr lang="en-US" baseline="-25000" dirty="0">
                <a:latin typeface="Times" pitchFamily="2" charset="0"/>
              </a:rPr>
              <a:t>i</a:t>
            </a:r>
            <a:r>
              <a:rPr lang="en-US" dirty="0">
                <a:latin typeface="Times" pitchFamily="2" charset="0"/>
              </a:rPr>
              <a:t>, </a:t>
            </a:r>
            <a:r>
              <a:rPr lang="en-US" dirty="0" err="1">
                <a:latin typeface="Times" pitchFamily="2" charset="0"/>
              </a:rPr>
              <a:t>x</a:t>
            </a:r>
            <a:r>
              <a:rPr lang="en-US" baseline="-25000" dirty="0" err="1">
                <a:latin typeface="Times" pitchFamily="2" charset="0"/>
              </a:rPr>
              <a:t>j</a:t>
            </a:r>
            <a:r>
              <a:rPr lang="en-US" dirty="0">
                <a:latin typeface="Times" pitchFamily="2" charset="0"/>
              </a:rPr>
              <a:t>])</a:t>
            </a:r>
            <a:r>
              <a:rPr lang="en-US" dirty="0"/>
              <a:t>.</a:t>
            </a:r>
          </a:p>
          <a:p>
            <a:pPr marL="0" indent="0">
              <a:buNone/>
            </a:pPr>
            <a:endParaRPr lang="en-US" dirty="0"/>
          </a:p>
        </p:txBody>
      </p:sp>
      <p:sp>
        <p:nvSpPr>
          <p:cNvPr id="5" name="TextBox 4">
            <a:extLst>
              <a:ext uri="{FF2B5EF4-FFF2-40B4-BE49-F238E27FC236}">
                <a16:creationId xmlns:a16="http://schemas.microsoft.com/office/drawing/2014/main" id="{00A1DD1C-1F4C-604A-AC0D-34F9B19F2F1A}"/>
              </a:ext>
            </a:extLst>
          </p:cNvPr>
          <p:cNvSpPr txBox="1"/>
          <p:nvPr/>
        </p:nvSpPr>
        <p:spPr>
          <a:xfrm>
            <a:off x="0" y="6470413"/>
            <a:ext cx="5771271" cy="369332"/>
          </a:xfrm>
          <a:prstGeom prst="rect">
            <a:avLst/>
          </a:prstGeom>
          <a:noFill/>
        </p:spPr>
        <p:txBody>
          <a:bodyPr wrap="square">
            <a:spAutoFit/>
          </a:bodyPr>
          <a:lstStyle/>
          <a:p>
            <a:r>
              <a:rPr lang="en-US" dirty="0"/>
              <a:t>[ Lin 2018 “</a:t>
            </a:r>
            <a:r>
              <a:rPr lang="en-US" dirty="0" err="1"/>
              <a:t>PacGAN</a:t>
            </a:r>
            <a:r>
              <a:rPr lang="en-US" dirty="0"/>
              <a:t>” </a:t>
            </a:r>
            <a:r>
              <a:rPr lang="en-US" dirty="0">
                <a:hlinkClick r:id="rId3"/>
              </a:rPr>
              <a:t>https://arxiv.org/pdf/1712.04086.pdf</a:t>
            </a:r>
            <a:r>
              <a:rPr lang="en-US" dirty="0"/>
              <a:t> ]</a:t>
            </a:r>
          </a:p>
        </p:txBody>
      </p:sp>
      <p:sp>
        <p:nvSpPr>
          <p:cNvPr id="7" name="TextBox 6">
            <a:extLst>
              <a:ext uri="{FF2B5EF4-FFF2-40B4-BE49-F238E27FC236}">
                <a16:creationId xmlns:a16="http://schemas.microsoft.com/office/drawing/2014/main" id="{3E51497E-3489-7A4E-A6D5-19F0294790D7}"/>
              </a:ext>
            </a:extLst>
          </p:cNvPr>
          <p:cNvSpPr txBox="1"/>
          <p:nvPr/>
        </p:nvSpPr>
        <p:spPr>
          <a:xfrm>
            <a:off x="0" y="6176963"/>
            <a:ext cx="7079566" cy="369332"/>
          </a:xfrm>
          <a:prstGeom prst="rect">
            <a:avLst/>
          </a:prstGeom>
          <a:noFill/>
        </p:spPr>
        <p:txBody>
          <a:bodyPr wrap="square">
            <a:spAutoFit/>
          </a:bodyPr>
          <a:lstStyle/>
          <a:p>
            <a:r>
              <a:rPr lang="en-US" dirty="0"/>
              <a:t>[</a:t>
            </a:r>
            <a:r>
              <a:rPr lang="en-US" dirty="0" err="1"/>
              <a:t>Salimans</a:t>
            </a:r>
            <a:r>
              <a:rPr lang="en-US" dirty="0"/>
              <a:t> “Improved </a:t>
            </a:r>
            <a:r>
              <a:rPr lang="en-US" dirty="0" err="1"/>
              <a:t>techniqes</a:t>
            </a:r>
            <a:r>
              <a:rPr lang="en-US" dirty="0"/>
              <a:t>” </a:t>
            </a:r>
            <a:r>
              <a:rPr lang="en-US" dirty="0">
                <a:hlinkClick r:id="rId4"/>
              </a:rPr>
              <a:t>https://arxiv.org/pdf/1606.03498v1.pdf</a:t>
            </a:r>
            <a:r>
              <a:rPr lang="en-US" dirty="0"/>
              <a:t> ]</a:t>
            </a:r>
          </a:p>
        </p:txBody>
      </p:sp>
      <p:pic>
        <p:nvPicPr>
          <p:cNvPr id="1026" name="Picture 2">
            <a:extLst>
              <a:ext uri="{FF2B5EF4-FFF2-40B4-BE49-F238E27FC236}">
                <a16:creationId xmlns:a16="http://schemas.microsoft.com/office/drawing/2014/main" id="{1F63E62E-D762-BC46-A875-AE87034337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5705" y="2375906"/>
            <a:ext cx="4060874" cy="23746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D09844F-369E-674F-9157-DA6792944630}"/>
              </a:ext>
            </a:extLst>
          </p:cNvPr>
          <p:cNvSpPr txBox="1"/>
          <p:nvPr/>
        </p:nvSpPr>
        <p:spPr>
          <a:xfrm>
            <a:off x="10019961" y="1343818"/>
            <a:ext cx="2161736" cy="954107"/>
          </a:xfrm>
          <a:prstGeom prst="rect">
            <a:avLst/>
          </a:prstGeom>
          <a:noFill/>
        </p:spPr>
        <p:txBody>
          <a:bodyPr wrap="square" rtlCol="0">
            <a:spAutoFit/>
          </a:bodyPr>
          <a:lstStyle/>
          <a:p>
            <a:pPr algn="ctr"/>
            <a:r>
              <a:rPr lang="en-US" sz="2800" dirty="0">
                <a:latin typeface="+mj-lt"/>
              </a:rPr>
              <a:t>Output only the mode</a:t>
            </a:r>
          </a:p>
        </p:txBody>
      </p:sp>
      <p:sp>
        <p:nvSpPr>
          <p:cNvPr id="10" name="Freeform 9">
            <a:extLst>
              <a:ext uri="{FF2B5EF4-FFF2-40B4-BE49-F238E27FC236}">
                <a16:creationId xmlns:a16="http://schemas.microsoft.com/office/drawing/2014/main" id="{567675F2-2981-1840-8CB8-F93846219A24}"/>
              </a:ext>
            </a:extLst>
          </p:cNvPr>
          <p:cNvSpPr/>
          <p:nvPr/>
        </p:nvSpPr>
        <p:spPr>
          <a:xfrm rot="4286639" flipV="1">
            <a:off x="9880280" y="2226104"/>
            <a:ext cx="753545" cy="247232"/>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197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Mode Collapse and Batch Discriminators</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3596981" y="1343818"/>
            <a:ext cx="4998037" cy="4833145"/>
          </a:xfrm>
        </p:spPr>
        <p:txBody>
          <a:bodyPr>
            <a:normAutofit/>
          </a:bodyPr>
          <a:lstStyle/>
          <a:p>
            <a:pPr marL="0" indent="0">
              <a:buNone/>
            </a:pPr>
            <a:r>
              <a:rPr lang="en-US" dirty="0"/>
              <a:t>What’s wrong with a spike at the mode? Variance is very wrong.</a:t>
            </a:r>
          </a:p>
          <a:p>
            <a:pPr marL="0" indent="0">
              <a:buNone/>
            </a:pPr>
            <a:r>
              <a:rPr lang="en-US" dirty="0"/>
              <a:t>If </a:t>
            </a:r>
            <a:r>
              <a:rPr lang="en-US" dirty="0">
                <a:latin typeface="Times" pitchFamily="2" charset="0"/>
              </a:rPr>
              <a:t>D</a:t>
            </a:r>
            <a:r>
              <a:rPr lang="en-US" dirty="0"/>
              <a:t> can see 2 or more samples at once, it can estimate variances.</a:t>
            </a:r>
          </a:p>
          <a:p>
            <a:pPr marL="0" indent="0">
              <a:buNone/>
            </a:pPr>
            <a:endParaRPr lang="en-US" dirty="0"/>
          </a:p>
        </p:txBody>
      </p:sp>
      <p:sp>
        <p:nvSpPr>
          <p:cNvPr id="5" name="TextBox 4">
            <a:extLst>
              <a:ext uri="{FF2B5EF4-FFF2-40B4-BE49-F238E27FC236}">
                <a16:creationId xmlns:a16="http://schemas.microsoft.com/office/drawing/2014/main" id="{00A1DD1C-1F4C-604A-AC0D-34F9B19F2F1A}"/>
              </a:ext>
            </a:extLst>
          </p:cNvPr>
          <p:cNvSpPr txBox="1"/>
          <p:nvPr/>
        </p:nvSpPr>
        <p:spPr>
          <a:xfrm>
            <a:off x="0" y="6470413"/>
            <a:ext cx="5771271" cy="369332"/>
          </a:xfrm>
          <a:prstGeom prst="rect">
            <a:avLst/>
          </a:prstGeom>
          <a:noFill/>
        </p:spPr>
        <p:txBody>
          <a:bodyPr wrap="square">
            <a:spAutoFit/>
          </a:bodyPr>
          <a:lstStyle/>
          <a:p>
            <a:r>
              <a:rPr lang="en-US" dirty="0"/>
              <a:t>[ Lin 2018 “</a:t>
            </a:r>
            <a:r>
              <a:rPr lang="en-US" dirty="0" err="1"/>
              <a:t>PacGAN</a:t>
            </a:r>
            <a:r>
              <a:rPr lang="en-US" dirty="0"/>
              <a:t>” </a:t>
            </a:r>
            <a:r>
              <a:rPr lang="en-US" dirty="0">
                <a:hlinkClick r:id="rId3"/>
              </a:rPr>
              <a:t>https://arxiv.org/pdf/1712.04086.pdf</a:t>
            </a:r>
            <a:r>
              <a:rPr lang="en-US" dirty="0"/>
              <a:t> ]</a:t>
            </a:r>
          </a:p>
        </p:txBody>
      </p:sp>
      <p:sp>
        <p:nvSpPr>
          <p:cNvPr id="7" name="TextBox 6">
            <a:extLst>
              <a:ext uri="{FF2B5EF4-FFF2-40B4-BE49-F238E27FC236}">
                <a16:creationId xmlns:a16="http://schemas.microsoft.com/office/drawing/2014/main" id="{3E51497E-3489-7A4E-A6D5-19F0294790D7}"/>
              </a:ext>
            </a:extLst>
          </p:cNvPr>
          <p:cNvSpPr txBox="1"/>
          <p:nvPr/>
        </p:nvSpPr>
        <p:spPr>
          <a:xfrm>
            <a:off x="0" y="6176963"/>
            <a:ext cx="7160455" cy="369332"/>
          </a:xfrm>
          <a:prstGeom prst="rect">
            <a:avLst/>
          </a:prstGeom>
          <a:noFill/>
        </p:spPr>
        <p:txBody>
          <a:bodyPr wrap="square">
            <a:spAutoFit/>
          </a:bodyPr>
          <a:lstStyle/>
          <a:p>
            <a:r>
              <a:rPr lang="en-US" dirty="0"/>
              <a:t>[</a:t>
            </a:r>
            <a:r>
              <a:rPr lang="en-US" dirty="0" err="1"/>
              <a:t>Salimans</a:t>
            </a:r>
            <a:r>
              <a:rPr lang="en-US" dirty="0"/>
              <a:t> “Improved techniques” </a:t>
            </a:r>
            <a:r>
              <a:rPr lang="en-US" dirty="0">
                <a:hlinkClick r:id="rId4"/>
              </a:rPr>
              <a:t>https://arxiv.org/pdf/1606.03498v1.pdf</a:t>
            </a:r>
            <a:r>
              <a:rPr lang="en-US" dirty="0"/>
              <a:t> ]</a:t>
            </a:r>
          </a:p>
        </p:txBody>
      </p:sp>
      <p:pic>
        <p:nvPicPr>
          <p:cNvPr id="4" name="Picture 3">
            <a:extLst>
              <a:ext uri="{FF2B5EF4-FFF2-40B4-BE49-F238E27FC236}">
                <a16:creationId xmlns:a16="http://schemas.microsoft.com/office/drawing/2014/main" id="{5688B79D-1B6F-F24B-B411-BB7D3DAFB0AC}"/>
              </a:ext>
            </a:extLst>
          </p:cNvPr>
          <p:cNvPicPr>
            <a:picLocks noChangeAspect="1"/>
          </p:cNvPicPr>
          <p:nvPr/>
        </p:nvPicPr>
        <p:blipFill>
          <a:blip r:embed="rId5"/>
          <a:stretch>
            <a:fillRect/>
          </a:stretch>
        </p:blipFill>
        <p:spPr>
          <a:xfrm>
            <a:off x="3596981" y="3429000"/>
            <a:ext cx="4998037" cy="1869049"/>
          </a:xfrm>
          <a:prstGeom prst="rect">
            <a:avLst/>
          </a:prstGeom>
        </p:spPr>
      </p:pic>
      <p:pic>
        <p:nvPicPr>
          <p:cNvPr id="6" name="Picture 5">
            <a:extLst>
              <a:ext uri="{FF2B5EF4-FFF2-40B4-BE49-F238E27FC236}">
                <a16:creationId xmlns:a16="http://schemas.microsoft.com/office/drawing/2014/main" id="{3A25DAF2-F5C9-EE44-976B-5F0749CF9E4F}"/>
              </a:ext>
            </a:extLst>
          </p:cNvPr>
          <p:cNvPicPr>
            <a:picLocks noChangeAspect="1"/>
          </p:cNvPicPr>
          <p:nvPr/>
        </p:nvPicPr>
        <p:blipFill>
          <a:blip r:embed="rId6"/>
          <a:stretch>
            <a:fillRect/>
          </a:stretch>
        </p:blipFill>
        <p:spPr>
          <a:xfrm>
            <a:off x="372216" y="1671019"/>
            <a:ext cx="3064111" cy="3445360"/>
          </a:xfrm>
          <a:prstGeom prst="rect">
            <a:avLst/>
          </a:prstGeom>
        </p:spPr>
      </p:pic>
      <p:pic>
        <p:nvPicPr>
          <p:cNvPr id="8" name="Picture 7">
            <a:extLst>
              <a:ext uri="{FF2B5EF4-FFF2-40B4-BE49-F238E27FC236}">
                <a16:creationId xmlns:a16="http://schemas.microsoft.com/office/drawing/2014/main" id="{231297FC-CD91-8F45-B61C-A9CDA40ED2DF}"/>
              </a:ext>
            </a:extLst>
          </p:cNvPr>
          <p:cNvPicPr>
            <a:picLocks noChangeAspect="1"/>
          </p:cNvPicPr>
          <p:nvPr/>
        </p:nvPicPr>
        <p:blipFill>
          <a:blip r:embed="rId7"/>
          <a:stretch>
            <a:fillRect/>
          </a:stretch>
        </p:blipFill>
        <p:spPr>
          <a:xfrm>
            <a:off x="8755672" y="1741621"/>
            <a:ext cx="3057051" cy="3374758"/>
          </a:xfrm>
          <a:prstGeom prst="rect">
            <a:avLst/>
          </a:prstGeom>
        </p:spPr>
      </p:pic>
    </p:spTree>
    <p:extLst>
      <p:ext uri="{BB962C8B-B14F-4D97-AF65-F5344CB8AC3E}">
        <p14:creationId xmlns:p14="http://schemas.microsoft.com/office/powerpoint/2010/main" val="96629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Progressive GAN</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343818"/>
            <a:ext cx="10515600" cy="4833145"/>
          </a:xfrm>
        </p:spPr>
        <p:txBody>
          <a:bodyPr/>
          <a:lstStyle/>
          <a:p>
            <a:pPr marL="0" indent="0">
              <a:buNone/>
            </a:pPr>
            <a:r>
              <a:rPr lang="en-US" dirty="0"/>
              <a:t>It is hard to learn a high-resolution generator.</a:t>
            </a:r>
          </a:p>
        </p:txBody>
      </p:sp>
      <p:sp>
        <p:nvSpPr>
          <p:cNvPr id="5" name="TextBox 4">
            <a:extLst>
              <a:ext uri="{FF2B5EF4-FFF2-40B4-BE49-F238E27FC236}">
                <a16:creationId xmlns:a16="http://schemas.microsoft.com/office/drawing/2014/main" id="{DFE1F4D8-9534-6640-B8CA-C0574752EE50}"/>
              </a:ext>
            </a:extLst>
          </p:cNvPr>
          <p:cNvSpPr txBox="1"/>
          <p:nvPr/>
        </p:nvSpPr>
        <p:spPr>
          <a:xfrm>
            <a:off x="0" y="6417016"/>
            <a:ext cx="6826348" cy="369332"/>
          </a:xfrm>
          <a:prstGeom prst="rect">
            <a:avLst/>
          </a:prstGeom>
          <a:noFill/>
        </p:spPr>
        <p:txBody>
          <a:bodyPr wrap="square">
            <a:spAutoFit/>
          </a:bodyPr>
          <a:lstStyle/>
          <a:p>
            <a:r>
              <a:rPr lang="en-US" dirty="0"/>
              <a:t>[</a:t>
            </a:r>
            <a:r>
              <a:rPr lang="en-US" dirty="0" err="1"/>
              <a:t>Karras</a:t>
            </a:r>
            <a:r>
              <a:rPr lang="en-US" dirty="0"/>
              <a:t> 2018 “Progressive GAN” </a:t>
            </a:r>
            <a:r>
              <a:rPr lang="en-US" dirty="0">
                <a:hlinkClick r:id="rId3"/>
              </a:rPr>
              <a:t>https://arxiv.org/pdf/1710.10196.pdf</a:t>
            </a:r>
            <a:r>
              <a:rPr lang="en-US" dirty="0"/>
              <a:t> ]</a:t>
            </a:r>
          </a:p>
        </p:txBody>
      </p:sp>
      <p:pic>
        <p:nvPicPr>
          <p:cNvPr id="6" name="Picture 5">
            <a:extLst>
              <a:ext uri="{FF2B5EF4-FFF2-40B4-BE49-F238E27FC236}">
                <a16:creationId xmlns:a16="http://schemas.microsoft.com/office/drawing/2014/main" id="{0F0E0004-89DF-8746-A708-237807C04B85}"/>
              </a:ext>
            </a:extLst>
          </p:cNvPr>
          <p:cNvPicPr>
            <a:picLocks noChangeAspect="1"/>
          </p:cNvPicPr>
          <p:nvPr/>
        </p:nvPicPr>
        <p:blipFill>
          <a:blip r:embed="rId4"/>
          <a:stretch>
            <a:fillRect/>
          </a:stretch>
        </p:blipFill>
        <p:spPr>
          <a:xfrm>
            <a:off x="622496" y="1866834"/>
            <a:ext cx="1791286" cy="3582572"/>
          </a:xfrm>
          <a:prstGeom prst="rect">
            <a:avLst/>
          </a:prstGeom>
        </p:spPr>
      </p:pic>
      <p:pic>
        <p:nvPicPr>
          <p:cNvPr id="10" name="Picture 9">
            <a:extLst>
              <a:ext uri="{FF2B5EF4-FFF2-40B4-BE49-F238E27FC236}">
                <a16:creationId xmlns:a16="http://schemas.microsoft.com/office/drawing/2014/main" id="{3A3B8DA7-E4D8-B947-AA95-EF64DBC2225B}"/>
              </a:ext>
            </a:extLst>
          </p:cNvPr>
          <p:cNvPicPr>
            <a:picLocks noChangeAspect="1"/>
          </p:cNvPicPr>
          <p:nvPr/>
        </p:nvPicPr>
        <p:blipFill rotWithShape="1">
          <a:blip r:embed="rId5"/>
          <a:srcRect l="45235" r="30240" b="6049"/>
          <a:stretch/>
        </p:blipFill>
        <p:spPr>
          <a:xfrm>
            <a:off x="8856787" y="1350741"/>
            <a:ext cx="2916113" cy="4614758"/>
          </a:xfrm>
          <a:prstGeom prst="rect">
            <a:avLst/>
          </a:prstGeom>
        </p:spPr>
      </p:pic>
      <p:sp>
        <p:nvSpPr>
          <p:cNvPr id="11" name="TextBox 10">
            <a:extLst>
              <a:ext uri="{FF2B5EF4-FFF2-40B4-BE49-F238E27FC236}">
                <a16:creationId xmlns:a16="http://schemas.microsoft.com/office/drawing/2014/main" id="{37283125-D309-BC4F-A0DC-6E6E1A0969D8}"/>
              </a:ext>
            </a:extLst>
          </p:cNvPr>
          <p:cNvSpPr txBox="1"/>
          <p:nvPr/>
        </p:nvSpPr>
        <p:spPr>
          <a:xfrm>
            <a:off x="4885300" y="1859229"/>
            <a:ext cx="4914903" cy="954107"/>
          </a:xfrm>
          <a:prstGeom prst="rect">
            <a:avLst/>
          </a:prstGeom>
          <a:noFill/>
        </p:spPr>
        <p:txBody>
          <a:bodyPr wrap="square" rtlCol="0">
            <a:spAutoFit/>
          </a:bodyPr>
          <a:lstStyle/>
          <a:p>
            <a:pPr algn="ctr"/>
            <a:r>
              <a:rPr lang="en-US" sz="2800" dirty="0">
                <a:latin typeface="+mj-lt"/>
              </a:rPr>
              <a:t>Intuition why: coarse-grained filters are far away from loss</a:t>
            </a:r>
          </a:p>
        </p:txBody>
      </p:sp>
      <p:sp>
        <p:nvSpPr>
          <p:cNvPr id="12" name="TextBox 11">
            <a:extLst>
              <a:ext uri="{FF2B5EF4-FFF2-40B4-BE49-F238E27FC236}">
                <a16:creationId xmlns:a16="http://schemas.microsoft.com/office/drawing/2014/main" id="{2EBAB3ED-EA3A-3441-A3BA-146C7E90EBDF}"/>
              </a:ext>
            </a:extLst>
          </p:cNvPr>
          <p:cNvSpPr txBox="1"/>
          <p:nvPr/>
        </p:nvSpPr>
        <p:spPr>
          <a:xfrm>
            <a:off x="11353800" y="4718543"/>
            <a:ext cx="558972" cy="523220"/>
          </a:xfrm>
          <a:prstGeom prst="rect">
            <a:avLst/>
          </a:prstGeom>
          <a:noFill/>
        </p:spPr>
        <p:txBody>
          <a:bodyPr wrap="square" rtlCol="0">
            <a:spAutoFit/>
          </a:bodyPr>
          <a:lstStyle/>
          <a:p>
            <a:pPr algn="ctr"/>
            <a:r>
              <a:rPr lang="en-US" sz="2800" dirty="0">
                <a:latin typeface="Times" pitchFamily="2" charset="0"/>
              </a:rPr>
              <a:t>D</a:t>
            </a:r>
          </a:p>
        </p:txBody>
      </p:sp>
      <p:sp>
        <p:nvSpPr>
          <p:cNvPr id="13" name="TextBox 12">
            <a:extLst>
              <a:ext uri="{FF2B5EF4-FFF2-40B4-BE49-F238E27FC236}">
                <a16:creationId xmlns:a16="http://schemas.microsoft.com/office/drawing/2014/main" id="{22F5C6FB-448B-194D-80A4-B4A75F3B1B96}"/>
              </a:ext>
            </a:extLst>
          </p:cNvPr>
          <p:cNvSpPr txBox="1"/>
          <p:nvPr/>
        </p:nvSpPr>
        <p:spPr>
          <a:xfrm>
            <a:off x="11352045" y="2507797"/>
            <a:ext cx="558972" cy="523220"/>
          </a:xfrm>
          <a:prstGeom prst="rect">
            <a:avLst/>
          </a:prstGeom>
          <a:noFill/>
        </p:spPr>
        <p:txBody>
          <a:bodyPr wrap="square" rtlCol="0">
            <a:spAutoFit/>
          </a:bodyPr>
          <a:lstStyle/>
          <a:p>
            <a:pPr algn="ctr"/>
            <a:r>
              <a:rPr lang="en-US" sz="2800" dirty="0">
                <a:latin typeface="Times" pitchFamily="2" charset="0"/>
              </a:rPr>
              <a:t>G</a:t>
            </a:r>
          </a:p>
        </p:txBody>
      </p:sp>
      <p:sp>
        <p:nvSpPr>
          <p:cNvPr id="14" name="Freeform 13">
            <a:extLst>
              <a:ext uri="{FF2B5EF4-FFF2-40B4-BE49-F238E27FC236}">
                <a16:creationId xmlns:a16="http://schemas.microsoft.com/office/drawing/2014/main" id="{440E2727-1153-B14E-A4A7-0C4387154495}"/>
              </a:ext>
            </a:extLst>
          </p:cNvPr>
          <p:cNvSpPr/>
          <p:nvPr/>
        </p:nvSpPr>
        <p:spPr>
          <a:xfrm rot="16932166">
            <a:off x="8102582" y="3486300"/>
            <a:ext cx="3651633" cy="1340437"/>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8B5E336-5CCE-494B-AD68-A0A0265474B9}"/>
              </a:ext>
            </a:extLst>
          </p:cNvPr>
          <p:cNvSpPr txBox="1"/>
          <p:nvPr/>
        </p:nvSpPr>
        <p:spPr>
          <a:xfrm>
            <a:off x="7685067" y="3692885"/>
            <a:ext cx="1816325" cy="523220"/>
          </a:xfrm>
          <a:prstGeom prst="rect">
            <a:avLst/>
          </a:prstGeom>
          <a:noFill/>
        </p:spPr>
        <p:txBody>
          <a:bodyPr wrap="square" rtlCol="0">
            <a:spAutoFit/>
          </a:bodyPr>
          <a:lstStyle/>
          <a:p>
            <a:pPr algn="ctr"/>
            <a:r>
              <a:rPr lang="en-US" sz="2800" dirty="0">
                <a:latin typeface="+mj-lt"/>
              </a:rPr>
              <a:t>Backprop</a:t>
            </a:r>
          </a:p>
        </p:txBody>
      </p:sp>
      <p:sp>
        <p:nvSpPr>
          <p:cNvPr id="16" name="TextBox 15">
            <a:extLst>
              <a:ext uri="{FF2B5EF4-FFF2-40B4-BE49-F238E27FC236}">
                <a16:creationId xmlns:a16="http://schemas.microsoft.com/office/drawing/2014/main" id="{856266FF-54CC-2C47-AC23-A7B6EEEFDE24}"/>
              </a:ext>
            </a:extLst>
          </p:cNvPr>
          <p:cNvSpPr txBox="1"/>
          <p:nvPr/>
        </p:nvSpPr>
        <p:spPr>
          <a:xfrm>
            <a:off x="13482" y="5438920"/>
            <a:ext cx="4515729" cy="954107"/>
          </a:xfrm>
          <a:prstGeom prst="rect">
            <a:avLst/>
          </a:prstGeom>
          <a:noFill/>
        </p:spPr>
        <p:txBody>
          <a:bodyPr wrap="square" rtlCol="0">
            <a:spAutoFit/>
          </a:bodyPr>
          <a:lstStyle/>
          <a:p>
            <a:pPr algn="ctr"/>
            <a:r>
              <a:rPr lang="en-US" sz="2800" dirty="0">
                <a:latin typeface="+mj-lt"/>
              </a:rPr>
              <a:t>Problems with symmetry, shape, pose consistency</a:t>
            </a:r>
          </a:p>
        </p:txBody>
      </p:sp>
      <p:sp>
        <p:nvSpPr>
          <p:cNvPr id="17" name="TextBox 16">
            <a:extLst>
              <a:ext uri="{FF2B5EF4-FFF2-40B4-BE49-F238E27FC236}">
                <a16:creationId xmlns:a16="http://schemas.microsoft.com/office/drawing/2014/main" id="{B9A9CD92-DBC8-F94D-9330-2294DD8C46E9}"/>
              </a:ext>
            </a:extLst>
          </p:cNvPr>
          <p:cNvSpPr txBox="1"/>
          <p:nvPr/>
        </p:nvSpPr>
        <p:spPr>
          <a:xfrm>
            <a:off x="2413782" y="2898010"/>
            <a:ext cx="2023008" cy="707886"/>
          </a:xfrm>
          <a:prstGeom prst="rect">
            <a:avLst/>
          </a:prstGeom>
          <a:noFill/>
        </p:spPr>
        <p:txBody>
          <a:bodyPr wrap="square" rtlCol="0">
            <a:spAutoFit/>
          </a:bodyPr>
          <a:lstStyle/>
          <a:p>
            <a:pPr algn="ctr"/>
            <a:r>
              <a:rPr lang="en-US" sz="2000" dirty="0">
                <a:latin typeface="+mj-lt"/>
              </a:rPr>
              <a:t>eyes looking different ways</a:t>
            </a:r>
          </a:p>
        </p:txBody>
      </p:sp>
      <p:sp>
        <p:nvSpPr>
          <p:cNvPr id="18" name="TextBox 17">
            <a:extLst>
              <a:ext uri="{FF2B5EF4-FFF2-40B4-BE49-F238E27FC236}">
                <a16:creationId xmlns:a16="http://schemas.microsoft.com/office/drawing/2014/main" id="{42C46A85-3920-714B-9339-CF6B18C6AF25}"/>
              </a:ext>
            </a:extLst>
          </p:cNvPr>
          <p:cNvSpPr txBox="1"/>
          <p:nvPr/>
        </p:nvSpPr>
        <p:spPr>
          <a:xfrm>
            <a:off x="2515972" y="3777559"/>
            <a:ext cx="1849216" cy="707886"/>
          </a:xfrm>
          <a:prstGeom prst="rect">
            <a:avLst/>
          </a:prstGeom>
          <a:noFill/>
        </p:spPr>
        <p:txBody>
          <a:bodyPr wrap="square" rtlCol="0">
            <a:spAutoFit/>
          </a:bodyPr>
          <a:lstStyle/>
          <a:p>
            <a:pPr algn="ctr"/>
            <a:r>
              <a:rPr lang="en-US" sz="2000" dirty="0">
                <a:latin typeface="+mj-lt"/>
              </a:rPr>
              <a:t>hair looks like a rigid object</a:t>
            </a:r>
          </a:p>
        </p:txBody>
      </p:sp>
      <p:sp>
        <p:nvSpPr>
          <p:cNvPr id="19" name="TextBox 18">
            <a:extLst>
              <a:ext uri="{FF2B5EF4-FFF2-40B4-BE49-F238E27FC236}">
                <a16:creationId xmlns:a16="http://schemas.microsoft.com/office/drawing/2014/main" id="{4D461A9B-03E6-4744-8B4B-C29403DAF596}"/>
              </a:ext>
            </a:extLst>
          </p:cNvPr>
          <p:cNvSpPr txBox="1"/>
          <p:nvPr/>
        </p:nvSpPr>
        <p:spPr>
          <a:xfrm>
            <a:off x="2537064" y="4673415"/>
            <a:ext cx="1849216" cy="707886"/>
          </a:xfrm>
          <a:prstGeom prst="rect">
            <a:avLst/>
          </a:prstGeom>
          <a:noFill/>
        </p:spPr>
        <p:txBody>
          <a:bodyPr wrap="square" rtlCol="0">
            <a:spAutoFit/>
          </a:bodyPr>
          <a:lstStyle/>
          <a:p>
            <a:pPr algn="ctr"/>
            <a:r>
              <a:rPr lang="en-US" sz="2000" dirty="0">
                <a:latin typeface="+mj-lt"/>
              </a:rPr>
              <a:t>hair long on one side only</a:t>
            </a:r>
          </a:p>
        </p:txBody>
      </p:sp>
      <p:sp>
        <p:nvSpPr>
          <p:cNvPr id="20" name="TextBox 19">
            <a:extLst>
              <a:ext uri="{FF2B5EF4-FFF2-40B4-BE49-F238E27FC236}">
                <a16:creationId xmlns:a16="http://schemas.microsoft.com/office/drawing/2014/main" id="{448290ED-63A7-3641-BD43-C382D55F09BE}"/>
              </a:ext>
            </a:extLst>
          </p:cNvPr>
          <p:cNvSpPr txBox="1"/>
          <p:nvPr/>
        </p:nvSpPr>
        <p:spPr>
          <a:xfrm>
            <a:off x="2668707" y="2002154"/>
            <a:ext cx="1540897" cy="707886"/>
          </a:xfrm>
          <a:prstGeom prst="rect">
            <a:avLst/>
          </a:prstGeom>
          <a:noFill/>
        </p:spPr>
        <p:txBody>
          <a:bodyPr wrap="square" rtlCol="0">
            <a:spAutoFit/>
          </a:bodyPr>
          <a:lstStyle/>
          <a:p>
            <a:pPr algn="ctr"/>
            <a:r>
              <a:rPr lang="en-US" sz="2000" dirty="0">
                <a:latin typeface="+mj-lt"/>
              </a:rPr>
              <a:t>polygonal face shape</a:t>
            </a:r>
          </a:p>
        </p:txBody>
      </p:sp>
      <p:sp>
        <p:nvSpPr>
          <p:cNvPr id="21" name="TextBox 20">
            <a:extLst>
              <a:ext uri="{FF2B5EF4-FFF2-40B4-BE49-F238E27FC236}">
                <a16:creationId xmlns:a16="http://schemas.microsoft.com/office/drawing/2014/main" id="{4B33D9C7-EE18-094D-8762-55CA5258BEDE}"/>
              </a:ext>
            </a:extLst>
          </p:cNvPr>
          <p:cNvSpPr txBox="1"/>
          <p:nvPr/>
        </p:nvSpPr>
        <p:spPr>
          <a:xfrm>
            <a:off x="9857370" y="5965499"/>
            <a:ext cx="983776" cy="523220"/>
          </a:xfrm>
          <a:prstGeom prst="rect">
            <a:avLst/>
          </a:prstGeom>
          <a:noFill/>
        </p:spPr>
        <p:txBody>
          <a:bodyPr wrap="square" rtlCol="0">
            <a:spAutoFit/>
          </a:bodyPr>
          <a:lstStyle/>
          <a:p>
            <a:pPr algn="ctr"/>
            <a:r>
              <a:rPr lang="en-US" sz="2800" dirty="0">
                <a:latin typeface="+mj-lt"/>
              </a:rPr>
              <a:t>Loss</a:t>
            </a:r>
          </a:p>
        </p:txBody>
      </p:sp>
      <p:sp>
        <p:nvSpPr>
          <p:cNvPr id="22" name="TextBox 21">
            <a:extLst>
              <a:ext uri="{FF2B5EF4-FFF2-40B4-BE49-F238E27FC236}">
                <a16:creationId xmlns:a16="http://schemas.microsoft.com/office/drawing/2014/main" id="{A343B77B-2B7B-034C-94B8-AF400040BFD3}"/>
              </a:ext>
            </a:extLst>
          </p:cNvPr>
          <p:cNvSpPr txBox="1"/>
          <p:nvPr/>
        </p:nvSpPr>
        <p:spPr>
          <a:xfrm>
            <a:off x="5073648" y="4675439"/>
            <a:ext cx="2732074" cy="954107"/>
          </a:xfrm>
          <a:prstGeom prst="rect">
            <a:avLst/>
          </a:prstGeom>
          <a:noFill/>
        </p:spPr>
        <p:txBody>
          <a:bodyPr wrap="square" rtlCol="0">
            <a:spAutoFit/>
          </a:bodyPr>
          <a:lstStyle/>
          <a:p>
            <a:pPr algn="ctr"/>
            <a:r>
              <a:rPr lang="en-US" sz="2800" dirty="0">
                <a:latin typeface="+mj-lt"/>
              </a:rPr>
              <a:t>Wish we had fewer layers...</a:t>
            </a:r>
          </a:p>
        </p:txBody>
      </p:sp>
    </p:spTree>
    <p:extLst>
      <p:ext uri="{BB962C8B-B14F-4D97-AF65-F5344CB8AC3E}">
        <p14:creationId xmlns:p14="http://schemas.microsoft.com/office/powerpoint/2010/main" val="337602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Progressive GAN</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343818"/>
            <a:ext cx="10515600" cy="4833145"/>
          </a:xfrm>
        </p:spPr>
        <p:txBody>
          <a:bodyPr/>
          <a:lstStyle/>
          <a:p>
            <a:pPr marL="0" indent="0">
              <a:buNone/>
            </a:pPr>
            <a:r>
              <a:rPr lang="en-US" dirty="0"/>
              <a:t>It is hard to learn a high-resolution generator.</a:t>
            </a:r>
          </a:p>
        </p:txBody>
      </p:sp>
      <p:sp>
        <p:nvSpPr>
          <p:cNvPr id="5" name="TextBox 4">
            <a:extLst>
              <a:ext uri="{FF2B5EF4-FFF2-40B4-BE49-F238E27FC236}">
                <a16:creationId xmlns:a16="http://schemas.microsoft.com/office/drawing/2014/main" id="{DFE1F4D8-9534-6640-B8CA-C0574752EE50}"/>
              </a:ext>
            </a:extLst>
          </p:cNvPr>
          <p:cNvSpPr txBox="1"/>
          <p:nvPr/>
        </p:nvSpPr>
        <p:spPr>
          <a:xfrm>
            <a:off x="0" y="6417016"/>
            <a:ext cx="6826348" cy="369332"/>
          </a:xfrm>
          <a:prstGeom prst="rect">
            <a:avLst/>
          </a:prstGeom>
          <a:noFill/>
        </p:spPr>
        <p:txBody>
          <a:bodyPr wrap="square">
            <a:spAutoFit/>
          </a:bodyPr>
          <a:lstStyle/>
          <a:p>
            <a:r>
              <a:rPr lang="en-US" dirty="0"/>
              <a:t>[</a:t>
            </a:r>
            <a:r>
              <a:rPr lang="en-US" dirty="0" err="1"/>
              <a:t>Karras</a:t>
            </a:r>
            <a:r>
              <a:rPr lang="en-US" dirty="0"/>
              <a:t> 2018 “Progressive GAN” </a:t>
            </a:r>
            <a:r>
              <a:rPr lang="en-US" dirty="0">
                <a:hlinkClick r:id="rId3"/>
              </a:rPr>
              <a:t>https://arxiv.org/pdf/1710.10196.pdf</a:t>
            </a:r>
            <a:r>
              <a:rPr lang="en-US" dirty="0"/>
              <a:t> ]</a:t>
            </a:r>
          </a:p>
        </p:txBody>
      </p:sp>
      <p:pic>
        <p:nvPicPr>
          <p:cNvPr id="6" name="Picture 5">
            <a:extLst>
              <a:ext uri="{FF2B5EF4-FFF2-40B4-BE49-F238E27FC236}">
                <a16:creationId xmlns:a16="http://schemas.microsoft.com/office/drawing/2014/main" id="{0F0E0004-89DF-8746-A708-237807C04B85}"/>
              </a:ext>
            </a:extLst>
          </p:cNvPr>
          <p:cNvPicPr>
            <a:picLocks noChangeAspect="1"/>
          </p:cNvPicPr>
          <p:nvPr/>
        </p:nvPicPr>
        <p:blipFill>
          <a:blip r:embed="rId4"/>
          <a:stretch>
            <a:fillRect/>
          </a:stretch>
        </p:blipFill>
        <p:spPr>
          <a:xfrm>
            <a:off x="622496" y="1866834"/>
            <a:ext cx="1791286" cy="3582572"/>
          </a:xfrm>
          <a:prstGeom prst="rect">
            <a:avLst/>
          </a:prstGeom>
        </p:spPr>
      </p:pic>
      <p:sp>
        <p:nvSpPr>
          <p:cNvPr id="7" name="TextBox 6">
            <a:extLst>
              <a:ext uri="{FF2B5EF4-FFF2-40B4-BE49-F238E27FC236}">
                <a16:creationId xmlns:a16="http://schemas.microsoft.com/office/drawing/2014/main" id="{6A0F7ED5-80A6-C54F-A4F1-552F6909F523}"/>
              </a:ext>
            </a:extLst>
          </p:cNvPr>
          <p:cNvSpPr txBox="1"/>
          <p:nvPr/>
        </p:nvSpPr>
        <p:spPr>
          <a:xfrm>
            <a:off x="13482" y="5438920"/>
            <a:ext cx="4515729" cy="954107"/>
          </a:xfrm>
          <a:prstGeom prst="rect">
            <a:avLst/>
          </a:prstGeom>
          <a:noFill/>
        </p:spPr>
        <p:txBody>
          <a:bodyPr wrap="square" rtlCol="0">
            <a:spAutoFit/>
          </a:bodyPr>
          <a:lstStyle/>
          <a:p>
            <a:pPr algn="ctr"/>
            <a:r>
              <a:rPr lang="en-US" sz="2800" dirty="0">
                <a:latin typeface="+mj-lt"/>
              </a:rPr>
              <a:t>Problems with symmetry, shape, pose consistency</a:t>
            </a:r>
          </a:p>
        </p:txBody>
      </p:sp>
      <p:pic>
        <p:nvPicPr>
          <p:cNvPr id="10" name="Picture 9">
            <a:extLst>
              <a:ext uri="{FF2B5EF4-FFF2-40B4-BE49-F238E27FC236}">
                <a16:creationId xmlns:a16="http://schemas.microsoft.com/office/drawing/2014/main" id="{3A3B8DA7-E4D8-B947-AA95-EF64DBC2225B}"/>
              </a:ext>
            </a:extLst>
          </p:cNvPr>
          <p:cNvPicPr>
            <a:picLocks noChangeAspect="1"/>
          </p:cNvPicPr>
          <p:nvPr/>
        </p:nvPicPr>
        <p:blipFill rotWithShape="1">
          <a:blip r:embed="rId5"/>
          <a:srcRect r="29588"/>
          <a:stretch/>
        </p:blipFill>
        <p:spPr>
          <a:xfrm>
            <a:off x="2914846" y="1866834"/>
            <a:ext cx="6088477" cy="3572086"/>
          </a:xfrm>
          <a:prstGeom prst="rect">
            <a:avLst/>
          </a:prstGeom>
        </p:spPr>
      </p:pic>
      <p:sp>
        <p:nvSpPr>
          <p:cNvPr id="11" name="TextBox 10">
            <a:extLst>
              <a:ext uri="{FF2B5EF4-FFF2-40B4-BE49-F238E27FC236}">
                <a16:creationId xmlns:a16="http://schemas.microsoft.com/office/drawing/2014/main" id="{37283125-D309-BC4F-A0DC-6E6E1A0969D8}"/>
              </a:ext>
            </a:extLst>
          </p:cNvPr>
          <p:cNvSpPr txBox="1"/>
          <p:nvPr/>
        </p:nvSpPr>
        <p:spPr>
          <a:xfrm>
            <a:off x="4819016" y="5438919"/>
            <a:ext cx="6826348" cy="954107"/>
          </a:xfrm>
          <a:prstGeom prst="rect">
            <a:avLst/>
          </a:prstGeom>
          <a:noFill/>
        </p:spPr>
        <p:txBody>
          <a:bodyPr wrap="square" rtlCol="0">
            <a:spAutoFit/>
          </a:bodyPr>
          <a:lstStyle/>
          <a:p>
            <a:pPr algn="ctr"/>
            <a:r>
              <a:rPr lang="en-US" sz="2800" dirty="0">
                <a:latin typeface="+mj-lt"/>
              </a:rPr>
              <a:t>One solution: start training at low resolution then progressively grow resolution.</a:t>
            </a:r>
          </a:p>
        </p:txBody>
      </p:sp>
      <p:pic>
        <p:nvPicPr>
          <p:cNvPr id="4" name="Picture 3">
            <a:extLst>
              <a:ext uri="{FF2B5EF4-FFF2-40B4-BE49-F238E27FC236}">
                <a16:creationId xmlns:a16="http://schemas.microsoft.com/office/drawing/2014/main" id="{F22C55CA-9030-B84A-AF79-94389D2999C3}"/>
              </a:ext>
            </a:extLst>
          </p:cNvPr>
          <p:cNvPicPr>
            <a:picLocks noChangeAspect="1"/>
          </p:cNvPicPr>
          <p:nvPr/>
        </p:nvPicPr>
        <p:blipFill>
          <a:blip r:embed="rId6"/>
          <a:stretch>
            <a:fillRect/>
          </a:stretch>
        </p:blipFill>
        <p:spPr>
          <a:xfrm>
            <a:off x="9275156" y="1752113"/>
            <a:ext cx="1806811" cy="3572086"/>
          </a:xfrm>
          <a:prstGeom prst="rect">
            <a:avLst/>
          </a:prstGeom>
        </p:spPr>
      </p:pic>
    </p:spTree>
    <p:extLst>
      <p:ext uri="{BB962C8B-B14F-4D97-AF65-F5344CB8AC3E}">
        <p14:creationId xmlns:p14="http://schemas.microsoft.com/office/powerpoint/2010/main" val="372125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err="1"/>
              <a:t>StyleGAN</a:t>
            </a:r>
            <a:r>
              <a:rPr lang="en-US" dirty="0"/>
              <a:t> + </a:t>
            </a:r>
            <a:r>
              <a:rPr lang="en-US" dirty="0" err="1"/>
              <a:t>StyleGAN</a:t>
            </a:r>
            <a:r>
              <a:rPr lang="en-US" dirty="0"/>
              <a:t> 2</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140954"/>
            <a:ext cx="10515600" cy="5036010"/>
          </a:xfrm>
        </p:spPr>
        <p:txBody>
          <a:bodyPr/>
          <a:lstStyle/>
          <a:p>
            <a:pPr marL="0" indent="0">
              <a:buNone/>
            </a:pPr>
            <a:r>
              <a:rPr lang="en-US" dirty="0"/>
              <a:t>Problem: details are still distorted and inconsistent across large scales.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6">
            <a:extLst>
              <a:ext uri="{FF2B5EF4-FFF2-40B4-BE49-F238E27FC236}">
                <a16:creationId xmlns:a16="http://schemas.microsoft.com/office/drawing/2014/main" id="{835A493F-A6F4-DE41-B292-6584A6CB7CAB}"/>
              </a:ext>
            </a:extLst>
          </p:cNvPr>
          <p:cNvPicPr>
            <a:picLocks noChangeAspect="1"/>
          </p:cNvPicPr>
          <p:nvPr/>
        </p:nvPicPr>
        <p:blipFill rotWithShape="1">
          <a:blip r:embed="rId3"/>
          <a:srcRect r="72721"/>
          <a:stretch/>
        </p:blipFill>
        <p:spPr>
          <a:xfrm>
            <a:off x="796117" y="2097547"/>
            <a:ext cx="1139798" cy="3619500"/>
          </a:xfrm>
          <a:prstGeom prst="rect">
            <a:avLst/>
          </a:prstGeom>
        </p:spPr>
      </p:pic>
      <p:pic>
        <p:nvPicPr>
          <p:cNvPr id="9" name="Picture 8">
            <a:extLst>
              <a:ext uri="{FF2B5EF4-FFF2-40B4-BE49-F238E27FC236}">
                <a16:creationId xmlns:a16="http://schemas.microsoft.com/office/drawing/2014/main" id="{F6420C23-4061-9C46-8DB7-63FAB1A0F2C5}"/>
              </a:ext>
            </a:extLst>
          </p:cNvPr>
          <p:cNvPicPr>
            <a:picLocks noChangeAspect="1"/>
          </p:cNvPicPr>
          <p:nvPr/>
        </p:nvPicPr>
        <p:blipFill>
          <a:blip r:embed="rId4"/>
          <a:stretch>
            <a:fillRect/>
          </a:stretch>
        </p:blipFill>
        <p:spPr>
          <a:xfrm>
            <a:off x="3216211" y="2152650"/>
            <a:ext cx="3433646" cy="3424366"/>
          </a:xfrm>
          <a:prstGeom prst="rect">
            <a:avLst/>
          </a:prstGeom>
        </p:spPr>
      </p:pic>
      <p:sp>
        <p:nvSpPr>
          <p:cNvPr id="10" name="TextBox 9">
            <a:extLst>
              <a:ext uri="{FF2B5EF4-FFF2-40B4-BE49-F238E27FC236}">
                <a16:creationId xmlns:a16="http://schemas.microsoft.com/office/drawing/2014/main" id="{7816E574-8064-F84D-9011-CD8983622EB3}"/>
              </a:ext>
            </a:extLst>
          </p:cNvPr>
          <p:cNvSpPr txBox="1"/>
          <p:nvPr/>
        </p:nvSpPr>
        <p:spPr>
          <a:xfrm>
            <a:off x="3559780" y="5676087"/>
            <a:ext cx="2746507" cy="523220"/>
          </a:xfrm>
          <a:prstGeom prst="rect">
            <a:avLst/>
          </a:prstGeom>
          <a:noFill/>
        </p:spPr>
        <p:txBody>
          <a:bodyPr wrap="square" rtlCol="0">
            <a:spAutoFit/>
          </a:bodyPr>
          <a:lstStyle/>
          <a:p>
            <a:pPr algn="ctr"/>
            <a:r>
              <a:rPr lang="en-US" sz="2800" dirty="0">
                <a:latin typeface="+mj-lt"/>
              </a:rPr>
              <a:t>Progressive GAN</a:t>
            </a:r>
          </a:p>
        </p:txBody>
      </p:sp>
      <p:cxnSp>
        <p:nvCxnSpPr>
          <p:cNvPr id="14" name="Straight Arrow Connector 13">
            <a:extLst>
              <a:ext uri="{FF2B5EF4-FFF2-40B4-BE49-F238E27FC236}">
                <a16:creationId xmlns:a16="http://schemas.microsoft.com/office/drawing/2014/main" id="{6E31E324-2B99-0B4C-A60C-C20200B2B432}"/>
              </a:ext>
            </a:extLst>
          </p:cNvPr>
          <p:cNvCxnSpPr/>
          <p:nvPr/>
        </p:nvCxnSpPr>
        <p:spPr>
          <a:xfrm>
            <a:off x="1366016" y="5288437"/>
            <a:ext cx="185019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3C9CD647-577A-5D4A-8486-1A4FFA2A80A7}"/>
              </a:ext>
            </a:extLst>
          </p:cNvPr>
          <p:cNvGrpSpPr/>
          <p:nvPr/>
        </p:nvGrpSpPr>
        <p:grpSpPr>
          <a:xfrm>
            <a:off x="4064983" y="1861859"/>
            <a:ext cx="6386980" cy="3539430"/>
            <a:chOff x="4064983" y="1861859"/>
            <a:chExt cx="6386980" cy="3539430"/>
          </a:xfrm>
        </p:grpSpPr>
        <p:sp>
          <p:nvSpPr>
            <p:cNvPr id="8" name="TextBox 7">
              <a:extLst>
                <a:ext uri="{FF2B5EF4-FFF2-40B4-BE49-F238E27FC236}">
                  <a16:creationId xmlns:a16="http://schemas.microsoft.com/office/drawing/2014/main" id="{6175C2B2-BF09-E446-AA1E-38D76569CAE4}"/>
                </a:ext>
              </a:extLst>
            </p:cNvPr>
            <p:cNvSpPr txBox="1"/>
            <p:nvPr/>
          </p:nvSpPr>
          <p:spPr>
            <a:xfrm>
              <a:off x="7125195" y="1861859"/>
              <a:ext cx="3326768" cy="3539430"/>
            </a:xfrm>
            <a:prstGeom prst="rect">
              <a:avLst/>
            </a:prstGeom>
            <a:noFill/>
          </p:spPr>
          <p:txBody>
            <a:bodyPr wrap="square" rtlCol="0">
              <a:spAutoFit/>
            </a:bodyPr>
            <a:lstStyle/>
            <a:p>
              <a:pPr algn="ctr"/>
              <a:r>
                <a:rPr lang="en-US" sz="2800" dirty="0">
                  <a:latin typeface="+mj-lt"/>
                </a:rPr>
                <a:t>Still some issues:</a:t>
              </a:r>
            </a:p>
            <a:p>
              <a:pPr algn="ctr"/>
              <a:endParaRPr lang="en-US" sz="2800" dirty="0">
                <a:latin typeface="+mj-lt"/>
              </a:endParaRPr>
            </a:p>
            <a:p>
              <a:pPr algn="ctr"/>
              <a:r>
                <a:rPr lang="en-US" sz="2800" dirty="0">
                  <a:latin typeface="+mj-lt"/>
                </a:rPr>
                <a:t>temples don’t match</a:t>
              </a:r>
            </a:p>
            <a:p>
              <a:pPr algn="ctr"/>
              <a:endParaRPr lang="en-US" sz="2800" dirty="0">
                <a:latin typeface="+mj-lt"/>
              </a:endParaRPr>
            </a:p>
            <a:p>
              <a:pPr algn="ctr"/>
              <a:r>
                <a:rPr lang="en-US" sz="2800" dirty="0">
                  <a:latin typeface="+mj-lt"/>
                </a:rPr>
                <a:t>weird left ear.</a:t>
              </a:r>
            </a:p>
            <a:p>
              <a:pPr algn="ctr"/>
              <a:endParaRPr lang="en-US" sz="2800" dirty="0">
                <a:latin typeface="+mj-lt"/>
              </a:endParaRPr>
            </a:p>
            <a:p>
              <a:pPr algn="ctr"/>
              <a:r>
                <a:rPr lang="en-US" sz="2800" dirty="0">
                  <a:latin typeface="+mj-lt"/>
                </a:rPr>
                <a:t>left side of beard is out of focus</a:t>
              </a:r>
            </a:p>
          </p:txBody>
        </p:sp>
        <p:cxnSp>
          <p:nvCxnSpPr>
            <p:cNvPr id="15" name="Straight Arrow Connector 14">
              <a:extLst>
                <a:ext uri="{FF2B5EF4-FFF2-40B4-BE49-F238E27FC236}">
                  <a16:creationId xmlns:a16="http://schemas.microsoft.com/office/drawing/2014/main" id="{9A787042-A12F-194B-89E8-9434C257CA72}"/>
                </a:ext>
              </a:extLst>
            </p:cNvPr>
            <p:cNvCxnSpPr>
              <a:cxnSpLocks/>
            </p:cNvCxnSpPr>
            <p:nvPr/>
          </p:nvCxnSpPr>
          <p:spPr>
            <a:xfrm flipH="1">
              <a:off x="6121393" y="3864833"/>
              <a:ext cx="150553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C293A75-EE94-4A42-BE96-DE0F3E8EAA69}"/>
                </a:ext>
              </a:extLst>
            </p:cNvPr>
            <p:cNvCxnSpPr>
              <a:cxnSpLocks/>
            </p:cNvCxnSpPr>
            <p:nvPr/>
          </p:nvCxnSpPr>
          <p:spPr>
            <a:xfrm flipH="1">
              <a:off x="5764638" y="4661469"/>
              <a:ext cx="150553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93679B-F698-9D4D-862F-590EF34EB8C6}"/>
                </a:ext>
              </a:extLst>
            </p:cNvPr>
            <p:cNvCxnSpPr>
              <a:cxnSpLocks/>
            </p:cNvCxnSpPr>
            <p:nvPr/>
          </p:nvCxnSpPr>
          <p:spPr>
            <a:xfrm flipH="1">
              <a:off x="4064983" y="3257212"/>
              <a:ext cx="320518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9702F4E-D6FB-FB4B-887A-7594F9484E80}"/>
                </a:ext>
              </a:extLst>
            </p:cNvPr>
            <p:cNvCxnSpPr>
              <a:cxnSpLocks/>
            </p:cNvCxnSpPr>
            <p:nvPr/>
          </p:nvCxnSpPr>
          <p:spPr>
            <a:xfrm flipH="1">
              <a:off x="5533901" y="3029601"/>
              <a:ext cx="173627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709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err="1"/>
              <a:t>StyleGAN</a:t>
            </a:r>
            <a:r>
              <a:rPr lang="en-US" dirty="0"/>
              <a:t> + </a:t>
            </a:r>
            <a:r>
              <a:rPr lang="en-US" dirty="0" err="1"/>
              <a:t>StyleGAN</a:t>
            </a:r>
            <a:r>
              <a:rPr lang="en-US" dirty="0"/>
              <a:t> 2</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343818"/>
            <a:ext cx="10515600" cy="4833145"/>
          </a:xfrm>
        </p:spPr>
        <p:txBody>
          <a:bodyPr/>
          <a:lstStyle/>
          <a:p>
            <a:pPr marL="0" indent="0">
              <a:buNone/>
            </a:pPr>
            <a:r>
              <a:rPr lang="en-US" dirty="0"/>
              <a:t>Idea: learn disentangled “meaningful” factors of variation</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7340E87F-547E-6741-9DF0-FAAC8816512B}"/>
              </a:ext>
            </a:extLst>
          </p:cNvPr>
          <p:cNvPicPr>
            <a:picLocks noChangeAspect="1"/>
          </p:cNvPicPr>
          <p:nvPr/>
        </p:nvPicPr>
        <p:blipFill rotWithShape="1">
          <a:blip r:embed="rId3"/>
          <a:srcRect l="30360"/>
          <a:stretch/>
        </p:blipFill>
        <p:spPr>
          <a:xfrm>
            <a:off x="3641706" y="2070667"/>
            <a:ext cx="2909766" cy="3619500"/>
          </a:xfrm>
          <a:prstGeom prst="rect">
            <a:avLst/>
          </a:prstGeom>
        </p:spPr>
      </p:pic>
      <p:sp>
        <p:nvSpPr>
          <p:cNvPr id="5" name="Freeform 4">
            <a:extLst>
              <a:ext uri="{FF2B5EF4-FFF2-40B4-BE49-F238E27FC236}">
                <a16:creationId xmlns:a16="http://schemas.microsoft.com/office/drawing/2014/main" id="{00AAF0AB-93E7-C341-9D7D-8F15A847B840}"/>
              </a:ext>
            </a:extLst>
          </p:cNvPr>
          <p:cNvSpPr/>
          <p:nvPr/>
        </p:nvSpPr>
        <p:spPr>
          <a:xfrm rot="16882146">
            <a:off x="3633238" y="5069012"/>
            <a:ext cx="690315" cy="577618"/>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CE9C06-B7C9-D84A-8A45-8864954F2344}"/>
              </a:ext>
            </a:extLst>
          </p:cNvPr>
          <p:cNvPicPr>
            <a:picLocks noChangeAspect="1"/>
          </p:cNvPicPr>
          <p:nvPr/>
        </p:nvPicPr>
        <p:blipFill>
          <a:blip r:embed="rId4"/>
          <a:stretch>
            <a:fillRect/>
          </a:stretch>
        </p:blipFill>
        <p:spPr>
          <a:xfrm>
            <a:off x="8149844" y="2070667"/>
            <a:ext cx="3423290" cy="4593093"/>
          </a:xfrm>
          <a:prstGeom prst="rect">
            <a:avLst/>
          </a:prstGeom>
        </p:spPr>
      </p:pic>
      <p:pic>
        <p:nvPicPr>
          <p:cNvPr id="7" name="Picture 6">
            <a:extLst>
              <a:ext uri="{FF2B5EF4-FFF2-40B4-BE49-F238E27FC236}">
                <a16:creationId xmlns:a16="http://schemas.microsoft.com/office/drawing/2014/main" id="{835A493F-A6F4-DE41-B292-6584A6CB7CAB}"/>
              </a:ext>
            </a:extLst>
          </p:cNvPr>
          <p:cNvPicPr>
            <a:picLocks noChangeAspect="1"/>
          </p:cNvPicPr>
          <p:nvPr/>
        </p:nvPicPr>
        <p:blipFill rotWithShape="1">
          <a:blip r:embed="rId3"/>
          <a:srcRect r="72721"/>
          <a:stretch/>
        </p:blipFill>
        <p:spPr>
          <a:xfrm>
            <a:off x="796117" y="2097547"/>
            <a:ext cx="1139798" cy="3619500"/>
          </a:xfrm>
          <a:prstGeom prst="rect">
            <a:avLst/>
          </a:prstGeom>
        </p:spPr>
      </p:pic>
      <p:sp>
        <p:nvSpPr>
          <p:cNvPr id="8" name="TextBox 7">
            <a:extLst>
              <a:ext uri="{FF2B5EF4-FFF2-40B4-BE49-F238E27FC236}">
                <a16:creationId xmlns:a16="http://schemas.microsoft.com/office/drawing/2014/main" id="{6B1479D6-A0F4-7C4F-AB0C-B6C230BA3CBB}"/>
              </a:ext>
            </a:extLst>
          </p:cNvPr>
          <p:cNvSpPr txBox="1"/>
          <p:nvPr/>
        </p:nvSpPr>
        <p:spPr>
          <a:xfrm>
            <a:off x="3683069" y="5539599"/>
            <a:ext cx="4026893" cy="1384995"/>
          </a:xfrm>
          <a:prstGeom prst="rect">
            <a:avLst/>
          </a:prstGeom>
          <a:noFill/>
        </p:spPr>
        <p:txBody>
          <a:bodyPr wrap="square" rtlCol="0">
            <a:spAutoFit/>
          </a:bodyPr>
          <a:lstStyle/>
          <a:p>
            <a:pPr algn="ctr"/>
            <a:r>
              <a:rPr lang="en-US" sz="2800" dirty="0">
                <a:latin typeface="+mj-lt"/>
              </a:rPr>
              <a:t>Apply new </a:t>
            </a:r>
            <a:r>
              <a:rPr lang="en-US" sz="2800" dirty="0">
                <a:latin typeface="Times" pitchFamily="2" charset="0"/>
              </a:rPr>
              <a:t>W</a:t>
            </a:r>
            <a:r>
              <a:rPr lang="en-US" sz="2800" dirty="0">
                <a:latin typeface="+mj-lt"/>
              </a:rPr>
              <a:t> latent directly at every scale</a:t>
            </a:r>
            <a:br>
              <a:rPr lang="en-US" sz="2800" dirty="0">
                <a:latin typeface="+mj-lt"/>
              </a:rPr>
            </a:br>
            <a:r>
              <a:rPr lang="en-US" sz="2800" dirty="0">
                <a:latin typeface="+mj-lt"/>
              </a:rPr>
              <a:t>... no more progressive</a:t>
            </a:r>
          </a:p>
        </p:txBody>
      </p:sp>
    </p:spTree>
    <p:extLst>
      <p:ext uri="{BB962C8B-B14F-4D97-AF65-F5344CB8AC3E}">
        <p14:creationId xmlns:p14="http://schemas.microsoft.com/office/powerpoint/2010/main" val="53643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ADA GAN Augmentation</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583871"/>
            <a:ext cx="6237849" cy="4593092"/>
          </a:xfrm>
        </p:spPr>
        <p:txBody>
          <a:bodyPr>
            <a:normAutofit/>
          </a:bodyPr>
          <a:lstStyle/>
          <a:p>
            <a:pPr marL="0" indent="0">
              <a:buNone/>
            </a:pPr>
            <a:r>
              <a:rPr lang="en-US" dirty="0"/>
              <a:t>Easiest way to improve classifier training: augment data x</a:t>
            </a:r>
            <a:r>
              <a:rPr lang="en-US" baseline="-25000" dirty="0"/>
              <a:t>i</a:t>
            </a:r>
            <a:r>
              <a:rPr lang="en-US" dirty="0"/>
              <a:t> -&gt; 𝜏(x</a:t>
            </a:r>
            <a:r>
              <a:rPr lang="en-US" baseline="-25000" dirty="0"/>
              <a:t>i</a:t>
            </a:r>
            <a:r>
              <a:rPr lang="en-US" dirty="0"/>
              <a:t>, 𝜑)</a:t>
            </a:r>
          </a:p>
          <a:p>
            <a:pPr marL="0" indent="0">
              <a:buNone/>
            </a:pPr>
            <a:endParaRPr lang="en-US" dirty="0"/>
          </a:p>
          <a:p>
            <a:pPr marL="0" indent="0">
              <a:buNone/>
            </a:pPr>
            <a:r>
              <a:rPr lang="en-US" dirty="0"/>
              <a:t>Problem: If real training data can be translated, cutout, rotated, or colored, then G learns to imitate.</a:t>
            </a:r>
          </a:p>
          <a:p>
            <a:pPr marL="0" indent="0">
              <a:buNone/>
            </a:pPr>
            <a:endParaRPr lang="en-US" dirty="0"/>
          </a:p>
          <a:p>
            <a:pPr marL="0" indent="0">
              <a:buNone/>
            </a:pPr>
            <a:r>
              <a:rPr lang="en-US" dirty="0"/>
              <a:t>Generated images will have ugly translations, rotations, cutouts, and colors. What to do?</a:t>
            </a:r>
          </a:p>
          <a:p>
            <a:pPr marL="0" indent="0">
              <a:buNone/>
            </a:pPr>
            <a:endParaRPr lang="en-US" dirty="0"/>
          </a:p>
        </p:txBody>
      </p:sp>
      <p:sp>
        <p:nvSpPr>
          <p:cNvPr id="5" name="TextBox 4">
            <a:extLst>
              <a:ext uri="{FF2B5EF4-FFF2-40B4-BE49-F238E27FC236}">
                <a16:creationId xmlns:a16="http://schemas.microsoft.com/office/drawing/2014/main" id="{65C891FA-AF73-2046-A3E2-535791F4E717}"/>
              </a:ext>
            </a:extLst>
          </p:cNvPr>
          <p:cNvSpPr txBox="1"/>
          <p:nvPr/>
        </p:nvSpPr>
        <p:spPr>
          <a:xfrm>
            <a:off x="0" y="6470413"/>
            <a:ext cx="7178040" cy="369332"/>
          </a:xfrm>
          <a:prstGeom prst="rect">
            <a:avLst/>
          </a:prstGeom>
          <a:noFill/>
        </p:spPr>
        <p:txBody>
          <a:bodyPr wrap="square">
            <a:spAutoFit/>
          </a:bodyPr>
          <a:lstStyle/>
          <a:p>
            <a:r>
              <a:rPr lang="en-US" dirty="0"/>
              <a:t>[ </a:t>
            </a:r>
            <a:r>
              <a:rPr lang="en-US" dirty="0" err="1"/>
              <a:t>Karras</a:t>
            </a:r>
            <a:r>
              <a:rPr lang="en-US" dirty="0"/>
              <a:t> “Training with limited data” </a:t>
            </a:r>
            <a:r>
              <a:rPr lang="en-US" dirty="0">
                <a:hlinkClick r:id="rId2"/>
              </a:rPr>
              <a:t>https://arxiv.org/pdf/2006.06676.pdf</a:t>
            </a:r>
            <a:r>
              <a:rPr lang="en-US" dirty="0"/>
              <a:t> ]</a:t>
            </a:r>
          </a:p>
        </p:txBody>
      </p:sp>
      <p:sp>
        <p:nvSpPr>
          <p:cNvPr id="7" name="TextBox 6">
            <a:extLst>
              <a:ext uri="{FF2B5EF4-FFF2-40B4-BE49-F238E27FC236}">
                <a16:creationId xmlns:a16="http://schemas.microsoft.com/office/drawing/2014/main" id="{F8CA3123-EC7F-3640-8418-8676ED211F4F}"/>
              </a:ext>
            </a:extLst>
          </p:cNvPr>
          <p:cNvSpPr txBox="1"/>
          <p:nvPr/>
        </p:nvSpPr>
        <p:spPr>
          <a:xfrm>
            <a:off x="0" y="6232350"/>
            <a:ext cx="7389056" cy="369332"/>
          </a:xfrm>
          <a:prstGeom prst="rect">
            <a:avLst/>
          </a:prstGeom>
          <a:noFill/>
        </p:spPr>
        <p:txBody>
          <a:bodyPr wrap="square">
            <a:spAutoFit/>
          </a:bodyPr>
          <a:lstStyle/>
          <a:p>
            <a:r>
              <a:rPr lang="en-US" dirty="0"/>
              <a:t>[ Zhao “Differentiable augmentation” </a:t>
            </a:r>
            <a:r>
              <a:rPr lang="en-US" dirty="0">
                <a:hlinkClick r:id="rId3"/>
              </a:rPr>
              <a:t>https://arxiv.org/pdf/2006.10738.pdf</a:t>
            </a:r>
            <a:r>
              <a:rPr lang="en-US" dirty="0"/>
              <a:t> ]</a:t>
            </a:r>
          </a:p>
        </p:txBody>
      </p:sp>
      <p:pic>
        <p:nvPicPr>
          <p:cNvPr id="8" name="Picture 7">
            <a:extLst>
              <a:ext uri="{FF2B5EF4-FFF2-40B4-BE49-F238E27FC236}">
                <a16:creationId xmlns:a16="http://schemas.microsoft.com/office/drawing/2014/main" id="{FE6A4E81-37F1-1F4D-8B5D-C3E6AF55AB64}"/>
              </a:ext>
            </a:extLst>
          </p:cNvPr>
          <p:cNvPicPr>
            <a:picLocks noChangeAspect="1"/>
          </p:cNvPicPr>
          <p:nvPr/>
        </p:nvPicPr>
        <p:blipFill>
          <a:blip r:embed="rId4"/>
          <a:stretch>
            <a:fillRect/>
          </a:stretch>
        </p:blipFill>
        <p:spPr>
          <a:xfrm>
            <a:off x="6967024" y="1887483"/>
            <a:ext cx="4798430" cy="3801201"/>
          </a:xfrm>
          <a:prstGeom prst="rect">
            <a:avLst/>
          </a:prstGeom>
        </p:spPr>
      </p:pic>
    </p:spTree>
    <p:extLst>
      <p:ext uri="{BB962C8B-B14F-4D97-AF65-F5344CB8AC3E}">
        <p14:creationId xmlns:p14="http://schemas.microsoft.com/office/powerpoint/2010/main" val="187504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a:t>ADA GAN Augmentation</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200" y="1343818"/>
            <a:ext cx="10039597" cy="4833145"/>
          </a:xfrm>
        </p:spPr>
        <p:txBody>
          <a:bodyPr>
            <a:normAutofit/>
          </a:bodyPr>
          <a:lstStyle/>
          <a:p>
            <a:pPr marL="0" indent="0">
              <a:buNone/>
            </a:pPr>
            <a:r>
              <a:rPr lang="en-US" dirty="0"/>
              <a:t>Solution: augment </a:t>
            </a:r>
            <a:r>
              <a:rPr lang="en-US" b="1" dirty="0">
                <a:latin typeface="Calibri" panose="020F0502020204030204" pitchFamily="34" charset="0"/>
                <a:cs typeface="Calibri" panose="020F0502020204030204" pitchFamily="34" charset="0"/>
              </a:rPr>
              <a:t>both real and generated</a:t>
            </a:r>
            <a:r>
              <a:rPr lang="en-US" dirty="0"/>
              <a:t> images</a:t>
            </a:r>
          </a:p>
        </p:txBody>
      </p:sp>
      <p:sp>
        <p:nvSpPr>
          <p:cNvPr id="5" name="TextBox 4">
            <a:extLst>
              <a:ext uri="{FF2B5EF4-FFF2-40B4-BE49-F238E27FC236}">
                <a16:creationId xmlns:a16="http://schemas.microsoft.com/office/drawing/2014/main" id="{65C891FA-AF73-2046-A3E2-535791F4E717}"/>
              </a:ext>
            </a:extLst>
          </p:cNvPr>
          <p:cNvSpPr txBox="1"/>
          <p:nvPr/>
        </p:nvSpPr>
        <p:spPr>
          <a:xfrm>
            <a:off x="0" y="6470413"/>
            <a:ext cx="7178040" cy="369332"/>
          </a:xfrm>
          <a:prstGeom prst="rect">
            <a:avLst/>
          </a:prstGeom>
          <a:noFill/>
        </p:spPr>
        <p:txBody>
          <a:bodyPr wrap="square">
            <a:spAutoFit/>
          </a:bodyPr>
          <a:lstStyle/>
          <a:p>
            <a:r>
              <a:rPr lang="en-US" dirty="0"/>
              <a:t>[ </a:t>
            </a:r>
            <a:r>
              <a:rPr lang="en-US" dirty="0" err="1"/>
              <a:t>Karras</a:t>
            </a:r>
            <a:r>
              <a:rPr lang="en-US" dirty="0"/>
              <a:t> “Training with limited data” </a:t>
            </a:r>
            <a:r>
              <a:rPr lang="en-US" dirty="0">
                <a:hlinkClick r:id="rId2"/>
              </a:rPr>
              <a:t>https://arxiv.org/pdf/2006.06676.pdf</a:t>
            </a:r>
            <a:r>
              <a:rPr lang="en-US" dirty="0"/>
              <a:t> ]</a:t>
            </a:r>
          </a:p>
        </p:txBody>
      </p:sp>
      <p:sp>
        <p:nvSpPr>
          <p:cNvPr id="7" name="TextBox 6">
            <a:extLst>
              <a:ext uri="{FF2B5EF4-FFF2-40B4-BE49-F238E27FC236}">
                <a16:creationId xmlns:a16="http://schemas.microsoft.com/office/drawing/2014/main" id="{F8CA3123-EC7F-3640-8418-8676ED211F4F}"/>
              </a:ext>
            </a:extLst>
          </p:cNvPr>
          <p:cNvSpPr txBox="1"/>
          <p:nvPr/>
        </p:nvSpPr>
        <p:spPr>
          <a:xfrm>
            <a:off x="0" y="6232350"/>
            <a:ext cx="7389056" cy="369332"/>
          </a:xfrm>
          <a:prstGeom prst="rect">
            <a:avLst/>
          </a:prstGeom>
          <a:noFill/>
        </p:spPr>
        <p:txBody>
          <a:bodyPr wrap="square">
            <a:spAutoFit/>
          </a:bodyPr>
          <a:lstStyle/>
          <a:p>
            <a:r>
              <a:rPr lang="en-US" dirty="0"/>
              <a:t>[ Zhao “Differentiable augmentation” </a:t>
            </a:r>
            <a:r>
              <a:rPr lang="en-US" dirty="0">
                <a:hlinkClick r:id="rId3"/>
              </a:rPr>
              <a:t>https://arxiv.org/pdf/2006.10738.pdf</a:t>
            </a:r>
            <a:r>
              <a:rPr lang="en-US" dirty="0"/>
              <a:t> ]</a:t>
            </a:r>
          </a:p>
        </p:txBody>
      </p:sp>
      <p:pic>
        <p:nvPicPr>
          <p:cNvPr id="4" name="Picture 3">
            <a:extLst>
              <a:ext uri="{FF2B5EF4-FFF2-40B4-BE49-F238E27FC236}">
                <a16:creationId xmlns:a16="http://schemas.microsoft.com/office/drawing/2014/main" id="{8E976B67-C16F-1F48-9E19-32D7CEFD6CC1}"/>
              </a:ext>
            </a:extLst>
          </p:cNvPr>
          <p:cNvPicPr>
            <a:picLocks noChangeAspect="1"/>
          </p:cNvPicPr>
          <p:nvPr/>
        </p:nvPicPr>
        <p:blipFill>
          <a:blip r:embed="rId4"/>
          <a:stretch>
            <a:fillRect/>
          </a:stretch>
        </p:blipFill>
        <p:spPr>
          <a:xfrm>
            <a:off x="873956" y="2036154"/>
            <a:ext cx="5867847" cy="1692868"/>
          </a:xfrm>
          <a:prstGeom prst="rect">
            <a:avLst/>
          </a:prstGeom>
        </p:spPr>
      </p:pic>
      <p:pic>
        <p:nvPicPr>
          <p:cNvPr id="6" name="Picture 5">
            <a:extLst>
              <a:ext uri="{FF2B5EF4-FFF2-40B4-BE49-F238E27FC236}">
                <a16:creationId xmlns:a16="http://schemas.microsoft.com/office/drawing/2014/main" id="{F5157423-7A64-D84E-BC77-0267BD95366D}"/>
              </a:ext>
            </a:extLst>
          </p:cNvPr>
          <p:cNvPicPr>
            <a:picLocks noChangeAspect="1"/>
          </p:cNvPicPr>
          <p:nvPr/>
        </p:nvPicPr>
        <p:blipFill>
          <a:blip r:embed="rId5"/>
          <a:stretch>
            <a:fillRect/>
          </a:stretch>
        </p:blipFill>
        <p:spPr>
          <a:xfrm>
            <a:off x="941086" y="3938774"/>
            <a:ext cx="5982230" cy="1704307"/>
          </a:xfrm>
          <a:prstGeom prst="rect">
            <a:avLst/>
          </a:prstGeom>
        </p:spPr>
      </p:pic>
      <p:pic>
        <p:nvPicPr>
          <p:cNvPr id="10" name="Picture 9">
            <a:extLst>
              <a:ext uri="{FF2B5EF4-FFF2-40B4-BE49-F238E27FC236}">
                <a16:creationId xmlns:a16="http://schemas.microsoft.com/office/drawing/2014/main" id="{9D113F4D-CAC5-6740-98DD-0BF83F1D8567}"/>
              </a:ext>
            </a:extLst>
          </p:cNvPr>
          <p:cNvPicPr>
            <a:picLocks noChangeAspect="1"/>
          </p:cNvPicPr>
          <p:nvPr/>
        </p:nvPicPr>
        <p:blipFill>
          <a:blip r:embed="rId6"/>
          <a:stretch>
            <a:fillRect/>
          </a:stretch>
        </p:blipFill>
        <p:spPr>
          <a:xfrm>
            <a:off x="7026202" y="1823285"/>
            <a:ext cx="4491599" cy="3475343"/>
          </a:xfrm>
          <a:prstGeom prst="rect">
            <a:avLst/>
          </a:prstGeom>
        </p:spPr>
      </p:pic>
      <p:sp>
        <p:nvSpPr>
          <p:cNvPr id="11" name="TextBox 10">
            <a:extLst>
              <a:ext uri="{FF2B5EF4-FFF2-40B4-BE49-F238E27FC236}">
                <a16:creationId xmlns:a16="http://schemas.microsoft.com/office/drawing/2014/main" id="{0C7E079B-8656-7445-BC6A-2BD23FBA6C47}"/>
              </a:ext>
            </a:extLst>
          </p:cNvPr>
          <p:cNvSpPr txBox="1"/>
          <p:nvPr/>
        </p:nvSpPr>
        <p:spPr>
          <a:xfrm>
            <a:off x="7448143" y="5278243"/>
            <a:ext cx="4069658" cy="954107"/>
          </a:xfrm>
          <a:prstGeom prst="rect">
            <a:avLst/>
          </a:prstGeom>
          <a:noFill/>
        </p:spPr>
        <p:txBody>
          <a:bodyPr wrap="square" rtlCol="0">
            <a:spAutoFit/>
          </a:bodyPr>
          <a:lstStyle/>
          <a:p>
            <a:pPr algn="ctr"/>
            <a:r>
              <a:rPr lang="en-US" sz="2800" dirty="0">
                <a:latin typeface="+mj-lt"/>
              </a:rPr>
              <a:t>Also: avoid fully symmetric augmentations. </a:t>
            </a:r>
          </a:p>
        </p:txBody>
      </p:sp>
    </p:spTree>
    <p:extLst>
      <p:ext uri="{BB962C8B-B14F-4D97-AF65-F5344CB8AC3E}">
        <p14:creationId xmlns:p14="http://schemas.microsoft.com/office/powerpoint/2010/main" val="26130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err="1"/>
              <a:t>StyleGAN</a:t>
            </a:r>
            <a:r>
              <a:rPr lang="en-US" dirty="0"/>
              <a:t> 3: Translation, Rotation-equivariant</a:t>
            </a:r>
          </a:p>
        </p:txBody>
      </p:sp>
      <p:pic>
        <p:nvPicPr>
          <p:cNvPr id="4" name="video_0_ffhq_cinemagraphs.mp4" descr="video_0_ffhq_cinemagraphs.mp4">
            <a:hlinkClick r:id="" action="ppaction://media"/>
            <a:extLst>
              <a:ext uri="{FF2B5EF4-FFF2-40B4-BE49-F238E27FC236}">
                <a16:creationId xmlns:a16="http://schemas.microsoft.com/office/drawing/2014/main" id="{BF0C4A9C-D1DE-6B42-B9A1-CC1323A7866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82417" y="1343818"/>
            <a:ext cx="8627165" cy="4717981"/>
          </a:xfrm>
          <a:prstGeom prst="rect">
            <a:avLst/>
          </a:prstGeom>
        </p:spPr>
      </p:pic>
      <p:sp>
        <p:nvSpPr>
          <p:cNvPr id="6" name="TextBox 5">
            <a:extLst>
              <a:ext uri="{FF2B5EF4-FFF2-40B4-BE49-F238E27FC236}">
                <a16:creationId xmlns:a16="http://schemas.microsoft.com/office/drawing/2014/main" id="{0DCC844D-39F2-7E4E-9512-B60D2AEECBF0}"/>
              </a:ext>
            </a:extLst>
          </p:cNvPr>
          <p:cNvSpPr txBox="1"/>
          <p:nvPr/>
        </p:nvSpPr>
        <p:spPr>
          <a:xfrm>
            <a:off x="0" y="6488668"/>
            <a:ext cx="5079504" cy="369332"/>
          </a:xfrm>
          <a:prstGeom prst="rect">
            <a:avLst/>
          </a:prstGeom>
          <a:noFill/>
        </p:spPr>
        <p:txBody>
          <a:bodyPr wrap="square">
            <a:spAutoFit/>
          </a:bodyPr>
          <a:lstStyle/>
          <a:p>
            <a:r>
              <a:rPr lang="en-US" dirty="0"/>
              <a:t>[</a:t>
            </a:r>
            <a:r>
              <a:rPr lang="en-US" dirty="0" err="1"/>
              <a:t>Karras</a:t>
            </a:r>
            <a:r>
              <a:rPr lang="en-US" dirty="0"/>
              <a:t> 2021 </a:t>
            </a:r>
            <a:r>
              <a:rPr lang="en-US" dirty="0">
                <a:hlinkClick r:id="rId5"/>
              </a:rPr>
              <a:t>https://arxiv.org/pdf/2106.12423.pdf</a:t>
            </a:r>
            <a:r>
              <a:rPr lang="en-US" dirty="0"/>
              <a:t> ]</a:t>
            </a:r>
          </a:p>
        </p:txBody>
      </p:sp>
    </p:spTree>
    <p:extLst>
      <p:ext uri="{BB962C8B-B14F-4D97-AF65-F5344CB8AC3E}">
        <p14:creationId xmlns:p14="http://schemas.microsoft.com/office/powerpoint/2010/main" val="348376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6845-31E5-6542-8F36-FCA966CB444D}"/>
              </a:ext>
            </a:extLst>
          </p:cNvPr>
          <p:cNvSpPr>
            <a:spLocks noGrp="1"/>
          </p:cNvSpPr>
          <p:nvPr>
            <p:ph type="title"/>
          </p:nvPr>
        </p:nvSpPr>
        <p:spPr/>
        <p:txBody>
          <a:bodyPr/>
          <a:lstStyle/>
          <a:p>
            <a:r>
              <a:rPr lang="en-US" dirty="0" err="1"/>
              <a:t>StyleGAN</a:t>
            </a:r>
            <a:r>
              <a:rPr lang="en-US" dirty="0"/>
              <a:t> 3: Alias-reduced, Rotation-invariant</a:t>
            </a:r>
          </a:p>
        </p:txBody>
      </p:sp>
      <p:sp>
        <p:nvSpPr>
          <p:cNvPr id="3" name="Content Placeholder 2">
            <a:extLst>
              <a:ext uri="{FF2B5EF4-FFF2-40B4-BE49-F238E27FC236}">
                <a16:creationId xmlns:a16="http://schemas.microsoft.com/office/drawing/2014/main" id="{2E30BA16-1EC6-104D-BD68-84C32972ED17}"/>
              </a:ext>
            </a:extLst>
          </p:cNvPr>
          <p:cNvSpPr>
            <a:spLocks noGrp="1"/>
          </p:cNvSpPr>
          <p:nvPr>
            <p:ph idx="1"/>
          </p:nvPr>
        </p:nvSpPr>
        <p:spPr>
          <a:xfrm>
            <a:off x="838199" y="1343818"/>
            <a:ext cx="10515600" cy="4593092"/>
          </a:xfrm>
        </p:spPr>
        <p:txBody>
          <a:bodyPr/>
          <a:lstStyle/>
          <a:p>
            <a:pPr marL="0" indent="0">
              <a:buNone/>
            </a:pPr>
            <a:r>
              <a:rPr lang="en-US" dirty="0"/>
              <a:t>Respect Nyquist: </a:t>
            </a:r>
            <a:r>
              <a:rPr lang="en-US" dirty="0" err="1"/>
              <a:t>upsample</a:t>
            </a:r>
            <a:r>
              <a:rPr lang="en-US" dirty="0"/>
              <a:t> before nonlinearities like </a:t>
            </a:r>
            <a:r>
              <a:rPr lang="en-US" dirty="0" err="1"/>
              <a:t>ReLU</a:t>
            </a:r>
            <a:r>
              <a:rPr lang="en-US" dirty="0"/>
              <a:t>, upscaling.</a:t>
            </a:r>
          </a:p>
          <a:p>
            <a:pPr marL="0" indent="0">
              <a:buNone/>
            </a:pPr>
            <a:r>
              <a:rPr lang="en-US" dirty="0"/>
              <a:t>Do not increase resolution every layer, but less aggressively. </a:t>
            </a:r>
          </a:p>
        </p:txBody>
      </p:sp>
      <p:pic>
        <p:nvPicPr>
          <p:cNvPr id="4" name="Picture 3">
            <a:extLst>
              <a:ext uri="{FF2B5EF4-FFF2-40B4-BE49-F238E27FC236}">
                <a16:creationId xmlns:a16="http://schemas.microsoft.com/office/drawing/2014/main" id="{58F6A24C-562D-B64E-9CA5-33BCD2E759BA}"/>
              </a:ext>
            </a:extLst>
          </p:cNvPr>
          <p:cNvPicPr>
            <a:picLocks noChangeAspect="1"/>
          </p:cNvPicPr>
          <p:nvPr/>
        </p:nvPicPr>
        <p:blipFill>
          <a:blip r:embed="rId2"/>
          <a:stretch>
            <a:fillRect/>
          </a:stretch>
        </p:blipFill>
        <p:spPr>
          <a:xfrm>
            <a:off x="1517072" y="2355238"/>
            <a:ext cx="9157855" cy="4061778"/>
          </a:xfrm>
          <a:prstGeom prst="rect">
            <a:avLst/>
          </a:prstGeom>
        </p:spPr>
      </p:pic>
    </p:spTree>
    <p:extLst>
      <p:ext uri="{BB962C8B-B14F-4D97-AF65-F5344CB8AC3E}">
        <p14:creationId xmlns:p14="http://schemas.microsoft.com/office/powerpoint/2010/main" val="2037932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FF65-2C77-7B42-AC34-035893E5251B}"/>
              </a:ext>
            </a:extLst>
          </p:cNvPr>
          <p:cNvSpPr>
            <a:spLocks noGrp="1"/>
          </p:cNvSpPr>
          <p:nvPr>
            <p:ph type="title"/>
          </p:nvPr>
        </p:nvSpPr>
        <p:spPr/>
        <p:txBody>
          <a:bodyPr/>
          <a:lstStyle/>
          <a:p>
            <a:r>
              <a:rPr lang="en-US" dirty="0"/>
              <a:t>VQGAN: handle complicated compositions</a:t>
            </a:r>
          </a:p>
        </p:txBody>
      </p:sp>
      <p:sp>
        <p:nvSpPr>
          <p:cNvPr id="3" name="Content Placeholder 2">
            <a:extLst>
              <a:ext uri="{FF2B5EF4-FFF2-40B4-BE49-F238E27FC236}">
                <a16:creationId xmlns:a16="http://schemas.microsoft.com/office/drawing/2014/main" id="{9D906290-FFB7-134F-9E0B-CC64B596A8E4}"/>
              </a:ext>
            </a:extLst>
          </p:cNvPr>
          <p:cNvSpPr>
            <a:spLocks noGrp="1"/>
          </p:cNvSpPr>
          <p:nvPr>
            <p:ph idx="1"/>
          </p:nvPr>
        </p:nvSpPr>
        <p:spPr>
          <a:xfrm>
            <a:off x="838200" y="1343818"/>
            <a:ext cx="10515600" cy="4833145"/>
          </a:xfrm>
        </p:spPr>
        <p:txBody>
          <a:bodyPr/>
          <a:lstStyle/>
          <a:p>
            <a:pPr marL="0" indent="0">
              <a:buNone/>
            </a:pPr>
            <a:r>
              <a:rPr lang="en-US" b="1" dirty="0">
                <a:latin typeface="Calibri" panose="020F0502020204030204" pitchFamily="34" charset="0"/>
                <a:cs typeface="Calibri" panose="020F0502020204030204" pitchFamily="34" charset="0"/>
              </a:rPr>
              <a:t>GANs</a:t>
            </a:r>
            <a:r>
              <a:rPr lang="en-US" dirty="0"/>
              <a:t> are excellent at local photorealism, not complex scenes.</a:t>
            </a:r>
          </a:p>
          <a:p>
            <a:pPr marL="0" indent="0">
              <a:buNone/>
            </a:pPr>
            <a:r>
              <a:rPr lang="en-US" b="1" dirty="0">
                <a:latin typeface="Calibri" panose="020F0502020204030204" pitchFamily="34" charset="0"/>
                <a:cs typeface="Calibri" panose="020F0502020204030204" pitchFamily="34" charset="0"/>
              </a:rPr>
              <a:t>Transformers</a:t>
            </a:r>
            <a:r>
              <a:rPr lang="en-US" dirty="0"/>
              <a:t> excel at complex compositions, not signal processing.</a:t>
            </a:r>
          </a:p>
          <a:p>
            <a:pPr marL="0" indent="0">
              <a:buNone/>
            </a:pPr>
            <a:r>
              <a:rPr lang="en-US" dirty="0"/>
              <a:t>Idea: combine transformers globally, GAN locally.</a:t>
            </a:r>
          </a:p>
          <a:p>
            <a:pPr marL="0" indent="0">
              <a:buNone/>
            </a:pPr>
            <a:endParaRPr lang="en-US" dirty="0"/>
          </a:p>
        </p:txBody>
      </p:sp>
      <p:pic>
        <p:nvPicPr>
          <p:cNvPr id="4" name="Picture 3">
            <a:extLst>
              <a:ext uri="{FF2B5EF4-FFF2-40B4-BE49-F238E27FC236}">
                <a16:creationId xmlns:a16="http://schemas.microsoft.com/office/drawing/2014/main" id="{CEA944AC-9984-2B47-99EA-42427673B0CC}"/>
              </a:ext>
            </a:extLst>
          </p:cNvPr>
          <p:cNvPicPr>
            <a:picLocks noChangeAspect="1"/>
          </p:cNvPicPr>
          <p:nvPr/>
        </p:nvPicPr>
        <p:blipFill>
          <a:blip r:embed="rId2"/>
          <a:stretch>
            <a:fillRect/>
          </a:stretch>
        </p:blipFill>
        <p:spPr>
          <a:xfrm>
            <a:off x="2351231" y="3429000"/>
            <a:ext cx="7489537" cy="2959392"/>
          </a:xfrm>
          <a:prstGeom prst="rect">
            <a:avLst/>
          </a:prstGeom>
        </p:spPr>
      </p:pic>
      <p:sp>
        <p:nvSpPr>
          <p:cNvPr id="8" name="TextBox 7">
            <a:extLst>
              <a:ext uri="{FF2B5EF4-FFF2-40B4-BE49-F238E27FC236}">
                <a16:creationId xmlns:a16="http://schemas.microsoft.com/office/drawing/2014/main" id="{E53C3E58-5A50-634E-8AE4-C91603AECF46}"/>
              </a:ext>
            </a:extLst>
          </p:cNvPr>
          <p:cNvSpPr txBox="1"/>
          <p:nvPr/>
        </p:nvSpPr>
        <p:spPr>
          <a:xfrm>
            <a:off x="0" y="6486298"/>
            <a:ext cx="7174924" cy="371702"/>
          </a:xfrm>
          <a:prstGeom prst="rect">
            <a:avLst/>
          </a:prstGeom>
          <a:noFill/>
        </p:spPr>
        <p:txBody>
          <a:bodyPr wrap="square">
            <a:spAutoFit/>
          </a:bodyPr>
          <a:lstStyle/>
          <a:p>
            <a:r>
              <a:rPr lang="en-US" dirty="0"/>
              <a:t>[</a:t>
            </a:r>
            <a:r>
              <a:rPr lang="en-US" dirty="0" err="1"/>
              <a:t>Esser</a:t>
            </a:r>
            <a:r>
              <a:rPr lang="en-US" dirty="0"/>
              <a:t> 2021 “Taming Transformers” </a:t>
            </a:r>
            <a:r>
              <a:rPr lang="en-US" dirty="0">
                <a:hlinkClick r:id="rId3"/>
              </a:rPr>
              <a:t>https://arxiv.org/pdf/2012.09841.pdf</a:t>
            </a:r>
            <a:r>
              <a:rPr lang="en-US" dirty="0"/>
              <a:t> ]</a:t>
            </a:r>
          </a:p>
        </p:txBody>
      </p:sp>
      <p:grpSp>
        <p:nvGrpSpPr>
          <p:cNvPr id="19" name="Group 18">
            <a:extLst>
              <a:ext uri="{FF2B5EF4-FFF2-40B4-BE49-F238E27FC236}">
                <a16:creationId xmlns:a16="http://schemas.microsoft.com/office/drawing/2014/main" id="{81F4111B-D91F-5045-B0E9-F0A51E46CAC7}"/>
              </a:ext>
            </a:extLst>
          </p:cNvPr>
          <p:cNvGrpSpPr/>
          <p:nvPr/>
        </p:nvGrpSpPr>
        <p:grpSpPr>
          <a:xfrm>
            <a:off x="-339886" y="2775065"/>
            <a:ext cx="8893042" cy="2169292"/>
            <a:chOff x="-206036" y="2696647"/>
            <a:chExt cx="8146498" cy="3752944"/>
          </a:xfrm>
        </p:grpSpPr>
        <p:sp>
          <p:nvSpPr>
            <p:cNvPr id="11" name="Oval 10">
              <a:extLst>
                <a:ext uri="{FF2B5EF4-FFF2-40B4-BE49-F238E27FC236}">
                  <a16:creationId xmlns:a16="http://schemas.microsoft.com/office/drawing/2014/main" id="{D5CDEAD7-8F30-834D-A5AB-61A0BC14AEA5}"/>
                </a:ext>
              </a:extLst>
            </p:cNvPr>
            <p:cNvSpPr/>
            <p:nvPr/>
          </p:nvSpPr>
          <p:spPr>
            <a:xfrm>
              <a:off x="4924225" y="3429000"/>
              <a:ext cx="3016237" cy="3020591"/>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9EB2643-D8B3-C74D-A567-F610A082B0BD}"/>
                </a:ext>
              </a:extLst>
            </p:cNvPr>
            <p:cNvSpPr txBox="1"/>
            <p:nvPr/>
          </p:nvSpPr>
          <p:spPr>
            <a:xfrm>
              <a:off x="-206036" y="2880425"/>
              <a:ext cx="6449534" cy="905187"/>
            </a:xfrm>
            <a:prstGeom prst="rect">
              <a:avLst/>
            </a:prstGeom>
            <a:noFill/>
          </p:spPr>
          <p:txBody>
            <a:bodyPr wrap="square" rtlCol="0">
              <a:spAutoFit/>
            </a:bodyPr>
            <a:lstStyle/>
            <a:p>
              <a:pPr algn="ctr"/>
              <a:r>
                <a:rPr lang="en-US" sz="2800" dirty="0">
                  <a:latin typeface="+mj-lt"/>
                </a:rPr>
                <a:t>layout from autoregressive transformer</a:t>
              </a:r>
            </a:p>
          </p:txBody>
        </p:sp>
        <p:sp>
          <p:nvSpPr>
            <p:cNvPr id="15" name="Freeform 14">
              <a:extLst>
                <a:ext uri="{FF2B5EF4-FFF2-40B4-BE49-F238E27FC236}">
                  <a16:creationId xmlns:a16="http://schemas.microsoft.com/office/drawing/2014/main" id="{F47274F4-85C0-C84B-B5C5-EF60169534DC}"/>
                </a:ext>
              </a:extLst>
            </p:cNvPr>
            <p:cNvSpPr/>
            <p:nvPr/>
          </p:nvSpPr>
          <p:spPr>
            <a:xfrm rot="3341368">
              <a:off x="5560939" y="2822801"/>
              <a:ext cx="1125946" cy="873637"/>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rgbClr val="00B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527C9405-F425-6C46-8187-4150BAABB75C}"/>
              </a:ext>
            </a:extLst>
          </p:cNvPr>
          <p:cNvGrpSpPr/>
          <p:nvPr/>
        </p:nvGrpSpPr>
        <p:grpSpPr>
          <a:xfrm>
            <a:off x="45686" y="3840265"/>
            <a:ext cx="7748805" cy="2566481"/>
            <a:chOff x="45686" y="3840265"/>
            <a:chExt cx="7748805" cy="2566481"/>
          </a:xfrm>
        </p:grpSpPr>
        <p:sp>
          <p:nvSpPr>
            <p:cNvPr id="13" name="Oval 12">
              <a:extLst>
                <a:ext uri="{FF2B5EF4-FFF2-40B4-BE49-F238E27FC236}">
                  <a16:creationId xmlns:a16="http://schemas.microsoft.com/office/drawing/2014/main" id="{71F21144-DA32-9D43-8E0C-D36A32EEE1B4}"/>
                </a:ext>
              </a:extLst>
            </p:cNvPr>
            <p:cNvSpPr/>
            <p:nvPr/>
          </p:nvSpPr>
          <p:spPr>
            <a:xfrm>
              <a:off x="3221121" y="4944358"/>
              <a:ext cx="4573370" cy="146238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CA9E40B8-B756-574C-8F03-E62EBE3F3F9D}"/>
                </a:ext>
              </a:extLst>
            </p:cNvPr>
            <p:cNvSpPr txBox="1"/>
            <p:nvPr/>
          </p:nvSpPr>
          <p:spPr>
            <a:xfrm>
              <a:off x="45686" y="3840265"/>
              <a:ext cx="2153930" cy="2246769"/>
            </a:xfrm>
            <a:prstGeom prst="rect">
              <a:avLst/>
            </a:prstGeom>
            <a:noFill/>
          </p:spPr>
          <p:txBody>
            <a:bodyPr wrap="square" rtlCol="0">
              <a:spAutoFit/>
            </a:bodyPr>
            <a:lstStyle/>
            <a:p>
              <a:pPr algn="ctr"/>
              <a:r>
                <a:rPr lang="en-US" sz="2800" dirty="0">
                  <a:latin typeface="+mj-lt"/>
                </a:rPr>
                <a:t>codebook from quantized variational</a:t>
              </a:r>
            </a:p>
            <a:p>
              <a:pPr algn="ctr"/>
              <a:r>
                <a:rPr lang="en-US" sz="2800" dirty="0">
                  <a:latin typeface="+mj-lt"/>
                </a:rPr>
                <a:t>autoencoder</a:t>
              </a:r>
            </a:p>
          </p:txBody>
        </p:sp>
        <p:sp>
          <p:nvSpPr>
            <p:cNvPr id="16" name="Freeform 15">
              <a:extLst>
                <a:ext uri="{FF2B5EF4-FFF2-40B4-BE49-F238E27FC236}">
                  <a16:creationId xmlns:a16="http://schemas.microsoft.com/office/drawing/2014/main" id="{C8DD633E-850E-D14E-9BB9-2FD6B8736BE8}"/>
                </a:ext>
              </a:extLst>
            </p:cNvPr>
            <p:cNvSpPr/>
            <p:nvPr/>
          </p:nvSpPr>
          <p:spPr>
            <a:xfrm rot="11756996" flipH="1" flipV="1">
              <a:off x="1781284" y="4378779"/>
              <a:ext cx="3052892" cy="586913"/>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5E6B81FA-3D96-8448-8189-B88FA9FC6846}"/>
              </a:ext>
            </a:extLst>
          </p:cNvPr>
          <p:cNvGrpSpPr/>
          <p:nvPr/>
        </p:nvGrpSpPr>
        <p:grpSpPr>
          <a:xfrm>
            <a:off x="7668491" y="2644866"/>
            <a:ext cx="4319951" cy="3841432"/>
            <a:chOff x="7668491" y="2644866"/>
            <a:chExt cx="4319951" cy="3841432"/>
          </a:xfrm>
        </p:grpSpPr>
        <p:sp>
          <p:nvSpPr>
            <p:cNvPr id="9" name="Oval 8">
              <a:extLst>
                <a:ext uri="{FF2B5EF4-FFF2-40B4-BE49-F238E27FC236}">
                  <a16:creationId xmlns:a16="http://schemas.microsoft.com/office/drawing/2014/main" id="{028131D9-590E-3948-99BB-CCF7E9CD70BB}"/>
                </a:ext>
              </a:extLst>
            </p:cNvPr>
            <p:cNvSpPr/>
            <p:nvPr/>
          </p:nvSpPr>
          <p:spPr>
            <a:xfrm>
              <a:off x="7668491" y="3221182"/>
              <a:ext cx="2576945" cy="326511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51FAB45-CED0-044E-84E1-86DF10FBA953}"/>
                </a:ext>
              </a:extLst>
            </p:cNvPr>
            <p:cNvSpPr txBox="1"/>
            <p:nvPr/>
          </p:nvSpPr>
          <p:spPr>
            <a:xfrm>
              <a:off x="9959878" y="2644866"/>
              <a:ext cx="2028564" cy="1815882"/>
            </a:xfrm>
            <a:prstGeom prst="rect">
              <a:avLst/>
            </a:prstGeom>
            <a:noFill/>
          </p:spPr>
          <p:txBody>
            <a:bodyPr wrap="square" rtlCol="0">
              <a:spAutoFit/>
            </a:bodyPr>
            <a:lstStyle/>
            <a:p>
              <a:pPr algn="ctr"/>
              <a:r>
                <a:rPr lang="en-US" sz="2800" dirty="0">
                  <a:latin typeface="+mj-lt"/>
                </a:rPr>
                <a:t>pixels from patch-conditional GAN</a:t>
              </a:r>
            </a:p>
          </p:txBody>
        </p:sp>
        <p:sp>
          <p:nvSpPr>
            <p:cNvPr id="17" name="Freeform 16">
              <a:extLst>
                <a:ext uri="{FF2B5EF4-FFF2-40B4-BE49-F238E27FC236}">
                  <a16:creationId xmlns:a16="http://schemas.microsoft.com/office/drawing/2014/main" id="{0B7568CD-CF82-DD4E-AC13-CAF2A5F51336}"/>
                </a:ext>
              </a:extLst>
            </p:cNvPr>
            <p:cNvSpPr/>
            <p:nvPr/>
          </p:nvSpPr>
          <p:spPr>
            <a:xfrm rot="10800000">
              <a:off x="10289804" y="4443667"/>
              <a:ext cx="676737" cy="577618"/>
            </a:xfrm>
            <a:custGeom>
              <a:avLst/>
              <a:gdLst>
                <a:gd name="connsiteX0" fmla="*/ 0 w 3951514"/>
                <a:gd name="connsiteY0" fmla="*/ 1075201 h 1075201"/>
                <a:gd name="connsiteX1" fmla="*/ 1910443 w 3951514"/>
                <a:gd name="connsiteY1" fmla="*/ 62829 h 1075201"/>
                <a:gd name="connsiteX2" fmla="*/ 3951514 w 3951514"/>
                <a:gd name="connsiteY2" fmla="*/ 193458 h 1075201"/>
              </a:gdLst>
              <a:ahLst/>
              <a:cxnLst>
                <a:cxn ang="0">
                  <a:pos x="connsiteX0" y="connsiteY0"/>
                </a:cxn>
                <a:cxn ang="0">
                  <a:pos x="connsiteX1" y="connsiteY1"/>
                </a:cxn>
                <a:cxn ang="0">
                  <a:pos x="connsiteX2" y="connsiteY2"/>
                </a:cxn>
              </a:cxnLst>
              <a:rect l="l" t="t" r="r" b="b"/>
              <a:pathLst>
                <a:path w="3951514" h="1075201">
                  <a:moveTo>
                    <a:pt x="0" y="1075201"/>
                  </a:moveTo>
                  <a:cubicBezTo>
                    <a:pt x="625928" y="642493"/>
                    <a:pt x="1251857" y="209786"/>
                    <a:pt x="1910443" y="62829"/>
                  </a:cubicBezTo>
                  <a:cubicBezTo>
                    <a:pt x="2569029" y="-84128"/>
                    <a:pt x="3260271" y="54665"/>
                    <a:pt x="3951514" y="193458"/>
                  </a:cubicBezTo>
                </a:path>
              </a:pathLst>
            </a:custGeom>
            <a:noFill/>
            <a:ln w="762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74568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3C7DF-62D6-B3F6-CB0C-F963B532C09F}"/>
              </a:ext>
            </a:extLst>
          </p:cNvPr>
          <p:cNvSpPr>
            <a:spLocks noGrp="1"/>
          </p:cNvSpPr>
          <p:nvPr>
            <p:ph type="title"/>
          </p:nvPr>
        </p:nvSpPr>
        <p:spPr>
          <a:xfrm>
            <a:off x="0" y="2374232"/>
            <a:ext cx="12192000" cy="1931068"/>
          </a:xfrm>
        </p:spPr>
        <p:txBody>
          <a:bodyPr anchor="ctr" anchorCtr="0">
            <a:noAutofit/>
          </a:bodyPr>
          <a:lstStyle/>
          <a:p>
            <a:pPr>
              <a:lnSpc>
                <a:spcPct val="100000"/>
              </a:lnSpc>
            </a:pPr>
            <a:r>
              <a:rPr lang="en-US" sz="6000" dirty="0"/>
              <a:t>Variational Autoencoders</a:t>
            </a:r>
          </a:p>
        </p:txBody>
      </p:sp>
    </p:spTree>
    <p:extLst>
      <p:ext uri="{BB962C8B-B14F-4D97-AF65-F5344CB8AC3E}">
        <p14:creationId xmlns:p14="http://schemas.microsoft.com/office/powerpoint/2010/main" val="391316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69592D7B-804C-C139-5F3D-5DBEB8ADDA59}"/>
              </a:ext>
            </a:extLst>
          </p:cNvPr>
          <p:cNvSpPr>
            <a:spLocks noGrp="1"/>
          </p:cNvSpPr>
          <p:nvPr>
            <p:ph idx="1"/>
          </p:nvPr>
        </p:nvSpPr>
        <p:spPr>
          <a:xfrm>
            <a:off x="838200" y="762000"/>
            <a:ext cx="10515600" cy="5715373"/>
          </a:xfrm>
        </p:spPr>
        <p:txBody>
          <a:bodyPr>
            <a:normAutofit/>
          </a:bodyPr>
          <a:lstStyle/>
          <a:p>
            <a:pPr marL="0" indent="0">
              <a:buNone/>
            </a:pPr>
            <a:r>
              <a:rPr lang="en-US" dirty="0"/>
              <a:t>Our main question:</a:t>
            </a:r>
          </a:p>
          <a:p>
            <a:pPr marL="0" indent="0">
              <a:buNone/>
            </a:pPr>
            <a:endParaRPr lang="en-US" sz="4400" dirty="0"/>
          </a:p>
          <a:p>
            <a:pPr marL="0" indent="0">
              <a:buNone/>
            </a:pPr>
            <a:endParaRPr lang="en-US" sz="4400" dirty="0"/>
          </a:p>
          <a:p>
            <a:pPr marL="0" indent="0" algn="ctr">
              <a:buNone/>
            </a:pPr>
            <a:r>
              <a:rPr lang="en-US" sz="4400" dirty="0">
                <a:solidFill>
                  <a:srgbClr val="7030A0"/>
                </a:solidFill>
              </a:rPr>
              <a:t>How </a:t>
            </a:r>
            <a:r>
              <a:rPr lang="en-US" sz="4400" u="sng" dirty="0">
                <a:solidFill>
                  <a:srgbClr val="7030A0"/>
                </a:solidFill>
              </a:rPr>
              <a:t>directly</a:t>
            </a:r>
            <a:r>
              <a:rPr lang="en-US" sz="4400" dirty="0">
                <a:solidFill>
                  <a:srgbClr val="7030A0"/>
                </a:solidFill>
              </a:rPr>
              <a:t> measure modeled probability?</a:t>
            </a:r>
          </a:p>
          <a:p>
            <a:pPr marL="0" indent="0" algn="ctr">
              <a:buNone/>
            </a:pPr>
            <a:endParaRPr lang="en-US" sz="4400" dirty="0"/>
          </a:p>
          <a:p>
            <a:pPr marL="0" indent="0" algn="r">
              <a:buNone/>
            </a:pPr>
            <a:r>
              <a:rPr lang="en-US" sz="4400" dirty="0">
                <a:solidFill>
                  <a:srgbClr val="7030A0"/>
                </a:solidFill>
              </a:rPr>
              <a:t>... rather than a distance?</a:t>
            </a:r>
          </a:p>
        </p:txBody>
      </p:sp>
    </p:spTree>
    <p:extLst>
      <p:ext uri="{BB962C8B-B14F-4D97-AF65-F5344CB8AC3E}">
        <p14:creationId xmlns:p14="http://schemas.microsoft.com/office/powerpoint/2010/main" val="1062000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DC9A-1651-88B2-B4DD-068846637355}"/>
              </a:ext>
            </a:extLst>
          </p:cNvPr>
          <p:cNvSpPr>
            <a:spLocks noGrp="1"/>
          </p:cNvSpPr>
          <p:nvPr>
            <p:ph type="title"/>
          </p:nvPr>
        </p:nvSpPr>
        <p:spPr/>
        <p:txBody>
          <a:bodyPr/>
          <a:lstStyle/>
          <a:p>
            <a:r>
              <a:rPr lang="en-US" dirty="0"/>
              <a:t>The VAE idea vs the GAN idea</a:t>
            </a:r>
          </a:p>
        </p:txBody>
      </p:sp>
      <p:sp>
        <p:nvSpPr>
          <p:cNvPr id="15" name="Can 14">
            <a:extLst>
              <a:ext uri="{FF2B5EF4-FFF2-40B4-BE49-F238E27FC236}">
                <a16:creationId xmlns:a16="http://schemas.microsoft.com/office/drawing/2014/main" id="{24102AB7-5AD4-F38E-DDBB-1C6281B8ACB9}"/>
              </a:ext>
            </a:extLst>
          </p:cNvPr>
          <p:cNvSpPr/>
          <p:nvPr/>
        </p:nvSpPr>
        <p:spPr>
          <a:xfrm>
            <a:off x="5744286" y="1154428"/>
            <a:ext cx="892876" cy="1187525"/>
          </a:xfrm>
          <a:prstGeom prst="can">
            <a:avLst/>
          </a:prstGeom>
          <a:solidFill>
            <a:schemeClr val="accent5">
              <a:lumMod val="20000"/>
              <a:lumOff val="80000"/>
            </a:schemeClr>
          </a:solidFill>
          <a:ln w="38100">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31" name="Group 30">
            <a:extLst>
              <a:ext uri="{FF2B5EF4-FFF2-40B4-BE49-F238E27FC236}">
                <a16:creationId xmlns:a16="http://schemas.microsoft.com/office/drawing/2014/main" id="{FC762CEF-891A-1DC7-EFB8-21649DCB2067}"/>
              </a:ext>
            </a:extLst>
          </p:cNvPr>
          <p:cNvGrpSpPr/>
          <p:nvPr/>
        </p:nvGrpSpPr>
        <p:grpSpPr>
          <a:xfrm>
            <a:off x="6637162" y="1748191"/>
            <a:ext cx="4615975" cy="4548376"/>
            <a:chOff x="6637162" y="1748191"/>
            <a:chExt cx="4615975" cy="4548376"/>
          </a:xfrm>
        </p:grpSpPr>
        <p:sp>
          <p:nvSpPr>
            <p:cNvPr id="11" name="TextBox 10">
              <a:extLst>
                <a:ext uri="{FF2B5EF4-FFF2-40B4-BE49-F238E27FC236}">
                  <a16:creationId xmlns:a16="http://schemas.microsoft.com/office/drawing/2014/main" id="{E3AC92B7-1647-2E01-9B3A-DC84A6A30B94}"/>
                </a:ext>
              </a:extLst>
            </p:cNvPr>
            <p:cNvSpPr txBox="1"/>
            <p:nvPr/>
          </p:nvSpPr>
          <p:spPr>
            <a:xfrm>
              <a:off x="7117159" y="3290222"/>
              <a:ext cx="155491" cy="523220"/>
            </a:xfrm>
            <a:prstGeom prst="rect">
              <a:avLst/>
            </a:prstGeom>
            <a:noFill/>
          </p:spPr>
          <p:txBody>
            <a:bodyPr wrap="none" lIns="0" rIns="0" rtlCol="0">
              <a:spAutoFit/>
            </a:bodyPr>
            <a:lstStyle/>
            <a:p>
              <a:pPr algn="ctr"/>
              <a:r>
                <a:rPr lang="en-US" sz="2800" dirty="0"/>
                <a:t>x</a:t>
              </a:r>
            </a:p>
          </p:txBody>
        </p:sp>
        <p:sp>
          <p:nvSpPr>
            <p:cNvPr id="13" name="TextBox 12">
              <a:extLst>
                <a:ext uri="{FF2B5EF4-FFF2-40B4-BE49-F238E27FC236}">
                  <a16:creationId xmlns:a16="http://schemas.microsoft.com/office/drawing/2014/main" id="{E2CBC83C-03F0-EC12-674C-6AB339F197B9}"/>
                </a:ext>
              </a:extLst>
            </p:cNvPr>
            <p:cNvSpPr txBox="1"/>
            <p:nvPr/>
          </p:nvSpPr>
          <p:spPr>
            <a:xfrm>
              <a:off x="10918109" y="3290222"/>
              <a:ext cx="335028" cy="523220"/>
            </a:xfrm>
            <a:prstGeom prst="rect">
              <a:avLst/>
            </a:prstGeom>
            <a:noFill/>
          </p:spPr>
          <p:txBody>
            <a:bodyPr wrap="none" lIns="0" rIns="0" rtlCol="0">
              <a:spAutoFit/>
            </a:bodyPr>
            <a:lstStyle/>
            <a:p>
              <a:pPr algn="ctr"/>
              <a:r>
                <a:rPr lang="en-US" sz="2800" dirty="0">
                  <a:highlight>
                    <a:srgbClr val="FFFF00"/>
                  </a:highlight>
                </a:rPr>
                <a:t>x*</a:t>
              </a:r>
            </a:p>
          </p:txBody>
        </p:sp>
        <p:cxnSp>
          <p:nvCxnSpPr>
            <p:cNvPr id="18" name="Straight Arrow Connector 17">
              <a:extLst>
                <a:ext uri="{FF2B5EF4-FFF2-40B4-BE49-F238E27FC236}">
                  <a16:creationId xmlns:a16="http://schemas.microsoft.com/office/drawing/2014/main" id="{3CD044B6-DC01-D5A9-30D8-FA2BB4D37BD7}"/>
                </a:ext>
              </a:extLst>
            </p:cNvPr>
            <p:cNvCxnSpPr>
              <a:cxnSpLocks/>
              <a:stCxn id="11" idx="3"/>
              <a:endCxn id="13" idx="1"/>
            </p:cNvCxnSpPr>
            <p:nvPr/>
          </p:nvCxnSpPr>
          <p:spPr>
            <a:xfrm>
              <a:off x="7272650" y="3551832"/>
              <a:ext cx="3645459"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170D239-C1B2-59C6-456C-3339E0C2B7C7}"/>
                </a:ext>
              </a:extLst>
            </p:cNvPr>
            <p:cNvSpPr txBox="1"/>
            <p:nvPr/>
          </p:nvSpPr>
          <p:spPr>
            <a:xfrm>
              <a:off x="9052931" y="3290222"/>
              <a:ext cx="141064" cy="523220"/>
            </a:xfrm>
            <a:prstGeom prst="rect">
              <a:avLst/>
            </a:prstGeom>
            <a:solidFill>
              <a:schemeClr val="bg1"/>
            </a:solidFill>
          </p:spPr>
          <p:txBody>
            <a:bodyPr wrap="none" lIns="0" rIns="0" rtlCol="0">
              <a:spAutoFit/>
            </a:bodyPr>
            <a:lstStyle/>
            <a:p>
              <a:pPr algn="ctr"/>
              <a:r>
                <a:rPr lang="en-US" sz="2800" dirty="0"/>
                <a:t>z</a:t>
              </a:r>
            </a:p>
          </p:txBody>
        </p:sp>
        <p:sp>
          <p:nvSpPr>
            <p:cNvPr id="6" name="Trapezoid 5">
              <a:extLst>
                <a:ext uri="{FF2B5EF4-FFF2-40B4-BE49-F238E27FC236}">
                  <a16:creationId xmlns:a16="http://schemas.microsoft.com/office/drawing/2014/main" id="{3561D913-B613-E38A-2499-B679EB85063C}"/>
                </a:ext>
              </a:extLst>
            </p:cNvPr>
            <p:cNvSpPr/>
            <p:nvPr/>
          </p:nvSpPr>
          <p:spPr>
            <a:xfrm rot="16200000">
              <a:off x="8720521" y="2857204"/>
              <a:ext cx="2624383" cy="1351128"/>
            </a:xfrm>
            <a:prstGeom prst="trapezoid">
              <a:avLst>
                <a:gd name="adj" fmla="val 79548"/>
              </a:avLst>
            </a:prstGeom>
            <a:ln w="38100">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rapezoid 6">
              <a:extLst>
                <a:ext uri="{FF2B5EF4-FFF2-40B4-BE49-F238E27FC236}">
                  <a16:creationId xmlns:a16="http://schemas.microsoft.com/office/drawing/2014/main" id="{411380C5-FF87-0D1B-04E7-B30771DF0B98}"/>
                </a:ext>
              </a:extLst>
            </p:cNvPr>
            <p:cNvSpPr/>
            <p:nvPr/>
          </p:nvSpPr>
          <p:spPr>
            <a:xfrm rot="5400000">
              <a:off x="6902025" y="2857204"/>
              <a:ext cx="2624383" cy="1351128"/>
            </a:xfrm>
            <a:prstGeom prst="trapezoid">
              <a:avLst>
                <a:gd name="adj" fmla="val 79548"/>
              </a:avLst>
            </a:prstGeom>
            <a:ln w="38100">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6" name="Elbow Connector 25">
              <a:extLst>
                <a:ext uri="{FF2B5EF4-FFF2-40B4-BE49-F238E27FC236}">
                  <a16:creationId xmlns:a16="http://schemas.microsoft.com/office/drawing/2014/main" id="{A56CD9EE-DB24-672D-74F8-B2532185AF4C}"/>
                </a:ext>
              </a:extLst>
            </p:cNvPr>
            <p:cNvCxnSpPr>
              <a:cxnSpLocks/>
              <a:stCxn id="15" idx="4"/>
              <a:endCxn id="11" idx="1"/>
            </p:cNvCxnSpPr>
            <p:nvPr/>
          </p:nvCxnSpPr>
          <p:spPr>
            <a:xfrm>
              <a:off x="6637162" y="1748191"/>
              <a:ext cx="479997" cy="1803641"/>
            </a:xfrm>
            <a:prstGeom prst="bentConnector3">
              <a:avLst>
                <a:gd name="adj1" fmla="val 50000"/>
              </a:avLst>
            </a:prstGeom>
            <a:ln w="38100">
              <a:solidFill>
                <a:srgbClr val="000000"/>
              </a:solidFill>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FB3BBD8C-9324-9E09-619D-45BEAB87BF31}"/>
                </a:ext>
              </a:extLst>
            </p:cNvPr>
            <p:cNvSpPr txBox="1"/>
            <p:nvPr/>
          </p:nvSpPr>
          <p:spPr>
            <a:xfrm>
              <a:off x="8486708" y="5373237"/>
              <a:ext cx="1283942" cy="923330"/>
            </a:xfrm>
            <a:prstGeom prst="rect">
              <a:avLst/>
            </a:prstGeom>
            <a:noFill/>
          </p:spPr>
          <p:txBody>
            <a:bodyPr wrap="none" rtlCol="0">
              <a:spAutoFit/>
            </a:bodyPr>
            <a:lstStyle/>
            <a:p>
              <a:pPr algn="ctr"/>
              <a:r>
                <a:rPr lang="en-US" sz="5400" dirty="0"/>
                <a:t>VAE</a:t>
              </a:r>
            </a:p>
          </p:txBody>
        </p:sp>
      </p:grpSp>
      <p:grpSp>
        <p:nvGrpSpPr>
          <p:cNvPr id="32" name="Group 31">
            <a:extLst>
              <a:ext uri="{FF2B5EF4-FFF2-40B4-BE49-F238E27FC236}">
                <a16:creationId xmlns:a16="http://schemas.microsoft.com/office/drawing/2014/main" id="{8E7EFFB7-35AF-5E96-BAA5-07F8FCD443E4}"/>
              </a:ext>
            </a:extLst>
          </p:cNvPr>
          <p:cNvGrpSpPr/>
          <p:nvPr/>
        </p:nvGrpSpPr>
        <p:grpSpPr>
          <a:xfrm>
            <a:off x="1198709" y="1748190"/>
            <a:ext cx="4545578" cy="4548377"/>
            <a:chOff x="1198709" y="1748190"/>
            <a:chExt cx="4545578" cy="4548377"/>
          </a:xfrm>
        </p:grpSpPr>
        <p:sp>
          <p:nvSpPr>
            <p:cNvPr id="8" name="TextBox 7">
              <a:extLst>
                <a:ext uri="{FF2B5EF4-FFF2-40B4-BE49-F238E27FC236}">
                  <a16:creationId xmlns:a16="http://schemas.microsoft.com/office/drawing/2014/main" id="{089F696F-4FC2-497F-05A9-476CF0E78EF7}"/>
                </a:ext>
              </a:extLst>
            </p:cNvPr>
            <p:cNvSpPr txBox="1"/>
            <p:nvPr/>
          </p:nvSpPr>
          <p:spPr>
            <a:xfrm>
              <a:off x="1198709" y="3290222"/>
              <a:ext cx="141064" cy="523220"/>
            </a:xfrm>
            <a:prstGeom prst="rect">
              <a:avLst/>
            </a:prstGeom>
            <a:noFill/>
          </p:spPr>
          <p:txBody>
            <a:bodyPr wrap="none" lIns="0" rIns="0" rtlCol="0">
              <a:spAutoFit/>
            </a:bodyPr>
            <a:lstStyle/>
            <a:p>
              <a:pPr algn="ctr"/>
              <a:r>
                <a:rPr lang="en-US" sz="2800" dirty="0"/>
                <a:t>z</a:t>
              </a:r>
            </a:p>
          </p:txBody>
        </p:sp>
        <p:sp>
          <p:nvSpPr>
            <p:cNvPr id="9" name="TextBox 8">
              <a:extLst>
                <a:ext uri="{FF2B5EF4-FFF2-40B4-BE49-F238E27FC236}">
                  <a16:creationId xmlns:a16="http://schemas.microsoft.com/office/drawing/2014/main" id="{5DF6FC73-6CC4-8706-737D-8FC7B75376E6}"/>
                </a:ext>
              </a:extLst>
            </p:cNvPr>
            <p:cNvSpPr txBox="1"/>
            <p:nvPr/>
          </p:nvSpPr>
          <p:spPr>
            <a:xfrm>
              <a:off x="3231431" y="2730658"/>
              <a:ext cx="155491" cy="523220"/>
            </a:xfrm>
            <a:prstGeom prst="rect">
              <a:avLst/>
            </a:prstGeom>
            <a:noFill/>
          </p:spPr>
          <p:txBody>
            <a:bodyPr wrap="none" lIns="0" rIns="0" rtlCol="0">
              <a:spAutoFit/>
            </a:bodyPr>
            <a:lstStyle/>
            <a:p>
              <a:pPr algn="ctr"/>
              <a:r>
                <a:rPr lang="en-US" sz="2800" dirty="0"/>
                <a:t>x</a:t>
              </a:r>
            </a:p>
          </p:txBody>
        </p:sp>
        <p:sp>
          <p:nvSpPr>
            <p:cNvPr id="10" name="TextBox 9">
              <a:extLst>
                <a:ext uri="{FF2B5EF4-FFF2-40B4-BE49-F238E27FC236}">
                  <a16:creationId xmlns:a16="http://schemas.microsoft.com/office/drawing/2014/main" id="{4365BCA3-CE19-D1D7-180D-7F9E10E7DC24}"/>
                </a:ext>
              </a:extLst>
            </p:cNvPr>
            <p:cNvSpPr txBox="1"/>
            <p:nvPr/>
          </p:nvSpPr>
          <p:spPr>
            <a:xfrm>
              <a:off x="5295457" y="3290222"/>
              <a:ext cx="161903" cy="523220"/>
            </a:xfrm>
            <a:prstGeom prst="rect">
              <a:avLst/>
            </a:prstGeom>
            <a:noFill/>
          </p:spPr>
          <p:txBody>
            <a:bodyPr wrap="none" lIns="0" rIns="0" rtlCol="0">
              <a:spAutoFit/>
            </a:bodyPr>
            <a:lstStyle/>
            <a:p>
              <a:pPr algn="ctr"/>
              <a:r>
                <a:rPr lang="en-US" sz="2800" dirty="0"/>
                <a:t>y</a:t>
              </a:r>
            </a:p>
          </p:txBody>
        </p:sp>
        <p:cxnSp>
          <p:nvCxnSpPr>
            <p:cNvPr id="17" name="Straight Arrow Connector 16">
              <a:extLst>
                <a:ext uri="{FF2B5EF4-FFF2-40B4-BE49-F238E27FC236}">
                  <a16:creationId xmlns:a16="http://schemas.microsoft.com/office/drawing/2014/main" id="{FA12C2ED-45EC-3AEE-449D-76AB9C6FB6CA}"/>
                </a:ext>
              </a:extLst>
            </p:cNvPr>
            <p:cNvCxnSpPr>
              <a:stCxn id="8" idx="3"/>
              <a:endCxn id="10" idx="1"/>
            </p:cNvCxnSpPr>
            <p:nvPr/>
          </p:nvCxnSpPr>
          <p:spPr>
            <a:xfrm>
              <a:off x="1339773" y="3551832"/>
              <a:ext cx="3955684"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FC8D9DD-5A8A-FFD8-9BB7-599A3199B5C2}"/>
                </a:ext>
              </a:extLst>
            </p:cNvPr>
            <p:cNvSpPr txBox="1"/>
            <p:nvPr/>
          </p:nvSpPr>
          <p:spPr>
            <a:xfrm>
              <a:off x="3192936" y="3290222"/>
              <a:ext cx="335028" cy="523220"/>
            </a:xfrm>
            <a:prstGeom prst="rect">
              <a:avLst/>
            </a:prstGeom>
            <a:solidFill>
              <a:schemeClr val="bg1"/>
            </a:solidFill>
          </p:spPr>
          <p:txBody>
            <a:bodyPr wrap="none" lIns="0" rIns="0" rtlCol="0">
              <a:spAutoFit/>
            </a:bodyPr>
            <a:lstStyle/>
            <a:p>
              <a:pPr algn="ctr"/>
              <a:r>
                <a:rPr lang="en-US" sz="2800" dirty="0">
                  <a:highlight>
                    <a:srgbClr val="FFFF00"/>
                  </a:highlight>
                </a:rPr>
                <a:t>x*</a:t>
              </a:r>
            </a:p>
          </p:txBody>
        </p:sp>
        <p:sp>
          <p:nvSpPr>
            <p:cNvPr id="4" name="Trapezoid 3">
              <a:extLst>
                <a:ext uri="{FF2B5EF4-FFF2-40B4-BE49-F238E27FC236}">
                  <a16:creationId xmlns:a16="http://schemas.microsoft.com/office/drawing/2014/main" id="{1268AC57-A748-EEAE-01B7-6876798113AB}"/>
                </a:ext>
              </a:extLst>
            </p:cNvPr>
            <p:cNvSpPr/>
            <p:nvPr/>
          </p:nvSpPr>
          <p:spPr>
            <a:xfrm rot="16200000">
              <a:off x="973539" y="2857205"/>
              <a:ext cx="2624383" cy="1351128"/>
            </a:xfrm>
            <a:prstGeom prst="trapezoid">
              <a:avLst>
                <a:gd name="adj" fmla="val 79548"/>
              </a:avLst>
            </a:prstGeom>
            <a:ln w="38100">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Trapezoid 4">
              <a:extLst>
                <a:ext uri="{FF2B5EF4-FFF2-40B4-BE49-F238E27FC236}">
                  <a16:creationId xmlns:a16="http://schemas.microsoft.com/office/drawing/2014/main" id="{BB6AECB0-EFF1-EEC5-EAFB-F36423B6BF36}"/>
                </a:ext>
              </a:extLst>
            </p:cNvPr>
            <p:cNvSpPr/>
            <p:nvPr/>
          </p:nvSpPr>
          <p:spPr>
            <a:xfrm rot="5400000">
              <a:off x="3047729" y="2857206"/>
              <a:ext cx="2624383" cy="1351128"/>
            </a:xfrm>
            <a:prstGeom prst="trapezoid">
              <a:avLst>
                <a:gd name="adj" fmla="val 79548"/>
              </a:avLst>
            </a:prstGeom>
            <a:ln w="38100">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4862FB61-2703-B99D-79D9-3B96D880AD95}"/>
                </a:ext>
              </a:extLst>
            </p:cNvPr>
            <p:cNvCxnSpPr>
              <a:cxnSpLocks/>
              <a:stCxn id="9" idx="3"/>
            </p:cNvCxnSpPr>
            <p:nvPr/>
          </p:nvCxnSpPr>
          <p:spPr>
            <a:xfrm>
              <a:off x="3386922" y="2992268"/>
              <a:ext cx="304192"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4E77B690-47AF-1B16-4EC0-2F7631A58BEB}"/>
                </a:ext>
              </a:extLst>
            </p:cNvPr>
            <p:cNvCxnSpPr>
              <a:stCxn id="15" idx="2"/>
              <a:endCxn id="9" idx="0"/>
            </p:cNvCxnSpPr>
            <p:nvPr/>
          </p:nvCxnSpPr>
          <p:spPr>
            <a:xfrm rot="10800000" flipV="1">
              <a:off x="3309178" y="1748190"/>
              <a:ext cx="2435109" cy="982467"/>
            </a:xfrm>
            <a:prstGeom prst="bentConnector2">
              <a:avLst/>
            </a:prstGeom>
            <a:ln w="38100">
              <a:solidFill>
                <a:srgbClr val="000000"/>
              </a:solidFill>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D84FA108-0ADD-DCAC-0D9D-58EE12A095B7}"/>
                </a:ext>
              </a:extLst>
            </p:cNvPr>
            <p:cNvSpPr txBox="1"/>
            <p:nvPr/>
          </p:nvSpPr>
          <p:spPr>
            <a:xfrm>
              <a:off x="2608015" y="5373237"/>
              <a:ext cx="1470274" cy="923330"/>
            </a:xfrm>
            <a:prstGeom prst="rect">
              <a:avLst/>
            </a:prstGeom>
            <a:noFill/>
          </p:spPr>
          <p:txBody>
            <a:bodyPr wrap="none" rtlCol="0">
              <a:spAutoFit/>
            </a:bodyPr>
            <a:lstStyle/>
            <a:p>
              <a:pPr algn="ctr"/>
              <a:r>
                <a:rPr lang="en-US" sz="5400" dirty="0"/>
                <a:t>GAN</a:t>
              </a:r>
            </a:p>
          </p:txBody>
        </p:sp>
      </p:grpSp>
      <p:sp>
        <p:nvSpPr>
          <p:cNvPr id="33" name="TextBox 32">
            <a:extLst>
              <a:ext uri="{FF2B5EF4-FFF2-40B4-BE49-F238E27FC236}">
                <a16:creationId xmlns:a16="http://schemas.microsoft.com/office/drawing/2014/main" id="{E79B3528-0624-0147-2E74-3C273E51EE8A}"/>
              </a:ext>
            </a:extLst>
          </p:cNvPr>
          <p:cNvSpPr txBox="1"/>
          <p:nvPr/>
        </p:nvSpPr>
        <p:spPr>
          <a:xfrm>
            <a:off x="2130464" y="3306550"/>
            <a:ext cx="410690" cy="523220"/>
          </a:xfrm>
          <a:prstGeom prst="rect">
            <a:avLst/>
          </a:prstGeom>
          <a:noFill/>
        </p:spPr>
        <p:txBody>
          <a:bodyPr wrap="none" rtlCol="0">
            <a:spAutoFit/>
          </a:bodyPr>
          <a:lstStyle/>
          <a:p>
            <a:pPr algn="ctr"/>
            <a:r>
              <a:rPr lang="en-US" sz="2800" dirty="0"/>
              <a:t>G</a:t>
            </a:r>
          </a:p>
        </p:txBody>
      </p:sp>
      <p:sp>
        <p:nvSpPr>
          <p:cNvPr id="34" name="TextBox 33">
            <a:extLst>
              <a:ext uri="{FF2B5EF4-FFF2-40B4-BE49-F238E27FC236}">
                <a16:creationId xmlns:a16="http://schemas.microsoft.com/office/drawing/2014/main" id="{19662AC4-99B2-EFDF-9315-C8E74127FE72}"/>
              </a:ext>
            </a:extLst>
          </p:cNvPr>
          <p:cNvSpPr txBox="1"/>
          <p:nvPr/>
        </p:nvSpPr>
        <p:spPr>
          <a:xfrm>
            <a:off x="3998013" y="3306550"/>
            <a:ext cx="405880" cy="523220"/>
          </a:xfrm>
          <a:prstGeom prst="rect">
            <a:avLst/>
          </a:prstGeom>
          <a:noFill/>
        </p:spPr>
        <p:txBody>
          <a:bodyPr wrap="none" rtlCol="0">
            <a:spAutoFit/>
          </a:bodyPr>
          <a:lstStyle/>
          <a:p>
            <a:pPr algn="ctr"/>
            <a:r>
              <a:rPr lang="en-US" sz="2800" dirty="0"/>
              <a:t>D</a:t>
            </a:r>
          </a:p>
        </p:txBody>
      </p:sp>
      <p:sp>
        <p:nvSpPr>
          <p:cNvPr id="35" name="TextBox 34">
            <a:extLst>
              <a:ext uri="{FF2B5EF4-FFF2-40B4-BE49-F238E27FC236}">
                <a16:creationId xmlns:a16="http://schemas.microsoft.com/office/drawing/2014/main" id="{1CAD2987-A86B-C50E-9BA0-8A92B21A6024}"/>
              </a:ext>
            </a:extLst>
          </p:cNvPr>
          <p:cNvSpPr txBox="1"/>
          <p:nvPr/>
        </p:nvSpPr>
        <p:spPr>
          <a:xfrm>
            <a:off x="7854822" y="3306550"/>
            <a:ext cx="359394" cy="523220"/>
          </a:xfrm>
          <a:prstGeom prst="rect">
            <a:avLst/>
          </a:prstGeom>
          <a:noFill/>
        </p:spPr>
        <p:txBody>
          <a:bodyPr wrap="none" rtlCol="0">
            <a:spAutoFit/>
          </a:bodyPr>
          <a:lstStyle/>
          <a:p>
            <a:pPr algn="ctr"/>
            <a:r>
              <a:rPr lang="en-US" sz="2800" dirty="0"/>
              <a:t>E</a:t>
            </a:r>
          </a:p>
        </p:txBody>
      </p:sp>
      <p:sp>
        <p:nvSpPr>
          <p:cNvPr id="36" name="TextBox 35">
            <a:extLst>
              <a:ext uri="{FF2B5EF4-FFF2-40B4-BE49-F238E27FC236}">
                <a16:creationId xmlns:a16="http://schemas.microsoft.com/office/drawing/2014/main" id="{EFA8F284-27BB-6C1F-14F2-0E7AA2BB84E5}"/>
              </a:ext>
            </a:extLst>
          </p:cNvPr>
          <p:cNvSpPr txBox="1"/>
          <p:nvPr/>
        </p:nvSpPr>
        <p:spPr>
          <a:xfrm>
            <a:off x="9827367" y="3306550"/>
            <a:ext cx="410690" cy="523220"/>
          </a:xfrm>
          <a:prstGeom prst="rect">
            <a:avLst/>
          </a:prstGeom>
          <a:noFill/>
        </p:spPr>
        <p:txBody>
          <a:bodyPr wrap="none" rtlCol="0">
            <a:spAutoFit/>
          </a:bodyPr>
          <a:lstStyle/>
          <a:p>
            <a:pPr algn="ctr"/>
            <a:r>
              <a:rPr lang="en-US" sz="2800" dirty="0"/>
              <a:t>G</a:t>
            </a:r>
          </a:p>
        </p:txBody>
      </p:sp>
    </p:spTree>
    <p:extLst>
      <p:ext uri="{BB962C8B-B14F-4D97-AF65-F5344CB8AC3E}">
        <p14:creationId xmlns:p14="http://schemas.microsoft.com/office/powerpoint/2010/main" val="61385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7" name="Group"/>
          <p:cNvGrpSpPr/>
          <p:nvPr/>
        </p:nvGrpSpPr>
        <p:grpSpPr>
          <a:xfrm>
            <a:off x="8413071" y="1072227"/>
            <a:ext cx="2762209" cy="5375806"/>
            <a:chOff x="0" y="0"/>
            <a:chExt cx="5524416" cy="10751610"/>
          </a:xfrm>
        </p:grpSpPr>
        <p:sp>
          <p:nvSpPr>
            <p:cNvPr id="194" name="z"/>
            <p:cNvSpPr/>
            <p:nvPr/>
          </p:nvSpPr>
          <p:spPr>
            <a:xfrm rot="2700000">
              <a:off x="780579" y="6085097"/>
              <a:ext cx="3975220" cy="3820571"/>
            </a:xfrm>
            <a:custGeom>
              <a:avLst/>
              <a:gdLst/>
              <a:ahLst/>
              <a:cxnLst>
                <a:cxn ang="0">
                  <a:pos x="wd2" y="hd2"/>
                </a:cxn>
                <a:cxn ang="5400000">
                  <a:pos x="wd2" y="hd2"/>
                </a:cxn>
                <a:cxn ang="10800000">
                  <a:pos x="wd2" y="hd2"/>
                </a:cxn>
                <a:cxn ang="16200000">
                  <a:pos x="wd2" y="hd2"/>
                </a:cxn>
              </a:cxnLst>
              <a:rect l="0" t="0" r="r" b="b"/>
              <a:pathLst>
                <a:path w="21600" h="21600" extrusionOk="0">
                  <a:moveTo>
                    <a:pt x="3856" y="3894"/>
                  </a:moveTo>
                  <a:lnTo>
                    <a:pt x="21600" y="0"/>
                  </a:lnTo>
                  <a:lnTo>
                    <a:pt x="17721" y="17732"/>
                  </a:lnTo>
                  <a:lnTo>
                    <a:pt x="0" y="21600"/>
                  </a:lnTo>
                  <a:lnTo>
                    <a:pt x="3856" y="3894"/>
                  </a:lnTo>
                  <a:close/>
                </a:path>
              </a:pathLst>
            </a:custGeom>
            <a:noFill/>
            <a:ln w="254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3200">
                  <a:solidFill>
                    <a:srgbClr val="FFFFFF"/>
                  </a:solidFill>
                  <a:latin typeface="+mn-lt"/>
                  <a:ea typeface="+mn-ea"/>
                  <a:cs typeface="+mn-cs"/>
                  <a:sym typeface="Helvetica Neue Medium"/>
                </a:defRPr>
              </a:lvl1pPr>
            </a:lstStyle>
            <a:p>
              <a:r>
                <a:rPr sz="1600"/>
                <a:t>z</a:t>
              </a:r>
            </a:p>
          </p:txBody>
        </p:sp>
        <p:sp>
          <p:nvSpPr>
            <p:cNvPr id="195" name="Line"/>
            <p:cNvSpPr/>
            <p:nvPr/>
          </p:nvSpPr>
          <p:spPr>
            <a:xfrm flipV="1">
              <a:off x="-1" y="2696055"/>
              <a:ext cx="2" cy="5231540"/>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196" name="Line"/>
            <p:cNvSpPr/>
            <p:nvPr/>
          </p:nvSpPr>
          <p:spPr>
            <a:xfrm flipV="1">
              <a:off x="5523860" y="2834174"/>
              <a:ext cx="1" cy="5231540"/>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217" name="Connection Line"/>
            <p:cNvSpPr/>
            <p:nvPr/>
          </p:nvSpPr>
          <p:spPr>
            <a:xfrm>
              <a:off x="906292" y="2547102"/>
              <a:ext cx="1331436" cy="5074890"/>
            </a:xfrm>
            <a:custGeom>
              <a:avLst/>
              <a:gdLst/>
              <a:ahLst/>
              <a:cxnLst>
                <a:cxn ang="0">
                  <a:pos x="wd2" y="hd2"/>
                </a:cxn>
                <a:cxn ang="5400000">
                  <a:pos x="wd2" y="hd2"/>
                </a:cxn>
                <a:cxn ang="10800000">
                  <a:pos x="wd2" y="hd2"/>
                </a:cxn>
                <a:cxn ang="16200000">
                  <a:pos x="wd2" y="hd2"/>
                </a:cxn>
              </a:cxnLst>
              <a:rect l="0" t="0" r="r" b="b"/>
              <a:pathLst>
                <a:path w="18267" h="21600" extrusionOk="0">
                  <a:moveTo>
                    <a:pt x="16310" y="21600"/>
                  </a:moveTo>
                  <a:cubicBezTo>
                    <a:pt x="21600" y="13547"/>
                    <a:pt x="16163" y="6347"/>
                    <a:pt x="0" y="0"/>
                  </a:cubicBezTo>
                </a:path>
              </a:pathLst>
            </a:custGeom>
            <a:noFill/>
            <a:ln w="25400" cap="flat">
              <a:solidFill>
                <a:srgbClr val="000000"/>
              </a:solidFill>
              <a:prstDash val="sysDot"/>
              <a:miter lim="400000"/>
              <a:headEnd type="oval" w="med" len="med"/>
              <a:tailEnd type="triangle" w="med" len="med"/>
            </a:ln>
            <a:effectLst/>
          </p:spPr>
          <p:txBody>
            <a:bodyPr/>
            <a:lstStyle/>
            <a:p>
              <a:endParaRPr sz="900"/>
            </a:p>
          </p:txBody>
        </p:sp>
        <p:sp>
          <p:nvSpPr>
            <p:cNvPr id="218" name="Connection Line"/>
            <p:cNvSpPr/>
            <p:nvPr/>
          </p:nvSpPr>
          <p:spPr>
            <a:xfrm>
              <a:off x="729874" y="2825151"/>
              <a:ext cx="926993" cy="5553521"/>
            </a:xfrm>
            <a:custGeom>
              <a:avLst/>
              <a:gdLst/>
              <a:ahLst/>
              <a:cxnLst>
                <a:cxn ang="0">
                  <a:pos x="wd2" y="hd2"/>
                </a:cxn>
                <a:cxn ang="5400000">
                  <a:pos x="wd2" y="hd2"/>
                </a:cxn>
                <a:cxn ang="10800000">
                  <a:pos x="wd2" y="hd2"/>
                </a:cxn>
                <a:cxn ang="16200000">
                  <a:pos x="wd2" y="hd2"/>
                </a:cxn>
              </a:cxnLst>
              <a:rect l="0" t="0" r="r" b="b"/>
              <a:pathLst>
                <a:path w="16820" h="21600" extrusionOk="0">
                  <a:moveTo>
                    <a:pt x="10438" y="21600"/>
                  </a:moveTo>
                  <a:cubicBezTo>
                    <a:pt x="21600" y="12579"/>
                    <a:pt x="18121" y="5379"/>
                    <a:pt x="0" y="0"/>
                  </a:cubicBezTo>
                </a:path>
              </a:pathLst>
            </a:custGeom>
            <a:noFill/>
            <a:ln w="25400" cap="flat">
              <a:solidFill>
                <a:srgbClr val="000000"/>
              </a:solidFill>
              <a:prstDash val="sysDot"/>
              <a:miter lim="400000"/>
              <a:headEnd type="oval" w="med" len="med"/>
              <a:tailEnd type="triangle" w="med" len="med"/>
            </a:ln>
            <a:effectLst/>
          </p:spPr>
          <p:txBody>
            <a:bodyPr/>
            <a:lstStyle/>
            <a:p>
              <a:endParaRPr sz="900"/>
            </a:p>
          </p:txBody>
        </p:sp>
        <p:sp>
          <p:nvSpPr>
            <p:cNvPr id="219" name="Connection Line"/>
            <p:cNvSpPr/>
            <p:nvPr/>
          </p:nvSpPr>
          <p:spPr>
            <a:xfrm>
              <a:off x="2990462" y="2399024"/>
              <a:ext cx="615833" cy="5346136"/>
            </a:xfrm>
            <a:custGeom>
              <a:avLst/>
              <a:gdLst/>
              <a:ahLst/>
              <a:cxnLst>
                <a:cxn ang="0">
                  <a:pos x="wd2" y="hd2"/>
                </a:cxn>
                <a:cxn ang="5400000">
                  <a:pos x="wd2" y="hd2"/>
                </a:cxn>
                <a:cxn ang="10800000">
                  <a:pos x="wd2" y="hd2"/>
                </a:cxn>
                <a:cxn ang="16200000">
                  <a:pos x="wd2" y="hd2"/>
                </a:cxn>
              </a:cxnLst>
              <a:rect l="0" t="0" r="r" b="b"/>
              <a:pathLst>
                <a:path w="16206" h="21600" extrusionOk="0">
                  <a:moveTo>
                    <a:pt x="16206" y="0"/>
                  </a:moveTo>
                  <a:cubicBezTo>
                    <a:pt x="-4973" y="8488"/>
                    <a:pt x="-5394" y="15688"/>
                    <a:pt x="14943" y="21600"/>
                  </a:cubicBezTo>
                </a:path>
              </a:pathLst>
            </a:custGeom>
            <a:noFill/>
            <a:ln w="25400" cap="flat">
              <a:solidFill>
                <a:srgbClr val="000000"/>
              </a:solidFill>
              <a:prstDash val="sysDot"/>
              <a:miter lim="400000"/>
              <a:headEnd type="triangle" w="med" len="med"/>
              <a:tailEnd type="oval" w="med" len="med"/>
            </a:ln>
            <a:effectLst/>
          </p:spPr>
          <p:txBody>
            <a:bodyPr/>
            <a:lstStyle/>
            <a:p>
              <a:endParaRPr sz="900"/>
            </a:p>
          </p:txBody>
        </p:sp>
        <p:sp>
          <p:nvSpPr>
            <p:cNvPr id="220" name="Connection Line"/>
            <p:cNvSpPr/>
            <p:nvPr/>
          </p:nvSpPr>
          <p:spPr>
            <a:xfrm>
              <a:off x="3563057" y="3076313"/>
              <a:ext cx="751966" cy="5461991"/>
            </a:xfrm>
            <a:custGeom>
              <a:avLst/>
              <a:gdLst/>
              <a:ahLst/>
              <a:cxnLst>
                <a:cxn ang="0">
                  <a:pos x="wd2" y="hd2"/>
                </a:cxn>
                <a:cxn ang="5400000">
                  <a:pos x="wd2" y="hd2"/>
                </a:cxn>
                <a:cxn ang="10800000">
                  <a:pos x="wd2" y="hd2"/>
                </a:cxn>
                <a:cxn ang="16200000">
                  <a:pos x="wd2" y="hd2"/>
                </a:cxn>
              </a:cxnLst>
              <a:rect l="0" t="0" r="r" b="b"/>
              <a:pathLst>
                <a:path w="16466" h="21600" extrusionOk="0">
                  <a:moveTo>
                    <a:pt x="9163" y="0"/>
                  </a:moveTo>
                  <a:cubicBezTo>
                    <a:pt x="-5134" y="8706"/>
                    <a:pt x="-2700" y="15906"/>
                    <a:pt x="16466" y="21600"/>
                  </a:cubicBezTo>
                </a:path>
              </a:pathLst>
            </a:custGeom>
            <a:noFill/>
            <a:ln w="25400" cap="flat">
              <a:solidFill>
                <a:srgbClr val="000000"/>
              </a:solidFill>
              <a:prstDash val="sysDot"/>
              <a:miter lim="400000"/>
              <a:headEnd type="triangle" w="med" len="med"/>
              <a:tailEnd type="oval" w="med" len="med"/>
            </a:ln>
            <a:effectLst/>
          </p:spPr>
          <p:txBody>
            <a:bodyPr/>
            <a:lstStyle/>
            <a:p>
              <a:endParaRPr sz="900"/>
            </a:p>
          </p:txBody>
        </p:sp>
        <p:sp>
          <p:nvSpPr>
            <p:cNvPr id="221" name="Connection Line"/>
            <p:cNvSpPr/>
            <p:nvPr/>
          </p:nvSpPr>
          <p:spPr>
            <a:xfrm>
              <a:off x="1409481" y="2768410"/>
              <a:ext cx="1227464" cy="5918423"/>
            </a:xfrm>
            <a:custGeom>
              <a:avLst/>
              <a:gdLst/>
              <a:ahLst/>
              <a:cxnLst>
                <a:cxn ang="0">
                  <a:pos x="wd2" y="hd2"/>
                </a:cxn>
                <a:cxn ang="5400000">
                  <a:pos x="wd2" y="hd2"/>
                </a:cxn>
                <a:cxn ang="10800000">
                  <a:pos x="wd2" y="hd2"/>
                </a:cxn>
                <a:cxn ang="16200000">
                  <a:pos x="wd2" y="hd2"/>
                </a:cxn>
              </a:cxnLst>
              <a:rect l="0" t="0" r="r" b="b"/>
              <a:pathLst>
                <a:path w="18003" h="21600" extrusionOk="0">
                  <a:moveTo>
                    <a:pt x="15577" y="21600"/>
                  </a:moveTo>
                  <a:cubicBezTo>
                    <a:pt x="21600" y="12372"/>
                    <a:pt x="16408" y="5172"/>
                    <a:pt x="0" y="0"/>
                  </a:cubicBezTo>
                </a:path>
              </a:pathLst>
            </a:custGeom>
            <a:noFill/>
            <a:ln w="25400" cap="flat">
              <a:solidFill>
                <a:srgbClr val="000000"/>
              </a:solidFill>
              <a:prstDash val="sysDot"/>
              <a:miter lim="400000"/>
              <a:headEnd type="oval" w="med" len="med"/>
              <a:tailEnd type="triangle" w="med" len="med"/>
            </a:ln>
            <a:effectLst/>
          </p:spPr>
          <p:txBody>
            <a:bodyPr/>
            <a:lstStyle/>
            <a:p>
              <a:endParaRPr sz="900"/>
            </a:p>
          </p:txBody>
        </p:sp>
        <p:sp>
          <p:nvSpPr>
            <p:cNvPr id="202" name="Shape"/>
            <p:cNvSpPr/>
            <p:nvPr/>
          </p:nvSpPr>
          <p:spPr>
            <a:xfrm rot="2700000">
              <a:off x="780577" y="5008213"/>
              <a:ext cx="3975220" cy="3820571"/>
            </a:xfrm>
            <a:custGeom>
              <a:avLst/>
              <a:gdLst/>
              <a:ahLst/>
              <a:cxnLst>
                <a:cxn ang="0">
                  <a:pos x="wd2" y="hd2"/>
                </a:cxn>
                <a:cxn ang="5400000">
                  <a:pos x="wd2" y="hd2"/>
                </a:cxn>
                <a:cxn ang="10800000">
                  <a:pos x="wd2" y="hd2"/>
                </a:cxn>
                <a:cxn ang="16200000">
                  <a:pos x="wd2" y="hd2"/>
                </a:cxn>
              </a:cxnLst>
              <a:rect l="0" t="0" r="r" b="b"/>
              <a:pathLst>
                <a:path w="21600" h="21600" extrusionOk="0">
                  <a:moveTo>
                    <a:pt x="3856" y="3894"/>
                  </a:moveTo>
                  <a:lnTo>
                    <a:pt x="21600" y="0"/>
                  </a:lnTo>
                  <a:lnTo>
                    <a:pt x="17721" y="17732"/>
                  </a:lnTo>
                  <a:lnTo>
                    <a:pt x="0" y="21600"/>
                  </a:lnTo>
                  <a:lnTo>
                    <a:pt x="3856" y="3894"/>
                  </a:lnTo>
                  <a:close/>
                </a:path>
              </a:pathLst>
            </a:custGeom>
            <a:solidFill>
              <a:srgbClr val="D5D5D5">
                <a:alpha val="48556"/>
              </a:srgbClr>
            </a:solidFill>
            <a:ln w="25400" cap="flat">
              <a:solidFill>
                <a:srgbClr val="000000">
                  <a:alpha val="4855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203" name="Shape"/>
            <p:cNvSpPr/>
            <p:nvPr/>
          </p:nvSpPr>
          <p:spPr>
            <a:xfrm rot="2700000">
              <a:off x="780577" y="3801154"/>
              <a:ext cx="3975220" cy="3820570"/>
            </a:xfrm>
            <a:custGeom>
              <a:avLst/>
              <a:gdLst/>
              <a:ahLst/>
              <a:cxnLst>
                <a:cxn ang="0">
                  <a:pos x="wd2" y="hd2"/>
                </a:cxn>
                <a:cxn ang="5400000">
                  <a:pos x="wd2" y="hd2"/>
                </a:cxn>
                <a:cxn ang="10800000">
                  <a:pos x="wd2" y="hd2"/>
                </a:cxn>
                <a:cxn ang="16200000">
                  <a:pos x="wd2" y="hd2"/>
                </a:cxn>
              </a:cxnLst>
              <a:rect l="0" t="0" r="r" b="b"/>
              <a:pathLst>
                <a:path w="21600" h="21600" extrusionOk="0">
                  <a:moveTo>
                    <a:pt x="3856" y="3894"/>
                  </a:moveTo>
                  <a:lnTo>
                    <a:pt x="21600" y="0"/>
                  </a:lnTo>
                  <a:lnTo>
                    <a:pt x="17721" y="17732"/>
                  </a:lnTo>
                  <a:lnTo>
                    <a:pt x="0" y="21600"/>
                  </a:lnTo>
                  <a:lnTo>
                    <a:pt x="3856" y="3894"/>
                  </a:lnTo>
                  <a:close/>
                </a:path>
              </a:pathLst>
            </a:custGeom>
            <a:solidFill>
              <a:srgbClr val="D5D5D5">
                <a:alpha val="48556"/>
              </a:srgbClr>
            </a:solidFill>
            <a:ln w="25400" cap="flat">
              <a:solidFill>
                <a:srgbClr val="000000">
                  <a:alpha val="4855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204" name="Shape"/>
            <p:cNvSpPr/>
            <p:nvPr/>
          </p:nvSpPr>
          <p:spPr>
            <a:xfrm rot="2700000">
              <a:off x="780577" y="2302737"/>
              <a:ext cx="3975220" cy="3820571"/>
            </a:xfrm>
            <a:custGeom>
              <a:avLst/>
              <a:gdLst/>
              <a:ahLst/>
              <a:cxnLst>
                <a:cxn ang="0">
                  <a:pos x="wd2" y="hd2"/>
                </a:cxn>
                <a:cxn ang="5400000">
                  <a:pos x="wd2" y="hd2"/>
                </a:cxn>
                <a:cxn ang="10800000">
                  <a:pos x="wd2" y="hd2"/>
                </a:cxn>
                <a:cxn ang="16200000">
                  <a:pos x="wd2" y="hd2"/>
                </a:cxn>
              </a:cxnLst>
              <a:rect l="0" t="0" r="r" b="b"/>
              <a:pathLst>
                <a:path w="21600" h="21600" extrusionOk="0">
                  <a:moveTo>
                    <a:pt x="3856" y="3894"/>
                  </a:moveTo>
                  <a:lnTo>
                    <a:pt x="21600" y="0"/>
                  </a:lnTo>
                  <a:lnTo>
                    <a:pt x="17721" y="17732"/>
                  </a:lnTo>
                  <a:lnTo>
                    <a:pt x="0" y="21600"/>
                  </a:lnTo>
                  <a:lnTo>
                    <a:pt x="3856" y="3894"/>
                  </a:lnTo>
                  <a:close/>
                </a:path>
              </a:pathLst>
            </a:custGeom>
            <a:solidFill>
              <a:srgbClr val="D5D5D5">
                <a:alpha val="48556"/>
              </a:srgbClr>
            </a:solidFill>
            <a:ln w="25400" cap="flat">
              <a:solidFill>
                <a:srgbClr val="000000">
                  <a:alpha val="4855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205" name="Shape"/>
            <p:cNvSpPr/>
            <p:nvPr/>
          </p:nvSpPr>
          <p:spPr>
            <a:xfrm rot="2700000">
              <a:off x="780579" y="845942"/>
              <a:ext cx="3975220" cy="3820571"/>
            </a:xfrm>
            <a:custGeom>
              <a:avLst/>
              <a:gdLst/>
              <a:ahLst/>
              <a:cxnLst>
                <a:cxn ang="0">
                  <a:pos x="wd2" y="hd2"/>
                </a:cxn>
                <a:cxn ang="5400000">
                  <a:pos x="wd2" y="hd2"/>
                </a:cxn>
                <a:cxn ang="10800000">
                  <a:pos x="wd2" y="hd2"/>
                </a:cxn>
                <a:cxn ang="16200000">
                  <a:pos x="wd2" y="hd2"/>
                </a:cxn>
              </a:cxnLst>
              <a:rect l="0" t="0" r="r" b="b"/>
              <a:pathLst>
                <a:path w="21600" h="21600" extrusionOk="0">
                  <a:moveTo>
                    <a:pt x="3856" y="3894"/>
                  </a:moveTo>
                  <a:lnTo>
                    <a:pt x="21600" y="0"/>
                  </a:lnTo>
                  <a:lnTo>
                    <a:pt x="17721" y="17732"/>
                  </a:lnTo>
                  <a:lnTo>
                    <a:pt x="0" y="21600"/>
                  </a:lnTo>
                  <a:lnTo>
                    <a:pt x="3856" y="3894"/>
                  </a:lnTo>
                  <a:close/>
                </a:path>
              </a:pathLst>
            </a:cu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206" name="Line"/>
            <p:cNvSpPr/>
            <p:nvPr/>
          </p:nvSpPr>
          <p:spPr>
            <a:xfrm flipV="1">
              <a:off x="2793319" y="4520878"/>
              <a:ext cx="1" cy="5231540"/>
            </a:xfrm>
            <a:prstGeom prst="line">
              <a:avLst/>
            </a:prstGeom>
            <a:no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208" name="Line"/>
          <p:cNvSpPr/>
          <p:nvPr/>
        </p:nvSpPr>
        <p:spPr>
          <a:xfrm flipV="1">
            <a:off x="8038689" y="1685042"/>
            <a:ext cx="1" cy="4032508"/>
          </a:xfrm>
          <a:prstGeom prst="line">
            <a:avLst/>
          </a:prstGeom>
          <a:ln w="50800">
            <a:solidFill>
              <a:srgbClr val="000000"/>
            </a:solidFill>
            <a:miter lim="400000"/>
            <a:tailEnd type="arrow"/>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209" name="Embedding"/>
          <p:cNvSpPr txBox="1"/>
          <p:nvPr/>
        </p:nvSpPr>
        <p:spPr>
          <a:xfrm>
            <a:off x="9046487" y="1152994"/>
            <a:ext cx="1469976"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atin typeface="Georgia"/>
                <a:ea typeface="Georgia"/>
                <a:cs typeface="Georgia"/>
                <a:sym typeface="Georgia"/>
              </a:defRPr>
            </a:lvl1pPr>
          </a:lstStyle>
          <a:p>
            <a:r>
              <a:rPr sz="1700"/>
              <a:t>Embedding</a:t>
            </a:r>
          </a:p>
        </p:txBody>
      </p:sp>
      <p:sp>
        <p:nvSpPr>
          <p:cNvPr id="210" name="Data"/>
          <p:cNvSpPr txBox="1"/>
          <p:nvPr/>
        </p:nvSpPr>
        <p:spPr>
          <a:xfrm>
            <a:off x="9538684" y="6066264"/>
            <a:ext cx="511358" cy="31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400">
                <a:latin typeface="Georgia"/>
                <a:ea typeface="Georgia"/>
                <a:cs typeface="Georgia"/>
                <a:sym typeface="Georgia"/>
              </a:defRPr>
            </a:lvl1pPr>
          </a:lstStyle>
          <a:p>
            <a:r>
              <a:rPr sz="1700"/>
              <a:t>Data</a:t>
            </a:r>
          </a:p>
        </p:txBody>
      </p:sp>
      <p:sp>
        <p:nvSpPr>
          <p:cNvPr id="211" name="Line"/>
          <p:cNvSpPr/>
          <p:nvPr/>
        </p:nvSpPr>
        <p:spPr>
          <a:xfrm flipV="1">
            <a:off x="11532603" y="1706877"/>
            <a:ext cx="1" cy="4032507"/>
          </a:xfrm>
          <a:prstGeom prst="line">
            <a:avLst/>
          </a:prstGeom>
          <a:ln w="50800">
            <a:solidFill>
              <a:srgbClr val="000000"/>
            </a:solidFill>
            <a:miter lim="400000"/>
            <a:headEnd type="arrow"/>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212" name="Generative modeling"/>
          <p:cNvSpPr txBox="1"/>
          <p:nvPr/>
        </p:nvSpPr>
        <p:spPr>
          <a:xfrm rot="16213531">
            <a:off x="10432228" y="3603677"/>
            <a:ext cx="2198600" cy="312906"/>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atin typeface="Georgia"/>
                <a:ea typeface="Georgia"/>
                <a:cs typeface="Georgia"/>
                <a:sym typeface="Georgia"/>
              </a:defRPr>
            </a:lvl1pPr>
          </a:lstStyle>
          <a:p>
            <a:r>
              <a:rPr sz="1700"/>
              <a:t>Generative modeling</a:t>
            </a:r>
          </a:p>
        </p:txBody>
      </p:sp>
      <p:sp>
        <p:nvSpPr>
          <p:cNvPr id="213" name="Representation learning"/>
          <p:cNvSpPr txBox="1"/>
          <p:nvPr/>
        </p:nvSpPr>
        <p:spPr>
          <a:xfrm rot="16213531">
            <a:off x="6797874" y="3603677"/>
            <a:ext cx="2464766" cy="312906"/>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defRPr sz="3400">
                <a:latin typeface="Georgia"/>
                <a:ea typeface="Georgia"/>
                <a:cs typeface="Georgia"/>
                <a:sym typeface="Georgia"/>
              </a:defRPr>
            </a:lvl1pPr>
          </a:lstStyle>
          <a:p>
            <a:r>
              <a:rPr sz="1700"/>
              <a:t>Representation learning</a:t>
            </a:r>
          </a:p>
        </p:txBody>
      </p:sp>
      <p:sp>
        <p:nvSpPr>
          <p:cNvPr id="215" name="Representation learning:…"/>
          <p:cNvSpPr txBox="1"/>
          <p:nvPr/>
        </p:nvSpPr>
        <p:spPr>
          <a:xfrm>
            <a:off x="401760" y="2067152"/>
            <a:ext cx="6945552" cy="13647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410766"/>
            <a:r>
              <a:rPr sz="2800" dirty="0">
                <a:latin typeface="Avenir Heavy"/>
                <a:ea typeface="Avenir Heavy"/>
                <a:cs typeface="Avenir Heavy"/>
                <a:sym typeface="Avenir Heavy"/>
              </a:rPr>
              <a:t>Representation learning</a:t>
            </a:r>
            <a:r>
              <a:rPr sz="2800" dirty="0"/>
              <a:t>: </a:t>
            </a:r>
          </a:p>
          <a:p>
            <a:pPr defTabSz="410766"/>
            <a:r>
              <a:rPr sz="2800" dirty="0"/>
              <a:t>mapping data to abstract representations</a:t>
            </a:r>
          </a:p>
          <a:p>
            <a:pPr defTabSz="410766"/>
            <a:r>
              <a:rPr sz="2800" dirty="0"/>
              <a:t>(analysis)</a:t>
            </a:r>
          </a:p>
        </p:txBody>
      </p:sp>
      <p:sp>
        <p:nvSpPr>
          <p:cNvPr id="216" name="Generative modeling:…"/>
          <p:cNvSpPr txBox="1"/>
          <p:nvPr/>
        </p:nvSpPr>
        <p:spPr>
          <a:xfrm>
            <a:off x="481989" y="4217826"/>
            <a:ext cx="6728920" cy="13439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10766"/>
            <a:r>
              <a:rPr sz="2800">
                <a:latin typeface="Avenir Heavy"/>
                <a:ea typeface="Avenir Heavy"/>
                <a:cs typeface="Avenir Heavy"/>
                <a:sym typeface="Avenir Heavy"/>
              </a:rPr>
              <a:t>Generative modeling</a:t>
            </a:r>
            <a:r>
              <a:rPr sz="2800"/>
              <a:t>: </a:t>
            </a:r>
          </a:p>
          <a:p>
            <a:pPr defTabSz="410766"/>
            <a:r>
              <a:rPr sz="2800"/>
              <a:t>mapping abstract representations to data (</a:t>
            </a:r>
            <a:r>
              <a:rPr sz="2800">
                <a:latin typeface="Avenir Book Oblique"/>
                <a:ea typeface="Avenir Book Oblique"/>
                <a:cs typeface="Avenir Book Oblique"/>
                <a:sym typeface="Avenir Book Oblique"/>
              </a:rPr>
              <a:t>synthesis</a:t>
            </a:r>
            <a:r>
              <a:rPr sz="2800"/>
              <a:t>)</a:t>
            </a:r>
          </a:p>
        </p:txBody>
      </p:sp>
      <p:sp>
        <p:nvSpPr>
          <p:cNvPr id="2" name="Title 1">
            <a:extLst>
              <a:ext uri="{FF2B5EF4-FFF2-40B4-BE49-F238E27FC236}">
                <a16:creationId xmlns:a16="http://schemas.microsoft.com/office/drawing/2014/main" id="{14527A4C-1F70-4231-513C-0C9E19D76609}"/>
              </a:ext>
            </a:extLst>
          </p:cNvPr>
          <p:cNvSpPr>
            <a:spLocks noGrp="1"/>
          </p:cNvSpPr>
          <p:nvPr>
            <p:ph type="title"/>
          </p:nvPr>
        </p:nvSpPr>
        <p:spPr>
          <a:xfrm>
            <a:off x="0" y="0"/>
            <a:ext cx="12192000" cy="1183341"/>
          </a:xfrm>
        </p:spPr>
        <p:txBody>
          <a:bodyPr>
            <a:normAutofit/>
          </a:bodyPr>
          <a:lstStyle/>
          <a:p>
            <a:r>
              <a:rPr lang="en-US" sz="4800" dirty="0">
                <a:latin typeface="+mj-lt"/>
              </a:rPr>
              <a:t>Generative Modeling vs Representation Learning</a:t>
            </a:r>
          </a:p>
        </p:txBody>
      </p:sp>
      <p:sp>
        <p:nvSpPr>
          <p:cNvPr id="3" name="TextBox 2">
            <a:extLst>
              <a:ext uri="{FF2B5EF4-FFF2-40B4-BE49-F238E27FC236}">
                <a16:creationId xmlns:a16="http://schemas.microsoft.com/office/drawing/2014/main" id="{EECFACD1-1223-C338-341C-286655B75BE7}"/>
              </a:ext>
            </a:extLst>
          </p:cNvPr>
          <p:cNvSpPr txBox="1"/>
          <p:nvPr/>
        </p:nvSpPr>
        <p:spPr>
          <a:xfrm>
            <a:off x="0" y="6459140"/>
            <a:ext cx="3908058" cy="369332"/>
          </a:xfrm>
          <a:prstGeom prst="rect">
            <a:avLst/>
          </a:prstGeom>
          <a:noFill/>
        </p:spPr>
        <p:txBody>
          <a:bodyPr wrap="none" rtlCol="0">
            <a:spAutoFit/>
          </a:bodyPr>
          <a:lstStyle/>
          <a:p>
            <a:pPr algn="ctr"/>
            <a:r>
              <a:rPr lang="en-US" dirty="0"/>
              <a:t>[Slides for this lecture from Phillip Isola]</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advAuto="0"/>
      <p:bldP spid="216"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Image"/>
          <p:cNvSpPr txBox="1"/>
          <p:nvPr/>
        </p:nvSpPr>
        <p:spPr>
          <a:xfrm>
            <a:off x="1005213" y="4586108"/>
            <a:ext cx="1774166" cy="667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lvl1pPr defTabSz="1828800"/>
          </a:lstStyle>
          <a:p>
            <a:r>
              <a:rPr sz="900"/>
              <a:t>Image</a:t>
            </a:r>
          </a:p>
        </p:txBody>
      </p:sp>
      <p:pic>
        <p:nvPicPr>
          <p:cNvPr id="224" name="Image" descr="Image"/>
          <p:cNvPicPr>
            <a:picLocks noChangeAspect="1"/>
          </p:cNvPicPr>
          <p:nvPr/>
        </p:nvPicPr>
        <p:blipFill>
          <a:blip r:embed="rId3"/>
          <a:stretch>
            <a:fillRect/>
          </a:stretch>
        </p:blipFill>
        <p:spPr>
          <a:xfrm>
            <a:off x="1758466" y="1679131"/>
            <a:ext cx="344621" cy="297087"/>
          </a:xfrm>
          <a:prstGeom prst="rect">
            <a:avLst/>
          </a:prstGeom>
          <a:ln w="12700">
            <a:miter lim="400000"/>
          </a:ln>
        </p:spPr>
      </p:pic>
      <p:pic>
        <p:nvPicPr>
          <p:cNvPr id="225" name="Image" descr="Image"/>
          <p:cNvPicPr>
            <a:picLocks noChangeAspect="1"/>
          </p:cNvPicPr>
          <p:nvPr/>
        </p:nvPicPr>
        <p:blipFill>
          <a:blip r:embed="rId4"/>
          <a:srcRect/>
          <a:stretch>
            <a:fillRect/>
          </a:stretch>
        </p:blipFill>
        <p:spPr>
          <a:xfrm>
            <a:off x="383658" y="2229891"/>
            <a:ext cx="3094177" cy="2320633"/>
          </a:xfrm>
          <a:prstGeom prst="rect">
            <a:avLst/>
          </a:prstGeom>
          <a:ln w="25400">
            <a:solidFill>
              <a:srgbClr val="000000"/>
            </a:solidFill>
            <a:miter lim="400000"/>
          </a:ln>
        </p:spPr>
      </p:pic>
      <p:grpSp>
        <p:nvGrpSpPr>
          <p:cNvPr id="235" name="Group"/>
          <p:cNvGrpSpPr/>
          <p:nvPr/>
        </p:nvGrpSpPr>
        <p:grpSpPr>
          <a:xfrm>
            <a:off x="3630590" y="2029044"/>
            <a:ext cx="4930821" cy="3898809"/>
            <a:chOff x="0" y="0"/>
            <a:chExt cx="9861640" cy="7797615"/>
          </a:xfrm>
        </p:grpSpPr>
        <p:grpSp>
          <p:nvGrpSpPr>
            <p:cNvPr id="233" name="Group"/>
            <p:cNvGrpSpPr/>
            <p:nvPr/>
          </p:nvGrpSpPr>
          <p:grpSpPr>
            <a:xfrm>
              <a:off x="219257" y="0"/>
              <a:ext cx="7257293" cy="5599825"/>
              <a:chOff x="0" y="0"/>
              <a:chExt cx="7257291" cy="5599824"/>
            </a:xfrm>
          </p:grpSpPr>
          <p:grpSp>
            <p:nvGrpSpPr>
              <p:cNvPr id="228" name="Group"/>
              <p:cNvGrpSpPr/>
              <p:nvPr/>
            </p:nvGrpSpPr>
            <p:grpSpPr>
              <a:xfrm>
                <a:off x="3005806" y="0"/>
                <a:ext cx="4251486" cy="3415541"/>
                <a:chOff x="0" y="0"/>
                <a:chExt cx="4251484" cy="3415540"/>
              </a:xfrm>
            </p:grpSpPr>
            <p:sp>
              <p:nvSpPr>
                <p:cNvPr id="226" name="Rectangle"/>
                <p:cNvSpPr/>
                <p:nvPr/>
              </p:nvSpPr>
              <p:spPr>
                <a:xfrm>
                  <a:off x="0" y="0"/>
                  <a:ext cx="4251485" cy="3415541"/>
                </a:xfrm>
                <a:prstGeom prst="rect">
                  <a:avLst/>
                </a:prstGeom>
                <a:solidFill>
                  <a:srgbClr val="EC7C62"/>
                </a:solidFill>
                <a:ln w="508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227" name="“Coral”"/>
                <p:cNvSpPr/>
                <p:nvPr/>
              </p:nvSpPr>
              <p:spPr>
                <a:xfrm>
                  <a:off x="2125742" y="766194"/>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defTabSz="821531">
                    <a:defRPr sz="5000">
                      <a:latin typeface="Avenir Heavy"/>
                      <a:ea typeface="Avenir Heavy"/>
                      <a:cs typeface="Avenir Heavy"/>
                      <a:sym typeface="Avenir Heavy"/>
                    </a:defRPr>
                  </a:lvl1pPr>
                </a:lstStyle>
                <a:p>
                  <a:r>
                    <a:rPr sz="2500"/>
                    <a:t>“Coral”</a:t>
                  </a:r>
                </a:p>
              </p:txBody>
            </p:sp>
          </p:grpSp>
          <p:grpSp>
            <p:nvGrpSpPr>
              <p:cNvPr id="231" name="Group"/>
              <p:cNvGrpSpPr/>
              <p:nvPr/>
            </p:nvGrpSpPr>
            <p:grpSpPr>
              <a:xfrm>
                <a:off x="1021492" y="1862443"/>
                <a:ext cx="4428852" cy="3737382"/>
                <a:chOff x="0" y="0"/>
                <a:chExt cx="4428850" cy="3737380"/>
              </a:xfrm>
            </p:grpSpPr>
            <p:sp>
              <p:nvSpPr>
                <p:cNvPr id="229" name="Shape"/>
                <p:cNvSpPr/>
                <p:nvPr/>
              </p:nvSpPr>
              <p:spPr>
                <a:xfrm>
                  <a:off x="0" y="0"/>
                  <a:ext cx="4428851" cy="3737381"/>
                </a:xfrm>
                <a:custGeom>
                  <a:avLst/>
                  <a:gdLst/>
                  <a:ahLst/>
                  <a:cxnLst>
                    <a:cxn ang="0">
                      <a:pos x="wd2" y="hd2"/>
                    </a:cxn>
                    <a:cxn ang="5400000">
                      <a:pos x="wd2" y="hd2"/>
                    </a:cxn>
                    <a:cxn ang="10800000">
                      <a:pos x="wd2" y="hd2"/>
                    </a:cxn>
                    <a:cxn ang="16200000">
                      <a:pos x="wd2" y="hd2"/>
                    </a:cxn>
                  </a:cxnLst>
                  <a:rect l="0" t="0" r="r" b="b"/>
                  <a:pathLst>
                    <a:path w="21581" h="21511" extrusionOk="0">
                      <a:moveTo>
                        <a:pt x="4456" y="21193"/>
                      </a:moveTo>
                      <a:cubicBezTo>
                        <a:pt x="3842" y="21000"/>
                        <a:pt x="3257" y="20697"/>
                        <a:pt x="2722" y="20292"/>
                      </a:cubicBezTo>
                      <a:cubicBezTo>
                        <a:pt x="2015" y="19757"/>
                        <a:pt x="1407" y="19057"/>
                        <a:pt x="944" y="18230"/>
                      </a:cubicBezTo>
                      <a:cubicBezTo>
                        <a:pt x="418" y="17289"/>
                        <a:pt x="94" y="16212"/>
                        <a:pt x="0" y="15091"/>
                      </a:cubicBezTo>
                      <a:cubicBezTo>
                        <a:pt x="390" y="14657"/>
                        <a:pt x="875" y="14362"/>
                        <a:pt x="1400" y="14238"/>
                      </a:cubicBezTo>
                      <a:cubicBezTo>
                        <a:pt x="1948" y="14110"/>
                        <a:pt x="2511" y="14175"/>
                        <a:pt x="3068" y="14132"/>
                      </a:cubicBezTo>
                      <a:cubicBezTo>
                        <a:pt x="3591" y="14092"/>
                        <a:pt x="4105" y="13957"/>
                        <a:pt x="4593" y="13731"/>
                      </a:cubicBezTo>
                      <a:lnTo>
                        <a:pt x="2651" y="12094"/>
                      </a:lnTo>
                      <a:cubicBezTo>
                        <a:pt x="2456" y="11983"/>
                        <a:pt x="2243" y="11924"/>
                        <a:pt x="2027" y="11921"/>
                      </a:cubicBezTo>
                      <a:cubicBezTo>
                        <a:pt x="1701" y="11917"/>
                        <a:pt x="1382" y="12038"/>
                        <a:pt x="1120" y="12267"/>
                      </a:cubicBezTo>
                      <a:lnTo>
                        <a:pt x="2784" y="9893"/>
                      </a:lnTo>
                      <a:lnTo>
                        <a:pt x="4725" y="7655"/>
                      </a:lnTo>
                      <a:lnTo>
                        <a:pt x="6881" y="5941"/>
                      </a:lnTo>
                      <a:lnTo>
                        <a:pt x="9100" y="3902"/>
                      </a:lnTo>
                      <a:lnTo>
                        <a:pt x="11249" y="2015"/>
                      </a:lnTo>
                      <a:lnTo>
                        <a:pt x="12775" y="951"/>
                      </a:lnTo>
                      <a:cubicBezTo>
                        <a:pt x="13241" y="674"/>
                        <a:pt x="13730" y="454"/>
                        <a:pt x="14234" y="297"/>
                      </a:cubicBezTo>
                      <a:cubicBezTo>
                        <a:pt x="15296" y="-35"/>
                        <a:pt x="16407" y="-89"/>
                        <a:pt x="17488" y="138"/>
                      </a:cubicBezTo>
                      <a:lnTo>
                        <a:pt x="19984" y="471"/>
                      </a:lnTo>
                      <a:cubicBezTo>
                        <a:pt x="20389" y="625"/>
                        <a:pt x="20749" y="909"/>
                        <a:pt x="21025" y="1290"/>
                      </a:cubicBezTo>
                      <a:cubicBezTo>
                        <a:pt x="21402" y="1812"/>
                        <a:pt x="21600" y="2482"/>
                        <a:pt x="21579" y="3168"/>
                      </a:cubicBezTo>
                      <a:lnTo>
                        <a:pt x="21371" y="6772"/>
                      </a:lnTo>
                      <a:lnTo>
                        <a:pt x="20054" y="10212"/>
                      </a:lnTo>
                      <a:lnTo>
                        <a:pt x="17419" y="13160"/>
                      </a:lnTo>
                      <a:cubicBezTo>
                        <a:pt x="16759" y="13627"/>
                        <a:pt x="16112" y="14118"/>
                        <a:pt x="15477" y="14631"/>
                      </a:cubicBezTo>
                      <a:cubicBezTo>
                        <a:pt x="14496" y="15424"/>
                        <a:pt x="13548" y="16272"/>
                        <a:pt x="12634" y="17170"/>
                      </a:cubicBezTo>
                      <a:cubicBezTo>
                        <a:pt x="12132" y="18059"/>
                        <a:pt x="11525" y="18859"/>
                        <a:pt x="10831" y="19545"/>
                      </a:cubicBezTo>
                      <a:cubicBezTo>
                        <a:pt x="9967" y="20400"/>
                        <a:pt x="8981" y="21065"/>
                        <a:pt x="7919" y="21511"/>
                      </a:cubicBezTo>
                      <a:cubicBezTo>
                        <a:pt x="7965" y="21020"/>
                        <a:pt x="7964" y="20524"/>
                        <a:pt x="7916" y="20033"/>
                      </a:cubicBezTo>
                      <a:cubicBezTo>
                        <a:pt x="7819" y="19043"/>
                        <a:pt x="7535" y="18091"/>
                        <a:pt x="7084" y="17248"/>
                      </a:cubicBezTo>
                      <a:lnTo>
                        <a:pt x="7153" y="16102"/>
                      </a:lnTo>
                      <a:lnTo>
                        <a:pt x="6249" y="16347"/>
                      </a:lnTo>
                      <a:lnTo>
                        <a:pt x="5625" y="17576"/>
                      </a:lnTo>
                      <a:lnTo>
                        <a:pt x="5347" y="18968"/>
                      </a:lnTo>
                      <a:lnTo>
                        <a:pt x="4456" y="21193"/>
                      </a:lnTo>
                      <a:close/>
                    </a:path>
                  </a:pathLst>
                </a:custGeom>
                <a:solidFill>
                  <a:srgbClr val="F5D328"/>
                </a:solidFill>
                <a:ln w="50800" cap="flat">
                  <a:solidFill>
                    <a:srgbClr val="000000"/>
                  </a:solidFill>
                  <a:prstDash val="solid"/>
                  <a:miter lim="400000"/>
                </a:ln>
                <a:effectLst>
                  <a:outerShdw blurRad="50800" dist="46804" dir="5400000" rotWithShape="0">
                    <a:srgbClr val="000000">
                      <a:alpha val="50000"/>
                    </a:srgbClr>
                  </a:outerShdw>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230" name="“Fish”"/>
                <p:cNvSpPr/>
                <p:nvPr/>
              </p:nvSpPr>
              <p:spPr>
                <a:xfrm>
                  <a:off x="2668801" y="1456982"/>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defTabSz="821531">
                    <a:defRPr sz="5000">
                      <a:latin typeface="Avenir Heavy"/>
                      <a:ea typeface="Avenir Heavy"/>
                      <a:cs typeface="Avenir Heavy"/>
                      <a:sym typeface="Avenir Heavy"/>
                    </a:defRPr>
                  </a:lvl1pPr>
                </a:lstStyle>
                <a:p>
                  <a:r>
                    <a:rPr sz="2500"/>
                    <a:t>“Fish”</a:t>
                  </a:r>
                </a:p>
              </p:txBody>
            </p:sp>
          </p:grpSp>
          <p:sp>
            <p:nvSpPr>
              <p:cNvPr id="232" name="Line"/>
              <p:cNvSpPr/>
              <p:nvPr/>
            </p:nvSpPr>
            <p:spPr>
              <a:xfrm>
                <a:off x="0" y="2722421"/>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sp>
          <p:nvSpPr>
            <p:cNvPr id="234" name="Compact mental representation"/>
            <p:cNvSpPr/>
            <p:nvPr/>
          </p:nvSpPr>
          <p:spPr>
            <a:xfrm>
              <a:off x="0" y="5806686"/>
              <a:ext cx="9861640" cy="199092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6000"/>
              </a:lvl1pPr>
            </a:lstStyle>
            <a:p>
              <a:r>
                <a:rPr sz="3000"/>
                <a:t>Compact mental representation</a:t>
              </a:r>
            </a:p>
          </p:txBody>
        </p:sp>
      </p:grpSp>
      <p:sp>
        <p:nvSpPr>
          <p:cNvPr id="2" name="Title 1">
            <a:extLst>
              <a:ext uri="{FF2B5EF4-FFF2-40B4-BE49-F238E27FC236}">
                <a16:creationId xmlns:a16="http://schemas.microsoft.com/office/drawing/2014/main" id="{16CF2F0C-177C-447E-6EDD-D44271AD0731}"/>
              </a:ext>
            </a:extLst>
          </p:cNvPr>
          <p:cNvSpPr>
            <a:spLocks noGrp="1"/>
          </p:cNvSpPr>
          <p:nvPr>
            <p:ph type="title"/>
          </p:nvPr>
        </p:nvSpPr>
        <p:spPr>
          <a:xfrm>
            <a:off x="0" y="0"/>
            <a:ext cx="12192000" cy="1183341"/>
          </a:xfrm>
        </p:spPr>
        <p:txBody>
          <a:bodyPr>
            <a:normAutofit/>
          </a:bodyPr>
          <a:lstStyle/>
          <a:p>
            <a:r>
              <a:rPr lang="en-US" sz="4800" dirty="0">
                <a:latin typeface="+mj-lt"/>
              </a:rPr>
              <a:t>Representation Learning</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Image"/>
          <p:cNvSpPr txBox="1"/>
          <p:nvPr/>
        </p:nvSpPr>
        <p:spPr>
          <a:xfrm>
            <a:off x="1005213" y="4898940"/>
            <a:ext cx="1774166" cy="667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lvl1pPr defTabSz="1828800"/>
          </a:lstStyle>
          <a:p>
            <a:pPr algn="ctr"/>
            <a:r>
              <a:rPr sz="2800" dirty="0"/>
              <a:t>Image</a:t>
            </a:r>
          </a:p>
        </p:txBody>
      </p:sp>
      <p:pic>
        <p:nvPicPr>
          <p:cNvPr id="241" name="Image" descr="Image"/>
          <p:cNvPicPr>
            <a:picLocks noChangeAspect="1"/>
          </p:cNvPicPr>
          <p:nvPr/>
        </p:nvPicPr>
        <p:blipFill>
          <a:blip r:embed="rId3"/>
          <a:stretch>
            <a:fillRect/>
          </a:stretch>
        </p:blipFill>
        <p:spPr>
          <a:xfrm>
            <a:off x="1758466" y="1991963"/>
            <a:ext cx="344621" cy="297087"/>
          </a:xfrm>
          <a:prstGeom prst="rect">
            <a:avLst/>
          </a:prstGeom>
          <a:ln w="12700">
            <a:miter lim="400000"/>
          </a:ln>
        </p:spPr>
      </p:pic>
      <p:pic>
        <p:nvPicPr>
          <p:cNvPr id="242" name="Image" descr="Image"/>
          <p:cNvPicPr>
            <a:picLocks noChangeAspect="1"/>
          </p:cNvPicPr>
          <p:nvPr/>
        </p:nvPicPr>
        <p:blipFill>
          <a:blip r:embed="rId4"/>
          <a:srcRect/>
          <a:stretch>
            <a:fillRect/>
          </a:stretch>
        </p:blipFill>
        <p:spPr>
          <a:xfrm>
            <a:off x="383658" y="2542723"/>
            <a:ext cx="3094177" cy="2320633"/>
          </a:xfrm>
          <a:prstGeom prst="rect">
            <a:avLst/>
          </a:prstGeom>
          <a:ln w="25400">
            <a:solidFill>
              <a:srgbClr val="000000"/>
            </a:solidFill>
            <a:miter lim="400000"/>
          </a:ln>
        </p:spPr>
      </p:pic>
      <p:grpSp>
        <p:nvGrpSpPr>
          <p:cNvPr id="256" name="Group"/>
          <p:cNvGrpSpPr/>
          <p:nvPr/>
        </p:nvGrpSpPr>
        <p:grpSpPr>
          <a:xfrm>
            <a:off x="3740219" y="2004663"/>
            <a:ext cx="1047077" cy="3396848"/>
            <a:chOff x="0" y="0"/>
            <a:chExt cx="2094152" cy="6793695"/>
          </a:xfrm>
        </p:grpSpPr>
        <p:sp>
          <p:nvSpPr>
            <p:cNvPr id="243" name="Rectangle"/>
            <p:cNvSpPr/>
            <p:nvPr/>
          </p:nvSpPr>
          <p:spPr>
            <a:xfrm>
              <a:off x="1379091" y="0"/>
              <a:ext cx="715062"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244" name="Line"/>
            <p:cNvSpPr/>
            <p:nvPr/>
          </p:nvSpPr>
          <p:spPr>
            <a:xfrm>
              <a:off x="0" y="3396847"/>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255" name="Group"/>
            <p:cNvGrpSpPr/>
            <p:nvPr/>
          </p:nvGrpSpPr>
          <p:grpSpPr>
            <a:xfrm>
              <a:off x="1488790" y="152495"/>
              <a:ext cx="495662" cy="6525810"/>
              <a:chOff x="0" y="0"/>
              <a:chExt cx="495661" cy="6525808"/>
            </a:xfrm>
          </p:grpSpPr>
          <p:sp>
            <p:nvSpPr>
              <p:cNvPr id="245" name="Circle"/>
              <p:cNvSpPr/>
              <p:nvPr/>
            </p:nvSpPr>
            <p:spPr>
              <a:xfrm>
                <a:off x="0" y="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46" name="Circle"/>
              <p:cNvSpPr/>
              <p:nvPr/>
            </p:nvSpPr>
            <p:spPr>
              <a:xfrm>
                <a:off x="0" y="671215"/>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47"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48" name="Circle"/>
              <p:cNvSpPr/>
              <p:nvPr/>
            </p:nvSpPr>
            <p:spPr>
              <a:xfrm>
                <a:off x="0" y="2013646"/>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49" name="Circle"/>
              <p:cNvSpPr/>
              <p:nvPr/>
            </p:nvSpPr>
            <p:spPr>
              <a:xfrm>
                <a:off x="0" y="2684861"/>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50"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51" name="Circle"/>
              <p:cNvSpPr/>
              <p:nvPr/>
            </p:nvSpPr>
            <p:spPr>
              <a:xfrm>
                <a:off x="0" y="402729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52"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53" name="Circle"/>
              <p:cNvSpPr/>
              <p:nvPr/>
            </p:nvSpPr>
            <p:spPr>
              <a:xfrm>
                <a:off x="0" y="5369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54" name="Circle"/>
              <p:cNvSpPr/>
              <p:nvPr/>
            </p:nvSpPr>
            <p:spPr>
              <a:xfrm>
                <a:off x="0" y="6030147"/>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267" name="Group"/>
          <p:cNvGrpSpPr/>
          <p:nvPr/>
        </p:nvGrpSpPr>
        <p:grpSpPr>
          <a:xfrm>
            <a:off x="4780713" y="2462057"/>
            <a:ext cx="724301" cy="2482061"/>
            <a:chOff x="0" y="0"/>
            <a:chExt cx="1448600" cy="4964120"/>
          </a:xfrm>
        </p:grpSpPr>
        <p:sp>
          <p:nvSpPr>
            <p:cNvPr id="257" name="Rectangle"/>
            <p:cNvSpPr/>
            <p:nvPr/>
          </p:nvSpPr>
          <p:spPr>
            <a:xfrm>
              <a:off x="733538"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258" name="Line"/>
            <p:cNvSpPr/>
            <p:nvPr/>
          </p:nvSpPr>
          <p:spPr>
            <a:xfrm>
              <a:off x="0" y="248206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266" name="Group"/>
            <p:cNvGrpSpPr/>
            <p:nvPr/>
          </p:nvGrpSpPr>
          <p:grpSpPr>
            <a:xfrm>
              <a:off x="850806" y="145959"/>
              <a:ext cx="495663" cy="4619956"/>
              <a:chOff x="0" y="0"/>
              <a:chExt cx="495661" cy="4619955"/>
            </a:xfrm>
          </p:grpSpPr>
          <p:sp>
            <p:nvSpPr>
              <p:cNvPr id="259" name="Circle"/>
              <p:cNvSpPr/>
              <p:nvPr/>
            </p:nvSpPr>
            <p:spPr>
              <a:xfrm>
                <a:off x="0" y="0"/>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0" name="Circle"/>
              <p:cNvSpPr/>
              <p:nvPr/>
            </p:nvSpPr>
            <p:spPr>
              <a:xfrm>
                <a:off x="0" y="687382"/>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1" name="Circle"/>
              <p:cNvSpPr/>
              <p:nvPr/>
            </p:nvSpPr>
            <p:spPr>
              <a:xfrm>
                <a:off x="0" y="1374764"/>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2" name="Circle"/>
              <p:cNvSpPr/>
              <p:nvPr/>
            </p:nvSpPr>
            <p:spPr>
              <a:xfrm>
                <a:off x="0" y="2062146"/>
                <a:ext cx="495662" cy="495663"/>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3"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4" name="Circle"/>
              <p:cNvSpPr/>
              <p:nvPr/>
            </p:nvSpPr>
            <p:spPr>
              <a:xfrm>
                <a:off x="0" y="3436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65" name="Circle"/>
              <p:cNvSpPr/>
              <p:nvPr/>
            </p:nvSpPr>
            <p:spPr>
              <a:xfrm>
                <a:off x="0" y="4124293"/>
                <a:ext cx="495662" cy="495663"/>
              </a:xfrm>
              <a:prstGeom prst="ellipse">
                <a:avLst/>
              </a:prstGeom>
              <a:solidFill>
                <a:srgbClr val="1D1D1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276" name="Group"/>
          <p:cNvGrpSpPr/>
          <p:nvPr/>
        </p:nvGrpSpPr>
        <p:grpSpPr>
          <a:xfrm>
            <a:off x="5527162" y="2849202"/>
            <a:ext cx="682129" cy="1707771"/>
            <a:chOff x="0" y="0"/>
            <a:chExt cx="1364256" cy="3415540"/>
          </a:xfrm>
        </p:grpSpPr>
        <p:sp>
          <p:nvSpPr>
            <p:cNvPr id="268" name="Rectangle"/>
            <p:cNvSpPr/>
            <p:nvPr/>
          </p:nvSpPr>
          <p:spPr>
            <a:xfrm>
              <a:off x="649195" y="0"/>
              <a:ext cx="715062" cy="341554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269" name="Line"/>
            <p:cNvSpPr/>
            <p:nvPr/>
          </p:nvSpPr>
          <p:spPr>
            <a:xfrm>
              <a:off x="0" y="170777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275" name="Group"/>
            <p:cNvGrpSpPr/>
            <p:nvPr/>
          </p:nvGrpSpPr>
          <p:grpSpPr>
            <a:xfrm>
              <a:off x="747559" y="91387"/>
              <a:ext cx="495662" cy="3180522"/>
              <a:chOff x="0" y="0"/>
              <a:chExt cx="495661" cy="3180521"/>
            </a:xfrm>
          </p:grpSpPr>
          <p:sp>
            <p:nvSpPr>
              <p:cNvPr id="270" name="Circle"/>
              <p:cNvSpPr/>
              <p:nvPr/>
            </p:nvSpPr>
            <p:spPr>
              <a:xfrm>
                <a:off x="0" y="1342428"/>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71" name="Circle"/>
              <p:cNvSpPr/>
              <p:nvPr/>
            </p:nvSpPr>
            <p:spPr>
              <a:xfrm>
                <a:off x="0" y="2010103"/>
                <a:ext cx="495662" cy="495662"/>
              </a:xfrm>
              <a:prstGeom prst="ellipse">
                <a:avLst/>
              </a:prstGeom>
              <a:solidFill>
                <a:srgbClr val="4D4D4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72" name="Circle"/>
              <p:cNvSpPr/>
              <p:nvPr/>
            </p:nvSpPr>
            <p:spPr>
              <a:xfrm>
                <a:off x="0" y="671214"/>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73"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74" name="Circle"/>
              <p:cNvSpPr/>
              <p:nvPr/>
            </p:nvSpPr>
            <p:spPr>
              <a:xfrm>
                <a:off x="0" y="268486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279" name="Group"/>
          <p:cNvGrpSpPr/>
          <p:nvPr/>
        </p:nvGrpSpPr>
        <p:grpSpPr>
          <a:xfrm>
            <a:off x="4535841" y="968559"/>
            <a:ext cx="3892257" cy="1834780"/>
            <a:chOff x="0" y="0"/>
            <a:chExt cx="7784513" cy="3669557"/>
          </a:xfrm>
        </p:grpSpPr>
        <p:sp>
          <p:nvSpPr>
            <p:cNvPr id="277" name="compressed image code (vector z)"/>
            <p:cNvSpPr txBox="1"/>
            <p:nvPr/>
          </p:nvSpPr>
          <p:spPr>
            <a:xfrm>
              <a:off x="0" y="0"/>
              <a:ext cx="7784514" cy="24288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p>
              <a:pPr defTabSz="410766">
                <a:defRPr sz="5000"/>
              </a:pPr>
              <a:r>
                <a:rPr sz="2500" dirty="0"/>
                <a:t>compressed image code (vector </a:t>
              </a:r>
              <a:r>
                <a:rPr sz="2500" dirty="0">
                  <a:latin typeface="Avenir Heavy"/>
                  <a:ea typeface="Avenir Heavy"/>
                  <a:cs typeface="Avenir Heavy"/>
                  <a:sym typeface="Avenir Heavy"/>
                </a:rPr>
                <a:t>z</a:t>
              </a:r>
              <a:r>
                <a:rPr sz="2500" dirty="0"/>
                <a:t>)</a:t>
              </a:r>
            </a:p>
          </p:txBody>
        </p:sp>
        <p:sp>
          <p:nvSpPr>
            <p:cNvPr id="281" name="Connection Line"/>
            <p:cNvSpPr/>
            <p:nvPr/>
          </p:nvSpPr>
          <p:spPr>
            <a:xfrm>
              <a:off x="2999692" y="2064947"/>
              <a:ext cx="390659" cy="1604611"/>
            </a:xfrm>
            <a:custGeom>
              <a:avLst/>
              <a:gdLst/>
              <a:ahLst/>
              <a:cxnLst>
                <a:cxn ang="0">
                  <a:pos x="wd2" y="hd2"/>
                </a:cxn>
                <a:cxn ang="5400000">
                  <a:pos x="wd2" y="hd2"/>
                </a:cxn>
                <a:cxn ang="10800000">
                  <a:pos x="wd2" y="hd2"/>
                </a:cxn>
                <a:cxn ang="16200000">
                  <a:pos x="wd2" y="hd2"/>
                </a:cxn>
              </a:cxnLst>
              <a:rect l="0" t="0" r="r" b="b"/>
              <a:pathLst>
                <a:path w="19819" h="21600" extrusionOk="0">
                  <a:moveTo>
                    <a:pt x="419" y="21600"/>
                  </a:moveTo>
                  <a:cubicBezTo>
                    <a:pt x="-1781" y="14540"/>
                    <a:pt x="4686" y="7340"/>
                    <a:pt x="19819" y="0"/>
                  </a:cubicBezTo>
                </a:path>
              </a:pathLst>
            </a:custGeom>
            <a:noFill/>
            <a:ln w="76200" cap="flat">
              <a:solidFill>
                <a:srgbClr val="000000"/>
              </a:solidFill>
              <a:prstDash val="sysDot"/>
              <a:miter lim="400000"/>
              <a:headEnd type="triangle" w="med" len="med"/>
            </a:ln>
            <a:effectLst/>
          </p:spPr>
          <p:txBody>
            <a:bodyPr/>
            <a:lstStyle/>
            <a:p>
              <a:endParaRPr sz="900"/>
            </a:p>
          </p:txBody>
        </p:sp>
      </p:grpSp>
      <p:sp>
        <p:nvSpPr>
          <p:cNvPr id="2" name="Title 1">
            <a:extLst>
              <a:ext uri="{FF2B5EF4-FFF2-40B4-BE49-F238E27FC236}">
                <a16:creationId xmlns:a16="http://schemas.microsoft.com/office/drawing/2014/main" id="{1E0082CD-BF0A-5F22-CD35-8FB8CF27F8D2}"/>
              </a:ext>
            </a:extLst>
          </p:cNvPr>
          <p:cNvSpPr>
            <a:spLocks noGrp="1"/>
          </p:cNvSpPr>
          <p:nvPr>
            <p:ph type="title"/>
          </p:nvPr>
        </p:nvSpPr>
        <p:spPr>
          <a:xfrm>
            <a:off x="0" y="0"/>
            <a:ext cx="12192000" cy="1183341"/>
          </a:xfrm>
        </p:spPr>
        <p:txBody>
          <a:bodyPr>
            <a:normAutofit/>
          </a:bodyPr>
          <a:lstStyle/>
          <a:p>
            <a:r>
              <a:rPr lang="en-US" sz="4800" dirty="0">
                <a:latin typeface="+mj-lt"/>
              </a:rPr>
              <a:t>Unsupervised Representation Learning</a:t>
            </a:r>
          </a:p>
        </p:txBody>
      </p:sp>
    </p:spTree>
  </p:cSld>
  <p:clrMapOvr>
    <a:masterClrMapping/>
  </p:clrMapOv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animBg="1" advAuto="0"/>
      <p:bldP spid="267" grpId="0" animBg="1" advAuto="0"/>
      <p:bldP spid="276" grpId="0" animBg="1" advAuto="0"/>
      <p:bldP spid="279"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9" name="Group"/>
          <p:cNvGrpSpPr/>
          <p:nvPr/>
        </p:nvGrpSpPr>
        <p:grpSpPr>
          <a:xfrm>
            <a:off x="7941729" y="2003995"/>
            <a:ext cx="3777237" cy="4090842"/>
            <a:chOff x="0" y="0"/>
            <a:chExt cx="7554472" cy="8181681"/>
          </a:xfrm>
        </p:grpSpPr>
        <p:sp>
          <p:nvSpPr>
            <p:cNvPr id="285" name="Reconstructed…"/>
            <p:cNvSpPr txBox="1"/>
            <p:nvPr/>
          </p:nvSpPr>
          <p:spPr>
            <a:xfrm>
              <a:off x="1755235" y="5813954"/>
              <a:ext cx="5418295" cy="236772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noAutofit/>
            </a:bodyPr>
            <a:lstStyle/>
            <a:p>
              <a:pPr algn="ctr"/>
              <a:r>
                <a:rPr sz="2800" dirty="0"/>
                <a:t>Reconstructed</a:t>
              </a:r>
            </a:p>
            <a:p>
              <a:pPr algn="ctr"/>
              <a:r>
                <a:rPr sz="2800" dirty="0"/>
                <a:t>image</a:t>
              </a:r>
            </a:p>
          </p:txBody>
        </p:sp>
        <p:pic>
          <p:nvPicPr>
            <p:cNvPr id="286" name="Image" descr="Image"/>
            <p:cNvPicPr>
              <a:picLocks noChangeAspect="1"/>
            </p:cNvPicPr>
            <p:nvPr/>
          </p:nvPicPr>
          <p:blipFill>
            <a:blip r:embed="rId2"/>
            <a:stretch>
              <a:fillRect/>
            </a:stretch>
          </p:blipFill>
          <p:spPr>
            <a:xfrm>
              <a:off x="4115734" y="0"/>
              <a:ext cx="689242" cy="831843"/>
            </a:xfrm>
            <a:prstGeom prst="rect">
              <a:avLst/>
            </a:prstGeom>
            <a:ln w="12700" cap="flat">
              <a:noFill/>
              <a:miter lim="400000"/>
            </a:ln>
            <a:effectLst/>
          </p:spPr>
        </p:pic>
        <p:sp>
          <p:nvSpPr>
            <p:cNvPr id="287" name="Line"/>
            <p:cNvSpPr/>
            <p:nvPr/>
          </p:nvSpPr>
          <p:spPr>
            <a:xfrm>
              <a:off x="0" y="3440799"/>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pic>
          <p:nvPicPr>
            <p:cNvPr id="288" name="Image" descr="Image"/>
            <p:cNvPicPr>
              <a:picLocks noChangeAspect="1"/>
            </p:cNvPicPr>
            <p:nvPr/>
          </p:nvPicPr>
          <p:blipFill>
            <a:blip r:embed="rId3"/>
            <a:srcRect/>
            <a:stretch>
              <a:fillRect/>
            </a:stretch>
          </p:blipFill>
          <p:spPr>
            <a:xfrm>
              <a:off x="1366119" y="1101520"/>
              <a:ext cx="6188354" cy="4641266"/>
            </a:xfrm>
            <a:prstGeom prst="rect">
              <a:avLst/>
            </a:prstGeom>
            <a:ln w="25400" cap="flat">
              <a:solidFill>
                <a:srgbClr val="000000"/>
              </a:solidFill>
              <a:prstDash val="solid"/>
              <a:miter lim="400000"/>
            </a:ln>
            <a:effectLst/>
          </p:spPr>
        </p:pic>
      </p:grpSp>
      <p:grpSp>
        <p:nvGrpSpPr>
          <p:cNvPr id="303" name="Group"/>
          <p:cNvGrpSpPr/>
          <p:nvPr/>
        </p:nvGrpSpPr>
        <p:grpSpPr>
          <a:xfrm>
            <a:off x="6976271" y="2016695"/>
            <a:ext cx="723762" cy="3396848"/>
            <a:chOff x="0" y="0"/>
            <a:chExt cx="1447522" cy="6793695"/>
          </a:xfrm>
        </p:grpSpPr>
        <p:sp>
          <p:nvSpPr>
            <p:cNvPr id="290" name="Rectangle"/>
            <p:cNvSpPr/>
            <p:nvPr/>
          </p:nvSpPr>
          <p:spPr>
            <a:xfrm>
              <a:off x="732460" y="0"/>
              <a:ext cx="715063"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291" name="Line"/>
            <p:cNvSpPr/>
            <p:nvPr/>
          </p:nvSpPr>
          <p:spPr>
            <a:xfrm>
              <a:off x="0" y="3396847"/>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302" name="Group"/>
            <p:cNvGrpSpPr/>
            <p:nvPr/>
          </p:nvGrpSpPr>
          <p:grpSpPr>
            <a:xfrm>
              <a:off x="853496" y="107819"/>
              <a:ext cx="495662" cy="6525810"/>
              <a:chOff x="0" y="0"/>
              <a:chExt cx="495661" cy="6525808"/>
            </a:xfrm>
          </p:grpSpPr>
          <p:sp>
            <p:nvSpPr>
              <p:cNvPr id="292"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3" name="Circle"/>
              <p:cNvSpPr/>
              <p:nvPr/>
            </p:nvSpPr>
            <p:spPr>
              <a:xfrm>
                <a:off x="0" y="671215"/>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4"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5" name="Circle"/>
              <p:cNvSpPr/>
              <p:nvPr/>
            </p:nvSpPr>
            <p:spPr>
              <a:xfrm>
                <a:off x="0" y="2013646"/>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6" name="Circle"/>
              <p:cNvSpPr/>
              <p:nvPr/>
            </p:nvSpPr>
            <p:spPr>
              <a:xfrm>
                <a:off x="0" y="268486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7"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8" name="Circle"/>
              <p:cNvSpPr/>
              <p:nvPr/>
            </p:nvSpPr>
            <p:spPr>
              <a:xfrm>
                <a:off x="0" y="402729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299"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00" name="Circle"/>
              <p:cNvSpPr/>
              <p:nvPr/>
            </p:nvSpPr>
            <p:spPr>
              <a:xfrm>
                <a:off x="0" y="536972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01" name="Circle"/>
              <p:cNvSpPr/>
              <p:nvPr/>
            </p:nvSpPr>
            <p:spPr>
              <a:xfrm>
                <a:off x="0" y="6030147"/>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314" name="Group"/>
          <p:cNvGrpSpPr/>
          <p:nvPr/>
        </p:nvGrpSpPr>
        <p:grpSpPr>
          <a:xfrm>
            <a:off x="6230900" y="2461027"/>
            <a:ext cx="687153" cy="2482061"/>
            <a:chOff x="0" y="0"/>
            <a:chExt cx="1374304" cy="4964120"/>
          </a:xfrm>
        </p:grpSpPr>
        <p:sp>
          <p:nvSpPr>
            <p:cNvPr id="304" name="Line"/>
            <p:cNvSpPr/>
            <p:nvPr/>
          </p:nvSpPr>
          <p:spPr>
            <a:xfrm>
              <a:off x="0" y="2508183"/>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sp>
          <p:nvSpPr>
            <p:cNvPr id="305" name="Rectangle"/>
            <p:cNvSpPr/>
            <p:nvPr/>
          </p:nvSpPr>
          <p:spPr>
            <a:xfrm>
              <a:off x="659242"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grpSp>
          <p:nvGrpSpPr>
            <p:cNvPr id="313" name="Group"/>
            <p:cNvGrpSpPr/>
            <p:nvPr/>
          </p:nvGrpSpPr>
          <p:grpSpPr>
            <a:xfrm>
              <a:off x="776511" y="145959"/>
              <a:ext cx="495662" cy="4619956"/>
              <a:chOff x="0" y="0"/>
              <a:chExt cx="495661" cy="4619955"/>
            </a:xfrm>
          </p:grpSpPr>
          <p:sp>
            <p:nvSpPr>
              <p:cNvPr id="306" name="Circle"/>
              <p:cNvSpPr/>
              <p:nvPr/>
            </p:nvSpPr>
            <p:spPr>
              <a:xfrm>
                <a:off x="0" y="0"/>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07" name="Circle"/>
              <p:cNvSpPr/>
              <p:nvPr/>
            </p:nvSpPr>
            <p:spPr>
              <a:xfrm>
                <a:off x="0" y="687382"/>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08" name="Circle"/>
              <p:cNvSpPr/>
              <p:nvPr/>
            </p:nvSpPr>
            <p:spPr>
              <a:xfrm>
                <a:off x="0" y="1374764"/>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09" name="Circle"/>
              <p:cNvSpPr/>
              <p:nvPr/>
            </p:nvSpPr>
            <p:spPr>
              <a:xfrm>
                <a:off x="0" y="2062146"/>
                <a:ext cx="495662" cy="495663"/>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10"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11" name="Circle"/>
              <p:cNvSpPr/>
              <p:nvPr/>
            </p:nvSpPr>
            <p:spPr>
              <a:xfrm>
                <a:off x="0" y="3436721"/>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12" name="Circle"/>
              <p:cNvSpPr/>
              <p:nvPr/>
            </p:nvSpPr>
            <p:spPr>
              <a:xfrm>
                <a:off x="0" y="4124293"/>
                <a:ext cx="495662" cy="495663"/>
              </a:xfrm>
              <a:prstGeom prst="ellipse">
                <a:avLst/>
              </a:prstGeom>
              <a:solidFill>
                <a:srgbClr val="A6A6A6"/>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sp>
        <p:nvSpPr>
          <p:cNvPr id="315" name="Image"/>
          <p:cNvSpPr txBox="1"/>
          <p:nvPr/>
        </p:nvSpPr>
        <p:spPr>
          <a:xfrm>
            <a:off x="1005213" y="4910972"/>
            <a:ext cx="1774166" cy="667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lvl1pPr defTabSz="1828800"/>
          </a:lstStyle>
          <a:p>
            <a:pPr algn="ctr"/>
            <a:r>
              <a:rPr sz="2800" dirty="0"/>
              <a:t>Image</a:t>
            </a:r>
          </a:p>
        </p:txBody>
      </p:sp>
      <p:pic>
        <p:nvPicPr>
          <p:cNvPr id="316" name="Image" descr="Image"/>
          <p:cNvPicPr>
            <a:picLocks noChangeAspect="1"/>
          </p:cNvPicPr>
          <p:nvPr/>
        </p:nvPicPr>
        <p:blipFill>
          <a:blip r:embed="rId4"/>
          <a:stretch>
            <a:fillRect/>
          </a:stretch>
        </p:blipFill>
        <p:spPr>
          <a:xfrm>
            <a:off x="1758466" y="2003995"/>
            <a:ext cx="344621" cy="297087"/>
          </a:xfrm>
          <a:prstGeom prst="rect">
            <a:avLst/>
          </a:prstGeom>
          <a:ln w="12700">
            <a:miter lim="400000"/>
          </a:ln>
        </p:spPr>
      </p:pic>
      <p:pic>
        <p:nvPicPr>
          <p:cNvPr id="317" name="Image" descr="Image"/>
          <p:cNvPicPr>
            <a:picLocks noChangeAspect="1"/>
          </p:cNvPicPr>
          <p:nvPr/>
        </p:nvPicPr>
        <p:blipFill>
          <a:blip r:embed="rId3"/>
          <a:srcRect/>
          <a:stretch>
            <a:fillRect/>
          </a:stretch>
        </p:blipFill>
        <p:spPr>
          <a:xfrm>
            <a:off x="383658" y="2554755"/>
            <a:ext cx="3094177" cy="2320633"/>
          </a:xfrm>
          <a:prstGeom prst="rect">
            <a:avLst/>
          </a:prstGeom>
          <a:ln w="25400">
            <a:solidFill>
              <a:srgbClr val="000000"/>
            </a:solidFill>
            <a:miter lim="400000"/>
          </a:ln>
        </p:spPr>
      </p:pic>
      <p:grpSp>
        <p:nvGrpSpPr>
          <p:cNvPr id="331" name="Group"/>
          <p:cNvGrpSpPr/>
          <p:nvPr/>
        </p:nvGrpSpPr>
        <p:grpSpPr>
          <a:xfrm>
            <a:off x="3740219" y="2016695"/>
            <a:ext cx="1047077" cy="3396848"/>
            <a:chOff x="0" y="0"/>
            <a:chExt cx="2094152" cy="6793695"/>
          </a:xfrm>
        </p:grpSpPr>
        <p:sp>
          <p:nvSpPr>
            <p:cNvPr id="318" name="Rectangle"/>
            <p:cNvSpPr/>
            <p:nvPr/>
          </p:nvSpPr>
          <p:spPr>
            <a:xfrm>
              <a:off x="1379091" y="0"/>
              <a:ext cx="715062"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319" name="Line"/>
            <p:cNvSpPr/>
            <p:nvPr/>
          </p:nvSpPr>
          <p:spPr>
            <a:xfrm>
              <a:off x="0" y="3396847"/>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330" name="Group"/>
            <p:cNvGrpSpPr/>
            <p:nvPr/>
          </p:nvGrpSpPr>
          <p:grpSpPr>
            <a:xfrm>
              <a:off x="1488790" y="152495"/>
              <a:ext cx="495662" cy="6525810"/>
              <a:chOff x="0" y="0"/>
              <a:chExt cx="495661" cy="6525808"/>
            </a:xfrm>
          </p:grpSpPr>
          <p:sp>
            <p:nvSpPr>
              <p:cNvPr id="320" name="Circle"/>
              <p:cNvSpPr/>
              <p:nvPr/>
            </p:nvSpPr>
            <p:spPr>
              <a:xfrm>
                <a:off x="0" y="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1" name="Circle"/>
              <p:cNvSpPr/>
              <p:nvPr/>
            </p:nvSpPr>
            <p:spPr>
              <a:xfrm>
                <a:off x="0" y="671215"/>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2"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3" name="Circle"/>
              <p:cNvSpPr/>
              <p:nvPr/>
            </p:nvSpPr>
            <p:spPr>
              <a:xfrm>
                <a:off x="0" y="2013646"/>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4" name="Circle"/>
              <p:cNvSpPr/>
              <p:nvPr/>
            </p:nvSpPr>
            <p:spPr>
              <a:xfrm>
                <a:off x="0" y="2684861"/>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5"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6" name="Circle"/>
              <p:cNvSpPr/>
              <p:nvPr/>
            </p:nvSpPr>
            <p:spPr>
              <a:xfrm>
                <a:off x="0" y="402729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7"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8" name="Circle"/>
              <p:cNvSpPr/>
              <p:nvPr/>
            </p:nvSpPr>
            <p:spPr>
              <a:xfrm>
                <a:off x="0" y="5369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29" name="Circle"/>
              <p:cNvSpPr/>
              <p:nvPr/>
            </p:nvSpPr>
            <p:spPr>
              <a:xfrm>
                <a:off x="0" y="6030147"/>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342" name="Group"/>
          <p:cNvGrpSpPr/>
          <p:nvPr/>
        </p:nvGrpSpPr>
        <p:grpSpPr>
          <a:xfrm>
            <a:off x="4780713" y="2474089"/>
            <a:ext cx="724840" cy="2483908"/>
            <a:chOff x="0" y="0"/>
            <a:chExt cx="1449678" cy="4967815"/>
          </a:xfrm>
        </p:grpSpPr>
        <p:sp>
          <p:nvSpPr>
            <p:cNvPr id="332" name="Rectangle"/>
            <p:cNvSpPr/>
            <p:nvPr/>
          </p:nvSpPr>
          <p:spPr>
            <a:xfrm>
              <a:off x="734084" y="0"/>
              <a:ext cx="715595" cy="496781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333" name="Line"/>
            <p:cNvSpPr/>
            <p:nvPr/>
          </p:nvSpPr>
          <p:spPr>
            <a:xfrm>
              <a:off x="0" y="2483907"/>
              <a:ext cx="689755"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341" name="Group"/>
            <p:cNvGrpSpPr/>
            <p:nvPr/>
          </p:nvGrpSpPr>
          <p:grpSpPr>
            <a:xfrm>
              <a:off x="851440" y="146068"/>
              <a:ext cx="496031" cy="4623394"/>
              <a:chOff x="0" y="0"/>
              <a:chExt cx="496029" cy="4623393"/>
            </a:xfrm>
          </p:grpSpPr>
          <p:sp>
            <p:nvSpPr>
              <p:cNvPr id="334" name="Circle"/>
              <p:cNvSpPr/>
              <p:nvPr/>
            </p:nvSpPr>
            <p:spPr>
              <a:xfrm>
                <a:off x="0" y="0"/>
                <a:ext cx="496030" cy="496030"/>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35" name="Circle"/>
              <p:cNvSpPr/>
              <p:nvPr/>
            </p:nvSpPr>
            <p:spPr>
              <a:xfrm>
                <a:off x="0" y="687893"/>
                <a:ext cx="496030" cy="496031"/>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36" name="Circle"/>
              <p:cNvSpPr/>
              <p:nvPr/>
            </p:nvSpPr>
            <p:spPr>
              <a:xfrm>
                <a:off x="0" y="1375787"/>
                <a:ext cx="496030" cy="496031"/>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37" name="Circle"/>
              <p:cNvSpPr/>
              <p:nvPr/>
            </p:nvSpPr>
            <p:spPr>
              <a:xfrm>
                <a:off x="0" y="2063681"/>
                <a:ext cx="496030" cy="496031"/>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38" name="Circle"/>
              <p:cNvSpPr/>
              <p:nvPr/>
            </p:nvSpPr>
            <p:spPr>
              <a:xfrm>
                <a:off x="0" y="2751575"/>
                <a:ext cx="496030" cy="496031"/>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39" name="Circle"/>
              <p:cNvSpPr/>
              <p:nvPr/>
            </p:nvSpPr>
            <p:spPr>
              <a:xfrm>
                <a:off x="0" y="3439279"/>
                <a:ext cx="496030" cy="496031"/>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40" name="Circle"/>
              <p:cNvSpPr/>
              <p:nvPr/>
            </p:nvSpPr>
            <p:spPr>
              <a:xfrm>
                <a:off x="0" y="4127363"/>
                <a:ext cx="496030" cy="496031"/>
              </a:xfrm>
              <a:prstGeom prst="ellipse">
                <a:avLst/>
              </a:prstGeom>
              <a:solidFill>
                <a:srgbClr val="1D1D1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351" name="Group"/>
          <p:cNvGrpSpPr/>
          <p:nvPr/>
        </p:nvGrpSpPr>
        <p:grpSpPr>
          <a:xfrm>
            <a:off x="5527162" y="2861234"/>
            <a:ext cx="682129" cy="1707771"/>
            <a:chOff x="0" y="0"/>
            <a:chExt cx="1364256" cy="3415540"/>
          </a:xfrm>
        </p:grpSpPr>
        <p:sp>
          <p:nvSpPr>
            <p:cNvPr id="343" name="Rectangle"/>
            <p:cNvSpPr/>
            <p:nvPr/>
          </p:nvSpPr>
          <p:spPr>
            <a:xfrm>
              <a:off x="649195" y="0"/>
              <a:ext cx="715062" cy="341554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344" name="Line"/>
            <p:cNvSpPr/>
            <p:nvPr/>
          </p:nvSpPr>
          <p:spPr>
            <a:xfrm>
              <a:off x="0" y="170777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350" name="Group"/>
            <p:cNvGrpSpPr/>
            <p:nvPr/>
          </p:nvGrpSpPr>
          <p:grpSpPr>
            <a:xfrm>
              <a:off x="747559" y="91387"/>
              <a:ext cx="495662" cy="3180522"/>
              <a:chOff x="0" y="0"/>
              <a:chExt cx="495661" cy="3180521"/>
            </a:xfrm>
          </p:grpSpPr>
          <p:sp>
            <p:nvSpPr>
              <p:cNvPr id="345" name="Circle"/>
              <p:cNvSpPr/>
              <p:nvPr/>
            </p:nvSpPr>
            <p:spPr>
              <a:xfrm>
                <a:off x="0" y="1342428"/>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46" name="Circle"/>
              <p:cNvSpPr/>
              <p:nvPr/>
            </p:nvSpPr>
            <p:spPr>
              <a:xfrm>
                <a:off x="0" y="2010103"/>
                <a:ext cx="495662" cy="495662"/>
              </a:xfrm>
              <a:prstGeom prst="ellipse">
                <a:avLst/>
              </a:prstGeom>
              <a:solidFill>
                <a:srgbClr val="4D4D4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47" name="Circle"/>
              <p:cNvSpPr/>
              <p:nvPr/>
            </p:nvSpPr>
            <p:spPr>
              <a:xfrm>
                <a:off x="0" y="671214"/>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48"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49" name="Circle"/>
              <p:cNvSpPr/>
              <p:nvPr/>
            </p:nvSpPr>
            <p:spPr>
              <a:xfrm>
                <a:off x="0" y="268486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354" name="Group"/>
          <p:cNvGrpSpPr/>
          <p:nvPr/>
        </p:nvGrpSpPr>
        <p:grpSpPr>
          <a:xfrm>
            <a:off x="4535841" y="980591"/>
            <a:ext cx="3892257" cy="1834780"/>
            <a:chOff x="0" y="0"/>
            <a:chExt cx="7784513" cy="3669557"/>
          </a:xfrm>
        </p:grpSpPr>
        <p:sp>
          <p:nvSpPr>
            <p:cNvPr id="352" name="compressed image code (vector z)"/>
            <p:cNvSpPr txBox="1"/>
            <p:nvPr/>
          </p:nvSpPr>
          <p:spPr>
            <a:xfrm>
              <a:off x="0" y="0"/>
              <a:ext cx="7784514" cy="24288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noAutofit/>
            </a:bodyPr>
            <a:lstStyle/>
            <a:p>
              <a:pPr defTabSz="410766">
                <a:defRPr sz="5000"/>
              </a:pPr>
              <a:r>
                <a:rPr sz="2500"/>
                <a:t>compressed image code (vector </a:t>
              </a:r>
              <a:r>
                <a:rPr sz="2500">
                  <a:latin typeface="Avenir Heavy"/>
                  <a:ea typeface="Avenir Heavy"/>
                  <a:cs typeface="Avenir Heavy"/>
                  <a:sym typeface="Avenir Heavy"/>
                </a:rPr>
                <a:t>z</a:t>
              </a:r>
              <a:r>
                <a:rPr sz="2500"/>
                <a:t>)</a:t>
              </a:r>
            </a:p>
          </p:txBody>
        </p:sp>
        <p:sp>
          <p:nvSpPr>
            <p:cNvPr id="359" name="Connection Line"/>
            <p:cNvSpPr/>
            <p:nvPr/>
          </p:nvSpPr>
          <p:spPr>
            <a:xfrm>
              <a:off x="2999692" y="2064947"/>
              <a:ext cx="390659" cy="1604611"/>
            </a:xfrm>
            <a:custGeom>
              <a:avLst/>
              <a:gdLst/>
              <a:ahLst/>
              <a:cxnLst>
                <a:cxn ang="0">
                  <a:pos x="wd2" y="hd2"/>
                </a:cxn>
                <a:cxn ang="5400000">
                  <a:pos x="wd2" y="hd2"/>
                </a:cxn>
                <a:cxn ang="10800000">
                  <a:pos x="wd2" y="hd2"/>
                </a:cxn>
                <a:cxn ang="16200000">
                  <a:pos x="wd2" y="hd2"/>
                </a:cxn>
              </a:cxnLst>
              <a:rect l="0" t="0" r="r" b="b"/>
              <a:pathLst>
                <a:path w="19819" h="21600" extrusionOk="0">
                  <a:moveTo>
                    <a:pt x="419" y="21600"/>
                  </a:moveTo>
                  <a:cubicBezTo>
                    <a:pt x="-1781" y="14540"/>
                    <a:pt x="4686" y="7340"/>
                    <a:pt x="19819" y="0"/>
                  </a:cubicBezTo>
                </a:path>
              </a:pathLst>
            </a:custGeom>
            <a:noFill/>
            <a:ln w="76200" cap="flat">
              <a:solidFill>
                <a:srgbClr val="000000"/>
              </a:solidFill>
              <a:prstDash val="sysDot"/>
              <a:miter lim="400000"/>
              <a:headEnd type="triangle" w="med" len="med"/>
            </a:ln>
            <a:effectLst/>
          </p:spPr>
          <p:txBody>
            <a:bodyPr/>
            <a:lstStyle/>
            <a:p>
              <a:endParaRPr sz="900"/>
            </a:p>
          </p:txBody>
        </p:sp>
      </p:grpSp>
      <p:sp>
        <p:nvSpPr>
          <p:cNvPr id="2" name="Title 1">
            <a:extLst>
              <a:ext uri="{FF2B5EF4-FFF2-40B4-BE49-F238E27FC236}">
                <a16:creationId xmlns:a16="http://schemas.microsoft.com/office/drawing/2014/main" id="{CB9AF6E7-8D09-314A-F412-EAB61E9BCBE4}"/>
              </a:ext>
            </a:extLst>
          </p:cNvPr>
          <p:cNvSpPr>
            <a:spLocks noGrp="1"/>
          </p:cNvSpPr>
          <p:nvPr>
            <p:ph type="title"/>
          </p:nvPr>
        </p:nvSpPr>
        <p:spPr>
          <a:xfrm>
            <a:off x="0" y="0"/>
            <a:ext cx="12192000" cy="1183341"/>
          </a:xfrm>
        </p:spPr>
        <p:txBody>
          <a:bodyPr>
            <a:normAutofit/>
          </a:bodyPr>
          <a:lstStyle/>
          <a:p>
            <a:r>
              <a:rPr lang="en-US" sz="4800" dirty="0">
                <a:latin typeface="+mj-lt"/>
              </a:rPr>
              <a:t>Unsupervised Representation Learning</a:t>
            </a:r>
          </a:p>
        </p:txBody>
      </p:sp>
      <p:sp>
        <p:nvSpPr>
          <p:cNvPr id="3" name="TextBox 2">
            <a:extLst>
              <a:ext uri="{FF2B5EF4-FFF2-40B4-BE49-F238E27FC236}">
                <a16:creationId xmlns:a16="http://schemas.microsoft.com/office/drawing/2014/main" id="{6E4DF9C1-DD21-1B40-66D6-C0FE36EB1A69}"/>
              </a:ext>
            </a:extLst>
          </p:cNvPr>
          <p:cNvSpPr txBox="1"/>
          <p:nvPr/>
        </p:nvSpPr>
        <p:spPr>
          <a:xfrm>
            <a:off x="4909521" y="5581227"/>
            <a:ext cx="2372957" cy="523220"/>
          </a:xfrm>
          <a:prstGeom prst="rect">
            <a:avLst/>
          </a:prstGeom>
          <a:noFill/>
        </p:spPr>
        <p:txBody>
          <a:bodyPr wrap="none" rtlCol="0">
            <a:spAutoFit/>
          </a:bodyPr>
          <a:lstStyle/>
          <a:p>
            <a:pPr algn="ctr"/>
            <a:r>
              <a:rPr lang="en-US" sz="2800" dirty="0"/>
              <a:t>“Autoencoder”</a:t>
            </a:r>
          </a:p>
        </p:txBody>
      </p:sp>
    </p:spTree>
  </p:cSld>
  <p:clrMapOvr>
    <a:masterClrMapping/>
  </p:clrMapOv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animBg="1" advAuto="0"/>
      <p:bldP spid="303" grpId="0"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Image" descr="Image"/>
          <p:cNvPicPr>
            <a:picLocks noChangeAspect="1"/>
          </p:cNvPicPr>
          <p:nvPr/>
        </p:nvPicPr>
        <p:blipFill>
          <a:blip r:embed="rId3"/>
          <a:stretch>
            <a:fillRect/>
          </a:stretch>
        </p:blipFill>
        <p:spPr>
          <a:xfrm>
            <a:off x="5893091" y="1880227"/>
            <a:ext cx="405820" cy="365238"/>
          </a:xfrm>
          <a:prstGeom prst="rect">
            <a:avLst/>
          </a:prstGeom>
          <a:ln w="12700">
            <a:miter lim="400000"/>
          </a:ln>
        </p:spPr>
      </p:pic>
      <p:pic>
        <p:nvPicPr>
          <p:cNvPr id="363" name="Image" descr="Image"/>
          <p:cNvPicPr>
            <a:picLocks noChangeAspect="1"/>
          </p:cNvPicPr>
          <p:nvPr/>
        </p:nvPicPr>
        <p:blipFill>
          <a:blip r:embed="rId4"/>
          <a:stretch>
            <a:fillRect/>
          </a:stretch>
        </p:blipFill>
        <p:spPr>
          <a:xfrm>
            <a:off x="3943761" y="6001514"/>
            <a:ext cx="4304478" cy="572463"/>
          </a:xfrm>
          <a:prstGeom prst="rect">
            <a:avLst/>
          </a:prstGeom>
          <a:ln w="12700">
            <a:miter lim="400000"/>
          </a:ln>
        </p:spPr>
      </p:pic>
      <p:grpSp>
        <p:nvGrpSpPr>
          <p:cNvPr id="377" name="Group"/>
          <p:cNvGrpSpPr/>
          <p:nvPr/>
        </p:nvGrpSpPr>
        <p:grpSpPr>
          <a:xfrm>
            <a:off x="6976271" y="2004663"/>
            <a:ext cx="723762" cy="3396848"/>
            <a:chOff x="0" y="0"/>
            <a:chExt cx="1447522" cy="6793695"/>
          </a:xfrm>
        </p:grpSpPr>
        <p:sp>
          <p:nvSpPr>
            <p:cNvPr id="364" name="Rectangle"/>
            <p:cNvSpPr/>
            <p:nvPr/>
          </p:nvSpPr>
          <p:spPr>
            <a:xfrm>
              <a:off x="732460" y="0"/>
              <a:ext cx="715063"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365" name="Line"/>
            <p:cNvSpPr/>
            <p:nvPr/>
          </p:nvSpPr>
          <p:spPr>
            <a:xfrm>
              <a:off x="0" y="3396847"/>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376" name="Group"/>
            <p:cNvGrpSpPr/>
            <p:nvPr/>
          </p:nvGrpSpPr>
          <p:grpSpPr>
            <a:xfrm>
              <a:off x="853496" y="107819"/>
              <a:ext cx="495662" cy="6525810"/>
              <a:chOff x="0" y="0"/>
              <a:chExt cx="495661" cy="6525808"/>
            </a:xfrm>
          </p:grpSpPr>
          <p:sp>
            <p:nvSpPr>
              <p:cNvPr id="366"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67" name="Circle"/>
              <p:cNvSpPr/>
              <p:nvPr/>
            </p:nvSpPr>
            <p:spPr>
              <a:xfrm>
                <a:off x="0" y="671215"/>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68"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69" name="Circle"/>
              <p:cNvSpPr/>
              <p:nvPr/>
            </p:nvSpPr>
            <p:spPr>
              <a:xfrm>
                <a:off x="0" y="2013646"/>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0" name="Circle"/>
              <p:cNvSpPr/>
              <p:nvPr/>
            </p:nvSpPr>
            <p:spPr>
              <a:xfrm>
                <a:off x="0" y="268486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1"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2" name="Circle"/>
              <p:cNvSpPr/>
              <p:nvPr/>
            </p:nvSpPr>
            <p:spPr>
              <a:xfrm>
                <a:off x="0" y="402729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3"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4" name="Circle"/>
              <p:cNvSpPr/>
              <p:nvPr/>
            </p:nvSpPr>
            <p:spPr>
              <a:xfrm>
                <a:off x="0" y="536972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75" name="Circle"/>
              <p:cNvSpPr/>
              <p:nvPr/>
            </p:nvSpPr>
            <p:spPr>
              <a:xfrm>
                <a:off x="0" y="6030147"/>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388" name="Group"/>
          <p:cNvGrpSpPr/>
          <p:nvPr/>
        </p:nvGrpSpPr>
        <p:grpSpPr>
          <a:xfrm>
            <a:off x="6230900" y="2448995"/>
            <a:ext cx="687153" cy="2482061"/>
            <a:chOff x="0" y="0"/>
            <a:chExt cx="1374304" cy="4964120"/>
          </a:xfrm>
        </p:grpSpPr>
        <p:sp>
          <p:nvSpPr>
            <p:cNvPr id="378" name="Line"/>
            <p:cNvSpPr/>
            <p:nvPr/>
          </p:nvSpPr>
          <p:spPr>
            <a:xfrm>
              <a:off x="0" y="2508183"/>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sp>
          <p:nvSpPr>
            <p:cNvPr id="379" name="Rectangle"/>
            <p:cNvSpPr/>
            <p:nvPr/>
          </p:nvSpPr>
          <p:spPr>
            <a:xfrm>
              <a:off x="659242"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grpSp>
          <p:nvGrpSpPr>
            <p:cNvPr id="387" name="Group"/>
            <p:cNvGrpSpPr/>
            <p:nvPr/>
          </p:nvGrpSpPr>
          <p:grpSpPr>
            <a:xfrm>
              <a:off x="776511" y="145959"/>
              <a:ext cx="495662" cy="4619956"/>
              <a:chOff x="0" y="0"/>
              <a:chExt cx="495661" cy="4619955"/>
            </a:xfrm>
          </p:grpSpPr>
          <p:sp>
            <p:nvSpPr>
              <p:cNvPr id="380" name="Circle"/>
              <p:cNvSpPr/>
              <p:nvPr/>
            </p:nvSpPr>
            <p:spPr>
              <a:xfrm>
                <a:off x="0" y="0"/>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1" name="Circle"/>
              <p:cNvSpPr/>
              <p:nvPr/>
            </p:nvSpPr>
            <p:spPr>
              <a:xfrm>
                <a:off x="0" y="687382"/>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2" name="Circle"/>
              <p:cNvSpPr/>
              <p:nvPr/>
            </p:nvSpPr>
            <p:spPr>
              <a:xfrm>
                <a:off x="0" y="1374764"/>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3" name="Circle"/>
              <p:cNvSpPr/>
              <p:nvPr/>
            </p:nvSpPr>
            <p:spPr>
              <a:xfrm>
                <a:off x="0" y="2062146"/>
                <a:ext cx="495662" cy="495663"/>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4"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5" name="Circle"/>
              <p:cNvSpPr/>
              <p:nvPr/>
            </p:nvSpPr>
            <p:spPr>
              <a:xfrm>
                <a:off x="0" y="3436721"/>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86" name="Circle"/>
              <p:cNvSpPr/>
              <p:nvPr/>
            </p:nvSpPr>
            <p:spPr>
              <a:xfrm>
                <a:off x="0" y="4124293"/>
                <a:ext cx="495662" cy="495663"/>
              </a:xfrm>
              <a:prstGeom prst="ellipse">
                <a:avLst/>
              </a:prstGeom>
              <a:solidFill>
                <a:srgbClr val="A6A6A6"/>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sp>
        <p:nvSpPr>
          <p:cNvPr id="389" name="Image"/>
          <p:cNvSpPr txBox="1"/>
          <p:nvPr/>
        </p:nvSpPr>
        <p:spPr>
          <a:xfrm>
            <a:off x="1005213" y="4898940"/>
            <a:ext cx="1774166" cy="667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lvl1pPr defTabSz="1828800"/>
          </a:lstStyle>
          <a:p>
            <a:pPr algn="ctr"/>
            <a:r>
              <a:rPr sz="2800"/>
              <a:t>Image</a:t>
            </a:r>
          </a:p>
        </p:txBody>
      </p:sp>
      <p:pic>
        <p:nvPicPr>
          <p:cNvPr id="390" name="Image" descr="Image"/>
          <p:cNvPicPr>
            <a:picLocks noChangeAspect="1"/>
          </p:cNvPicPr>
          <p:nvPr/>
        </p:nvPicPr>
        <p:blipFill>
          <a:blip r:embed="rId5"/>
          <a:stretch>
            <a:fillRect/>
          </a:stretch>
        </p:blipFill>
        <p:spPr>
          <a:xfrm>
            <a:off x="1758466" y="1991963"/>
            <a:ext cx="344621" cy="297087"/>
          </a:xfrm>
          <a:prstGeom prst="rect">
            <a:avLst/>
          </a:prstGeom>
          <a:ln w="12700">
            <a:miter lim="400000"/>
          </a:ln>
        </p:spPr>
      </p:pic>
      <p:pic>
        <p:nvPicPr>
          <p:cNvPr id="391" name="Image" descr="Image"/>
          <p:cNvPicPr>
            <a:picLocks noChangeAspect="1"/>
          </p:cNvPicPr>
          <p:nvPr/>
        </p:nvPicPr>
        <p:blipFill>
          <a:blip r:embed="rId6"/>
          <a:srcRect/>
          <a:stretch>
            <a:fillRect/>
          </a:stretch>
        </p:blipFill>
        <p:spPr>
          <a:xfrm>
            <a:off x="383658" y="2542723"/>
            <a:ext cx="3094177" cy="2320633"/>
          </a:xfrm>
          <a:prstGeom prst="rect">
            <a:avLst/>
          </a:prstGeom>
          <a:ln w="25400">
            <a:solidFill>
              <a:srgbClr val="000000"/>
            </a:solidFill>
            <a:miter lim="400000"/>
          </a:ln>
        </p:spPr>
      </p:pic>
      <p:grpSp>
        <p:nvGrpSpPr>
          <p:cNvPr id="405" name="Group"/>
          <p:cNvGrpSpPr/>
          <p:nvPr/>
        </p:nvGrpSpPr>
        <p:grpSpPr>
          <a:xfrm>
            <a:off x="3740219" y="2004663"/>
            <a:ext cx="1047077" cy="3396848"/>
            <a:chOff x="0" y="0"/>
            <a:chExt cx="2094152" cy="6793695"/>
          </a:xfrm>
        </p:grpSpPr>
        <p:sp>
          <p:nvSpPr>
            <p:cNvPr id="392" name="Rectangle"/>
            <p:cNvSpPr/>
            <p:nvPr/>
          </p:nvSpPr>
          <p:spPr>
            <a:xfrm>
              <a:off x="1379091" y="0"/>
              <a:ext cx="715062"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393" name="Line"/>
            <p:cNvSpPr/>
            <p:nvPr/>
          </p:nvSpPr>
          <p:spPr>
            <a:xfrm>
              <a:off x="0" y="3396847"/>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04" name="Group"/>
            <p:cNvGrpSpPr/>
            <p:nvPr/>
          </p:nvGrpSpPr>
          <p:grpSpPr>
            <a:xfrm>
              <a:off x="1488790" y="152495"/>
              <a:ext cx="495662" cy="6525810"/>
              <a:chOff x="0" y="0"/>
              <a:chExt cx="495661" cy="6525808"/>
            </a:xfrm>
          </p:grpSpPr>
          <p:sp>
            <p:nvSpPr>
              <p:cNvPr id="394" name="Circle"/>
              <p:cNvSpPr/>
              <p:nvPr/>
            </p:nvSpPr>
            <p:spPr>
              <a:xfrm>
                <a:off x="0" y="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95" name="Circle"/>
              <p:cNvSpPr/>
              <p:nvPr/>
            </p:nvSpPr>
            <p:spPr>
              <a:xfrm>
                <a:off x="0" y="671215"/>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96"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97" name="Circle"/>
              <p:cNvSpPr/>
              <p:nvPr/>
            </p:nvSpPr>
            <p:spPr>
              <a:xfrm>
                <a:off x="0" y="2013646"/>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98" name="Circle"/>
              <p:cNvSpPr/>
              <p:nvPr/>
            </p:nvSpPr>
            <p:spPr>
              <a:xfrm>
                <a:off x="0" y="2684861"/>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399"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00" name="Circle"/>
              <p:cNvSpPr/>
              <p:nvPr/>
            </p:nvSpPr>
            <p:spPr>
              <a:xfrm>
                <a:off x="0" y="402729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01"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02" name="Circle"/>
              <p:cNvSpPr/>
              <p:nvPr/>
            </p:nvSpPr>
            <p:spPr>
              <a:xfrm>
                <a:off x="0" y="5369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03" name="Circle"/>
              <p:cNvSpPr/>
              <p:nvPr/>
            </p:nvSpPr>
            <p:spPr>
              <a:xfrm>
                <a:off x="0" y="6030147"/>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416" name="Group"/>
          <p:cNvGrpSpPr/>
          <p:nvPr/>
        </p:nvGrpSpPr>
        <p:grpSpPr>
          <a:xfrm>
            <a:off x="4780713" y="2462057"/>
            <a:ext cx="724301" cy="2482061"/>
            <a:chOff x="0" y="0"/>
            <a:chExt cx="1448600" cy="4964120"/>
          </a:xfrm>
        </p:grpSpPr>
        <p:sp>
          <p:nvSpPr>
            <p:cNvPr id="406" name="Rectangle"/>
            <p:cNvSpPr/>
            <p:nvPr/>
          </p:nvSpPr>
          <p:spPr>
            <a:xfrm>
              <a:off x="733538"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07" name="Line"/>
            <p:cNvSpPr/>
            <p:nvPr/>
          </p:nvSpPr>
          <p:spPr>
            <a:xfrm>
              <a:off x="0" y="248206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15" name="Group"/>
            <p:cNvGrpSpPr/>
            <p:nvPr/>
          </p:nvGrpSpPr>
          <p:grpSpPr>
            <a:xfrm>
              <a:off x="850806" y="145959"/>
              <a:ext cx="495663" cy="4619956"/>
              <a:chOff x="0" y="0"/>
              <a:chExt cx="495661" cy="4619955"/>
            </a:xfrm>
          </p:grpSpPr>
          <p:sp>
            <p:nvSpPr>
              <p:cNvPr id="408" name="Circle"/>
              <p:cNvSpPr/>
              <p:nvPr/>
            </p:nvSpPr>
            <p:spPr>
              <a:xfrm>
                <a:off x="0" y="0"/>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09" name="Circle"/>
              <p:cNvSpPr/>
              <p:nvPr/>
            </p:nvSpPr>
            <p:spPr>
              <a:xfrm>
                <a:off x="0" y="687382"/>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10" name="Circle"/>
              <p:cNvSpPr/>
              <p:nvPr/>
            </p:nvSpPr>
            <p:spPr>
              <a:xfrm>
                <a:off x="0" y="1374764"/>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11" name="Circle"/>
              <p:cNvSpPr/>
              <p:nvPr/>
            </p:nvSpPr>
            <p:spPr>
              <a:xfrm>
                <a:off x="0" y="2062146"/>
                <a:ext cx="495662" cy="495663"/>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12"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13" name="Circle"/>
              <p:cNvSpPr/>
              <p:nvPr/>
            </p:nvSpPr>
            <p:spPr>
              <a:xfrm>
                <a:off x="0" y="3436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14" name="Circle"/>
              <p:cNvSpPr/>
              <p:nvPr/>
            </p:nvSpPr>
            <p:spPr>
              <a:xfrm>
                <a:off x="0" y="4124293"/>
                <a:ext cx="495662" cy="495663"/>
              </a:xfrm>
              <a:prstGeom prst="ellipse">
                <a:avLst/>
              </a:prstGeom>
              <a:solidFill>
                <a:srgbClr val="1D1D1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425" name="Group"/>
          <p:cNvGrpSpPr/>
          <p:nvPr/>
        </p:nvGrpSpPr>
        <p:grpSpPr>
          <a:xfrm>
            <a:off x="5527162" y="2849202"/>
            <a:ext cx="682129" cy="1707771"/>
            <a:chOff x="0" y="0"/>
            <a:chExt cx="1364256" cy="3415540"/>
          </a:xfrm>
        </p:grpSpPr>
        <p:sp>
          <p:nvSpPr>
            <p:cNvPr id="417" name="Rectangle"/>
            <p:cNvSpPr/>
            <p:nvPr/>
          </p:nvSpPr>
          <p:spPr>
            <a:xfrm>
              <a:off x="649195" y="0"/>
              <a:ext cx="715062" cy="341554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18" name="Line"/>
            <p:cNvSpPr/>
            <p:nvPr/>
          </p:nvSpPr>
          <p:spPr>
            <a:xfrm>
              <a:off x="0" y="170777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24" name="Group"/>
            <p:cNvGrpSpPr/>
            <p:nvPr/>
          </p:nvGrpSpPr>
          <p:grpSpPr>
            <a:xfrm>
              <a:off x="747559" y="91387"/>
              <a:ext cx="495662" cy="3180522"/>
              <a:chOff x="0" y="0"/>
              <a:chExt cx="495661" cy="3180521"/>
            </a:xfrm>
          </p:grpSpPr>
          <p:sp>
            <p:nvSpPr>
              <p:cNvPr id="419" name="Circle"/>
              <p:cNvSpPr/>
              <p:nvPr/>
            </p:nvSpPr>
            <p:spPr>
              <a:xfrm>
                <a:off x="0" y="1342428"/>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20" name="Circle"/>
              <p:cNvSpPr/>
              <p:nvPr/>
            </p:nvSpPr>
            <p:spPr>
              <a:xfrm>
                <a:off x="0" y="2010103"/>
                <a:ext cx="495662" cy="495662"/>
              </a:xfrm>
              <a:prstGeom prst="ellipse">
                <a:avLst/>
              </a:prstGeom>
              <a:solidFill>
                <a:srgbClr val="4D4D4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21" name="Circle"/>
              <p:cNvSpPr/>
              <p:nvPr/>
            </p:nvSpPr>
            <p:spPr>
              <a:xfrm>
                <a:off x="0" y="671214"/>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22"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23" name="Circle"/>
              <p:cNvSpPr/>
              <p:nvPr/>
            </p:nvSpPr>
            <p:spPr>
              <a:xfrm>
                <a:off x="0" y="268486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sp>
        <p:nvSpPr>
          <p:cNvPr id="426" name="Reconstructed…"/>
          <p:cNvSpPr txBox="1"/>
          <p:nvPr/>
        </p:nvSpPr>
        <p:spPr>
          <a:xfrm>
            <a:off x="8819346" y="4898940"/>
            <a:ext cx="2709148" cy="1183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p>
            <a:pPr algn="ctr"/>
            <a:r>
              <a:rPr sz="2800" dirty="0"/>
              <a:t>Reconstructed</a:t>
            </a:r>
          </a:p>
          <a:p>
            <a:pPr algn="ctr"/>
            <a:r>
              <a:rPr sz="2800" dirty="0"/>
              <a:t>image</a:t>
            </a:r>
          </a:p>
        </p:txBody>
      </p:sp>
      <p:sp>
        <p:nvSpPr>
          <p:cNvPr id="427" name="Line"/>
          <p:cNvSpPr/>
          <p:nvPr/>
        </p:nvSpPr>
        <p:spPr>
          <a:xfrm>
            <a:off x="7941728" y="3712363"/>
            <a:ext cx="447714" cy="1"/>
          </a:xfrm>
          <a:prstGeom prst="line">
            <a:avLst/>
          </a:prstGeom>
          <a:ln w="165100">
            <a:solidFill>
              <a:srgbClr val="000000"/>
            </a:solidFill>
            <a:miter/>
            <a:tailEnd type="triangle"/>
          </a:ln>
        </p:spPr>
        <p:txBody>
          <a:bodyPr lIns="34290" tIns="34290" rIns="34290" bIns="34290"/>
          <a:lstStyle/>
          <a:p>
            <a:pPr>
              <a:defRPr sz="3200">
                <a:latin typeface="Calibri"/>
                <a:ea typeface="Calibri"/>
                <a:cs typeface="Calibri"/>
                <a:sym typeface="Calibri"/>
              </a:defRPr>
            </a:pPr>
            <a:endParaRPr sz="1600"/>
          </a:p>
        </p:txBody>
      </p:sp>
      <p:pic>
        <p:nvPicPr>
          <p:cNvPr id="428" name="Image" descr="Image"/>
          <p:cNvPicPr>
            <a:picLocks noChangeAspect="1"/>
          </p:cNvPicPr>
          <p:nvPr/>
        </p:nvPicPr>
        <p:blipFill>
          <a:blip r:embed="rId6"/>
          <a:srcRect/>
          <a:stretch>
            <a:fillRect/>
          </a:stretch>
        </p:blipFill>
        <p:spPr>
          <a:xfrm>
            <a:off x="8624788" y="2542723"/>
            <a:ext cx="3094177" cy="2320633"/>
          </a:xfrm>
          <a:prstGeom prst="rect">
            <a:avLst/>
          </a:prstGeom>
          <a:ln w="25400">
            <a:solidFill>
              <a:srgbClr val="000000"/>
            </a:solidFill>
            <a:miter lim="400000"/>
          </a:ln>
        </p:spPr>
      </p:pic>
      <p:pic>
        <p:nvPicPr>
          <p:cNvPr id="429" name="Image" descr="Image"/>
          <p:cNvPicPr>
            <a:picLocks noChangeAspect="1"/>
          </p:cNvPicPr>
          <p:nvPr/>
        </p:nvPicPr>
        <p:blipFill>
          <a:blip r:embed="rId7"/>
          <a:stretch>
            <a:fillRect/>
          </a:stretch>
        </p:blipFill>
        <p:spPr>
          <a:xfrm>
            <a:off x="9171291" y="1876521"/>
            <a:ext cx="1967888" cy="527971"/>
          </a:xfrm>
          <a:prstGeom prst="rect">
            <a:avLst/>
          </a:prstGeom>
          <a:ln w="12700">
            <a:miter lim="400000"/>
          </a:ln>
        </p:spPr>
      </p:pic>
      <p:sp>
        <p:nvSpPr>
          <p:cNvPr id="2" name="Title 1">
            <a:extLst>
              <a:ext uri="{FF2B5EF4-FFF2-40B4-BE49-F238E27FC236}">
                <a16:creationId xmlns:a16="http://schemas.microsoft.com/office/drawing/2014/main" id="{D7961282-A6BC-6599-FBC9-D33E14A615E5}"/>
              </a:ext>
            </a:extLst>
          </p:cNvPr>
          <p:cNvSpPr>
            <a:spLocks noGrp="1"/>
          </p:cNvSpPr>
          <p:nvPr>
            <p:ph type="title"/>
          </p:nvPr>
        </p:nvSpPr>
        <p:spPr>
          <a:xfrm>
            <a:off x="0" y="0"/>
            <a:ext cx="12192000" cy="1183341"/>
          </a:xfrm>
        </p:spPr>
        <p:txBody>
          <a:bodyPr>
            <a:normAutofit/>
          </a:bodyPr>
          <a:lstStyle/>
          <a:p>
            <a:r>
              <a:rPr lang="en-US" sz="4800" dirty="0">
                <a:latin typeface="+mj-lt"/>
              </a:rPr>
              <a:t>Autoencoders</a:t>
            </a:r>
          </a:p>
        </p:txBody>
      </p:sp>
      <p:sp>
        <p:nvSpPr>
          <p:cNvPr id="3" name="TextBox 2">
            <a:extLst>
              <a:ext uri="{FF2B5EF4-FFF2-40B4-BE49-F238E27FC236}">
                <a16:creationId xmlns:a16="http://schemas.microsoft.com/office/drawing/2014/main" id="{61B5E55C-1092-614D-1936-DD23CB7B4024}"/>
              </a:ext>
            </a:extLst>
          </p:cNvPr>
          <p:cNvSpPr txBox="1"/>
          <p:nvPr/>
        </p:nvSpPr>
        <p:spPr>
          <a:xfrm>
            <a:off x="200669" y="5913000"/>
            <a:ext cx="3183436" cy="523220"/>
          </a:xfrm>
          <a:prstGeom prst="rect">
            <a:avLst/>
          </a:prstGeom>
          <a:noFill/>
        </p:spPr>
        <p:txBody>
          <a:bodyPr wrap="none" rtlCol="0">
            <a:spAutoFit/>
          </a:bodyPr>
          <a:lstStyle/>
          <a:p>
            <a:pPr algn="ctr"/>
            <a:r>
              <a:rPr lang="en-US" sz="2800" dirty="0"/>
              <a:t>Reconstruction Loss: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Reconstructed…"/>
          <p:cNvSpPr txBox="1"/>
          <p:nvPr/>
        </p:nvSpPr>
        <p:spPr>
          <a:xfrm>
            <a:off x="8867210" y="3165561"/>
            <a:ext cx="2709148" cy="1183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p>
            <a:pPr algn="ctr"/>
            <a:r>
              <a:rPr sz="2800"/>
              <a:t>Reconstructed</a:t>
            </a:r>
          </a:p>
          <a:p>
            <a:pPr algn="ctr"/>
            <a:r>
              <a:rPr sz="2800"/>
              <a:t>image</a:t>
            </a:r>
          </a:p>
        </p:txBody>
      </p:sp>
      <p:sp>
        <p:nvSpPr>
          <p:cNvPr id="434" name="Line"/>
          <p:cNvSpPr/>
          <p:nvPr/>
        </p:nvSpPr>
        <p:spPr>
          <a:xfrm>
            <a:off x="7989592" y="1978984"/>
            <a:ext cx="447714" cy="1"/>
          </a:xfrm>
          <a:prstGeom prst="line">
            <a:avLst/>
          </a:prstGeom>
          <a:ln w="165100">
            <a:solidFill>
              <a:srgbClr val="000000"/>
            </a:solidFill>
            <a:miter/>
            <a:tailEnd type="triangle"/>
          </a:ln>
        </p:spPr>
        <p:txBody>
          <a:bodyPr lIns="34290" tIns="34290" rIns="34290" bIns="34290"/>
          <a:lstStyle/>
          <a:p>
            <a:pPr>
              <a:defRPr sz="3200">
                <a:latin typeface="Calibri"/>
                <a:ea typeface="Calibri"/>
                <a:cs typeface="Calibri"/>
                <a:sym typeface="Calibri"/>
              </a:defRPr>
            </a:pPr>
            <a:endParaRPr sz="1600"/>
          </a:p>
        </p:txBody>
      </p:sp>
      <p:pic>
        <p:nvPicPr>
          <p:cNvPr id="435" name="Image" descr="Image"/>
          <p:cNvPicPr>
            <a:picLocks noChangeAspect="1"/>
          </p:cNvPicPr>
          <p:nvPr/>
        </p:nvPicPr>
        <p:blipFill>
          <a:blip r:embed="rId3"/>
          <a:srcRect/>
          <a:stretch>
            <a:fillRect/>
          </a:stretch>
        </p:blipFill>
        <p:spPr>
          <a:xfrm>
            <a:off x="8672652" y="809344"/>
            <a:ext cx="3094177" cy="2320633"/>
          </a:xfrm>
          <a:prstGeom prst="rect">
            <a:avLst/>
          </a:prstGeom>
          <a:ln w="25400">
            <a:solidFill>
              <a:srgbClr val="000000"/>
            </a:solidFill>
            <a:miter lim="400000"/>
          </a:ln>
        </p:spPr>
      </p:pic>
      <p:grpSp>
        <p:nvGrpSpPr>
          <p:cNvPr id="449" name="Group"/>
          <p:cNvGrpSpPr/>
          <p:nvPr/>
        </p:nvGrpSpPr>
        <p:grpSpPr>
          <a:xfrm>
            <a:off x="7024135" y="271284"/>
            <a:ext cx="723762" cy="3396849"/>
            <a:chOff x="0" y="0"/>
            <a:chExt cx="1447522" cy="6793695"/>
          </a:xfrm>
        </p:grpSpPr>
        <p:sp>
          <p:nvSpPr>
            <p:cNvPr id="436" name="Rectangle"/>
            <p:cNvSpPr/>
            <p:nvPr/>
          </p:nvSpPr>
          <p:spPr>
            <a:xfrm>
              <a:off x="732460" y="0"/>
              <a:ext cx="715063"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37" name="Line"/>
            <p:cNvSpPr/>
            <p:nvPr/>
          </p:nvSpPr>
          <p:spPr>
            <a:xfrm>
              <a:off x="0" y="3396847"/>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48" name="Group"/>
            <p:cNvGrpSpPr/>
            <p:nvPr/>
          </p:nvGrpSpPr>
          <p:grpSpPr>
            <a:xfrm>
              <a:off x="853496" y="107819"/>
              <a:ext cx="495662" cy="6525810"/>
              <a:chOff x="0" y="0"/>
              <a:chExt cx="495661" cy="6525808"/>
            </a:xfrm>
          </p:grpSpPr>
          <p:sp>
            <p:nvSpPr>
              <p:cNvPr id="438"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39" name="Circle"/>
              <p:cNvSpPr/>
              <p:nvPr/>
            </p:nvSpPr>
            <p:spPr>
              <a:xfrm>
                <a:off x="0" y="671215"/>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0"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1" name="Circle"/>
              <p:cNvSpPr/>
              <p:nvPr/>
            </p:nvSpPr>
            <p:spPr>
              <a:xfrm>
                <a:off x="0" y="2013646"/>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2" name="Circle"/>
              <p:cNvSpPr/>
              <p:nvPr/>
            </p:nvSpPr>
            <p:spPr>
              <a:xfrm>
                <a:off x="0" y="268486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3"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4" name="Circle"/>
              <p:cNvSpPr/>
              <p:nvPr/>
            </p:nvSpPr>
            <p:spPr>
              <a:xfrm>
                <a:off x="0" y="402729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5"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6" name="Circle"/>
              <p:cNvSpPr/>
              <p:nvPr/>
            </p:nvSpPr>
            <p:spPr>
              <a:xfrm>
                <a:off x="0" y="5369721"/>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47" name="Circle"/>
              <p:cNvSpPr/>
              <p:nvPr/>
            </p:nvSpPr>
            <p:spPr>
              <a:xfrm>
                <a:off x="0" y="6030147"/>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460" name="Group"/>
          <p:cNvGrpSpPr/>
          <p:nvPr/>
        </p:nvGrpSpPr>
        <p:grpSpPr>
          <a:xfrm>
            <a:off x="6278764" y="715616"/>
            <a:ext cx="687153" cy="2482061"/>
            <a:chOff x="0" y="0"/>
            <a:chExt cx="1374304" cy="4964120"/>
          </a:xfrm>
        </p:grpSpPr>
        <p:sp>
          <p:nvSpPr>
            <p:cNvPr id="450" name="Line"/>
            <p:cNvSpPr/>
            <p:nvPr/>
          </p:nvSpPr>
          <p:spPr>
            <a:xfrm>
              <a:off x="0" y="2508183"/>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sp>
          <p:nvSpPr>
            <p:cNvPr id="451" name="Rectangle"/>
            <p:cNvSpPr/>
            <p:nvPr/>
          </p:nvSpPr>
          <p:spPr>
            <a:xfrm>
              <a:off x="659242"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grpSp>
          <p:nvGrpSpPr>
            <p:cNvPr id="459" name="Group"/>
            <p:cNvGrpSpPr/>
            <p:nvPr/>
          </p:nvGrpSpPr>
          <p:grpSpPr>
            <a:xfrm>
              <a:off x="776511" y="145959"/>
              <a:ext cx="495662" cy="4619956"/>
              <a:chOff x="0" y="0"/>
              <a:chExt cx="495661" cy="4619955"/>
            </a:xfrm>
          </p:grpSpPr>
          <p:sp>
            <p:nvSpPr>
              <p:cNvPr id="452" name="Circle"/>
              <p:cNvSpPr/>
              <p:nvPr/>
            </p:nvSpPr>
            <p:spPr>
              <a:xfrm>
                <a:off x="0" y="0"/>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3" name="Circle"/>
              <p:cNvSpPr/>
              <p:nvPr/>
            </p:nvSpPr>
            <p:spPr>
              <a:xfrm>
                <a:off x="0" y="687382"/>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4" name="Circle"/>
              <p:cNvSpPr/>
              <p:nvPr/>
            </p:nvSpPr>
            <p:spPr>
              <a:xfrm>
                <a:off x="0" y="1374764"/>
                <a:ext cx="495662" cy="495662"/>
              </a:xfrm>
              <a:prstGeom prst="ellipse">
                <a:avLst/>
              </a:prstGeom>
              <a:solidFill>
                <a:srgbClr val="53585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5" name="Circle"/>
              <p:cNvSpPr/>
              <p:nvPr/>
            </p:nvSpPr>
            <p:spPr>
              <a:xfrm>
                <a:off x="0" y="2062146"/>
                <a:ext cx="495662" cy="495663"/>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6"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7" name="Circle"/>
              <p:cNvSpPr/>
              <p:nvPr/>
            </p:nvSpPr>
            <p:spPr>
              <a:xfrm>
                <a:off x="0" y="3436721"/>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58" name="Circle"/>
              <p:cNvSpPr/>
              <p:nvPr/>
            </p:nvSpPr>
            <p:spPr>
              <a:xfrm>
                <a:off x="0" y="4124293"/>
                <a:ext cx="495662" cy="495663"/>
              </a:xfrm>
              <a:prstGeom prst="ellipse">
                <a:avLst/>
              </a:prstGeom>
              <a:solidFill>
                <a:srgbClr val="A6A6A6"/>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sp>
        <p:nvSpPr>
          <p:cNvPr id="461" name="Image"/>
          <p:cNvSpPr txBox="1"/>
          <p:nvPr/>
        </p:nvSpPr>
        <p:spPr>
          <a:xfrm>
            <a:off x="1053077" y="3165561"/>
            <a:ext cx="1774166" cy="667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lstStyle>
            <a:lvl1pPr defTabSz="1828800"/>
          </a:lstStyle>
          <a:p>
            <a:pPr algn="ctr"/>
            <a:r>
              <a:rPr sz="2800" dirty="0"/>
              <a:t>Image</a:t>
            </a:r>
          </a:p>
        </p:txBody>
      </p:sp>
      <p:pic>
        <p:nvPicPr>
          <p:cNvPr id="462" name="Image" descr="Image"/>
          <p:cNvPicPr>
            <a:picLocks noChangeAspect="1"/>
          </p:cNvPicPr>
          <p:nvPr/>
        </p:nvPicPr>
        <p:blipFill>
          <a:blip r:embed="rId4"/>
          <a:stretch>
            <a:fillRect/>
          </a:stretch>
        </p:blipFill>
        <p:spPr>
          <a:xfrm>
            <a:off x="1806329" y="258584"/>
            <a:ext cx="344621" cy="297088"/>
          </a:xfrm>
          <a:prstGeom prst="rect">
            <a:avLst/>
          </a:prstGeom>
          <a:ln w="12700">
            <a:miter lim="400000"/>
          </a:ln>
        </p:spPr>
      </p:pic>
      <p:pic>
        <p:nvPicPr>
          <p:cNvPr id="463" name="Image" descr="Image"/>
          <p:cNvPicPr>
            <a:picLocks noChangeAspect="1"/>
          </p:cNvPicPr>
          <p:nvPr/>
        </p:nvPicPr>
        <p:blipFill>
          <a:blip r:embed="rId3"/>
          <a:srcRect/>
          <a:stretch>
            <a:fillRect/>
          </a:stretch>
        </p:blipFill>
        <p:spPr>
          <a:xfrm>
            <a:off x="431522" y="809344"/>
            <a:ext cx="3094177" cy="2320633"/>
          </a:xfrm>
          <a:prstGeom prst="rect">
            <a:avLst/>
          </a:prstGeom>
          <a:ln w="25400">
            <a:solidFill>
              <a:srgbClr val="000000"/>
            </a:solidFill>
            <a:miter lim="400000"/>
          </a:ln>
        </p:spPr>
      </p:pic>
      <p:grpSp>
        <p:nvGrpSpPr>
          <p:cNvPr id="477" name="Group"/>
          <p:cNvGrpSpPr/>
          <p:nvPr/>
        </p:nvGrpSpPr>
        <p:grpSpPr>
          <a:xfrm>
            <a:off x="3788083" y="271284"/>
            <a:ext cx="1047077" cy="3396849"/>
            <a:chOff x="0" y="0"/>
            <a:chExt cx="2094152" cy="6793695"/>
          </a:xfrm>
        </p:grpSpPr>
        <p:sp>
          <p:nvSpPr>
            <p:cNvPr id="464" name="Rectangle"/>
            <p:cNvSpPr/>
            <p:nvPr/>
          </p:nvSpPr>
          <p:spPr>
            <a:xfrm>
              <a:off x="1379091" y="0"/>
              <a:ext cx="715062" cy="6793696"/>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65" name="Line"/>
            <p:cNvSpPr/>
            <p:nvPr/>
          </p:nvSpPr>
          <p:spPr>
            <a:xfrm>
              <a:off x="0" y="3396847"/>
              <a:ext cx="895426" cy="1"/>
            </a:xfrm>
            <a:prstGeom prst="line">
              <a:avLst/>
            </a:prstGeom>
            <a:noFill/>
            <a:ln w="1651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76" name="Group"/>
            <p:cNvGrpSpPr/>
            <p:nvPr/>
          </p:nvGrpSpPr>
          <p:grpSpPr>
            <a:xfrm>
              <a:off x="1488790" y="152495"/>
              <a:ext cx="495662" cy="6525810"/>
              <a:chOff x="0" y="0"/>
              <a:chExt cx="495661" cy="6525808"/>
            </a:xfrm>
          </p:grpSpPr>
          <p:sp>
            <p:nvSpPr>
              <p:cNvPr id="466" name="Circle"/>
              <p:cNvSpPr/>
              <p:nvPr/>
            </p:nvSpPr>
            <p:spPr>
              <a:xfrm>
                <a:off x="0" y="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67" name="Circle"/>
              <p:cNvSpPr/>
              <p:nvPr/>
            </p:nvSpPr>
            <p:spPr>
              <a:xfrm>
                <a:off x="0" y="671215"/>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68" name="Circle"/>
              <p:cNvSpPr/>
              <p:nvPr/>
            </p:nvSpPr>
            <p:spPr>
              <a:xfrm>
                <a:off x="0" y="1342430"/>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69" name="Circle"/>
              <p:cNvSpPr/>
              <p:nvPr/>
            </p:nvSpPr>
            <p:spPr>
              <a:xfrm>
                <a:off x="0" y="2013646"/>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0" name="Circle"/>
              <p:cNvSpPr/>
              <p:nvPr/>
            </p:nvSpPr>
            <p:spPr>
              <a:xfrm>
                <a:off x="0" y="2684861"/>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1" name="Circle"/>
              <p:cNvSpPr/>
              <p:nvPr/>
            </p:nvSpPr>
            <p:spPr>
              <a:xfrm>
                <a:off x="0" y="3356075"/>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2" name="Circle"/>
              <p:cNvSpPr/>
              <p:nvPr/>
            </p:nvSpPr>
            <p:spPr>
              <a:xfrm>
                <a:off x="0" y="4027291"/>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3" name="Circle"/>
              <p:cNvSpPr/>
              <p:nvPr/>
            </p:nvSpPr>
            <p:spPr>
              <a:xfrm>
                <a:off x="0" y="4698507"/>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4" name="Circle"/>
              <p:cNvSpPr/>
              <p:nvPr/>
            </p:nvSpPr>
            <p:spPr>
              <a:xfrm>
                <a:off x="0" y="5369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75" name="Circle"/>
              <p:cNvSpPr/>
              <p:nvPr/>
            </p:nvSpPr>
            <p:spPr>
              <a:xfrm>
                <a:off x="0" y="6030147"/>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488" name="Group"/>
          <p:cNvGrpSpPr/>
          <p:nvPr/>
        </p:nvGrpSpPr>
        <p:grpSpPr>
          <a:xfrm>
            <a:off x="4828577" y="728678"/>
            <a:ext cx="724301" cy="2482061"/>
            <a:chOff x="0" y="0"/>
            <a:chExt cx="1448600" cy="4964120"/>
          </a:xfrm>
        </p:grpSpPr>
        <p:sp>
          <p:nvSpPr>
            <p:cNvPr id="478" name="Rectangle"/>
            <p:cNvSpPr/>
            <p:nvPr/>
          </p:nvSpPr>
          <p:spPr>
            <a:xfrm>
              <a:off x="733538" y="0"/>
              <a:ext cx="715063" cy="496412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79" name="Line"/>
            <p:cNvSpPr/>
            <p:nvPr/>
          </p:nvSpPr>
          <p:spPr>
            <a:xfrm>
              <a:off x="0" y="248206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87" name="Group"/>
            <p:cNvGrpSpPr/>
            <p:nvPr/>
          </p:nvGrpSpPr>
          <p:grpSpPr>
            <a:xfrm>
              <a:off x="850806" y="145959"/>
              <a:ext cx="495663" cy="4619956"/>
              <a:chOff x="0" y="0"/>
              <a:chExt cx="495661" cy="4619955"/>
            </a:xfrm>
          </p:grpSpPr>
          <p:sp>
            <p:nvSpPr>
              <p:cNvPr id="480" name="Circle"/>
              <p:cNvSpPr/>
              <p:nvPr/>
            </p:nvSpPr>
            <p:spPr>
              <a:xfrm>
                <a:off x="0" y="0"/>
                <a:ext cx="495662" cy="495662"/>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1" name="Circle"/>
              <p:cNvSpPr/>
              <p:nvPr/>
            </p:nvSpPr>
            <p:spPr>
              <a:xfrm>
                <a:off x="0" y="687382"/>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2" name="Circle"/>
              <p:cNvSpPr/>
              <p:nvPr/>
            </p:nvSpPr>
            <p:spPr>
              <a:xfrm>
                <a:off x="0" y="1374764"/>
                <a:ext cx="495662" cy="495662"/>
              </a:xfrm>
              <a:prstGeom prst="ellipse">
                <a:avLst/>
              </a:prstGeom>
              <a:solidFill>
                <a:srgbClr val="00000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3" name="Circle"/>
              <p:cNvSpPr/>
              <p:nvPr/>
            </p:nvSpPr>
            <p:spPr>
              <a:xfrm>
                <a:off x="0" y="2062146"/>
                <a:ext cx="495662" cy="495663"/>
              </a:xfrm>
              <a:prstGeom prst="ellipse">
                <a:avLst/>
              </a:prstGeom>
              <a:solidFill>
                <a:srgbClr val="A6AAA9"/>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4" name="Circle"/>
              <p:cNvSpPr/>
              <p:nvPr/>
            </p:nvSpPr>
            <p:spPr>
              <a:xfrm>
                <a:off x="0" y="2749529"/>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5" name="Circle"/>
              <p:cNvSpPr/>
              <p:nvPr/>
            </p:nvSpPr>
            <p:spPr>
              <a:xfrm>
                <a:off x="0" y="3436721"/>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86" name="Circle"/>
              <p:cNvSpPr/>
              <p:nvPr/>
            </p:nvSpPr>
            <p:spPr>
              <a:xfrm>
                <a:off x="0" y="4124293"/>
                <a:ext cx="495662" cy="495663"/>
              </a:xfrm>
              <a:prstGeom prst="ellipse">
                <a:avLst/>
              </a:prstGeom>
              <a:solidFill>
                <a:srgbClr val="1D1D1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grpSp>
        <p:nvGrpSpPr>
          <p:cNvPr id="497" name="Group"/>
          <p:cNvGrpSpPr/>
          <p:nvPr/>
        </p:nvGrpSpPr>
        <p:grpSpPr>
          <a:xfrm>
            <a:off x="5575026" y="1115822"/>
            <a:ext cx="682129" cy="1707771"/>
            <a:chOff x="0" y="0"/>
            <a:chExt cx="1364256" cy="3415540"/>
          </a:xfrm>
        </p:grpSpPr>
        <p:sp>
          <p:nvSpPr>
            <p:cNvPr id="489" name="Rectangle"/>
            <p:cNvSpPr/>
            <p:nvPr/>
          </p:nvSpPr>
          <p:spPr>
            <a:xfrm>
              <a:off x="649195" y="0"/>
              <a:ext cx="715062" cy="3415541"/>
            </a:xfrm>
            <a:prstGeom prst="rect">
              <a:avLst/>
            </a:prstGeom>
            <a:noFill/>
            <a:ln w="50800" cap="flat">
              <a:solidFill>
                <a:srgbClr val="000000"/>
              </a:solidFill>
              <a:prstDash val="solid"/>
              <a:miter lim="800000"/>
            </a:ln>
            <a:effectLst/>
          </p:spPr>
          <p:txBody>
            <a:bodyPr wrap="square" lIns="34290" tIns="34290" rIns="34290" bIns="34290" numCol="1" anchor="ctr">
              <a:noAutofit/>
            </a:bodyPr>
            <a:lstStyle/>
            <a:p>
              <a:pPr>
                <a:defRPr sz="3000">
                  <a:solidFill>
                    <a:srgbClr val="FFFFFF"/>
                  </a:solidFill>
                  <a:latin typeface="Calibri"/>
                  <a:ea typeface="Calibri"/>
                  <a:cs typeface="Calibri"/>
                  <a:sym typeface="Calibri"/>
                </a:defRPr>
              </a:pPr>
              <a:endParaRPr sz="1500"/>
            </a:p>
          </p:txBody>
        </p:sp>
        <p:sp>
          <p:nvSpPr>
            <p:cNvPr id="490" name="Line"/>
            <p:cNvSpPr/>
            <p:nvPr/>
          </p:nvSpPr>
          <p:spPr>
            <a:xfrm>
              <a:off x="0" y="1707770"/>
              <a:ext cx="689242" cy="1"/>
            </a:xfrm>
            <a:prstGeom prst="line">
              <a:avLst/>
            </a:prstGeom>
            <a:noFill/>
            <a:ln w="76200" cap="flat">
              <a:solidFill>
                <a:srgbClr val="000000"/>
              </a:solidFill>
              <a:prstDash val="solid"/>
              <a:miter lim="800000"/>
              <a:tailEnd type="triangle" w="med" len="med"/>
            </a:ln>
            <a:effectLst/>
          </p:spPr>
          <p:txBody>
            <a:bodyPr wrap="square" lIns="34290" tIns="34290" rIns="34290" bIns="34290" numCol="1" anchor="t">
              <a:noAutofit/>
            </a:bodyPr>
            <a:lstStyle/>
            <a:p>
              <a:pPr>
                <a:defRPr sz="3200">
                  <a:latin typeface="Calibri"/>
                  <a:ea typeface="Calibri"/>
                  <a:cs typeface="Calibri"/>
                  <a:sym typeface="Calibri"/>
                </a:defRPr>
              </a:pPr>
              <a:endParaRPr sz="1600"/>
            </a:p>
          </p:txBody>
        </p:sp>
        <p:grpSp>
          <p:nvGrpSpPr>
            <p:cNvPr id="496" name="Group"/>
            <p:cNvGrpSpPr/>
            <p:nvPr/>
          </p:nvGrpSpPr>
          <p:grpSpPr>
            <a:xfrm>
              <a:off x="747559" y="91387"/>
              <a:ext cx="495662" cy="3180522"/>
              <a:chOff x="0" y="0"/>
              <a:chExt cx="495661" cy="3180521"/>
            </a:xfrm>
          </p:grpSpPr>
          <p:sp>
            <p:nvSpPr>
              <p:cNvPr id="491" name="Circle"/>
              <p:cNvSpPr/>
              <p:nvPr/>
            </p:nvSpPr>
            <p:spPr>
              <a:xfrm>
                <a:off x="0" y="1342428"/>
                <a:ext cx="495662" cy="495662"/>
              </a:xfrm>
              <a:prstGeom prst="ellipse">
                <a:avLst/>
              </a:prstGeom>
              <a:solidFill>
                <a:srgbClr val="DCDEE0"/>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92" name="Circle"/>
              <p:cNvSpPr/>
              <p:nvPr/>
            </p:nvSpPr>
            <p:spPr>
              <a:xfrm>
                <a:off x="0" y="2010103"/>
                <a:ext cx="495662" cy="495662"/>
              </a:xfrm>
              <a:prstGeom prst="ellipse">
                <a:avLst/>
              </a:prstGeom>
              <a:solidFill>
                <a:srgbClr val="4D4D4D"/>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93" name="Circle"/>
              <p:cNvSpPr/>
              <p:nvPr/>
            </p:nvSpPr>
            <p:spPr>
              <a:xfrm>
                <a:off x="0" y="671214"/>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94" name="Circle"/>
              <p:cNvSpPr/>
              <p:nvPr/>
            </p:nvSpPr>
            <p:spPr>
              <a:xfrm>
                <a:off x="0" y="0"/>
                <a:ext cx="495662" cy="495662"/>
              </a:xfrm>
              <a:prstGeom prst="ellipse">
                <a:avLst/>
              </a:prstGeom>
              <a:solidFill>
                <a:srgbClr val="FFFFFF"/>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sp>
            <p:nvSpPr>
              <p:cNvPr id="495" name="Circle"/>
              <p:cNvSpPr/>
              <p:nvPr/>
            </p:nvSpPr>
            <p:spPr>
              <a:xfrm>
                <a:off x="0" y="2684860"/>
                <a:ext cx="495662" cy="495662"/>
              </a:xfrm>
              <a:prstGeom prst="ellipse">
                <a:avLst/>
              </a:prstGeom>
              <a:solidFill>
                <a:srgbClr val="EBECEE"/>
              </a:solidFill>
              <a:ln w="12700" cap="flat">
                <a:solidFill>
                  <a:srgbClr val="000000"/>
                </a:solidFill>
                <a:prstDash val="solid"/>
                <a:miter lim="400000"/>
              </a:ln>
              <a:effectLst/>
            </p:spPr>
            <p:txBody>
              <a:bodyPr wrap="square" lIns="25400" tIns="25400" rIns="25400" bIns="25400" numCol="1" anchor="ctr">
                <a:noAutofit/>
              </a:bodyPr>
              <a:lstStyle/>
              <a:p>
                <a:pPr defTabSz="292100">
                  <a:defRPr sz="2400">
                    <a:latin typeface="Helvetica Light"/>
                    <a:ea typeface="Helvetica Light"/>
                    <a:cs typeface="Helvetica Light"/>
                    <a:sym typeface="Helvetica Light"/>
                  </a:defRPr>
                </a:pPr>
                <a:endParaRPr sz="1200" dirty="0">
                  <a:latin typeface="Calibri Light" panose="020F0302020204030204" pitchFamily="34" charset="0"/>
                  <a:cs typeface="Calibri Light" panose="020F0302020204030204" pitchFamily="34" charset="0"/>
                </a:endParaRPr>
              </a:p>
            </p:txBody>
          </p:sp>
        </p:grpSp>
      </p:grpSp>
      <p:pic>
        <p:nvPicPr>
          <p:cNvPr id="498" name="Image" descr="Image"/>
          <p:cNvPicPr>
            <a:picLocks noChangeAspect="1"/>
          </p:cNvPicPr>
          <p:nvPr/>
        </p:nvPicPr>
        <p:blipFill>
          <a:blip r:embed="rId5"/>
          <a:stretch>
            <a:fillRect/>
          </a:stretch>
        </p:blipFill>
        <p:spPr>
          <a:xfrm>
            <a:off x="9237840" y="143142"/>
            <a:ext cx="1967888" cy="527971"/>
          </a:xfrm>
          <a:prstGeom prst="rect">
            <a:avLst/>
          </a:prstGeom>
          <a:ln w="12700">
            <a:miter lim="400000"/>
          </a:ln>
        </p:spPr>
      </p:pic>
      <p:pic>
        <p:nvPicPr>
          <p:cNvPr id="499" name="Image" descr="Image"/>
          <p:cNvPicPr>
            <a:picLocks noChangeAspect="1"/>
          </p:cNvPicPr>
          <p:nvPr/>
        </p:nvPicPr>
        <p:blipFill>
          <a:blip r:embed="rId6"/>
          <a:stretch>
            <a:fillRect/>
          </a:stretch>
        </p:blipFill>
        <p:spPr>
          <a:xfrm>
            <a:off x="5893091" y="224509"/>
            <a:ext cx="405820" cy="365238"/>
          </a:xfrm>
          <a:prstGeom prst="rect">
            <a:avLst/>
          </a:prstGeom>
          <a:ln w="12700">
            <a:miter lim="400000"/>
          </a:ln>
        </p:spPr>
      </p:pic>
      <p:grpSp>
        <p:nvGrpSpPr>
          <p:cNvPr id="504" name="Group"/>
          <p:cNvGrpSpPr/>
          <p:nvPr/>
        </p:nvGrpSpPr>
        <p:grpSpPr>
          <a:xfrm>
            <a:off x="6073195" y="2650738"/>
            <a:ext cx="2182918" cy="3467635"/>
            <a:chOff x="-1" y="0"/>
            <a:chExt cx="4365834" cy="6935268"/>
          </a:xfrm>
        </p:grpSpPr>
        <p:grpSp>
          <p:nvGrpSpPr>
            <p:cNvPr id="502" name="Group"/>
            <p:cNvGrpSpPr/>
            <p:nvPr/>
          </p:nvGrpSpPr>
          <p:grpSpPr>
            <a:xfrm>
              <a:off x="114346" y="3519725"/>
              <a:ext cx="4251487" cy="3415543"/>
              <a:chOff x="0" y="0"/>
              <a:chExt cx="4251485" cy="3415541"/>
            </a:xfrm>
          </p:grpSpPr>
          <p:sp>
            <p:nvSpPr>
              <p:cNvPr id="500" name="Rectangle"/>
              <p:cNvSpPr/>
              <p:nvPr/>
            </p:nvSpPr>
            <p:spPr>
              <a:xfrm>
                <a:off x="0" y="0"/>
                <a:ext cx="4251485" cy="3415541"/>
              </a:xfrm>
              <a:prstGeom prst="rect">
                <a:avLst/>
              </a:prstGeom>
              <a:solidFill>
                <a:srgbClr val="EC7C62"/>
              </a:solidFill>
              <a:ln w="50800"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01" name="“Coral”"/>
              <p:cNvSpPr txBox="1"/>
              <p:nvPr/>
            </p:nvSpPr>
            <p:spPr>
              <a:xfrm>
                <a:off x="930353" y="1250915"/>
                <a:ext cx="2401940" cy="91371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defTabSz="821531">
                  <a:defRPr sz="5000">
                    <a:latin typeface="Avenir Heavy"/>
                    <a:ea typeface="Avenir Heavy"/>
                    <a:cs typeface="Avenir Heavy"/>
                    <a:sym typeface="Avenir Heavy"/>
                  </a:defRPr>
                </a:lvl1pPr>
              </a:lstStyle>
              <a:p>
                <a:r>
                  <a:rPr sz="2500"/>
                  <a:t>“Coral”</a:t>
                </a:r>
              </a:p>
            </p:txBody>
          </p:sp>
        </p:grpSp>
        <p:sp>
          <p:nvSpPr>
            <p:cNvPr id="503" name="Line"/>
            <p:cNvSpPr/>
            <p:nvPr/>
          </p:nvSpPr>
          <p:spPr>
            <a:xfrm flipH="1" flipV="1">
              <a:off x="-1" y="0"/>
              <a:ext cx="1054523" cy="3341519"/>
            </a:xfrm>
            <a:prstGeom prst="line">
              <a:avLst/>
            </a:prstGeom>
            <a:noFill/>
            <a:ln w="101600" cap="flat">
              <a:solidFill>
                <a:srgbClr val="000000"/>
              </a:solidFill>
              <a:prstDash val="sysDot"/>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grpSp>
      <p:grpSp>
        <p:nvGrpSpPr>
          <p:cNvPr id="509" name="Group"/>
          <p:cNvGrpSpPr/>
          <p:nvPr/>
        </p:nvGrpSpPr>
        <p:grpSpPr>
          <a:xfrm>
            <a:off x="3225701" y="2344739"/>
            <a:ext cx="2841673" cy="3969086"/>
            <a:chOff x="0" y="0"/>
            <a:chExt cx="5683343" cy="7938169"/>
          </a:xfrm>
        </p:grpSpPr>
        <p:grpSp>
          <p:nvGrpSpPr>
            <p:cNvPr id="507" name="Group"/>
            <p:cNvGrpSpPr/>
            <p:nvPr/>
          </p:nvGrpSpPr>
          <p:grpSpPr>
            <a:xfrm>
              <a:off x="0" y="4200787"/>
              <a:ext cx="4428852" cy="3737382"/>
              <a:chOff x="0" y="0"/>
              <a:chExt cx="4428851" cy="3737381"/>
            </a:xfrm>
          </p:grpSpPr>
          <p:sp>
            <p:nvSpPr>
              <p:cNvPr id="505" name="Shape"/>
              <p:cNvSpPr/>
              <p:nvPr/>
            </p:nvSpPr>
            <p:spPr>
              <a:xfrm>
                <a:off x="0" y="0"/>
                <a:ext cx="4428851" cy="3737381"/>
              </a:xfrm>
              <a:custGeom>
                <a:avLst/>
                <a:gdLst/>
                <a:ahLst/>
                <a:cxnLst>
                  <a:cxn ang="0">
                    <a:pos x="wd2" y="hd2"/>
                  </a:cxn>
                  <a:cxn ang="5400000">
                    <a:pos x="wd2" y="hd2"/>
                  </a:cxn>
                  <a:cxn ang="10800000">
                    <a:pos x="wd2" y="hd2"/>
                  </a:cxn>
                  <a:cxn ang="16200000">
                    <a:pos x="wd2" y="hd2"/>
                  </a:cxn>
                </a:cxnLst>
                <a:rect l="0" t="0" r="r" b="b"/>
                <a:pathLst>
                  <a:path w="21581" h="21511" extrusionOk="0">
                    <a:moveTo>
                      <a:pt x="4456" y="21193"/>
                    </a:moveTo>
                    <a:cubicBezTo>
                      <a:pt x="3842" y="21000"/>
                      <a:pt x="3257" y="20697"/>
                      <a:pt x="2722" y="20292"/>
                    </a:cubicBezTo>
                    <a:cubicBezTo>
                      <a:pt x="2015" y="19757"/>
                      <a:pt x="1407" y="19057"/>
                      <a:pt x="944" y="18230"/>
                    </a:cubicBezTo>
                    <a:cubicBezTo>
                      <a:pt x="418" y="17289"/>
                      <a:pt x="94" y="16212"/>
                      <a:pt x="0" y="15091"/>
                    </a:cubicBezTo>
                    <a:cubicBezTo>
                      <a:pt x="390" y="14657"/>
                      <a:pt x="875" y="14362"/>
                      <a:pt x="1400" y="14238"/>
                    </a:cubicBezTo>
                    <a:cubicBezTo>
                      <a:pt x="1948" y="14110"/>
                      <a:pt x="2511" y="14175"/>
                      <a:pt x="3068" y="14132"/>
                    </a:cubicBezTo>
                    <a:cubicBezTo>
                      <a:pt x="3591" y="14092"/>
                      <a:pt x="4105" y="13957"/>
                      <a:pt x="4593" y="13731"/>
                    </a:cubicBezTo>
                    <a:lnTo>
                      <a:pt x="2651" y="12094"/>
                    </a:lnTo>
                    <a:cubicBezTo>
                      <a:pt x="2456" y="11983"/>
                      <a:pt x="2243" y="11924"/>
                      <a:pt x="2027" y="11921"/>
                    </a:cubicBezTo>
                    <a:cubicBezTo>
                      <a:pt x="1701" y="11917"/>
                      <a:pt x="1382" y="12038"/>
                      <a:pt x="1120" y="12267"/>
                    </a:cubicBezTo>
                    <a:lnTo>
                      <a:pt x="2784" y="9893"/>
                    </a:lnTo>
                    <a:lnTo>
                      <a:pt x="4725" y="7655"/>
                    </a:lnTo>
                    <a:lnTo>
                      <a:pt x="6881" y="5941"/>
                    </a:lnTo>
                    <a:lnTo>
                      <a:pt x="9100" y="3902"/>
                    </a:lnTo>
                    <a:lnTo>
                      <a:pt x="11249" y="2015"/>
                    </a:lnTo>
                    <a:lnTo>
                      <a:pt x="12775" y="951"/>
                    </a:lnTo>
                    <a:cubicBezTo>
                      <a:pt x="13241" y="674"/>
                      <a:pt x="13730" y="454"/>
                      <a:pt x="14234" y="297"/>
                    </a:cubicBezTo>
                    <a:cubicBezTo>
                      <a:pt x="15296" y="-35"/>
                      <a:pt x="16407" y="-89"/>
                      <a:pt x="17488" y="138"/>
                    </a:cubicBezTo>
                    <a:lnTo>
                      <a:pt x="19984" y="471"/>
                    </a:lnTo>
                    <a:cubicBezTo>
                      <a:pt x="20389" y="625"/>
                      <a:pt x="20749" y="909"/>
                      <a:pt x="21025" y="1290"/>
                    </a:cubicBezTo>
                    <a:cubicBezTo>
                      <a:pt x="21402" y="1812"/>
                      <a:pt x="21600" y="2482"/>
                      <a:pt x="21579" y="3168"/>
                    </a:cubicBezTo>
                    <a:lnTo>
                      <a:pt x="21371" y="6772"/>
                    </a:lnTo>
                    <a:lnTo>
                      <a:pt x="20054" y="10212"/>
                    </a:lnTo>
                    <a:lnTo>
                      <a:pt x="17419" y="13160"/>
                    </a:lnTo>
                    <a:cubicBezTo>
                      <a:pt x="16759" y="13627"/>
                      <a:pt x="16112" y="14118"/>
                      <a:pt x="15477" y="14631"/>
                    </a:cubicBezTo>
                    <a:cubicBezTo>
                      <a:pt x="14496" y="15424"/>
                      <a:pt x="13548" y="16272"/>
                      <a:pt x="12634" y="17170"/>
                    </a:cubicBezTo>
                    <a:cubicBezTo>
                      <a:pt x="12132" y="18059"/>
                      <a:pt x="11525" y="18859"/>
                      <a:pt x="10831" y="19545"/>
                    </a:cubicBezTo>
                    <a:cubicBezTo>
                      <a:pt x="9967" y="20400"/>
                      <a:pt x="8981" y="21065"/>
                      <a:pt x="7919" y="21511"/>
                    </a:cubicBezTo>
                    <a:cubicBezTo>
                      <a:pt x="7965" y="21020"/>
                      <a:pt x="7964" y="20524"/>
                      <a:pt x="7916" y="20033"/>
                    </a:cubicBezTo>
                    <a:cubicBezTo>
                      <a:pt x="7819" y="19043"/>
                      <a:pt x="7535" y="18091"/>
                      <a:pt x="7084" y="17248"/>
                    </a:cubicBezTo>
                    <a:lnTo>
                      <a:pt x="7153" y="16102"/>
                    </a:lnTo>
                    <a:lnTo>
                      <a:pt x="6249" y="16347"/>
                    </a:lnTo>
                    <a:lnTo>
                      <a:pt x="5625" y="17576"/>
                    </a:lnTo>
                    <a:lnTo>
                      <a:pt x="5347" y="18968"/>
                    </a:lnTo>
                    <a:lnTo>
                      <a:pt x="4456" y="21193"/>
                    </a:lnTo>
                    <a:close/>
                  </a:path>
                </a:pathLst>
              </a:custGeom>
              <a:solidFill>
                <a:srgbClr val="F5D328"/>
              </a:solidFill>
              <a:ln w="50800"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06" name="“Fish”"/>
              <p:cNvSpPr txBox="1"/>
              <p:nvPr/>
            </p:nvSpPr>
            <p:spPr>
              <a:xfrm>
                <a:off x="1495639" y="1000127"/>
                <a:ext cx="2000549" cy="91371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defTabSz="821531">
                  <a:defRPr sz="5000">
                    <a:latin typeface="Avenir Heavy"/>
                    <a:ea typeface="Avenir Heavy"/>
                    <a:cs typeface="Avenir Heavy"/>
                    <a:sym typeface="Avenir Heavy"/>
                  </a:defRPr>
                </a:lvl1pPr>
              </a:lstStyle>
              <a:p>
                <a:r>
                  <a:rPr sz="2500"/>
                  <a:t>“Fish”</a:t>
                </a:r>
              </a:p>
            </p:txBody>
          </p:sp>
        </p:grpSp>
        <p:sp>
          <p:nvSpPr>
            <p:cNvPr id="508" name="Line"/>
            <p:cNvSpPr/>
            <p:nvPr/>
          </p:nvSpPr>
          <p:spPr>
            <a:xfrm flipV="1">
              <a:off x="3942531" y="0"/>
              <a:ext cx="1740812" cy="4065090"/>
            </a:xfrm>
            <a:prstGeom prst="line">
              <a:avLst/>
            </a:prstGeom>
            <a:noFill/>
            <a:ln w="101600" cap="flat">
              <a:solidFill>
                <a:srgbClr val="000000"/>
              </a:solidFill>
              <a:prstDash val="sysDot"/>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 grpId="0" animBg="1" advAuto="0"/>
      <p:bldP spid="509"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7" name="Group"/>
          <p:cNvGrpSpPr/>
          <p:nvPr/>
        </p:nvGrpSpPr>
        <p:grpSpPr>
          <a:xfrm>
            <a:off x="2237874" y="2134537"/>
            <a:ext cx="2251431" cy="3597657"/>
            <a:chOff x="161952" y="1804641"/>
            <a:chExt cx="4502860" cy="7195312"/>
          </a:xfrm>
        </p:grpSpPr>
        <p:sp>
          <p:nvSpPr>
            <p:cNvPr id="514" name="Oval"/>
            <p:cNvSpPr/>
            <p:nvPr/>
          </p:nvSpPr>
          <p:spPr>
            <a:xfrm>
              <a:off x="766444" y="3628926"/>
              <a:ext cx="3898368" cy="3744925"/>
            </a:xfrm>
            <a:prstGeom prst="ellipse">
              <a:avLst/>
            </a:prstGeom>
            <a:solidFill>
              <a:srgbClr val="EFAE8D"/>
            </a:solidFill>
            <a:ln w="254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15" name="Prior distribution"/>
            <p:cNvSpPr/>
            <p:nvPr/>
          </p:nvSpPr>
          <p:spPr>
            <a:xfrm>
              <a:off x="161952" y="1804641"/>
              <a:ext cx="2695075" cy="1270002"/>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lstStyle>
            <a:p>
              <a:r>
                <a:rPr sz="2800" dirty="0"/>
                <a:t>Prior distribution</a:t>
              </a:r>
            </a:p>
          </p:txBody>
        </p:sp>
        <p:pic>
          <p:nvPicPr>
            <p:cNvPr id="516" name="p(z).pdf" descr="p(z).pdf"/>
            <p:cNvPicPr>
              <a:picLocks noChangeAspect="1"/>
            </p:cNvPicPr>
            <p:nvPr/>
          </p:nvPicPr>
          <p:blipFill>
            <a:blip r:embed="rId2"/>
            <a:stretch>
              <a:fillRect/>
            </a:stretch>
          </p:blipFill>
          <p:spPr>
            <a:xfrm>
              <a:off x="1803133" y="7928133"/>
              <a:ext cx="1824990" cy="1071820"/>
            </a:xfrm>
            <a:prstGeom prst="rect">
              <a:avLst/>
            </a:prstGeom>
            <a:ln w="12700" cap="flat">
              <a:noFill/>
              <a:miter lim="400000"/>
            </a:ln>
            <a:effectLst/>
          </p:spPr>
        </p:pic>
      </p:grpSp>
      <p:grpSp>
        <p:nvGrpSpPr>
          <p:cNvPr id="525" name="Group"/>
          <p:cNvGrpSpPr/>
          <p:nvPr/>
        </p:nvGrpSpPr>
        <p:grpSpPr>
          <a:xfrm>
            <a:off x="5139419" y="1708484"/>
            <a:ext cx="4611138" cy="4741557"/>
            <a:chOff x="-1" y="952535"/>
            <a:chExt cx="9222273" cy="9483113"/>
          </a:xfrm>
        </p:grpSpPr>
        <p:grpSp>
          <p:nvGrpSpPr>
            <p:cNvPr id="521" name="Group"/>
            <p:cNvGrpSpPr/>
            <p:nvPr/>
          </p:nvGrpSpPr>
          <p:grpSpPr>
            <a:xfrm>
              <a:off x="2576596" y="952535"/>
              <a:ext cx="6645676" cy="9483113"/>
              <a:chOff x="0" y="952535"/>
              <a:chExt cx="6645674" cy="9483112"/>
            </a:xfrm>
          </p:grpSpPr>
          <p:sp>
            <p:nvSpPr>
              <p:cNvPr id="518" name="Shape"/>
              <p:cNvSpPr/>
              <p:nvPr/>
            </p:nvSpPr>
            <p:spPr>
              <a:xfrm>
                <a:off x="0" y="1914575"/>
                <a:ext cx="6645674" cy="7173195"/>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solidFill>
                <a:srgbClr val="A5D3E7"/>
              </a:solidFill>
              <a:ln w="25400" cap="flat">
                <a:solidFill>
                  <a:srgbClr val="000000"/>
                </a:solidFill>
                <a:prstDash val="solid"/>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19" name="Target distribution"/>
              <p:cNvSpPr/>
              <p:nvPr/>
            </p:nvSpPr>
            <p:spPr>
              <a:xfrm>
                <a:off x="379300" y="952535"/>
                <a:ext cx="866273" cy="267639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lstStyle>
              <a:p>
                <a:r>
                  <a:rPr sz="2800" dirty="0"/>
                  <a:t>Target distribution</a:t>
                </a:r>
              </a:p>
            </p:txBody>
          </p:sp>
          <p:pic>
            <p:nvPicPr>
              <p:cNvPr id="520" name="p(x).pdf" descr="p(x).pdf"/>
              <p:cNvPicPr>
                <a:picLocks noChangeAspect="1"/>
              </p:cNvPicPr>
              <p:nvPr/>
            </p:nvPicPr>
            <p:blipFill>
              <a:blip r:embed="rId3"/>
              <a:stretch>
                <a:fillRect/>
              </a:stretch>
            </p:blipFill>
            <p:spPr>
              <a:xfrm>
                <a:off x="2381373" y="9363827"/>
                <a:ext cx="1882926" cy="1071820"/>
              </a:xfrm>
              <a:prstGeom prst="rect">
                <a:avLst/>
              </a:prstGeom>
              <a:ln w="12700" cap="flat">
                <a:noFill/>
                <a:miter lim="400000"/>
              </a:ln>
              <a:effectLst/>
            </p:spPr>
          </p:pic>
        </p:grpSp>
        <p:grpSp>
          <p:nvGrpSpPr>
            <p:cNvPr id="524" name="Group"/>
            <p:cNvGrpSpPr/>
            <p:nvPr/>
          </p:nvGrpSpPr>
          <p:grpSpPr>
            <a:xfrm>
              <a:off x="-1" y="3942258"/>
              <a:ext cx="1270001" cy="1559131"/>
              <a:chOff x="0" y="0"/>
              <a:chExt cx="1270000" cy="1559130"/>
            </a:xfrm>
          </p:grpSpPr>
          <p:sp>
            <p:nvSpPr>
              <p:cNvPr id="522" name="Line"/>
              <p:cNvSpPr/>
              <p:nvPr/>
            </p:nvSpPr>
            <p:spPr>
              <a:xfrm>
                <a:off x="0" y="1559130"/>
                <a:ext cx="1270000" cy="1"/>
              </a:xfrm>
              <a:prstGeom prst="line">
                <a:avLst/>
              </a:prstGeom>
              <a:noFill/>
              <a:ln w="127000" cap="flat">
                <a:solidFill>
                  <a:srgbClr val="000000"/>
                </a:solidFill>
                <a:prstDash val="solid"/>
                <a:miter lim="400000"/>
                <a:tailEnd type="triangle" w="med" len="med"/>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pic>
            <p:nvPicPr>
              <p:cNvPr id="523" name="G.pdf" descr="G.pdf"/>
              <p:cNvPicPr>
                <a:picLocks noChangeAspect="1"/>
              </p:cNvPicPr>
              <p:nvPr/>
            </p:nvPicPr>
            <p:blipFill>
              <a:blip r:embed="rId4"/>
              <a:stretch>
                <a:fillRect/>
              </a:stretch>
            </p:blipFill>
            <p:spPr>
              <a:xfrm>
                <a:off x="306838" y="0"/>
                <a:ext cx="656324" cy="680631"/>
              </a:xfrm>
              <a:prstGeom prst="rect">
                <a:avLst/>
              </a:prstGeom>
              <a:ln w="12700" cap="flat">
                <a:noFill/>
                <a:miter lim="400000"/>
              </a:ln>
              <a:effectLst/>
            </p:spPr>
          </p:pic>
        </p:grpSp>
      </p:grpSp>
      <p:sp>
        <p:nvSpPr>
          <p:cNvPr id="3" name="Title 1">
            <a:extLst>
              <a:ext uri="{FF2B5EF4-FFF2-40B4-BE49-F238E27FC236}">
                <a16:creationId xmlns:a16="http://schemas.microsoft.com/office/drawing/2014/main" id="{EDBF6226-F94A-C77B-F1FB-CF61998396B6}"/>
              </a:ext>
            </a:extLst>
          </p:cNvPr>
          <p:cNvSpPr>
            <a:spLocks noGrp="1"/>
          </p:cNvSpPr>
          <p:nvPr>
            <p:ph type="title"/>
          </p:nvPr>
        </p:nvSpPr>
        <p:spPr>
          <a:xfrm>
            <a:off x="0" y="0"/>
            <a:ext cx="12192000" cy="1183341"/>
          </a:xfrm>
        </p:spPr>
        <p:txBody>
          <a:bodyPr>
            <a:normAutofit fontScale="90000"/>
          </a:bodyPr>
          <a:lstStyle/>
          <a:p>
            <a:r>
              <a:rPr lang="en-US" sz="4800" dirty="0">
                <a:latin typeface="+mj-lt"/>
              </a:rPr>
              <a:t>Deep Generative Models are Distribution Transformers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5"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Shape"/>
          <p:cNvSpPr/>
          <p:nvPr/>
        </p:nvSpPr>
        <p:spPr>
          <a:xfrm>
            <a:off x="1607308" y="923462"/>
            <a:ext cx="2271862" cy="2452198"/>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solidFill>
            <a:srgbClr val="A5D3E7"/>
          </a:solidFill>
          <a:ln w="38100">
            <a:solidFill>
              <a:srgbClr val="000000"/>
            </a:solidFill>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28" name="Oval"/>
          <p:cNvSpPr/>
          <p:nvPr/>
        </p:nvSpPr>
        <p:spPr>
          <a:xfrm>
            <a:off x="5292019" y="1396041"/>
            <a:ext cx="1568786" cy="1507038"/>
          </a:xfrm>
          <a:prstGeom prst="ellipse">
            <a:avLst/>
          </a:pr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29" name="Line"/>
          <p:cNvSpPr/>
          <p:nvPr/>
        </p:nvSpPr>
        <p:spPr>
          <a:xfrm rot="735952">
            <a:off x="3663131" y="1650147"/>
            <a:ext cx="1992994" cy="509989"/>
          </a:xfrm>
          <a:custGeom>
            <a:avLst/>
            <a:gdLst/>
            <a:ahLst/>
            <a:cxnLst>
              <a:cxn ang="0">
                <a:pos x="wd2" y="hd2"/>
              </a:cxn>
              <a:cxn ang="5400000">
                <a:pos x="wd2" y="hd2"/>
              </a:cxn>
              <a:cxn ang="10800000">
                <a:pos x="wd2" y="hd2"/>
              </a:cxn>
              <a:cxn ang="16200000">
                <a:pos x="wd2" y="hd2"/>
              </a:cxn>
            </a:cxnLst>
            <a:rect l="0" t="0" r="r" b="b"/>
            <a:pathLst>
              <a:path w="21600" h="17802" extrusionOk="0">
                <a:moveTo>
                  <a:pt x="0" y="4212"/>
                </a:moveTo>
                <a:cubicBezTo>
                  <a:pt x="2287" y="16719"/>
                  <a:pt x="7194" y="21379"/>
                  <a:pt x="11221" y="14866"/>
                </a:cubicBezTo>
                <a:cubicBezTo>
                  <a:pt x="12799" y="12313"/>
                  <a:pt x="14050" y="8176"/>
                  <a:pt x="15533" y="5217"/>
                </a:cubicBezTo>
                <a:cubicBezTo>
                  <a:pt x="17346" y="1599"/>
                  <a:pt x="19456" y="-221"/>
                  <a:pt x="21600" y="21"/>
                </a:cubicBezTo>
              </a:path>
            </a:pathLst>
          </a:custGeom>
          <a:ln w="50800">
            <a:solidFill>
              <a:srgbClr val="000000"/>
            </a:solidFill>
            <a:miter lim="400000"/>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pic>
        <p:nvPicPr>
          <p:cNvPr id="530" name="mathbf_x.pdf" descr="mathbf_x.pdf"/>
          <p:cNvPicPr>
            <a:picLocks noChangeAspect="1"/>
          </p:cNvPicPr>
          <p:nvPr/>
        </p:nvPicPr>
        <p:blipFill>
          <a:blip r:embed="rId3"/>
          <a:stretch>
            <a:fillRect/>
          </a:stretch>
        </p:blipFill>
        <p:spPr>
          <a:xfrm>
            <a:off x="3522481" y="1387921"/>
            <a:ext cx="169683" cy="131119"/>
          </a:xfrm>
          <a:prstGeom prst="rect">
            <a:avLst/>
          </a:prstGeom>
          <a:ln w="12700">
            <a:miter lim="400000"/>
          </a:ln>
        </p:spPr>
      </p:pic>
      <p:pic>
        <p:nvPicPr>
          <p:cNvPr id="531" name="mathbf_z.pdf" descr="mathbf_z.pdf"/>
          <p:cNvPicPr>
            <a:picLocks noChangeAspect="1"/>
          </p:cNvPicPr>
          <p:nvPr/>
        </p:nvPicPr>
        <p:blipFill>
          <a:blip r:embed="rId4"/>
          <a:stretch>
            <a:fillRect/>
          </a:stretch>
        </p:blipFill>
        <p:spPr>
          <a:xfrm>
            <a:off x="5740397" y="1847037"/>
            <a:ext cx="123406" cy="131119"/>
          </a:xfrm>
          <a:prstGeom prst="rect">
            <a:avLst/>
          </a:prstGeom>
          <a:ln w="12700">
            <a:miter lim="400000"/>
          </a:ln>
        </p:spPr>
      </p:pic>
      <p:sp>
        <p:nvSpPr>
          <p:cNvPr id="532" name="Data space"/>
          <p:cNvSpPr txBox="1"/>
          <p:nvPr/>
        </p:nvSpPr>
        <p:spPr>
          <a:xfrm>
            <a:off x="1311424" y="807134"/>
            <a:ext cx="1200174" cy="308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3600">
                <a:latin typeface="Georgia"/>
                <a:ea typeface="Georgia"/>
                <a:cs typeface="Georgia"/>
                <a:sym typeface="Georgia"/>
              </a:defRPr>
            </a:lvl1pPr>
          </a:lstStyle>
          <a:p>
            <a:r>
              <a:rPr sz="1800"/>
              <a:t>Data space</a:t>
            </a:r>
          </a:p>
        </p:txBody>
      </p:sp>
      <p:sp>
        <p:nvSpPr>
          <p:cNvPr id="533" name="Representation space"/>
          <p:cNvSpPr txBox="1"/>
          <p:nvPr/>
        </p:nvSpPr>
        <p:spPr>
          <a:xfrm>
            <a:off x="4996043" y="807134"/>
            <a:ext cx="2290912" cy="308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3600">
                <a:latin typeface="Georgia"/>
                <a:ea typeface="Georgia"/>
                <a:cs typeface="Georgia"/>
                <a:sym typeface="Georgia"/>
              </a:defRPr>
            </a:lvl1pPr>
          </a:lstStyle>
          <a:p>
            <a:r>
              <a:rPr sz="1800"/>
              <a:t>Representation space</a:t>
            </a:r>
          </a:p>
        </p:txBody>
      </p:sp>
      <p:sp>
        <p:nvSpPr>
          <p:cNvPr id="534" name="Shape"/>
          <p:cNvSpPr/>
          <p:nvPr/>
        </p:nvSpPr>
        <p:spPr>
          <a:xfrm rot="5400000">
            <a:off x="4088558" y="1864569"/>
            <a:ext cx="806959" cy="515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a:solidFill>
              <a:srgbClr val="000000"/>
            </a:solidFill>
            <a:miter lim="400000"/>
          </a:ln>
        </p:spPr>
        <p:txBody>
          <a:bodyPr lIns="0" tIns="0" rIns="0" bIns="0" anchor="ctr"/>
          <a:lstStyle/>
          <a:p>
            <a:pPr defTabSz="293511">
              <a:defRPr sz="2200">
                <a:solidFill>
                  <a:srgbClr val="FFFFFF"/>
                </a:solidFill>
                <a:latin typeface="+mn-lt"/>
                <a:ea typeface="+mn-ea"/>
                <a:cs typeface="+mn-cs"/>
                <a:sym typeface="Helvetica Neue Medium"/>
              </a:defRPr>
            </a:pPr>
            <a:endParaRPr sz="1100"/>
          </a:p>
        </p:txBody>
      </p:sp>
      <p:sp>
        <p:nvSpPr>
          <p:cNvPr id="558" name="Connection Line"/>
          <p:cNvSpPr/>
          <p:nvPr/>
        </p:nvSpPr>
        <p:spPr>
          <a:xfrm>
            <a:off x="4545647" y="2377856"/>
            <a:ext cx="111361" cy="471021"/>
          </a:xfrm>
          <a:custGeom>
            <a:avLst/>
            <a:gdLst/>
            <a:ahLst/>
            <a:cxnLst>
              <a:cxn ang="0">
                <a:pos x="wd2" y="hd2"/>
              </a:cxn>
              <a:cxn ang="5400000">
                <a:pos x="wd2" y="hd2"/>
              </a:cxn>
              <a:cxn ang="10800000">
                <a:pos x="wd2" y="hd2"/>
              </a:cxn>
              <a:cxn ang="16200000">
                <a:pos x="wd2" y="hd2"/>
              </a:cxn>
            </a:cxnLst>
            <a:rect l="0" t="0" r="r" b="b"/>
            <a:pathLst>
              <a:path w="17136" h="21600" extrusionOk="0">
                <a:moveTo>
                  <a:pt x="0" y="21600"/>
                </a:moveTo>
                <a:cubicBezTo>
                  <a:pt x="17508" y="15474"/>
                  <a:pt x="21600" y="8274"/>
                  <a:pt x="12275" y="0"/>
                </a:cubicBezTo>
              </a:path>
            </a:pathLst>
          </a:custGeom>
          <a:ln w="38100">
            <a:solidFill>
              <a:srgbClr val="000000"/>
            </a:solidFill>
            <a:prstDash val="sysDot"/>
            <a:miter lim="400000"/>
            <a:tailEnd type="arrow"/>
          </a:ln>
        </p:spPr>
        <p:txBody>
          <a:bodyPr/>
          <a:lstStyle/>
          <a:p>
            <a:endParaRPr sz="900"/>
          </a:p>
        </p:txBody>
      </p:sp>
      <p:sp>
        <p:nvSpPr>
          <p:cNvPr id="536" name="Encoder"/>
          <p:cNvSpPr txBox="1"/>
          <p:nvPr/>
        </p:nvSpPr>
        <p:spPr>
          <a:xfrm>
            <a:off x="3906070" y="2897073"/>
            <a:ext cx="1103446" cy="3393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000">
                <a:latin typeface="Georgia"/>
                <a:ea typeface="Georgia"/>
                <a:cs typeface="Georgia"/>
                <a:sym typeface="Georgia"/>
              </a:defRPr>
            </a:lvl1pPr>
          </a:lstStyle>
          <a:p>
            <a:r>
              <a:rPr sz="2000"/>
              <a:t>Encoder</a:t>
            </a:r>
          </a:p>
        </p:txBody>
      </p:sp>
      <p:cxnSp>
        <p:nvCxnSpPr>
          <p:cNvPr id="537" name="Connection Line"/>
          <p:cNvCxnSpPr>
            <a:cxnSpLocks/>
            <a:stCxn id="533" idx="2"/>
          </p:cNvCxnSpPr>
          <p:nvPr/>
        </p:nvCxnSpPr>
        <p:spPr>
          <a:xfrm flipH="1">
            <a:off x="6096000" y="1115648"/>
            <a:ext cx="45499" cy="1033913"/>
          </a:xfrm>
          <a:prstGeom prst="straightConnector1">
            <a:avLst/>
          </a:prstGeom>
          <a:ln w="38100">
            <a:solidFill>
              <a:srgbClr val="000000"/>
            </a:solidFill>
            <a:prstDash val="sysDot"/>
            <a:miter lim="400000"/>
            <a:tailEnd type="arrow"/>
          </a:ln>
        </p:spPr>
      </p:cxnSp>
      <p:cxnSp>
        <p:nvCxnSpPr>
          <p:cNvPr id="538" name="Connection Line"/>
          <p:cNvCxnSpPr>
            <a:cxnSpLocks/>
            <a:stCxn id="532" idx="2"/>
            <a:endCxn id="527" idx="0"/>
          </p:cNvCxnSpPr>
          <p:nvPr/>
        </p:nvCxnSpPr>
        <p:spPr>
          <a:xfrm>
            <a:off x="1911511" y="1115648"/>
            <a:ext cx="831728" cy="1033913"/>
          </a:xfrm>
          <a:prstGeom prst="straightConnector1">
            <a:avLst/>
          </a:prstGeom>
          <a:ln w="38100">
            <a:solidFill>
              <a:srgbClr val="000000"/>
            </a:solidFill>
            <a:prstDash val="sysDot"/>
            <a:miter lim="400000"/>
            <a:tailEnd type="arrow"/>
          </a:ln>
        </p:spPr>
      </p:cxnSp>
      <p:pic>
        <p:nvPicPr>
          <p:cNvPr id="539" name="p_texttt_data.pdf" descr="p_texttt_data.pdf"/>
          <p:cNvPicPr>
            <a:picLocks noChangeAspect="1"/>
          </p:cNvPicPr>
          <p:nvPr/>
        </p:nvPicPr>
        <p:blipFill>
          <a:blip r:embed="rId5"/>
          <a:stretch>
            <a:fillRect/>
          </a:stretch>
        </p:blipFill>
        <p:spPr>
          <a:xfrm>
            <a:off x="2461721" y="2258357"/>
            <a:ext cx="563037" cy="185108"/>
          </a:xfrm>
          <a:prstGeom prst="rect">
            <a:avLst/>
          </a:prstGeom>
          <a:ln w="12700">
            <a:miter lim="400000"/>
          </a:ln>
        </p:spPr>
      </p:pic>
      <p:sp>
        <p:nvSpPr>
          <p:cNvPr id="540" name="Representation learning"/>
          <p:cNvSpPr txBox="1"/>
          <p:nvPr/>
        </p:nvSpPr>
        <p:spPr>
          <a:xfrm>
            <a:off x="2322465" y="197710"/>
            <a:ext cx="3594618" cy="4598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5000" u="sng">
                <a:latin typeface="Georgia"/>
                <a:ea typeface="Georgia"/>
                <a:cs typeface="Georgia"/>
                <a:sym typeface="Georgia"/>
              </a:defRPr>
            </a:lvl1pPr>
          </a:lstStyle>
          <a:p>
            <a:r>
              <a:rPr sz="2500"/>
              <a:t>Representation learning</a:t>
            </a:r>
          </a:p>
        </p:txBody>
      </p:sp>
      <p:pic>
        <p:nvPicPr>
          <p:cNvPr id="541" name="f.pdf" descr="f.pdf"/>
          <p:cNvPicPr>
            <a:picLocks noChangeAspect="1"/>
          </p:cNvPicPr>
          <p:nvPr/>
        </p:nvPicPr>
        <p:blipFill>
          <a:blip r:embed="rId6"/>
          <a:stretch>
            <a:fillRect/>
          </a:stretch>
        </p:blipFill>
        <p:spPr>
          <a:xfrm>
            <a:off x="4397196" y="1952149"/>
            <a:ext cx="189645" cy="339365"/>
          </a:xfrm>
          <a:prstGeom prst="rect">
            <a:avLst/>
          </a:prstGeom>
          <a:ln w="12700">
            <a:miter lim="400000"/>
          </a:ln>
        </p:spPr>
      </p:pic>
      <p:grpSp>
        <p:nvGrpSpPr>
          <p:cNvPr id="557" name="Group"/>
          <p:cNvGrpSpPr/>
          <p:nvPr/>
        </p:nvGrpSpPr>
        <p:grpSpPr>
          <a:xfrm>
            <a:off x="5197933" y="3274835"/>
            <a:ext cx="5436629" cy="3203822"/>
            <a:chOff x="0" y="0"/>
            <a:chExt cx="10873255" cy="6407641"/>
          </a:xfrm>
        </p:grpSpPr>
        <p:sp>
          <p:nvSpPr>
            <p:cNvPr id="542" name="Oval"/>
            <p:cNvSpPr/>
            <p:nvPr/>
          </p:nvSpPr>
          <p:spPr>
            <a:xfrm>
              <a:off x="269950" y="2448405"/>
              <a:ext cx="3137572" cy="3014075"/>
            </a:xfrm>
            <a:prstGeom prst="ellipse">
              <a:avLst/>
            </a:prstGeom>
            <a:solidFill>
              <a:srgbClr val="EFAE8D"/>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543" name="Representation space"/>
            <p:cNvSpPr txBox="1"/>
            <p:nvPr/>
          </p:nvSpPr>
          <p:spPr>
            <a:xfrm>
              <a:off x="0" y="1275657"/>
              <a:ext cx="4428928" cy="6170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3600">
                  <a:latin typeface="Georgia"/>
                  <a:ea typeface="Georgia"/>
                  <a:cs typeface="Georgia"/>
                  <a:sym typeface="Georgia"/>
                </a:defRPr>
              </a:lvl1pPr>
            </a:lstStyle>
            <a:p>
              <a:r>
                <a:rPr sz="1800"/>
                <a:t>Representation space</a:t>
              </a:r>
            </a:p>
          </p:txBody>
        </p:sp>
        <p:cxnSp>
          <p:nvCxnSpPr>
            <p:cNvPr id="544" name="Connection Line"/>
            <p:cNvCxnSpPr>
              <a:cxnSpLocks/>
            </p:cNvCxnSpPr>
            <p:nvPr/>
          </p:nvCxnSpPr>
          <p:spPr>
            <a:xfrm flipH="1">
              <a:off x="1887131" y="1503245"/>
              <a:ext cx="213842" cy="2267089"/>
            </a:xfrm>
            <a:prstGeom prst="straightConnector1">
              <a:avLst/>
            </a:prstGeom>
            <a:ln w="38100" cap="flat">
              <a:solidFill>
                <a:srgbClr val="000000"/>
              </a:solidFill>
              <a:prstDash val="sysDot"/>
              <a:miter lim="400000"/>
              <a:tailEnd type="arrow" w="med" len="med"/>
            </a:ln>
            <a:effectLst/>
          </p:spPr>
        </p:cxnSp>
        <p:sp>
          <p:nvSpPr>
            <p:cNvPr id="545" name="Shape"/>
            <p:cNvSpPr/>
            <p:nvPr/>
          </p:nvSpPr>
          <p:spPr>
            <a:xfrm>
              <a:off x="6329533" y="1503246"/>
              <a:ext cx="4543722" cy="4904395"/>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solidFill>
              <a:srgbClr val="A5D3E7"/>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pic>
          <p:nvPicPr>
            <p:cNvPr id="546" name="mathbf_x.pdf" descr="mathbf_x.pdf"/>
            <p:cNvPicPr>
              <a:picLocks noChangeAspect="1"/>
            </p:cNvPicPr>
            <p:nvPr/>
          </p:nvPicPr>
          <p:blipFill>
            <a:blip r:embed="rId3"/>
            <a:stretch>
              <a:fillRect/>
            </a:stretch>
          </p:blipFill>
          <p:spPr>
            <a:xfrm>
              <a:off x="8354586" y="4262943"/>
              <a:ext cx="339365" cy="262237"/>
            </a:xfrm>
            <a:prstGeom prst="rect">
              <a:avLst/>
            </a:prstGeom>
            <a:ln w="12700" cap="flat">
              <a:noFill/>
              <a:miter lim="400000"/>
            </a:ln>
            <a:effectLst/>
          </p:spPr>
        </p:pic>
        <p:pic>
          <p:nvPicPr>
            <p:cNvPr id="547" name="mathbf_z.pdf" descr="mathbf_z.pdf"/>
            <p:cNvPicPr>
              <a:picLocks noChangeAspect="1"/>
            </p:cNvPicPr>
            <p:nvPr/>
          </p:nvPicPr>
          <p:blipFill>
            <a:blip r:embed="rId4"/>
            <a:stretch>
              <a:fillRect/>
            </a:stretch>
          </p:blipFill>
          <p:spPr>
            <a:xfrm>
              <a:off x="2395911" y="4476674"/>
              <a:ext cx="246812" cy="262237"/>
            </a:xfrm>
            <a:prstGeom prst="rect">
              <a:avLst/>
            </a:prstGeom>
            <a:ln w="12700" cap="flat">
              <a:noFill/>
              <a:miter lim="400000"/>
            </a:ln>
            <a:effectLst/>
          </p:spPr>
        </p:pic>
        <p:sp>
          <p:nvSpPr>
            <p:cNvPr id="548" name="Data space"/>
            <p:cNvSpPr txBox="1"/>
            <p:nvPr/>
          </p:nvSpPr>
          <p:spPr>
            <a:xfrm>
              <a:off x="5542959" y="1275657"/>
              <a:ext cx="2651548" cy="6170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3600">
                  <a:latin typeface="Georgia"/>
                  <a:ea typeface="Georgia"/>
                  <a:cs typeface="Georgia"/>
                  <a:sym typeface="Georgia"/>
                </a:defRPr>
              </a:lvl1pPr>
            </a:lstStyle>
            <a:p>
              <a:r>
                <a:rPr sz="1800"/>
                <a:t>Data space</a:t>
              </a:r>
            </a:p>
          </p:txBody>
        </p:sp>
        <p:cxnSp>
          <p:nvCxnSpPr>
            <p:cNvPr id="549" name="Connection Line"/>
            <p:cNvCxnSpPr>
              <a:cxnSpLocks/>
              <a:stCxn id="550" idx="0"/>
              <a:endCxn id="553" idx="0"/>
            </p:cNvCxnSpPr>
            <p:nvPr/>
          </p:nvCxnSpPr>
          <p:spPr>
            <a:xfrm flipV="1">
              <a:off x="4798857" y="4362664"/>
              <a:ext cx="22486" cy="1303055"/>
            </a:xfrm>
            <a:prstGeom prst="straightConnector1">
              <a:avLst/>
            </a:prstGeom>
            <a:ln w="38100" cap="flat">
              <a:solidFill>
                <a:srgbClr val="000000"/>
              </a:solidFill>
              <a:prstDash val="sysDot"/>
              <a:miter lim="400000"/>
              <a:tailEnd type="arrow" w="med" len="med"/>
            </a:ln>
            <a:effectLst/>
          </p:spPr>
        </p:cxnSp>
        <p:sp>
          <p:nvSpPr>
            <p:cNvPr id="550" name="Generator"/>
            <p:cNvSpPr txBox="1"/>
            <p:nvPr/>
          </p:nvSpPr>
          <p:spPr>
            <a:xfrm>
              <a:off x="3598684" y="5665720"/>
              <a:ext cx="2400348" cy="6787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000">
                  <a:latin typeface="Georgia"/>
                  <a:ea typeface="Georgia"/>
                  <a:cs typeface="Georgia"/>
                  <a:sym typeface="Georgia"/>
                </a:defRPr>
              </a:lvl1pPr>
            </a:lstStyle>
            <a:p>
              <a:r>
                <a:rPr sz="2000"/>
                <a:t>Generator</a:t>
              </a:r>
            </a:p>
          </p:txBody>
        </p:sp>
        <p:cxnSp>
          <p:nvCxnSpPr>
            <p:cNvPr id="551" name="Connection Line"/>
            <p:cNvCxnSpPr>
              <a:cxnSpLocks/>
              <a:stCxn id="548" idx="2"/>
              <a:endCxn id="545" idx="0"/>
            </p:cNvCxnSpPr>
            <p:nvPr/>
          </p:nvCxnSpPr>
          <p:spPr>
            <a:xfrm>
              <a:off x="6868732" y="1892683"/>
              <a:ext cx="1732662" cy="2062761"/>
            </a:xfrm>
            <a:prstGeom prst="straightConnector1">
              <a:avLst/>
            </a:prstGeom>
            <a:ln w="38100" cap="flat">
              <a:solidFill>
                <a:srgbClr val="000000"/>
              </a:solidFill>
              <a:prstDash val="sysDot"/>
              <a:miter lim="400000"/>
              <a:tailEnd type="arrow" w="med" len="med"/>
            </a:ln>
            <a:effectLst/>
          </p:spPr>
        </p:cxnSp>
        <p:sp>
          <p:nvSpPr>
            <p:cNvPr id="552" name="Line"/>
            <p:cNvSpPr/>
            <p:nvPr/>
          </p:nvSpPr>
          <p:spPr>
            <a:xfrm rot="735952">
              <a:off x="2826687" y="3912672"/>
              <a:ext cx="5392734" cy="11652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272" y="17263"/>
                    <a:pt x="2693" y="13997"/>
                    <a:pt x="4200" y="11950"/>
                  </a:cubicBezTo>
                  <a:cubicBezTo>
                    <a:pt x="7089" y="8029"/>
                    <a:pt x="10138" y="8587"/>
                    <a:pt x="13114" y="10549"/>
                  </a:cubicBezTo>
                  <a:cubicBezTo>
                    <a:pt x="14472" y="11445"/>
                    <a:pt x="15850" y="12498"/>
                    <a:pt x="17204" y="11605"/>
                  </a:cubicBezTo>
                  <a:cubicBezTo>
                    <a:pt x="18932" y="10465"/>
                    <a:pt x="20490" y="6245"/>
                    <a:pt x="21600" y="0"/>
                  </a:cubicBezTo>
                </a:path>
              </a:pathLst>
            </a:custGeom>
            <a:noFill/>
            <a:ln w="508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553" name="Shape"/>
            <p:cNvSpPr/>
            <p:nvPr/>
          </p:nvSpPr>
          <p:spPr>
            <a:xfrm rot="16200000">
              <a:off x="4014384" y="3847593"/>
              <a:ext cx="1613917" cy="10301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554" name="p_mathbf_z.pdf" descr="p_mathbf_z.pdf"/>
            <p:cNvPicPr>
              <a:picLocks noChangeAspect="1"/>
            </p:cNvPicPr>
            <p:nvPr/>
          </p:nvPicPr>
          <p:blipFill>
            <a:blip r:embed="rId7"/>
            <a:stretch>
              <a:fillRect/>
            </a:stretch>
          </p:blipFill>
          <p:spPr>
            <a:xfrm>
              <a:off x="1576499" y="3770334"/>
              <a:ext cx="524473" cy="370217"/>
            </a:xfrm>
            <a:prstGeom prst="rect">
              <a:avLst/>
            </a:prstGeom>
            <a:ln w="12700" cap="flat">
              <a:noFill/>
              <a:miter lim="400000"/>
            </a:ln>
            <a:effectLst/>
          </p:spPr>
        </p:pic>
        <p:sp>
          <p:nvSpPr>
            <p:cNvPr id="555" name="Generative modeling"/>
            <p:cNvSpPr txBox="1"/>
            <p:nvPr/>
          </p:nvSpPr>
          <p:spPr>
            <a:xfrm>
              <a:off x="1686442" y="0"/>
              <a:ext cx="6220130" cy="9532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5000" u="sng">
                  <a:latin typeface="Georgia"/>
                  <a:ea typeface="Georgia"/>
                  <a:cs typeface="Georgia"/>
                  <a:sym typeface="Georgia"/>
                </a:defRPr>
              </a:lvl1pPr>
            </a:lstStyle>
            <a:p>
              <a:r>
                <a:rPr sz="2500"/>
                <a:t>Generative modeling</a:t>
              </a:r>
            </a:p>
          </p:txBody>
        </p:sp>
        <p:pic>
          <p:nvPicPr>
            <p:cNvPr id="556" name="g.pdf" descr="g.pdf"/>
            <p:cNvPicPr>
              <a:picLocks noChangeAspect="1"/>
            </p:cNvPicPr>
            <p:nvPr/>
          </p:nvPicPr>
          <p:blipFill>
            <a:blip r:embed="rId8"/>
            <a:stretch>
              <a:fillRect/>
            </a:stretch>
          </p:blipFill>
          <p:spPr>
            <a:xfrm>
              <a:off x="4619194" y="4123659"/>
              <a:ext cx="359327" cy="479103"/>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Connection Line">
            <a:extLst>
              <a:ext uri="{FF2B5EF4-FFF2-40B4-BE49-F238E27FC236}">
                <a16:creationId xmlns:a16="http://schemas.microsoft.com/office/drawing/2014/main" id="{8325FBD4-3D43-5DC1-4B02-9B274C51A87E}"/>
              </a:ext>
            </a:extLst>
          </p:cNvPr>
          <p:cNvCxnSpPr>
            <a:cxnSpLocks/>
            <a:endCxn id="50" idx="1"/>
          </p:cNvCxnSpPr>
          <p:nvPr/>
        </p:nvCxnSpPr>
        <p:spPr>
          <a:xfrm>
            <a:off x="1510662" y="5169223"/>
            <a:ext cx="673441" cy="0"/>
          </a:xfrm>
          <a:prstGeom prst="straightConnector1">
            <a:avLst/>
          </a:prstGeom>
          <a:ln w="38100" cap="flat">
            <a:solidFill>
              <a:srgbClr val="000000"/>
            </a:solidFill>
            <a:prstDash val="sysDot"/>
            <a:miter lim="400000"/>
            <a:tailEnd type="arrow" w="med" len="med"/>
          </a:ln>
          <a:effectLst/>
        </p:spPr>
      </p:cxnSp>
      <p:sp>
        <p:nvSpPr>
          <p:cNvPr id="2" name="Title 1">
            <a:extLst>
              <a:ext uri="{FF2B5EF4-FFF2-40B4-BE49-F238E27FC236}">
                <a16:creationId xmlns:a16="http://schemas.microsoft.com/office/drawing/2014/main" id="{C563E337-C444-7AFA-379B-7C918EC114EF}"/>
              </a:ext>
            </a:extLst>
          </p:cNvPr>
          <p:cNvSpPr>
            <a:spLocks noGrp="1"/>
          </p:cNvSpPr>
          <p:nvPr>
            <p:ph type="title"/>
          </p:nvPr>
        </p:nvSpPr>
        <p:spPr/>
        <p:txBody>
          <a:bodyPr>
            <a:normAutofit/>
          </a:bodyPr>
          <a:lstStyle/>
          <a:p>
            <a:r>
              <a:rPr lang="en-US" dirty="0"/>
              <a:t>Compared to Language Models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41B4BAD-3D7B-9735-420C-8FDE26506D32}"/>
                  </a:ext>
                </a:extLst>
              </p:cNvPr>
              <p:cNvSpPr txBox="1"/>
              <p:nvPr/>
            </p:nvSpPr>
            <p:spPr>
              <a:xfrm>
                <a:off x="-103871" y="1003021"/>
                <a:ext cx="12399741" cy="523220"/>
              </a:xfrm>
              <a:prstGeom prst="rect">
                <a:avLst/>
              </a:prstGeom>
              <a:noFill/>
            </p:spPr>
            <p:txBody>
              <a:bodyPr wrap="none" rtlCol="0">
                <a:spAutoFit/>
              </a:bodyPr>
              <a:lstStyle/>
              <a:p>
                <a:pPr algn="ctr"/>
                <a:r>
                  <a:rPr lang="en-US" sz="2800" dirty="0"/>
                  <a:t>Both have the </a:t>
                </a:r>
                <a:r>
                  <a:rPr lang="en-US" sz="2800" b="1" dirty="0"/>
                  <a:t>same goal</a:t>
                </a:r>
                <a:r>
                  <a:rPr lang="en-US" sz="2800" dirty="0"/>
                  <a:t>: maximize modeled probability of the data set </a:t>
                </a:r>
                <a14:m>
                  <m:oMath xmlns:m="http://schemas.openxmlformats.org/officeDocument/2006/math">
                    <m:nary>
                      <m:naryPr>
                        <m:chr m:val="∏"/>
                        <m:supHide m:val="on"/>
                        <m:ctrlPr>
                          <a:rPr lang="en-US" sz="2800" i="1" smtClean="0">
                            <a:latin typeface="Cambria Math" panose="02040503050406030204" pitchFamily="18" charset="0"/>
                          </a:rPr>
                        </m:ctrlPr>
                      </m:naryPr>
                      <m:sub>
                        <m:r>
                          <m:rPr>
                            <m:brk m:alnAt="7"/>
                          </m:rPr>
                          <a:rPr lang="en-US" sz="2800" b="0" i="1" smtClean="0">
                            <a:latin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𝑋</m:t>
                        </m:r>
                      </m:sub>
                      <m:sup/>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e>
                    </m:nary>
                  </m:oMath>
                </a14:m>
                <a:endParaRPr lang="en-US" sz="2800" dirty="0"/>
              </a:p>
            </p:txBody>
          </p:sp>
        </mc:Choice>
        <mc:Fallback xmlns="">
          <p:sp>
            <p:nvSpPr>
              <p:cNvPr id="4" name="TextBox 3">
                <a:extLst>
                  <a:ext uri="{FF2B5EF4-FFF2-40B4-BE49-F238E27FC236}">
                    <a16:creationId xmlns:a16="http://schemas.microsoft.com/office/drawing/2014/main" id="{C41B4BAD-3D7B-9735-420C-8FDE26506D32}"/>
                  </a:ext>
                </a:extLst>
              </p:cNvPr>
              <p:cNvSpPr txBox="1">
                <a:spLocks noRot="1" noChangeAspect="1" noMove="1" noResize="1" noEditPoints="1" noAdjustHandles="1" noChangeArrowheads="1" noChangeShapeType="1" noTextEdit="1"/>
              </p:cNvSpPr>
              <p:nvPr/>
            </p:nvSpPr>
            <p:spPr>
              <a:xfrm>
                <a:off x="-103871" y="1003021"/>
                <a:ext cx="12399741" cy="523220"/>
              </a:xfrm>
              <a:prstGeom prst="rect">
                <a:avLst/>
              </a:prstGeom>
              <a:blipFill>
                <a:blip r:embed="rId2"/>
                <a:stretch>
                  <a:fillRect l="-511" t="-130952" r="-102" b="-1904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BDE72F8-59EF-1298-A70F-2D8BAE9EFB3F}"/>
                  </a:ext>
                </a:extLst>
              </p:cNvPr>
              <p:cNvSpPr txBox="1"/>
              <p:nvPr/>
            </p:nvSpPr>
            <p:spPr>
              <a:xfrm>
                <a:off x="879223" y="1534801"/>
                <a:ext cx="10433562" cy="523220"/>
              </a:xfrm>
              <a:prstGeom prst="rect">
                <a:avLst/>
              </a:prstGeom>
              <a:noFill/>
            </p:spPr>
            <p:txBody>
              <a:bodyPr wrap="none" rtlCol="0">
                <a:spAutoFit/>
              </a:bodyPr>
              <a:lstStyle/>
              <a:p>
                <a:pPr algn="ctr"/>
                <a:r>
                  <a:rPr lang="en-US" sz="2800" dirty="0"/>
                  <a:t>Both have the </a:t>
                </a:r>
                <a:r>
                  <a:rPr lang="en-US" sz="2800" b="1" dirty="0"/>
                  <a:t>same stochastic estimator</a:t>
                </a:r>
                <a:r>
                  <a:rPr lang="en-US" sz="2800" dirty="0"/>
                  <a:t>: minimize </a:t>
                </a:r>
                <a14:m>
                  <m:oMath xmlns:m="http://schemas.openxmlformats.org/officeDocument/2006/math">
                    <m:sSub>
                      <m:sSubPr>
                        <m:ctrlPr>
                          <a:rPr lang="en-US" sz="2800" i="1" smtClean="0">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𝔼</m:t>
                        </m:r>
                      </m:e>
                      <m:sub>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𝑋</m:t>
                        </m:r>
                      </m:sub>
                    </m:sSub>
                    <m:d>
                      <m:dPr>
                        <m:begChr m:val="["/>
                        <m:endChr m:val="]"/>
                        <m:ctrlPr>
                          <a:rPr lang="en-US" sz="280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m:t>
                        </m:r>
                        <m:func>
                          <m:funcPr>
                            <m:ctrlPr>
                              <a:rPr lang="en-US" sz="2800" b="0" i="1"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e>
                        </m:func>
                      </m:e>
                    </m:d>
                  </m:oMath>
                </a14:m>
                <a:endParaRPr lang="en-US" sz="2800" dirty="0"/>
              </a:p>
            </p:txBody>
          </p:sp>
        </mc:Choice>
        <mc:Fallback xmlns="">
          <p:sp>
            <p:nvSpPr>
              <p:cNvPr id="5" name="TextBox 4">
                <a:extLst>
                  <a:ext uri="{FF2B5EF4-FFF2-40B4-BE49-F238E27FC236}">
                    <a16:creationId xmlns:a16="http://schemas.microsoft.com/office/drawing/2014/main" id="{1BDE72F8-59EF-1298-A70F-2D8BAE9EFB3F}"/>
                  </a:ext>
                </a:extLst>
              </p:cNvPr>
              <p:cNvSpPr txBox="1">
                <a:spLocks noRot="1" noChangeAspect="1" noMove="1" noResize="1" noEditPoints="1" noAdjustHandles="1" noChangeArrowheads="1" noChangeShapeType="1" noTextEdit="1"/>
              </p:cNvSpPr>
              <p:nvPr/>
            </p:nvSpPr>
            <p:spPr>
              <a:xfrm>
                <a:off x="879223" y="1534801"/>
                <a:ext cx="10433562" cy="523220"/>
              </a:xfrm>
              <a:prstGeom prst="rect">
                <a:avLst/>
              </a:prstGeom>
              <a:blipFill>
                <a:blip r:embed="rId3"/>
                <a:stretch>
                  <a:fillRect l="-1095" t="-11628"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CFE7BBC-43AA-346B-E8BD-1CBEEBC64F43}"/>
                  </a:ext>
                </a:extLst>
              </p:cNvPr>
              <p:cNvSpPr txBox="1"/>
              <p:nvPr/>
            </p:nvSpPr>
            <p:spPr>
              <a:xfrm>
                <a:off x="2517455" y="2060651"/>
                <a:ext cx="7157088" cy="523220"/>
              </a:xfrm>
              <a:prstGeom prst="rect">
                <a:avLst/>
              </a:prstGeom>
              <a:noFill/>
            </p:spPr>
            <p:txBody>
              <a:bodyPr wrap="none" rtlCol="0">
                <a:spAutoFit/>
              </a:bodyPr>
              <a:lstStyle/>
              <a:p>
                <a:pPr algn="ctr"/>
                <a:r>
                  <a:rPr lang="en-US" sz="2800" dirty="0"/>
                  <a:t>But each has a </a:t>
                </a:r>
                <a:r>
                  <a:rPr lang="en-US" sz="2800" b="1" dirty="0"/>
                  <a:t>different way</a:t>
                </a:r>
                <a:r>
                  <a:rPr lang="en-US" sz="2800" dirty="0"/>
                  <a:t> to estimate </a:t>
                </a:r>
                <a14:m>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oMath>
                </a14:m>
                <a:r>
                  <a:rPr lang="en-US" sz="2800" dirty="0"/>
                  <a:t>.</a:t>
                </a:r>
              </a:p>
            </p:txBody>
          </p:sp>
        </mc:Choice>
        <mc:Fallback xmlns="">
          <p:sp>
            <p:nvSpPr>
              <p:cNvPr id="6" name="TextBox 5">
                <a:extLst>
                  <a:ext uri="{FF2B5EF4-FFF2-40B4-BE49-F238E27FC236}">
                    <a16:creationId xmlns:a16="http://schemas.microsoft.com/office/drawing/2014/main" id="{5CFE7BBC-43AA-346B-E8BD-1CBEEBC64F43}"/>
                  </a:ext>
                </a:extLst>
              </p:cNvPr>
              <p:cNvSpPr txBox="1">
                <a:spLocks noRot="1" noChangeAspect="1" noMove="1" noResize="1" noEditPoints="1" noAdjustHandles="1" noChangeArrowheads="1" noChangeShapeType="1" noTextEdit="1"/>
              </p:cNvSpPr>
              <p:nvPr/>
            </p:nvSpPr>
            <p:spPr>
              <a:xfrm>
                <a:off x="2517455" y="2060651"/>
                <a:ext cx="7157088" cy="523220"/>
              </a:xfrm>
              <a:prstGeom prst="rect">
                <a:avLst/>
              </a:prstGeom>
              <a:blipFill>
                <a:blip r:embed="rId4"/>
                <a:stretch>
                  <a:fillRect l="-1241" t="-14286" r="-1241"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F14B645-7BD4-1F67-CA3B-6D2347B767CC}"/>
                  </a:ext>
                </a:extLst>
              </p:cNvPr>
              <p:cNvSpPr txBox="1"/>
              <p:nvPr/>
            </p:nvSpPr>
            <p:spPr>
              <a:xfrm>
                <a:off x="255825" y="2889135"/>
                <a:ext cx="5215403" cy="1384995"/>
              </a:xfrm>
              <a:prstGeom prst="rect">
                <a:avLst/>
              </a:prstGeom>
              <a:noFill/>
            </p:spPr>
            <p:txBody>
              <a:bodyPr wrap="none" rtlCol="0">
                <a:spAutoFit/>
              </a:bodyPr>
              <a:lstStyle/>
              <a:p>
                <a:pPr algn="ctr"/>
                <a:r>
                  <a:rPr lang="en-US" sz="2800" dirty="0"/>
                  <a:t>Sequence models estimate</a:t>
                </a:r>
                <a:br>
                  <a:rPr lang="en-US" sz="2800" dirty="0"/>
                </a:br>
                <a14:m>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d>
                      <m:dPr>
                        <m:endChr m:val="|"/>
                        <m:ctrlPr>
                          <a:rPr lang="en-US" sz="2800" i="1">
                            <a:latin typeface="Cambria Math" panose="02040503050406030204" pitchFamily="18" charset="0"/>
                            <a:ea typeface="Cambria Math" panose="02040503050406030204" pitchFamily="18" charset="0"/>
                          </a:rPr>
                        </m:ctrlPr>
                      </m:dPr>
                      <m:e>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𝑥</m:t>
                            </m:r>
                          </m:e>
                          <m:sub>
                            <m:r>
                              <a:rPr lang="en-US" sz="2800" b="0" i="1" smtClean="0">
                                <a:latin typeface="Cambria Math" panose="02040503050406030204" pitchFamily="18" charset="0"/>
                                <a:ea typeface="Cambria Math" panose="02040503050406030204" pitchFamily="18" charset="0"/>
                              </a:rPr>
                              <m:t>𝑡</m:t>
                            </m:r>
                          </m:sub>
                        </m:sSub>
                        <m:r>
                          <a:rPr lang="en-US" sz="2800" b="0" i="1" smtClean="0">
                            <a:latin typeface="Cambria Math" panose="02040503050406030204" pitchFamily="18" charset="0"/>
                            <a:ea typeface="Cambria Math" panose="02040503050406030204" pitchFamily="18" charset="0"/>
                          </a:rPr>
                          <m:t> </m:t>
                        </m:r>
                      </m:e>
                    </m:d>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b="0" i="1" smtClean="0">
                            <a:latin typeface="Cambria Math" panose="02040503050406030204" pitchFamily="18" charset="0"/>
                            <a:ea typeface="Cambria Math" panose="02040503050406030204" pitchFamily="18" charset="0"/>
                          </a:rPr>
                          <m:t>1</m:t>
                        </m:r>
                      </m:sub>
                    </m:sSub>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b="0" i="1" smtClean="0">
                            <a:latin typeface="Cambria Math" panose="02040503050406030204" pitchFamily="18" charset="0"/>
                            <a:ea typeface="Cambria Math" panose="02040503050406030204" pitchFamily="18" charset="0"/>
                          </a:rPr>
                          <m:t>2</m:t>
                        </m:r>
                      </m:sub>
                    </m:sSub>
                    <m:r>
                      <a:rPr lang="en-US" sz="2800" b="0" i="1" smtClean="0">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𝑡</m:t>
                        </m:r>
                        <m:r>
                          <a:rPr lang="en-US" sz="2800" b="0" i="1" smtClean="0">
                            <a:latin typeface="Cambria Math" panose="02040503050406030204" pitchFamily="18" charset="0"/>
                            <a:ea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d>
                      <m:dPr>
                        <m:endChr m:val="|"/>
                        <m:ctrlPr>
                          <a:rPr lang="en-US" sz="2800" i="1">
                            <a:latin typeface="Cambria Math" panose="02040503050406030204" pitchFamily="18" charset="0"/>
                            <a:ea typeface="Cambria Math" panose="02040503050406030204" pitchFamily="18" charset="0"/>
                          </a:rPr>
                        </m:ctrlPr>
                      </m:dPr>
                      <m:e>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𝑥</m:t>
                            </m:r>
                          </m:e>
                          <m:sub>
                            <m:r>
                              <a:rPr lang="en-US" sz="2800" i="1">
                                <a:latin typeface="Cambria Math" panose="02040503050406030204" pitchFamily="18" charset="0"/>
                                <a:ea typeface="Cambria Math" panose="02040503050406030204" pitchFamily="18" charset="0"/>
                              </a:rPr>
                              <m:t>𝑡</m:t>
                            </m:r>
                            <m:r>
                              <a:rPr lang="en-US" sz="2800" b="0" i="1" smtClean="0">
                                <a:latin typeface="Cambria Math" panose="02040503050406030204" pitchFamily="18" charset="0"/>
                                <a:ea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 </m:t>
                        </m:r>
                      </m:e>
                    </m:d>
                  </m:oMath>
                </a14:m>
                <a:r>
                  <a:rPr lang="en-US" sz="2800" dirty="0"/>
                  <a:t>...</a:t>
                </a:r>
              </a:p>
              <a:p>
                <a:pPr algn="ctr"/>
                <a:r>
                  <a:rPr lang="en-US" sz="2800" dirty="0"/>
                  <a:t>by predicting the successor</a:t>
                </a:r>
              </a:p>
            </p:txBody>
          </p:sp>
        </mc:Choice>
        <mc:Fallback xmlns="">
          <p:sp>
            <p:nvSpPr>
              <p:cNvPr id="7" name="TextBox 6">
                <a:extLst>
                  <a:ext uri="{FF2B5EF4-FFF2-40B4-BE49-F238E27FC236}">
                    <a16:creationId xmlns:a16="http://schemas.microsoft.com/office/drawing/2014/main" id="{0F14B645-7BD4-1F67-CA3B-6D2347B767CC}"/>
                  </a:ext>
                </a:extLst>
              </p:cNvPr>
              <p:cNvSpPr txBox="1">
                <a:spLocks noRot="1" noChangeAspect="1" noMove="1" noResize="1" noEditPoints="1" noAdjustHandles="1" noChangeArrowheads="1" noChangeShapeType="1" noTextEdit="1"/>
              </p:cNvSpPr>
              <p:nvPr/>
            </p:nvSpPr>
            <p:spPr>
              <a:xfrm>
                <a:off x="255825" y="2889135"/>
                <a:ext cx="5215403" cy="1384995"/>
              </a:xfrm>
              <a:prstGeom prst="rect">
                <a:avLst/>
              </a:prstGeom>
              <a:blipFill>
                <a:blip r:embed="rId5"/>
                <a:stretch>
                  <a:fillRect l="-243" t="-4545" r="-1699" b="-1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19C559-0516-5958-5C80-9B82815F8D5A}"/>
                  </a:ext>
                </a:extLst>
              </p:cNvPr>
              <p:cNvSpPr txBox="1"/>
              <p:nvPr/>
            </p:nvSpPr>
            <p:spPr>
              <a:xfrm>
                <a:off x="6857156" y="2889135"/>
                <a:ext cx="4836837" cy="1384995"/>
              </a:xfrm>
              <a:prstGeom prst="rect">
                <a:avLst/>
              </a:prstGeom>
              <a:noFill/>
            </p:spPr>
            <p:txBody>
              <a:bodyPr wrap="none" rtlCol="0">
                <a:spAutoFit/>
              </a:bodyPr>
              <a:lstStyle/>
              <a:p>
                <a:pPr algn="ctr"/>
                <a:r>
                  <a:rPr lang="en-US" sz="2800" dirty="0"/>
                  <a:t>Latent variable models estimate</a:t>
                </a:r>
                <a:br>
                  <a:rPr lang="en-US" sz="2800" dirty="0"/>
                </a:b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ea typeface="Cambria Math" panose="02040503050406030204" pitchFamily="18" charset="0"/>
                            </a:rPr>
                            <m:t>𝜃</m:t>
                          </m:r>
                        </m:sub>
                      </m:sSub>
                      <m:d>
                        <m:dPr>
                          <m:endChr m:val="|"/>
                          <m:ctrlPr>
                            <a:rPr lang="en-US" sz="2800" i="1">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 </m:t>
                          </m:r>
                        </m:e>
                      </m:d>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𝑧</m:t>
                      </m:r>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 </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𝑝</m:t>
                          </m:r>
                        </m:e>
                        <m:sub>
                          <m:r>
                            <a:rPr lang="en-US" sz="2800" b="0" i="1" smtClean="0">
                              <a:latin typeface="Cambria Math" panose="02040503050406030204" pitchFamily="18" charset="0"/>
                              <a:ea typeface="Cambria Math" panose="02040503050406030204" pitchFamily="18" charset="0"/>
                            </a:rPr>
                            <m:t>𝑧</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𝑧</m:t>
                      </m:r>
                      <m:r>
                        <a:rPr lang="en-US" sz="2800" b="0" i="1" smtClean="0">
                          <a:latin typeface="Cambria Math" panose="02040503050406030204" pitchFamily="18" charset="0"/>
                          <a:ea typeface="Cambria Math" panose="02040503050406030204" pitchFamily="18" charset="0"/>
                        </a:rPr>
                        <m:t>)</m:t>
                      </m:r>
                    </m:oMath>
                  </m:oMathPara>
                </a14:m>
                <a:endParaRPr lang="en-US" sz="2800" dirty="0"/>
              </a:p>
              <a:p>
                <a:pPr algn="ctr"/>
                <a:r>
                  <a:rPr lang="en-US" sz="2800" dirty="0"/>
                  <a:t>by mapping the distribution</a:t>
                </a:r>
              </a:p>
            </p:txBody>
          </p:sp>
        </mc:Choice>
        <mc:Fallback xmlns="">
          <p:sp>
            <p:nvSpPr>
              <p:cNvPr id="8" name="TextBox 7">
                <a:extLst>
                  <a:ext uri="{FF2B5EF4-FFF2-40B4-BE49-F238E27FC236}">
                    <a16:creationId xmlns:a16="http://schemas.microsoft.com/office/drawing/2014/main" id="{1919C559-0516-5958-5C80-9B82815F8D5A}"/>
                  </a:ext>
                </a:extLst>
              </p:cNvPr>
              <p:cNvSpPr txBox="1">
                <a:spLocks noRot="1" noChangeAspect="1" noMove="1" noResize="1" noEditPoints="1" noAdjustHandles="1" noChangeArrowheads="1" noChangeShapeType="1" noTextEdit="1"/>
              </p:cNvSpPr>
              <p:nvPr/>
            </p:nvSpPr>
            <p:spPr>
              <a:xfrm>
                <a:off x="6857156" y="2889135"/>
                <a:ext cx="4836837" cy="1384995"/>
              </a:xfrm>
              <a:prstGeom prst="rect">
                <a:avLst/>
              </a:prstGeom>
              <a:blipFill>
                <a:blip r:embed="rId6"/>
                <a:stretch>
                  <a:fillRect l="-2362" t="-4545" r="-2100" b="-10909"/>
                </a:stretch>
              </a:blipFill>
            </p:spPr>
            <p:txBody>
              <a:bodyPr/>
              <a:lstStyle/>
              <a:p>
                <a:r>
                  <a:rPr lang="en-US">
                    <a:noFill/>
                  </a:rPr>
                  <a:t> </a:t>
                </a:r>
              </a:p>
            </p:txBody>
          </p:sp>
        </mc:Fallback>
      </mc:AlternateContent>
      <p:grpSp>
        <p:nvGrpSpPr>
          <p:cNvPr id="9" name="Group">
            <a:extLst>
              <a:ext uri="{FF2B5EF4-FFF2-40B4-BE49-F238E27FC236}">
                <a16:creationId xmlns:a16="http://schemas.microsoft.com/office/drawing/2014/main" id="{B7BA36C1-F4E3-6F4B-FF80-FAFF48CC884B}"/>
              </a:ext>
            </a:extLst>
          </p:cNvPr>
          <p:cNvGrpSpPr/>
          <p:nvPr/>
        </p:nvGrpSpPr>
        <p:grpSpPr>
          <a:xfrm>
            <a:off x="6612715" y="4309546"/>
            <a:ext cx="5301654" cy="2452198"/>
            <a:chOff x="269950" y="1503246"/>
            <a:chExt cx="10603305" cy="4904395"/>
          </a:xfrm>
        </p:grpSpPr>
        <p:sp>
          <p:nvSpPr>
            <p:cNvPr id="10" name="Oval">
              <a:extLst>
                <a:ext uri="{FF2B5EF4-FFF2-40B4-BE49-F238E27FC236}">
                  <a16:creationId xmlns:a16="http://schemas.microsoft.com/office/drawing/2014/main" id="{A05D53C6-F93A-8917-8C0B-67395D785BBD}"/>
                </a:ext>
              </a:extLst>
            </p:cNvPr>
            <p:cNvSpPr/>
            <p:nvPr/>
          </p:nvSpPr>
          <p:spPr>
            <a:xfrm>
              <a:off x="269950" y="2448405"/>
              <a:ext cx="3137572" cy="3014075"/>
            </a:xfrm>
            <a:prstGeom prst="ellipse">
              <a:avLst/>
            </a:prstGeom>
            <a:solidFill>
              <a:srgbClr val="EFAE8D"/>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sp>
          <p:nvSpPr>
            <p:cNvPr id="13" name="Shape">
              <a:extLst>
                <a:ext uri="{FF2B5EF4-FFF2-40B4-BE49-F238E27FC236}">
                  <a16:creationId xmlns:a16="http://schemas.microsoft.com/office/drawing/2014/main" id="{3F23A215-5922-AFE0-BCD6-3475E2FAE892}"/>
                </a:ext>
              </a:extLst>
            </p:cNvPr>
            <p:cNvSpPr/>
            <p:nvPr/>
          </p:nvSpPr>
          <p:spPr>
            <a:xfrm>
              <a:off x="6329533" y="1503246"/>
              <a:ext cx="4543722" cy="4904395"/>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solidFill>
              <a:srgbClr val="A5D3E7"/>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dirty="0">
                <a:latin typeface="Calibri Light" panose="020F0302020204030204" pitchFamily="34" charset="0"/>
                <a:cs typeface="Calibri Light" panose="020F0302020204030204" pitchFamily="34" charset="0"/>
              </a:endParaRPr>
            </a:p>
          </p:txBody>
        </p:sp>
        <p:pic>
          <p:nvPicPr>
            <p:cNvPr id="14" name="mathbf_x.pdf" descr="mathbf_x.pdf">
              <a:extLst>
                <a:ext uri="{FF2B5EF4-FFF2-40B4-BE49-F238E27FC236}">
                  <a16:creationId xmlns:a16="http://schemas.microsoft.com/office/drawing/2014/main" id="{D70B5A24-3DD3-F3FC-FE27-9BC6537CBCA3}"/>
                </a:ext>
              </a:extLst>
            </p:cNvPr>
            <p:cNvPicPr>
              <a:picLocks noChangeAspect="1"/>
            </p:cNvPicPr>
            <p:nvPr/>
          </p:nvPicPr>
          <p:blipFill>
            <a:blip r:embed="rId7"/>
            <a:stretch>
              <a:fillRect/>
            </a:stretch>
          </p:blipFill>
          <p:spPr>
            <a:xfrm>
              <a:off x="8354586" y="4262943"/>
              <a:ext cx="339365" cy="262237"/>
            </a:xfrm>
            <a:prstGeom prst="rect">
              <a:avLst/>
            </a:prstGeom>
            <a:ln w="12700" cap="flat">
              <a:noFill/>
              <a:miter lim="400000"/>
            </a:ln>
            <a:effectLst/>
          </p:spPr>
        </p:pic>
        <p:pic>
          <p:nvPicPr>
            <p:cNvPr id="15" name="mathbf_z.pdf" descr="mathbf_z.pdf">
              <a:extLst>
                <a:ext uri="{FF2B5EF4-FFF2-40B4-BE49-F238E27FC236}">
                  <a16:creationId xmlns:a16="http://schemas.microsoft.com/office/drawing/2014/main" id="{F0446545-2AFD-A6C0-6568-05F478768872}"/>
                </a:ext>
              </a:extLst>
            </p:cNvPr>
            <p:cNvPicPr>
              <a:picLocks noChangeAspect="1"/>
            </p:cNvPicPr>
            <p:nvPr/>
          </p:nvPicPr>
          <p:blipFill>
            <a:blip r:embed="rId8"/>
            <a:stretch>
              <a:fillRect/>
            </a:stretch>
          </p:blipFill>
          <p:spPr>
            <a:xfrm>
              <a:off x="2395911" y="4476674"/>
              <a:ext cx="246812" cy="262237"/>
            </a:xfrm>
            <a:prstGeom prst="rect">
              <a:avLst/>
            </a:prstGeom>
            <a:ln w="12700" cap="flat">
              <a:noFill/>
              <a:miter lim="400000"/>
            </a:ln>
            <a:effectLst/>
          </p:spPr>
        </p:pic>
        <p:cxnSp>
          <p:nvCxnSpPr>
            <p:cNvPr id="17" name="Connection Line">
              <a:extLst>
                <a:ext uri="{FF2B5EF4-FFF2-40B4-BE49-F238E27FC236}">
                  <a16:creationId xmlns:a16="http://schemas.microsoft.com/office/drawing/2014/main" id="{55CD19B8-F9A1-2FE7-4E79-75A612D4CBED}"/>
                </a:ext>
              </a:extLst>
            </p:cNvPr>
            <p:cNvCxnSpPr>
              <a:cxnSpLocks/>
              <a:stCxn id="18" idx="0"/>
              <a:endCxn id="21" idx="0"/>
            </p:cNvCxnSpPr>
            <p:nvPr/>
          </p:nvCxnSpPr>
          <p:spPr>
            <a:xfrm flipV="1">
              <a:off x="4798857" y="4362664"/>
              <a:ext cx="22486" cy="1303055"/>
            </a:xfrm>
            <a:prstGeom prst="straightConnector1">
              <a:avLst/>
            </a:prstGeom>
            <a:ln w="38100" cap="flat">
              <a:solidFill>
                <a:srgbClr val="000000"/>
              </a:solidFill>
              <a:prstDash val="sysDot"/>
              <a:miter lim="400000"/>
              <a:tailEnd type="arrow" w="med" len="med"/>
            </a:ln>
            <a:effectLst/>
          </p:spPr>
        </p:cxnSp>
        <p:sp>
          <p:nvSpPr>
            <p:cNvPr id="18" name="Generator">
              <a:extLst>
                <a:ext uri="{FF2B5EF4-FFF2-40B4-BE49-F238E27FC236}">
                  <a16:creationId xmlns:a16="http://schemas.microsoft.com/office/drawing/2014/main" id="{A50F7769-DE81-4AC9-9BC2-CB54C482C436}"/>
                </a:ext>
              </a:extLst>
            </p:cNvPr>
            <p:cNvSpPr txBox="1"/>
            <p:nvPr/>
          </p:nvSpPr>
          <p:spPr>
            <a:xfrm>
              <a:off x="3598684" y="5665720"/>
              <a:ext cx="2400348" cy="6787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000">
                  <a:latin typeface="Georgia"/>
                  <a:ea typeface="Georgia"/>
                  <a:cs typeface="Georgia"/>
                  <a:sym typeface="Georgia"/>
                </a:defRPr>
              </a:lvl1pPr>
            </a:lstStyle>
            <a:p>
              <a:r>
                <a:rPr sz="2000" dirty="0"/>
                <a:t>Generator</a:t>
              </a:r>
            </a:p>
          </p:txBody>
        </p:sp>
        <p:sp>
          <p:nvSpPr>
            <p:cNvPr id="20" name="Line">
              <a:extLst>
                <a:ext uri="{FF2B5EF4-FFF2-40B4-BE49-F238E27FC236}">
                  <a16:creationId xmlns:a16="http://schemas.microsoft.com/office/drawing/2014/main" id="{08D2364F-3A66-6684-C344-A4BA486DE7C0}"/>
                </a:ext>
              </a:extLst>
            </p:cNvPr>
            <p:cNvSpPr/>
            <p:nvPr/>
          </p:nvSpPr>
          <p:spPr>
            <a:xfrm rot="735952">
              <a:off x="2826687" y="3912672"/>
              <a:ext cx="5392734" cy="11652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272" y="17263"/>
                    <a:pt x="2693" y="13997"/>
                    <a:pt x="4200" y="11950"/>
                  </a:cubicBezTo>
                  <a:cubicBezTo>
                    <a:pt x="7089" y="8029"/>
                    <a:pt x="10138" y="8587"/>
                    <a:pt x="13114" y="10549"/>
                  </a:cubicBezTo>
                  <a:cubicBezTo>
                    <a:pt x="14472" y="11445"/>
                    <a:pt x="15850" y="12498"/>
                    <a:pt x="17204" y="11605"/>
                  </a:cubicBezTo>
                  <a:cubicBezTo>
                    <a:pt x="18932" y="10465"/>
                    <a:pt x="20490" y="6245"/>
                    <a:pt x="21600" y="0"/>
                  </a:cubicBezTo>
                </a:path>
              </a:pathLst>
            </a:custGeom>
            <a:noFill/>
            <a:ln w="508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b="1" dirty="0"/>
            </a:p>
          </p:txBody>
        </p:sp>
        <p:sp>
          <p:nvSpPr>
            <p:cNvPr id="21" name="Shape">
              <a:extLst>
                <a:ext uri="{FF2B5EF4-FFF2-40B4-BE49-F238E27FC236}">
                  <a16:creationId xmlns:a16="http://schemas.microsoft.com/office/drawing/2014/main" id="{CF7E879A-9DD8-1895-F6BC-268F15033010}"/>
                </a:ext>
              </a:extLst>
            </p:cNvPr>
            <p:cNvSpPr/>
            <p:nvPr/>
          </p:nvSpPr>
          <p:spPr>
            <a:xfrm rot="16200000">
              <a:off x="4014384" y="3847593"/>
              <a:ext cx="1613917" cy="10301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dirty="0"/>
            </a:p>
          </p:txBody>
        </p:sp>
        <p:pic>
          <p:nvPicPr>
            <p:cNvPr id="22" name="p_mathbf_z.pdf" descr="p_mathbf_z.pdf">
              <a:extLst>
                <a:ext uri="{FF2B5EF4-FFF2-40B4-BE49-F238E27FC236}">
                  <a16:creationId xmlns:a16="http://schemas.microsoft.com/office/drawing/2014/main" id="{3CAD3611-D49F-4845-8F30-75B87A1ACC29}"/>
                </a:ext>
              </a:extLst>
            </p:cNvPr>
            <p:cNvPicPr>
              <a:picLocks noChangeAspect="1"/>
            </p:cNvPicPr>
            <p:nvPr/>
          </p:nvPicPr>
          <p:blipFill>
            <a:blip r:embed="rId9"/>
            <a:stretch>
              <a:fillRect/>
            </a:stretch>
          </p:blipFill>
          <p:spPr>
            <a:xfrm>
              <a:off x="1576499" y="3770334"/>
              <a:ext cx="524473" cy="370217"/>
            </a:xfrm>
            <a:prstGeom prst="rect">
              <a:avLst/>
            </a:prstGeom>
            <a:ln w="12700" cap="flat">
              <a:noFill/>
              <a:miter lim="400000"/>
            </a:ln>
            <a:effectLst/>
          </p:spPr>
        </p:pic>
        <p:pic>
          <p:nvPicPr>
            <p:cNvPr id="24" name="g.pdf" descr="g.pdf">
              <a:extLst>
                <a:ext uri="{FF2B5EF4-FFF2-40B4-BE49-F238E27FC236}">
                  <a16:creationId xmlns:a16="http://schemas.microsoft.com/office/drawing/2014/main" id="{9297CBBD-95B4-ED9D-1327-E8703129FF94}"/>
                </a:ext>
              </a:extLst>
            </p:cNvPr>
            <p:cNvPicPr>
              <a:picLocks noChangeAspect="1"/>
            </p:cNvPicPr>
            <p:nvPr/>
          </p:nvPicPr>
          <p:blipFill>
            <a:blip r:embed="rId10"/>
            <a:stretch>
              <a:fillRect/>
            </a:stretch>
          </p:blipFill>
          <p:spPr>
            <a:xfrm>
              <a:off x="4619194" y="4123659"/>
              <a:ext cx="359327" cy="479103"/>
            </a:xfrm>
            <a:prstGeom prst="rect">
              <a:avLst/>
            </a:prstGeom>
            <a:ln w="12700" cap="flat">
              <a:noFill/>
              <a:miter lim="400000"/>
            </a:ln>
            <a:effectLst/>
          </p:spPr>
        </p:pic>
      </p:grpSp>
      <p:grpSp>
        <p:nvGrpSpPr>
          <p:cNvPr id="31" name="Group 30">
            <a:extLst>
              <a:ext uri="{FF2B5EF4-FFF2-40B4-BE49-F238E27FC236}">
                <a16:creationId xmlns:a16="http://schemas.microsoft.com/office/drawing/2014/main" id="{63519FEC-8785-FD7A-6B89-C3E383F84BB9}"/>
              </a:ext>
            </a:extLst>
          </p:cNvPr>
          <p:cNvGrpSpPr/>
          <p:nvPr/>
        </p:nvGrpSpPr>
        <p:grpSpPr>
          <a:xfrm>
            <a:off x="255825" y="5854979"/>
            <a:ext cx="4062175" cy="279615"/>
            <a:chOff x="1066798" y="5249333"/>
            <a:chExt cx="7924788" cy="366058"/>
          </a:xfrm>
        </p:grpSpPr>
        <p:sp>
          <p:nvSpPr>
            <p:cNvPr id="25" name="Rectangle 24">
              <a:extLst>
                <a:ext uri="{FF2B5EF4-FFF2-40B4-BE49-F238E27FC236}">
                  <a16:creationId xmlns:a16="http://schemas.microsoft.com/office/drawing/2014/main" id="{A8EE192C-5327-B240-CF7A-C53A2F89C926}"/>
                </a:ext>
              </a:extLst>
            </p:cNvPr>
            <p:cNvSpPr/>
            <p:nvPr/>
          </p:nvSpPr>
          <p:spPr>
            <a:xfrm>
              <a:off x="1066798"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Great</a:t>
              </a:r>
            </a:p>
          </p:txBody>
        </p:sp>
        <p:sp>
          <p:nvSpPr>
            <p:cNvPr id="26" name="Rectangle 25">
              <a:extLst>
                <a:ext uri="{FF2B5EF4-FFF2-40B4-BE49-F238E27FC236}">
                  <a16:creationId xmlns:a16="http://schemas.microsoft.com/office/drawing/2014/main" id="{E42A294B-FE8B-8002-0A07-9109088B1785}"/>
                </a:ext>
              </a:extLst>
            </p:cNvPr>
            <p:cNvSpPr/>
            <p:nvPr/>
          </p:nvSpPr>
          <p:spPr>
            <a:xfrm>
              <a:off x="2404529"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care</a:t>
              </a:r>
            </a:p>
          </p:txBody>
        </p:sp>
        <p:sp>
          <p:nvSpPr>
            <p:cNvPr id="27" name="Rectangle 26">
              <a:extLst>
                <a:ext uri="{FF2B5EF4-FFF2-40B4-BE49-F238E27FC236}">
                  <a16:creationId xmlns:a16="http://schemas.microsoft.com/office/drawing/2014/main" id="{5860E3C4-B477-D3F4-7D7B-18AE1F8EC440}"/>
                </a:ext>
              </a:extLst>
            </p:cNvPr>
            <p:cNvSpPr/>
            <p:nvPr/>
          </p:nvSpPr>
          <p:spPr>
            <a:xfrm>
              <a:off x="3742260"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must</a:t>
              </a:r>
            </a:p>
          </p:txBody>
        </p:sp>
        <p:sp>
          <p:nvSpPr>
            <p:cNvPr id="28" name="Rectangle 27">
              <a:extLst>
                <a:ext uri="{FF2B5EF4-FFF2-40B4-BE49-F238E27FC236}">
                  <a16:creationId xmlns:a16="http://schemas.microsoft.com/office/drawing/2014/main" id="{02FCB4F7-4112-F3B9-B52A-BF1AAB6318A6}"/>
                </a:ext>
              </a:extLst>
            </p:cNvPr>
            <p:cNvSpPr/>
            <p:nvPr/>
          </p:nvSpPr>
          <p:spPr>
            <a:xfrm>
              <a:off x="5079991"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be</a:t>
              </a:r>
            </a:p>
          </p:txBody>
        </p:sp>
        <p:sp>
          <p:nvSpPr>
            <p:cNvPr id="29" name="Rectangle 28">
              <a:extLst>
                <a:ext uri="{FF2B5EF4-FFF2-40B4-BE49-F238E27FC236}">
                  <a16:creationId xmlns:a16="http://schemas.microsoft.com/office/drawing/2014/main" id="{3377D6C2-6D2F-8F17-BDE8-4DD1EEAE6178}"/>
                </a:ext>
              </a:extLst>
            </p:cNvPr>
            <p:cNvSpPr/>
            <p:nvPr/>
          </p:nvSpPr>
          <p:spPr>
            <a:xfrm>
              <a:off x="6417722"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taken</a:t>
              </a:r>
            </a:p>
          </p:txBody>
        </p:sp>
        <p:sp>
          <p:nvSpPr>
            <p:cNvPr id="30" name="Rectangle 29">
              <a:extLst>
                <a:ext uri="{FF2B5EF4-FFF2-40B4-BE49-F238E27FC236}">
                  <a16:creationId xmlns:a16="http://schemas.microsoft.com/office/drawing/2014/main" id="{0C09166A-DCDE-7FD3-392A-18518EC02406}"/>
                </a:ext>
              </a:extLst>
            </p:cNvPr>
            <p:cNvSpPr/>
            <p:nvPr/>
          </p:nvSpPr>
          <p:spPr>
            <a:xfrm>
              <a:off x="7755453" y="5249333"/>
              <a:ext cx="1236133" cy="366058"/>
            </a:xfrm>
            <a:prstGeom prst="rect">
              <a:avLst/>
            </a:prstGeom>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to</a:t>
              </a:r>
            </a:p>
          </p:txBody>
        </p:sp>
      </p:grpSp>
      <p:sp>
        <p:nvSpPr>
          <p:cNvPr id="47" name="Rectangle 46">
            <a:extLst>
              <a:ext uri="{FF2B5EF4-FFF2-40B4-BE49-F238E27FC236}">
                <a16:creationId xmlns:a16="http://schemas.microsoft.com/office/drawing/2014/main" id="{3BD6FA35-20CB-738B-34F5-52DF9CCA7A4C}"/>
              </a:ext>
            </a:extLst>
          </p:cNvPr>
          <p:cNvSpPr/>
          <p:nvPr/>
        </p:nvSpPr>
        <p:spPr>
          <a:xfrm>
            <a:off x="4397512" y="4603224"/>
            <a:ext cx="633631" cy="279615"/>
          </a:xfrm>
          <a:prstGeom prst="rect">
            <a:avLst/>
          </a:prstGeom>
          <a:solidFill>
            <a:srgbClr val="0070C0"/>
          </a:solidFill>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dirty="0"/>
              <a:t>avoid</a:t>
            </a:r>
          </a:p>
        </p:txBody>
      </p:sp>
      <p:sp>
        <p:nvSpPr>
          <p:cNvPr id="51" name="Left Brace 50">
            <a:extLst>
              <a:ext uri="{FF2B5EF4-FFF2-40B4-BE49-F238E27FC236}">
                <a16:creationId xmlns:a16="http://schemas.microsoft.com/office/drawing/2014/main" id="{2FE9B2DF-DE8B-4D8D-BC3F-F9F37BAA98DD}"/>
              </a:ext>
            </a:extLst>
          </p:cNvPr>
          <p:cNvSpPr/>
          <p:nvPr/>
        </p:nvSpPr>
        <p:spPr>
          <a:xfrm rot="5400000">
            <a:off x="2201612" y="3623951"/>
            <a:ext cx="170602" cy="4062177"/>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3" name="Line">
            <a:extLst>
              <a:ext uri="{FF2B5EF4-FFF2-40B4-BE49-F238E27FC236}">
                <a16:creationId xmlns:a16="http://schemas.microsoft.com/office/drawing/2014/main" id="{CBBC5967-987E-077A-8991-559F85C93898}"/>
              </a:ext>
            </a:extLst>
          </p:cNvPr>
          <p:cNvSpPr/>
          <p:nvPr/>
        </p:nvSpPr>
        <p:spPr>
          <a:xfrm rot="18307949">
            <a:off x="2353717" y="4374688"/>
            <a:ext cx="1772737" cy="1498371"/>
          </a:xfrm>
          <a:custGeom>
            <a:avLst/>
            <a:gdLst>
              <a:gd name="connsiteX0" fmla="*/ 0 w 20814"/>
              <a:gd name="connsiteY0" fmla="*/ 12569 h 12569"/>
              <a:gd name="connsiteX1" fmla="*/ 4200 w 20814"/>
              <a:gd name="connsiteY1" fmla="*/ 2919 h 12569"/>
              <a:gd name="connsiteX2" fmla="*/ 13114 w 20814"/>
              <a:gd name="connsiteY2" fmla="*/ 1518 h 12569"/>
              <a:gd name="connsiteX3" fmla="*/ 17204 w 20814"/>
              <a:gd name="connsiteY3" fmla="*/ 2574 h 12569"/>
              <a:gd name="connsiteX4" fmla="*/ 20814 w 20814"/>
              <a:gd name="connsiteY4" fmla="*/ 8849 h 12569"/>
              <a:gd name="connsiteX0" fmla="*/ 0 w 18426"/>
              <a:gd name="connsiteY0" fmla="*/ 354 h 46604"/>
              <a:gd name="connsiteX1" fmla="*/ 1812 w 18426"/>
              <a:gd name="connsiteY1" fmla="*/ 39032 h 46604"/>
              <a:gd name="connsiteX2" fmla="*/ 10726 w 18426"/>
              <a:gd name="connsiteY2" fmla="*/ 37631 h 46604"/>
              <a:gd name="connsiteX3" fmla="*/ 14816 w 18426"/>
              <a:gd name="connsiteY3" fmla="*/ 38687 h 46604"/>
              <a:gd name="connsiteX4" fmla="*/ 18426 w 18426"/>
              <a:gd name="connsiteY4" fmla="*/ 44962 h 46604"/>
              <a:gd name="connsiteX0" fmla="*/ 0 w 18426"/>
              <a:gd name="connsiteY0" fmla="*/ 16427 h 62677"/>
              <a:gd name="connsiteX1" fmla="*/ 8632 w 18426"/>
              <a:gd name="connsiteY1" fmla="*/ 1353 h 62677"/>
              <a:gd name="connsiteX2" fmla="*/ 10726 w 18426"/>
              <a:gd name="connsiteY2" fmla="*/ 53704 h 62677"/>
              <a:gd name="connsiteX3" fmla="*/ 14816 w 18426"/>
              <a:gd name="connsiteY3" fmla="*/ 54760 h 62677"/>
              <a:gd name="connsiteX4" fmla="*/ 18426 w 18426"/>
              <a:gd name="connsiteY4" fmla="*/ 61035 h 62677"/>
              <a:gd name="connsiteX0" fmla="*/ 0 w 18426"/>
              <a:gd name="connsiteY0" fmla="*/ 16427 h 61035"/>
              <a:gd name="connsiteX1" fmla="*/ 8632 w 18426"/>
              <a:gd name="connsiteY1" fmla="*/ 1353 h 61035"/>
              <a:gd name="connsiteX2" fmla="*/ 10726 w 18426"/>
              <a:gd name="connsiteY2" fmla="*/ 53704 h 61035"/>
              <a:gd name="connsiteX3" fmla="*/ 18426 w 18426"/>
              <a:gd name="connsiteY3" fmla="*/ 61035 h 61035"/>
              <a:gd name="connsiteX0" fmla="*/ 0 w 18426"/>
              <a:gd name="connsiteY0" fmla="*/ 15680 h 60288"/>
              <a:gd name="connsiteX1" fmla="*/ 8632 w 18426"/>
              <a:gd name="connsiteY1" fmla="*/ 606 h 60288"/>
              <a:gd name="connsiteX2" fmla="*/ 9231 w 18426"/>
              <a:gd name="connsiteY2" fmla="*/ 38001 h 60288"/>
              <a:gd name="connsiteX3" fmla="*/ 18426 w 18426"/>
              <a:gd name="connsiteY3" fmla="*/ 60288 h 60288"/>
              <a:gd name="connsiteX0" fmla="*/ 0 w 14201"/>
              <a:gd name="connsiteY0" fmla="*/ 15680 h 63234"/>
              <a:gd name="connsiteX1" fmla="*/ 8632 w 14201"/>
              <a:gd name="connsiteY1" fmla="*/ 606 h 63234"/>
              <a:gd name="connsiteX2" fmla="*/ 9231 w 14201"/>
              <a:gd name="connsiteY2" fmla="*/ 38001 h 63234"/>
              <a:gd name="connsiteX3" fmla="*/ 14201 w 14201"/>
              <a:gd name="connsiteY3" fmla="*/ 63234 h 63234"/>
              <a:gd name="connsiteX0" fmla="*/ 0 w 14201"/>
              <a:gd name="connsiteY0" fmla="*/ 7430 h 54984"/>
              <a:gd name="connsiteX1" fmla="*/ 9785 w 14201"/>
              <a:gd name="connsiteY1" fmla="*/ 1218 h 54984"/>
              <a:gd name="connsiteX2" fmla="*/ 9231 w 14201"/>
              <a:gd name="connsiteY2" fmla="*/ 29751 h 54984"/>
              <a:gd name="connsiteX3" fmla="*/ 14201 w 14201"/>
              <a:gd name="connsiteY3" fmla="*/ 54984 h 54984"/>
              <a:gd name="connsiteX0" fmla="*/ 0 w 14201"/>
              <a:gd name="connsiteY0" fmla="*/ 7550 h 55104"/>
              <a:gd name="connsiteX1" fmla="*/ 9785 w 14201"/>
              <a:gd name="connsiteY1" fmla="*/ 1338 h 55104"/>
              <a:gd name="connsiteX2" fmla="*/ 9231 w 14201"/>
              <a:gd name="connsiteY2" fmla="*/ 29871 h 55104"/>
              <a:gd name="connsiteX3" fmla="*/ 14201 w 14201"/>
              <a:gd name="connsiteY3" fmla="*/ 55104 h 55104"/>
              <a:gd name="connsiteX0" fmla="*/ 0 w 14201"/>
              <a:gd name="connsiteY0" fmla="*/ 7998 h 55552"/>
              <a:gd name="connsiteX1" fmla="*/ 9785 w 14201"/>
              <a:gd name="connsiteY1" fmla="*/ 1786 h 55552"/>
              <a:gd name="connsiteX2" fmla="*/ 8922 w 14201"/>
              <a:gd name="connsiteY2" fmla="*/ 38534 h 55552"/>
              <a:gd name="connsiteX3" fmla="*/ 14201 w 14201"/>
              <a:gd name="connsiteY3" fmla="*/ 55552 h 55552"/>
            </a:gdLst>
            <a:ahLst/>
            <a:cxnLst>
              <a:cxn ang="0">
                <a:pos x="connsiteX0" y="connsiteY0"/>
              </a:cxn>
              <a:cxn ang="0">
                <a:pos x="connsiteX1" y="connsiteY1"/>
              </a:cxn>
              <a:cxn ang="0">
                <a:pos x="connsiteX2" y="connsiteY2"/>
              </a:cxn>
              <a:cxn ang="0">
                <a:pos x="connsiteX3" y="connsiteY3"/>
              </a:cxn>
            </a:cxnLst>
            <a:rect l="l" t="t" r="r" b="b"/>
            <a:pathLst>
              <a:path w="14201" h="55552" extrusionOk="0">
                <a:moveTo>
                  <a:pt x="0" y="7998"/>
                </a:moveTo>
                <a:cubicBezTo>
                  <a:pt x="1272" y="3661"/>
                  <a:pt x="8298" y="-3303"/>
                  <a:pt x="9785" y="1786"/>
                </a:cubicBezTo>
                <a:cubicBezTo>
                  <a:pt x="11272" y="6875"/>
                  <a:pt x="8186" y="29573"/>
                  <a:pt x="8922" y="38534"/>
                </a:cubicBezTo>
                <a:cubicBezTo>
                  <a:pt x="9658" y="47495"/>
                  <a:pt x="12597" y="54025"/>
                  <a:pt x="14201" y="55552"/>
                </a:cubicBezTo>
              </a:path>
            </a:pathLst>
          </a:custGeom>
          <a:noFill/>
          <a:ln w="50800" cap="flat">
            <a:solidFill>
              <a:srgbClr val="000000"/>
            </a:solidFill>
            <a:prstDash val="solid"/>
            <a:miter lim="400000"/>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nvGrpSpPr>
          <p:cNvPr id="52" name="Group 51">
            <a:extLst>
              <a:ext uri="{FF2B5EF4-FFF2-40B4-BE49-F238E27FC236}">
                <a16:creationId xmlns:a16="http://schemas.microsoft.com/office/drawing/2014/main" id="{5D0C6EF5-ED2D-34AB-F570-B8AD759233FE}"/>
              </a:ext>
            </a:extLst>
          </p:cNvPr>
          <p:cNvGrpSpPr/>
          <p:nvPr/>
        </p:nvGrpSpPr>
        <p:grpSpPr>
          <a:xfrm>
            <a:off x="1883433" y="4887733"/>
            <a:ext cx="806959" cy="515072"/>
            <a:chOff x="1960204" y="4921933"/>
            <a:chExt cx="806959" cy="515072"/>
          </a:xfrm>
        </p:grpSpPr>
        <p:sp>
          <p:nvSpPr>
            <p:cNvPr id="49" name="Shape">
              <a:extLst>
                <a:ext uri="{FF2B5EF4-FFF2-40B4-BE49-F238E27FC236}">
                  <a16:creationId xmlns:a16="http://schemas.microsoft.com/office/drawing/2014/main" id="{E1E1AE51-4C3B-4001-5CE8-CFB8BABBF101}"/>
                </a:ext>
              </a:extLst>
            </p:cNvPr>
            <p:cNvSpPr/>
            <p:nvPr/>
          </p:nvSpPr>
          <p:spPr>
            <a:xfrm>
              <a:off x="1960204" y="4921933"/>
              <a:ext cx="806959" cy="515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dirty="0"/>
            </a:p>
          </p:txBody>
        </p:sp>
        <p:pic>
          <p:nvPicPr>
            <p:cNvPr id="50" name="g.pdf" descr="g.pdf">
              <a:extLst>
                <a:ext uri="{FF2B5EF4-FFF2-40B4-BE49-F238E27FC236}">
                  <a16:creationId xmlns:a16="http://schemas.microsoft.com/office/drawing/2014/main" id="{9C17BD89-E67B-7253-A66B-92E2FFE114C1}"/>
                </a:ext>
              </a:extLst>
            </p:cNvPr>
            <p:cNvPicPr>
              <a:picLocks noChangeAspect="1"/>
            </p:cNvPicPr>
            <p:nvPr/>
          </p:nvPicPr>
          <p:blipFill>
            <a:blip r:embed="rId10"/>
            <a:stretch>
              <a:fillRect/>
            </a:stretch>
          </p:blipFill>
          <p:spPr>
            <a:xfrm>
              <a:off x="2260874" y="5083647"/>
              <a:ext cx="179664" cy="239552"/>
            </a:xfrm>
            <a:prstGeom prst="rect">
              <a:avLst/>
            </a:prstGeom>
            <a:ln w="12700" cap="flat">
              <a:noFill/>
              <a:miter lim="400000"/>
            </a:ln>
            <a:effectLst/>
          </p:spPr>
        </p:pic>
      </p:grpSp>
      <p:sp>
        <p:nvSpPr>
          <p:cNvPr id="54" name="Generator">
            <a:extLst>
              <a:ext uri="{FF2B5EF4-FFF2-40B4-BE49-F238E27FC236}">
                <a16:creationId xmlns:a16="http://schemas.microsoft.com/office/drawing/2014/main" id="{DC9C7F60-4270-E57F-CA1D-1F1770917818}"/>
              </a:ext>
            </a:extLst>
          </p:cNvPr>
          <p:cNvSpPr txBox="1"/>
          <p:nvPr/>
        </p:nvSpPr>
        <p:spPr>
          <a:xfrm>
            <a:off x="703251" y="4914697"/>
            <a:ext cx="1200174" cy="3393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000">
                <a:latin typeface="Georgia"/>
                <a:ea typeface="Georgia"/>
                <a:cs typeface="Georgia"/>
                <a:sym typeface="Georgia"/>
              </a:defRPr>
            </a:lvl1pPr>
          </a:lstStyle>
          <a:p>
            <a:r>
              <a:rPr lang="en-US" sz="2000" dirty="0"/>
              <a:t>Language model</a:t>
            </a:r>
            <a:endParaRPr sz="2000" dirty="0"/>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9CBE73F5-7492-408B-0303-AEA1DA0456C8}"/>
                  </a:ext>
                </a:extLst>
              </p:cNvPr>
              <p:cNvSpPr txBox="1"/>
              <p:nvPr/>
            </p:nvSpPr>
            <p:spPr>
              <a:xfrm>
                <a:off x="4528140" y="4887733"/>
                <a:ext cx="42264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𝑡</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0" name="TextBox 59">
                <a:extLst>
                  <a:ext uri="{FF2B5EF4-FFF2-40B4-BE49-F238E27FC236}">
                    <a16:creationId xmlns:a16="http://schemas.microsoft.com/office/drawing/2014/main" id="{9CBE73F5-7492-408B-0303-AEA1DA0456C8}"/>
                  </a:ext>
                </a:extLst>
              </p:cNvPr>
              <p:cNvSpPr txBox="1">
                <a:spLocks noRot="1" noChangeAspect="1" noMove="1" noResize="1" noEditPoints="1" noAdjustHandles="1" noChangeArrowheads="1" noChangeShapeType="1" noTextEdit="1"/>
              </p:cNvSpPr>
              <p:nvPr/>
            </p:nvSpPr>
            <p:spPr>
              <a:xfrm>
                <a:off x="4528140" y="4887733"/>
                <a:ext cx="422647" cy="369332"/>
              </a:xfrm>
              <a:prstGeom prst="rect">
                <a:avLst/>
              </a:prstGeom>
              <a:blipFill>
                <a:blip r:embed="rId11"/>
                <a:stretch>
                  <a:fillRect r="-1176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A9E88447-E1C1-21ED-AAF0-49EF38CABF5E}"/>
                  </a:ext>
                </a:extLst>
              </p:cNvPr>
              <p:cNvSpPr txBox="1"/>
              <p:nvPr/>
            </p:nvSpPr>
            <p:spPr>
              <a:xfrm>
                <a:off x="3691923" y="6144164"/>
                <a:ext cx="42264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−1</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1" name="TextBox 60">
                <a:extLst>
                  <a:ext uri="{FF2B5EF4-FFF2-40B4-BE49-F238E27FC236}">
                    <a16:creationId xmlns:a16="http://schemas.microsoft.com/office/drawing/2014/main" id="{A9E88447-E1C1-21ED-AAF0-49EF38CABF5E}"/>
                  </a:ext>
                </a:extLst>
              </p:cNvPr>
              <p:cNvSpPr txBox="1">
                <a:spLocks noRot="1" noChangeAspect="1" noMove="1" noResize="1" noEditPoints="1" noAdjustHandles="1" noChangeArrowheads="1" noChangeShapeType="1" noTextEdit="1"/>
              </p:cNvSpPr>
              <p:nvPr/>
            </p:nvSpPr>
            <p:spPr>
              <a:xfrm>
                <a:off x="3691923" y="6144164"/>
                <a:ext cx="422647" cy="369332"/>
              </a:xfrm>
              <a:prstGeom prst="rect">
                <a:avLst/>
              </a:prstGeom>
              <a:blipFill>
                <a:blip r:embed="rId12"/>
                <a:stretch>
                  <a:fillRect r="-6176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502176F4-0852-7ECB-5FC8-39B2F47ECDBC}"/>
                  </a:ext>
                </a:extLst>
              </p:cNvPr>
              <p:cNvSpPr txBox="1"/>
              <p:nvPr/>
            </p:nvSpPr>
            <p:spPr>
              <a:xfrm>
                <a:off x="361316" y="6145592"/>
                <a:ext cx="422647" cy="369332"/>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1</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2" name="TextBox 61">
                <a:extLst>
                  <a:ext uri="{FF2B5EF4-FFF2-40B4-BE49-F238E27FC236}">
                    <a16:creationId xmlns:a16="http://schemas.microsoft.com/office/drawing/2014/main" id="{502176F4-0852-7ECB-5FC8-39B2F47ECDBC}"/>
                  </a:ext>
                </a:extLst>
              </p:cNvPr>
              <p:cNvSpPr txBox="1">
                <a:spLocks noRot="1" noChangeAspect="1" noMove="1" noResize="1" noEditPoints="1" noAdjustHandles="1" noChangeArrowheads="1" noChangeShapeType="1" noTextEdit="1"/>
              </p:cNvSpPr>
              <p:nvPr/>
            </p:nvSpPr>
            <p:spPr>
              <a:xfrm>
                <a:off x="361316" y="6145592"/>
                <a:ext cx="422647" cy="369332"/>
              </a:xfrm>
              <a:prstGeom prst="rect">
                <a:avLst/>
              </a:prstGeom>
              <a:blipFill>
                <a:blip r:embed="rId13"/>
                <a:stretch>
                  <a:fillRect r="-1470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A4D71938-61D8-7742-5CBB-79E442FAEBBF}"/>
                  </a:ext>
                </a:extLst>
              </p:cNvPr>
              <p:cNvSpPr txBox="1"/>
              <p:nvPr/>
            </p:nvSpPr>
            <p:spPr>
              <a:xfrm>
                <a:off x="1047025" y="6146832"/>
                <a:ext cx="422647" cy="369332"/>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2</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3" name="TextBox 62">
                <a:extLst>
                  <a:ext uri="{FF2B5EF4-FFF2-40B4-BE49-F238E27FC236}">
                    <a16:creationId xmlns:a16="http://schemas.microsoft.com/office/drawing/2014/main" id="{A4D71938-61D8-7742-5CBB-79E442FAEBBF}"/>
                  </a:ext>
                </a:extLst>
              </p:cNvPr>
              <p:cNvSpPr txBox="1">
                <a:spLocks noRot="1" noChangeAspect="1" noMove="1" noResize="1" noEditPoints="1" noAdjustHandles="1" noChangeArrowheads="1" noChangeShapeType="1" noTextEdit="1"/>
              </p:cNvSpPr>
              <p:nvPr/>
            </p:nvSpPr>
            <p:spPr>
              <a:xfrm>
                <a:off x="1047025" y="6146832"/>
                <a:ext cx="422647" cy="369332"/>
              </a:xfrm>
              <a:prstGeom prst="rect">
                <a:avLst/>
              </a:prstGeom>
              <a:blipFill>
                <a:blip r:embed="rId14"/>
                <a:stretch>
                  <a:fillRect r="-1470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A79EFAB7-5B4E-3F1A-37C7-D0FE9D46FA82}"/>
                  </a:ext>
                </a:extLst>
              </p:cNvPr>
              <p:cNvSpPr txBox="1"/>
              <p:nvPr/>
            </p:nvSpPr>
            <p:spPr>
              <a:xfrm>
                <a:off x="2418443" y="6139771"/>
                <a:ext cx="422647" cy="369332"/>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r>
                        <a:rPr lang="en-US" sz="180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64" name="TextBox 63">
                <a:extLst>
                  <a:ext uri="{FF2B5EF4-FFF2-40B4-BE49-F238E27FC236}">
                    <a16:creationId xmlns:a16="http://schemas.microsoft.com/office/drawing/2014/main" id="{A79EFAB7-5B4E-3F1A-37C7-D0FE9D46FA82}"/>
                  </a:ext>
                </a:extLst>
              </p:cNvPr>
              <p:cNvSpPr txBox="1">
                <a:spLocks noRot="1" noChangeAspect="1" noMove="1" noResize="1" noEditPoints="1" noAdjustHandles="1" noChangeArrowheads="1" noChangeShapeType="1" noTextEdit="1"/>
              </p:cNvSpPr>
              <p:nvPr/>
            </p:nvSpPr>
            <p:spPr>
              <a:xfrm>
                <a:off x="2418443" y="6139771"/>
                <a:ext cx="422647"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D94A62DA-86D5-D170-501D-60D76F0E5A61}"/>
                  </a:ext>
                </a:extLst>
              </p:cNvPr>
              <p:cNvSpPr txBox="1"/>
              <p:nvPr/>
            </p:nvSpPr>
            <p:spPr>
              <a:xfrm>
                <a:off x="3052097" y="6146832"/>
                <a:ext cx="42264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−2</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5" name="TextBox 64">
                <a:extLst>
                  <a:ext uri="{FF2B5EF4-FFF2-40B4-BE49-F238E27FC236}">
                    <a16:creationId xmlns:a16="http://schemas.microsoft.com/office/drawing/2014/main" id="{D94A62DA-86D5-D170-501D-60D76F0E5A61}"/>
                  </a:ext>
                </a:extLst>
              </p:cNvPr>
              <p:cNvSpPr txBox="1">
                <a:spLocks noRot="1" noChangeAspect="1" noMove="1" noResize="1" noEditPoints="1" noAdjustHandles="1" noChangeArrowheads="1" noChangeShapeType="1" noTextEdit="1"/>
              </p:cNvSpPr>
              <p:nvPr/>
            </p:nvSpPr>
            <p:spPr>
              <a:xfrm>
                <a:off x="3052097" y="6146832"/>
                <a:ext cx="422647" cy="369332"/>
              </a:xfrm>
              <a:prstGeom prst="rect">
                <a:avLst/>
              </a:prstGeom>
              <a:blipFill>
                <a:blip r:embed="rId16"/>
                <a:stretch>
                  <a:fillRect r="-61765"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56897EE6-DDE4-D353-8C62-BE355293CFC5}"/>
                  </a:ext>
                </a:extLst>
              </p:cNvPr>
              <p:cNvSpPr txBox="1"/>
              <p:nvPr/>
            </p:nvSpPr>
            <p:spPr>
              <a:xfrm>
                <a:off x="1730891" y="6152128"/>
                <a:ext cx="422647" cy="369332"/>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sSub>
                        <m:sSubPr>
                          <m:ctrlPr>
                            <a:rPr lang="en-US" sz="180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3</m:t>
                          </m:r>
                        </m:sub>
                      </m:sSub>
                      <m:r>
                        <a:rPr lang="en-US" sz="18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66" name="TextBox 65">
                <a:extLst>
                  <a:ext uri="{FF2B5EF4-FFF2-40B4-BE49-F238E27FC236}">
                    <a16:creationId xmlns:a16="http://schemas.microsoft.com/office/drawing/2014/main" id="{56897EE6-DDE4-D353-8C62-BE355293CFC5}"/>
                  </a:ext>
                </a:extLst>
              </p:cNvPr>
              <p:cNvSpPr txBox="1">
                <a:spLocks noRot="1" noChangeAspect="1" noMove="1" noResize="1" noEditPoints="1" noAdjustHandles="1" noChangeArrowheads="1" noChangeShapeType="1" noTextEdit="1"/>
              </p:cNvSpPr>
              <p:nvPr/>
            </p:nvSpPr>
            <p:spPr>
              <a:xfrm>
                <a:off x="1730891" y="6152128"/>
                <a:ext cx="422647" cy="369332"/>
              </a:xfrm>
              <a:prstGeom prst="rect">
                <a:avLst/>
              </a:prstGeom>
              <a:blipFill>
                <a:blip r:embed="rId17"/>
                <a:stretch>
                  <a:fillRect r="-14706" b="-16667"/>
                </a:stretch>
              </a:blipFill>
            </p:spPr>
            <p:txBody>
              <a:bodyPr/>
              <a:lstStyle/>
              <a:p>
                <a:r>
                  <a:rPr lang="en-US">
                    <a:noFill/>
                  </a:rPr>
                  <a:t> </a:t>
                </a:r>
              </a:p>
            </p:txBody>
          </p:sp>
        </mc:Fallback>
      </mc:AlternateContent>
    </p:spTree>
    <p:extLst>
      <p:ext uri="{BB962C8B-B14F-4D97-AF65-F5344CB8AC3E}">
        <p14:creationId xmlns:p14="http://schemas.microsoft.com/office/powerpoint/2010/main" val="26912674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654AB12-FD8E-C15D-EF21-BCAFFD767B90}"/>
                  </a:ext>
                </a:extLst>
              </p:cNvPr>
              <p:cNvSpPr>
                <a:spLocks noGrp="1"/>
              </p:cNvSpPr>
              <p:nvPr>
                <p:ph type="title"/>
              </p:nvPr>
            </p:nvSpPr>
            <p:spPr/>
            <p:txBody>
              <a:bodyPr/>
              <a:lstStyle/>
              <a:p>
                <a:r>
                  <a:rPr lang="en-US" dirty="0"/>
                  <a:t>Puzzle: how to compute </a:t>
                </a:r>
                <a14:m>
                  <m:oMath xmlns:m="http://schemas.openxmlformats.org/officeDocument/2006/math">
                    <m:sSub>
                      <m:sSubPr>
                        <m:ctrlPr>
                          <a:rPr lang="en-US" sz="6000" i="1" smtClean="0">
                            <a:latin typeface="Cambria Math" panose="02040503050406030204" pitchFamily="18" charset="0"/>
                          </a:rPr>
                        </m:ctrlPr>
                      </m:sSubPr>
                      <m:e>
                        <m:r>
                          <a:rPr lang="en-US" sz="6000" i="1">
                            <a:latin typeface="Cambria Math" panose="02040503050406030204" pitchFamily="18" charset="0"/>
                          </a:rPr>
                          <m:t>𝑝</m:t>
                        </m:r>
                      </m:e>
                      <m:sub>
                        <m:r>
                          <a:rPr lang="en-US" sz="6000" i="1">
                            <a:latin typeface="Cambria Math" panose="02040503050406030204" pitchFamily="18" charset="0"/>
                            <a:ea typeface="Cambria Math" panose="02040503050406030204" pitchFamily="18" charset="0"/>
                          </a:rPr>
                          <m:t>𝜃</m:t>
                        </m:r>
                      </m:sub>
                    </m:sSub>
                    <m:d>
                      <m:dPr>
                        <m:endChr m:val="|"/>
                        <m:ctrlPr>
                          <a:rPr lang="en-US" sz="6000" i="1">
                            <a:latin typeface="Cambria Math" panose="02040503050406030204" pitchFamily="18" charset="0"/>
                            <a:ea typeface="Cambria Math" panose="02040503050406030204" pitchFamily="18" charset="0"/>
                          </a:rPr>
                        </m:ctrlPr>
                      </m:dPr>
                      <m:e>
                        <m:r>
                          <a:rPr lang="en-US" sz="6000" b="0" i="1" smtClean="0">
                            <a:latin typeface="Cambria Math" panose="02040503050406030204" pitchFamily="18" charset="0"/>
                            <a:ea typeface="Cambria Math" panose="02040503050406030204" pitchFamily="18" charset="0"/>
                          </a:rPr>
                          <m:t>𝑥</m:t>
                        </m:r>
                        <m:r>
                          <a:rPr lang="en-US" sz="6000" b="0" i="1" smtClean="0">
                            <a:latin typeface="Cambria Math" panose="02040503050406030204" pitchFamily="18" charset="0"/>
                            <a:ea typeface="Cambria Math" panose="02040503050406030204" pitchFamily="18" charset="0"/>
                          </a:rPr>
                          <m:t> </m:t>
                        </m:r>
                      </m:e>
                    </m:d>
                    <m:r>
                      <a:rPr lang="en-US" sz="6000" b="0" i="1" smtClean="0">
                        <a:latin typeface="Cambria Math" panose="02040503050406030204" pitchFamily="18" charset="0"/>
                        <a:ea typeface="Cambria Math" panose="02040503050406030204" pitchFamily="18" charset="0"/>
                      </a:rPr>
                      <m:t> </m:t>
                    </m:r>
                    <m:r>
                      <a:rPr lang="en-US" sz="6000" b="0" i="1" smtClean="0">
                        <a:latin typeface="Cambria Math" panose="02040503050406030204" pitchFamily="18" charset="0"/>
                        <a:ea typeface="Cambria Math" panose="02040503050406030204" pitchFamily="18" charset="0"/>
                      </a:rPr>
                      <m:t>𝑧</m:t>
                    </m:r>
                    <m:r>
                      <a:rPr lang="en-US" sz="6000" i="1">
                        <a:latin typeface="Cambria Math" panose="02040503050406030204" pitchFamily="18" charset="0"/>
                        <a:ea typeface="Cambria Math" panose="02040503050406030204" pitchFamily="18" charset="0"/>
                      </a:rPr>
                      <m:t>)</m:t>
                    </m:r>
                  </m:oMath>
                </a14:m>
                <a:r>
                  <a:rPr lang="en-US" dirty="0"/>
                  <a:t>?</a:t>
                </a:r>
              </a:p>
            </p:txBody>
          </p:sp>
        </mc:Choice>
        <mc:Fallback xmlns="">
          <p:sp>
            <p:nvSpPr>
              <p:cNvPr id="2" name="Title 1">
                <a:extLst>
                  <a:ext uri="{FF2B5EF4-FFF2-40B4-BE49-F238E27FC236}">
                    <a16:creationId xmlns:a16="http://schemas.microsoft.com/office/drawing/2014/main" id="{F654AB12-FD8E-C15D-EF21-BCAFFD767B90}"/>
                  </a:ext>
                </a:extLst>
              </p:cNvPr>
              <p:cNvSpPr>
                <a:spLocks noGrp="1" noRot="1" noChangeAspect="1" noMove="1" noResize="1" noEditPoints="1" noAdjustHandles="1" noChangeArrowheads="1" noChangeShapeType="1" noTextEdit="1"/>
              </p:cNvSpPr>
              <p:nvPr>
                <p:ph type="title"/>
              </p:nvPr>
            </p:nvSpPr>
            <p:spPr>
              <a:blipFill>
                <a:blip r:embed="rId2"/>
                <a:stretch>
                  <a:fillRect t="-6383" b="-20213"/>
                </a:stretch>
              </a:blipFill>
            </p:spPr>
            <p:txBody>
              <a:bodyPr/>
              <a:lstStyle/>
              <a:p>
                <a:r>
                  <a:rPr lang="en-US">
                    <a:noFill/>
                  </a:rPr>
                  <a:t> </a:t>
                </a:r>
              </a:p>
            </p:txBody>
          </p:sp>
        </mc:Fallback>
      </mc:AlternateContent>
      <p:sp>
        <p:nvSpPr>
          <p:cNvPr id="3" name="Text Placeholder 2">
            <a:extLst>
              <a:ext uri="{FF2B5EF4-FFF2-40B4-BE49-F238E27FC236}">
                <a16:creationId xmlns:a16="http://schemas.microsoft.com/office/drawing/2014/main" id="{FF26174A-EEB5-EC9B-AF81-CFF24F95DB5D}"/>
              </a:ext>
            </a:extLst>
          </p:cNvPr>
          <p:cNvSpPr>
            <a:spLocks noGrp="1"/>
          </p:cNvSpPr>
          <p:nvPr>
            <p:ph type="body" idx="1"/>
          </p:nvPr>
        </p:nvSpPr>
        <p:spPr/>
        <p:txBody>
          <a:bodyPr>
            <a:normAutofit/>
          </a:bodyPr>
          <a:lstStyle/>
          <a:p>
            <a:pPr marL="0" indent="0">
              <a:buNone/>
            </a:pPr>
            <a:r>
              <a:rPr lang="en-US" sz="3600" b="1" dirty="0"/>
              <a:t>Mixture of Gaussians</a:t>
            </a:r>
            <a:r>
              <a:rPr lang="en-US" sz="3600" dirty="0"/>
              <a:t> solves this with two tools:</a:t>
            </a:r>
          </a:p>
          <a:p>
            <a:pPr marL="457200" indent="-457200">
              <a:buAutoNum type="arabicPeriod"/>
            </a:pPr>
            <a:r>
              <a:rPr lang="en-US" sz="3600" dirty="0"/>
              <a:t>A table of choices that covers the space of outputs.</a:t>
            </a:r>
          </a:p>
          <a:p>
            <a:pPr marL="457200" indent="-457200">
              <a:buAutoNum type="arabicPeriod"/>
            </a:pPr>
            <a:r>
              <a:rPr lang="en-US" sz="3600" dirty="0"/>
              <a:t>Each row of the table is a Gaussian, not just a point.</a:t>
            </a:r>
          </a:p>
        </p:txBody>
      </p:sp>
      <p:pic>
        <p:nvPicPr>
          <p:cNvPr id="30" name="p_theta_(_mathbf.pdf" descr="p_theta_(_mathbf.pdf">
            <a:extLst>
              <a:ext uri="{FF2B5EF4-FFF2-40B4-BE49-F238E27FC236}">
                <a16:creationId xmlns:a16="http://schemas.microsoft.com/office/drawing/2014/main" id="{AE8E743B-BD25-EDEC-0FB8-CD9E5400BFEC}"/>
              </a:ext>
            </a:extLst>
          </p:cNvPr>
          <p:cNvPicPr>
            <a:picLocks noChangeAspect="1"/>
          </p:cNvPicPr>
          <p:nvPr/>
        </p:nvPicPr>
        <p:blipFill>
          <a:blip r:embed="rId3"/>
          <a:stretch>
            <a:fillRect/>
          </a:stretch>
        </p:blipFill>
        <p:spPr>
          <a:xfrm>
            <a:off x="3527915" y="2975790"/>
            <a:ext cx="4745593" cy="1206314"/>
          </a:xfrm>
          <a:prstGeom prst="rect">
            <a:avLst/>
          </a:prstGeom>
          <a:ln w="12700">
            <a:miter lim="400000"/>
          </a:ln>
        </p:spPr>
      </p:pic>
      <p:grpSp>
        <p:nvGrpSpPr>
          <p:cNvPr id="51" name="Group 50">
            <a:extLst>
              <a:ext uri="{FF2B5EF4-FFF2-40B4-BE49-F238E27FC236}">
                <a16:creationId xmlns:a16="http://schemas.microsoft.com/office/drawing/2014/main" id="{24A33EB7-6A6B-7669-C4D4-ABB38EF7E263}"/>
              </a:ext>
            </a:extLst>
          </p:cNvPr>
          <p:cNvGrpSpPr/>
          <p:nvPr/>
        </p:nvGrpSpPr>
        <p:grpSpPr>
          <a:xfrm>
            <a:off x="5845361" y="3279089"/>
            <a:ext cx="5617150" cy="3434712"/>
            <a:chOff x="4868432" y="2102852"/>
            <a:chExt cx="7549332" cy="4616182"/>
          </a:xfrm>
        </p:grpSpPr>
        <p:sp>
          <p:nvSpPr>
            <p:cNvPr id="28" name="Shape">
              <a:extLst>
                <a:ext uri="{FF2B5EF4-FFF2-40B4-BE49-F238E27FC236}">
                  <a16:creationId xmlns:a16="http://schemas.microsoft.com/office/drawing/2014/main" id="{86AEE971-0D1C-B810-A6D2-BBA295E3A5FD}"/>
                </a:ext>
              </a:extLst>
            </p:cNvPr>
            <p:cNvSpPr/>
            <p:nvPr/>
          </p:nvSpPr>
          <p:spPr>
            <a:xfrm>
              <a:off x="7029815" y="2102852"/>
              <a:ext cx="3901296" cy="4210973"/>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noFill/>
            <a:ln w="508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a:p>
          </p:txBody>
        </p:sp>
        <p:sp>
          <p:nvSpPr>
            <p:cNvPr id="29" name="Target distribution">
              <a:extLst>
                <a:ext uri="{FF2B5EF4-FFF2-40B4-BE49-F238E27FC236}">
                  <a16:creationId xmlns:a16="http://schemas.microsoft.com/office/drawing/2014/main" id="{22C69397-DA57-6453-AF32-B595FC47AC35}"/>
                </a:ext>
              </a:extLst>
            </p:cNvPr>
            <p:cNvSpPr txBox="1"/>
            <p:nvPr/>
          </p:nvSpPr>
          <p:spPr>
            <a:xfrm>
              <a:off x="9607036" y="6138498"/>
              <a:ext cx="2810728" cy="529454"/>
            </a:xfrm>
            <a:prstGeom prst="rect">
              <a:avLst/>
            </a:prstGeom>
            <a:noFill/>
            <a:ln w="38100" cap="flat">
              <a:solidFill>
                <a:srgbClr val="000000"/>
              </a:solidFill>
              <a:custDash>
                <a:ds d="200000" sp="200000"/>
              </a:cu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vl1pPr>
            </a:lstStyle>
            <a:p>
              <a:r>
                <a:rPr sz="2100"/>
                <a:t>Target distribution</a:t>
              </a:r>
            </a:p>
          </p:txBody>
        </p:sp>
        <p:grpSp>
          <p:nvGrpSpPr>
            <p:cNvPr id="32" name="Group">
              <a:extLst>
                <a:ext uri="{FF2B5EF4-FFF2-40B4-BE49-F238E27FC236}">
                  <a16:creationId xmlns:a16="http://schemas.microsoft.com/office/drawing/2014/main" id="{8C5F5226-7D59-EED3-7A8F-8E5F2CE60425}"/>
                </a:ext>
              </a:extLst>
            </p:cNvPr>
            <p:cNvGrpSpPr/>
            <p:nvPr/>
          </p:nvGrpSpPr>
          <p:grpSpPr>
            <a:xfrm>
              <a:off x="6948318" y="2184091"/>
              <a:ext cx="4040675" cy="4219133"/>
              <a:chOff x="0" y="0"/>
              <a:chExt cx="8081347" cy="8438262"/>
            </a:xfrm>
          </p:grpSpPr>
          <p:sp>
            <p:nvSpPr>
              <p:cNvPr id="34" name="Circle">
                <a:extLst>
                  <a:ext uri="{FF2B5EF4-FFF2-40B4-BE49-F238E27FC236}">
                    <a16:creationId xmlns:a16="http://schemas.microsoft.com/office/drawing/2014/main" id="{F12A4E07-C1C3-0FF3-CE8B-FE8FD752A61E}"/>
                  </a:ext>
                </a:extLst>
              </p:cNvPr>
              <p:cNvSpPr/>
              <p:nvPr/>
            </p:nvSpPr>
            <p:spPr>
              <a:xfrm>
                <a:off x="5216512" y="0"/>
                <a:ext cx="2864836" cy="286483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35" name="Oval">
                <a:extLst>
                  <a:ext uri="{FF2B5EF4-FFF2-40B4-BE49-F238E27FC236}">
                    <a16:creationId xmlns:a16="http://schemas.microsoft.com/office/drawing/2014/main" id="{711BCDC0-4AC4-B53B-1D57-6C28A7E2176E}"/>
                  </a:ext>
                </a:extLst>
              </p:cNvPr>
              <p:cNvSpPr/>
              <p:nvPr/>
            </p:nvSpPr>
            <p:spPr>
              <a:xfrm>
                <a:off x="6512816" y="1294364"/>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36" name="Circle">
                <a:extLst>
                  <a:ext uri="{FF2B5EF4-FFF2-40B4-BE49-F238E27FC236}">
                    <a16:creationId xmlns:a16="http://schemas.microsoft.com/office/drawing/2014/main" id="{FFE464D9-BCB6-F6D4-7977-41869E37B9C2}"/>
                  </a:ext>
                </a:extLst>
              </p:cNvPr>
              <p:cNvSpPr/>
              <p:nvPr/>
            </p:nvSpPr>
            <p:spPr>
              <a:xfrm>
                <a:off x="5196554" y="2496482"/>
                <a:ext cx="1822284" cy="18222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37" name="Oval">
                <a:extLst>
                  <a:ext uri="{FF2B5EF4-FFF2-40B4-BE49-F238E27FC236}">
                    <a16:creationId xmlns:a16="http://schemas.microsoft.com/office/drawing/2014/main" id="{F1F8095D-9F8C-E63B-50B0-A145A2785BEC}"/>
                  </a:ext>
                </a:extLst>
              </p:cNvPr>
              <p:cNvSpPr/>
              <p:nvPr/>
            </p:nvSpPr>
            <p:spPr>
              <a:xfrm>
                <a:off x="5971581" y="3269572"/>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38" name="Circle">
                <a:extLst>
                  <a:ext uri="{FF2B5EF4-FFF2-40B4-BE49-F238E27FC236}">
                    <a16:creationId xmlns:a16="http://schemas.microsoft.com/office/drawing/2014/main" id="{85B77636-6572-0ECF-F203-3F2B5E705A8C}"/>
                  </a:ext>
                </a:extLst>
              </p:cNvPr>
              <p:cNvSpPr/>
              <p:nvPr/>
            </p:nvSpPr>
            <p:spPr>
              <a:xfrm>
                <a:off x="3807562" y="3649005"/>
                <a:ext cx="2068158" cy="2068157"/>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39" name="Oval">
                <a:extLst>
                  <a:ext uri="{FF2B5EF4-FFF2-40B4-BE49-F238E27FC236}">
                    <a16:creationId xmlns:a16="http://schemas.microsoft.com/office/drawing/2014/main" id="{15BFAA9A-C4F0-FB79-69CF-4B6DE234B90D}"/>
                  </a:ext>
                </a:extLst>
              </p:cNvPr>
              <p:cNvSpPr/>
              <p:nvPr/>
            </p:nvSpPr>
            <p:spPr>
              <a:xfrm>
                <a:off x="4705526" y="4545031"/>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0" name="Circle">
                <a:extLst>
                  <a:ext uri="{FF2B5EF4-FFF2-40B4-BE49-F238E27FC236}">
                    <a16:creationId xmlns:a16="http://schemas.microsoft.com/office/drawing/2014/main" id="{02DCCA52-694C-C646-FFE5-8DAFE7D2498D}"/>
                  </a:ext>
                </a:extLst>
              </p:cNvPr>
              <p:cNvSpPr/>
              <p:nvPr/>
            </p:nvSpPr>
            <p:spPr>
              <a:xfrm>
                <a:off x="2883303" y="4957614"/>
                <a:ext cx="1822284" cy="18222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1" name="Oval">
                <a:extLst>
                  <a:ext uri="{FF2B5EF4-FFF2-40B4-BE49-F238E27FC236}">
                    <a16:creationId xmlns:a16="http://schemas.microsoft.com/office/drawing/2014/main" id="{AB51A928-846D-97AB-3EEA-79ED91B7B439}"/>
                  </a:ext>
                </a:extLst>
              </p:cNvPr>
              <p:cNvSpPr/>
              <p:nvPr/>
            </p:nvSpPr>
            <p:spPr>
              <a:xfrm>
                <a:off x="3658330" y="5730704"/>
                <a:ext cx="272231" cy="276105"/>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2" name="Oval">
                <a:extLst>
                  <a:ext uri="{FF2B5EF4-FFF2-40B4-BE49-F238E27FC236}">
                    <a16:creationId xmlns:a16="http://schemas.microsoft.com/office/drawing/2014/main" id="{1C43A4B9-A26B-DAD7-16A8-971106753BB4}"/>
                  </a:ext>
                </a:extLst>
              </p:cNvPr>
              <p:cNvSpPr/>
              <p:nvPr/>
            </p:nvSpPr>
            <p:spPr>
              <a:xfrm>
                <a:off x="2053008" y="6286678"/>
                <a:ext cx="2068157" cy="21515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3" name="Oval">
                <a:extLst>
                  <a:ext uri="{FF2B5EF4-FFF2-40B4-BE49-F238E27FC236}">
                    <a16:creationId xmlns:a16="http://schemas.microsoft.com/office/drawing/2014/main" id="{5AF46C29-E46D-DD7E-04D9-1D3F292AF49A}"/>
                  </a:ext>
                </a:extLst>
              </p:cNvPr>
              <p:cNvSpPr/>
              <p:nvPr/>
            </p:nvSpPr>
            <p:spPr>
              <a:xfrm>
                <a:off x="2950970" y="7224417"/>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4" name="Circle">
                <a:extLst>
                  <a:ext uri="{FF2B5EF4-FFF2-40B4-BE49-F238E27FC236}">
                    <a16:creationId xmlns:a16="http://schemas.microsoft.com/office/drawing/2014/main" id="{9001A7BB-20AA-6B1A-7F1C-46D4B7043866}"/>
                  </a:ext>
                </a:extLst>
              </p:cNvPr>
              <p:cNvSpPr/>
              <p:nvPr/>
            </p:nvSpPr>
            <p:spPr>
              <a:xfrm>
                <a:off x="1915388" y="3575210"/>
                <a:ext cx="1672875" cy="1672874"/>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5" name="Oval">
                <a:extLst>
                  <a:ext uri="{FF2B5EF4-FFF2-40B4-BE49-F238E27FC236}">
                    <a16:creationId xmlns:a16="http://schemas.microsoft.com/office/drawing/2014/main" id="{B917DDB3-60B7-7D5E-6992-CFEDA62C24EA}"/>
                  </a:ext>
                </a:extLst>
              </p:cNvPr>
              <p:cNvSpPr/>
              <p:nvPr/>
            </p:nvSpPr>
            <p:spPr>
              <a:xfrm>
                <a:off x="2615710" y="4273593"/>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6" name="Circle">
                <a:extLst>
                  <a:ext uri="{FF2B5EF4-FFF2-40B4-BE49-F238E27FC236}">
                    <a16:creationId xmlns:a16="http://schemas.microsoft.com/office/drawing/2014/main" id="{CBB35B4F-F084-2784-E324-45BC0186D052}"/>
                  </a:ext>
                </a:extLst>
              </p:cNvPr>
              <p:cNvSpPr/>
              <p:nvPr/>
            </p:nvSpPr>
            <p:spPr>
              <a:xfrm>
                <a:off x="0" y="1810206"/>
                <a:ext cx="2639576" cy="2639576"/>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7" name="Oval">
                <a:extLst>
                  <a:ext uri="{FF2B5EF4-FFF2-40B4-BE49-F238E27FC236}">
                    <a16:creationId xmlns:a16="http://schemas.microsoft.com/office/drawing/2014/main" id="{00C70A3C-12B4-750C-0DD5-F6B1131965A3}"/>
                  </a:ext>
                </a:extLst>
              </p:cNvPr>
              <p:cNvSpPr/>
              <p:nvPr/>
            </p:nvSpPr>
            <p:spPr>
              <a:xfrm>
                <a:off x="1183671" y="2991941"/>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48" name="Line">
                <a:extLst>
                  <a:ext uri="{FF2B5EF4-FFF2-40B4-BE49-F238E27FC236}">
                    <a16:creationId xmlns:a16="http://schemas.microsoft.com/office/drawing/2014/main" id="{09B49498-4B70-1B9A-7F0C-1F1A676F8E7D}"/>
                  </a:ext>
                </a:extLst>
              </p:cNvPr>
              <p:cNvSpPr/>
              <p:nvPr/>
            </p:nvSpPr>
            <p:spPr>
              <a:xfrm flipV="1">
                <a:off x="6792655" y="692262"/>
                <a:ext cx="957832" cy="655153"/>
              </a:xfrm>
              <a:prstGeom prst="line">
                <a:avLst/>
              </a:prstGeom>
              <a:noFill/>
              <a:ln w="381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49" name="mathbf_mu_1.pdf" descr="mathbf_mu_1.pdf">
                <a:extLst>
                  <a:ext uri="{FF2B5EF4-FFF2-40B4-BE49-F238E27FC236}">
                    <a16:creationId xmlns:a16="http://schemas.microsoft.com/office/drawing/2014/main" id="{6830BDBD-C44F-7075-AA0E-665BED4EE575}"/>
                  </a:ext>
                </a:extLst>
              </p:cNvPr>
              <p:cNvPicPr>
                <a:picLocks noChangeAspect="1"/>
              </p:cNvPicPr>
              <p:nvPr/>
            </p:nvPicPr>
            <p:blipFill>
              <a:blip r:embed="rId4"/>
              <a:stretch>
                <a:fillRect/>
              </a:stretch>
            </p:blipFill>
            <p:spPr>
              <a:xfrm>
                <a:off x="6397527" y="1724614"/>
                <a:ext cx="502809" cy="380917"/>
              </a:xfrm>
              <a:prstGeom prst="rect">
                <a:avLst/>
              </a:prstGeom>
              <a:ln w="12700" cap="flat">
                <a:noFill/>
                <a:miter lim="400000"/>
              </a:ln>
              <a:effectLst/>
            </p:spPr>
          </p:pic>
          <p:pic>
            <p:nvPicPr>
              <p:cNvPr id="50" name="mathbf_Sigma_1.pdf" descr="mathbf_Sigma_1.pdf">
                <a:extLst>
                  <a:ext uri="{FF2B5EF4-FFF2-40B4-BE49-F238E27FC236}">
                    <a16:creationId xmlns:a16="http://schemas.microsoft.com/office/drawing/2014/main" id="{3A7084AB-6982-0FA1-D970-7789EA1996D0}"/>
                  </a:ext>
                </a:extLst>
              </p:cNvPr>
              <p:cNvPicPr>
                <a:picLocks noChangeAspect="1"/>
              </p:cNvPicPr>
              <p:nvPr/>
            </p:nvPicPr>
            <p:blipFill>
              <a:blip r:embed="rId5"/>
              <a:stretch>
                <a:fillRect/>
              </a:stretch>
            </p:blipFill>
            <p:spPr>
              <a:xfrm>
                <a:off x="6719382" y="417167"/>
                <a:ext cx="617045" cy="478210"/>
              </a:xfrm>
              <a:prstGeom prst="rect">
                <a:avLst/>
              </a:prstGeom>
              <a:ln w="12700" cap="flat">
                <a:noFill/>
                <a:miter lim="400000"/>
              </a:ln>
              <a:effectLst/>
            </p:spPr>
          </p:pic>
        </p:grpSp>
        <p:sp>
          <p:nvSpPr>
            <p:cNvPr id="33" name="Model distribution">
              <a:extLst>
                <a:ext uri="{FF2B5EF4-FFF2-40B4-BE49-F238E27FC236}">
                  <a16:creationId xmlns:a16="http://schemas.microsoft.com/office/drawing/2014/main" id="{D2C5C0C0-FE6A-868B-1E49-96068B5F289C}"/>
                </a:ext>
              </a:extLst>
            </p:cNvPr>
            <p:cNvSpPr txBox="1"/>
            <p:nvPr/>
          </p:nvSpPr>
          <p:spPr>
            <a:xfrm>
              <a:off x="4868432" y="6154759"/>
              <a:ext cx="2894685" cy="564275"/>
            </a:xfrm>
            <a:prstGeom prst="rect">
              <a:avLst/>
            </a:prstGeom>
            <a:solidFill>
              <a:srgbClr val="D5D5D5"/>
            </a:solidFill>
            <a:ln w="38100" cap="flat">
              <a:solidFill>
                <a:srgbClr val="D5D5D5"/>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vl1pPr>
            </a:lstStyle>
            <a:p>
              <a:r>
                <a:rPr sz="2100" dirty="0"/>
                <a:t>Model distribution</a:t>
              </a:r>
            </a:p>
          </p:txBody>
        </p:sp>
      </p:grpSp>
      <mc:AlternateContent xmlns:mc="http://schemas.openxmlformats.org/markup-compatibility/2006" xmlns:a14="http://schemas.microsoft.com/office/drawing/2010/main">
        <mc:Choice Requires="a14">
          <p:graphicFrame>
            <p:nvGraphicFramePr>
              <p:cNvPr id="53" name="Table 53">
                <a:extLst>
                  <a:ext uri="{FF2B5EF4-FFF2-40B4-BE49-F238E27FC236}">
                    <a16:creationId xmlns:a16="http://schemas.microsoft.com/office/drawing/2014/main" id="{1B4D2E7F-0DA5-A58B-9D5A-F112084CD5B3}"/>
                  </a:ext>
                </a:extLst>
              </p:cNvPr>
              <p:cNvGraphicFramePr>
                <a:graphicFrameLocks noGrp="1"/>
              </p:cNvGraphicFramePr>
              <p:nvPr>
                <p:extLst>
                  <p:ext uri="{D42A27DB-BD31-4B8C-83A1-F6EECF244321}">
                    <p14:modId xmlns:p14="http://schemas.microsoft.com/office/powerpoint/2010/main" val="3913059900"/>
                  </p:ext>
                </p:extLst>
              </p:nvPr>
            </p:nvGraphicFramePr>
            <p:xfrm>
              <a:off x="1522172" y="3882698"/>
              <a:ext cx="2094175" cy="2443480"/>
            </p:xfrm>
            <a:graphic>
              <a:graphicData uri="http://schemas.openxmlformats.org/drawingml/2006/table">
                <a:tbl>
                  <a:tblPr firstRow="1" bandRow="1">
                    <a:tableStyleId>{5C22544A-7EE6-4342-B048-85BDC9FD1C3A}</a:tableStyleId>
                  </a:tblPr>
                  <a:tblGrid>
                    <a:gridCol w="2094175">
                      <a:extLst>
                        <a:ext uri="{9D8B030D-6E8A-4147-A177-3AD203B41FA5}">
                          <a16:colId xmlns:a16="http://schemas.microsoft.com/office/drawing/2014/main" val="3833404778"/>
                        </a:ext>
                      </a:extLst>
                    </a:gridCol>
                  </a:tblGrid>
                  <a:tr h="370840">
                    <a:tc>
                      <a:txBody>
                        <a:bodyPr/>
                        <a:lstStyle/>
                        <a:p>
                          <a:pPr algn="ctr"/>
                          <a:r>
                            <a:rPr lang="en-US" dirty="0"/>
                            <a:t>Parameters</a:t>
                          </a:r>
                        </a:p>
                      </a:txBody>
                      <a:tcPr/>
                    </a:tc>
                    <a:extLst>
                      <a:ext uri="{0D108BD9-81ED-4DB2-BD59-A6C34878D82A}">
                        <a16:rowId xmlns:a16="http://schemas.microsoft.com/office/drawing/2014/main" val="774126290"/>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i="1">
                                        <a:latin typeface="Cambria Math" panose="02040503050406030204" pitchFamily="18" charset="0"/>
                                      </a:rPr>
                                      <m:t>1</m:t>
                                    </m:r>
                                  </m:sub>
                                </m:sSub>
                              </m:oMath>
                            </m:oMathPara>
                          </a14:m>
                          <a:endParaRPr lang="en-US" sz="2800" dirty="0"/>
                        </a:p>
                      </a:txBody>
                      <a:tcPr/>
                    </a:tc>
                    <a:extLst>
                      <a:ext uri="{0D108BD9-81ED-4DB2-BD59-A6C34878D82A}">
                        <a16:rowId xmlns:a16="http://schemas.microsoft.com/office/drawing/2014/main" val="261835040"/>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ea typeface="Cambria Math" panose="02040503050406030204" pitchFamily="18" charset="0"/>
                                      </a:rPr>
                                      <m:t>2</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b="0" i="1" smtClean="0">
                                        <a:latin typeface="Cambria Math" panose="02040503050406030204" pitchFamily="18" charset="0"/>
                                        <a:ea typeface="Cambria Math" panose="02040503050406030204" pitchFamily="18" charset="0"/>
                                      </a:rPr>
                                      <m:t>2</m:t>
                                    </m:r>
                                  </m:sub>
                                </m:sSub>
                              </m:oMath>
                            </m:oMathPara>
                          </a14:m>
                          <a:endParaRPr lang="en-US" sz="2800" dirty="0"/>
                        </a:p>
                      </a:txBody>
                      <a:tcPr/>
                    </a:tc>
                    <a:extLst>
                      <a:ext uri="{0D108BD9-81ED-4DB2-BD59-A6C34878D82A}">
                        <a16:rowId xmlns:a16="http://schemas.microsoft.com/office/drawing/2014/main" val="3252641239"/>
                      </a:ext>
                    </a:extLst>
                  </a:tr>
                  <a:tr h="370840">
                    <a:tc>
                      <a:txBody>
                        <a:bodyPr/>
                        <a:lstStyle/>
                        <a:p>
                          <a:pPr algn="ctr"/>
                          <a:r>
                            <a:rPr lang="en-US" sz="2800" dirty="0"/>
                            <a:t>...</a:t>
                          </a:r>
                        </a:p>
                      </a:txBody>
                      <a:tcPr/>
                    </a:tc>
                    <a:extLst>
                      <a:ext uri="{0D108BD9-81ED-4DB2-BD59-A6C34878D82A}">
                        <a16:rowId xmlns:a16="http://schemas.microsoft.com/office/drawing/2014/main" val="3577886633"/>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ea typeface="Cambria Math" panose="02040503050406030204" pitchFamily="18" charset="0"/>
                                      </a:rPr>
                                      <m:t>𝑘</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b="0" i="1" smtClean="0">
                                        <a:latin typeface="Cambria Math" panose="02040503050406030204" pitchFamily="18" charset="0"/>
                                        <a:ea typeface="Cambria Math" panose="02040503050406030204" pitchFamily="18" charset="0"/>
                                      </a:rPr>
                                      <m:t>𝑘</m:t>
                                    </m:r>
                                  </m:sub>
                                </m:sSub>
                              </m:oMath>
                            </m:oMathPara>
                          </a14:m>
                          <a:endParaRPr lang="en-US" sz="2800" dirty="0"/>
                        </a:p>
                      </a:txBody>
                      <a:tcPr/>
                    </a:tc>
                    <a:extLst>
                      <a:ext uri="{0D108BD9-81ED-4DB2-BD59-A6C34878D82A}">
                        <a16:rowId xmlns:a16="http://schemas.microsoft.com/office/drawing/2014/main" val="899241063"/>
                      </a:ext>
                    </a:extLst>
                  </a:tr>
                </a:tbl>
              </a:graphicData>
            </a:graphic>
          </p:graphicFrame>
        </mc:Choice>
        <mc:Fallback xmlns="">
          <p:graphicFrame>
            <p:nvGraphicFramePr>
              <p:cNvPr id="53" name="Table 53">
                <a:extLst>
                  <a:ext uri="{FF2B5EF4-FFF2-40B4-BE49-F238E27FC236}">
                    <a16:creationId xmlns:a16="http://schemas.microsoft.com/office/drawing/2014/main" id="{1B4D2E7F-0DA5-A58B-9D5A-F112084CD5B3}"/>
                  </a:ext>
                </a:extLst>
              </p:cNvPr>
              <p:cNvGraphicFramePr>
                <a:graphicFrameLocks noGrp="1"/>
              </p:cNvGraphicFramePr>
              <p:nvPr>
                <p:extLst>
                  <p:ext uri="{D42A27DB-BD31-4B8C-83A1-F6EECF244321}">
                    <p14:modId xmlns:p14="http://schemas.microsoft.com/office/powerpoint/2010/main" val="3913059900"/>
                  </p:ext>
                </p:extLst>
              </p:nvPr>
            </p:nvGraphicFramePr>
            <p:xfrm>
              <a:off x="1522172" y="3882698"/>
              <a:ext cx="2094175" cy="2443480"/>
            </p:xfrm>
            <a:graphic>
              <a:graphicData uri="http://schemas.openxmlformats.org/drawingml/2006/table">
                <a:tbl>
                  <a:tblPr firstRow="1" bandRow="1">
                    <a:tableStyleId>{5C22544A-7EE6-4342-B048-85BDC9FD1C3A}</a:tableStyleId>
                  </a:tblPr>
                  <a:tblGrid>
                    <a:gridCol w="2094175">
                      <a:extLst>
                        <a:ext uri="{9D8B030D-6E8A-4147-A177-3AD203B41FA5}">
                          <a16:colId xmlns:a16="http://schemas.microsoft.com/office/drawing/2014/main" val="3833404778"/>
                        </a:ext>
                      </a:extLst>
                    </a:gridCol>
                  </a:tblGrid>
                  <a:tr h="370840">
                    <a:tc>
                      <a:txBody>
                        <a:bodyPr/>
                        <a:lstStyle/>
                        <a:p>
                          <a:pPr algn="ctr"/>
                          <a:r>
                            <a:rPr lang="en-US" dirty="0"/>
                            <a:t>Parameters</a:t>
                          </a:r>
                        </a:p>
                      </a:txBody>
                      <a:tcPr/>
                    </a:tc>
                    <a:extLst>
                      <a:ext uri="{0D108BD9-81ED-4DB2-BD59-A6C34878D82A}">
                        <a16:rowId xmlns:a16="http://schemas.microsoft.com/office/drawing/2014/main" val="774126290"/>
                      </a:ext>
                    </a:extLst>
                  </a:tr>
                  <a:tr h="518160">
                    <a:tc>
                      <a:txBody>
                        <a:bodyPr/>
                        <a:lstStyle/>
                        <a:p>
                          <a:endParaRPr lang="en-US"/>
                        </a:p>
                      </a:txBody>
                      <a:tcPr>
                        <a:blipFill>
                          <a:blip r:embed="rId6"/>
                          <a:stretch>
                            <a:fillRect t="-73810" r="-1807" b="-300000"/>
                          </a:stretch>
                        </a:blipFill>
                      </a:tcPr>
                    </a:tc>
                    <a:extLst>
                      <a:ext uri="{0D108BD9-81ED-4DB2-BD59-A6C34878D82A}">
                        <a16:rowId xmlns:a16="http://schemas.microsoft.com/office/drawing/2014/main" val="261835040"/>
                      </a:ext>
                    </a:extLst>
                  </a:tr>
                  <a:tr h="518160">
                    <a:tc>
                      <a:txBody>
                        <a:bodyPr/>
                        <a:lstStyle/>
                        <a:p>
                          <a:endParaRPr lang="en-US"/>
                        </a:p>
                      </a:txBody>
                      <a:tcPr>
                        <a:blipFill>
                          <a:blip r:embed="rId6"/>
                          <a:stretch>
                            <a:fillRect t="-178049" r="-1807" b="-207317"/>
                          </a:stretch>
                        </a:blipFill>
                      </a:tcPr>
                    </a:tc>
                    <a:extLst>
                      <a:ext uri="{0D108BD9-81ED-4DB2-BD59-A6C34878D82A}">
                        <a16:rowId xmlns:a16="http://schemas.microsoft.com/office/drawing/2014/main" val="3252641239"/>
                      </a:ext>
                    </a:extLst>
                  </a:tr>
                  <a:tr h="518160">
                    <a:tc>
                      <a:txBody>
                        <a:bodyPr/>
                        <a:lstStyle/>
                        <a:p>
                          <a:pPr algn="ctr"/>
                          <a:r>
                            <a:rPr lang="en-US" sz="2800" dirty="0"/>
                            <a:t>...</a:t>
                          </a:r>
                        </a:p>
                      </a:txBody>
                      <a:tcPr/>
                    </a:tc>
                    <a:extLst>
                      <a:ext uri="{0D108BD9-81ED-4DB2-BD59-A6C34878D82A}">
                        <a16:rowId xmlns:a16="http://schemas.microsoft.com/office/drawing/2014/main" val="3577886633"/>
                      </a:ext>
                    </a:extLst>
                  </a:tr>
                  <a:tr h="518160">
                    <a:tc>
                      <a:txBody>
                        <a:bodyPr/>
                        <a:lstStyle/>
                        <a:p>
                          <a:endParaRPr lang="en-US"/>
                        </a:p>
                      </a:txBody>
                      <a:tcPr>
                        <a:blipFill>
                          <a:blip r:embed="rId6"/>
                          <a:stretch>
                            <a:fillRect t="-378049" r="-1807" b="-7317"/>
                          </a:stretch>
                        </a:blipFill>
                      </a:tcPr>
                    </a:tc>
                    <a:extLst>
                      <a:ext uri="{0D108BD9-81ED-4DB2-BD59-A6C34878D82A}">
                        <a16:rowId xmlns:a16="http://schemas.microsoft.com/office/drawing/2014/main" val="899241063"/>
                      </a:ext>
                    </a:extLst>
                  </a:tr>
                </a:tbl>
              </a:graphicData>
            </a:graphic>
          </p:graphicFrame>
        </mc:Fallback>
      </mc:AlternateContent>
      <p:cxnSp>
        <p:nvCxnSpPr>
          <p:cNvPr id="55" name="Straight Arrow Connector 54">
            <a:extLst>
              <a:ext uri="{FF2B5EF4-FFF2-40B4-BE49-F238E27FC236}">
                <a16:creationId xmlns:a16="http://schemas.microsoft.com/office/drawing/2014/main" id="{2D976A77-25E2-14D8-709E-A7E33F51566F}"/>
              </a:ext>
            </a:extLst>
          </p:cNvPr>
          <p:cNvCxnSpPr>
            <a:cxnSpLocks/>
          </p:cNvCxnSpPr>
          <p:nvPr/>
        </p:nvCxnSpPr>
        <p:spPr>
          <a:xfrm>
            <a:off x="3616347" y="4505675"/>
            <a:ext cx="4187022"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7C344A09-5725-AB7C-63FA-4C2266A6896B}"/>
              </a:ext>
            </a:extLst>
          </p:cNvPr>
          <p:cNvCxnSpPr>
            <a:cxnSpLocks/>
            <a:endCxn id="45" idx="2"/>
          </p:cNvCxnSpPr>
          <p:nvPr/>
        </p:nvCxnSpPr>
        <p:spPr>
          <a:xfrm flipV="1">
            <a:off x="3616347" y="4980799"/>
            <a:ext cx="4749694" cy="15596"/>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B836DF29-3BA2-E3C7-831E-A0D9246BE8BE}"/>
              </a:ext>
            </a:extLst>
          </p:cNvPr>
          <p:cNvCxnSpPr>
            <a:cxnSpLocks/>
          </p:cNvCxnSpPr>
          <p:nvPr/>
        </p:nvCxnSpPr>
        <p:spPr>
          <a:xfrm>
            <a:off x="3616347" y="6078594"/>
            <a:ext cx="4726225" cy="234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3307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5" name="Screen Shot 2017-05-22 at 9.14.20 AM.png" descr="Screen Shot 2017-05-22 at 9.14.20 AM.png"/>
          <p:cNvPicPr>
            <a:picLocks noChangeAspect="1"/>
          </p:cNvPicPr>
          <p:nvPr/>
        </p:nvPicPr>
        <p:blipFill>
          <a:blip r:embed="rId3"/>
          <a:srcRect b="18620"/>
          <a:stretch>
            <a:fillRect/>
          </a:stretch>
        </p:blipFill>
        <p:spPr>
          <a:xfrm>
            <a:off x="644072" y="2020628"/>
            <a:ext cx="3722519" cy="2051540"/>
          </a:xfrm>
          <a:prstGeom prst="rect">
            <a:avLst/>
          </a:prstGeom>
          <a:ln w="12700">
            <a:miter lim="400000"/>
          </a:ln>
        </p:spPr>
      </p:pic>
      <p:grpSp>
        <p:nvGrpSpPr>
          <p:cNvPr id="632" name="Group"/>
          <p:cNvGrpSpPr/>
          <p:nvPr/>
        </p:nvGrpSpPr>
        <p:grpSpPr>
          <a:xfrm>
            <a:off x="7029816" y="2102852"/>
            <a:ext cx="4889591" cy="4210972"/>
            <a:chOff x="0" y="0"/>
            <a:chExt cx="9779179" cy="8421942"/>
          </a:xfrm>
        </p:grpSpPr>
        <p:sp>
          <p:nvSpPr>
            <p:cNvPr id="630" name="Shape"/>
            <p:cNvSpPr/>
            <p:nvPr/>
          </p:nvSpPr>
          <p:spPr>
            <a:xfrm>
              <a:off x="-1" y="0"/>
              <a:ext cx="7802589" cy="8421943"/>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noFill/>
            <a:ln w="508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a:p>
          </p:txBody>
        </p:sp>
        <p:sp>
          <p:nvSpPr>
            <p:cNvPr id="631" name="Target distribution"/>
            <p:cNvSpPr txBox="1"/>
            <p:nvPr/>
          </p:nvSpPr>
          <p:spPr>
            <a:xfrm>
              <a:off x="5025223" y="7013265"/>
              <a:ext cx="4753957" cy="1023370"/>
            </a:xfrm>
            <a:prstGeom prst="rect">
              <a:avLst/>
            </a:prstGeom>
            <a:noFill/>
            <a:ln w="38100" cap="flat">
              <a:solidFill>
                <a:srgbClr val="000000"/>
              </a:solidFill>
              <a:custDash>
                <a:ds d="200000" sp="200000"/>
              </a:cu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vl1pPr>
            </a:lstStyle>
            <a:p>
              <a:r>
                <a:rPr sz="2100"/>
                <a:t>Target distribution</a:t>
              </a:r>
            </a:p>
          </p:txBody>
        </p:sp>
      </p:grpSp>
      <p:pic>
        <p:nvPicPr>
          <p:cNvPr id="633" name="p_theta_(_mathbf.pdf" descr="p_theta_(_mathbf.pdf"/>
          <p:cNvPicPr>
            <a:picLocks noChangeAspect="1"/>
          </p:cNvPicPr>
          <p:nvPr/>
        </p:nvPicPr>
        <p:blipFill>
          <a:blip r:embed="rId4"/>
          <a:stretch>
            <a:fillRect/>
          </a:stretch>
        </p:blipFill>
        <p:spPr>
          <a:xfrm>
            <a:off x="4536670" y="1906451"/>
            <a:ext cx="4745593" cy="1206314"/>
          </a:xfrm>
          <a:prstGeom prst="rect">
            <a:avLst/>
          </a:prstGeom>
          <a:ln w="12700">
            <a:miter lim="400000"/>
          </a:ln>
        </p:spPr>
      </p:pic>
      <p:grpSp>
        <p:nvGrpSpPr>
          <p:cNvPr id="653" name="Group"/>
          <p:cNvGrpSpPr/>
          <p:nvPr/>
        </p:nvGrpSpPr>
        <p:grpSpPr>
          <a:xfrm>
            <a:off x="5229770" y="2184092"/>
            <a:ext cx="5759222" cy="4219132"/>
            <a:chOff x="0" y="0"/>
            <a:chExt cx="11518442" cy="8438263"/>
          </a:xfrm>
        </p:grpSpPr>
        <p:grpSp>
          <p:nvGrpSpPr>
            <p:cNvPr id="651" name="Group"/>
            <p:cNvGrpSpPr/>
            <p:nvPr/>
          </p:nvGrpSpPr>
          <p:grpSpPr>
            <a:xfrm>
              <a:off x="3437095" y="-1"/>
              <a:ext cx="8081348" cy="8438265"/>
              <a:chOff x="0" y="0"/>
              <a:chExt cx="8081347" cy="8438262"/>
            </a:xfrm>
          </p:grpSpPr>
          <p:sp>
            <p:nvSpPr>
              <p:cNvPr id="634" name="Circle"/>
              <p:cNvSpPr/>
              <p:nvPr/>
            </p:nvSpPr>
            <p:spPr>
              <a:xfrm>
                <a:off x="5216512" y="0"/>
                <a:ext cx="2864836" cy="286483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35" name="Oval"/>
              <p:cNvSpPr/>
              <p:nvPr/>
            </p:nvSpPr>
            <p:spPr>
              <a:xfrm>
                <a:off x="6512816" y="1294364"/>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36" name="Circle"/>
              <p:cNvSpPr/>
              <p:nvPr/>
            </p:nvSpPr>
            <p:spPr>
              <a:xfrm>
                <a:off x="5196554" y="2496482"/>
                <a:ext cx="1822284" cy="18222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37" name="Oval"/>
              <p:cNvSpPr/>
              <p:nvPr/>
            </p:nvSpPr>
            <p:spPr>
              <a:xfrm>
                <a:off x="5971581" y="3269572"/>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38" name="Circle"/>
              <p:cNvSpPr/>
              <p:nvPr/>
            </p:nvSpPr>
            <p:spPr>
              <a:xfrm>
                <a:off x="3807562" y="3649005"/>
                <a:ext cx="2068158" cy="2068157"/>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39" name="Oval"/>
              <p:cNvSpPr/>
              <p:nvPr/>
            </p:nvSpPr>
            <p:spPr>
              <a:xfrm>
                <a:off x="4705526" y="4545031"/>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0" name="Circle"/>
              <p:cNvSpPr/>
              <p:nvPr/>
            </p:nvSpPr>
            <p:spPr>
              <a:xfrm>
                <a:off x="2883303" y="4957614"/>
                <a:ext cx="1822284" cy="18222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1" name="Oval"/>
              <p:cNvSpPr/>
              <p:nvPr/>
            </p:nvSpPr>
            <p:spPr>
              <a:xfrm>
                <a:off x="3658330" y="5730704"/>
                <a:ext cx="272231" cy="276105"/>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2" name="Oval"/>
              <p:cNvSpPr/>
              <p:nvPr/>
            </p:nvSpPr>
            <p:spPr>
              <a:xfrm>
                <a:off x="2053008" y="6286678"/>
                <a:ext cx="2068157" cy="2151585"/>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3" name="Oval"/>
              <p:cNvSpPr/>
              <p:nvPr/>
            </p:nvSpPr>
            <p:spPr>
              <a:xfrm>
                <a:off x="2950970" y="7224417"/>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4" name="Circle"/>
              <p:cNvSpPr/>
              <p:nvPr/>
            </p:nvSpPr>
            <p:spPr>
              <a:xfrm>
                <a:off x="1915388" y="3575210"/>
                <a:ext cx="1672875" cy="1672874"/>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5" name="Oval"/>
              <p:cNvSpPr/>
              <p:nvPr/>
            </p:nvSpPr>
            <p:spPr>
              <a:xfrm>
                <a:off x="2615710" y="4273593"/>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6" name="Circle"/>
              <p:cNvSpPr/>
              <p:nvPr/>
            </p:nvSpPr>
            <p:spPr>
              <a:xfrm>
                <a:off x="0" y="1810206"/>
                <a:ext cx="2639576" cy="2639576"/>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7" name="Oval"/>
              <p:cNvSpPr/>
              <p:nvPr/>
            </p:nvSpPr>
            <p:spPr>
              <a:xfrm>
                <a:off x="1183671" y="2991941"/>
                <a:ext cx="272231" cy="27610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48" name="Line"/>
              <p:cNvSpPr/>
              <p:nvPr/>
            </p:nvSpPr>
            <p:spPr>
              <a:xfrm flipV="1">
                <a:off x="6792655" y="692262"/>
                <a:ext cx="957832" cy="655153"/>
              </a:xfrm>
              <a:prstGeom prst="line">
                <a:avLst/>
              </a:prstGeom>
              <a:noFill/>
              <a:ln w="381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649" name="mathbf_mu_1.pdf" descr="mathbf_mu_1.pdf"/>
              <p:cNvPicPr>
                <a:picLocks noChangeAspect="1"/>
              </p:cNvPicPr>
              <p:nvPr/>
            </p:nvPicPr>
            <p:blipFill>
              <a:blip r:embed="rId5"/>
              <a:stretch>
                <a:fillRect/>
              </a:stretch>
            </p:blipFill>
            <p:spPr>
              <a:xfrm>
                <a:off x="6397527" y="1724614"/>
                <a:ext cx="502809" cy="380917"/>
              </a:xfrm>
              <a:prstGeom prst="rect">
                <a:avLst/>
              </a:prstGeom>
              <a:ln w="12700" cap="flat">
                <a:noFill/>
                <a:miter lim="400000"/>
              </a:ln>
              <a:effectLst/>
            </p:spPr>
          </p:pic>
          <p:pic>
            <p:nvPicPr>
              <p:cNvPr id="650" name="mathbf_Sigma_1.pdf" descr="mathbf_Sigma_1.pdf"/>
              <p:cNvPicPr>
                <a:picLocks noChangeAspect="1"/>
              </p:cNvPicPr>
              <p:nvPr/>
            </p:nvPicPr>
            <p:blipFill>
              <a:blip r:embed="rId6"/>
              <a:stretch>
                <a:fillRect/>
              </a:stretch>
            </p:blipFill>
            <p:spPr>
              <a:xfrm>
                <a:off x="6719382" y="417167"/>
                <a:ext cx="617045" cy="478210"/>
              </a:xfrm>
              <a:prstGeom prst="rect">
                <a:avLst/>
              </a:prstGeom>
              <a:ln w="12700" cap="flat">
                <a:noFill/>
                <a:miter lim="400000"/>
              </a:ln>
              <a:effectLst/>
            </p:spPr>
          </p:pic>
        </p:grpSp>
        <p:sp>
          <p:nvSpPr>
            <p:cNvPr id="652" name="Model distribution"/>
            <p:cNvSpPr txBox="1"/>
            <p:nvPr/>
          </p:nvSpPr>
          <p:spPr>
            <a:xfrm>
              <a:off x="0" y="6850786"/>
              <a:ext cx="4753957" cy="1023370"/>
            </a:xfrm>
            <a:prstGeom prst="rect">
              <a:avLst/>
            </a:prstGeom>
            <a:solidFill>
              <a:srgbClr val="D5D5D5"/>
            </a:solidFill>
            <a:ln w="38100" cap="flat">
              <a:solidFill>
                <a:srgbClr val="D5D5D5"/>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vl1pPr>
            </a:lstStyle>
            <a:p>
              <a:r>
                <a:rPr sz="2100"/>
                <a:t>Model distribution</a:t>
              </a:r>
            </a:p>
          </p:txBody>
        </p:sp>
      </p:grpSp>
      <p:sp>
        <p:nvSpPr>
          <p:cNvPr id="2" name="Title 1">
            <a:extLst>
              <a:ext uri="{FF2B5EF4-FFF2-40B4-BE49-F238E27FC236}">
                <a16:creationId xmlns:a16="http://schemas.microsoft.com/office/drawing/2014/main" id="{AF2E6F51-29D3-C407-20BE-50DD1FC080BA}"/>
              </a:ext>
            </a:extLst>
          </p:cNvPr>
          <p:cNvSpPr>
            <a:spLocks noGrp="1"/>
          </p:cNvSpPr>
          <p:nvPr>
            <p:ph type="title"/>
          </p:nvPr>
        </p:nvSpPr>
        <p:spPr>
          <a:xfrm>
            <a:off x="0" y="0"/>
            <a:ext cx="12192000" cy="1183341"/>
          </a:xfrm>
        </p:spPr>
        <p:txBody>
          <a:bodyPr/>
          <a:lstStyle/>
          <a:p>
            <a:r>
              <a:rPr lang="en-US" dirty="0"/>
              <a:t>Learning a Mixture of Gaussians</a:t>
            </a:r>
          </a:p>
        </p:txBody>
      </p:sp>
      <p:sp>
        <p:nvSpPr>
          <p:cNvPr id="3" name="TextBox 2">
            <a:extLst>
              <a:ext uri="{FF2B5EF4-FFF2-40B4-BE49-F238E27FC236}">
                <a16:creationId xmlns:a16="http://schemas.microsoft.com/office/drawing/2014/main" id="{2D21D647-3F84-B597-86B3-558B580AECEA}"/>
              </a:ext>
            </a:extLst>
          </p:cNvPr>
          <p:cNvSpPr txBox="1"/>
          <p:nvPr/>
        </p:nvSpPr>
        <p:spPr>
          <a:xfrm>
            <a:off x="136638" y="1148745"/>
            <a:ext cx="4872873" cy="954107"/>
          </a:xfrm>
          <a:prstGeom prst="rect">
            <a:avLst/>
          </a:prstGeom>
          <a:noFill/>
        </p:spPr>
        <p:txBody>
          <a:bodyPr wrap="none" rtlCol="0">
            <a:spAutoFit/>
          </a:bodyPr>
          <a:lstStyle/>
          <a:p>
            <a:pPr algn="ctr"/>
            <a:r>
              <a:rPr lang="en-US" sz="2800" dirty="0"/>
              <a:t>Compute and maximize</a:t>
            </a:r>
            <a:br>
              <a:rPr lang="en-US" sz="2800" dirty="0"/>
            </a:br>
            <a:r>
              <a:rPr lang="en-US" sz="2800" dirty="0"/>
              <a:t>modeled probability of real data</a:t>
            </a:r>
          </a:p>
        </p:txBody>
      </p:sp>
      <mc:AlternateContent xmlns:mc="http://schemas.openxmlformats.org/markup-compatibility/2006" xmlns:a14="http://schemas.microsoft.com/office/drawing/2010/main">
        <mc:Choice Requires="a14">
          <p:graphicFrame>
            <p:nvGraphicFramePr>
              <p:cNvPr id="4" name="Table 53">
                <a:extLst>
                  <a:ext uri="{FF2B5EF4-FFF2-40B4-BE49-F238E27FC236}">
                    <a16:creationId xmlns:a16="http://schemas.microsoft.com/office/drawing/2014/main" id="{78BCCA83-6135-817C-70C4-CB5A2FDDB304}"/>
                  </a:ext>
                </a:extLst>
              </p:cNvPr>
              <p:cNvGraphicFramePr>
                <a:graphicFrameLocks noGrp="1"/>
              </p:cNvGraphicFramePr>
              <p:nvPr>
                <p:extLst>
                  <p:ext uri="{D42A27DB-BD31-4B8C-83A1-F6EECF244321}">
                    <p14:modId xmlns:p14="http://schemas.microsoft.com/office/powerpoint/2010/main" val="4097273982"/>
                  </p:ext>
                </p:extLst>
              </p:nvPr>
            </p:nvGraphicFramePr>
            <p:xfrm>
              <a:off x="1503190" y="4081745"/>
              <a:ext cx="2094175" cy="2443480"/>
            </p:xfrm>
            <a:graphic>
              <a:graphicData uri="http://schemas.openxmlformats.org/drawingml/2006/table">
                <a:tbl>
                  <a:tblPr firstRow="1" bandRow="1">
                    <a:tableStyleId>{5C22544A-7EE6-4342-B048-85BDC9FD1C3A}</a:tableStyleId>
                  </a:tblPr>
                  <a:tblGrid>
                    <a:gridCol w="2094175">
                      <a:extLst>
                        <a:ext uri="{9D8B030D-6E8A-4147-A177-3AD203B41FA5}">
                          <a16:colId xmlns:a16="http://schemas.microsoft.com/office/drawing/2014/main" val="3833404778"/>
                        </a:ext>
                      </a:extLst>
                    </a:gridCol>
                  </a:tblGrid>
                  <a:tr h="370840">
                    <a:tc>
                      <a:txBody>
                        <a:bodyPr/>
                        <a:lstStyle/>
                        <a:p>
                          <a:pPr algn="ctr"/>
                          <a:r>
                            <a:rPr lang="en-US" dirty="0"/>
                            <a:t>Parameters</a:t>
                          </a:r>
                        </a:p>
                      </a:txBody>
                      <a:tcPr/>
                    </a:tc>
                    <a:extLst>
                      <a:ext uri="{0D108BD9-81ED-4DB2-BD59-A6C34878D82A}">
                        <a16:rowId xmlns:a16="http://schemas.microsoft.com/office/drawing/2014/main" val="774126290"/>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i="1">
                                        <a:latin typeface="Cambria Math" panose="02040503050406030204" pitchFamily="18" charset="0"/>
                                      </a:rPr>
                                      <m:t>1</m:t>
                                    </m:r>
                                  </m:sub>
                                </m:sSub>
                              </m:oMath>
                            </m:oMathPara>
                          </a14:m>
                          <a:endParaRPr lang="en-US" sz="2800" dirty="0"/>
                        </a:p>
                      </a:txBody>
                      <a:tcPr/>
                    </a:tc>
                    <a:extLst>
                      <a:ext uri="{0D108BD9-81ED-4DB2-BD59-A6C34878D82A}">
                        <a16:rowId xmlns:a16="http://schemas.microsoft.com/office/drawing/2014/main" val="261835040"/>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ea typeface="Cambria Math" panose="02040503050406030204" pitchFamily="18" charset="0"/>
                                      </a:rPr>
                                      <m:t>2</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b="0" i="1" smtClean="0">
                                        <a:latin typeface="Cambria Math" panose="02040503050406030204" pitchFamily="18" charset="0"/>
                                        <a:ea typeface="Cambria Math" panose="02040503050406030204" pitchFamily="18" charset="0"/>
                                      </a:rPr>
                                      <m:t>2</m:t>
                                    </m:r>
                                  </m:sub>
                                </m:sSub>
                              </m:oMath>
                            </m:oMathPara>
                          </a14:m>
                          <a:endParaRPr lang="en-US" sz="2800" dirty="0"/>
                        </a:p>
                      </a:txBody>
                      <a:tcPr/>
                    </a:tc>
                    <a:extLst>
                      <a:ext uri="{0D108BD9-81ED-4DB2-BD59-A6C34878D82A}">
                        <a16:rowId xmlns:a16="http://schemas.microsoft.com/office/drawing/2014/main" val="3252641239"/>
                      </a:ext>
                    </a:extLst>
                  </a:tr>
                  <a:tr h="370840">
                    <a:tc>
                      <a:txBody>
                        <a:bodyPr/>
                        <a:lstStyle/>
                        <a:p>
                          <a:pPr algn="ctr"/>
                          <a:r>
                            <a:rPr lang="en-US" sz="2800" dirty="0"/>
                            <a:t>...</a:t>
                          </a:r>
                        </a:p>
                      </a:txBody>
                      <a:tcPr/>
                    </a:tc>
                    <a:extLst>
                      <a:ext uri="{0D108BD9-81ED-4DB2-BD59-A6C34878D82A}">
                        <a16:rowId xmlns:a16="http://schemas.microsoft.com/office/drawing/2014/main" val="3577886633"/>
                      </a:ext>
                    </a:extLst>
                  </a:tr>
                  <a:tr h="370840">
                    <a:tc>
                      <a:txBody>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 </m:t>
                                </m:r>
                                <m:sSub>
                                  <m:sSubPr>
                                    <m:ctrlPr>
                                      <a:rPr lang="en-US" sz="2800" i="1">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𝜇</m:t>
                                    </m:r>
                                  </m:e>
                                  <m:sub>
                                    <m:r>
                                      <a:rPr lang="en-US" sz="2800" b="0" i="1" smtClean="0">
                                        <a:latin typeface="Cambria Math" panose="02040503050406030204" pitchFamily="18" charset="0"/>
                                        <a:ea typeface="Cambria Math" panose="02040503050406030204" pitchFamily="18" charset="0"/>
                                      </a:rPr>
                                      <m:t>𝑘</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m:rPr>
                                        <m:sty m:val="p"/>
                                      </m:rPr>
                                      <a:rPr lang="el-GR" sz="2800" i="1" smtClean="0">
                                        <a:latin typeface="Cambria Math" panose="02040503050406030204" pitchFamily="18" charset="0"/>
                                        <a:ea typeface="Cambria Math" panose="02040503050406030204" pitchFamily="18" charset="0"/>
                                      </a:rPr>
                                      <m:t>Σ</m:t>
                                    </m:r>
                                  </m:e>
                                  <m:sub>
                                    <m:r>
                                      <a:rPr lang="en-US" sz="2800" b="0" i="1" smtClean="0">
                                        <a:latin typeface="Cambria Math" panose="02040503050406030204" pitchFamily="18" charset="0"/>
                                        <a:ea typeface="Cambria Math" panose="02040503050406030204" pitchFamily="18" charset="0"/>
                                      </a:rPr>
                                      <m:t>𝑘</m:t>
                                    </m:r>
                                  </m:sub>
                                </m:sSub>
                              </m:oMath>
                            </m:oMathPara>
                          </a14:m>
                          <a:endParaRPr lang="en-US" sz="2800" dirty="0"/>
                        </a:p>
                      </a:txBody>
                      <a:tcPr/>
                    </a:tc>
                    <a:extLst>
                      <a:ext uri="{0D108BD9-81ED-4DB2-BD59-A6C34878D82A}">
                        <a16:rowId xmlns:a16="http://schemas.microsoft.com/office/drawing/2014/main" val="899241063"/>
                      </a:ext>
                    </a:extLst>
                  </a:tr>
                </a:tbl>
              </a:graphicData>
            </a:graphic>
          </p:graphicFrame>
        </mc:Choice>
        <mc:Fallback xmlns="">
          <p:graphicFrame>
            <p:nvGraphicFramePr>
              <p:cNvPr id="4" name="Table 53">
                <a:extLst>
                  <a:ext uri="{FF2B5EF4-FFF2-40B4-BE49-F238E27FC236}">
                    <a16:creationId xmlns:a16="http://schemas.microsoft.com/office/drawing/2014/main" id="{78BCCA83-6135-817C-70C4-CB5A2FDDB304}"/>
                  </a:ext>
                </a:extLst>
              </p:cNvPr>
              <p:cNvGraphicFramePr>
                <a:graphicFrameLocks noGrp="1"/>
              </p:cNvGraphicFramePr>
              <p:nvPr>
                <p:extLst>
                  <p:ext uri="{D42A27DB-BD31-4B8C-83A1-F6EECF244321}">
                    <p14:modId xmlns:p14="http://schemas.microsoft.com/office/powerpoint/2010/main" val="4097273982"/>
                  </p:ext>
                </p:extLst>
              </p:nvPr>
            </p:nvGraphicFramePr>
            <p:xfrm>
              <a:off x="1503190" y="4081745"/>
              <a:ext cx="2094175" cy="2443480"/>
            </p:xfrm>
            <a:graphic>
              <a:graphicData uri="http://schemas.openxmlformats.org/drawingml/2006/table">
                <a:tbl>
                  <a:tblPr firstRow="1" bandRow="1">
                    <a:tableStyleId>{5C22544A-7EE6-4342-B048-85BDC9FD1C3A}</a:tableStyleId>
                  </a:tblPr>
                  <a:tblGrid>
                    <a:gridCol w="2094175">
                      <a:extLst>
                        <a:ext uri="{9D8B030D-6E8A-4147-A177-3AD203B41FA5}">
                          <a16:colId xmlns:a16="http://schemas.microsoft.com/office/drawing/2014/main" val="3833404778"/>
                        </a:ext>
                      </a:extLst>
                    </a:gridCol>
                  </a:tblGrid>
                  <a:tr h="370840">
                    <a:tc>
                      <a:txBody>
                        <a:bodyPr/>
                        <a:lstStyle/>
                        <a:p>
                          <a:pPr algn="ctr"/>
                          <a:r>
                            <a:rPr lang="en-US" dirty="0"/>
                            <a:t>Parameters</a:t>
                          </a:r>
                        </a:p>
                      </a:txBody>
                      <a:tcPr/>
                    </a:tc>
                    <a:extLst>
                      <a:ext uri="{0D108BD9-81ED-4DB2-BD59-A6C34878D82A}">
                        <a16:rowId xmlns:a16="http://schemas.microsoft.com/office/drawing/2014/main" val="774126290"/>
                      </a:ext>
                    </a:extLst>
                  </a:tr>
                  <a:tr h="518160">
                    <a:tc>
                      <a:txBody>
                        <a:bodyPr/>
                        <a:lstStyle/>
                        <a:p>
                          <a:endParaRPr lang="en-US"/>
                        </a:p>
                      </a:txBody>
                      <a:tcPr>
                        <a:blipFill>
                          <a:blip r:embed="rId7"/>
                          <a:stretch>
                            <a:fillRect l="-602" t="-75610" r="-1205" b="-307317"/>
                          </a:stretch>
                        </a:blipFill>
                      </a:tcPr>
                    </a:tc>
                    <a:extLst>
                      <a:ext uri="{0D108BD9-81ED-4DB2-BD59-A6C34878D82A}">
                        <a16:rowId xmlns:a16="http://schemas.microsoft.com/office/drawing/2014/main" val="261835040"/>
                      </a:ext>
                    </a:extLst>
                  </a:tr>
                  <a:tr h="518160">
                    <a:tc>
                      <a:txBody>
                        <a:bodyPr/>
                        <a:lstStyle/>
                        <a:p>
                          <a:endParaRPr lang="en-US"/>
                        </a:p>
                      </a:txBody>
                      <a:tcPr>
                        <a:blipFill>
                          <a:blip r:embed="rId7"/>
                          <a:stretch>
                            <a:fillRect l="-602" t="-175610" r="-1205" b="-207317"/>
                          </a:stretch>
                        </a:blipFill>
                      </a:tcPr>
                    </a:tc>
                    <a:extLst>
                      <a:ext uri="{0D108BD9-81ED-4DB2-BD59-A6C34878D82A}">
                        <a16:rowId xmlns:a16="http://schemas.microsoft.com/office/drawing/2014/main" val="3252641239"/>
                      </a:ext>
                    </a:extLst>
                  </a:tr>
                  <a:tr h="518160">
                    <a:tc>
                      <a:txBody>
                        <a:bodyPr/>
                        <a:lstStyle/>
                        <a:p>
                          <a:pPr algn="ctr"/>
                          <a:r>
                            <a:rPr lang="en-US" sz="2800" dirty="0"/>
                            <a:t>...</a:t>
                          </a:r>
                        </a:p>
                      </a:txBody>
                      <a:tcPr/>
                    </a:tc>
                    <a:extLst>
                      <a:ext uri="{0D108BD9-81ED-4DB2-BD59-A6C34878D82A}">
                        <a16:rowId xmlns:a16="http://schemas.microsoft.com/office/drawing/2014/main" val="3577886633"/>
                      </a:ext>
                    </a:extLst>
                  </a:tr>
                  <a:tr h="518160">
                    <a:tc>
                      <a:txBody>
                        <a:bodyPr/>
                        <a:lstStyle/>
                        <a:p>
                          <a:endParaRPr lang="en-US"/>
                        </a:p>
                      </a:txBody>
                      <a:tcPr>
                        <a:blipFill>
                          <a:blip r:embed="rId7"/>
                          <a:stretch>
                            <a:fillRect l="-602" t="-375610" r="-1205" b="-7317"/>
                          </a:stretch>
                        </a:blipFill>
                      </a:tcPr>
                    </a:tc>
                    <a:extLst>
                      <a:ext uri="{0D108BD9-81ED-4DB2-BD59-A6C34878D82A}">
                        <a16:rowId xmlns:a16="http://schemas.microsoft.com/office/drawing/2014/main" val="899241063"/>
                      </a:ext>
                    </a:extLst>
                  </a:tr>
                </a:tbl>
              </a:graphicData>
            </a:graphic>
          </p:graphicFrame>
        </mc:Fallback>
      </mc:AlternateContent>
      <p:cxnSp>
        <p:nvCxnSpPr>
          <p:cNvPr id="5" name="Straight Arrow Connector 4">
            <a:extLst>
              <a:ext uri="{FF2B5EF4-FFF2-40B4-BE49-F238E27FC236}">
                <a16:creationId xmlns:a16="http://schemas.microsoft.com/office/drawing/2014/main" id="{C35E4536-E130-F8FC-521A-526CAD1153DD}"/>
              </a:ext>
            </a:extLst>
          </p:cNvPr>
          <p:cNvCxnSpPr>
            <a:cxnSpLocks/>
          </p:cNvCxnSpPr>
          <p:nvPr/>
        </p:nvCxnSpPr>
        <p:spPr>
          <a:xfrm>
            <a:off x="3616347" y="4658072"/>
            <a:ext cx="4187022"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CCEA5FB-2DC1-437F-5F70-74ADEC22B7F8}"/>
              </a:ext>
            </a:extLst>
          </p:cNvPr>
          <p:cNvCxnSpPr>
            <a:cxnSpLocks/>
          </p:cNvCxnSpPr>
          <p:nvPr/>
        </p:nvCxnSpPr>
        <p:spPr>
          <a:xfrm flipV="1">
            <a:off x="3616347" y="5133196"/>
            <a:ext cx="4749694" cy="15596"/>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B615BF8-A858-A842-BA36-46FC5E036D5B}"/>
              </a:ext>
            </a:extLst>
          </p:cNvPr>
          <p:cNvCxnSpPr>
            <a:cxnSpLocks/>
          </p:cNvCxnSpPr>
          <p:nvPr/>
        </p:nvCxnSpPr>
        <p:spPr>
          <a:xfrm>
            <a:off x="3616347" y="6230991"/>
            <a:ext cx="4726225" cy="234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6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6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 grpId="0" animBg="1" advAuto="0"/>
      <p:bldP spid="632" grpId="0" animBg="1" advAuto="0"/>
      <p:bldP spid="633" grpId="0" animBg="1" advAuto="0"/>
      <p:bldP spid="653"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A676BF-D7B2-921A-45A4-1A4DF1B60624}"/>
              </a:ext>
            </a:extLst>
          </p:cNvPr>
          <p:cNvPicPr>
            <a:picLocks noChangeAspect="1"/>
          </p:cNvPicPr>
          <p:nvPr/>
        </p:nvPicPr>
        <p:blipFill>
          <a:blip r:embed="rId3"/>
          <a:stretch>
            <a:fillRect/>
          </a:stretch>
        </p:blipFill>
        <p:spPr>
          <a:xfrm>
            <a:off x="127000" y="958603"/>
            <a:ext cx="7772400" cy="5753594"/>
          </a:xfrm>
          <a:prstGeom prst="rect">
            <a:avLst/>
          </a:prstGeom>
        </p:spPr>
      </p:pic>
      <p:sp>
        <p:nvSpPr>
          <p:cNvPr id="2" name="Title 1">
            <a:extLst>
              <a:ext uri="{FF2B5EF4-FFF2-40B4-BE49-F238E27FC236}">
                <a16:creationId xmlns:a16="http://schemas.microsoft.com/office/drawing/2014/main" id="{4704630A-2E24-B0D1-AC3F-75D1B7F465F8}"/>
              </a:ext>
            </a:extLst>
          </p:cNvPr>
          <p:cNvSpPr>
            <a:spLocks noGrp="1"/>
          </p:cNvSpPr>
          <p:nvPr>
            <p:ph type="title"/>
          </p:nvPr>
        </p:nvSpPr>
        <p:spPr/>
        <p:txBody>
          <a:bodyPr/>
          <a:lstStyle/>
          <a:p>
            <a:r>
              <a:rPr lang="en-US" dirty="0"/>
              <a:t>Why Gaussians?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5DA3EC56-3823-ED97-D3F0-25BE2A776845}"/>
                  </a:ext>
                </a:extLst>
              </p:cNvPr>
              <p:cNvSpPr>
                <a:spLocks noGrp="1"/>
              </p:cNvSpPr>
              <p:nvPr>
                <p:ph type="body" idx="1"/>
              </p:nvPr>
            </p:nvSpPr>
            <p:spPr>
              <a:xfrm>
                <a:off x="5333998" y="1114453"/>
                <a:ext cx="6451601" cy="2550040"/>
              </a:xfrm>
            </p:spPr>
            <p:txBody>
              <a:bodyPr>
                <a:normAutofit/>
              </a:bodyPr>
              <a:lstStyle/>
              <a:p>
                <a:pPr marL="0" indent="0">
                  <a:buNone/>
                </a:pPr>
                <a:r>
                  <a:rPr lang="en-US" sz="3600" dirty="0"/>
                  <a:t>Gaussians are natural.</a:t>
                </a:r>
              </a:p>
              <a:p>
                <a:pPr marL="0" indent="0">
                  <a:buNone/>
                </a:pPr>
                <a:r>
                  <a:rPr lang="en-US" sz="3600" dirty="0"/>
                  <a:t>They are also tractable!</a:t>
                </a:r>
              </a:p>
              <a:p>
                <a:pPr marL="0" indent="0">
                  <a:buNone/>
                </a:pPr>
                <a:r>
                  <a:rPr lang="en-US" sz="3600" dirty="0"/>
                  <a:t>Example: “mean square error” is </a:t>
                </a:r>
                <a14:m>
                  <m:oMath xmlns:m="http://schemas.openxmlformats.org/officeDocument/2006/math">
                    <m:r>
                      <a:rPr lang="en-US" sz="3600" b="0" i="1" smtClean="0">
                        <a:latin typeface="Cambria Math" panose="02040503050406030204" pitchFamily="18" charset="0"/>
                        <a:ea typeface="Cambria Math" panose="02040503050406030204" pitchFamily="18" charset="0"/>
                      </a:rPr>
                      <m:t>−</m:t>
                    </m:r>
                    <m:func>
                      <m:funcPr>
                        <m:ctrlPr>
                          <a:rPr lang="en-US" sz="3600" b="0" i="1" smtClean="0">
                            <a:latin typeface="Cambria Math" panose="02040503050406030204" pitchFamily="18" charset="0"/>
                            <a:ea typeface="Cambria Math" panose="02040503050406030204" pitchFamily="18" charset="0"/>
                          </a:rPr>
                        </m:ctrlPr>
                      </m:funcPr>
                      <m:fName>
                        <m:r>
                          <m:rPr>
                            <m:sty m:val="p"/>
                          </m:rPr>
                          <a:rPr lang="en-US" sz="3600" b="0" i="0" smtClean="0">
                            <a:latin typeface="Cambria Math" panose="02040503050406030204" pitchFamily="18" charset="0"/>
                            <a:ea typeface="Cambria Math" panose="02040503050406030204" pitchFamily="18" charset="0"/>
                          </a:rPr>
                          <m:t>log</m:t>
                        </m:r>
                      </m:fName>
                      <m:e>
                        <m:r>
                          <a:rPr lang="en-US" sz="3600" b="0" i="1" smtClean="0">
                            <a:latin typeface="Cambria Math" panose="02040503050406030204" pitchFamily="18" charset="0"/>
                          </a:rPr>
                          <m:t>𝑝</m:t>
                        </m:r>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𝑥</m:t>
                        </m:r>
                        <m:r>
                          <a:rPr lang="en-US" sz="3600" i="1">
                            <a:latin typeface="Cambria Math" panose="02040503050406030204" pitchFamily="18" charset="0"/>
                            <a:ea typeface="Cambria Math" panose="02040503050406030204" pitchFamily="18" charset="0"/>
                          </a:rPr>
                          <m:t>)</m:t>
                        </m:r>
                      </m:e>
                    </m:func>
                    <m:r>
                      <a:rPr lang="en-US" sz="3600" i="1">
                        <a:latin typeface="Cambria Math" panose="02040503050406030204" pitchFamily="18" charset="0"/>
                        <a:ea typeface="Cambria Math" panose="02040503050406030204" pitchFamily="18" charset="0"/>
                      </a:rPr>
                      <m:t> </m:t>
                    </m:r>
                  </m:oMath>
                </a14:m>
                <a:r>
                  <a:rPr lang="en-US" sz="3600" dirty="0"/>
                  <a:t>of spherical Gaussian</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p:txBody>
          </p:sp>
        </mc:Choice>
        <mc:Fallback xmlns="">
          <p:sp>
            <p:nvSpPr>
              <p:cNvPr id="3" name="Text Placeholder 2">
                <a:extLst>
                  <a:ext uri="{FF2B5EF4-FFF2-40B4-BE49-F238E27FC236}">
                    <a16:creationId xmlns:a16="http://schemas.microsoft.com/office/drawing/2014/main" id="{5DA3EC56-3823-ED97-D3F0-25BE2A776845}"/>
                  </a:ext>
                </a:extLst>
              </p:cNvPr>
              <p:cNvSpPr>
                <a:spLocks noGrp="1" noRot="1" noChangeAspect="1" noMove="1" noResize="1" noEditPoints="1" noAdjustHandles="1" noChangeArrowheads="1" noChangeShapeType="1" noTextEdit="1"/>
              </p:cNvSpPr>
              <p:nvPr>
                <p:ph type="body" idx="1"/>
              </p:nvPr>
            </p:nvSpPr>
            <p:spPr>
              <a:xfrm>
                <a:off x="5333998" y="1114453"/>
                <a:ext cx="6451601" cy="2550040"/>
              </a:xfrm>
              <a:blipFill>
                <a:blip r:embed="rId4"/>
                <a:stretch>
                  <a:fillRect l="-2953" t="-5941" r="-984"/>
                </a:stretch>
              </a:blipFill>
            </p:spPr>
            <p:txBody>
              <a:bodyPr/>
              <a:lstStyle/>
              <a:p>
                <a:r>
                  <a:rPr lang="en-US">
                    <a:noFill/>
                  </a:rPr>
                  <a:t> </a:t>
                </a:r>
              </a:p>
            </p:txBody>
          </p:sp>
        </mc:Fallback>
      </mc:AlternateContent>
    </p:spTree>
    <p:extLst>
      <p:ext uri="{BB962C8B-B14F-4D97-AF65-F5344CB8AC3E}">
        <p14:creationId xmlns:p14="http://schemas.microsoft.com/office/powerpoint/2010/main" val="252597834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7" name="p_theta_(_mathbf.pdf" descr="p_theta_(_mathbf.pdf"/>
          <p:cNvPicPr>
            <a:picLocks noChangeAspect="1"/>
          </p:cNvPicPr>
          <p:nvPr/>
        </p:nvPicPr>
        <p:blipFill>
          <a:blip r:embed="rId3"/>
          <a:stretch>
            <a:fillRect/>
          </a:stretch>
        </p:blipFill>
        <p:spPr>
          <a:xfrm>
            <a:off x="844851" y="5419320"/>
            <a:ext cx="6293800" cy="902221"/>
          </a:xfrm>
          <a:prstGeom prst="rect">
            <a:avLst/>
          </a:prstGeom>
          <a:ln w="12700">
            <a:miter lim="400000"/>
          </a:ln>
        </p:spPr>
      </p:pic>
      <p:sp>
        <p:nvSpPr>
          <p:cNvPr id="658" name="Shape"/>
          <p:cNvSpPr/>
          <p:nvPr/>
        </p:nvSpPr>
        <p:spPr>
          <a:xfrm>
            <a:off x="7086674" y="1253042"/>
            <a:ext cx="4091588" cy="4416372"/>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40"/>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sp>
        <p:nvSpPr>
          <p:cNvPr id="659" name="Group"/>
          <p:cNvSpPr/>
          <p:nvPr/>
        </p:nvSpPr>
        <p:spPr>
          <a:xfrm>
            <a:off x="9738123" y="1338916"/>
            <a:ext cx="1502288" cy="1502288"/>
          </a:xfrm>
          <a:prstGeom prst="ellipse">
            <a:avLst/>
          </a:prstGeom>
          <a:solidFill>
            <a:srgbClr val="D5D5D5">
              <a:alpha val="73806"/>
            </a:srgbClr>
          </a:solidFill>
          <a:ln w="254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662" name="Group"/>
          <p:cNvGrpSpPr/>
          <p:nvPr/>
        </p:nvGrpSpPr>
        <p:grpSpPr>
          <a:xfrm>
            <a:off x="9727657" y="2648044"/>
            <a:ext cx="955586" cy="955585"/>
            <a:chOff x="0" y="0"/>
            <a:chExt cx="1911169" cy="1911169"/>
          </a:xfrm>
        </p:grpSpPr>
        <p:sp>
          <p:nvSpPr>
            <p:cNvPr id="660" name="Circle"/>
            <p:cNvSpPr/>
            <p:nvPr/>
          </p:nvSpPr>
          <p:spPr>
            <a:xfrm>
              <a:off x="0" y="0"/>
              <a:ext cx="1911170" cy="1911170"/>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61" name="Oval"/>
            <p:cNvSpPr/>
            <p:nvPr/>
          </p:nvSpPr>
          <p:spPr>
            <a:xfrm>
              <a:off x="812829" y="810798"/>
              <a:ext cx="285510" cy="289574"/>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65" name="Group"/>
          <p:cNvGrpSpPr/>
          <p:nvPr/>
        </p:nvGrpSpPr>
        <p:grpSpPr>
          <a:xfrm>
            <a:off x="8999286" y="3252413"/>
            <a:ext cx="1084518" cy="1084518"/>
            <a:chOff x="0" y="0"/>
            <a:chExt cx="2169035" cy="2169035"/>
          </a:xfrm>
        </p:grpSpPr>
        <p:sp>
          <p:nvSpPr>
            <p:cNvPr id="663" name="Circle"/>
            <p:cNvSpPr/>
            <p:nvPr/>
          </p:nvSpPr>
          <p:spPr>
            <a:xfrm>
              <a:off x="0" y="0"/>
              <a:ext cx="2169036" cy="2169036"/>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64" name="Oval"/>
            <p:cNvSpPr/>
            <p:nvPr/>
          </p:nvSpPr>
          <p:spPr>
            <a:xfrm>
              <a:off x="941762" y="939731"/>
              <a:ext cx="285510" cy="289574"/>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68" name="Group"/>
          <p:cNvGrpSpPr/>
          <p:nvPr/>
        </p:nvGrpSpPr>
        <p:grpSpPr>
          <a:xfrm>
            <a:off x="8514616" y="3938634"/>
            <a:ext cx="955586" cy="955586"/>
            <a:chOff x="0" y="0"/>
            <a:chExt cx="1911169" cy="1911169"/>
          </a:xfrm>
        </p:grpSpPr>
        <p:sp>
          <p:nvSpPr>
            <p:cNvPr id="666" name="Circle"/>
            <p:cNvSpPr/>
            <p:nvPr/>
          </p:nvSpPr>
          <p:spPr>
            <a:xfrm>
              <a:off x="0" y="0"/>
              <a:ext cx="1911170" cy="1911170"/>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67" name="Oval"/>
            <p:cNvSpPr/>
            <p:nvPr/>
          </p:nvSpPr>
          <p:spPr>
            <a:xfrm>
              <a:off x="812829" y="810798"/>
              <a:ext cx="285510" cy="289574"/>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71" name="Group"/>
          <p:cNvGrpSpPr/>
          <p:nvPr/>
        </p:nvGrpSpPr>
        <p:grpSpPr>
          <a:xfrm>
            <a:off x="8079218" y="4635579"/>
            <a:ext cx="1084518" cy="1128267"/>
            <a:chOff x="0" y="0"/>
            <a:chExt cx="2169035" cy="2256532"/>
          </a:xfrm>
        </p:grpSpPr>
        <p:sp>
          <p:nvSpPr>
            <p:cNvPr id="669" name="Oval"/>
            <p:cNvSpPr/>
            <p:nvPr/>
          </p:nvSpPr>
          <p:spPr>
            <a:xfrm>
              <a:off x="0" y="0"/>
              <a:ext cx="2169036" cy="2256533"/>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70" name="Oval"/>
            <p:cNvSpPr/>
            <p:nvPr/>
          </p:nvSpPr>
          <p:spPr>
            <a:xfrm>
              <a:off x="941762" y="983479"/>
              <a:ext cx="285510" cy="289574"/>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74" name="Group"/>
          <p:cNvGrpSpPr/>
          <p:nvPr/>
        </p:nvGrpSpPr>
        <p:grpSpPr>
          <a:xfrm>
            <a:off x="8007052" y="3213716"/>
            <a:ext cx="877237" cy="877237"/>
            <a:chOff x="0" y="0"/>
            <a:chExt cx="1754471" cy="1754471"/>
          </a:xfrm>
        </p:grpSpPr>
        <p:sp>
          <p:nvSpPr>
            <p:cNvPr id="672" name="Circle"/>
            <p:cNvSpPr/>
            <p:nvPr/>
          </p:nvSpPr>
          <p:spPr>
            <a:xfrm>
              <a:off x="0" y="0"/>
              <a:ext cx="1754472" cy="1754472"/>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73" name="Oval"/>
            <p:cNvSpPr/>
            <p:nvPr/>
          </p:nvSpPr>
          <p:spPr>
            <a:xfrm>
              <a:off x="734480" y="732449"/>
              <a:ext cx="285510" cy="289573"/>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77" name="Group"/>
          <p:cNvGrpSpPr/>
          <p:nvPr/>
        </p:nvGrpSpPr>
        <p:grpSpPr>
          <a:xfrm>
            <a:off x="7002644" y="2288168"/>
            <a:ext cx="1384164" cy="1384164"/>
            <a:chOff x="0" y="0"/>
            <a:chExt cx="2768326" cy="2768326"/>
          </a:xfrm>
        </p:grpSpPr>
        <p:sp>
          <p:nvSpPr>
            <p:cNvPr id="675" name="Circle"/>
            <p:cNvSpPr/>
            <p:nvPr/>
          </p:nvSpPr>
          <p:spPr>
            <a:xfrm>
              <a:off x="0" y="0"/>
              <a:ext cx="2768327" cy="2768327"/>
            </a:xfrm>
            <a:prstGeom prst="ellipse">
              <a:avLst/>
            </a:prstGeom>
            <a:solidFill>
              <a:srgbClr val="D5D5D5">
                <a:alpha val="73806"/>
              </a:srgbClr>
            </a:solidFill>
            <a:ln w="254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676" name="Oval"/>
            <p:cNvSpPr/>
            <p:nvPr/>
          </p:nvSpPr>
          <p:spPr>
            <a:xfrm>
              <a:off x="1241407" y="1239377"/>
              <a:ext cx="285510" cy="289573"/>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680" name="Group"/>
          <p:cNvGrpSpPr/>
          <p:nvPr/>
        </p:nvGrpSpPr>
        <p:grpSpPr>
          <a:xfrm>
            <a:off x="1630062" y="2104152"/>
            <a:ext cx="2825360" cy="2714152"/>
            <a:chOff x="0" y="0"/>
            <a:chExt cx="5650719" cy="5428303"/>
          </a:xfrm>
        </p:grpSpPr>
        <p:sp>
          <p:nvSpPr>
            <p:cNvPr id="678" name="Oval"/>
            <p:cNvSpPr/>
            <p:nvPr/>
          </p:nvSpPr>
          <p:spPr>
            <a:xfrm>
              <a:off x="0" y="0"/>
              <a:ext cx="5650720" cy="5428304"/>
            </a:xfrm>
            <a:prstGeom prst="ellipse">
              <a:avLst/>
            </a:prstGeom>
            <a:solidFill>
              <a:srgbClr val="EFAE8D"/>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pic>
          <p:nvPicPr>
            <p:cNvPr id="679" name="p_mathbf_z.pdf" descr="p_mathbf_z.pdf"/>
            <p:cNvPicPr>
              <a:picLocks noChangeAspect="1"/>
            </p:cNvPicPr>
            <p:nvPr/>
          </p:nvPicPr>
          <p:blipFill>
            <a:blip r:embed="rId4"/>
            <a:stretch>
              <a:fillRect/>
            </a:stretch>
          </p:blipFill>
          <p:spPr>
            <a:xfrm>
              <a:off x="2353077" y="2380775"/>
              <a:ext cx="944567" cy="666753"/>
            </a:xfrm>
            <a:prstGeom prst="rect">
              <a:avLst/>
            </a:prstGeom>
            <a:ln w="12700" cap="flat">
              <a:noFill/>
              <a:miter lim="400000"/>
            </a:ln>
            <a:effectLst/>
          </p:spPr>
        </p:pic>
      </p:grpSp>
      <p:sp>
        <p:nvSpPr>
          <p:cNvPr id="681" name="Line"/>
          <p:cNvSpPr/>
          <p:nvPr/>
        </p:nvSpPr>
        <p:spPr>
          <a:xfrm rot="735952">
            <a:off x="2490688" y="2289187"/>
            <a:ext cx="5049460" cy="957793"/>
          </a:xfrm>
          <a:custGeom>
            <a:avLst/>
            <a:gdLst/>
            <a:ahLst/>
            <a:cxnLst>
              <a:cxn ang="0">
                <a:pos x="wd2" y="hd2"/>
              </a:cxn>
              <a:cxn ang="5400000">
                <a:pos x="wd2" y="hd2"/>
              </a:cxn>
              <a:cxn ang="10800000">
                <a:pos x="wd2" y="hd2"/>
              </a:cxn>
              <a:cxn ang="16200000">
                <a:pos x="wd2" y="hd2"/>
              </a:cxn>
            </a:cxnLst>
            <a:rect l="0" t="0" r="r" b="b"/>
            <a:pathLst>
              <a:path w="21600" h="18743" extrusionOk="0">
                <a:moveTo>
                  <a:pt x="0" y="15872"/>
                </a:moveTo>
                <a:cubicBezTo>
                  <a:pt x="1732" y="14764"/>
                  <a:pt x="3487" y="14671"/>
                  <a:pt x="5224" y="15593"/>
                </a:cubicBezTo>
                <a:cubicBezTo>
                  <a:pt x="7317" y="16704"/>
                  <a:pt x="9364" y="19268"/>
                  <a:pt x="11465" y="18648"/>
                </a:cubicBezTo>
                <a:cubicBezTo>
                  <a:pt x="13521" y="18040"/>
                  <a:pt x="15488" y="14411"/>
                  <a:pt x="17128" y="8681"/>
                </a:cubicBezTo>
                <a:cubicBezTo>
                  <a:pt x="18530" y="3784"/>
                  <a:pt x="20035" y="-2332"/>
                  <a:pt x="21600" y="905"/>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2" name="Line"/>
          <p:cNvSpPr/>
          <p:nvPr/>
        </p:nvSpPr>
        <p:spPr>
          <a:xfrm rot="735952">
            <a:off x="2278451" y="2944710"/>
            <a:ext cx="6033534" cy="931530"/>
          </a:xfrm>
          <a:custGeom>
            <a:avLst/>
            <a:gdLst/>
            <a:ahLst/>
            <a:cxnLst>
              <a:cxn ang="0">
                <a:pos x="wd2" y="hd2"/>
              </a:cxn>
              <a:cxn ang="5400000">
                <a:pos x="wd2" y="hd2"/>
              </a:cxn>
              <a:cxn ang="10800000">
                <a:pos x="wd2" y="hd2"/>
              </a:cxn>
              <a:cxn ang="16200000">
                <a:pos x="wd2" y="hd2"/>
              </a:cxn>
            </a:cxnLst>
            <a:rect l="0" t="0" r="r" b="b"/>
            <a:pathLst>
              <a:path w="21600" h="21119" extrusionOk="0">
                <a:moveTo>
                  <a:pt x="0" y="21119"/>
                </a:moveTo>
                <a:cubicBezTo>
                  <a:pt x="921" y="15730"/>
                  <a:pt x="2073" y="12202"/>
                  <a:pt x="3309" y="10965"/>
                </a:cubicBezTo>
                <a:cubicBezTo>
                  <a:pt x="4600" y="9674"/>
                  <a:pt x="5911" y="10961"/>
                  <a:pt x="7218" y="11242"/>
                </a:cubicBezTo>
                <a:cubicBezTo>
                  <a:pt x="9463" y="11724"/>
                  <a:pt x="11688" y="9217"/>
                  <a:pt x="13863" y="5679"/>
                </a:cubicBezTo>
                <a:cubicBezTo>
                  <a:pt x="15087" y="3687"/>
                  <a:pt x="16302" y="1346"/>
                  <a:pt x="17558" y="463"/>
                </a:cubicBezTo>
                <a:cubicBezTo>
                  <a:pt x="18900" y="-481"/>
                  <a:pt x="20252" y="255"/>
                  <a:pt x="21600" y="601"/>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3" name="Line"/>
          <p:cNvSpPr/>
          <p:nvPr/>
        </p:nvSpPr>
        <p:spPr>
          <a:xfrm rot="735952">
            <a:off x="3949074" y="3821847"/>
            <a:ext cx="4923366" cy="671578"/>
          </a:xfrm>
          <a:custGeom>
            <a:avLst/>
            <a:gdLst/>
            <a:ahLst/>
            <a:cxnLst>
              <a:cxn ang="0">
                <a:pos x="wd2" y="hd2"/>
              </a:cxn>
              <a:cxn ang="5400000">
                <a:pos x="wd2" y="hd2"/>
              </a:cxn>
              <a:cxn ang="10800000">
                <a:pos x="wd2" y="hd2"/>
              </a:cxn>
              <a:cxn ang="16200000">
                <a:pos x="wd2" y="hd2"/>
              </a:cxn>
            </a:cxnLst>
            <a:rect l="0" t="0" r="r" b="b"/>
            <a:pathLst>
              <a:path w="21600" h="19553" extrusionOk="0">
                <a:moveTo>
                  <a:pt x="0" y="19553"/>
                </a:moveTo>
                <a:cubicBezTo>
                  <a:pt x="763" y="14300"/>
                  <a:pt x="1659" y="9969"/>
                  <a:pt x="2646" y="6753"/>
                </a:cubicBezTo>
                <a:cubicBezTo>
                  <a:pt x="5168" y="-1463"/>
                  <a:pt x="8090" y="-2047"/>
                  <a:pt x="10735" y="4262"/>
                </a:cubicBezTo>
                <a:cubicBezTo>
                  <a:pt x="12279" y="7945"/>
                  <a:pt x="13714" y="13935"/>
                  <a:pt x="15350" y="15171"/>
                </a:cubicBezTo>
                <a:cubicBezTo>
                  <a:pt x="17557" y="16839"/>
                  <a:pt x="19615" y="9803"/>
                  <a:pt x="21600" y="3257"/>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4" name="Line"/>
          <p:cNvSpPr/>
          <p:nvPr/>
        </p:nvSpPr>
        <p:spPr>
          <a:xfrm rot="735952">
            <a:off x="3286584" y="3817366"/>
            <a:ext cx="5291330" cy="1351590"/>
          </a:xfrm>
          <a:custGeom>
            <a:avLst/>
            <a:gdLst/>
            <a:ahLst/>
            <a:cxnLst>
              <a:cxn ang="0">
                <a:pos x="wd2" y="hd2"/>
              </a:cxn>
              <a:cxn ang="5400000">
                <a:pos x="wd2" y="hd2"/>
              </a:cxn>
              <a:cxn ang="10800000">
                <a:pos x="wd2" y="hd2"/>
              </a:cxn>
              <a:cxn ang="16200000">
                <a:pos x="wd2" y="hd2"/>
              </a:cxn>
            </a:cxnLst>
            <a:rect l="0" t="0" r="r" b="b"/>
            <a:pathLst>
              <a:path w="21600" h="19640" extrusionOk="0">
                <a:moveTo>
                  <a:pt x="0" y="19640"/>
                </a:moveTo>
                <a:cubicBezTo>
                  <a:pt x="1037" y="17492"/>
                  <a:pt x="1980" y="14849"/>
                  <a:pt x="2804" y="11797"/>
                </a:cubicBezTo>
                <a:cubicBezTo>
                  <a:pt x="3559" y="9003"/>
                  <a:pt x="4223" y="5825"/>
                  <a:pt x="5131" y="3597"/>
                </a:cubicBezTo>
                <a:cubicBezTo>
                  <a:pt x="7397" y="-1960"/>
                  <a:pt x="10365" y="-505"/>
                  <a:pt x="12847" y="4074"/>
                </a:cubicBezTo>
                <a:cubicBezTo>
                  <a:pt x="14160" y="6496"/>
                  <a:pt x="15373" y="9733"/>
                  <a:pt x="16812" y="11001"/>
                </a:cubicBezTo>
                <a:cubicBezTo>
                  <a:pt x="18372" y="12377"/>
                  <a:pt x="20002" y="11253"/>
                  <a:pt x="21600" y="11749"/>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5" name="Line"/>
          <p:cNvSpPr/>
          <p:nvPr/>
        </p:nvSpPr>
        <p:spPr>
          <a:xfrm rot="735952">
            <a:off x="3763999" y="1125723"/>
            <a:ext cx="6453990" cy="2436805"/>
          </a:xfrm>
          <a:custGeom>
            <a:avLst/>
            <a:gdLst/>
            <a:ahLst/>
            <a:cxnLst>
              <a:cxn ang="0">
                <a:pos x="wd2" y="hd2"/>
              </a:cxn>
              <a:cxn ang="5400000">
                <a:pos x="wd2" y="hd2"/>
              </a:cxn>
              <a:cxn ang="10800000">
                <a:pos x="wd2" y="hd2"/>
              </a:cxn>
              <a:cxn ang="16200000">
                <a:pos x="wd2" y="hd2"/>
              </a:cxn>
            </a:cxnLst>
            <a:rect l="0" t="0" r="r" b="b"/>
            <a:pathLst>
              <a:path w="21600" h="18721" extrusionOk="0">
                <a:moveTo>
                  <a:pt x="0" y="15686"/>
                </a:moveTo>
                <a:cubicBezTo>
                  <a:pt x="821" y="16147"/>
                  <a:pt x="1634" y="16663"/>
                  <a:pt x="2438" y="17233"/>
                </a:cubicBezTo>
                <a:cubicBezTo>
                  <a:pt x="3380" y="17901"/>
                  <a:pt x="4329" y="18656"/>
                  <a:pt x="5328" y="18717"/>
                </a:cubicBezTo>
                <a:cubicBezTo>
                  <a:pt x="6308" y="18777"/>
                  <a:pt x="7257" y="18170"/>
                  <a:pt x="8034" y="16821"/>
                </a:cubicBezTo>
                <a:cubicBezTo>
                  <a:pt x="8823" y="15453"/>
                  <a:pt x="9355" y="13435"/>
                  <a:pt x="9932" y="11586"/>
                </a:cubicBezTo>
                <a:cubicBezTo>
                  <a:pt x="12727" y="2636"/>
                  <a:pt x="17415" y="-2823"/>
                  <a:pt x="21600" y="1522"/>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6" name="Line"/>
          <p:cNvSpPr/>
          <p:nvPr/>
        </p:nvSpPr>
        <p:spPr>
          <a:xfrm rot="735952">
            <a:off x="3622951" y="3257619"/>
            <a:ext cx="5745342" cy="120089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66" y="17696"/>
                  <a:pt x="2259" y="14684"/>
                  <a:pt x="3528" y="12691"/>
                </a:cubicBezTo>
                <a:cubicBezTo>
                  <a:pt x="5929" y="8924"/>
                  <a:pt x="8491" y="8820"/>
                  <a:pt x="10989" y="10572"/>
                </a:cubicBezTo>
                <a:cubicBezTo>
                  <a:pt x="12172" y="11402"/>
                  <a:pt x="13351" y="12552"/>
                  <a:pt x="14541" y="12867"/>
                </a:cubicBezTo>
                <a:cubicBezTo>
                  <a:pt x="17208" y="13574"/>
                  <a:pt x="19913" y="9812"/>
                  <a:pt x="21600" y="0"/>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687" name="Line"/>
          <p:cNvSpPr/>
          <p:nvPr/>
        </p:nvSpPr>
        <p:spPr>
          <a:xfrm rot="735952">
            <a:off x="3664078" y="2470781"/>
            <a:ext cx="6280168" cy="16952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5" y="20111"/>
                  <a:pt x="2200" y="18952"/>
                  <a:pt x="3333" y="18140"/>
                </a:cubicBezTo>
                <a:cubicBezTo>
                  <a:pt x="5616" y="16505"/>
                  <a:pt x="7946" y="16254"/>
                  <a:pt x="10270" y="16357"/>
                </a:cubicBezTo>
                <a:cubicBezTo>
                  <a:pt x="11283" y="16403"/>
                  <a:pt x="12300" y="16482"/>
                  <a:pt x="13309" y="16119"/>
                </a:cubicBezTo>
                <a:cubicBezTo>
                  <a:pt x="16539" y="14956"/>
                  <a:pt x="19539" y="9281"/>
                  <a:pt x="21600" y="0"/>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690" name="Group"/>
          <p:cNvGrpSpPr/>
          <p:nvPr/>
        </p:nvGrpSpPr>
        <p:grpSpPr>
          <a:xfrm>
            <a:off x="5281991" y="2713897"/>
            <a:ext cx="927636" cy="1453320"/>
            <a:chOff x="0" y="0"/>
            <a:chExt cx="1855270" cy="2906638"/>
          </a:xfrm>
        </p:grpSpPr>
        <p:sp>
          <p:nvSpPr>
            <p:cNvPr id="688" name="Group"/>
            <p:cNvSpPr/>
            <p:nvPr/>
          </p:nvSpPr>
          <p:spPr>
            <a:xfrm rot="16200000">
              <a:off x="-525684" y="525683"/>
              <a:ext cx="2906639" cy="18552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689" name="g_theta.pdf" descr="g_theta.pdf"/>
            <p:cNvPicPr>
              <a:picLocks noChangeAspect="1"/>
            </p:cNvPicPr>
            <p:nvPr/>
          </p:nvPicPr>
          <p:blipFill>
            <a:blip r:embed="rId5"/>
            <a:stretch>
              <a:fillRect/>
            </a:stretch>
          </p:blipFill>
          <p:spPr>
            <a:xfrm>
              <a:off x="458822" y="1078271"/>
              <a:ext cx="937622" cy="750097"/>
            </a:xfrm>
            <a:prstGeom prst="rect">
              <a:avLst/>
            </a:prstGeom>
            <a:ln w="12700" cap="flat">
              <a:noFill/>
              <a:miter lim="400000"/>
            </a:ln>
            <a:effectLst/>
          </p:spPr>
        </p:pic>
      </p:grpSp>
      <p:pic>
        <p:nvPicPr>
          <p:cNvPr id="691" name="g^mu_theta_(_mat.pdf" descr="g^mu_theta_(_mat.pdf"/>
          <p:cNvPicPr>
            <a:picLocks noChangeAspect="1"/>
          </p:cNvPicPr>
          <p:nvPr/>
        </p:nvPicPr>
        <p:blipFill>
          <a:blip r:embed="rId6"/>
          <a:stretch>
            <a:fillRect/>
          </a:stretch>
        </p:blipFill>
        <p:spPr>
          <a:xfrm>
            <a:off x="10216220" y="2211001"/>
            <a:ext cx="662615" cy="282992"/>
          </a:xfrm>
          <a:prstGeom prst="rect">
            <a:avLst/>
          </a:prstGeom>
          <a:ln w="12700">
            <a:miter lim="400000"/>
          </a:ln>
        </p:spPr>
      </p:pic>
      <p:grpSp>
        <p:nvGrpSpPr>
          <p:cNvPr id="694" name="Group"/>
          <p:cNvGrpSpPr/>
          <p:nvPr/>
        </p:nvGrpSpPr>
        <p:grpSpPr>
          <a:xfrm>
            <a:off x="10258845" y="1490531"/>
            <a:ext cx="808065" cy="554955"/>
            <a:chOff x="0" y="0"/>
            <a:chExt cx="1616129" cy="1109907"/>
          </a:xfrm>
        </p:grpSpPr>
        <p:sp>
          <p:nvSpPr>
            <p:cNvPr id="692" name="Line"/>
            <p:cNvSpPr/>
            <p:nvPr/>
          </p:nvSpPr>
          <p:spPr>
            <a:xfrm flipV="1">
              <a:off x="611578" y="422800"/>
              <a:ext cx="1004552" cy="687108"/>
            </a:xfrm>
            <a:prstGeom prst="line">
              <a:avLst/>
            </a:prstGeom>
            <a:noFill/>
            <a:ln w="381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693" name="g_theta^Sigma_(_.pdf" descr="g_theta^Sigma_(_.pdf"/>
            <p:cNvPicPr>
              <a:picLocks noChangeAspect="1"/>
            </p:cNvPicPr>
            <p:nvPr/>
          </p:nvPicPr>
          <p:blipFill>
            <a:blip r:embed="rId7"/>
            <a:stretch>
              <a:fillRect/>
            </a:stretch>
          </p:blipFill>
          <p:spPr>
            <a:xfrm>
              <a:off x="0" y="0"/>
              <a:ext cx="1378185" cy="578838"/>
            </a:xfrm>
            <a:prstGeom prst="rect">
              <a:avLst/>
            </a:prstGeom>
            <a:ln w="12700" cap="flat">
              <a:noFill/>
              <a:miter lim="400000"/>
            </a:ln>
            <a:effectLst/>
          </p:spPr>
        </p:pic>
      </p:grpSp>
      <p:pic>
        <p:nvPicPr>
          <p:cNvPr id="695" name="mathbf_z_1.pdf" descr="mathbf_z_1.pdf"/>
          <p:cNvPicPr>
            <a:picLocks noChangeAspect="1"/>
          </p:cNvPicPr>
          <p:nvPr/>
        </p:nvPicPr>
        <p:blipFill>
          <a:blip r:embed="rId8"/>
          <a:stretch>
            <a:fillRect/>
          </a:stretch>
        </p:blipFill>
        <p:spPr>
          <a:xfrm>
            <a:off x="3332518" y="2305749"/>
            <a:ext cx="269525" cy="206636"/>
          </a:xfrm>
          <a:prstGeom prst="rect">
            <a:avLst/>
          </a:prstGeom>
          <a:ln w="12700">
            <a:miter lim="400000"/>
          </a:ln>
        </p:spPr>
      </p:pic>
      <p:grpSp>
        <p:nvGrpSpPr>
          <p:cNvPr id="698" name="Group"/>
          <p:cNvGrpSpPr/>
          <p:nvPr/>
        </p:nvGrpSpPr>
        <p:grpSpPr>
          <a:xfrm>
            <a:off x="4210970" y="1482277"/>
            <a:ext cx="2344044" cy="594555"/>
            <a:chOff x="0" y="0"/>
            <a:chExt cx="4688086" cy="1189108"/>
          </a:xfrm>
        </p:grpSpPr>
        <p:pic>
          <p:nvPicPr>
            <p:cNvPr id="696" name="theta.pdf" descr="theta.pdf"/>
            <p:cNvPicPr>
              <a:picLocks noChangeAspect="1"/>
            </p:cNvPicPr>
            <p:nvPr/>
          </p:nvPicPr>
          <p:blipFill>
            <a:blip r:embed="rId9"/>
            <a:stretch>
              <a:fillRect/>
            </a:stretch>
          </p:blipFill>
          <p:spPr>
            <a:xfrm>
              <a:off x="4135258" y="222774"/>
              <a:ext cx="440629" cy="743560"/>
            </a:xfrm>
            <a:prstGeom prst="rect">
              <a:avLst/>
            </a:prstGeom>
            <a:ln w="12700" cap="flat">
              <a:noFill/>
              <a:miter lim="400000"/>
            </a:ln>
            <a:effectLst/>
          </p:spPr>
        </p:pic>
        <p:sp>
          <p:nvSpPr>
            <p:cNvPr id="697" name="Parameters:"/>
            <p:cNvSpPr txBox="1"/>
            <p:nvPr/>
          </p:nvSpPr>
          <p:spPr>
            <a:xfrm>
              <a:off x="0" y="0"/>
              <a:ext cx="4688087" cy="1189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vl1pPr>
            </a:lstStyle>
            <a:p>
              <a:r>
                <a:rPr sz="2100"/>
                <a:t>Parameters:</a:t>
              </a:r>
            </a:p>
          </p:txBody>
        </p:sp>
      </p:grpSp>
      <p:sp>
        <p:nvSpPr>
          <p:cNvPr id="700" name="Oval"/>
          <p:cNvSpPr/>
          <p:nvPr/>
        </p:nvSpPr>
        <p:spPr>
          <a:xfrm>
            <a:off x="10417890" y="2017666"/>
            <a:ext cx="142755" cy="14478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701" name="Model distribution"/>
          <p:cNvSpPr txBox="1"/>
          <p:nvPr/>
        </p:nvSpPr>
        <p:spPr>
          <a:xfrm>
            <a:off x="9542428" y="4943870"/>
            <a:ext cx="2376979" cy="511685"/>
          </a:xfrm>
          <a:prstGeom prst="rect">
            <a:avLst/>
          </a:prstGeom>
          <a:solidFill>
            <a:srgbClr val="D5D5D5"/>
          </a:solidFill>
          <a:ln w="38100">
            <a:solidFill>
              <a:srgbClr val="D5D5D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vl1pPr>
          </a:lstStyle>
          <a:p>
            <a:r>
              <a:rPr sz="2100"/>
              <a:t>Model distribution</a:t>
            </a:r>
          </a:p>
        </p:txBody>
      </p:sp>
      <p:sp>
        <p:nvSpPr>
          <p:cNvPr id="702" name="Target distribution"/>
          <p:cNvSpPr txBox="1"/>
          <p:nvPr/>
        </p:nvSpPr>
        <p:spPr>
          <a:xfrm>
            <a:off x="9542428" y="5609485"/>
            <a:ext cx="2376979" cy="511685"/>
          </a:xfrm>
          <a:prstGeom prst="rect">
            <a:avLst/>
          </a:prstGeom>
          <a:ln w="38100">
            <a:solidFill>
              <a:srgbClr val="000000"/>
            </a:solidFill>
            <a:custDash>
              <a:ds d="200000" sp="200000"/>
            </a:custDash>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vl1pPr>
          </a:lstStyle>
          <a:p>
            <a:r>
              <a:rPr sz="2100"/>
              <a:t>Target distribution</a:t>
            </a:r>
          </a:p>
        </p:txBody>
      </p:sp>
      <p:sp>
        <p:nvSpPr>
          <p:cNvPr id="2" name="Title 1">
            <a:extLst>
              <a:ext uri="{FF2B5EF4-FFF2-40B4-BE49-F238E27FC236}">
                <a16:creationId xmlns:a16="http://schemas.microsoft.com/office/drawing/2014/main" id="{E8B70308-D9C9-7385-4629-B04737C7CF85}"/>
              </a:ext>
            </a:extLst>
          </p:cNvPr>
          <p:cNvSpPr>
            <a:spLocks noGrp="1"/>
          </p:cNvSpPr>
          <p:nvPr>
            <p:ph type="title"/>
          </p:nvPr>
        </p:nvSpPr>
        <p:spPr>
          <a:xfrm>
            <a:off x="0" y="0"/>
            <a:ext cx="12192000" cy="1183341"/>
          </a:xfrm>
        </p:spPr>
        <p:txBody>
          <a:bodyPr/>
          <a:lstStyle/>
          <a:p>
            <a:r>
              <a:rPr lang="en-US" dirty="0"/>
              <a:t>An </a:t>
            </a:r>
            <a:r>
              <a:rPr lang="en-US" b="1" i="1" dirty="0"/>
              <a:t>Infinite</a:t>
            </a:r>
            <a:r>
              <a:rPr lang="en-US" dirty="0"/>
              <a:t> Mixture of Gaussians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6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p:tmAbs val="0"/>
                                  </p:iterate>
                                  <p:childTnLst>
                                    <p:set>
                                      <p:cBhvr>
                                        <p:cTn id="18" fill="hold"/>
                                        <p:tgtEl>
                                          <p:spTgt spid="685"/>
                                        </p:tgtEl>
                                        <p:attrNameLst>
                                          <p:attrName>style.visibility</p:attrName>
                                        </p:attrNameLst>
                                      </p:cBhvr>
                                      <p:to>
                                        <p:strVal val="visible"/>
                                      </p:to>
                                    </p:set>
                                    <p:animEffect transition="in" filter="wipe(left)">
                                      <p:cBhvr>
                                        <p:cTn id="19" dur="1000"/>
                                        <p:tgtEl>
                                          <p:spTgt spid="685"/>
                                        </p:tgtEl>
                                      </p:cBhvr>
                                    </p:animEffect>
                                  </p:childTnLst>
                                </p:cTn>
                              </p:par>
                            </p:childTnLst>
                          </p:cTn>
                        </p:par>
                        <p:par>
                          <p:cTn id="20" fill="hold">
                            <p:stCondLst>
                              <p:cond delay="1000"/>
                            </p:stCondLst>
                            <p:childTnLst>
                              <p:par>
                                <p:cTn id="21" presetID="1" presetClass="entr" presetSubtype="0" fill="hold" grpId="0" nodeType="afterEffect">
                                  <p:stCondLst>
                                    <p:cond delay="0"/>
                                  </p:stCondLst>
                                  <p:iterate>
                                    <p:tmAbs val="0"/>
                                  </p:iterate>
                                  <p:childTnLst>
                                    <p:set>
                                      <p:cBhvr>
                                        <p:cTn id="22" fill="hold"/>
                                        <p:tgtEl>
                                          <p:spTgt spid="7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69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grpId="0" nodeType="clickEffect">
                                  <p:stCondLst>
                                    <p:cond delay="0"/>
                                  </p:stCondLst>
                                  <p:iterate>
                                    <p:tmAbs val="0"/>
                                  </p:iterate>
                                  <p:childTnLst>
                                    <p:set>
                                      <p:cBhvr>
                                        <p:cTn id="30" fill="hold"/>
                                        <p:tgtEl>
                                          <p:spTgt spid="694"/>
                                        </p:tgtEl>
                                        <p:attrNameLst>
                                          <p:attrName>style.visibility</p:attrName>
                                        </p:attrNameLst>
                                      </p:cBhvr>
                                      <p:to>
                                        <p:strVal val="visible"/>
                                      </p:to>
                                    </p:set>
                                    <p:animEffect transition="in" filter="strips(upRight)">
                                      <p:cBhvr>
                                        <p:cTn id="31" dur="1000"/>
                                        <p:tgtEl>
                                          <p:spTgt spid="694"/>
                                        </p:tgtEl>
                                      </p:cBhvr>
                                    </p:animEffect>
                                  </p:childTnLst>
                                </p:cTn>
                              </p:par>
                            </p:childTnLst>
                          </p:cTn>
                        </p:par>
                        <p:par>
                          <p:cTn id="32" fill="hold">
                            <p:stCondLst>
                              <p:cond delay="1000"/>
                            </p:stCondLst>
                            <p:childTnLst>
                              <p:par>
                                <p:cTn id="33" presetID="10" presetClass="entr" fill="hold" grpId="0" nodeType="afterEffect">
                                  <p:stCondLst>
                                    <p:cond delay="0"/>
                                  </p:stCondLst>
                                  <p:iterate>
                                    <p:tmAbs val="0"/>
                                  </p:iterate>
                                  <p:childTnLst>
                                    <p:set>
                                      <p:cBhvr>
                                        <p:cTn id="34" fill="hold"/>
                                        <p:tgtEl>
                                          <p:spTgt spid="659"/>
                                        </p:tgtEl>
                                        <p:attrNameLst>
                                          <p:attrName>style.visibility</p:attrName>
                                        </p:attrNameLst>
                                      </p:cBhvr>
                                      <p:to>
                                        <p:strVal val="visible"/>
                                      </p:to>
                                    </p:set>
                                    <p:animEffect transition="in" filter="fade">
                                      <p:cBhvr>
                                        <p:cTn id="35" dur="1000"/>
                                        <p:tgtEl>
                                          <p:spTgt spid="65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681"/>
                                        </p:tgtEl>
                                        <p:attrNameLst>
                                          <p:attrName>style.visibility</p:attrName>
                                        </p:attrNameLst>
                                      </p:cBhvr>
                                      <p:to>
                                        <p:strVal val="visible"/>
                                      </p:to>
                                    </p:set>
                                    <p:animEffect transition="in" filter="wipe(left)">
                                      <p:cBhvr>
                                        <p:cTn id="40" dur="500"/>
                                        <p:tgtEl>
                                          <p:spTgt spid="681"/>
                                        </p:tgtEl>
                                      </p:cBhvr>
                                    </p:animEffect>
                                  </p:childTnLst>
                                </p:cTn>
                              </p:par>
                            </p:childTnLst>
                          </p:cTn>
                        </p:par>
                        <p:par>
                          <p:cTn id="41" fill="hold">
                            <p:stCondLst>
                              <p:cond delay="500"/>
                            </p:stCondLst>
                            <p:childTnLst>
                              <p:par>
                                <p:cTn id="42" presetID="10" presetClass="entr" fill="hold" grpId="0" nodeType="afterEffect">
                                  <p:stCondLst>
                                    <p:cond delay="0"/>
                                  </p:stCondLst>
                                  <p:iterate>
                                    <p:tmAbs val="0"/>
                                  </p:iterate>
                                  <p:childTnLst>
                                    <p:set>
                                      <p:cBhvr>
                                        <p:cTn id="43" fill="hold"/>
                                        <p:tgtEl>
                                          <p:spTgt spid="677"/>
                                        </p:tgtEl>
                                        <p:attrNameLst>
                                          <p:attrName>style.visibility</p:attrName>
                                        </p:attrNameLst>
                                      </p:cBhvr>
                                      <p:to>
                                        <p:strVal val="visible"/>
                                      </p:to>
                                    </p:set>
                                    <p:animEffect transition="in" filter="fade">
                                      <p:cBhvr>
                                        <p:cTn id="44" dur="250"/>
                                        <p:tgtEl>
                                          <p:spTgt spid="677"/>
                                        </p:tgtEl>
                                      </p:cBhvr>
                                    </p:animEffect>
                                  </p:childTnLst>
                                </p:cTn>
                              </p:par>
                            </p:childTnLst>
                          </p:cTn>
                        </p:par>
                        <p:par>
                          <p:cTn id="45" fill="hold">
                            <p:stCondLst>
                              <p:cond delay="750"/>
                            </p:stCondLst>
                            <p:childTnLst>
                              <p:par>
                                <p:cTn id="46" presetID="22" presetClass="entr" presetSubtype="8" fill="hold" grpId="0" nodeType="afterEffect">
                                  <p:stCondLst>
                                    <p:cond delay="0"/>
                                  </p:stCondLst>
                                  <p:iterate>
                                    <p:tmAbs val="0"/>
                                  </p:iterate>
                                  <p:childTnLst>
                                    <p:set>
                                      <p:cBhvr>
                                        <p:cTn id="47" fill="hold"/>
                                        <p:tgtEl>
                                          <p:spTgt spid="687"/>
                                        </p:tgtEl>
                                        <p:attrNameLst>
                                          <p:attrName>style.visibility</p:attrName>
                                        </p:attrNameLst>
                                      </p:cBhvr>
                                      <p:to>
                                        <p:strVal val="visible"/>
                                      </p:to>
                                    </p:set>
                                    <p:animEffect transition="in" filter="wipe(left)">
                                      <p:cBhvr>
                                        <p:cTn id="48" dur="500"/>
                                        <p:tgtEl>
                                          <p:spTgt spid="687"/>
                                        </p:tgtEl>
                                      </p:cBhvr>
                                    </p:animEffect>
                                  </p:childTnLst>
                                </p:cTn>
                              </p:par>
                            </p:childTnLst>
                          </p:cTn>
                        </p:par>
                        <p:par>
                          <p:cTn id="49" fill="hold">
                            <p:stCondLst>
                              <p:cond delay="1250"/>
                            </p:stCondLst>
                            <p:childTnLst>
                              <p:par>
                                <p:cTn id="50" presetID="10" presetClass="entr" fill="hold" grpId="0" nodeType="afterEffect">
                                  <p:stCondLst>
                                    <p:cond delay="0"/>
                                  </p:stCondLst>
                                  <p:iterate>
                                    <p:tmAbs val="0"/>
                                  </p:iterate>
                                  <p:childTnLst>
                                    <p:set>
                                      <p:cBhvr>
                                        <p:cTn id="51" fill="hold"/>
                                        <p:tgtEl>
                                          <p:spTgt spid="662"/>
                                        </p:tgtEl>
                                        <p:attrNameLst>
                                          <p:attrName>style.visibility</p:attrName>
                                        </p:attrNameLst>
                                      </p:cBhvr>
                                      <p:to>
                                        <p:strVal val="visible"/>
                                      </p:to>
                                    </p:set>
                                    <p:animEffect transition="in" filter="fade">
                                      <p:cBhvr>
                                        <p:cTn id="52" dur="250"/>
                                        <p:tgtEl>
                                          <p:spTgt spid="662"/>
                                        </p:tgtEl>
                                      </p:cBhvr>
                                    </p:animEffect>
                                  </p:childTnLst>
                                </p:cTn>
                              </p:par>
                            </p:childTnLst>
                          </p:cTn>
                        </p:par>
                        <p:par>
                          <p:cTn id="53" fill="hold">
                            <p:stCondLst>
                              <p:cond delay="1500"/>
                            </p:stCondLst>
                            <p:childTnLst>
                              <p:par>
                                <p:cTn id="54" presetID="22" presetClass="entr" presetSubtype="8" fill="hold" grpId="0" nodeType="afterEffect">
                                  <p:stCondLst>
                                    <p:cond delay="0"/>
                                  </p:stCondLst>
                                  <p:iterate>
                                    <p:tmAbs val="0"/>
                                  </p:iterate>
                                  <p:childTnLst>
                                    <p:set>
                                      <p:cBhvr>
                                        <p:cTn id="55" fill="hold"/>
                                        <p:tgtEl>
                                          <p:spTgt spid="682"/>
                                        </p:tgtEl>
                                        <p:attrNameLst>
                                          <p:attrName>style.visibility</p:attrName>
                                        </p:attrNameLst>
                                      </p:cBhvr>
                                      <p:to>
                                        <p:strVal val="visible"/>
                                      </p:to>
                                    </p:set>
                                    <p:animEffect transition="in" filter="wipe(left)">
                                      <p:cBhvr>
                                        <p:cTn id="56" dur="500"/>
                                        <p:tgtEl>
                                          <p:spTgt spid="682"/>
                                        </p:tgtEl>
                                      </p:cBhvr>
                                    </p:animEffect>
                                  </p:childTnLst>
                                </p:cTn>
                              </p:par>
                            </p:childTnLst>
                          </p:cTn>
                        </p:par>
                        <p:par>
                          <p:cTn id="57" fill="hold">
                            <p:stCondLst>
                              <p:cond delay="2000"/>
                            </p:stCondLst>
                            <p:childTnLst>
                              <p:par>
                                <p:cTn id="58" presetID="10" presetClass="entr" fill="hold" grpId="0" nodeType="afterEffect">
                                  <p:stCondLst>
                                    <p:cond delay="0"/>
                                  </p:stCondLst>
                                  <p:iterate>
                                    <p:tmAbs val="0"/>
                                  </p:iterate>
                                  <p:childTnLst>
                                    <p:set>
                                      <p:cBhvr>
                                        <p:cTn id="59" fill="hold"/>
                                        <p:tgtEl>
                                          <p:spTgt spid="674"/>
                                        </p:tgtEl>
                                        <p:attrNameLst>
                                          <p:attrName>style.visibility</p:attrName>
                                        </p:attrNameLst>
                                      </p:cBhvr>
                                      <p:to>
                                        <p:strVal val="visible"/>
                                      </p:to>
                                    </p:set>
                                    <p:animEffect transition="in" filter="fade">
                                      <p:cBhvr>
                                        <p:cTn id="60" dur="250"/>
                                        <p:tgtEl>
                                          <p:spTgt spid="674"/>
                                        </p:tgtEl>
                                      </p:cBhvr>
                                    </p:animEffect>
                                  </p:childTnLst>
                                </p:cTn>
                              </p:par>
                            </p:childTnLst>
                          </p:cTn>
                        </p:par>
                        <p:par>
                          <p:cTn id="61" fill="hold">
                            <p:stCondLst>
                              <p:cond delay="2250"/>
                            </p:stCondLst>
                            <p:childTnLst>
                              <p:par>
                                <p:cTn id="62" presetID="22" presetClass="entr" presetSubtype="8" fill="hold" grpId="0" nodeType="afterEffect">
                                  <p:stCondLst>
                                    <p:cond delay="0"/>
                                  </p:stCondLst>
                                  <p:iterate>
                                    <p:tmAbs val="0"/>
                                  </p:iterate>
                                  <p:childTnLst>
                                    <p:set>
                                      <p:cBhvr>
                                        <p:cTn id="63" fill="hold"/>
                                        <p:tgtEl>
                                          <p:spTgt spid="686"/>
                                        </p:tgtEl>
                                        <p:attrNameLst>
                                          <p:attrName>style.visibility</p:attrName>
                                        </p:attrNameLst>
                                      </p:cBhvr>
                                      <p:to>
                                        <p:strVal val="visible"/>
                                      </p:to>
                                    </p:set>
                                    <p:animEffect transition="in" filter="wipe(left)">
                                      <p:cBhvr>
                                        <p:cTn id="64" dur="500"/>
                                        <p:tgtEl>
                                          <p:spTgt spid="686"/>
                                        </p:tgtEl>
                                      </p:cBhvr>
                                    </p:animEffect>
                                  </p:childTnLst>
                                </p:cTn>
                              </p:par>
                            </p:childTnLst>
                          </p:cTn>
                        </p:par>
                        <p:par>
                          <p:cTn id="65" fill="hold">
                            <p:stCondLst>
                              <p:cond delay="2750"/>
                            </p:stCondLst>
                            <p:childTnLst>
                              <p:par>
                                <p:cTn id="66" presetID="10" presetClass="entr" fill="hold" grpId="0" nodeType="afterEffect">
                                  <p:stCondLst>
                                    <p:cond delay="0"/>
                                  </p:stCondLst>
                                  <p:iterate>
                                    <p:tmAbs val="0"/>
                                  </p:iterate>
                                  <p:childTnLst>
                                    <p:set>
                                      <p:cBhvr>
                                        <p:cTn id="67" fill="hold"/>
                                        <p:tgtEl>
                                          <p:spTgt spid="665"/>
                                        </p:tgtEl>
                                        <p:attrNameLst>
                                          <p:attrName>style.visibility</p:attrName>
                                        </p:attrNameLst>
                                      </p:cBhvr>
                                      <p:to>
                                        <p:strVal val="visible"/>
                                      </p:to>
                                    </p:set>
                                    <p:animEffect transition="in" filter="fade">
                                      <p:cBhvr>
                                        <p:cTn id="68" dur="250"/>
                                        <p:tgtEl>
                                          <p:spTgt spid="665"/>
                                        </p:tgtEl>
                                      </p:cBhvr>
                                    </p:animEffect>
                                  </p:childTnLst>
                                </p:cTn>
                              </p:par>
                            </p:childTnLst>
                          </p:cTn>
                        </p:par>
                        <p:par>
                          <p:cTn id="69" fill="hold">
                            <p:stCondLst>
                              <p:cond delay="3000"/>
                            </p:stCondLst>
                            <p:childTnLst>
                              <p:par>
                                <p:cTn id="70" presetID="22" presetClass="entr" presetSubtype="8" fill="hold" grpId="0" nodeType="afterEffect">
                                  <p:stCondLst>
                                    <p:cond delay="0"/>
                                  </p:stCondLst>
                                  <p:iterate>
                                    <p:tmAbs val="0"/>
                                  </p:iterate>
                                  <p:childTnLst>
                                    <p:set>
                                      <p:cBhvr>
                                        <p:cTn id="71" fill="hold"/>
                                        <p:tgtEl>
                                          <p:spTgt spid="684"/>
                                        </p:tgtEl>
                                        <p:attrNameLst>
                                          <p:attrName>style.visibility</p:attrName>
                                        </p:attrNameLst>
                                      </p:cBhvr>
                                      <p:to>
                                        <p:strVal val="visible"/>
                                      </p:to>
                                    </p:set>
                                    <p:animEffect transition="in" filter="wipe(left)">
                                      <p:cBhvr>
                                        <p:cTn id="72" dur="500"/>
                                        <p:tgtEl>
                                          <p:spTgt spid="684"/>
                                        </p:tgtEl>
                                      </p:cBhvr>
                                    </p:animEffect>
                                  </p:childTnLst>
                                </p:cTn>
                              </p:par>
                            </p:childTnLst>
                          </p:cTn>
                        </p:par>
                        <p:par>
                          <p:cTn id="73" fill="hold">
                            <p:stCondLst>
                              <p:cond delay="3500"/>
                            </p:stCondLst>
                            <p:childTnLst>
                              <p:par>
                                <p:cTn id="74" presetID="10" presetClass="entr" fill="hold" grpId="0" nodeType="afterEffect">
                                  <p:stCondLst>
                                    <p:cond delay="0"/>
                                  </p:stCondLst>
                                  <p:iterate>
                                    <p:tmAbs val="0"/>
                                  </p:iterate>
                                  <p:childTnLst>
                                    <p:set>
                                      <p:cBhvr>
                                        <p:cTn id="75" fill="hold"/>
                                        <p:tgtEl>
                                          <p:spTgt spid="671"/>
                                        </p:tgtEl>
                                        <p:attrNameLst>
                                          <p:attrName>style.visibility</p:attrName>
                                        </p:attrNameLst>
                                      </p:cBhvr>
                                      <p:to>
                                        <p:strVal val="visible"/>
                                      </p:to>
                                    </p:set>
                                    <p:animEffect transition="in" filter="fade">
                                      <p:cBhvr>
                                        <p:cTn id="76" dur="250"/>
                                        <p:tgtEl>
                                          <p:spTgt spid="671"/>
                                        </p:tgtEl>
                                      </p:cBhvr>
                                    </p:animEffect>
                                  </p:childTnLst>
                                </p:cTn>
                              </p:par>
                            </p:childTnLst>
                          </p:cTn>
                        </p:par>
                        <p:par>
                          <p:cTn id="77" fill="hold">
                            <p:stCondLst>
                              <p:cond delay="3750"/>
                            </p:stCondLst>
                            <p:childTnLst>
                              <p:par>
                                <p:cTn id="78" presetID="22" presetClass="entr" presetSubtype="8" fill="hold" grpId="0" nodeType="afterEffect">
                                  <p:stCondLst>
                                    <p:cond delay="0"/>
                                  </p:stCondLst>
                                  <p:iterate>
                                    <p:tmAbs val="0"/>
                                  </p:iterate>
                                  <p:childTnLst>
                                    <p:set>
                                      <p:cBhvr>
                                        <p:cTn id="79" fill="hold"/>
                                        <p:tgtEl>
                                          <p:spTgt spid="683"/>
                                        </p:tgtEl>
                                        <p:attrNameLst>
                                          <p:attrName>style.visibility</p:attrName>
                                        </p:attrNameLst>
                                      </p:cBhvr>
                                      <p:to>
                                        <p:strVal val="visible"/>
                                      </p:to>
                                    </p:set>
                                    <p:animEffect transition="in" filter="wipe(left)">
                                      <p:cBhvr>
                                        <p:cTn id="80" dur="500"/>
                                        <p:tgtEl>
                                          <p:spTgt spid="683"/>
                                        </p:tgtEl>
                                      </p:cBhvr>
                                    </p:animEffect>
                                  </p:childTnLst>
                                </p:cTn>
                              </p:par>
                            </p:childTnLst>
                          </p:cTn>
                        </p:par>
                        <p:par>
                          <p:cTn id="81" fill="hold">
                            <p:stCondLst>
                              <p:cond delay="4250"/>
                            </p:stCondLst>
                            <p:childTnLst>
                              <p:par>
                                <p:cTn id="82" presetID="10" presetClass="entr" fill="hold" grpId="0" nodeType="afterEffect">
                                  <p:stCondLst>
                                    <p:cond delay="0"/>
                                  </p:stCondLst>
                                  <p:iterate>
                                    <p:tmAbs val="0"/>
                                  </p:iterate>
                                  <p:childTnLst>
                                    <p:set>
                                      <p:cBhvr>
                                        <p:cTn id="83" fill="hold"/>
                                        <p:tgtEl>
                                          <p:spTgt spid="668"/>
                                        </p:tgtEl>
                                        <p:attrNameLst>
                                          <p:attrName>style.visibility</p:attrName>
                                        </p:attrNameLst>
                                      </p:cBhvr>
                                      <p:to>
                                        <p:strVal val="visible"/>
                                      </p:to>
                                    </p:set>
                                    <p:animEffect transition="in" filter="fade">
                                      <p:cBhvr>
                                        <p:cTn id="84" dur="250"/>
                                        <p:tgtEl>
                                          <p:spTgt spid="668"/>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iterate>
                                    <p:tmAbs val="0"/>
                                  </p:iterate>
                                  <p:childTnLst>
                                    <p:set>
                                      <p:cBhvr>
                                        <p:cTn id="88" fill="hold"/>
                                        <p:tgtEl>
                                          <p:spTgt spid="69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iterate>
                                    <p:tmAbs val="0"/>
                                  </p:iterate>
                                  <p:childTnLst>
                                    <p:set>
                                      <p:cBhvr>
                                        <p:cTn id="92" fill="hold"/>
                                        <p:tgtEl>
                                          <p:spTgt spid="70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iterate>
                                    <p:tmAbs val="0"/>
                                  </p:iterate>
                                  <p:childTnLst>
                                    <p:set>
                                      <p:cBhvr>
                                        <p:cTn id="96" fill="hold"/>
                                        <p:tgtEl>
                                          <p:spTgt spid="6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 grpId="0" animBg="1" advAuto="0"/>
      <p:bldP spid="659" grpId="0" animBg="1" advAuto="0"/>
      <p:bldP spid="662" grpId="0" animBg="1" advAuto="0"/>
      <p:bldP spid="665" grpId="0" animBg="1" advAuto="0"/>
      <p:bldP spid="668" grpId="0" animBg="1" advAuto="0"/>
      <p:bldP spid="671" grpId="0" animBg="1" advAuto="0"/>
      <p:bldP spid="674" grpId="0" animBg="1" advAuto="0"/>
      <p:bldP spid="677" grpId="0" animBg="1" advAuto="0"/>
      <p:bldP spid="680" grpId="0" animBg="1" advAuto="0"/>
      <p:bldP spid="681" grpId="0" animBg="1" advAuto="0"/>
      <p:bldP spid="682" grpId="0" animBg="1" advAuto="0"/>
      <p:bldP spid="683" grpId="0" animBg="1" advAuto="0"/>
      <p:bldP spid="684" grpId="0" animBg="1" advAuto="0"/>
      <p:bldP spid="685" grpId="0" animBg="1" advAuto="0"/>
      <p:bldP spid="686" grpId="0" animBg="1" advAuto="0"/>
      <p:bldP spid="687" grpId="0" animBg="1" advAuto="0"/>
      <p:bldP spid="690" grpId="0" animBg="1" advAuto="0"/>
      <p:bldP spid="691" grpId="0" animBg="1" advAuto="0"/>
      <p:bldP spid="694" grpId="0" animBg="1" advAuto="0"/>
      <p:bldP spid="695" grpId="0" animBg="1" advAuto="0"/>
      <p:bldP spid="698" grpId="0" animBg="1" advAuto="0"/>
      <p:bldP spid="700" grpId="0" animBg="1" advAuto="0"/>
      <p:bldP spid="701" grpId="0"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 name="Image" descr="Image"/>
          <p:cNvPicPr>
            <a:picLocks noChangeAspect="1"/>
          </p:cNvPicPr>
          <p:nvPr/>
        </p:nvPicPr>
        <p:blipFill>
          <a:blip r:embed="rId3"/>
          <a:stretch>
            <a:fillRect/>
          </a:stretch>
        </p:blipFill>
        <p:spPr>
          <a:xfrm>
            <a:off x="3376625" y="4527133"/>
            <a:ext cx="5409763" cy="1327765"/>
          </a:xfrm>
          <a:prstGeom prst="rect">
            <a:avLst/>
          </a:prstGeom>
          <a:ln w="12700">
            <a:miter lim="400000"/>
          </a:ln>
        </p:spPr>
      </p:pic>
      <p:grpSp>
        <p:nvGrpSpPr>
          <p:cNvPr id="710" name="Group"/>
          <p:cNvGrpSpPr/>
          <p:nvPr/>
        </p:nvGrpSpPr>
        <p:grpSpPr>
          <a:xfrm>
            <a:off x="6867715" y="5420284"/>
            <a:ext cx="3155640" cy="1013990"/>
            <a:chOff x="0" y="0"/>
            <a:chExt cx="6311276" cy="2027978"/>
          </a:xfrm>
        </p:grpSpPr>
        <p:sp>
          <p:nvSpPr>
            <p:cNvPr id="739" name="Connection Line"/>
            <p:cNvSpPr/>
            <p:nvPr/>
          </p:nvSpPr>
          <p:spPr>
            <a:xfrm>
              <a:off x="0" y="0"/>
              <a:ext cx="1553257" cy="1521059"/>
            </a:xfrm>
            <a:custGeom>
              <a:avLst/>
              <a:gdLst/>
              <a:ahLst/>
              <a:cxnLst>
                <a:cxn ang="0">
                  <a:pos x="wd2" y="hd2"/>
                </a:cxn>
                <a:cxn ang="5400000">
                  <a:pos x="wd2" y="hd2"/>
                </a:cxn>
                <a:cxn ang="10800000">
                  <a:pos x="wd2" y="hd2"/>
                </a:cxn>
                <a:cxn ang="16200000">
                  <a:pos x="wd2" y="hd2"/>
                </a:cxn>
              </a:cxnLst>
              <a:rect l="0" t="0" r="r" b="b"/>
              <a:pathLst>
                <a:path w="21600" h="21512" extrusionOk="0">
                  <a:moveTo>
                    <a:pt x="21600" y="21511"/>
                  </a:moveTo>
                  <a:cubicBezTo>
                    <a:pt x="7410" y="21600"/>
                    <a:pt x="210" y="14430"/>
                    <a:pt x="0" y="0"/>
                  </a:cubicBezTo>
                </a:path>
              </a:pathLst>
            </a:custGeom>
            <a:noFill/>
            <a:ln w="63500" cap="flat">
              <a:solidFill>
                <a:srgbClr val="000000"/>
              </a:solidFill>
              <a:prstDash val="sysDot"/>
              <a:miter lim="400000"/>
              <a:tailEnd type="arrow" w="med" len="med"/>
            </a:ln>
            <a:effectLst/>
          </p:spPr>
          <p:txBody>
            <a:bodyPr/>
            <a:lstStyle/>
            <a:p>
              <a:endParaRPr sz="900"/>
            </a:p>
          </p:txBody>
        </p:sp>
        <p:sp>
          <p:nvSpPr>
            <p:cNvPr id="709" name="latent variables"/>
            <p:cNvSpPr txBox="1"/>
            <p:nvPr/>
          </p:nvSpPr>
          <p:spPr>
            <a:xfrm>
              <a:off x="1751825" y="1063613"/>
              <a:ext cx="4559451" cy="9643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p>
              <a:r>
                <a:rPr sz="2800" dirty="0"/>
                <a:t>latent variables</a:t>
              </a:r>
            </a:p>
          </p:txBody>
        </p:sp>
      </p:grpSp>
      <p:grpSp>
        <p:nvGrpSpPr>
          <p:cNvPr id="724" name="Group"/>
          <p:cNvGrpSpPr/>
          <p:nvPr/>
        </p:nvGrpSpPr>
        <p:grpSpPr>
          <a:xfrm>
            <a:off x="1556144" y="1368881"/>
            <a:ext cx="9079712" cy="2515170"/>
            <a:chOff x="0" y="0"/>
            <a:chExt cx="18159421" cy="5030339"/>
          </a:xfrm>
        </p:grpSpPr>
        <p:sp>
          <p:nvSpPr>
            <p:cNvPr id="711" name="Line"/>
            <p:cNvSpPr/>
            <p:nvPr/>
          </p:nvSpPr>
          <p:spPr>
            <a:xfrm>
              <a:off x="11815006" y="2515254"/>
              <a:ext cx="927410" cy="1"/>
            </a:xfrm>
            <a:prstGeom prst="line">
              <a:avLst/>
            </a:prstGeom>
            <a:noFill/>
            <a:ln w="76200" cap="flat">
              <a:solidFill>
                <a:srgbClr val="000000"/>
              </a:solidFill>
              <a:prstDash val="solid"/>
              <a:round/>
              <a:tailEnd type="triangle" w="med" len="med"/>
            </a:ln>
            <a:effectLst/>
          </p:spPr>
          <p:txBody>
            <a:bodyPr wrap="square" lIns="38100" tIns="38100" rIns="38100" bIns="38100" numCol="1" anchor="t">
              <a:noAutofit/>
            </a:bodyPr>
            <a:lstStyle/>
            <a:p>
              <a:pPr defTabSz="1086137">
                <a:defRPr sz="4200">
                  <a:solidFill>
                    <a:srgbClr val="004731"/>
                  </a:solidFill>
                  <a:latin typeface="Arial"/>
                  <a:ea typeface="Arial"/>
                  <a:cs typeface="Arial"/>
                  <a:sym typeface="Arial"/>
                </a:defRPr>
              </a:pPr>
              <a:endParaRPr sz="2100"/>
            </a:p>
          </p:txBody>
        </p:sp>
        <p:sp>
          <p:nvSpPr>
            <p:cNvPr id="712" name="c"/>
            <p:cNvSpPr/>
            <p:nvPr/>
          </p:nvSpPr>
          <p:spPr>
            <a:xfrm rot="16200000">
              <a:off x="7614274" y="730746"/>
              <a:ext cx="4352339" cy="356841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noFill/>
            <a:ln w="38100" cap="flat">
              <a:solidFill>
                <a:srgbClr val="000000"/>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defTabSz="587022">
                <a:defRPr sz="2200">
                  <a:solidFill>
                    <a:srgbClr val="FFFFFF"/>
                  </a:solidFill>
                  <a:latin typeface="+mn-lt"/>
                  <a:ea typeface="+mn-ea"/>
                  <a:cs typeface="+mn-cs"/>
                  <a:sym typeface="Helvetica Neue Medium"/>
                </a:defRPr>
              </a:lvl1pPr>
            </a:lstStyle>
            <a:p>
              <a:r>
                <a:rPr sz="1100"/>
                <a:t>c</a:t>
              </a:r>
            </a:p>
          </p:txBody>
        </p:sp>
        <p:sp>
          <p:nvSpPr>
            <p:cNvPr id="713" name="Shape"/>
            <p:cNvSpPr/>
            <p:nvPr/>
          </p:nvSpPr>
          <p:spPr>
            <a:xfrm rot="16200000">
              <a:off x="7818263" y="867028"/>
              <a:ext cx="3953908" cy="329645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D5D5D5"/>
            </a:solidFill>
            <a:ln w="12700" cap="flat">
              <a:noFill/>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sp>
          <p:nvSpPr>
            <p:cNvPr id="714" name="Line"/>
            <p:cNvSpPr/>
            <p:nvPr/>
          </p:nvSpPr>
          <p:spPr>
            <a:xfrm>
              <a:off x="6848018" y="2515254"/>
              <a:ext cx="927409" cy="1"/>
            </a:xfrm>
            <a:prstGeom prst="line">
              <a:avLst/>
            </a:prstGeom>
            <a:noFill/>
            <a:ln w="76200" cap="flat">
              <a:solidFill>
                <a:srgbClr val="000000"/>
              </a:solidFill>
              <a:prstDash val="solid"/>
              <a:round/>
              <a:tailEnd type="triangle" w="med" len="med"/>
            </a:ln>
            <a:effectLst/>
          </p:spPr>
          <p:txBody>
            <a:bodyPr wrap="square" lIns="38100" tIns="38100" rIns="38100" bIns="38100" numCol="1" anchor="t">
              <a:noAutofit/>
            </a:bodyPr>
            <a:lstStyle/>
            <a:p>
              <a:pPr defTabSz="1086137">
                <a:defRPr sz="4200">
                  <a:solidFill>
                    <a:srgbClr val="004731"/>
                  </a:solidFill>
                  <a:latin typeface="Arial"/>
                  <a:ea typeface="Arial"/>
                  <a:cs typeface="Arial"/>
                  <a:sym typeface="Arial"/>
                </a:defRPr>
              </a:pPr>
              <a:endParaRPr sz="2100"/>
            </a:p>
          </p:txBody>
        </p:sp>
        <p:pic>
          <p:nvPicPr>
            <p:cNvPr id="715" name="Generator.pdf" descr="Generator.pdf"/>
            <p:cNvPicPr>
              <a:picLocks noChangeAspect="1"/>
            </p:cNvPicPr>
            <p:nvPr/>
          </p:nvPicPr>
          <p:blipFill>
            <a:blip r:embed="rId4"/>
            <a:srcRect/>
            <a:stretch>
              <a:fillRect/>
            </a:stretch>
          </p:blipFill>
          <p:spPr>
            <a:xfrm>
              <a:off x="8333027" y="2262146"/>
              <a:ext cx="2924413" cy="506149"/>
            </a:xfrm>
            <a:prstGeom prst="rect">
              <a:avLst/>
            </a:prstGeom>
            <a:ln w="12700" cap="flat">
              <a:noFill/>
              <a:miter lim="400000"/>
            </a:ln>
            <a:effectLst/>
          </p:spPr>
        </p:pic>
        <p:sp>
          <p:nvSpPr>
            <p:cNvPr id="716" name="(Grass color)"/>
            <p:cNvSpPr txBox="1"/>
            <p:nvPr/>
          </p:nvSpPr>
          <p:spPr>
            <a:xfrm>
              <a:off x="3882367" y="2226563"/>
              <a:ext cx="2955022" cy="6896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3600">
                  <a:latin typeface="Georgia"/>
                  <a:ea typeface="Georgia"/>
                  <a:cs typeface="Georgia"/>
                  <a:sym typeface="Georgia"/>
                </a:defRPr>
              </a:lvl1pPr>
            </a:lstStyle>
            <a:p>
              <a:r>
                <a:rPr sz="1800"/>
                <a:t>(Grass color)</a:t>
              </a:r>
            </a:p>
          </p:txBody>
        </p:sp>
        <p:sp>
          <p:nvSpPr>
            <p:cNvPr id="717" name="(Number trees)"/>
            <p:cNvSpPr txBox="1"/>
            <p:nvPr/>
          </p:nvSpPr>
          <p:spPr>
            <a:xfrm>
              <a:off x="3733765" y="2876308"/>
              <a:ext cx="3356375" cy="7919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3600">
                  <a:latin typeface="Georgia"/>
                  <a:ea typeface="Georgia"/>
                  <a:cs typeface="Georgia"/>
                  <a:sym typeface="Georgia"/>
                </a:defRPr>
              </a:lvl1pPr>
            </a:lstStyle>
            <a:p>
              <a:r>
                <a:rPr sz="1800"/>
                <a:t>(Number trees)</a:t>
              </a:r>
            </a:p>
          </p:txBody>
        </p:sp>
        <p:pic>
          <p:nvPicPr>
            <p:cNvPr id="718" name="mathbf_z_1_sim_t.pdf" descr="mathbf_z_1_sim_t.pdf"/>
            <p:cNvPicPr>
              <a:picLocks noChangeAspect="1"/>
            </p:cNvPicPr>
            <p:nvPr/>
          </p:nvPicPr>
          <p:blipFill>
            <a:blip r:embed="rId5"/>
            <a:stretch>
              <a:fillRect/>
            </a:stretch>
          </p:blipFill>
          <p:spPr>
            <a:xfrm>
              <a:off x="0" y="1482949"/>
              <a:ext cx="3624781" cy="416513"/>
            </a:xfrm>
            <a:prstGeom prst="rect">
              <a:avLst/>
            </a:prstGeom>
            <a:ln w="12700" cap="flat">
              <a:noFill/>
              <a:miter lim="400000"/>
            </a:ln>
            <a:effectLst/>
          </p:spPr>
        </p:pic>
        <p:pic>
          <p:nvPicPr>
            <p:cNvPr id="719" name="mathbf_z_3_sim_t.pdf" descr="mathbf_z_3_sim_t.pdf"/>
            <p:cNvPicPr>
              <a:picLocks noChangeAspect="1"/>
            </p:cNvPicPr>
            <p:nvPr/>
          </p:nvPicPr>
          <p:blipFill>
            <a:blip r:embed="rId6"/>
            <a:stretch>
              <a:fillRect/>
            </a:stretch>
          </p:blipFill>
          <p:spPr>
            <a:xfrm>
              <a:off x="0" y="3064037"/>
              <a:ext cx="2836785" cy="416513"/>
            </a:xfrm>
            <a:prstGeom prst="rect">
              <a:avLst/>
            </a:prstGeom>
            <a:ln w="12700" cap="flat">
              <a:noFill/>
              <a:miter lim="400000"/>
            </a:ln>
            <a:effectLst/>
          </p:spPr>
        </p:pic>
        <p:sp>
          <p:nvSpPr>
            <p:cNvPr id="720" name="(River turns)"/>
            <p:cNvSpPr txBox="1"/>
            <p:nvPr/>
          </p:nvSpPr>
          <p:spPr>
            <a:xfrm>
              <a:off x="3882367" y="1415406"/>
              <a:ext cx="2854039" cy="65875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3600">
                  <a:latin typeface="Georgia"/>
                  <a:ea typeface="Georgia"/>
                  <a:cs typeface="Georgia"/>
                  <a:sym typeface="Georgia"/>
                </a:defRPr>
              </a:lvl1pPr>
            </a:lstStyle>
            <a:p>
              <a:r>
                <a:rPr sz="1800"/>
                <a:t>(River turns)</a:t>
              </a:r>
            </a:p>
          </p:txBody>
        </p:sp>
        <p:pic>
          <p:nvPicPr>
            <p:cNvPr id="721" name="mathbf_z_2_sim_t.pdf" descr="mathbf_z_2_sim_t.pdf"/>
            <p:cNvPicPr>
              <a:picLocks noChangeAspect="1"/>
            </p:cNvPicPr>
            <p:nvPr/>
          </p:nvPicPr>
          <p:blipFill>
            <a:blip r:embed="rId7"/>
            <a:stretch>
              <a:fillRect/>
            </a:stretch>
          </p:blipFill>
          <p:spPr>
            <a:xfrm>
              <a:off x="0" y="2294105"/>
              <a:ext cx="3591010" cy="416513"/>
            </a:xfrm>
            <a:prstGeom prst="rect">
              <a:avLst/>
            </a:prstGeom>
            <a:ln w="12700" cap="flat">
              <a:noFill/>
              <a:miter lim="400000"/>
            </a:ln>
            <a:effectLst/>
          </p:spPr>
        </p:pic>
        <p:pic>
          <p:nvPicPr>
            <p:cNvPr id="722" name="ldots.pdf" descr="ldots.pdf"/>
            <p:cNvPicPr>
              <a:picLocks noChangeAspect="1"/>
            </p:cNvPicPr>
            <p:nvPr/>
          </p:nvPicPr>
          <p:blipFill>
            <a:blip r:embed="rId8"/>
            <a:stretch>
              <a:fillRect/>
            </a:stretch>
          </p:blipFill>
          <p:spPr>
            <a:xfrm rot="5400000">
              <a:off x="2940257" y="4031462"/>
              <a:ext cx="416513" cy="56287"/>
            </a:xfrm>
            <a:prstGeom prst="rect">
              <a:avLst/>
            </a:prstGeom>
            <a:ln w="12700" cap="flat">
              <a:noFill/>
              <a:miter lim="400000"/>
            </a:ln>
            <a:effectLst/>
          </p:spPr>
        </p:pic>
        <p:pic>
          <p:nvPicPr>
            <p:cNvPr id="723" name="rivers1.png" descr="rivers1.png"/>
            <p:cNvPicPr>
              <a:picLocks noChangeAspect="1"/>
            </p:cNvPicPr>
            <p:nvPr/>
          </p:nvPicPr>
          <p:blipFill>
            <a:blip r:embed="rId9"/>
            <a:srcRect r="24791" b="25016"/>
            <a:stretch>
              <a:fillRect/>
            </a:stretch>
          </p:blipFill>
          <p:spPr>
            <a:xfrm>
              <a:off x="13113979" y="0"/>
              <a:ext cx="5045443" cy="5030340"/>
            </a:xfrm>
            <a:prstGeom prst="rect">
              <a:avLst/>
            </a:prstGeom>
            <a:ln w="12700" cap="flat">
              <a:noFill/>
              <a:miter lim="400000"/>
            </a:ln>
            <a:effectLst/>
          </p:spPr>
        </p:pic>
      </p:grpSp>
      <p:grpSp>
        <p:nvGrpSpPr>
          <p:cNvPr id="727" name="Group"/>
          <p:cNvGrpSpPr/>
          <p:nvPr/>
        </p:nvGrpSpPr>
        <p:grpSpPr>
          <a:xfrm>
            <a:off x="1573234" y="1259013"/>
            <a:ext cx="3333840" cy="675091"/>
            <a:chOff x="-1" y="51220"/>
            <a:chExt cx="6667679" cy="1350179"/>
          </a:xfrm>
        </p:grpSpPr>
        <p:pic>
          <p:nvPicPr>
            <p:cNvPr id="725" name="Bigg.pdf" descr="Bigg.pdf"/>
            <p:cNvPicPr>
              <a:picLocks/>
            </p:cNvPicPr>
            <p:nvPr/>
          </p:nvPicPr>
          <p:blipFill>
            <a:blip r:embed="rId10"/>
            <a:stretch>
              <a:fillRect/>
            </a:stretch>
          </p:blipFill>
          <p:spPr>
            <a:xfrm rot="5400000">
              <a:off x="3155605" y="-2110674"/>
              <a:ext cx="356467" cy="6667679"/>
            </a:xfrm>
            <a:prstGeom prst="rect">
              <a:avLst/>
            </a:prstGeom>
            <a:ln w="12700" cap="flat">
              <a:noFill/>
              <a:miter lim="400000"/>
            </a:ln>
            <a:effectLst/>
          </p:spPr>
        </p:pic>
        <p:sp>
          <p:nvSpPr>
            <p:cNvPr id="726" name="latent variables"/>
            <p:cNvSpPr txBox="1"/>
            <p:nvPr/>
          </p:nvSpPr>
          <p:spPr>
            <a:xfrm>
              <a:off x="880655" y="51220"/>
              <a:ext cx="4559453" cy="96436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p>
              <a:r>
                <a:rPr sz="2800"/>
                <a:t>latent variables</a:t>
              </a:r>
            </a:p>
          </p:txBody>
        </p:sp>
      </p:grpSp>
      <p:grpSp>
        <p:nvGrpSpPr>
          <p:cNvPr id="733" name="Group"/>
          <p:cNvGrpSpPr/>
          <p:nvPr/>
        </p:nvGrpSpPr>
        <p:grpSpPr>
          <a:xfrm>
            <a:off x="1831368" y="4421081"/>
            <a:ext cx="517197" cy="1504289"/>
            <a:chOff x="0" y="0"/>
            <a:chExt cx="1034392" cy="3008575"/>
          </a:xfrm>
        </p:grpSpPr>
        <p:sp>
          <p:nvSpPr>
            <p:cNvPr id="728" name="Circle"/>
            <p:cNvSpPr/>
            <p:nvPr/>
          </p:nvSpPr>
          <p:spPr>
            <a:xfrm>
              <a:off x="0" y="0"/>
              <a:ext cx="1034393" cy="1034393"/>
            </a:xfrm>
            <a:prstGeom prst="ellipse">
              <a:avLst/>
            </a:prstGeom>
            <a:noFill/>
            <a:ln w="508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pic>
          <p:nvPicPr>
            <p:cNvPr id="729" name="z.pdf" descr="z.pdf"/>
            <p:cNvPicPr>
              <a:picLocks noChangeAspect="1"/>
            </p:cNvPicPr>
            <p:nvPr/>
          </p:nvPicPr>
          <p:blipFill>
            <a:blip r:embed="rId11"/>
            <a:stretch>
              <a:fillRect/>
            </a:stretch>
          </p:blipFill>
          <p:spPr>
            <a:xfrm>
              <a:off x="336207" y="336207"/>
              <a:ext cx="361979" cy="361979"/>
            </a:xfrm>
            <a:prstGeom prst="rect">
              <a:avLst/>
            </a:prstGeom>
            <a:ln w="12700" cap="flat">
              <a:noFill/>
              <a:miter lim="400000"/>
            </a:ln>
            <a:effectLst/>
          </p:spPr>
        </p:pic>
        <p:sp>
          <p:nvSpPr>
            <p:cNvPr id="730" name="Line"/>
            <p:cNvSpPr/>
            <p:nvPr/>
          </p:nvSpPr>
          <p:spPr>
            <a:xfrm flipH="1">
              <a:off x="517195" y="1034392"/>
              <a:ext cx="1" cy="920415"/>
            </a:xfrm>
            <a:prstGeom prst="line">
              <a:avLst/>
            </a:prstGeom>
            <a:noFill/>
            <a:ln w="50800" cap="flat">
              <a:solidFill>
                <a:srgbClr val="000000"/>
              </a:solidFill>
              <a:prstDash val="solid"/>
              <a:miter lim="400000"/>
              <a:tailEnd type="triangle" w="med" len="med"/>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a:p>
          </p:txBody>
        </p:sp>
        <p:sp>
          <p:nvSpPr>
            <p:cNvPr id="731" name="Circle"/>
            <p:cNvSpPr/>
            <p:nvPr/>
          </p:nvSpPr>
          <p:spPr>
            <a:xfrm>
              <a:off x="0" y="1974182"/>
              <a:ext cx="1034393" cy="1034394"/>
            </a:xfrm>
            <a:prstGeom prst="ellipse">
              <a:avLst/>
            </a:prstGeom>
            <a:solidFill>
              <a:srgbClr val="DCDEE0"/>
            </a:solidFill>
            <a:ln w="508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pic>
          <p:nvPicPr>
            <p:cNvPr id="732" name="x.pdf" descr="x.pdf"/>
            <p:cNvPicPr>
              <a:picLocks noChangeAspect="1"/>
            </p:cNvPicPr>
            <p:nvPr/>
          </p:nvPicPr>
          <p:blipFill>
            <a:blip r:embed="rId12"/>
            <a:stretch>
              <a:fillRect/>
            </a:stretch>
          </p:blipFill>
          <p:spPr>
            <a:xfrm>
              <a:off x="336207" y="2329441"/>
              <a:ext cx="361979" cy="323876"/>
            </a:xfrm>
            <a:prstGeom prst="rect">
              <a:avLst/>
            </a:prstGeom>
            <a:ln w="12700" cap="flat">
              <a:noFill/>
              <a:miter lim="400000"/>
            </a:ln>
            <a:effectLst/>
          </p:spPr>
        </p:pic>
      </p:grpSp>
      <p:grpSp>
        <p:nvGrpSpPr>
          <p:cNvPr id="738" name="Group"/>
          <p:cNvGrpSpPr/>
          <p:nvPr/>
        </p:nvGrpSpPr>
        <p:grpSpPr>
          <a:xfrm>
            <a:off x="5421436" y="3896317"/>
            <a:ext cx="2016742" cy="1958581"/>
            <a:chOff x="0" y="0"/>
            <a:chExt cx="4033482" cy="3917160"/>
          </a:xfrm>
        </p:grpSpPr>
        <p:pic>
          <p:nvPicPr>
            <p:cNvPr id="734" name="Bigg.pdf" descr="Bigg.pdf"/>
            <p:cNvPicPr>
              <a:picLocks/>
            </p:cNvPicPr>
            <p:nvPr/>
          </p:nvPicPr>
          <p:blipFill>
            <a:blip r:embed="rId10"/>
            <a:stretch>
              <a:fillRect/>
            </a:stretch>
          </p:blipFill>
          <p:spPr>
            <a:xfrm rot="5400000" flipH="1">
              <a:off x="1838508" y="-1838509"/>
              <a:ext cx="356467" cy="4033484"/>
            </a:xfrm>
            <a:prstGeom prst="rect">
              <a:avLst/>
            </a:prstGeom>
            <a:ln w="12700" cap="flat">
              <a:noFill/>
              <a:miter lim="400000"/>
            </a:ln>
            <a:effectLst/>
          </p:spPr>
        </p:pic>
        <p:pic>
          <p:nvPicPr>
            <p:cNvPr id="735" name="Bigg.pdf" descr="Bigg.pdf"/>
            <p:cNvPicPr>
              <a:picLocks/>
            </p:cNvPicPr>
            <p:nvPr/>
          </p:nvPicPr>
          <p:blipFill>
            <a:blip r:embed="rId10"/>
            <a:stretch>
              <a:fillRect/>
            </a:stretch>
          </p:blipFill>
          <p:spPr>
            <a:xfrm rot="5400000">
              <a:off x="1822323" y="404508"/>
              <a:ext cx="356467" cy="2273914"/>
            </a:xfrm>
            <a:prstGeom prst="rect">
              <a:avLst/>
            </a:prstGeom>
            <a:ln w="12700" cap="flat">
              <a:noFill/>
              <a:miter lim="400000"/>
            </a:ln>
            <a:effectLst/>
          </p:spPr>
        </p:pic>
        <p:sp>
          <p:nvSpPr>
            <p:cNvPr id="736" name="Line"/>
            <p:cNvSpPr/>
            <p:nvPr/>
          </p:nvSpPr>
          <p:spPr>
            <a:xfrm flipV="1">
              <a:off x="2016741" y="355599"/>
              <a:ext cx="1" cy="915267"/>
            </a:xfrm>
            <a:prstGeom prst="line">
              <a:avLst/>
            </a:prstGeom>
            <a:noFill/>
            <a:ln w="508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737" name="Image" descr="Image"/>
            <p:cNvPicPr>
              <a:picLocks noChangeAspect="1"/>
            </p:cNvPicPr>
            <p:nvPr/>
          </p:nvPicPr>
          <p:blipFill>
            <a:blip r:embed="rId3"/>
            <a:srcRect l="43261" r="30439"/>
            <a:stretch>
              <a:fillRect/>
            </a:stretch>
          </p:blipFill>
          <p:spPr>
            <a:xfrm>
              <a:off x="581985" y="1261631"/>
              <a:ext cx="2845442" cy="2655530"/>
            </a:xfrm>
            <a:prstGeom prst="rect">
              <a:avLst/>
            </a:prstGeom>
            <a:ln w="12700" cap="flat">
              <a:noFill/>
              <a:miter lim="400000"/>
            </a:ln>
            <a:effectLst/>
          </p:spPr>
        </p:pic>
      </p:grpSp>
      <p:sp>
        <p:nvSpPr>
          <p:cNvPr id="2" name="Title 1">
            <a:extLst>
              <a:ext uri="{FF2B5EF4-FFF2-40B4-BE49-F238E27FC236}">
                <a16:creationId xmlns:a16="http://schemas.microsoft.com/office/drawing/2014/main" id="{D6FAC0F4-E86C-7D87-571B-202C90BF4168}"/>
              </a:ext>
            </a:extLst>
          </p:cNvPr>
          <p:cNvSpPr>
            <a:spLocks noGrp="1"/>
          </p:cNvSpPr>
          <p:nvPr>
            <p:ph type="title"/>
          </p:nvPr>
        </p:nvSpPr>
        <p:spPr>
          <a:xfrm>
            <a:off x="0" y="0"/>
            <a:ext cx="12192000" cy="1183341"/>
          </a:xfrm>
        </p:spPr>
        <p:txBody>
          <a:bodyPr/>
          <a:lstStyle/>
          <a:p>
            <a:r>
              <a:rPr lang="en-US" dirty="0"/>
              <a:t>Latent Variable Models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iterate>
                                    <p:tmAbs val="0"/>
                                  </p:iterate>
                                  <p:childTnLst>
                                    <p:set>
                                      <p:cBhvr>
                                        <p:cTn id="22" fill="hold"/>
                                        <p:tgtEl>
                                          <p:spTgt spid="706"/>
                                        </p:tgtEl>
                                        <p:attrNameLst>
                                          <p:attrName>style.visibility</p:attrName>
                                        </p:attrNameLst>
                                      </p:cBhvr>
                                      <p:to>
                                        <p:strVal val="visible"/>
                                      </p:to>
                                    </p:set>
                                    <p:animEffect transition="in" filter="box(out)">
                                      <p:cBhvr>
                                        <p:cTn id="23" dur="10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 grpId="0" animBg="1" advAuto="0"/>
      <p:bldP spid="710" grpId="0" animBg="1" advAuto="0"/>
      <p:bldP spid="727" grpId="0" animBg="1" advAuto="0"/>
      <p:bldP spid="733" grpId="0" animBg="1" advAuto="0"/>
      <p:bldP spid="738" grpId="0"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 name="Rectangle"/>
          <p:cNvSpPr/>
          <p:nvPr/>
        </p:nvSpPr>
        <p:spPr>
          <a:xfrm rot="5400000">
            <a:off x="5545045" y="14224"/>
            <a:ext cx="664695" cy="3586322"/>
          </a:xfrm>
          <a:prstGeom prst="rect">
            <a:avLst/>
          </a:prstGeom>
          <a:solidFill>
            <a:srgbClr val="D6D5D5"/>
          </a:solidFill>
          <a:ln w="12700">
            <a:miter lim="400000"/>
          </a:ln>
        </p:spPr>
        <p:txBody>
          <a:bodyPr lIns="25400" tIns="25400" rIns="25400" bIns="25400" anchor="ctr"/>
          <a:lstStyle/>
          <a:p>
            <a:pPr defTabSz="292100">
              <a:defRPr sz="3200">
                <a:latin typeface="+mn-lt"/>
                <a:ea typeface="+mn-ea"/>
                <a:cs typeface="+mn-cs"/>
                <a:sym typeface="Helvetica Neue Medium"/>
              </a:defRPr>
            </a:pPr>
            <a:endParaRPr sz="1600"/>
          </a:p>
        </p:txBody>
      </p:sp>
      <p:pic>
        <p:nvPicPr>
          <p:cNvPr id="742" name="Data.pdf" descr="Data.pdf"/>
          <p:cNvPicPr>
            <a:picLocks noChangeAspect="1"/>
          </p:cNvPicPr>
          <p:nvPr/>
        </p:nvPicPr>
        <p:blipFill>
          <a:blip r:embed="rId3"/>
          <a:stretch>
            <a:fillRect/>
          </a:stretch>
        </p:blipFill>
        <p:spPr>
          <a:xfrm>
            <a:off x="1701806" y="3279456"/>
            <a:ext cx="998906" cy="341732"/>
          </a:xfrm>
          <a:prstGeom prst="rect">
            <a:avLst/>
          </a:prstGeom>
          <a:ln w="12700">
            <a:miter lim="400000"/>
          </a:ln>
        </p:spPr>
      </p:pic>
      <p:sp>
        <p:nvSpPr>
          <p:cNvPr id="743" name="Rectangle"/>
          <p:cNvSpPr/>
          <p:nvPr/>
        </p:nvSpPr>
        <p:spPr>
          <a:xfrm>
            <a:off x="3999303" y="1400394"/>
            <a:ext cx="3756179" cy="5017998"/>
          </a:xfrm>
          <a:prstGeom prst="rect">
            <a:avLst/>
          </a:prstGeom>
          <a:ln w="38100">
            <a:solidFill>
              <a:srgbClr val="000000"/>
            </a:solidFill>
            <a:miter lim="400000"/>
          </a:ln>
        </p:spPr>
        <p:txBody>
          <a:bodyPr lIns="25400" tIns="25400" rIns="25400" bIns="25400" anchor="ctr"/>
          <a:lstStyle/>
          <a:p>
            <a:pPr defTabSz="292100">
              <a:defRPr sz="3200">
                <a:latin typeface="+mn-lt"/>
                <a:ea typeface="+mn-ea"/>
                <a:cs typeface="+mn-cs"/>
                <a:sym typeface="Helvetica Neue Medium"/>
              </a:defRPr>
            </a:pPr>
            <a:endParaRPr sz="1600"/>
          </a:p>
        </p:txBody>
      </p:sp>
      <p:pic>
        <p:nvPicPr>
          <p:cNvPr id="744" name="rightarrow.pdf" descr="rightarrow.pdf"/>
          <p:cNvPicPr>
            <a:picLocks noChangeAspect="1"/>
          </p:cNvPicPr>
          <p:nvPr/>
        </p:nvPicPr>
        <p:blipFill>
          <a:blip r:embed="rId4"/>
          <a:stretch>
            <a:fillRect/>
          </a:stretch>
        </p:blipFill>
        <p:spPr>
          <a:xfrm>
            <a:off x="3137630" y="3350583"/>
            <a:ext cx="405040" cy="245479"/>
          </a:xfrm>
          <a:prstGeom prst="rect">
            <a:avLst/>
          </a:prstGeom>
          <a:ln w="12700">
            <a:miter lim="400000"/>
          </a:ln>
        </p:spPr>
      </p:pic>
      <p:pic>
        <p:nvPicPr>
          <p:cNvPr id="745" name="rightarrow.pdf" descr="rightarrow.pdf"/>
          <p:cNvPicPr>
            <a:picLocks noChangeAspect="1"/>
          </p:cNvPicPr>
          <p:nvPr/>
        </p:nvPicPr>
        <p:blipFill>
          <a:blip r:embed="rId4"/>
          <a:stretch>
            <a:fillRect/>
          </a:stretch>
        </p:blipFill>
        <p:spPr>
          <a:xfrm>
            <a:off x="8129012" y="3279456"/>
            <a:ext cx="563857" cy="341732"/>
          </a:xfrm>
          <a:prstGeom prst="rect">
            <a:avLst/>
          </a:prstGeom>
          <a:ln w="12700">
            <a:miter lim="400000"/>
          </a:ln>
        </p:spPr>
      </p:pic>
      <p:pic>
        <p:nvPicPr>
          <p:cNvPr id="746" name="Objective.pdf" descr="Objective.pdf"/>
          <p:cNvPicPr>
            <a:picLocks noChangeAspect="1"/>
          </p:cNvPicPr>
          <p:nvPr/>
        </p:nvPicPr>
        <p:blipFill>
          <a:blip r:embed="rId5"/>
          <a:srcRect/>
          <a:stretch>
            <a:fillRect/>
          </a:stretch>
        </p:blipFill>
        <p:spPr>
          <a:xfrm>
            <a:off x="5046225" y="2675107"/>
            <a:ext cx="1579270" cy="349772"/>
          </a:xfrm>
          <a:prstGeom prst="rect">
            <a:avLst/>
          </a:prstGeom>
          <a:ln w="12700">
            <a:miter lim="400000"/>
          </a:ln>
        </p:spPr>
      </p:pic>
      <p:pic>
        <p:nvPicPr>
          <p:cNvPr id="747" name="Hypothesis_space.pdf" descr="Hypothesis_space.pdf"/>
          <p:cNvPicPr>
            <a:picLocks noChangeAspect="1"/>
          </p:cNvPicPr>
          <p:nvPr/>
        </p:nvPicPr>
        <p:blipFill>
          <a:blip r:embed="rId6"/>
          <a:srcRect/>
          <a:stretch>
            <a:fillRect/>
          </a:stretch>
        </p:blipFill>
        <p:spPr>
          <a:xfrm>
            <a:off x="4420927" y="4229810"/>
            <a:ext cx="2829966" cy="349772"/>
          </a:xfrm>
          <a:prstGeom prst="rect">
            <a:avLst/>
          </a:prstGeom>
          <a:ln w="12700">
            <a:miter lim="400000"/>
          </a:ln>
        </p:spPr>
      </p:pic>
      <p:pic>
        <p:nvPicPr>
          <p:cNvPr id="748" name="Learner.pdf" descr="Learner.pdf"/>
          <p:cNvPicPr>
            <a:picLocks noChangeAspect="1"/>
          </p:cNvPicPr>
          <p:nvPr/>
        </p:nvPicPr>
        <p:blipFill>
          <a:blip r:embed="rId7"/>
          <a:stretch>
            <a:fillRect/>
          </a:stretch>
        </p:blipFill>
        <p:spPr>
          <a:xfrm>
            <a:off x="5095354" y="1636519"/>
            <a:ext cx="1564077" cy="341732"/>
          </a:xfrm>
          <a:prstGeom prst="rect">
            <a:avLst/>
          </a:prstGeom>
          <a:ln w="12700">
            <a:miter lim="400000"/>
          </a:ln>
        </p:spPr>
      </p:pic>
      <p:pic>
        <p:nvPicPr>
          <p:cNvPr id="750" name="max_theta_mathbb.pdf" descr="max_theta_mathbb.pdf"/>
          <p:cNvPicPr>
            <a:picLocks noChangeAspect="1"/>
          </p:cNvPicPr>
          <p:nvPr/>
        </p:nvPicPr>
        <p:blipFill>
          <a:blip r:embed="rId8"/>
          <a:stretch>
            <a:fillRect/>
          </a:stretch>
        </p:blipFill>
        <p:spPr>
          <a:xfrm>
            <a:off x="4146756" y="3192986"/>
            <a:ext cx="3461272" cy="514650"/>
          </a:xfrm>
          <a:prstGeom prst="rect">
            <a:avLst/>
          </a:prstGeom>
          <a:ln w="12700">
            <a:miter lim="400000"/>
          </a:ln>
        </p:spPr>
      </p:pic>
      <p:pic>
        <p:nvPicPr>
          <p:cNvPr id="751" name="p_theta_(x)_=_in.pdf" descr="p_theta_(x)_=_in.pdf"/>
          <p:cNvPicPr>
            <a:picLocks noChangeAspect="1"/>
          </p:cNvPicPr>
          <p:nvPr/>
        </p:nvPicPr>
        <p:blipFill>
          <a:blip r:embed="rId9"/>
          <a:stretch>
            <a:fillRect/>
          </a:stretch>
        </p:blipFill>
        <p:spPr>
          <a:xfrm>
            <a:off x="4219037" y="4677387"/>
            <a:ext cx="3348396" cy="664695"/>
          </a:xfrm>
          <a:prstGeom prst="rect">
            <a:avLst/>
          </a:prstGeom>
          <a:ln w="12700">
            <a:miter lim="400000"/>
          </a:ln>
        </p:spPr>
      </p:pic>
      <p:pic>
        <p:nvPicPr>
          <p:cNvPr id="752" name="Sampler.pdf" descr="Sampler.pdf"/>
          <p:cNvPicPr>
            <a:picLocks noChangeAspect="1"/>
          </p:cNvPicPr>
          <p:nvPr/>
        </p:nvPicPr>
        <p:blipFill>
          <a:blip r:embed="rId10"/>
          <a:stretch>
            <a:fillRect/>
          </a:stretch>
        </p:blipFill>
        <p:spPr>
          <a:xfrm>
            <a:off x="9594768" y="3699198"/>
            <a:ext cx="1180958" cy="309299"/>
          </a:xfrm>
          <a:prstGeom prst="rect">
            <a:avLst/>
          </a:prstGeom>
          <a:ln w="12700">
            <a:miter lim="400000"/>
          </a:ln>
        </p:spPr>
      </p:pic>
      <p:pic>
        <p:nvPicPr>
          <p:cNvPr id="753" name="Density.pdf" descr="Density.pdf"/>
          <p:cNvPicPr>
            <a:picLocks noChangeAspect="1"/>
          </p:cNvPicPr>
          <p:nvPr/>
        </p:nvPicPr>
        <p:blipFill>
          <a:blip r:embed="rId11"/>
          <a:stretch>
            <a:fillRect/>
          </a:stretch>
        </p:blipFill>
        <p:spPr>
          <a:xfrm>
            <a:off x="9632259" y="2382680"/>
            <a:ext cx="1105976" cy="309299"/>
          </a:xfrm>
          <a:prstGeom prst="rect">
            <a:avLst/>
          </a:prstGeom>
          <a:ln w="12700">
            <a:miter lim="400000"/>
          </a:ln>
        </p:spPr>
      </p:pic>
      <p:pic>
        <p:nvPicPr>
          <p:cNvPr id="754" name="G_theta_mathcal_.pdf" descr="G_theta_mathcal_.pdf"/>
          <p:cNvPicPr>
            <a:picLocks noChangeAspect="1"/>
          </p:cNvPicPr>
          <p:nvPr/>
        </p:nvPicPr>
        <p:blipFill>
          <a:blip r:embed="rId12"/>
          <a:stretch>
            <a:fillRect/>
          </a:stretch>
        </p:blipFill>
        <p:spPr>
          <a:xfrm>
            <a:off x="9096968" y="4208995"/>
            <a:ext cx="2176558" cy="372459"/>
          </a:xfrm>
          <a:prstGeom prst="rect">
            <a:avLst/>
          </a:prstGeom>
          <a:ln w="12700">
            <a:miter lim="400000"/>
          </a:ln>
        </p:spPr>
      </p:pic>
      <p:pic>
        <p:nvPicPr>
          <p:cNvPr id="755" name="x_=_G^mu_theta_(.pdf" descr="x_=_G^mu_theta_(.pdf"/>
          <p:cNvPicPr>
            <a:picLocks noChangeAspect="1"/>
          </p:cNvPicPr>
          <p:nvPr/>
        </p:nvPicPr>
        <p:blipFill>
          <a:blip r:embed="rId13"/>
          <a:stretch>
            <a:fillRect/>
          </a:stretch>
        </p:blipFill>
        <p:spPr>
          <a:xfrm>
            <a:off x="4293121" y="5621356"/>
            <a:ext cx="3200228" cy="420543"/>
          </a:xfrm>
          <a:prstGeom prst="rect">
            <a:avLst/>
          </a:prstGeom>
          <a:ln w="12700">
            <a:miter lim="400000"/>
          </a:ln>
        </p:spPr>
      </p:pic>
      <p:pic>
        <p:nvPicPr>
          <p:cNvPr id="756" name="p_theta_mathcal_.pdf" descr="p_theta_mathcal_.pdf"/>
          <p:cNvPicPr>
            <a:picLocks noChangeAspect="1"/>
          </p:cNvPicPr>
          <p:nvPr/>
        </p:nvPicPr>
        <p:blipFill>
          <a:blip r:embed="rId14"/>
          <a:stretch>
            <a:fillRect/>
          </a:stretch>
        </p:blipFill>
        <p:spPr>
          <a:xfrm>
            <a:off x="8945352" y="2712472"/>
            <a:ext cx="2479788" cy="417056"/>
          </a:xfrm>
          <a:prstGeom prst="rect">
            <a:avLst/>
          </a:prstGeom>
          <a:ln w="12700">
            <a:miter lim="400000"/>
          </a:ln>
        </p:spPr>
      </p:pic>
      <p:sp>
        <p:nvSpPr>
          <p:cNvPr id="757" name="Rectangle"/>
          <p:cNvSpPr/>
          <p:nvPr/>
        </p:nvSpPr>
        <p:spPr>
          <a:xfrm>
            <a:off x="4103281" y="4616147"/>
            <a:ext cx="3548222" cy="787176"/>
          </a:xfrm>
          <a:prstGeom prst="rect">
            <a:avLst/>
          </a:prstGeom>
          <a:ln w="76200">
            <a:solidFill>
              <a:schemeClr val="accent5">
                <a:hueOff val="-82419"/>
                <a:satOff val="-9513"/>
                <a:lumOff val="-16343"/>
              </a:scheme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2" name="Title 1">
            <a:extLst>
              <a:ext uri="{FF2B5EF4-FFF2-40B4-BE49-F238E27FC236}">
                <a16:creationId xmlns:a16="http://schemas.microsoft.com/office/drawing/2014/main" id="{F1E2FB64-975A-325A-0C44-E0D9F29DAE8C}"/>
              </a:ext>
            </a:extLst>
          </p:cNvPr>
          <p:cNvSpPr>
            <a:spLocks noGrp="1"/>
          </p:cNvSpPr>
          <p:nvPr>
            <p:ph type="title"/>
          </p:nvPr>
        </p:nvSpPr>
        <p:spPr>
          <a:xfrm>
            <a:off x="0" y="0"/>
            <a:ext cx="12192000" cy="1183341"/>
          </a:xfrm>
        </p:spPr>
        <p:txBody>
          <a:bodyPr/>
          <a:lstStyle/>
          <a:p>
            <a:r>
              <a:rPr lang="en-US" dirty="0"/>
              <a:t>Infinite GMM / VAE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 grpId="0"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5CDA-D9AC-58D9-EA62-3049FBEA2D43}"/>
              </a:ext>
            </a:extLst>
          </p:cNvPr>
          <p:cNvSpPr>
            <a:spLocks noGrp="1"/>
          </p:cNvSpPr>
          <p:nvPr>
            <p:ph type="title"/>
          </p:nvPr>
        </p:nvSpPr>
        <p:spPr>
          <a:xfrm>
            <a:off x="0" y="0"/>
            <a:ext cx="12192000" cy="1183341"/>
          </a:xfrm>
        </p:spPr>
        <p:txBody>
          <a:bodyPr/>
          <a:lstStyle/>
          <a:p>
            <a:r>
              <a:rPr lang="en-US" dirty="0"/>
              <a:t>How to Learn Parameters for a VAE</a:t>
            </a:r>
          </a:p>
        </p:txBody>
      </p:sp>
      <p:pic>
        <p:nvPicPr>
          <p:cNvPr id="3" name="Picture 2">
            <a:extLst>
              <a:ext uri="{FF2B5EF4-FFF2-40B4-BE49-F238E27FC236}">
                <a16:creationId xmlns:a16="http://schemas.microsoft.com/office/drawing/2014/main" id="{7A01F278-A6C3-1AAF-74DC-656DA624D096}"/>
              </a:ext>
            </a:extLst>
          </p:cNvPr>
          <p:cNvPicPr>
            <a:picLocks noChangeAspect="1"/>
          </p:cNvPicPr>
          <p:nvPr/>
        </p:nvPicPr>
        <p:blipFill>
          <a:blip r:embed="rId3"/>
          <a:stretch>
            <a:fillRect/>
          </a:stretch>
        </p:blipFill>
        <p:spPr>
          <a:xfrm>
            <a:off x="1316567" y="1284818"/>
            <a:ext cx="5054600" cy="800100"/>
          </a:xfrm>
          <a:prstGeom prst="rect">
            <a:avLst/>
          </a:prstGeom>
        </p:spPr>
      </p:pic>
      <p:pic>
        <p:nvPicPr>
          <p:cNvPr id="4" name="Picture 3">
            <a:extLst>
              <a:ext uri="{FF2B5EF4-FFF2-40B4-BE49-F238E27FC236}">
                <a16:creationId xmlns:a16="http://schemas.microsoft.com/office/drawing/2014/main" id="{AC57C10B-F183-0AD7-FC84-8656CF97C0A4}"/>
              </a:ext>
            </a:extLst>
          </p:cNvPr>
          <p:cNvPicPr>
            <a:picLocks noChangeAspect="1"/>
          </p:cNvPicPr>
          <p:nvPr/>
        </p:nvPicPr>
        <p:blipFill>
          <a:blip r:embed="rId4"/>
          <a:srcRect/>
          <a:stretch/>
        </p:blipFill>
        <p:spPr>
          <a:xfrm>
            <a:off x="1881717" y="2322119"/>
            <a:ext cx="7375776" cy="1415673"/>
          </a:xfrm>
          <a:prstGeom prst="rect">
            <a:avLst/>
          </a:prstGeom>
        </p:spPr>
      </p:pic>
      <p:pic>
        <p:nvPicPr>
          <p:cNvPr id="5" name="Picture 4">
            <a:extLst>
              <a:ext uri="{FF2B5EF4-FFF2-40B4-BE49-F238E27FC236}">
                <a16:creationId xmlns:a16="http://schemas.microsoft.com/office/drawing/2014/main" id="{15660787-6BB3-D078-410D-8DBBC1ECCBA2}"/>
              </a:ext>
            </a:extLst>
          </p:cNvPr>
          <p:cNvPicPr>
            <a:picLocks noChangeAspect="1"/>
          </p:cNvPicPr>
          <p:nvPr/>
        </p:nvPicPr>
        <p:blipFill>
          <a:blip r:embed="rId5"/>
          <a:srcRect/>
          <a:stretch/>
        </p:blipFill>
        <p:spPr>
          <a:xfrm>
            <a:off x="1864784" y="3985891"/>
            <a:ext cx="9894797" cy="1940392"/>
          </a:xfrm>
          <a:prstGeom prst="rect">
            <a:avLst/>
          </a:prstGeom>
        </p:spPr>
      </p:pic>
      <p:sp>
        <p:nvSpPr>
          <p:cNvPr id="6" name="TextBox 5">
            <a:extLst>
              <a:ext uri="{FF2B5EF4-FFF2-40B4-BE49-F238E27FC236}">
                <a16:creationId xmlns:a16="http://schemas.microsoft.com/office/drawing/2014/main" id="{0E9D0FB1-3FE8-7415-8F0A-C693B05C7F5F}"/>
              </a:ext>
            </a:extLst>
          </p:cNvPr>
          <p:cNvSpPr txBox="1"/>
          <p:nvPr/>
        </p:nvSpPr>
        <p:spPr>
          <a:xfrm>
            <a:off x="1316567" y="5717259"/>
            <a:ext cx="3014800" cy="523220"/>
          </a:xfrm>
          <a:prstGeom prst="rect">
            <a:avLst/>
          </a:prstGeom>
          <a:noFill/>
        </p:spPr>
        <p:txBody>
          <a:bodyPr wrap="none" rtlCol="0">
            <a:spAutoFit/>
          </a:bodyPr>
          <a:lstStyle/>
          <a:p>
            <a:pPr algn="ctr"/>
            <a:r>
              <a:rPr lang="en-US" sz="2800" dirty="0"/>
              <a:t>iterate over all data</a:t>
            </a:r>
          </a:p>
        </p:txBody>
      </p:sp>
      <p:sp>
        <p:nvSpPr>
          <p:cNvPr id="7" name="TextBox 6">
            <a:extLst>
              <a:ext uri="{FF2B5EF4-FFF2-40B4-BE49-F238E27FC236}">
                <a16:creationId xmlns:a16="http://schemas.microsoft.com/office/drawing/2014/main" id="{812C3F7F-82E6-0BF9-8A0E-7B06F85461EE}"/>
              </a:ext>
            </a:extLst>
          </p:cNvPr>
          <p:cNvSpPr txBox="1"/>
          <p:nvPr/>
        </p:nvSpPr>
        <p:spPr>
          <a:xfrm>
            <a:off x="9184233" y="3310135"/>
            <a:ext cx="2865273" cy="523220"/>
          </a:xfrm>
          <a:prstGeom prst="rect">
            <a:avLst/>
          </a:prstGeom>
          <a:noFill/>
        </p:spPr>
        <p:txBody>
          <a:bodyPr wrap="none" rtlCol="0">
            <a:spAutoFit/>
          </a:bodyPr>
          <a:lstStyle/>
          <a:p>
            <a:pPr algn="ctr"/>
            <a:r>
              <a:rPr lang="en-US" sz="2800" dirty="0"/>
              <a:t>integrate over all z</a:t>
            </a:r>
          </a:p>
        </p:txBody>
      </p:sp>
      <p:sp>
        <p:nvSpPr>
          <p:cNvPr id="8" name="TextBox 7">
            <a:extLst>
              <a:ext uri="{FF2B5EF4-FFF2-40B4-BE49-F238E27FC236}">
                <a16:creationId xmlns:a16="http://schemas.microsoft.com/office/drawing/2014/main" id="{A99170F5-9F4E-12D9-41D6-9DD54BE40AA3}"/>
              </a:ext>
            </a:extLst>
          </p:cNvPr>
          <p:cNvSpPr txBox="1"/>
          <p:nvPr/>
        </p:nvSpPr>
        <p:spPr>
          <a:xfrm>
            <a:off x="9184233" y="1284818"/>
            <a:ext cx="2591287" cy="523220"/>
          </a:xfrm>
          <a:prstGeom prst="rect">
            <a:avLst/>
          </a:prstGeom>
          <a:noFill/>
        </p:spPr>
        <p:txBody>
          <a:bodyPr wrap="none" rtlCol="0">
            <a:spAutoFit/>
          </a:bodyPr>
          <a:lstStyle/>
          <a:p>
            <a:pPr algn="ctr"/>
            <a:r>
              <a:rPr lang="en-US" sz="2800" dirty="0"/>
              <a:t>unroll the loops!</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 name="Trick #1: Estimate the integral via sampling (Monte Carlo)"/>
          <p:cNvSpPr txBox="1"/>
          <p:nvPr/>
        </p:nvSpPr>
        <p:spPr>
          <a:xfrm>
            <a:off x="787590" y="1386737"/>
            <a:ext cx="8368573"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2800" dirty="0"/>
              <a:t>Trick #1: Estimate the integral via sampling (Monte Carlo)</a:t>
            </a:r>
          </a:p>
        </p:txBody>
      </p:sp>
      <p:pic>
        <p:nvPicPr>
          <p:cNvPr id="766" name="Image" descr="Image"/>
          <p:cNvPicPr>
            <a:picLocks noChangeAspect="1"/>
          </p:cNvPicPr>
          <p:nvPr/>
        </p:nvPicPr>
        <p:blipFill>
          <a:blip r:embed="rId2"/>
          <a:srcRect b="63227"/>
          <a:stretch>
            <a:fillRect/>
          </a:stretch>
        </p:blipFill>
        <p:spPr>
          <a:xfrm>
            <a:off x="1244154" y="2072317"/>
            <a:ext cx="6574916" cy="1169688"/>
          </a:xfrm>
          <a:prstGeom prst="rect">
            <a:avLst/>
          </a:prstGeom>
          <a:ln w="12700">
            <a:miter lim="400000"/>
          </a:ln>
        </p:spPr>
      </p:pic>
      <p:pic>
        <p:nvPicPr>
          <p:cNvPr id="767" name="Image" descr="Image"/>
          <p:cNvPicPr>
            <a:picLocks noChangeAspect="1"/>
          </p:cNvPicPr>
          <p:nvPr/>
        </p:nvPicPr>
        <p:blipFill>
          <a:blip r:embed="rId2"/>
          <a:srcRect t="35317" b="43825"/>
          <a:stretch>
            <a:fillRect/>
          </a:stretch>
        </p:blipFill>
        <p:spPr>
          <a:xfrm>
            <a:off x="1244154" y="3580082"/>
            <a:ext cx="6574916" cy="663427"/>
          </a:xfrm>
          <a:prstGeom prst="rect">
            <a:avLst/>
          </a:prstGeom>
          <a:ln w="12700">
            <a:miter lim="400000"/>
          </a:ln>
        </p:spPr>
      </p:pic>
      <p:pic>
        <p:nvPicPr>
          <p:cNvPr id="768" name="Image" descr="Image"/>
          <p:cNvPicPr>
            <a:picLocks noChangeAspect="1"/>
          </p:cNvPicPr>
          <p:nvPr/>
        </p:nvPicPr>
        <p:blipFill>
          <a:blip r:embed="rId2"/>
          <a:srcRect t="55793"/>
          <a:stretch>
            <a:fillRect/>
          </a:stretch>
        </p:blipFill>
        <p:spPr>
          <a:xfrm>
            <a:off x="1244154" y="4683236"/>
            <a:ext cx="6574916" cy="1406154"/>
          </a:xfrm>
          <a:prstGeom prst="rect">
            <a:avLst/>
          </a:prstGeom>
          <a:ln w="12700">
            <a:miter lim="400000"/>
          </a:ln>
        </p:spPr>
      </p:pic>
      <p:sp>
        <p:nvSpPr>
          <p:cNvPr id="3" name="Title 1">
            <a:extLst>
              <a:ext uri="{FF2B5EF4-FFF2-40B4-BE49-F238E27FC236}">
                <a16:creationId xmlns:a16="http://schemas.microsoft.com/office/drawing/2014/main" id="{67F221D8-66D2-E8B8-0A95-C7E89B871DBA}"/>
              </a:ext>
            </a:extLst>
          </p:cNvPr>
          <p:cNvSpPr>
            <a:spLocks noGrp="1"/>
          </p:cNvSpPr>
          <p:nvPr>
            <p:ph type="title"/>
          </p:nvPr>
        </p:nvSpPr>
        <p:spPr>
          <a:xfrm>
            <a:off x="0" y="0"/>
            <a:ext cx="12192000" cy="1183341"/>
          </a:xfrm>
        </p:spPr>
        <p:txBody>
          <a:bodyPr/>
          <a:lstStyle/>
          <a:p>
            <a:r>
              <a:rPr lang="en-US" dirty="0"/>
              <a:t>How to Learn Parameters for a VAE</a:t>
            </a:r>
          </a:p>
        </p:txBody>
      </p:sp>
      <p:sp>
        <p:nvSpPr>
          <p:cNvPr id="4" name="TextBox 3">
            <a:extLst>
              <a:ext uri="{FF2B5EF4-FFF2-40B4-BE49-F238E27FC236}">
                <a16:creationId xmlns:a16="http://schemas.microsoft.com/office/drawing/2014/main" id="{496B071F-8609-5278-DA7B-9B06DBE82592}"/>
              </a:ext>
            </a:extLst>
          </p:cNvPr>
          <p:cNvSpPr txBox="1"/>
          <p:nvPr/>
        </p:nvSpPr>
        <p:spPr>
          <a:xfrm>
            <a:off x="6580987" y="2415461"/>
            <a:ext cx="2865273" cy="523220"/>
          </a:xfrm>
          <a:prstGeom prst="rect">
            <a:avLst/>
          </a:prstGeom>
          <a:noFill/>
        </p:spPr>
        <p:txBody>
          <a:bodyPr wrap="none" rtlCol="0">
            <a:spAutoFit/>
          </a:bodyPr>
          <a:lstStyle/>
          <a:p>
            <a:pPr algn="ctr"/>
            <a:r>
              <a:rPr lang="en-US" sz="2800" dirty="0"/>
              <a:t>integrate over all z</a:t>
            </a:r>
          </a:p>
        </p:txBody>
      </p:sp>
      <p:sp>
        <p:nvSpPr>
          <p:cNvPr id="5" name="TextBox 4">
            <a:extLst>
              <a:ext uri="{FF2B5EF4-FFF2-40B4-BE49-F238E27FC236}">
                <a16:creationId xmlns:a16="http://schemas.microsoft.com/office/drawing/2014/main" id="{2F23657E-AD09-3127-C75E-38C221FFD5E0}"/>
              </a:ext>
            </a:extLst>
          </p:cNvPr>
          <p:cNvSpPr txBox="1"/>
          <p:nvPr/>
        </p:nvSpPr>
        <p:spPr>
          <a:xfrm>
            <a:off x="6532165" y="3577888"/>
            <a:ext cx="5468613" cy="523220"/>
          </a:xfrm>
          <a:prstGeom prst="rect">
            <a:avLst/>
          </a:prstGeom>
          <a:noFill/>
        </p:spPr>
        <p:txBody>
          <a:bodyPr wrap="none" rtlCol="0">
            <a:spAutoFit/>
          </a:bodyPr>
          <a:lstStyle/>
          <a:p>
            <a:pPr algn="ctr"/>
            <a:r>
              <a:rPr lang="en-US" sz="2800" dirty="0"/>
              <a:t>same as: mean over distribution of z</a:t>
            </a:r>
          </a:p>
        </p:txBody>
      </p:sp>
      <p:sp>
        <p:nvSpPr>
          <p:cNvPr id="6" name="TextBox 5">
            <a:extLst>
              <a:ext uri="{FF2B5EF4-FFF2-40B4-BE49-F238E27FC236}">
                <a16:creationId xmlns:a16="http://schemas.microsoft.com/office/drawing/2014/main" id="{014C3865-FBD7-6BF0-6A47-D4E8C5079A7F}"/>
              </a:ext>
            </a:extLst>
          </p:cNvPr>
          <p:cNvSpPr txBox="1"/>
          <p:nvPr/>
        </p:nvSpPr>
        <p:spPr>
          <a:xfrm>
            <a:off x="8375091" y="4909259"/>
            <a:ext cx="3384453" cy="954107"/>
          </a:xfrm>
          <a:prstGeom prst="rect">
            <a:avLst/>
          </a:prstGeom>
          <a:noFill/>
        </p:spPr>
        <p:txBody>
          <a:bodyPr wrap="none" rtlCol="0">
            <a:spAutoFit/>
          </a:bodyPr>
          <a:lstStyle/>
          <a:p>
            <a:pPr algn="ctr"/>
            <a:r>
              <a:rPr lang="en-US" sz="2800" dirty="0"/>
              <a:t>a large sample</a:t>
            </a:r>
            <a:br>
              <a:rPr lang="en-US" sz="2800" dirty="0"/>
            </a:br>
            <a:r>
              <a:rPr lang="en-US" sz="2800" dirty="0"/>
              <a:t>will converge to mean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 grpId="0" animBg="1" advAuto="0"/>
      <p:bldP spid="768" grpId="0" animBg="1" advAuto="0"/>
      <p:bldP spid="4" grpId="0"/>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0" name="VAE_1.mp4" descr="VAE_1.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2321593" y="2759805"/>
            <a:ext cx="7548814" cy="4284462"/>
          </a:xfrm>
          <a:prstGeom prst="rect">
            <a:avLst/>
          </a:prstGeom>
          <a:ln w="12700">
            <a:miter lim="400000"/>
          </a:ln>
        </p:spPr>
      </p:pic>
      <p:pic>
        <p:nvPicPr>
          <p:cNvPr id="771" name="Image"/>
          <p:cNvPicPr>
            <a:picLocks noChangeAspect="1"/>
          </p:cNvPicPr>
          <p:nvPr/>
        </p:nvPicPr>
        <p:blipFill>
          <a:blip r:embed="rId6"/>
          <a:srcRect/>
          <a:stretch/>
        </p:blipFill>
        <p:spPr>
          <a:xfrm>
            <a:off x="1517464" y="1401901"/>
            <a:ext cx="9157072" cy="1589855"/>
          </a:xfrm>
          <a:prstGeom prst="rect">
            <a:avLst/>
          </a:prstGeom>
          <a:ln w="12700">
            <a:miter lim="400000"/>
          </a:ln>
        </p:spPr>
      </p:pic>
      <p:sp>
        <p:nvSpPr>
          <p:cNvPr id="2" name="Title 1">
            <a:extLst>
              <a:ext uri="{FF2B5EF4-FFF2-40B4-BE49-F238E27FC236}">
                <a16:creationId xmlns:a16="http://schemas.microsoft.com/office/drawing/2014/main" id="{E3E8F190-FA0B-CC75-CD24-8FB2527F33AA}"/>
              </a:ext>
            </a:extLst>
          </p:cNvPr>
          <p:cNvSpPr>
            <a:spLocks noGrp="1"/>
          </p:cNvSpPr>
          <p:nvPr>
            <p:ph type="title"/>
          </p:nvPr>
        </p:nvSpPr>
        <p:spPr>
          <a:xfrm>
            <a:off x="0" y="0"/>
            <a:ext cx="12192000" cy="1183341"/>
          </a:xfrm>
        </p:spPr>
        <p:txBody>
          <a:bodyPr>
            <a:noAutofit/>
          </a:bodyPr>
          <a:lstStyle/>
          <a:p>
            <a:r>
              <a:rPr lang="en-US" sz="4200" dirty="0"/>
              <a:t>Fitting an infinite mixture of Gaussians via Monte Carlo</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770"/>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77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770"/>
                </p:tgtEl>
              </p:cMediaNode>
            </p:video>
            <p:seq concurrent="1" prevAc="none" nextAc="seek">
              <p:cTn id="11" restart="whenNotActive" fill="hold" evtFilter="cancelBubble" nodeType="interactiveSeq">
                <p:stCondLst>
                  <p:cond evt="onClick" delay="0">
                    <p:tgtEl>
                      <p:spTgt spid="770"/>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70"/>
                                        </p:tgtEl>
                                      </p:cBhvr>
                                    </p:cmd>
                                  </p:childTnLst>
                                </p:cTn>
                              </p:par>
                            </p:childTnLst>
                          </p:cTn>
                        </p:par>
                      </p:childTnLst>
                    </p:cTn>
                  </p:par>
                </p:childTnLst>
              </p:cTn>
              <p:nextCondLst>
                <p:cond evt="onClick" delay="0">
                  <p:tgtEl>
                    <p:spTgt spid="770"/>
                  </p:tgtEl>
                </p:cond>
              </p:nextCondLst>
            </p:seq>
          </p:childTnLst>
        </p:cTn>
      </p:par>
    </p:tnLst>
    <p:bldLst>
      <p:bldP spid="770"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Trick #2: Importance sampling"/>
          <p:cNvSpPr txBox="1"/>
          <p:nvPr/>
        </p:nvSpPr>
        <p:spPr>
          <a:xfrm>
            <a:off x="477182" y="1890817"/>
            <a:ext cx="4426533"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2800" dirty="0"/>
              <a:t>Trick #2: Importance sampling</a:t>
            </a:r>
          </a:p>
        </p:txBody>
      </p:sp>
      <p:sp>
        <p:nvSpPr>
          <p:cNvPr id="775" name="Oval"/>
          <p:cNvSpPr/>
          <p:nvPr/>
        </p:nvSpPr>
        <p:spPr>
          <a:xfrm>
            <a:off x="2690449" y="2717347"/>
            <a:ext cx="2260455" cy="2171483"/>
          </a:xfrm>
          <a:prstGeom prst="ellipse">
            <a:avLst/>
          </a:pr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776" name="Shape"/>
          <p:cNvSpPr/>
          <p:nvPr/>
        </p:nvSpPr>
        <p:spPr>
          <a:xfrm>
            <a:off x="7056060" y="2036409"/>
            <a:ext cx="3273513" cy="3533359"/>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40"/>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pic>
        <p:nvPicPr>
          <p:cNvPr id="777" name="p_mathbf_z.pdf" descr="p_mathbf_z.pdf"/>
          <p:cNvPicPr>
            <a:picLocks noChangeAspect="1"/>
          </p:cNvPicPr>
          <p:nvPr/>
        </p:nvPicPr>
        <p:blipFill>
          <a:blip r:embed="rId3"/>
          <a:stretch>
            <a:fillRect/>
          </a:stretch>
        </p:blipFill>
        <p:spPr>
          <a:xfrm>
            <a:off x="2923641" y="2439711"/>
            <a:ext cx="377855" cy="266722"/>
          </a:xfrm>
          <a:prstGeom prst="rect">
            <a:avLst/>
          </a:prstGeom>
          <a:ln w="12700">
            <a:miter lim="400000"/>
          </a:ln>
        </p:spPr>
      </p:pic>
      <p:sp>
        <p:nvSpPr>
          <p:cNvPr id="778" name="7 samples"/>
          <p:cNvSpPr txBox="1"/>
          <p:nvPr/>
        </p:nvSpPr>
        <p:spPr>
          <a:xfrm>
            <a:off x="5065357" y="1644541"/>
            <a:ext cx="1641132" cy="488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atin typeface="Georgia"/>
                <a:ea typeface="Georgia"/>
                <a:cs typeface="Georgia"/>
                <a:sym typeface="Georgia"/>
              </a:defRPr>
            </a:lvl1pPr>
          </a:lstStyle>
          <a:p>
            <a:r>
              <a:rPr sz="2100"/>
              <a:t>7 samples</a:t>
            </a:r>
          </a:p>
        </p:txBody>
      </p:sp>
      <p:grpSp>
        <p:nvGrpSpPr>
          <p:cNvPr id="783" name="Group"/>
          <p:cNvGrpSpPr/>
          <p:nvPr/>
        </p:nvGrpSpPr>
        <p:grpSpPr>
          <a:xfrm>
            <a:off x="3778854" y="5900434"/>
            <a:ext cx="4881824" cy="598886"/>
            <a:chOff x="0" y="0"/>
            <a:chExt cx="9763646" cy="1197770"/>
          </a:xfrm>
        </p:grpSpPr>
        <p:pic>
          <p:nvPicPr>
            <p:cNvPr id="779" name="p_theta_(_mathbf.pdf" descr="p_theta_(_mathbf.pdf"/>
            <p:cNvPicPr>
              <a:picLocks noChangeAspect="1"/>
            </p:cNvPicPr>
            <p:nvPr/>
          </p:nvPicPr>
          <p:blipFill>
            <a:blip r:embed="rId4"/>
            <a:stretch>
              <a:fillRect/>
            </a:stretch>
          </p:blipFill>
          <p:spPr>
            <a:xfrm>
              <a:off x="0" y="0"/>
              <a:ext cx="9763647" cy="1197771"/>
            </a:xfrm>
            <a:prstGeom prst="rect">
              <a:avLst/>
            </a:prstGeom>
            <a:ln w="12700" cap="flat">
              <a:noFill/>
              <a:miter lim="400000"/>
            </a:ln>
            <a:effectLst/>
          </p:spPr>
        </p:pic>
        <p:grpSp>
          <p:nvGrpSpPr>
            <p:cNvPr id="782" name="Group"/>
            <p:cNvGrpSpPr/>
            <p:nvPr/>
          </p:nvGrpSpPr>
          <p:grpSpPr>
            <a:xfrm>
              <a:off x="1473108" y="197846"/>
              <a:ext cx="985696" cy="732293"/>
              <a:chOff x="0" y="0"/>
              <a:chExt cx="985695" cy="732291"/>
            </a:xfrm>
          </p:grpSpPr>
          <p:sp>
            <p:nvSpPr>
              <p:cNvPr id="780" name="Rectangle"/>
              <p:cNvSpPr/>
              <p:nvPr/>
            </p:nvSpPr>
            <p:spPr>
              <a:xfrm>
                <a:off x="0" y="0"/>
                <a:ext cx="985696" cy="732292"/>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781" name="=.pdf" descr="=.pdf"/>
              <p:cNvPicPr>
                <a:picLocks noChangeAspect="1"/>
              </p:cNvPicPr>
              <p:nvPr/>
            </p:nvPicPr>
            <p:blipFill>
              <a:blip r:embed="rId5"/>
              <a:stretch>
                <a:fillRect/>
              </a:stretch>
            </p:blipFill>
            <p:spPr>
              <a:xfrm>
                <a:off x="252619" y="266049"/>
                <a:ext cx="480458" cy="200191"/>
              </a:xfrm>
              <a:prstGeom prst="rect">
                <a:avLst/>
              </a:prstGeom>
              <a:ln w="12700" cap="flat">
                <a:noFill/>
                <a:miter lim="400000"/>
              </a:ln>
              <a:effectLst/>
            </p:spPr>
          </p:pic>
        </p:grpSp>
      </p:grpSp>
      <p:grpSp>
        <p:nvGrpSpPr>
          <p:cNvPr id="786" name="Group"/>
          <p:cNvGrpSpPr/>
          <p:nvPr/>
        </p:nvGrpSpPr>
        <p:grpSpPr>
          <a:xfrm>
            <a:off x="6988832" y="2864571"/>
            <a:ext cx="1107413" cy="1107413"/>
            <a:chOff x="0" y="0"/>
            <a:chExt cx="2214824" cy="2214825"/>
          </a:xfrm>
        </p:grpSpPr>
        <p:sp>
          <p:nvSpPr>
            <p:cNvPr id="784" name="Circle"/>
            <p:cNvSpPr/>
            <p:nvPr/>
          </p:nvSpPr>
          <p:spPr>
            <a:xfrm>
              <a:off x="0" y="0"/>
              <a:ext cx="2214825" cy="2214826"/>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785" name="Circle"/>
            <p:cNvSpPr/>
            <p:nvPr/>
          </p:nvSpPr>
          <p:spPr>
            <a:xfrm>
              <a:off x="993200" y="991575"/>
              <a:ext cx="228425" cy="23167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789" name="Group"/>
          <p:cNvGrpSpPr/>
          <p:nvPr/>
        </p:nvGrpSpPr>
        <p:grpSpPr>
          <a:xfrm>
            <a:off x="7465530" y="3022248"/>
            <a:ext cx="236832" cy="240203"/>
            <a:chOff x="0" y="0"/>
            <a:chExt cx="473662" cy="480404"/>
          </a:xfrm>
        </p:grpSpPr>
        <p:sp>
          <p:nvSpPr>
            <p:cNvPr id="787" name="Oval"/>
            <p:cNvSpPr/>
            <p:nvPr/>
          </p:nvSpPr>
          <p:spPr>
            <a:xfrm>
              <a:off x="0" y="0"/>
              <a:ext cx="473663" cy="480405"/>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788" name="mathbf_x.pdf" descr="mathbf_x.pdf"/>
            <p:cNvPicPr>
              <a:picLocks noChangeAspect="1"/>
            </p:cNvPicPr>
            <p:nvPr/>
          </p:nvPicPr>
          <p:blipFill>
            <a:blip r:embed="rId6"/>
            <a:stretch>
              <a:fillRect/>
            </a:stretch>
          </p:blipFill>
          <p:spPr>
            <a:xfrm>
              <a:off x="86924" y="124364"/>
              <a:ext cx="299816" cy="231676"/>
            </a:xfrm>
            <a:prstGeom prst="rect">
              <a:avLst/>
            </a:prstGeom>
            <a:ln w="12700" cap="flat">
              <a:noFill/>
              <a:miter lim="400000"/>
            </a:ln>
            <a:effectLst/>
          </p:spPr>
        </p:pic>
      </p:grpSp>
      <p:grpSp>
        <p:nvGrpSpPr>
          <p:cNvPr id="824" name="Group"/>
          <p:cNvGrpSpPr/>
          <p:nvPr/>
        </p:nvGrpSpPr>
        <p:grpSpPr>
          <a:xfrm>
            <a:off x="2897412" y="1408302"/>
            <a:ext cx="7481884" cy="4237018"/>
            <a:chOff x="0" y="0"/>
            <a:chExt cx="14963765" cy="8474033"/>
          </a:xfrm>
        </p:grpSpPr>
        <p:grpSp>
          <p:nvGrpSpPr>
            <p:cNvPr id="792" name="Group"/>
            <p:cNvGrpSpPr/>
            <p:nvPr/>
          </p:nvGrpSpPr>
          <p:grpSpPr>
            <a:xfrm>
              <a:off x="12559929" y="1393622"/>
              <a:ext cx="2403837" cy="2403837"/>
              <a:chOff x="0" y="0"/>
              <a:chExt cx="2403836" cy="2403836"/>
            </a:xfrm>
          </p:grpSpPr>
          <p:sp>
            <p:nvSpPr>
              <p:cNvPr id="790" name="Circle"/>
              <p:cNvSpPr/>
              <p:nvPr/>
            </p:nvSpPr>
            <p:spPr>
              <a:xfrm>
                <a:off x="0" y="0"/>
                <a:ext cx="2403837" cy="2403837"/>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791" name="Circle"/>
              <p:cNvSpPr/>
              <p:nvPr/>
            </p:nvSpPr>
            <p:spPr>
              <a:xfrm>
                <a:off x="1087707" y="1086080"/>
                <a:ext cx="228425" cy="231677"/>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795" name="Group"/>
            <p:cNvGrpSpPr/>
            <p:nvPr/>
          </p:nvGrpSpPr>
          <p:grpSpPr>
            <a:xfrm>
              <a:off x="12543181" y="3488380"/>
              <a:ext cx="1529050" cy="1529050"/>
              <a:chOff x="0" y="0"/>
              <a:chExt cx="1529048" cy="1529048"/>
            </a:xfrm>
          </p:grpSpPr>
          <p:sp>
            <p:nvSpPr>
              <p:cNvPr id="793" name="Circle"/>
              <p:cNvSpPr/>
              <p:nvPr/>
            </p:nvSpPr>
            <p:spPr>
              <a:xfrm>
                <a:off x="0" y="0"/>
                <a:ext cx="1529049" cy="1529049"/>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794" name="Circle"/>
              <p:cNvSpPr/>
              <p:nvPr/>
            </p:nvSpPr>
            <p:spPr>
              <a:xfrm>
                <a:off x="650310" y="648687"/>
                <a:ext cx="228425" cy="23167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798" name="Group"/>
            <p:cNvGrpSpPr/>
            <p:nvPr/>
          </p:nvGrpSpPr>
          <p:grpSpPr>
            <a:xfrm>
              <a:off x="11377702" y="4455443"/>
              <a:ext cx="1735357" cy="1735358"/>
              <a:chOff x="0" y="0"/>
              <a:chExt cx="1735356" cy="1735356"/>
            </a:xfrm>
          </p:grpSpPr>
          <p:sp>
            <p:nvSpPr>
              <p:cNvPr id="796" name="Circle"/>
              <p:cNvSpPr/>
              <p:nvPr/>
            </p:nvSpPr>
            <p:spPr>
              <a:xfrm>
                <a:off x="0" y="0"/>
                <a:ext cx="1735357" cy="1735357"/>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797" name="Circle"/>
              <p:cNvSpPr/>
              <p:nvPr/>
            </p:nvSpPr>
            <p:spPr>
              <a:xfrm>
                <a:off x="753465" y="751840"/>
                <a:ext cx="228425" cy="23167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801" name="Group"/>
            <p:cNvGrpSpPr/>
            <p:nvPr/>
          </p:nvGrpSpPr>
          <p:grpSpPr>
            <a:xfrm>
              <a:off x="10602171" y="5553478"/>
              <a:ext cx="1529050" cy="1529050"/>
              <a:chOff x="0" y="0"/>
              <a:chExt cx="1529048" cy="1529048"/>
            </a:xfrm>
          </p:grpSpPr>
          <p:sp>
            <p:nvSpPr>
              <p:cNvPr id="799" name="Circle"/>
              <p:cNvSpPr/>
              <p:nvPr/>
            </p:nvSpPr>
            <p:spPr>
              <a:xfrm>
                <a:off x="0" y="0"/>
                <a:ext cx="1529049" cy="1529049"/>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00" name="Circle"/>
              <p:cNvSpPr/>
              <p:nvPr/>
            </p:nvSpPr>
            <p:spPr>
              <a:xfrm>
                <a:off x="650312" y="648685"/>
                <a:ext cx="228424" cy="231677"/>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804" name="Group"/>
            <p:cNvGrpSpPr/>
            <p:nvPr/>
          </p:nvGrpSpPr>
          <p:grpSpPr>
            <a:xfrm>
              <a:off x="9905483" y="6668674"/>
              <a:ext cx="1735358" cy="1805360"/>
              <a:chOff x="0" y="0"/>
              <a:chExt cx="1735356" cy="1805359"/>
            </a:xfrm>
          </p:grpSpPr>
          <p:sp>
            <p:nvSpPr>
              <p:cNvPr id="802" name="Oval"/>
              <p:cNvSpPr/>
              <p:nvPr/>
            </p:nvSpPr>
            <p:spPr>
              <a:xfrm>
                <a:off x="0" y="0"/>
                <a:ext cx="1735357" cy="1805360"/>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03" name="Circle"/>
              <p:cNvSpPr/>
              <p:nvPr/>
            </p:nvSpPr>
            <p:spPr>
              <a:xfrm>
                <a:off x="753465" y="786841"/>
                <a:ext cx="228425" cy="23167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807" name="Group"/>
            <p:cNvGrpSpPr/>
            <p:nvPr/>
          </p:nvGrpSpPr>
          <p:grpSpPr>
            <a:xfrm>
              <a:off x="9790008" y="4393523"/>
              <a:ext cx="1403682" cy="1403682"/>
              <a:chOff x="0" y="0"/>
              <a:chExt cx="1403681" cy="1403681"/>
            </a:xfrm>
          </p:grpSpPr>
          <p:sp>
            <p:nvSpPr>
              <p:cNvPr id="805" name="Circle"/>
              <p:cNvSpPr/>
              <p:nvPr/>
            </p:nvSpPr>
            <p:spPr>
              <a:xfrm>
                <a:off x="0" y="0"/>
                <a:ext cx="1403682" cy="1403682"/>
              </a:xfrm>
              <a:prstGeom prst="ellipse">
                <a:avLst/>
              </a:prstGeom>
              <a:solidFill>
                <a:srgbClr val="FFFFFF">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06" name="Circle"/>
              <p:cNvSpPr/>
              <p:nvPr/>
            </p:nvSpPr>
            <p:spPr>
              <a:xfrm>
                <a:off x="587627" y="586002"/>
                <a:ext cx="228425" cy="231677"/>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808" name="Line"/>
            <p:cNvSpPr/>
            <p:nvPr/>
          </p:nvSpPr>
          <p:spPr>
            <a:xfrm rot="735952">
              <a:off x="3296764" y="5366604"/>
              <a:ext cx="7877969" cy="1074604"/>
            </a:xfrm>
            <a:custGeom>
              <a:avLst/>
              <a:gdLst/>
              <a:ahLst/>
              <a:cxnLst>
                <a:cxn ang="0">
                  <a:pos x="wd2" y="hd2"/>
                </a:cxn>
                <a:cxn ang="5400000">
                  <a:pos x="wd2" y="hd2"/>
                </a:cxn>
                <a:cxn ang="10800000">
                  <a:pos x="wd2" y="hd2"/>
                </a:cxn>
                <a:cxn ang="16200000">
                  <a:pos x="wd2" y="hd2"/>
                </a:cxn>
              </a:cxnLst>
              <a:rect l="0" t="0" r="r" b="b"/>
              <a:pathLst>
                <a:path w="21600" h="19553" extrusionOk="0">
                  <a:moveTo>
                    <a:pt x="0" y="19553"/>
                  </a:moveTo>
                  <a:cubicBezTo>
                    <a:pt x="763" y="14300"/>
                    <a:pt x="1659" y="9969"/>
                    <a:pt x="2646" y="6753"/>
                  </a:cubicBezTo>
                  <a:cubicBezTo>
                    <a:pt x="5168" y="-1463"/>
                    <a:pt x="8090" y="-2047"/>
                    <a:pt x="10735" y="4262"/>
                  </a:cubicBezTo>
                  <a:cubicBezTo>
                    <a:pt x="12279" y="7945"/>
                    <a:pt x="13714" y="13935"/>
                    <a:pt x="15350" y="15171"/>
                  </a:cubicBezTo>
                  <a:cubicBezTo>
                    <a:pt x="17557" y="16839"/>
                    <a:pt x="19615" y="9803"/>
                    <a:pt x="21600" y="3257"/>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09" name="Line"/>
            <p:cNvSpPr/>
            <p:nvPr/>
          </p:nvSpPr>
          <p:spPr>
            <a:xfrm rot="735952">
              <a:off x="2236703" y="5359435"/>
              <a:ext cx="8466753" cy="2162704"/>
            </a:xfrm>
            <a:custGeom>
              <a:avLst/>
              <a:gdLst/>
              <a:ahLst/>
              <a:cxnLst>
                <a:cxn ang="0">
                  <a:pos x="wd2" y="hd2"/>
                </a:cxn>
                <a:cxn ang="5400000">
                  <a:pos x="wd2" y="hd2"/>
                </a:cxn>
                <a:cxn ang="10800000">
                  <a:pos x="wd2" y="hd2"/>
                </a:cxn>
                <a:cxn ang="16200000">
                  <a:pos x="wd2" y="hd2"/>
                </a:cxn>
              </a:cxnLst>
              <a:rect l="0" t="0" r="r" b="b"/>
              <a:pathLst>
                <a:path w="21600" h="19640" extrusionOk="0">
                  <a:moveTo>
                    <a:pt x="0" y="19640"/>
                  </a:moveTo>
                  <a:cubicBezTo>
                    <a:pt x="1037" y="17492"/>
                    <a:pt x="1980" y="14849"/>
                    <a:pt x="2804" y="11797"/>
                  </a:cubicBezTo>
                  <a:cubicBezTo>
                    <a:pt x="3559" y="9003"/>
                    <a:pt x="4223" y="5825"/>
                    <a:pt x="5131" y="3597"/>
                  </a:cubicBezTo>
                  <a:cubicBezTo>
                    <a:pt x="7397" y="-1960"/>
                    <a:pt x="10365" y="-505"/>
                    <a:pt x="12847" y="4074"/>
                  </a:cubicBezTo>
                  <a:cubicBezTo>
                    <a:pt x="14160" y="6496"/>
                    <a:pt x="15373" y="9733"/>
                    <a:pt x="16812" y="11001"/>
                  </a:cubicBezTo>
                  <a:cubicBezTo>
                    <a:pt x="18372" y="12377"/>
                    <a:pt x="20002" y="11253"/>
                    <a:pt x="21600" y="11749"/>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10" name="Line"/>
            <p:cNvSpPr/>
            <p:nvPr/>
          </p:nvSpPr>
          <p:spPr>
            <a:xfrm rot="735952">
              <a:off x="2774930" y="4463775"/>
              <a:ext cx="9193225" cy="19215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66" y="17696"/>
                    <a:pt x="2259" y="14684"/>
                    <a:pt x="3528" y="12691"/>
                  </a:cubicBezTo>
                  <a:cubicBezTo>
                    <a:pt x="5929" y="8924"/>
                    <a:pt x="8491" y="8820"/>
                    <a:pt x="10989" y="10572"/>
                  </a:cubicBezTo>
                  <a:cubicBezTo>
                    <a:pt x="12172" y="11402"/>
                    <a:pt x="13351" y="12552"/>
                    <a:pt x="14541" y="12867"/>
                  </a:cubicBezTo>
                  <a:cubicBezTo>
                    <a:pt x="17208" y="13574"/>
                    <a:pt x="19913" y="9812"/>
                    <a:pt x="21600" y="0"/>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11" name="Line"/>
            <p:cNvSpPr/>
            <p:nvPr/>
          </p:nvSpPr>
          <p:spPr>
            <a:xfrm rot="735952">
              <a:off x="2840739" y="3204740"/>
              <a:ext cx="10049011" cy="27126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5" y="20111"/>
                    <a:pt x="2200" y="18952"/>
                    <a:pt x="3333" y="18140"/>
                  </a:cubicBezTo>
                  <a:cubicBezTo>
                    <a:pt x="5616" y="16505"/>
                    <a:pt x="7946" y="16254"/>
                    <a:pt x="10270" y="16357"/>
                  </a:cubicBezTo>
                  <a:cubicBezTo>
                    <a:pt x="11283" y="16403"/>
                    <a:pt x="12300" y="16482"/>
                    <a:pt x="13309" y="16119"/>
                  </a:cubicBezTo>
                  <a:cubicBezTo>
                    <a:pt x="16539" y="14956"/>
                    <a:pt x="19539" y="9281"/>
                    <a:pt x="21600" y="0"/>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nvGrpSpPr>
            <p:cNvPr id="814" name="Group"/>
            <p:cNvGrpSpPr/>
            <p:nvPr/>
          </p:nvGrpSpPr>
          <p:grpSpPr>
            <a:xfrm>
              <a:off x="2009185" y="-1"/>
              <a:ext cx="11614900" cy="6004153"/>
              <a:chOff x="0" y="0"/>
              <a:chExt cx="11614899" cy="6004151"/>
            </a:xfrm>
          </p:grpSpPr>
          <p:sp>
            <p:nvSpPr>
              <p:cNvPr id="812" name="Line"/>
              <p:cNvSpPr/>
              <p:nvPr/>
            </p:nvSpPr>
            <p:spPr>
              <a:xfrm rot="735952">
                <a:off x="991439" y="1052487"/>
                <a:ext cx="10327147" cy="3899177"/>
              </a:xfrm>
              <a:custGeom>
                <a:avLst/>
                <a:gdLst/>
                <a:ahLst/>
                <a:cxnLst>
                  <a:cxn ang="0">
                    <a:pos x="wd2" y="hd2"/>
                  </a:cxn>
                  <a:cxn ang="5400000">
                    <a:pos x="wd2" y="hd2"/>
                  </a:cxn>
                  <a:cxn ang="10800000">
                    <a:pos x="wd2" y="hd2"/>
                  </a:cxn>
                  <a:cxn ang="16200000">
                    <a:pos x="wd2" y="hd2"/>
                  </a:cxn>
                </a:cxnLst>
                <a:rect l="0" t="0" r="r" b="b"/>
                <a:pathLst>
                  <a:path w="21600" h="18721" extrusionOk="0">
                    <a:moveTo>
                      <a:pt x="0" y="15686"/>
                    </a:moveTo>
                    <a:cubicBezTo>
                      <a:pt x="821" y="16147"/>
                      <a:pt x="1634" y="16663"/>
                      <a:pt x="2438" y="17233"/>
                    </a:cubicBezTo>
                    <a:cubicBezTo>
                      <a:pt x="3380" y="17901"/>
                      <a:pt x="4329" y="18656"/>
                      <a:pt x="5328" y="18717"/>
                    </a:cubicBezTo>
                    <a:cubicBezTo>
                      <a:pt x="6308" y="18777"/>
                      <a:pt x="7257" y="18170"/>
                      <a:pt x="8034" y="16821"/>
                    </a:cubicBezTo>
                    <a:cubicBezTo>
                      <a:pt x="8823" y="15453"/>
                      <a:pt x="9355" y="13435"/>
                      <a:pt x="9932" y="11586"/>
                    </a:cubicBezTo>
                    <a:cubicBezTo>
                      <a:pt x="12727" y="2636"/>
                      <a:pt x="17415" y="-2823"/>
                      <a:pt x="21600" y="1522"/>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13" name="mathbf_z^(1).pdf" descr="mathbf_z^(1).pdf"/>
              <p:cNvPicPr>
                <a:picLocks noChangeAspect="1"/>
              </p:cNvPicPr>
              <p:nvPr/>
            </p:nvPicPr>
            <p:blipFill>
              <a:blip r:embed="rId7"/>
              <a:stretch>
                <a:fillRect/>
              </a:stretch>
            </p:blipFill>
            <p:spPr>
              <a:xfrm>
                <a:off x="0" y="2855204"/>
                <a:ext cx="745192" cy="501572"/>
              </a:xfrm>
              <a:prstGeom prst="rect">
                <a:avLst/>
              </a:prstGeom>
              <a:ln w="12700" cap="flat">
                <a:noFill/>
                <a:miter lim="400000"/>
              </a:ln>
              <a:effectLst/>
            </p:spPr>
          </p:pic>
        </p:grpSp>
        <p:grpSp>
          <p:nvGrpSpPr>
            <p:cNvPr id="817" name="Group"/>
            <p:cNvGrpSpPr/>
            <p:nvPr/>
          </p:nvGrpSpPr>
          <p:grpSpPr>
            <a:xfrm>
              <a:off x="0" y="3004494"/>
              <a:ext cx="10326063" cy="3332454"/>
              <a:chOff x="0" y="0"/>
              <a:chExt cx="10326063" cy="3332452"/>
            </a:xfrm>
          </p:grpSpPr>
          <p:sp>
            <p:nvSpPr>
              <p:cNvPr id="815" name="Line"/>
              <p:cNvSpPr/>
              <p:nvPr/>
            </p:nvSpPr>
            <p:spPr>
              <a:xfrm rot="735952">
                <a:off x="869162" y="985050"/>
                <a:ext cx="9419702" cy="1362353"/>
              </a:xfrm>
              <a:custGeom>
                <a:avLst/>
                <a:gdLst/>
                <a:ahLst/>
                <a:cxnLst>
                  <a:cxn ang="0">
                    <a:pos x="wd2" y="hd2"/>
                  </a:cxn>
                  <a:cxn ang="5400000">
                    <a:pos x="wd2" y="hd2"/>
                  </a:cxn>
                  <a:cxn ang="10800000">
                    <a:pos x="wd2" y="hd2"/>
                  </a:cxn>
                  <a:cxn ang="16200000">
                    <a:pos x="wd2" y="hd2"/>
                  </a:cxn>
                </a:cxnLst>
                <a:rect l="0" t="0" r="r" b="b"/>
                <a:pathLst>
                  <a:path w="21600" h="21076" extrusionOk="0">
                    <a:moveTo>
                      <a:pt x="0" y="21076"/>
                    </a:moveTo>
                    <a:cubicBezTo>
                      <a:pt x="813" y="16358"/>
                      <a:pt x="1799" y="13216"/>
                      <a:pt x="2854" y="11971"/>
                    </a:cubicBezTo>
                    <a:cubicBezTo>
                      <a:pt x="4174" y="10412"/>
                      <a:pt x="5519" y="11918"/>
                      <a:pt x="6860" y="12274"/>
                    </a:cubicBezTo>
                    <a:cubicBezTo>
                      <a:pt x="9161" y="12885"/>
                      <a:pt x="11441" y="10080"/>
                      <a:pt x="13670" y="6199"/>
                    </a:cubicBezTo>
                    <a:cubicBezTo>
                      <a:pt x="14924" y="4016"/>
                      <a:pt x="16170" y="1466"/>
                      <a:pt x="17458" y="504"/>
                    </a:cubicBezTo>
                    <a:cubicBezTo>
                      <a:pt x="18833" y="-524"/>
                      <a:pt x="20218" y="277"/>
                      <a:pt x="21600" y="654"/>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16" name="mathbf_z^(3).pdf" descr="mathbf_z^(3).pdf"/>
              <p:cNvPicPr>
                <a:picLocks noChangeAspect="1"/>
              </p:cNvPicPr>
              <p:nvPr/>
            </p:nvPicPr>
            <p:blipFill>
              <a:blip r:embed="rId8"/>
              <a:stretch>
                <a:fillRect/>
              </a:stretch>
            </p:blipFill>
            <p:spPr>
              <a:xfrm>
                <a:off x="0" y="1224904"/>
                <a:ext cx="745192" cy="501572"/>
              </a:xfrm>
              <a:prstGeom prst="rect">
                <a:avLst/>
              </a:prstGeom>
              <a:ln w="12700" cap="flat">
                <a:noFill/>
                <a:miter lim="400000"/>
              </a:ln>
              <a:effectLst/>
            </p:spPr>
          </p:pic>
        </p:grpSp>
        <p:grpSp>
          <p:nvGrpSpPr>
            <p:cNvPr id="820" name="Group"/>
            <p:cNvGrpSpPr/>
            <p:nvPr/>
          </p:nvGrpSpPr>
          <p:grpSpPr>
            <a:xfrm>
              <a:off x="8182838" y="2912537"/>
              <a:ext cx="2214826" cy="2214826"/>
              <a:chOff x="0" y="0"/>
              <a:chExt cx="2214824" cy="2214825"/>
            </a:xfrm>
          </p:grpSpPr>
          <p:sp>
            <p:nvSpPr>
              <p:cNvPr id="818" name="Circle"/>
              <p:cNvSpPr/>
              <p:nvPr/>
            </p:nvSpPr>
            <p:spPr>
              <a:xfrm>
                <a:off x="0" y="0"/>
                <a:ext cx="2214825" cy="2214826"/>
              </a:xfrm>
              <a:prstGeom prst="ellipse">
                <a:avLst/>
              </a:prstGeom>
              <a:noFill/>
              <a:ln w="127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19" name="Circle"/>
              <p:cNvSpPr/>
              <p:nvPr/>
            </p:nvSpPr>
            <p:spPr>
              <a:xfrm>
                <a:off x="993200" y="991575"/>
                <a:ext cx="228425" cy="231676"/>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823" name="Group"/>
            <p:cNvGrpSpPr/>
            <p:nvPr/>
          </p:nvGrpSpPr>
          <p:grpSpPr>
            <a:xfrm>
              <a:off x="342862" y="2130946"/>
              <a:ext cx="8770642" cy="3154613"/>
              <a:chOff x="0" y="0"/>
              <a:chExt cx="8770640" cy="3154612"/>
            </a:xfrm>
          </p:grpSpPr>
          <p:sp>
            <p:nvSpPr>
              <p:cNvPr id="821" name="Line"/>
              <p:cNvSpPr/>
              <p:nvPr/>
            </p:nvSpPr>
            <p:spPr>
              <a:xfrm rot="735952">
                <a:off x="888716" y="811975"/>
                <a:ext cx="7808456" cy="1530662"/>
              </a:xfrm>
              <a:custGeom>
                <a:avLst/>
                <a:gdLst/>
                <a:ahLst/>
                <a:cxnLst>
                  <a:cxn ang="0">
                    <a:pos x="wd2" y="hd2"/>
                  </a:cxn>
                  <a:cxn ang="5400000">
                    <a:pos x="wd2" y="hd2"/>
                  </a:cxn>
                  <a:cxn ang="10800000">
                    <a:pos x="wd2" y="hd2"/>
                  </a:cxn>
                  <a:cxn ang="16200000">
                    <a:pos x="wd2" y="hd2"/>
                  </a:cxn>
                </a:cxnLst>
                <a:rect l="0" t="0" r="r" b="b"/>
                <a:pathLst>
                  <a:path w="21600" h="18784" extrusionOk="0">
                    <a:moveTo>
                      <a:pt x="0" y="16884"/>
                    </a:moveTo>
                    <a:cubicBezTo>
                      <a:pt x="1530" y="15466"/>
                      <a:pt x="3098" y="15049"/>
                      <a:pt x="4655" y="15647"/>
                    </a:cubicBezTo>
                    <a:cubicBezTo>
                      <a:pt x="6826" y="16481"/>
                      <a:pt x="8939" y="19261"/>
                      <a:pt x="11112" y="18712"/>
                    </a:cubicBezTo>
                    <a:cubicBezTo>
                      <a:pt x="13243" y="18174"/>
                      <a:pt x="15276" y="14477"/>
                      <a:pt x="16973" y="8712"/>
                    </a:cubicBezTo>
                    <a:cubicBezTo>
                      <a:pt x="18422" y="3785"/>
                      <a:pt x="19981" y="-2339"/>
                      <a:pt x="21600" y="909"/>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22" name="mathbf_z^(2).pdf" descr="mathbf_z^(2).pdf"/>
              <p:cNvPicPr>
                <a:picLocks noChangeAspect="1"/>
              </p:cNvPicPr>
              <p:nvPr/>
            </p:nvPicPr>
            <p:blipFill>
              <a:blip r:embed="rId9"/>
              <a:stretch>
                <a:fillRect/>
              </a:stretch>
            </p:blipFill>
            <p:spPr>
              <a:xfrm>
                <a:off x="0" y="1130816"/>
                <a:ext cx="745192" cy="501572"/>
              </a:xfrm>
              <a:prstGeom prst="rect">
                <a:avLst/>
              </a:prstGeom>
              <a:ln w="12700" cap="flat">
                <a:noFill/>
                <a:miter lim="400000"/>
              </a:ln>
              <a:effectLst/>
            </p:spPr>
          </p:pic>
        </p:grpSp>
      </p:grpSp>
      <p:grpSp>
        <p:nvGrpSpPr>
          <p:cNvPr id="827" name="Group"/>
          <p:cNvGrpSpPr/>
          <p:nvPr/>
        </p:nvGrpSpPr>
        <p:grpSpPr>
          <a:xfrm>
            <a:off x="5612208" y="3205179"/>
            <a:ext cx="742164" cy="1162742"/>
            <a:chOff x="0" y="0"/>
            <a:chExt cx="1484326" cy="2325482"/>
          </a:xfrm>
        </p:grpSpPr>
        <p:sp>
          <p:nvSpPr>
            <p:cNvPr id="825" name="Group"/>
            <p:cNvSpPr/>
            <p:nvPr/>
          </p:nvSpPr>
          <p:spPr>
            <a:xfrm rot="16200000">
              <a:off x="-420579" y="420578"/>
              <a:ext cx="2325484" cy="14843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826" name="g_theta.pdf" descr="g_theta.pdf"/>
            <p:cNvPicPr>
              <a:picLocks noChangeAspect="1"/>
            </p:cNvPicPr>
            <p:nvPr/>
          </p:nvPicPr>
          <p:blipFill>
            <a:blip r:embed="rId10"/>
            <a:stretch>
              <a:fillRect/>
            </a:stretch>
          </p:blipFill>
          <p:spPr>
            <a:xfrm>
              <a:off x="367085" y="862680"/>
              <a:ext cx="750153" cy="600123"/>
            </a:xfrm>
            <a:prstGeom prst="rect">
              <a:avLst/>
            </a:prstGeom>
            <a:ln w="12700" cap="flat">
              <a:noFill/>
              <a:miter lim="400000"/>
            </a:ln>
            <a:effectLst/>
          </p:spPr>
        </p:pic>
      </p:grpSp>
      <p:grpSp>
        <p:nvGrpSpPr>
          <p:cNvPr id="830" name="Group"/>
          <p:cNvGrpSpPr/>
          <p:nvPr/>
        </p:nvGrpSpPr>
        <p:grpSpPr>
          <a:xfrm>
            <a:off x="4395777" y="956761"/>
            <a:ext cx="4230963" cy="1107407"/>
            <a:chOff x="0" y="0"/>
            <a:chExt cx="8461923" cy="2214811"/>
          </a:xfrm>
        </p:grpSpPr>
        <p:sp>
          <p:nvSpPr>
            <p:cNvPr id="828" name="Random sampling"/>
            <p:cNvSpPr txBox="1"/>
            <p:nvPr/>
          </p:nvSpPr>
          <p:spPr>
            <a:xfrm>
              <a:off x="0" y="567691"/>
              <a:ext cx="5960582" cy="9779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u="sng">
                  <a:latin typeface="Georgia"/>
                  <a:ea typeface="Georgia"/>
                  <a:cs typeface="Georgia"/>
                  <a:sym typeface="Georgia"/>
                </a:defRPr>
              </a:lvl1pPr>
            </a:lstStyle>
            <a:p>
              <a:r>
                <a:rPr sz="2100"/>
                <a:t>Random sampling</a:t>
              </a:r>
            </a:p>
          </p:txBody>
        </p:sp>
        <p:pic>
          <p:nvPicPr>
            <p:cNvPr id="829" name="Image" descr="Image"/>
            <p:cNvPicPr>
              <a:picLocks noChangeAspect="1"/>
            </p:cNvPicPr>
            <p:nvPr/>
          </p:nvPicPr>
          <p:blipFill>
            <a:blip r:embed="rId11"/>
            <a:srcRect l="71230" t="55793"/>
            <a:stretch>
              <a:fillRect/>
            </a:stretch>
          </p:blipFill>
          <p:spPr>
            <a:xfrm>
              <a:off x="5482513" y="0"/>
              <a:ext cx="2979411" cy="2214812"/>
            </a:xfrm>
            <a:prstGeom prst="rect">
              <a:avLst/>
            </a:prstGeom>
            <a:ln w="12700" cap="flat">
              <a:noFill/>
              <a:miter lim="400000"/>
            </a:ln>
            <a:effectLst/>
          </p:spPr>
        </p:pic>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F408BCB-D27F-FE80-4446-94A6643FEC25}"/>
                  </a:ext>
                </a:extLst>
              </p:cNvPr>
              <p:cNvSpPr>
                <a:spLocks noGrp="1"/>
              </p:cNvSpPr>
              <p:nvPr>
                <p:ph type="title"/>
              </p:nvPr>
            </p:nvSpPr>
            <p:spPr>
              <a:xfrm>
                <a:off x="0" y="0"/>
                <a:ext cx="12192000" cy="1183341"/>
              </a:xfrm>
            </p:spPr>
            <p:txBody>
              <a:bodyPr>
                <a:noAutofit/>
              </a:bodyPr>
              <a:lstStyle/>
              <a:p>
                <a:r>
                  <a:rPr lang="en-US" sz="4200" dirty="0"/>
                  <a:t>Problem: most </a:t>
                </a:r>
                <a14:m>
                  <m:oMath xmlns:m="http://schemas.openxmlformats.org/officeDocument/2006/math">
                    <m:sSub>
                      <m:sSubPr>
                        <m:ctrlPr>
                          <a:rPr lang="en-US" sz="4400" i="1" smtClean="0">
                            <a:latin typeface="Cambria Math" panose="02040503050406030204" pitchFamily="18" charset="0"/>
                          </a:rPr>
                        </m:ctrlPr>
                      </m:sSubPr>
                      <m:e>
                        <m:r>
                          <a:rPr lang="en-US" sz="4400" i="1">
                            <a:latin typeface="Cambria Math" panose="02040503050406030204" pitchFamily="18" charset="0"/>
                          </a:rPr>
                          <m:t>𝑝</m:t>
                        </m:r>
                      </m:e>
                      <m:sub>
                        <m:r>
                          <a:rPr lang="en-US" sz="4400" i="1">
                            <a:latin typeface="Cambria Math" panose="02040503050406030204" pitchFamily="18" charset="0"/>
                            <a:ea typeface="Cambria Math" panose="02040503050406030204" pitchFamily="18" charset="0"/>
                          </a:rPr>
                          <m:t>𝜃</m:t>
                        </m:r>
                      </m:sub>
                    </m:sSub>
                    <m:d>
                      <m:dPr>
                        <m:endChr m:val="|"/>
                        <m:ctrlPr>
                          <a:rPr lang="en-US" sz="4400" i="1">
                            <a:latin typeface="Cambria Math" panose="02040503050406030204" pitchFamily="18" charset="0"/>
                            <a:ea typeface="Cambria Math" panose="02040503050406030204" pitchFamily="18" charset="0"/>
                          </a:rPr>
                        </m:ctrlPr>
                      </m:dPr>
                      <m:e>
                        <m:sSup>
                          <m:sSupPr>
                            <m:ctrlPr>
                              <a:rPr lang="en-US" sz="4400" b="0" i="1" smtClean="0">
                                <a:latin typeface="Cambria Math" panose="02040503050406030204" pitchFamily="18" charset="0"/>
                                <a:ea typeface="Cambria Math" panose="02040503050406030204" pitchFamily="18" charset="0"/>
                              </a:rPr>
                            </m:ctrlPr>
                          </m:sSupPr>
                          <m:e>
                            <m:r>
                              <a:rPr lang="en-US" sz="4400" b="0" i="1" smtClean="0">
                                <a:latin typeface="Cambria Math" panose="02040503050406030204" pitchFamily="18" charset="0"/>
                                <a:ea typeface="Cambria Math" panose="02040503050406030204" pitchFamily="18" charset="0"/>
                              </a:rPr>
                              <m:t>𝑥</m:t>
                            </m:r>
                          </m:e>
                          <m:sup>
                            <m:r>
                              <a:rPr lang="en-US" sz="4400" b="0" i="1" smtClean="0">
                                <a:latin typeface="Cambria Math" panose="02040503050406030204" pitchFamily="18" charset="0"/>
                                <a:ea typeface="Cambria Math" panose="02040503050406030204" pitchFamily="18" charset="0"/>
                              </a:rPr>
                              <m:t>(</m:t>
                            </m:r>
                            <m:r>
                              <a:rPr lang="en-US" sz="4400" b="0" i="1" smtClean="0">
                                <a:latin typeface="Cambria Math" panose="02040503050406030204" pitchFamily="18" charset="0"/>
                                <a:ea typeface="Cambria Math" panose="02040503050406030204" pitchFamily="18" charset="0"/>
                              </a:rPr>
                              <m:t>𝑖</m:t>
                            </m:r>
                            <m:r>
                              <a:rPr lang="en-US" sz="4400" b="0" i="1" smtClean="0">
                                <a:latin typeface="Cambria Math" panose="02040503050406030204" pitchFamily="18" charset="0"/>
                                <a:ea typeface="Cambria Math" panose="02040503050406030204" pitchFamily="18" charset="0"/>
                              </a:rPr>
                              <m:t>)</m:t>
                            </m:r>
                          </m:sup>
                        </m:sSup>
                        <m:r>
                          <a:rPr lang="en-US" sz="4400" b="0" i="1" smtClean="0">
                            <a:latin typeface="Cambria Math" panose="02040503050406030204" pitchFamily="18" charset="0"/>
                            <a:ea typeface="Cambria Math" panose="02040503050406030204" pitchFamily="18" charset="0"/>
                          </a:rPr>
                          <m:t> </m:t>
                        </m:r>
                      </m:e>
                    </m:d>
                    <m:sSup>
                      <m:sSupPr>
                        <m:ctrlPr>
                          <a:rPr lang="en-US" sz="4400" i="1">
                            <a:latin typeface="Cambria Math" panose="02040503050406030204" pitchFamily="18" charset="0"/>
                            <a:ea typeface="Cambria Math" panose="02040503050406030204" pitchFamily="18" charset="0"/>
                          </a:rPr>
                        </m:ctrlPr>
                      </m:sSupPr>
                      <m:e>
                        <m:r>
                          <a:rPr lang="en-US" sz="4400" b="0" i="1" smtClean="0">
                            <a:latin typeface="Cambria Math" panose="02040503050406030204" pitchFamily="18" charset="0"/>
                            <a:ea typeface="Cambria Math" panose="02040503050406030204" pitchFamily="18" charset="0"/>
                          </a:rPr>
                          <m:t>𝑧</m:t>
                        </m:r>
                      </m:e>
                      <m:sup>
                        <m:r>
                          <a:rPr lang="en-US" sz="4400" i="1">
                            <a:latin typeface="Cambria Math" panose="02040503050406030204" pitchFamily="18" charset="0"/>
                            <a:ea typeface="Cambria Math" panose="02040503050406030204" pitchFamily="18" charset="0"/>
                          </a:rPr>
                          <m:t>(</m:t>
                        </m:r>
                        <m:r>
                          <a:rPr lang="en-US" sz="4400" b="0" i="1" smtClean="0">
                            <a:latin typeface="Cambria Math" panose="02040503050406030204" pitchFamily="18" charset="0"/>
                            <a:ea typeface="Cambria Math" panose="02040503050406030204" pitchFamily="18" charset="0"/>
                          </a:rPr>
                          <m:t>𝑗</m:t>
                        </m:r>
                        <m:r>
                          <a:rPr lang="en-US" sz="4400" i="1">
                            <a:latin typeface="Cambria Math" panose="02040503050406030204" pitchFamily="18" charset="0"/>
                            <a:ea typeface="Cambria Math" panose="02040503050406030204" pitchFamily="18" charset="0"/>
                          </a:rPr>
                          <m:t>)</m:t>
                        </m:r>
                      </m:sup>
                    </m:sSup>
                    <m:r>
                      <a:rPr lang="en-US" sz="4400" i="1">
                        <a:latin typeface="Cambria Math" panose="02040503050406030204" pitchFamily="18" charset="0"/>
                        <a:ea typeface="Cambria Math" panose="02040503050406030204" pitchFamily="18" charset="0"/>
                      </a:rPr>
                      <m:t>)</m:t>
                    </m:r>
                  </m:oMath>
                </a14:m>
                <a:r>
                  <a:rPr lang="en-US" sz="4200" dirty="0"/>
                  <a:t> are wasted, near zero</a:t>
                </a:r>
              </a:p>
            </p:txBody>
          </p:sp>
        </mc:Choice>
        <mc:Fallback xmlns="">
          <p:sp>
            <p:nvSpPr>
              <p:cNvPr id="2" name="Title 1">
                <a:extLst>
                  <a:ext uri="{FF2B5EF4-FFF2-40B4-BE49-F238E27FC236}">
                    <a16:creationId xmlns:a16="http://schemas.microsoft.com/office/drawing/2014/main" id="{6F408BCB-D27F-FE80-4446-94A6643FEC25}"/>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12"/>
                <a:stretch>
                  <a:fillRect b="-2128"/>
                </a:stretch>
              </a:blipFill>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8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82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77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p:tmAbs val="0"/>
                                  </p:iterate>
                                  <p:childTnLst>
                                    <p:set>
                                      <p:cBhvr>
                                        <p:cTn id="25" fill="hold"/>
                                        <p:tgtEl>
                                          <p:spTgt spid="78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 grpId="0" animBg="1"/>
      <p:bldP spid="778" grpId="0" animBg="1" advAuto="0"/>
      <p:bldP spid="783" grpId="0" animBg="1" advAuto="0"/>
      <p:bldP spid="786" grpId="0" animBg="1" advAuto="0"/>
      <p:bldP spid="789" grpId="0" animBg="1" advAuto="0"/>
      <p:bldP spid="824" grpId="0" animBg="1" advAuto="0"/>
      <p:bldP spid="830"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Oval"/>
          <p:cNvSpPr/>
          <p:nvPr/>
        </p:nvSpPr>
        <p:spPr>
          <a:xfrm>
            <a:off x="2690449" y="2717347"/>
            <a:ext cx="2260455" cy="2171483"/>
          </a:xfrm>
          <a:prstGeom prst="ellipse">
            <a:avLst/>
          </a:prstGeom>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834" name="Shape"/>
          <p:cNvSpPr/>
          <p:nvPr/>
        </p:nvSpPr>
        <p:spPr>
          <a:xfrm>
            <a:off x="7056060" y="2036409"/>
            <a:ext cx="3273513" cy="3533359"/>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40"/>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pic>
        <p:nvPicPr>
          <p:cNvPr id="835" name="p_mathbf_z.pdf" descr="p_mathbf_z.pdf"/>
          <p:cNvPicPr>
            <a:picLocks noChangeAspect="1"/>
          </p:cNvPicPr>
          <p:nvPr/>
        </p:nvPicPr>
        <p:blipFill>
          <a:blip r:embed="rId2"/>
          <a:stretch>
            <a:fillRect/>
          </a:stretch>
        </p:blipFill>
        <p:spPr>
          <a:xfrm>
            <a:off x="2923641" y="2439711"/>
            <a:ext cx="377855" cy="266722"/>
          </a:xfrm>
          <a:prstGeom prst="rect">
            <a:avLst/>
          </a:prstGeom>
          <a:ln w="12700">
            <a:miter lim="400000"/>
          </a:ln>
        </p:spPr>
      </p:pic>
      <p:sp>
        <p:nvSpPr>
          <p:cNvPr id="836" name="1 sample"/>
          <p:cNvSpPr txBox="1"/>
          <p:nvPr/>
        </p:nvSpPr>
        <p:spPr>
          <a:xfrm>
            <a:off x="5065357" y="1644541"/>
            <a:ext cx="1641132" cy="488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atin typeface="Georgia"/>
                <a:ea typeface="Georgia"/>
                <a:cs typeface="Georgia"/>
                <a:sym typeface="Georgia"/>
              </a:defRPr>
            </a:lvl1pPr>
          </a:lstStyle>
          <a:p>
            <a:r>
              <a:rPr sz="2100"/>
              <a:t>1 sample</a:t>
            </a:r>
          </a:p>
        </p:txBody>
      </p:sp>
      <p:grpSp>
        <p:nvGrpSpPr>
          <p:cNvPr id="839" name="Group"/>
          <p:cNvGrpSpPr/>
          <p:nvPr/>
        </p:nvGrpSpPr>
        <p:grpSpPr>
          <a:xfrm>
            <a:off x="7465530" y="3022248"/>
            <a:ext cx="236832" cy="240203"/>
            <a:chOff x="0" y="0"/>
            <a:chExt cx="473662" cy="480404"/>
          </a:xfrm>
        </p:grpSpPr>
        <p:sp>
          <p:nvSpPr>
            <p:cNvPr id="837" name="Oval"/>
            <p:cNvSpPr/>
            <p:nvPr/>
          </p:nvSpPr>
          <p:spPr>
            <a:xfrm>
              <a:off x="0" y="0"/>
              <a:ext cx="473663" cy="480405"/>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38" name="mathbf_x.pdf" descr="mathbf_x.pdf"/>
            <p:cNvPicPr>
              <a:picLocks noChangeAspect="1"/>
            </p:cNvPicPr>
            <p:nvPr/>
          </p:nvPicPr>
          <p:blipFill>
            <a:blip r:embed="rId3"/>
            <a:stretch>
              <a:fillRect/>
            </a:stretch>
          </p:blipFill>
          <p:spPr>
            <a:xfrm>
              <a:off x="86924" y="124364"/>
              <a:ext cx="299816" cy="231676"/>
            </a:xfrm>
            <a:prstGeom prst="rect">
              <a:avLst/>
            </a:prstGeom>
            <a:ln w="12700" cap="flat">
              <a:noFill/>
              <a:miter lim="400000"/>
            </a:ln>
            <a:effectLst/>
          </p:spPr>
        </p:pic>
      </p:grpSp>
      <p:grpSp>
        <p:nvGrpSpPr>
          <p:cNvPr id="842" name="Group"/>
          <p:cNvGrpSpPr/>
          <p:nvPr/>
        </p:nvGrpSpPr>
        <p:grpSpPr>
          <a:xfrm>
            <a:off x="4395777" y="1240607"/>
            <a:ext cx="5118684" cy="488989"/>
            <a:chOff x="0" y="0"/>
            <a:chExt cx="10237366" cy="977975"/>
          </a:xfrm>
        </p:grpSpPr>
        <p:sp>
          <p:nvSpPr>
            <p:cNvPr id="840" name="Importance sampling"/>
            <p:cNvSpPr txBox="1"/>
            <p:nvPr/>
          </p:nvSpPr>
          <p:spPr>
            <a:xfrm>
              <a:off x="0" y="0"/>
              <a:ext cx="5960582" cy="97797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u="sng">
                  <a:latin typeface="Georgia"/>
                  <a:ea typeface="Georgia"/>
                  <a:cs typeface="Georgia"/>
                  <a:sym typeface="Georgia"/>
                </a:defRPr>
              </a:lvl1pPr>
            </a:lstStyle>
            <a:p>
              <a:r>
                <a:rPr sz="2100"/>
                <a:t>Importance sampling</a:t>
              </a:r>
            </a:p>
          </p:txBody>
        </p:sp>
        <p:pic>
          <p:nvPicPr>
            <p:cNvPr id="841" name="mathbf_z^(j)_sim.pdf" descr="mathbf_z^(j)_sim.pdf"/>
            <p:cNvPicPr>
              <a:picLocks noChangeAspect="1"/>
            </p:cNvPicPr>
            <p:nvPr/>
          </p:nvPicPr>
          <p:blipFill>
            <a:blip r:embed="rId4"/>
            <a:srcRect/>
            <a:stretch>
              <a:fillRect/>
            </a:stretch>
          </p:blipFill>
          <p:spPr>
            <a:xfrm>
              <a:off x="6111908" y="36748"/>
              <a:ext cx="4125459" cy="802692"/>
            </a:xfrm>
            <a:prstGeom prst="rect">
              <a:avLst/>
            </a:prstGeom>
            <a:ln w="12700" cap="flat">
              <a:noFill/>
              <a:miter lim="400000"/>
            </a:ln>
            <a:effectLst/>
          </p:spPr>
        </p:pic>
      </p:grpSp>
      <p:grpSp>
        <p:nvGrpSpPr>
          <p:cNvPr id="846" name="Group"/>
          <p:cNvGrpSpPr/>
          <p:nvPr/>
        </p:nvGrpSpPr>
        <p:grpSpPr>
          <a:xfrm>
            <a:off x="2990610" y="2275100"/>
            <a:ext cx="4428659" cy="1691658"/>
            <a:chOff x="0" y="0"/>
            <a:chExt cx="8857317" cy="3383314"/>
          </a:xfrm>
        </p:grpSpPr>
        <p:sp>
          <p:nvSpPr>
            <p:cNvPr id="843" name="Shape"/>
            <p:cNvSpPr/>
            <p:nvPr/>
          </p:nvSpPr>
          <p:spPr>
            <a:xfrm>
              <a:off x="403975" y="1225187"/>
              <a:ext cx="1061337" cy="673373"/>
            </a:xfrm>
            <a:custGeom>
              <a:avLst/>
              <a:gdLst/>
              <a:ahLst/>
              <a:cxnLst>
                <a:cxn ang="0">
                  <a:pos x="wd2" y="hd2"/>
                </a:cxn>
                <a:cxn ang="5400000">
                  <a:pos x="wd2" y="hd2"/>
                </a:cxn>
                <a:cxn ang="10800000">
                  <a:pos x="wd2" y="hd2"/>
                </a:cxn>
                <a:cxn ang="16200000">
                  <a:pos x="wd2" y="hd2"/>
                </a:cxn>
              </a:cxnLst>
              <a:rect l="0" t="0" r="r" b="b"/>
              <a:pathLst>
                <a:path w="18853" h="17538" extrusionOk="0">
                  <a:moveTo>
                    <a:pt x="17194" y="2467"/>
                  </a:moveTo>
                  <a:cubicBezTo>
                    <a:pt x="20356" y="7101"/>
                    <a:pt x="18749" y="14945"/>
                    <a:pt x="14478" y="16049"/>
                  </a:cubicBezTo>
                  <a:cubicBezTo>
                    <a:pt x="12032" y="16682"/>
                    <a:pt x="9653" y="14236"/>
                    <a:pt x="7276" y="15014"/>
                  </a:cubicBezTo>
                  <a:cubicBezTo>
                    <a:pt x="5126" y="15716"/>
                    <a:pt x="3103" y="18812"/>
                    <a:pt x="1151" y="16950"/>
                  </a:cubicBezTo>
                  <a:cubicBezTo>
                    <a:pt x="-1244" y="14665"/>
                    <a:pt x="375" y="9418"/>
                    <a:pt x="3468" y="6110"/>
                  </a:cubicBezTo>
                  <a:cubicBezTo>
                    <a:pt x="7996" y="1266"/>
                    <a:pt x="13609" y="-2788"/>
                    <a:pt x="17194" y="2467"/>
                  </a:cubicBezTo>
                  <a:close/>
                </a:path>
              </a:pathLst>
            </a:custGeom>
            <a:solidFill>
              <a:srgbClr val="EFAE8D"/>
            </a:solidFill>
            <a:ln w="38100" cap="flat">
              <a:solidFill>
                <a:srgbClr val="000000"/>
              </a:solidFill>
              <a:prstDash val="solid"/>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sp>
          <p:nvSpPr>
            <p:cNvPr id="844" name="Line"/>
            <p:cNvSpPr/>
            <p:nvPr/>
          </p:nvSpPr>
          <p:spPr>
            <a:xfrm rot="735952">
              <a:off x="1108851" y="791479"/>
              <a:ext cx="7644478" cy="1800356"/>
            </a:xfrm>
            <a:custGeom>
              <a:avLst/>
              <a:gdLst/>
              <a:ahLst/>
              <a:cxnLst>
                <a:cxn ang="0">
                  <a:pos x="wd2" y="hd2"/>
                </a:cxn>
                <a:cxn ang="5400000">
                  <a:pos x="wd2" y="hd2"/>
                </a:cxn>
                <a:cxn ang="10800000">
                  <a:pos x="wd2" y="hd2"/>
                </a:cxn>
                <a:cxn ang="16200000">
                  <a:pos x="wd2" y="hd2"/>
                </a:cxn>
              </a:cxnLst>
              <a:rect l="0" t="0" r="r" b="b"/>
              <a:pathLst>
                <a:path w="21600" h="19849" extrusionOk="0">
                  <a:moveTo>
                    <a:pt x="0" y="16876"/>
                  </a:moveTo>
                  <a:cubicBezTo>
                    <a:pt x="1751" y="15724"/>
                    <a:pt x="3526" y="15627"/>
                    <a:pt x="5282" y="16588"/>
                  </a:cubicBezTo>
                  <a:cubicBezTo>
                    <a:pt x="7398" y="17745"/>
                    <a:pt x="9468" y="20413"/>
                    <a:pt x="11592" y="19742"/>
                  </a:cubicBezTo>
                  <a:cubicBezTo>
                    <a:pt x="13678" y="19084"/>
                    <a:pt x="15656" y="15266"/>
                    <a:pt x="17319" y="9450"/>
                  </a:cubicBezTo>
                  <a:cubicBezTo>
                    <a:pt x="18629" y="4869"/>
                    <a:pt x="19905" y="-1187"/>
                    <a:pt x="21600" y="203"/>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45" name="p_theta_(Z_|_mat.pdf" descr="p_theta_(Z_|_mat.pdf"/>
            <p:cNvPicPr>
              <a:picLocks noChangeAspect="1"/>
            </p:cNvPicPr>
            <p:nvPr/>
          </p:nvPicPr>
          <p:blipFill>
            <a:blip r:embed="rId5"/>
            <a:stretch>
              <a:fillRect/>
            </a:stretch>
          </p:blipFill>
          <p:spPr>
            <a:xfrm>
              <a:off x="0" y="2019718"/>
              <a:ext cx="2324417" cy="716696"/>
            </a:xfrm>
            <a:prstGeom prst="rect">
              <a:avLst/>
            </a:prstGeom>
            <a:ln w="12700" cap="flat">
              <a:noFill/>
              <a:miter lim="400000"/>
            </a:ln>
            <a:effectLst/>
          </p:spPr>
        </p:pic>
      </p:grpSp>
      <p:grpSp>
        <p:nvGrpSpPr>
          <p:cNvPr id="849" name="Group"/>
          <p:cNvGrpSpPr/>
          <p:nvPr/>
        </p:nvGrpSpPr>
        <p:grpSpPr>
          <a:xfrm>
            <a:off x="5612208" y="3205179"/>
            <a:ext cx="742164" cy="1162742"/>
            <a:chOff x="0" y="0"/>
            <a:chExt cx="1484326" cy="2325482"/>
          </a:xfrm>
        </p:grpSpPr>
        <p:sp>
          <p:nvSpPr>
            <p:cNvPr id="847" name="Group"/>
            <p:cNvSpPr/>
            <p:nvPr/>
          </p:nvSpPr>
          <p:spPr>
            <a:xfrm rot="16200000">
              <a:off x="-420579" y="420578"/>
              <a:ext cx="2325484" cy="14843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848" name="g_theta.pdf" descr="g_theta.pdf"/>
            <p:cNvPicPr>
              <a:picLocks noChangeAspect="1"/>
            </p:cNvPicPr>
            <p:nvPr/>
          </p:nvPicPr>
          <p:blipFill>
            <a:blip r:embed="rId6"/>
            <a:stretch>
              <a:fillRect/>
            </a:stretch>
          </p:blipFill>
          <p:spPr>
            <a:xfrm>
              <a:off x="367085" y="862680"/>
              <a:ext cx="750153" cy="600123"/>
            </a:xfrm>
            <a:prstGeom prst="rect">
              <a:avLst/>
            </a:prstGeom>
            <a:ln w="12700" cap="flat">
              <a:noFill/>
              <a:miter lim="400000"/>
            </a:ln>
            <a:effectLst/>
          </p:spPr>
        </p:pic>
      </p:grpSp>
      <p:grpSp>
        <p:nvGrpSpPr>
          <p:cNvPr id="854" name="Group"/>
          <p:cNvGrpSpPr/>
          <p:nvPr/>
        </p:nvGrpSpPr>
        <p:grpSpPr>
          <a:xfrm>
            <a:off x="3360213" y="5685402"/>
            <a:ext cx="6117082" cy="841711"/>
            <a:chOff x="0" y="0"/>
            <a:chExt cx="12234162" cy="1683420"/>
          </a:xfrm>
        </p:grpSpPr>
        <p:pic>
          <p:nvPicPr>
            <p:cNvPr id="850" name="p_theta_(_mathbf.pdf" descr="p_theta_(_mathbf.pdf"/>
            <p:cNvPicPr>
              <a:picLocks noChangeAspect="1"/>
            </p:cNvPicPr>
            <p:nvPr/>
          </p:nvPicPr>
          <p:blipFill>
            <a:blip r:embed="rId7"/>
            <a:stretch>
              <a:fillRect/>
            </a:stretch>
          </p:blipFill>
          <p:spPr>
            <a:xfrm>
              <a:off x="0" y="0"/>
              <a:ext cx="12234163" cy="1683421"/>
            </a:xfrm>
            <a:prstGeom prst="rect">
              <a:avLst/>
            </a:prstGeom>
            <a:ln w="12700" cap="flat">
              <a:noFill/>
              <a:miter lim="400000"/>
            </a:ln>
            <a:effectLst/>
          </p:spPr>
        </p:pic>
        <p:grpSp>
          <p:nvGrpSpPr>
            <p:cNvPr id="853" name="Group"/>
            <p:cNvGrpSpPr/>
            <p:nvPr/>
          </p:nvGrpSpPr>
          <p:grpSpPr>
            <a:xfrm>
              <a:off x="1634352" y="475564"/>
              <a:ext cx="985696" cy="732293"/>
              <a:chOff x="0" y="0"/>
              <a:chExt cx="985695" cy="732291"/>
            </a:xfrm>
          </p:grpSpPr>
          <p:sp>
            <p:nvSpPr>
              <p:cNvPr id="851" name="Rectangle"/>
              <p:cNvSpPr/>
              <p:nvPr/>
            </p:nvSpPr>
            <p:spPr>
              <a:xfrm>
                <a:off x="0" y="0"/>
                <a:ext cx="985696" cy="732292"/>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852" name="=.pdf" descr="=.pdf"/>
              <p:cNvPicPr>
                <a:picLocks noChangeAspect="1"/>
              </p:cNvPicPr>
              <p:nvPr/>
            </p:nvPicPr>
            <p:blipFill>
              <a:blip r:embed="rId8"/>
              <a:stretch>
                <a:fillRect/>
              </a:stretch>
            </p:blipFill>
            <p:spPr>
              <a:xfrm>
                <a:off x="252619" y="266049"/>
                <a:ext cx="480458" cy="200191"/>
              </a:xfrm>
              <a:prstGeom prst="rect">
                <a:avLst/>
              </a:prstGeom>
              <a:ln w="12700" cap="flat">
                <a:noFill/>
                <a:miter lim="400000"/>
              </a:ln>
              <a:effectLst/>
            </p:spPr>
          </p:pic>
        </p:grpSp>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AB08F70-E5C5-BC59-5C4F-D4EF92C5AE67}"/>
                  </a:ext>
                </a:extLst>
              </p:cNvPr>
              <p:cNvSpPr>
                <a:spLocks noGrp="1"/>
              </p:cNvSpPr>
              <p:nvPr>
                <p:ph type="title"/>
              </p:nvPr>
            </p:nvSpPr>
            <p:spPr>
              <a:xfrm>
                <a:off x="0" y="0"/>
                <a:ext cx="12192000" cy="1183341"/>
              </a:xfrm>
            </p:spPr>
            <p:txBody>
              <a:bodyPr>
                <a:noAutofit/>
              </a:bodyPr>
              <a:lstStyle/>
              <a:p>
                <a:r>
                  <a:rPr lang="en-US" sz="4200" dirty="0"/>
                  <a:t>Trick #2: Importance Sampling – use a smarter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a:t>
                </a:r>
              </a:p>
            </p:txBody>
          </p:sp>
        </mc:Choice>
        <mc:Fallback xmlns="">
          <p:sp>
            <p:nvSpPr>
              <p:cNvPr id="2" name="Title 1">
                <a:extLst>
                  <a:ext uri="{FF2B5EF4-FFF2-40B4-BE49-F238E27FC236}">
                    <a16:creationId xmlns:a16="http://schemas.microsoft.com/office/drawing/2014/main" id="{FAB08F70-E5C5-BC59-5C4F-D4EF92C5AE67}"/>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9"/>
                <a:stretch>
                  <a:fillRect b="-1064"/>
                </a:stretch>
              </a:blipFill>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84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 grpId="0" animBg="1" advAuto="0"/>
      <p:bldP spid="839" grpId="0" animBg="1" advAuto="0"/>
      <p:bldP spid="842" grpId="0"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Oval"/>
          <p:cNvSpPr/>
          <p:nvPr/>
        </p:nvSpPr>
        <p:spPr>
          <a:xfrm>
            <a:off x="365103" y="2721612"/>
            <a:ext cx="1480252" cy="1421988"/>
          </a:xfrm>
          <a:prstGeom prst="ellipse">
            <a:avLst/>
          </a:pr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858" name="Shape"/>
          <p:cNvSpPr/>
          <p:nvPr/>
        </p:nvSpPr>
        <p:spPr>
          <a:xfrm>
            <a:off x="3223907" y="2275702"/>
            <a:ext cx="2143649" cy="2313808"/>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381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sp>
        <p:nvSpPr>
          <p:cNvPr id="859" name="Circle"/>
          <p:cNvSpPr/>
          <p:nvPr/>
        </p:nvSpPr>
        <p:spPr>
          <a:xfrm>
            <a:off x="4613044" y="2320693"/>
            <a:ext cx="787073" cy="787072"/>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0" name="Circle"/>
          <p:cNvSpPr/>
          <p:nvPr/>
        </p:nvSpPr>
        <p:spPr>
          <a:xfrm>
            <a:off x="4969185" y="2676301"/>
            <a:ext cx="74792" cy="7585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1" name="Circle"/>
          <p:cNvSpPr/>
          <p:nvPr/>
        </p:nvSpPr>
        <p:spPr>
          <a:xfrm>
            <a:off x="4607560" y="3006565"/>
            <a:ext cx="500647" cy="500647"/>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2" name="Circle"/>
          <p:cNvSpPr/>
          <p:nvPr/>
        </p:nvSpPr>
        <p:spPr>
          <a:xfrm>
            <a:off x="4820488" y="3218960"/>
            <a:ext cx="74792" cy="7585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3" name="Circle"/>
          <p:cNvSpPr/>
          <p:nvPr/>
        </p:nvSpPr>
        <p:spPr>
          <a:xfrm>
            <a:off x="4225956" y="3323204"/>
            <a:ext cx="568197" cy="568197"/>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4" name="Circle"/>
          <p:cNvSpPr/>
          <p:nvPr/>
        </p:nvSpPr>
        <p:spPr>
          <a:xfrm>
            <a:off x="4472658" y="3569374"/>
            <a:ext cx="74792" cy="7585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5" name="Circle"/>
          <p:cNvSpPr/>
          <p:nvPr/>
        </p:nvSpPr>
        <p:spPr>
          <a:xfrm>
            <a:off x="3972029" y="3682726"/>
            <a:ext cx="500647" cy="500647"/>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6" name="Circle"/>
          <p:cNvSpPr/>
          <p:nvPr/>
        </p:nvSpPr>
        <p:spPr>
          <a:xfrm>
            <a:off x="4184956" y="3895121"/>
            <a:ext cx="74792" cy="75856"/>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7" name="Oval"/>
          <p:cNvSpPr/>
          <p:nvPr/>
        </p:nvSpPr>
        <p:spPr>
          <a:xfrm>
            <a:off x="3743917" y="4047867"/>
            <a:ext cx="568197" cy="591117"/>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8" name="Circle"/>
          <p:cNvSpPr/>
          <p:nvPr/>
        </p:nvSpPr>
        <p:spPr>
          <a:xfrm>
            <a:off x="3990619" y="4305497"/>
            <a:ext cx="74792" cy="7585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69" name="Circle"/>
          <p:cNvSpPr/>
          <p:nvPr/>
        </p:nvSpPr>
        <p:spPr>
          <a:xfrm>
            <a:off x="3706108" y="3302930"/>
            <a:ext cx="459599" cy="459598"/>
          </a:xfrm>
          <a:prstGeom prst="ellipse">
            <a:avLst/>
          </a:prstGeom>
          <a:solidFill>
            <a:srgbClr val="FFFFFF">
              <a:alpha val="73806"/>
            </a:srgbClr>
          </a:solidFill>
          <a:ln w="12700">
            <a:solidFill>
              <a:srgbClr val="000000">
                <a:alpha val="73806"/>
              </a:srgbClr>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70" name="Circle"/>
          <p:cNvSpPr/>
          <p:nvPr/>
        </p:nvSpPr>
        <p:spPr>
          <a:xfrm>
            <a:off x="3898511" y="3494801"/>
            <a:ext cx="74792" cy="75856"/>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873" name="Group"/>
          <p:cNvGrpSpPr/>
          <p:nvPr/>
        </p:nvGrpSpPr>
        <p:grpSpPr>
          <a:xfrm>
            <a:off x="3179883" y="2818021"/>
            <a:ext cx="725186" cy="725186"/>
            <a:chOff x="0" y="0"/>
            <a:chExt cx="1450370" cy="1450370"/>
          </a:xfrm>
        </p:grpSpPr>
        <p:sp>
          <p:nvSpPr>
            <p:cNvPr id="871" name="Circle"/>
            <p:cNvSpPr/>
            <p:nvPr/>
          </p:nvSpPr>
          <p:spPr>
            <a:xfrm>
              <a:off x="0" y="0"/>
              <a:ext cx="1450371" cy="1450371"/>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72" name="Circle"/>
            <p:cNvSpPr/>
            <p:nvPr/>
          </p:nvSpPr>
          <p:spPr>
            <a:xfrm>
              <a:off x="650393" y="649329"/>
              <a:ext cx="149584" cy="151713"/>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pic>
        <p:nvPicPr>
          <p:cNvPr id="874" name="p_mathbf_z.pdf" descr="p_mathbf_z.pdf"/>
          <p:cNvPicPr>
            <a:picLocks noChangeAspect="1"/>
          </p:cNvPicPr>
          <p:nvPr/>
        </p:nvPicPr>
        <p:blipFill>
          <a:blip r:embed="rId2"/>
          <a:stretch>
            <a:fillRect/>
          </a:stretch>
        </p:blipFill>
        <p:spPr>
          <a:xfrm>
            <a:off x="517808" y="2539803"/>
            <a:ext cx="247437" cy="174662"/>
          </a:xfrm>
          <a:prstGeom prst="rect">
            <a:avLst/>
          </a:prstGeom>
          <a:ln w="12700">
            <a:miter lim="400000"/>
          </a:ln>
        </p:spPr>
      </p:pic>
      <p:sp>
        <p:nvSpPr>
          <p:cNvPr id="875" name="Line"/>
          <p:cNvSpPr/>
          <p:nvPr/>
        </p:nvSpPr>
        <p:spPr>
          <a:xfrm rot="735952">
            <a:off x="903879" y="2827969"/>
            <a:ext cx="2556670" cy="501175"/>
          </a:xfrm>
          <a:custGeom>
            <a:avLst/>
            <a:gdLst/>
            <a:ahLst/>
            <a:cxnLst>
              <a:cxn ang="0">
                <a:pos x="wd2" y="hd2"/>
              </a:cxn>
              <a:cxn ang="5400000">
                <a:pos x="wd2" y="hd2"/>
              </a:cxn>
              <a:cxn ang="10800000">
                <a:pos x="wd2" y="hd2"/>
              </a:cxn>
              <a:cxn ang="16200000">
                <a:pos x="wd2" y="hd2"/>
              </a:cxn>
            </a:cxnLst>
            <a:rect l="0" t="0" r="r" b="b"/>
            <a:pathLst>
              <a:path w="21600" h="18784" extrusionOk="0">
                <a:moveTo>
                  <a:pt x="0" y="16884"/>
                </a:moveTo>
                <a:cubicBezTo>
                  <a:pt x="1530" y="15466"/>
                  <a:pt x="3098" y="15049"/>
                  <a:pt x="4655" y="15647"/>
                </a:cubicBezTo>
                <a:cubicBezTo>
                  <a:pt x="6826" y="16481"/>
                  <a:pt x="8939" y="19261"/>
                  <a:pt x="11112" y="18712"/>
                </a:cubicBezTo>
                <a:cubicBezTo>
                  <a:pt x="13243" y="18174"/>
                  <a:pt x="15276" y="14477"/>
                  <a:pt x="16973" y="8712"/>
                </a:cubicBezTo>
                <a:cubicBezTo>
                  <a:pt x="18422" y="3785"/>
                  <a:pt x="19981" y="-2339"/>
                  <a:pt x="21600" y="909"/>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76" name="Line"/>
          <p:cNvSpPr/>
          <p:nvPr/>
        </p:nvSpPr>
        <p:spPr>
          <a:xfrm rot="735952">
            <a:off x="785216" y="3170658"/>
            <a:ext cx="3084230" cy="446067"/>
          </a:xfrm>
          <a:custGeom>
            <a:avLst/>
            <a:gdLst/>
            <a:ahLst/>
            <a:cxnLst>
              <a:cxn ang="0">
                <a:pos x="wd2" y="hd2"/>
              </a:cxn>
              <a:cxn ang="5400000">
                <a:pos x="wd2" y="hd2"/>
              </a:cxn>
              <a:cxn ang="10800000">
                <a:pos x="wd2" y="hd2"/>
              </a:cxn>
              <a:cxn ang="16200000">
                <a:pos x="wd2" y="hd2"/>
              </a:cxn>
            </a:cxnLst>
            <a:rect l="0" t="0" r="r" b="b"/>
            <a:pathLst>
              <a:path w="21600" h="21076" extrusionOk="0">
                <a:moveTo>
                  <a:pt x="0" y="21076"/>
                </a:moveTo>
                <a:cubicBezTo>
                  <a:pt x="813" y="16358"/>
                  <a:pt x="1799" y="13216"/>
                  <a:pt x="2854" y="11971"/>
                </a:cubicBezTo>
                <a:cubicBezTo>
                  <a:pt x="4174" y="10412"/>
                  <a:pt x="5519" y="11918"/>
                  <a:pt x="6860" y="12274"/>
                </a:cubicBezTo>
                <a:cubicBezTo>
                  <a:pt x="9161" y="12885"/>
                  <a:pt x="11441" y="10080"/>
                  <a:pt x="13670" y="6199"/>
                </a:cubicBezTo>
                <a:cubicBezTo>
                  <a:pt x="14924" y="4016"/>
                  <a:pt x="16170" y="1466"/>
                  <a:pt x="17458" y="504"/>
                </a:cubicBezTo>
                <a:cubicBezTo>
                  <a:pt x="18833" y="-524"/>
                  <a:pt x="20218" y="277"/>
                  <a:pt x="21600" y="654"/>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77" name="Line"/>
          <p:cNvSpPr/>
          <p:nvPr/>
        </p:nvSpPr>
        <p:spPr>
          <a:xfrm rot="735952">
            <a:off x="1580069" y="3621539"/>
            <a:ext cx="2579430" cy="351851"/>
          </a:xfrm>
          <a:custGeom>
            <a:avLst/>
            <a:gdLst/>
            <a:ahLst/>
            <a:cxnLst>
              <a:cxn ang="0">
                <a:pos x="wd2" y="hd2"/>
              </a:cxn>
              <a:cxn ang="5400000">
                <a:pos x="wd2" y="hd2"/>
              </a:cxn>
              <a:cxn ang="10800000">
                <a:pos x="wd2" y="hd2"/>
              </a:cxn>
              <a:cxn ang="16200000">
                <a:pos x="wd2" y="hd2"/>
              </a:cxn>
            </a:cxnLst>
            <a:rect l="0" t="0" r="r" b="b"/>
            <a:pathLst>
              <a:path w="21600" h="19553" extrusionOk="0">
                <a:moveTo>
                  <a:pt x="0" y="19553"/>
                </a:moveTo>
                <a:cubicBezTo>
                  <a:pt x="763" y="14300"/>
                  <a:pt x="1659" y="9969"/>
                  <a:pt x="2646" y="6753"/>
                </a:cubicBezTo>
                <a:cubicBezTo>
                  <a:pt x="5168" y="-1463"/>
                  <a:pt x="8090" y="-2047"/>
                  <a:pt x="10735" y="4262"/>
                </a:cubicBezTo>
                <a:cubicBezTo>
                  <a:pt x="12279" y="7945"/>
                  <a:pt x="13714" y="13935"/>
                  <a:pt x="15350" y="15171"/>
                </a:cubicBezTo>
                <a:cubicBezTo>
                  <a:pt x="17557" y="16839"/>
                  <a:pt x="19615" y="9803"/>
                  <a:pt x="21600" y="3257"/>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78" name="Line"/>
          <p:cNvSpPr/>
          <p:nvPr/>
        </p:nvSpPr>
        <p:spPr>
          <a:xfrm rot="735952">
            <a:off x="1232980" y="3619192"/>
            <a:ext cx="2772212" cy="708120"/>
          </a:xfrm>
          <a:custGeom>
            <a:avLst/>
            <a:gdLst/>
            <a:ahLst/>
            <a:cxnLst>
              <a:cxn ang="0">
                <a:pos x="wd2" y="hd2"/>
              </a:cxn>
              <a:cxn ang="5400000">
                <a:pos x="wd2" y="hd2"/>
              </a:cxn>
              <a:cxn ang="10800000">
                <a:pos x="wd2" y="hd2"/>
              </a:cxn>
              <a:cxn ang="16200000">
                <a:pos x="wd2" y="hd2"/>
              </a:cxn>
            </a:cxnLst>
            <a:rect l="0" t="0" r="r" b="b"/>
            <a:pathLst>
              <a:path w="21600" h="19640" extrusionOk="0">
                <a:moveTo>
                  <a:pt x="0" y="19640"/>
                </a:moveTo>
                <a:cubicBezTo>
                  <a:pt x="1037" y="17492"/>
                  <a:pt x="1980" y="14849"/>
                  <a:pt x="2804" y="11797"/>
                </a:cubicBezTo>
                <a:cubicBezTo>
                  <a:pt x="3559" y="9003"/>
                  <a:pt x="4223" y="5825"/>
                  <a:pt x="5131" y="3597"/>
                </a:cubicBezTo>
                <a:cubicBezTo>
                  <a:pt x="7397" y="-1960"/>
                  <a:pt x="10365" y="-505"/>
                  <a:pt x="12847" y="4074"/>
                </a:cubicBezTo>
                <a:cubicBezTo>
                  <a:pt x="14160" y="6496"/>
                  <a:pt x="15373" y="9733"/>
                  <a:pt x="16812" y="11001"/>
                </a:cubicBezTo>
                <a:cubicBezTo>
                  <a:pt x="18372" y="12377"/>
                  <a:pt x="20002" y="11253"/>
                  <a:pt x="21600" y="11749"/>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79" name="Line"/>
          <p:cNvSpPr/>
          <p:nvPr/>
        </p:nvSpPr>
        <p:spPr>
          <a:xfrm rot="735952">
            <a:off x="1483106" y="2208998"/>
            <a:ext cx="3381348" cy="1276681"/>
          </a:xfrm>
          <a:custGeom>
            <a:avLst/>
            <a:gdLst/>
            <a:ahLst/>
            <a:cxnLst>
              <a:cxn ang="0">
                <a:pos x="wd2" y="hd2"/>
              </a:cxn>
              <a:cxn ang="5400000">
                <a:pos x="wd2" y="hd2"/>
              </a:cxn>
              <a:cxn ang="10800000">
                <a:pos x="wd2" y="hd2"/>
              </a:cxn>
              <a:cxn ang="16200000">
                <a:pos x="wd2" y="hd2"/>
              </a:cxn>
            </a:cxnLst>
            <a:rect l="0" t="0" r="r" b="b"/>
            <a:pathLst>
              <a:path w="21600" h="18721" extrusionOk="0">
                <a:moveTo>
                  <a:pt x="0" y="15686"/>
                </a:moveTo>
                <a:cubicBezTo>
                  <a:pt x="821" y="16147"/>
                  <a:pt x="1634" y="16663"/>
                  <a:pt x="2438" y="17233"/>
                </a:cubicBezTo>
                <a:cubicBezTo>
                  <a:pt x="3380" y="17901"/>
                  <a:pt x="4329" y="18656"/>
                  <a:pt x="5328" y="18717"/>
                </a:cubicBezTo>
                <a:cubicBezTo>
                  <a:pt x="6308" y="18777"/>
                  <a:pt x="7257" y="18170"/>
                  <a:pt x="8034" y="16821"/>
                </a:cubicBezTo>
                <a:cubicBezTo>
                  <a:pt x="8823" y="15453"/>
                  <a:pt x="9355" y="13435"/>
                  <a:pt x="9932" y="11586"/>
                </a:cubicBezTo>
                <a:cubicBezTo>
                  <a:pt x="12727" y="2636"/>
                  <a:pt x="17415" y="-2823"/>
                  <a:pt x="21600" y="1522"/>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80" name="Line"/>
          <p:cNvSpPr/>
          <p:nvPr/>
        </p:nvSpPr>
        <p:spPr>
          <a:xfrm rot="735952">
            <a:off x="1409209" y="3325932"/>
            <a:ext cx="3010075" cy="6291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66" y="17696"/>
                  <a:pt x="2259" y="14684"/>
                  <a:pt x="3528" y="12691"/>
                </a:cubicBezTo>
                <a:cubicBezTo>
                  <a:pt x="5929" y="8924"/>
                  <a:pt x="8491" y="8820"/>
                  <a:pt x="10989" y="10572"/>
                </a:cubicBezTo>
                <a:cubicBezTo>
                  <a:pt x="12172" y="11402"/>
                  <a:pt x="13351" y="12552"/>
                  <a:pt x="14541" y="12867"/>
                </a:cubicBezTo>
                <a:cubicBezTo>
                  <a:pt x="17208" y="13574"/>
                  <a:pt x="19913" y="9812"/>
                  <a:pt x="21600" y="0"/>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81" name="Line"/>
          <p:cNvSpPr/>
          <p:nvPr/>
        </p:nvSpPr>
        <p:spPr>
          <a:xfrm rot="735952">
            <a:off x="1430756" y="2913695"/>
            <a:ext cx="3290280" cy="8881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5" y="20111"/>
                  <a:pt x="2200" y="18952"/>
                  <a:pt x="3333" y="18140"/>
                </a:cubicBezTo>
                <a:cubicBezTo>
                  <a:pt x="5616" y="16505"/>
                  <a:pt x="7946" y="16254"/>
                  <a:pt x="10270" y="16357"/>
                </a:cubicBezTo>
                <a:cubicBezTo>
                  <a:pt x="11283" y="16403"/>
                  <a:pt x="12300" y="16482"/>
                  <a:pt x="13309" y="16119"/>
                </a:cubicBezTo>
                <a:cubicBezTo>
                  <a:pt x="16539" y="14956"/>
                  <a:pt x="19539" y="9281"/>
                  <a:pt x="21600" y="0"/>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884" name="Group"/>
          <p:cNvGrpSpPr/>
          <p:nvPr/>
        </p:nvGrpSpPr>
        <p:grpSpPr>
          <a:xfrm>
            <a:off x="2278406" y="3041067"/>
            <a:ext cx="486003" cy="761418"/>
            <a:chOff x="0" y="0"/>
            <a:chExt cx="972005" cy="1522833"/>
          </a:xfrm>
        </p:grpSpPr>
        <p:sp>
          <p:nvSpPr>
            <p:cNvPr id="882" name="Group"/>
            <p:cNvSpPr/>
            <p:nvPr/>
          </p:nvSpPr>
          <p:spPr>
            <a:xfrm rot="16200000">
              <a:off x="-275415" y="275414"/>
              <a:ext cx="1522835" cy="97200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883" name="g_theta.pdf" descr="g_theta.pdf"/>
            <p:cNvPicPr>
              <a:picLocks noChangeAspect="1"/>
            </p:cNvPicPr>
            <p:nvPr/>
          </p:nvPicPr>
          <p:blipFill>
            <a:blip r:embed="rId3"/>
            <a:stretch>
              <a:fillRect/>
            </a:stretch>
          </p:blipFill>
          <p:spPr>
            <a:xfrm>
              <a:off x="240384" y="564923"/>
              <a:ext cx="491235" cy="392988"/>
            </a:xfrm>
            <a:prstGeom prst="rect">
              <a:avLst/>
            </a:prstGeom>
            <a:ln w="12700" cap="flat">
              <a:noFill/>
              <a:miter lim="400000"/>
            </a:ln>
            <a:effectLst/>
          </p:spPr>
        </p:pic>
      </p:grpSp>
      <p:sp>
        <p:nvSpPr>
          <p:cNvPr id="885" name="Line"/>
          <p:cNvSpPr/>
          <p:nvPr/>
        </p:nvSpPr>
        <p:spPr>
          <a:xfrm flipV="1">
            <a:off x="6102741" y="1624184"/>
            <a:ext cx="1" cy="4085964"/>
          </a:xfrm>
          <a:prstGeom prst="line">
            <a:avLst/>
          </a:prstGeom>
          <a:ln w="38100">
            <a:solidFill>
              <a:srgbClr val="000000"/>
            </a:solidFill>
            <a:prstDash val="sysDot"/>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886" name="Random sampling"/>
          <p:cNvSpPr txBox="1"/>
          <p:nvPr/>
        </p:nvSpPr>
        <p:spPr>
          <a:xfrm>
            <a:off x="1272026" y="1614426"/>
            <a:ext cx="2814558" cy="320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000" u="sng">
                <a:latin typeface="Georgia"/>
                <a:ea typeface="Georgia"/>
                <a:cs typeface="Georgia"/>
                <a:sym typeface="Georgia"/>
              </a:defRPr>
            </a:lvl1pPr>
          </a:lstStyle>
          <a:p>
            <a:r>
              <a:rPr sz="2000"/>
              <a:t>Random sampling</a:t>
            </a:r>
          </a:p>
        </p:txBody>
      </p:sp>
      <p:sp>
        <p:nvSpPr>
          <p:cNvPr id="887" name="Importance sampling"/>
          <p:cNvSpPr txBox="1"/>
          <p:nvPr/>
        </p:nvSpPr>
        <p:spPr>
          <a:xfrm>
            <a:off x="7798261" y="1614426"/>
            <a:ext cx="2661064" cy="320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000" u="sng">
                <a:latin typeface="Georgia"/>
                <a:ea typeface="Georgia"/>
                <a:cs typeface="Georgia"/>
                <a:sym typeface="Georgia"/>
              </a:defRPr>
            </a:lvl1pPr>
          </a:lstStyle>
          <a:p>
            <a:r>
              <a:rPr sz="2000"/>
              <a:t>Importance sampling</a:t>
            </a:r>
          </a:p>
        </p:txBody>
      </p:sp>
      <p:sp>
        <p:nvSpPr>
          <p:cNvPr id="888" name="7 samples"/>
          <p:cNvSpPr txBox="1"/>
          <p:nvPr/>
        </p:nvSpPr>
        <p:spPr>
          <a:xfrm>
            <a:off x="1672567" y="1977491"/>
            <a:ext cx="1937615" cy="320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000">
                <a:latin typeface="Georgia"/>
                <a:ea typeface="Georgia"/>
                <a:cs typeface="Georgia"/>
                <a:sym typeface="Georgia"/>
              </a:defRPr>
            </a:lvl1pPr>
          </a:lstStyle>
          <a:p>
            <a:r>
              <a:rPr sz="2000"/>
              <a:t>7 samples</a:t>
            </a:r>
          </a:p>
        </p:txBody>
      </p:sp>
      <p:sp>
        <p:nvSpPr>
          <p:cNvPr id="889" name="1 sample"/>
          <p:cNvSpPr txBox="1"/>
          <p:nvPr/>
        </p:nvSpPr>
        <p:spPr>
          <a:xfrm>
            <a:off x="8499455" y="1977491"/>
            <a:ext cx="1258676" cy="320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000">
                <a:latin typeface="Georgia"/>
                <a:ea typeface="Georgia"/>
                <a:cs typeface="Georgia"/>
                <a:sym typeface="Georgia"/>
              </a:defRPr>
            </a:lvl1pPr>
          </a:lstStyle>
          <a:p>
            <a:r>
              <a:rPr sz="2000"/>
              <a:t>1 sample</a:t>
            </a:r>
          </a:p>
        </p:txBody>
      </p:sp>
      <p:sp>
        <p:nvSpPr>
          <p:cNvPr id="890" name="Oval"/>
          <p:cNvSpPr/>
          <p:nvPr/>
        </p:nvSpPr>
        <p:spPr>
          <a:xfrm>
            <a:off x="3492047" y="2921275"/>
            <a:ext cx="155089" cy="157296"/>
          </a:xfrm>
          <a:prstGeom prst="ellipse">
            <a:avLst/>
          </a:prstGeom>
          <a:solidFill>
            <a:srgbClr val="A5D3E7"/>
          </a:solidFill>
          <a:ln w="25400">
            <a:solidFill>
              <a:srgbClr val="000000"/>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pic>
        <p:nvPicPr>
          <p:cNvPr id="891" name="mathbf_x.pdf" descr="mathbf_x.pdf"/>
          <p:cNvPicPr>
            <a:picLocks noChangeAspect="1"/>
          </p:cNvPicPr>
          <p:nvPr/>
        </p:nvPicPr>
        <p:blipFill>
          <a:blip r:embed="rId4"/>
          <a:stretch>
            <a:fillRect/>
          </a:stretch>
        </p:blipFill>
        <p:spPr>
          <a:xfrm>
            <a:off x="3520508" y="2961995"/>
            <a:ext cx="98167" cy="75857"/>
          </a:xfrm>
          <a:prstGeom prst="rect">
            <a:avLst/>
          </a:prstGeom>
          <a:ln w="12700">
            <a:miter lim="400000"/>
          </a:ln>
        </p:spPr>
      </p:pic>
      <p:pic>
        <p:nvPicPr>
          <p:cNvPr id="892" name="mathbf_z^(1).pdf" descr="mathbf_z^(1).pdf"/>
          <p:cNvPicPr>
            <a:picLocks noChangeAspect="1"/>
          </p:cNvPicPr>
          <p:nvPr/>
        </p:nvPicPr>
        <p:blipFill>
          <a:blip r:embed="rId5"/>
          <a:stretch>
            <a:fillRect/>
          </a:stretch>
        </p:blipFill>
        <p:spPr>
          <a:xfrm>
            <a:off x="1158486" y="2799249"/>
            <a:ext cx="243994" cy="164227"/>
          </a:xfrm>
          <a:prstGeom prst="rect">
            <a:avLst/>
          </a:prstGeom>
          <a:ln w="12700">
            <a:miter lim="400000"/>
          </a:ln>
        </p:spPr>
      </p:pic>
      <p:pic>
        <p:nvPicPr>
          <p:cNvPr id="893" name="mathbf_z^(2).pdf" descr="mathbf_z^(2).pdf"/>
          <p:cNvPicPr>
            <a:picLocks noChangeAspect="1"/>
          </p:cNvPicPr>
          <p:nvPr/>
        </p:nvPicPr>
        <p:blipFill>
          <a:blip r:embed="rId6"/>
          <a:stretch>
            <a:fillRect/>
          </a:stretch>
        </p:blipFill>
        <p:spPr>
          <a:xfrm>
            <a:off x="612893" y="2932365"/>
            <a:ext cx="243993" cy="164227"/>
          </a:xfrm>
          <a:prstGeom prst="rect">
            <a:avLst/>
          </a:prstGeom>
          <a:ln w="12700">
            <a:miter lim="400000"/>
          </a:ln>
        </p:spPr>
      </p:pic>
      <p:pic>
        <p:nvPicPr>
          <p:cNvPr id="894" name="mathbf_z^(3).pdf" descr="mathbf_z^(3).pdf"/>
          <p:cNvPicPr>
            <a:picLocks noChangeAspect="1"/>
          </p:cNvPicPr>
          <p:nvPr/>
        </p:nvPicPr>
        <p:blipFill>
          <a:blip r:embed="rId7"/>
          <a:stretch>
            <a:fillRect/>
          </a:stretch>
        </p:blipFill>
        <p:spPr>
          <a:xfrm>
            <a:off x="500632" y="3249192"/>
            <a:ext cx="243994" cy="164227"/>
          </a:xfrm>
          <a:prstGeom prst="rect">
            <a:avLst/>
          </a:prstGeom>
          <a:ln w="12700">
            <a:miter lim="400000"/>
          </a:ln>
        </p:spPr>
      </p:pic>
      <p:sp>
        <p:nvSpPr>
          <p:cNvPr id="895" name="Shape"/>
          <p:cNvSpPr/>
          <p:nvPr/>
        </p:nvSpPr>
        <p:spPr>
          <a:xfrm>
            <a:off x="9683250" y="2196234"/>
            <a:ext cx="2143648" cy="2313807"/>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381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grpSp>
        <p:nvGrpSpPr>
          <p:cNvPr id="898" name="Group"/>
          <p:cNvGrpSpPr/>
          <p:nvPr/>
        </p:nvGrpSpPr>
        <p:grpSpPr>
          <a:xfrm>
            <a:off x="9636805" y="2744028"/>
            <a:ext cx="725186" cy="725186"/>
            <a:chOff x="0" y="0"/>
            <a:chExt cx="1450370" cy="1450370"/>
          </a:xfrm>
        </p:grpSpPr>
        <p:sp>
          <p:nvSpPr>
            <p:cNvPr id="896" name="Circle"/>
            <p:cNvSpPr/>
            <p:nvPr/>
          </p:nvSpPr>
          <p:spPr>
            <a:xfrm>
              <a:off x="0" y="0"/>
              <a:ext cx="1450371" cy="1450371"/>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897" name="Circle"/>
            <p:cNvSpPr/>
            <p:nvPr/>
          </p:nvSpPr>
          <p:spPr>
            <a:xfrm>
              <a:off x="650393" y="649329"/>
              <a:ext cx="149584" cy="151713"/>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899" name="Oval"/>
          <p:cNvSpPr/>
          <p:nvPr/>
        </p:nvSpPr>
        <p:spPr>
          <a:xfrm>
            <a:off x="6656429" y="2696724"/>
            <a:ext cx="1480251" cy="1421988"/>
          </a:xfrm>
          <a:prstGeom prst="ellipse">
            <a:avLst/>
          </a:prstGeom>
          <a:ln w="38100">
            <a:solidFill>
              <a:srgbClr val="000000"/>
            </a:solidFill>
            <a:custDash>
              <a:ds d="200000" sp="200000"/>
            </a:custDash>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900" name="Oval"/>
          <p:cNvSpPr/>
          <p:nvPr/>
        </p:nvSpPr>
        <p:spPr>
          <a:xfrm>
            <a:off x="9957470" y="2848500"/>
            <a:ext cx="155089" cy="157296"/>
          </a:xfrm>
          <a:prstGeom prst="ellipse">
            <a:avLst/>
          </a:prstGeom>
          <a:solidFill>
            <a:srgbClr val="A5D3E7"/>
          </a:solidFill>
          <a:ln w="25400">
            <a:solidFill>
              <a:srgbClr val="000000"/>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901" name="Shape"/>
          <p:cNvSpPr/>
          <p:nvPr/>
        </p:nvSpPr>
        <p:spPr>
          <a:xfrm>
            <a:off x="7035411" y="2769366"/>
            <a:ext cx="378594" cy="240201"/>
          </a:xfrm>
          <a:custGeom>
            <a:avLst/>
            <a:gdLst/>
            <a:ahLst/>
            <a:cxnLst>
              <a:cxn ang="0">
                <a:pos x="wd2" y="hd2"/>
              </a:cxn>
              <a:cxn ang="5400000">
                <a:pos x="wd2" y="hd2"/>
              </a:cxn>
              <a:cxn ang="10800000">
                <a:pos x="wd2" y="hd2"/>
              </a:cxn>
              <a:cxn ang="16200000">
                <a:pos x="wd2" y="hd2"/>
              </a:cxn>
            </a:cxnLst>
            <a:rect l="0" t="0" r="r" b="b"/>
            <a:pathLst>
              <a:path w="18853" h="17538" extrusionOk="0">
                <a:moveTo>
                  <a:pt x="17194" y="2467"/>
                </a:moveTo>
                <a:cubicBezTo>
                  <a:pt x="20356" y="7101"/>
                  <a:pt x="18749" y="14945"/>
                  <a:pt x="14478" y="16049"/>
                </a:cubicBezTo>
                <a:cubicBezTo>
                  <a:pt x="12032" y="16682"/>
                  <a:pt x="9653" y="14236"/>
                  <a:pt x="7276" y="15014"/>
                </a:cubicBezTo>
                <a:cubicBezTo>
                  <a:pt x="5126" y="15716"/>
                  <a:pt x="3103" y="18812"/>
                  <a:pt x="1151" y="16950"/>
                </a:cubicBezTo>
                <a:cubicBezTo>
                  <a:pt x="-1244" y="14665"/>
                  <a:pt x="375" y="9418"/>
                  <a:pt x="3468" y="6110"/>
                </a:cubicBezTo>
                <a:cubicBezTo>
                  <a:pt x="7996" y="1266"/>
                  <a:pt x="13609" y="-2788"/>
                  <a:pt x="17194" y="2467"/>
                </a:cubicBezTo>
                <a:close/>
              </a:path>
            </a:pathLst>
          </a:cu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pic>
        <p:nvPicPr>
          <p:cNvPr id="902" name="mathbf_x.pdf" descr="mathbf_x.pdf"/>
          <p:cNvPicPr>
            <a:picLocks noChangeAspect="1"/>
          </p:cNvPicPr>
          <p:nvPr/>
        </p:nvPicPr>
        <p:blipFill>
          <a:blip r:embed="rId4"/>
          <a:stretch>
            <a:fillRect/>
          </a:stretch>
        </p:blipFill>
        <p:spPr>
          <a:xfrm>
            <a:off x="9985931" y="2889220"/>
            <a:ext cx="98167" cy="75856"/>
          </a:xfrm>
          <a:prstGeom prst="rect">
            <a:avLst/>
          </a:prstGeom>
          <a:ln w="12700">
            <a:miter lim="400000"/>
          </a:ln>
        </p:spPr>
      </p:pic>
      <p:sp>
        <p:nvSpPr>
          <p:cNvPr id="903" name="Line"/>
          <p:cNvSpPr/>
          <p:nvPr/>
        </p:nvSpPr>
        <p:spPr>
          <a:xfrm rot="735952">
            <a:off x="7272920" y="2744563"/>
            <a:ext cx="2645492" cy="501803"/>
          </a:xfrm>
          <a:custGeom>
            <a:avLst/>
            <a:gdLst/>
            <a:ahLst/>
            <a:cxnLst>
              <a:cxn ang="0">
                <a:pos x="wd2" y="hd2"/>
              </a:cxn>
              <a:cxn ang="5400000">
                <a:pos x="wd2" y="hd2"/>
              </a:cxn>
              <a:cxn ang="10800000">
                <a:pos x="wd2" y="hd2"/>
              </a:cxn>
              <a:cxn ang="16200000">
                <a:pos x="wd2" y="hd2"/>
              </a:cxn>
            </a:cxnLst>
            <a:rect l="0" t="0" r="r" b="b"/>
            <a:pathLst>
              <a:path w="21600" h="18743" extrusionOk="0">
                <a:moveTo>
                  <a:pt x="0" y="15872"/>
                </a:moveTo>
                <a:cubicBezTo>
                  <a:pt x="1732" y="14764"/>
                  <a:pt x="3487" y="14671"/>
                  <a:pt x="5224" y="15593"/>
                </a:cubicBezTo>
                <a:cubicBezTo>
                  <a:pt x="7317" y="16704"/>
                  <a:pt x="9364" y="19268"/>
                  <a:pt x="11465" y="18648"/>
                </a:cubicBezTo>
                <a:cubicBezTo>
                  <a:pt x="13521" y="18040"/>
                  <a:pt x="15488" y="14411"/>
                  <a:pt x="17128" y="8681"/>
                </a:cubicBezTo>
                <a:cubicBezTo>
                  <a:pt x="18530" y="3784"/>
                  <a:pt x="20035" y="-2332"/>
                  <a:pt x="21600" y="905"/>
                </a:cubicBezTo>
              </a:path>
            </a:pathLst>
          </a:custGeom>
          <a:ln w="254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906" name="Group"/>
          <p:cNvGrpSpPr/>
          <p:nvPr/>
        </p:nvGrpSpPr>
        <p:grpSpPr>
          <a:xfrm>
            <a:off x="8718048" y="3027009"/>
            <a:ext cx="486004" cy="761418"/>
            <a:chOff x="0" y="0"/>
            <a:chExt cx="972005" cy="1522833"/>
          </a:xfrm>
        </p:grpSpPr>
        <p:sp>
          <p:nvSpPr>
            <p:cNvPr id="904" name="Group"/>
            <p:cNvSpPr/>
            <p:nvPr/>
          </p:nvSpPr>
          <p:spPr>
            <a:xfrm rot="16200000">
              <a:off x="-275415" y="275414"/>
              <a:ext cx="1522835" cy="97200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905" name="g_theta.pdf" descr="g_theta.pdf"/>
            <p:cNvPicPr>
              <a:picLocks noChangeAspect="1"/>
            </p:cNvPicPr>
            <p:nvPr/>
          </p:nvPicPr>
          <p:blipFill>
            <a:blip r:embed="rId3"/>
            <a:stretch>
              <a:fillRect/>
            </a:stretch>
          </p:blipFill>
          <p:spPr>
            <a:xfrm>
              <a:off x="240384" y="564923"/>
              <a:ext cx="491235" cy="392988"/>
            </a:xfrm>
            <a:prstGeom prst="rect">
              <a:avLst/>
            </a:prstGeom>
            <a:ln w="12700" cap="flat">
              <a:noFill/>
              <a:miter lim="400000"/>
            </a:ln>
            <a:effectLst/>
          </p:spPr>
        </p:pic>
      </p:grpSp>
      <p:pic>
        <p:nvPicPr>
          <p:cNvPr id="907" name="p_theta_(Z_|_mat.pdf" descr="p_theta_(Z_|_mat.pdf"/>
          <p:cNvPicPr>
            <a:picLocks noChangeAspect="1"/>
          </p:cNvPicPr>
          <p:nvPr/>
        </p:nvPicPr>
        <p:blipFill>
          <a:blip r:embed="rId8"/>
          <a:stretch>
            <a:fillRect/>
          </a:stretch>
        </p:blipFill>
        <p:spPr>
          <a:xfrm>
            <a:off x="6891307" y="3052786"/>
            <a:ext cx="829152" cy="255656"/>
          </a:xfrm>
          <a:prstGeom prst="rect">
            <a:avLst/>
          </a:prstGeom>
          <a:ln w="12700">
            <a:miter lim="400000"/>
          </a:ln>
        </p:spPr>
      </p:pic>
      <p:grpSp>
        <p:nvGrpSpPr>
          <p:cNvPr id="912" name="Group"/>
          <p:cNvGrpSpPr/>
          <p:nvPr/>
        </p:nvGrpSpPr>
        <p:grpSpPr>
          <a:xfrm>
            <a:off x="471074" y="4930573"/>
            <a:ext cx="4912453" cy="602644"/>
            <a:chOff x="0" y="0"/>
            <a:chExt cx="9824903" cy="1205285"/>
          </a:xfrm>
        </p:grpSpPr>
        <p:pic>
          <p:nvPicPr>
            <p:cNvPr id="908" name="p_theta_(_mathbf.pdf" descr="p_theta_(_mathbf.pdf"/>
            <p:cNvPicPr>
              <a:picLocks noChangeAspect="1"/>
            </p:cNvPicPr>
            <p:nvPr/>
          </p:nvPicPr>
          <p:blipFill>
            <a:blip r:embed="rId9"/>
            <a:stretch>
              <a:fillRect/>
            </a:stretch>
          </p:blipFill>
          <p:spPr>
            <a:xfrm>
              <a:off x="0" y="0"/>
              <a:ext cx="9824904" cy="1205286"/>
            </a:xfrm>
            <a:prstGeom prst="rect">
              <a:avLst/>
            </a:prstGeom>
            <a:ln w="12700" cap="flat">
              <a:noFill/>
              <a:miter lim="400000"/>
            </a:ln>
            <a:effectLst/>
          </p:spPr>
        </p:pic>
        <p:grpSp>
          <p:nvGrpSpPr>
            <p:cNvPr id="911" name="Group"/>
            <p:cNvGrpSpPr/>
            <p:nvPr/>
          </p:nvGrpSpPr>
          <p:grpSpPr>
            <a:xfrm>
              <a:off x="1540180" y="282430"/>
              <a:ext cx="862038" cy="640425"/>
              <a:chOff x="0" y="0"/>
              <a:chExt cx="862037" cy="640423"/>
            </a:xfrm>
          </p:grpSpPr>
          <p:sp>
            <p:nvSpPr>
              <p:cNvPr id="909" name="Rectangle"/>
              <p:cNvSpPr/>
              <p:nvPr/>
            </p:nvSpPr>
            <p:spPr>
              <a:xfrm>
                <a:off x="0" y="0"/>
                <a:ext cx="862038" cy="640424"/>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10" name="=.pdf" descr="=.pdf"/>
              <p:cNvPicPr>
                <a:picLocks noChangeAspect="1"/>
              </p:cNvPicPr>
              <p:nvPr/>
            </p:nvPicPr>
            <p:blipFill>
              <a:blip r:embed="rId10"/>
              <a:stretch>
                <a:fillRect/>
              </a:stretch>
            </p:blipFill>
            <p:spPr>
              <a:xfrm>
                <a:off x="220927" y="232673"/>
                <a:ext cx="420183" cy="175077"/>
              </a:xfrm>
              <a:prstGeom prst="rect">
                <a:avLst/>
              </a:prstGeom>
              <a:ln w="12700" cap="flat">
                <a:noFill/>
                <a:miter lim="400000"/>
              </a:ln>
              <a:effectLst/>
            </p:spPr>
          </p:pic>
        </p:grpSp>
      </p:grpSp>
      <p:grpSp>
        <p:nvGrpSpPr>
          <p:cNvPr id="917" name="Group"/>
          <p:cNvGrpSpPr/>
          <p:nvPr/>
        </p:nvGrpSpPr>
        <p:grpSpPr>
          <a:xfrm>
            <a:off x="6577223" y="4880798"/>
            <a:ext cx="5103140" cy="702193"/>
            <a:chOff x="0" y="0"/>
            <a:chExt cx="10206279" cy="1404384"/>
          </a:xfrm>
        </p:grpSpPr>
        <p:pic>
          <p:nvPicPr>
            <p:cNvPr id="913" name="p_theta_(_mathbf.pdf" descr="p_theta_(_mathbf.pdf"/>
            <p:cNvPicPr>
              <a:picLocks noChangeAspect="1"/>
            </p:cNvPicPr>
            <p:nvPr/>
          </p:nvPicPr>
          <p:blipFill>
            <a:blip r:embed="rId11"/>
            <a:stretch>
              <a:fillRect/>
            </a:stretch>
          </p:blipFill>
          <p:spPr>
            <a:xfrm>
              <a:off x="0" y="0"/>
              <a:ext cx="10206280" cy="1404385"/>
            </a:xfrm>
            <a:prstGeom prst="rect">
              <a:avLst/>
            </a:prstGeom>
            <a:ln w="12700" cap="flat">
              <a:noFill/>
              <a:miter lim="400000"/>
            </a:ln>
            <a:effectLst/>
          </p:spPr>
        </p:pic>
        <p:grpSp>
          <p:nvGrpSpPr>
            <p:cNvPr id="916" name="Group"/>
            <p:cNvGrpSpPr/>
            <p:nvPr/>
          </p:nvGrpSpPr>
          <p:grpSpPr>
            <a:xfrm>
              <a:off x="1377638" y="381979"/>
              <a:ext cx="790289" cy="640425"/>
              <a:chOff x="0" y="0"/>
              <a:chExt cx="790288" cy="640423"/>
            </a:xfrm>
          </p:grpSpPr>
          <p:sp>
            <p:nvSpPr>
              <p:cNvPr id="914" name="Rectangle"/>
              <p:cNvSpPr/>
              <p:nvPr/>
            </p:nvSpPr>
            <p:spPr>
              <a:xfrm>
                <a:off x="0" y="0"/>
                <a:ext cx="790289" cy="640424"/>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15" name="=.pdf" descr="=.pdf"/>
              <p:cNvPicPr>
                <a:picLocks noChangeAspect="1"/>
              </p:cNvPicPr>
              <p:nvPr/>
            </p:nvPicPr>
            <p:blipFill>
              <a:blip r:embed="rId10"/>
              <a:stretch>
                <a:fillRect/>
              </a:stretch>
            </p:blipFill>
            <p:spPr>
              <a:xfrm>
                <a:off x="220927" y="232673"/>
                <a:ext cx="420183" cy="175077"/>
              </a:xfrm>
              <a:prstGeom prst="rect">
                <a:avLst/>
              </a:prstGeom>
              <a:ln w="12700" cap="flat">
                <a:noFill/>
                <a:miter lim="400000"/>
              </a:ln>
              <a:effectLst/>
            </p:spPr>
          </p:pic>
        </p:grpSp>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0445926-53C6-83E3-D31A-0DE61AA7111C}"/>
                  </a:ext>
                </a:extLst>
              </p:cNvPr>
              <p:cNvSpPr>
                <a:spLocks noGrp="1"/>
              </p:cNvSpPr>
              <p:nvPr>
                <p:ph type="title"/>
              </p:nvPr>
            </p:nvSpPr>
            <p:spPr>
              <a:xfrm>
                <a:off x="0" y="0"/>
                <a:ext cx="12192000" cy="1183341"/>
              </a:xfrm>
            </p:spPr>
            <p:txBody>
              <a:bodyPr>
                <a:noAutofit/>
              </a:bodyPr>
              <a:lstStyle/>
              <a:p>
                <a:r>
                  <a:rPr lang="en-US" sz="4200" dirty="0"/>
                  <a:t>Trick #2: Importance Sampling – use a smarter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a:t>
                </a:r>
              </a:p>
            </p:txBody>
          </p:sp>
        </mc:Choice>
        <mc:Fallback xmlns="">
          <p:sp>
            <p:nvSpPr>
              <p:cNvPr id="2" name="Title 1">
                <a:extLst>
                  <a:ext uri="{FF2B5EF4-FFF2-40B4-BE49-F238E27FC236}">
                    <a16:creationId xmlns:a16="http://schemas.microsoft.com/office/drawing/2014/main" id="{60445926-53C6-83E3-D31A-0DE61AA7111C}"/>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12"/>
                <a:stretch>
                  <a:fillRect b="-1064"/>
                </a:stretch>
              </a:blipFill>
            </p:spPr>
            <p:txBody>
              <a:bodyPr/>
              <a:lstStyle/>
              <a:p>
                <a:r>
                  <a:rPr lang="en-US">
                    <a:noFill/>
                  </a:rPr>
                  <a:t> </a:t>
                </a:r>
              </a:p>
            </p:txBody>
          </p:sp>
        </mc:Fallback>
      </mc:AlternateContent>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 name="Shape"/>
          <p:cNvSpPr/>
          <p:nvPr/>
        </p:nvSpPr>
        <p:spPr>
          <a:xfrm>
            <a:off x="6713460" y="1951462"/>
            <a:ext cx="3697296" cy="3990780"/>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grpSp>
        <p:nvGrpSpPr>
          <p:cNvPr id="922" name="Group"/>
          <p:cNvGrpSpPr/>
          <p:nvPr/>
        </p:nvGrpSpPr>
        <p:grpSpPr>
          <a:xfrm>
            <a:off x="6633352" y="2896280"/>
            <a:ext cx="1250777" cy="1250776"/>
            <a:chOff x="0" y="0"/>
            <a:chExt cx="2501551" cy="2501551"/>
          </a:xfrm>
        </p:grpSpPr>
        <p:sp>
          <p:nvSpPr>
            <p:cNvPr id="920" name="Circle"/>
            <p:cNvSpPr/>
            <p:nvPr/>
          </p:nvSpPr>
          <p:spPr>
            <a:xfrm>
              <a:off x="0" y="0"/>
              <a:ext cx="2501552" cy="2501552"/>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21" name="Oval"/>
            <p:cNvSpPr/>
            <p:nvPr/>
          </p:nvSpPr>
          <p:spPr>
            <a:xfrm>
              <a:off x="1121778" y="1119942"/>
              <a:ext cx="257996" cy="261668"/>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923" name="Oval"/>
          <p:cNvSpPr/>
          <p:nvPr/>
        </p:nvSpPr>
        <p:spPr>
          <a:xfrm>
            <a:off x="1492895" y="2814691"/>
            <a:ext cx="2553090" cy="2452598"/>
          </a:xfrm>
          <a:prstGeom prst="ellipse">
            <a:avLst/>
          </a:prstGeom>
          <a:ln w="38100">
            <a:solidFill>
              <a:srgbClr val="000000"/>
            </a:solidFill>
            <a:custDash>
              <a:ds d="200000" sp="200000"/>
            </a:custDash>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924" name="Oval"/>
          <p:cNvSpPr/>
          <p:nvPr/>
        </p:nvSpPr>
        <p:spPr>
          <a:xfrm>
            <a:off x="7186425" y="3076468"/>
            <a:ext cx="267492" cy="271299"/>
          </a:xfrm>
          <a:prstGeom prst="ellipse">
            <a:avLst/>
          </a:prstGeom>
          <a:solidFill>
            <a:srgbClr val="A5D3E7"/>
          </a:solidFill>
          <a:ln w="25400">
            <a:solidFill>
              <a:srgbClr val="000000"/>
            </a:solidFill>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925" name="Shape"/>
          <p:cNvSpPr/>
          <p:nvPr/>
        </p:nvSpPr>
        <p:spPr>
          <a:xfrm>
            <a:off x="2146552" y="2939980"/>
            <a:ext cx="652986" cy="414292"/>
          </a:xfrm>
          <a:custGeom>
            <a:avLst/>
            <a:gdLst/>
            <a:ahLst/>
            <a:cxnLst>
              <a:cxn ang="0">
                <a:pos x="wd2" y="hd2"/>
              </a:cxn>
              <a:cxn ang="5400000">
                <a:pos x="wd2" y="hd2"/>
              </a:cxn>
              <a:cxn ang="10800000">
                <a:pos x="wd2" y="hd2"/>
              </a:cxn>
              <a:cxn ang="16200000">
                <a:pos x="wd2" y="hd2"/>
              </a:cxn>
            </a:cxnLst>
            <a:rect l="0" t="0" r="r" b="b"/>
            <a:pathLst>
              <a:path w="18853" h="17538" extrusionOk="0">
                <a:moveTo>
                  <a:pt x="17194" y="2467"/>
                </a:moveTo>
                <a:cubicBezTo>
                  <a:pt x="20356" y="7101"/>
                  <a:pt x="18749" y="14945"/>
                  <a:pt x="14478" y="16049"/>
                </a:cubicBezTo>
                <a:cubicBezTo>
                  <a:pt x="12032" y="16682"/>
                  <a:pt x="9653" y="14236"/>
                  <a:pt x="7276" y="15014"/>
                </a:cubicBezTo>
                <a:cubicBezTo>
                  <a:pt x="5126" y="15716"/>
                  <a:pt x="3103" y="18812"/>
                  <a:pt x="1151" y="16950"/>
                </a:cubicBezTo>
                <a:cubicBezTo>
                  <a:pt x="-1244" y="14665"/>
                  <a:pt x="375" y="9418"/>
                  <a:pt x="3468" y="6110"/>
                </a:cubicBezTo>
                <a:cubicBezTo>
                  <a:pt x="7996" y="1266"/>
                  <a:pt x="13609" y="-2788"/>
                  <a:pt x="17194" y="2467"/>
                </a:cubicBezTo>
                <a:close/>
              </a:path>
            </a:pathLst>
          </a:cu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pic>
        <p:nvPicPr>
          <p:cNvPr id="926" name="mathbf_x.pdf" descr="mathbf_x.pdf"/>
          <p:cNvPicPr>
            <a:picLocks noChangeAspect="1"/>
          </p:cNvPicPr>
          <p:nvPr/>
        </p:nvPicPr>
        <p:blipFill>
          <a:blip r:embed="rId2"/>
          <a:stretch>
            <a:fillRect/>
          </a:stretch>
        </p:blipFill>
        <p:spPr>
          <a:xfrm>
            <a:off x="7235513" y="3146701"/>
            <a:ext cx="169315" cy="130834"/>
          </a:xfrm>
          <a:prstGeom prst="rect">
            <a:avLst/>
          </a:prstGeom>
          <a:ln w="12700">
            <a:miter lim="400000"/>
          </a:ln>
        </p:spPr>
      </p:pic>
      <p:sp>
        <p:nvSpPr>
          <p:cNvPr id="927" name="Line"/>
          <p:cNvSpPr/>
          <p:nvPr/>
        </p:nvSpPr>
        <p:spPr>
          <a:xfrm rot="735952">
            <a:off x="2556199" y="2897201"/>
            <a:ext cx="4562860" cy="865494"/>
          </a:xfrm>
          <a:custGeom>
            <a:avLst/>
            <a:gdLst/>
            <a:ahLst/>
            <a:cxnLst>
              <a:cxn ang="0">
                <a:pos x="wd2" y="hd2"/>
              </a:cxn>
              <a:cxn ang="5400000">
                <a:pos x="wd2" y="hd2"/>
              </a:cxn>
              <a:cxn ang="10800000">
                <a:pos x="wd2" y="hd2"/>
              </a:cxn>
              <a:cxn ang="16200000">
                <a:pos x="wd2" y="hd2"/>
              </a:cxn>
            </a:cxnLst>
            <a:rect l="0" t="0" r="r" b="b"/>
            <a:pathLst>
              <a:path w="21600" h="18743" extrusionOk="0">
                <a:moveTo>
                  <a:pt x="0" y="15872"/>
                </a:moveTo>
                <a:cubicBezTo>
                  <a:pt x="1732" y="14764"/>
                  <a:pt x="3487" y="14671"/>
                  <a:pt x="5224" y="15593"/>
                </a:cubicBezTo>
                <a:cubicBezTo>
                  <a:pt x="7317" y="16704"/>
                  <a:pt x="9364" y="19268"/>
                  <a:pt x="11465" y="18648"/>
                </a:cubicBezTo>
                <a:cubicBezTo>
                  <a:pt x="13521" y="18040"/>
                  <a:pt x="15488" y="14411"/>
                  <a:pt x="17128" y="8681"/>
                </a:cubicBezTo>
                <a:cubicBezTo>
                  <a:pt x="18530" y="3784"/>
                  <a:pt x="20035" y="-2332"/>
                  <a:pt x="21600" y="905"/>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930" name="Group"/>
          <p:cNvGrpSpPr/>
          <p:nvPr/>
        </p:nvGrpSpPr>
        <p:grpSpPr>
          <a:xfrm>
            <a:off x="5048711" y="3384356"/>
            <a:ext cx="838243" cy="1313268"/>
            <a:chOff x="0" y="0"/>
            <a:chExt cx="1676484" cy="2626535"/>
          </a:xfrm>
        </p:grpSpPr>
        <p:sp>
          <p:nvSpPr>
            <p:cNvPr id="928" name="Group"/>
            <p:cNvSpPr/>
            <p:nvPr/>
          </p:nvSpPr>
          <p:spPr>
            <a:xfrm rot="16200000">
              <a:off x="-475026" y="475025"/>
              <a:ext cx="2626536" cy="16764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929" name="g_theta.pdf" descr="g_theta.pdf"/>
            <p:cNvPicPr>
              <a:picLocks noChangeAspect="1"/>
            </p:cNvPicPr>
            <p:nvPr/>
          </p:nvPicPr>
          <p:blipFill>
            <a:blip r:embed="rId3"/>
            <a:stretch>
              <a:fillRect/>
            </a:stretch>
          </p:blipFill>
          <p:spPr>
            <a:xfrm>
              <a:off x="414607" y="974361"/>
              <a:ext cx="847266" cy="677813"/>
            </a:xfrm>
            <a:prstGeom prst="rect">
              <a:avLst/>
            </a:prstGeom>
            <a:ln w="12700" cap="flat">
              <a:noFill/>
              <a:miter lim="400000"/>
            </a:ln>
            <a:effectLst/>
          </p:spPr>
        </p:pic>
      </p:grpSp>
      <p:pic>
        <p:nvPicPr>
          <p:cNvPr id="931" name="p_theta_(Z_|_mat.pdf" descr="p_theta_(Z_|_mat.pdf"/>
          <p:cNvPicPr>
            <a:picLocks noChangeAspect="1"/>
          </p:cNvPicPr>
          <p:nvPr/>
        </p:nvPicPr>
        <p:blipFill>
          <a:blip r:embed="rId4"/>
          <a:stretch>
            <a:fillRect/>
          </a:stretch>
        </p:blipFill>
        <p:spPr>
          <a:xfrm>
            <a:off x="1898006" y="3428814"/>
            <a:ext cx="1430094" cy="440946"/>
          </a:xfrm>
          <a:prstGeom prst="rect">
            <a:avLst/>
          </a:prstGeom>
          <a:ln w="12700">
            <a:miter lim="400000"/>
          </a:ln>
        </p:spPr>
      </p:pic>
      <mc:AlternateContent xmlns:mc="http://schemas.openxmlformats.org/markup-compatibility/2006" xmlns:a14="http://schemas.microsoft.com/office/drawing/2010/main">
        <mc:Choice Requires="a14">
          <p:sp>
            <p:nvSpPr>
              <p:cNvPr id="3" name="Title 1">
                <a:extLst>
                  <a:ext uri="{FF2B5EF4-FFF2-40B4-BE49-F238E27FC236}">
                    <a16:creationId xmlns:a16="http://schemas.microsoft.com/office/drawing/2014/main" id="{05D70C0F-CEC5-D43E-2C3D-52C3EB498FB1}"/>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3" name="Title 1">
                <a:extLst>
                  <a:ext uri="{FF2B5EF4-FFF2-40B4-BE49-F238E27FC236}">
                    <a16:creationId xmlns:a16="http://schemas.microsoft.com/office/drawing/2014/main" id="{05D70C0F-CEC5-D43E-2C3D-52C3EB498FB1}"/>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5"/>
                <a:stretch>
                  <a:fillRect b="-1064"/>
                </a:stretch>
              </a:blipFill>
            </p:spPr>
            <p:txBody>
              <a:bodyPr/>
              <a:lstStyle/>
              <a:p>
                <a:r>
                  <a:rPr lang="en-US">
                    <a:noFill/>
                  </a:rPr>
                  <a:t> </a:t>
                </a:r>
              </a:p>
            </p:txBody>
          </p:sp>
        </mc:Fallback>
      </mc:AlternateContent>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1" name="Connection Line"/>
          <p:cNvCxnSpPr>
            <a:cxnSpLocks/>
          </p:cNvCxnSpPr>
          <p:nvPr/>
        </p:nvCxnSpPr>
        <p:spPr>
          <a:xfrm flipH="1" flipV="1">
            <a:off x="5344416" y="3714650"/>
            <a:ext cx="16" cy="1767837"/>
          </a:xfrm>
          <a:prstGeom prst="straightConnector1">
            <a:avLst/>
          </a:prstGeom>
          <a:ln w="38100">
            <a:solidFill>
              <a:srgbClr val="000000"/>
            </a:solidFill>
            <a:prstDash val="sysDot"/>
            <a:miter lim="400000"/>
            <a:tailEnd type="arrow"/>
          </a:ln>
        </p:spPr>
      </p:cxnSp>
      <p:sp>
        <p:nvSpPr>
          <p:cNvPr id="934" name="Shape"/>
          <p:cNvSpPr/>
          <p:nvPr/>
        </p:nvSpPr>
        <p:spPr>
          <a:xfrm>
            <a:off x="6713460" y="1951462"/>
            <a:ext cx="3697296" cy="3990780"/>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sp>
        <p:nvSpPr>
          <p:cNvPr id="935" name="Oval"/>
          <p:cNvSpPr/>
          <p:nvPr/>
        </p:nvSpPr>
        <p:spPr>
          <a:xfrm>
            <a:off x="1492895" y="2814691"/>
            <a:ext cx="2553090" cy="2452598"/>
          </a:xfrm>
          <a:prstGeom prst="ellipse">
            <a:avLst/>
          </a:prstGeom>
          <a:ln w="38100">
            <a:solidFill>
              <a:srgbClr val="000000"/>
            </a:solidFill>
            <a:custDash>
              <a:ds d="200000" sp="200000"/>
            </a:custDash>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936" name="Shape"/>
          <p:cNvSpPr/>
          <p:nvPr/>
        </p:nvSpPr>
        <p:spPr>
          <a:xfrm>
            <a:off x="2146552" y="2939980"/>
            <a:ext cx="652986" cy="414292"/>
          </a:xfrm>
          <a:custGeom>
            <a:avLst/>
            <a:gdLst/>
            <a:ahLst/>
            <a:cxnLst>
              <a:cxn ang="0">
                <a:pos x="wd2" y="hd2"/>
              </a:cxn>
              <a:cxn ang="5400000">
                <a:pos x="wd2" y="hd2"/>
              </a:cxn>
              <a:cxn ang="10800000">
                <a:pos x="wd2" y="hd2"/>
              </a:cxn>
              <a:cxn ang="16200000">
                <a:pos x="wd2" y="hd2"/>
              </a:cxn>
            </a:cxnLst>
            <a:rect l="0" t="0" r="r" b="b"/>
            <a:pathLst>
              <a:path w="18853" h="17538" extrusionOk="0">
                <a:moveTo>
                  <a:pt x="17194" y="2467"/>
                </a:moveTo>
                <a:cubicBezTo>
                  <a:pt x="20356" y="7101"/>
                  <a:pt x="18749" y="14945"/>
                  <a:pt x="14478" y="16049"/>
                </a:cubicBezTo>
                <a:cubicBezTo>
                  <a:pt x="12032" y="16682"/>
                  <a:pt x="9653" y="14236"/>
                  <a:pt x="7276" y="15014"/>
                </a:cubicBezTo>
                <a:cubicBezTo>
                  <a:pt x="5126" y="15716"/>
                  <a:pt x="3103" y="18812"/>
                  <a:pt x="1151" y="16950"/>
                </a:cubicBezTo>
                <a:cubicBezTo>
                  <a:pt x="-1244" y="14665"/>
                  <a:pt x="375" y="9418"/>
                  <a:pt x="3468" y="6110"/>
                </a:cubicBezTo>
                <a:cubicBezTo>
                  <a:pt x="7996" y="1266"/>
                  <a:pt x="13609" y="-2788"/>
                  <a:pt x="17194" y="2467"/>
                </a:cubicBezTo>
                <a:close/>
              </a:path>
            </a:pathLst>
          </a:custGeom>
          <a:solidFill>
            <a:srgbClr val="EFAE8D"/>
          </a:solidFill>
          <a:ln w="381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937" name="Line"/>
          <p:cNvSpPr/>
          <p:nvPr/>
        </p:nvSpPr>
        <p:spPr>
          <a:xfrm rot="735952" flipH="1">
            <a:off x="2833250" y="2732689"/>
            <a:ext cx="4427212" cy="1087556"/>
          </a:xfrm>
          <a:custGeom>
            <a:avLst/>
            <a:gdLst/>
            <a:ahLst/>
            <a:cxnLst>
              <a:cxn ang="0">
                <a:pos x="wd2" y="hd2"/>
              </a:cxn>
              <a:cxn ang="5400000">
                <a:pos x="wd2" y="hd2"/>
              </a:cxn>
              <a:cxn ang="10800000">
                <a:pos x="wd2" y="hd2"/>
              </a:cxn>
              <a:cxn ang="16200000">
                <a:pos x="wd2" y="hd2"/>
              </a:cxn>
            </a:cxnLst>
            <a:rect l="0" t="0" r="r" b="b"/>
            <a:pathLst>
              <a:path w="21600" h="21067" extrusionOk="0">
                <a:moveTo>
                  <a:pt x="0" y="0"/>
                </a:moveTo>
                <a:cubicBezTo>
                  <a:pt x="1489" y="8282"/>
                  <a:pt x="3581" y="14554"/>
                  <a:pt x="5995" y="17972"/>
                </a:cubicBezTo>
                <a:cubicBezTo>
                  <a:pt x="8057" y="20890"/>
                  <a:pt x="10254" y="21600"/>
                  <a:pt x="12427" y="20704"/>
                </a:cubicBezTo>
                <a:cubicBezTo>
                  <a:pt x="14413" y="19885"/>
                  <a:pt x="16348" y="17736"/>
                  <a:pt x="18298" y="16048"/>
                </a:cubicBezTo>
                <a:cubicBezTo>
                  <a:pt x="19404" y="15091"/>
                  <a:pt x="20568" y="14317"/>
                  <a:pt x="21600" y="16170"/>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pic>
        <p:nvPicPr>
          <p:cNvPr id="938" name="p_theta_(Z_|_mat.pdf" descr="p_theta_(Z_|_mat.pdf"/>
          <p:cNvPicPr>
            <a:picLocks noChangeAspect="1"/>
          </p:cNvPicPr>
          <p:nvPr/>
        </p:nvPicPr>
        <p:blipFill>
          <a:blip r:embed="rId2"/>
          <a:stretch>
            <a:fillRect/>
          </a:stretch>
        </p:blipFill>
        <p:spPr>
          <a:xfrm>
            <a:off x="1898006" y="3428814"/>
            <a:ext cx="1430094" cy="440946"/>
          </a:xfrm>
          <a:prstGeom prst="rect">
            <a:avLst/>
          </a:prstGeom>
          <a:ln w="12700">
            <a:miter lim="400000"/>
          </a:ln>
        </p:spPr>
      </p:pic>
      <p:sp>
        <p:nvSpPr>
          <p:cNvPr id="940" name="Shape"/>
          <p:cNvSpPr/>
          <p:nvPr/>
        </p:nvSpPr>
        <p:spPr>
          <a:xfrm rot="16200000" flipH="1">
            <a:off x="4630464" y="3343608"/>
            <a:ext cx="1427905" cy="9114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a:solidFill>
              <a:srgbClr val="000000"/>
            </a:solidFill>
            <a:miter lim="400000"/>
          </a:ln>
        </p:spPr>
        <p:txBody>
          <a:bodyPr lIns="0" tIns="0" rIns="0" bIns="0" anchor="ctr"/>
          <a:lstStyle/>
          <a:p>
            <a:pPr defTabSz="293511">
              <a:defRPr sz="2200">
                <a:solidFill>
                  <a:srgbClr val="FFFFFF"/>
                </a:solidFill>
                <a:latin typeface="+mn-lt"/>
                <a:ea typeface="+mn-ea"/>
                <a:cs typeface="+mn-cs"/>
                <a:sym typeface="Helvetica Neue Medium"/>
              </a:defRPr>
            </a:pPr>
            <a:endParaRPr sz="1100"/>
          </a:p>
        </p:txBody>
      </p:sp>
      <p:sp>
        <p:nvSpPr>
          <p:cNvPr id="942" name="Encoder"/>
          <p:cNvSpPr txBox="1"/>
          <p:nvPr/>
        </p:nvSpPr>
        <p:spPr>
          <a:xfrm>
            <a:off x="4474066" y="5266901"/>
            <a:ext cx="1740729" cy="6005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atin typeface="Georgia"/>
                <a:ea typeface="Georgia"/>
                <a:cs typeface="Georgia"/>
                <a:sym typeface="Georgia"/>
              </a:defRPr>
            </a:lvl1pPr>
          </a:lstStyle>
          <a:p>
            <a:r>
              <a:rPr sz="2100"/>
              <a:t>Encoder</a:t>
            </a:r>
          </a:p>
        </p:txBody>
      </p:sp>
      <p:pic>
        <p:nvPicPr>
          <p:cNvPr id="943" name="f_psi.pdf" descr="f_psi.pdf"/>
          <p:cNvPicPr>
            <a:picLocks noChangeAspect="1"/>
          </p:cNvPicPr>
          <p:nvPr/>
        </p:nvPicPr>
        <p:blipFill>
          <a:blip r:embed="rId3"/>
          <a:stretch>
            <a:fillRect/>
          </a:stretch>
        </p:blipFill>
        <p:spPr>
          <a:xfrm>
            <a:off x="5105547" y="3546348"/>
            <a:ext cx="477672" cy="504968"/>
          </a:xfrm>
          <a:prstGeom prst="rect">
            <a:avLst/>
          </a:prstGeom>
          <a:ln w="12700">
            <a:miter lim="400000"/>
          </a:ln>
        </p:spPr>
      </p:pic>
      <p:grpSp>
        <p:nvGrpSpPr>
          <p:cNvPr id="946" name="Group"/>
          <p:cNvGrpSpPr/>
          <p:nvPr/>
        </p:nvGrpSpPr>
        <p:grpSpPr>
          <a:xfrm>
            <a:off x="7186425" y="3076468"/>
            <a:ext cx="267492" cy="271299"/>
            <a:chOff x="0" y="0"/>
            <a:chExt cx="534981" cy="542596"/>
          </a:xfrm>
        </p:grpSpPr>
        <p:sp>
          <p:nvSpPr>
            <p:cNvPr id="944" name="Oval"/>
            <p:cNvSpPr/>
            <p:nvPr/>
          </p:nvSpPr>
          <p:spPr>
            <a:xfrm>
              <a:off x="0" y="0"/>
              <a:ext cx="534982" cy="542597"/>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45" name="mathbf_x.pdf" descr="mathbf_x.pdf"/>
            <p:cNvPicPr>
              <a:picLocks noChangeAspect="1"/>
            </p:cNvPicPr>
            <p:nvPr/>
          </p:nvPicPr>
          <p:blipFill>
            <a:blip r:embed="rId4"/>
            <a:stretch>
              <a:fillRect/>
            </a:stretch>
          </p:blipFill>
          <p:spPr>
            <a:xfrm>
              <a:off x="98176" y="140464"/>
              <a:ext cx="338630" cy="261668"/>
            </a:xfrm>
            <a:prstGeom prst="rect">
              <a:avLst/>
            </a:prstGeom>
            <a:ln w="12700" cap="flat">
              <a:noFill/>
              <a:miter lim="400000"/>
            </a:ln>
            <a:effectLst/>
          </p:spPr>
        </p:pic>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4DCB766-C432-D57E-4238-004FF3C39896}"/>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2" name="Title 1">
                <a:extLst>
                  <a:ext uri="{FF2B5EF4-FFF2-40B4-BE49-F238E27FC236}">
                    <a16:creationId xmlns:a16="http://schemas.microsoft.com/office/drawing/2014/main" id="{24DCB766-C432-D57E-4238-004FF3C39896}"/>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5"/>
                <a:stretch>
                  <a:fillRect b="-106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5" name="Group"/>
          <p:cNvGrpSpPr/>
          <p:nvPr/>
        </p:nvGrpSpPr>
        <p:grpSpPr>
          <a:xfrm>
            <a:off x="1492895" y="1951462"/>
            <a:ext cx="8917862" cy="3990781"/>
            <a:chOff x="0" y="0"/>
            <a:chExt cx="17835720" cy="7981559"/>
          </a:xfrm>
        </p:grpSpPr>
        <p:cxnSp>
          <p:nvCxnSpPr>
            <p:cNvPr id="956" name="Connection Line"/>
            <p:cNvCxnSpPr>
              <a:cxnSpLocks/>
            </p:cNvCxnSpPr>
            <p:nvPr/>
          </p:nvCxnSpPr>
          <p:spPr>
            <a:xfrm flipH="1" flipV="1">
              <a:off x="7703040" y="3458643"/>
              <a:ext cx="32" cy="3535673"/>
            </a:xfrm>
            <a:prstGeom prst="straightConnector1">
              <a:avLst/>
            </a:prstGeom>
            <a:ln w="38100" cap="flat">
              <a:solidFill>
                <a:srgbClr val="000000"/>
              </a:solidFill>
              <a:prstDash val="sysDot"/>
              <a:miter lim="400000"/>
              <a:tailEnd type="arrow" w="med" len="med"/>
            </a:ln>
            <a:effectLst/>
          </p:spPr>
        </p:cxnSp>
        <p:grpSp>
          <p:nvGrpSpPr>
            <p:cNvPr id="951" name="Group"/>
            <p:cNvGrpSpPr/>
            <p:nvPr/>
          </p:nvGrpSpPr>
          <p:grpSpPr>
            <a:xfrm>
              <a:off x="677170" y="2061614"/>
              <a:ext cx="2952030" cy="2952030"/>
              <a:chOff x="0" y="0"/>
              <a:chExt cx="2952029" cy="2952029"/>
            </a:xfrm>
          </p:grpSpPr>
          <p:sp>
            <p:nvSpPr>
              <p:cNvPr id="949" name="Circle"/>
              <p:cNvSpPr/>
              <p:nvPr/>
            </p:nvSpPr>
            <p:spPr>
              <a:xfrm>
                <a:off x="0" y="0"/>
                <a:ext cx="2952030" cy="2952030"/>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50" name="Circle"/>
              <p:cNvSpPr/>
              <p:nvPr/>
            </p:nvSpPr>
            <p:spPr>
              <a:xfrm>
                <a:off x="1335757" y="1333760"/>
                <a:ext cx="280516" cy="284510"/>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952" name="Shape"/>
            <p:cNvSpPr/>
            <p:nvPr/>
          </p:nvSpPr>
          <p:spPr>
            <a:xfrm>
              <a:off x="10441130" y="0"/>
              <a:ext cx="7394590" cy="7981559"/>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noFill/>
            <a:ln w="508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a:p>
          </p:txBody>
        </p:sp>
        <p:sp>
          <p:nvSpPr>
            <p:cNvPr id="953" name="Oval"/>
            <p:cNvSpPr/>
            <p:nvPr/>
          </p:nvSpPr>
          <p:spPr>
            <a:xfrm>
              <a:off x="0" y="1726458"/>
              <a:ext cx="5106178" cy="4905196"/>
            </a:xfrm>
            <a:prstGeom prst="ellipse">
              <a:avLst/>
            </a:prstGeom>
            <a:noFill/>
            <a:ln w="381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sp>
          <p:nvSpPr>
            <p:cNvPr id="954" name="Line"/>
            <p:cNvSpPr/>
            <p:nvPr/>
          </p:nvSpPr>
          <p:spPr>
            <a:xfrm rot="735952" flipH="1">
              <a:off x="2496742" y="1542686"/>
              <a:ext cx="8954247" cy="29779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15" y="6369"/>
                    <a:pt x="3504" y="11112"/>
                    <a:pt x="5929" y="13459"/>
                  </a:cubicBezTo>
                  <a:cubicBezTo>
                    <a:pt x="7977" y="15441"/>
                    <a:pt x="10141" y="15597"/>
                    <a:pt x="12288" y="15505"/>
                  </a:cubicBezTo>
                  <a:cubicBezTo>
                    <a:pt x="13675" y="15445"/>
                    <a:pt x="15070" y="15289"/>
                    <a:pt x="16438" y="15995"/>
                  </a:cubicBezTo>
                  <a:cubicBezTo>
                    <a:pt x="18251" y="16930"/>
                    <a:pt x="19926" y="19324"/>
                    <a:pt x="21600" y="21600"/>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55" name="Shape"/>
            <p:cNvSpPr/>
            <p:nvPr/>
          </p:nvSpPr>
          <p:spPr>
            <a:xfrm rot="16200000" flipH="1">
              <a:off x="6275137" y="2784293"/>
              <a:ext cx="2855808" cy="18228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sp>
          <p:nvSpPr>
            <p:cNvPr id="957" name="Encoder"/>
            <p:cNvSpPr txBox="1"/>
            <p:nvPr/>
          </p:nvSpPr>
          <p:spPr>
            <a:xfrm>
              <a:off x="5962342" y="6630877"/>
              <a:ext cx="3481458" cy="12010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atin typeface="Georgia"/>
                  <a:ea typeface="Georgia"/>
                  <a:cs typeface="Georgia"/>
                  <a:sym typeface="Georgia"/>
                </a:defRPr>
              </a:lvl1pPr>
            </a:lstStyle>
            <a:p>
              <a:r>
                <a:rPr sz="2100"/>
                <a:t>Encoder</a:t>
              </a:r>
            </a:p>
          </p:txBody>
        </p:sp>
        <p:pic>
          <p:nvPicPr>
            <p:cNvPr id="958" name="f_psi.pdf" descr="f_psi.pdf"/>
            <p:cNvPicPr>
              <a:picLocks noChangeAspect="1"/>
            </p:cNvPicPr>
            <p:nvPr/>
          </p:nvPicPr>
          <p:blipFill>
            <a:blip r:embed="rId2"/>
            <a:stretch>
              <a:fillRect/>
            </a:stretch>
          </p:blipFill>
          <p:spPr>
            <a:xfrm>
              <a:off x="7225304" y="3189773"/>
              <a:ext cx="955344" cy="1009935"/>
            </a:xfrm>
            <a:prstGeom prst="rect">
              <a:avLst/>
            </a:prstGeom>
            <a:ln w="12700" cap="flat">
              <a:noFill/>
              <a:miter lim="400000"/>
            </a:ln>
            <a:effectLst/>
          </p:spPr>
        </p:pic>
        <p:grpSp>
          <p:nvGrpSpPr>
            <p:cNvPr id="961" name="Group"/>
            <p:cNvGrpSpPr/>
            <p:nvPr/>
          </p:nvGrpSpPr>
          <p:grpSpPr>
            <a:xfrm>
              <a:off x="11387059" y="2250013"/>
              <a:ext cx="534983" cy="542598"/>
              <a:chOff x="0" y="0"/>
              <a:chExt cx="534981" cy="542596"/>
            </a:xfrm>
          </p:grpSpPr>
          <p:sp>
            <p:nvSpPr>
              <p:cNvPr id="959" name="Oval"/>
              <p:cNvSpPr/>
              <p:nvPr/>
            </p:nvSpPr>
            <p:spPr>
              <a:xfrm>
                <a:off x="0" y="0"/>
                <a:ext cx="534982" cy="542597"/>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60" name="mathbf_x.pdf" descr="mathbf_x.pdf"/>
              <p:cNvPicPr>
                <a:picLocks noChangeAspect="1"/>
              </p:cNvPicPr>
              <p:nvPr/>
            </p:nvPicPr>
            <p:blipFill>
              <a:blip r:embed="rId3"/>
              <a:stretch>
                <a:fillRect/>
              </a:stretch>
            </p:blipFill>
            <p:spPr>
              <a:xfrm>
                <a:off x="98176" y="140464"/>
                <a:ext cx="338630" cy="261668"/>
              </a:xfrm>
              <a:prstGeom prst="rect">
                <a:avLst/>
              </a:prstGeom>
              <a:ln w="12700" cap="flat">
                <a:noFill/>
                <a:miter lim="400000"/>
              </a:ln>
              <a:effectLst/>
            </p:spPr>
          </p:pic>
        </p:grpSp>
        <p:sp>
          <p:nvSpPr>
            <p:cNvPr id="962" name="Line"/>
            <p:cNvSpPr/>
            <p:nvPr/>
          </p:nvSpPr>
          <p:spPr>
            <a:xfrm flipV="1">
              <a:off x="2233278" y="2747652"/>
              <a:ext cx="1109580" cy="749725"/>
            </a:xfrm>
            <a:prstGeom prst="line">
              <a:avLst/>
            </a:prstGeom>
            <a:noFill/>
            <a:ln w="381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63" name="f_psi^Sigma(_mat.pdf" descr="f_psi^Sigma(_mat.pdf"/>
            <p:cNvPicPr>
              <a:picLocks noChangeAspect="1"/>
            </p:cNvPicPr>
            <p:nvPr/>
          </p:nvPicPr>
          <p:blipFill>
            <a:blip r:embed="rId4"/>
            <a:stretch>
              <a:fillRect/>
            </a:stretch>
          </p:blipFill>
          <p:spPr>
            <a:xfrm>
              <a:off x="1486463" y="2263774"/>
              <a:ext cx="1442625" cy="761836"/>
            </a:xfrm>
            <a:prstGeom prst="rect">
              <a:avLst/>
            </a:prstGeom>
            <a:ln w="12700" cap="flat">
              <a:noFill/>
              <a:miter lim="400000"/>
            </a:ln>
            <a:effectLst/>
          </p:spPr>
        </p:pic>
        <p:pic>
          <p:nvPicPr>
            <p:cNvPr id="964" name="f_psi^mu(_mathbf.pdf" descr="f_psi^mu(_mathbf.pdf"/>
            <p:cNvPicPr>
              <a:picLocks noChangeAspect="1"/>
            </p:cNvPicPr>
            <p:nvPr/>
          </p:nvPicPr>
          <p:blipFill>
            <a:blip r:embed="rId5"/>
            <a:stretch>
              <a:fillRect/>
            </a:stretch>
          </p:blipFill>
          <p:spPr>
            <a:xfrm>
              <a:off x="1464290" y="3808826"/>
              <a:ext cx="1377788" cy="745627"/>
            </a:xfrm>
            <a:prstGeom prst="rect">
              <a:avLst/>
            </a:prstGeom>
            <a:ln w="12700" cap="flat">
              <a:noFill/>
              <a:miter lim="400000"/>
            </a:ln>
            <a:effectLst/>
          </p:spPr>
        </p:pic>
      </p:grpSp>
      <p:pic>
        <p:nvPicPr>
          <p:cNvPr id="966" name="Bigg.pdf" descr="Bigg.pdf"/>
          <p:cNvPicPr>
            <a:picLocks/>
          </p:cNvPicPr>
          <p:nvPr/>
        </p:nvPicPr>
        <p:blipFill>
          <a:blip r:embed="rId6"/>
          <a:stretch>
            <a:fillRect/>
          </a:stretch>
        </p:blipFill>
        <p:spPr>
          <a:xfrm rot="5400000">
            <a:off x="2497829" y="1977210"/>
            <a:ext cx="178233" cy="1136957"/>
          </a:xfrm>
          <a:prstGeom prst="rect">
            <a:avLst/>
          </a:prstGeom>
          <a:ln w="12700">
            <a:miter lim="400000"/>
          </a:ln>
        </p:spPr>
      </p:pic>
      <p:pic>
        <p:nvPicPr>
          <p:cNvPr id="967" name="q_psi_(Z_|_mathb.pdf" descr="q_psi_(Z_|_mathb.pdf"/>
          <p:cNvPicPr>
            <a:picLocks noChangeAspect="1"/>
          </p:cNvPicPr>
          <p:nvPr/>
        </p:nvPicPr>
        <p:blipFill>
          <a:blip r:embed="rId7"/>
          <a:stretch>
            <a:fillRect/>
          </a:stretch>
        </p:blipFill>
        <p:spPr>
          <a:xfrm>
            <a:off x="245304" y="1695425"/>
            <a:ext cx="5424272" cy="618116"/>
          </a:xfrm>
          <a:prstGeom prst="rect">
            <a:avLst/>
          </a:prstGeom>
          <a:ln w="12700">
            <a:miter lim="400000"/>
          </a:ln>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ECE08B6-959D-C1D4-BE10-85D15E3AFF3C}"/>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2" name="Title 1">
                <a:extLst>
                  <a:ext uri="{FF2B5EF4-FFF2-40B4-BE49-F238E27FC236}">
                    <a16:creationId xmlns:a16="http://schemas.microsoft.com/office/drawing/2014/main" id="{0ECE08B6-959D-C1D4-BE10-85D15E3AFF3C}"/>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8"/>
                <a:stretch>
                  <a:fillRect b="-1064"/>
                </a:stretch>
              </a:blipFill>
            </p:spPr>
            <p:txBody>
              <a:bodyPr/>
              <a:lstStyle/>
              <a:p>
                <a:r>
                  <a:rPr lang="en-US">
                    <a:noFill/>
                  </a:rPr>
                  <a:t> </a:t>
                </a:r>
              </a:p>
            </p:txBody>
          </p:sp>
        </mc:Fallback>
      </mc:AlternateContent>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6" name="Group"/>
          <p:cNvGrpSpPr/>
          <p:nvPr/>
        </p:nvGrpSpPr>
        <p:grpSpPr>
          <a:xfrm>
            <a:off x="2722191" y="5623565"/>
            <a:ext cx="7029840" cy="1185826"/>
            <a:chOff x="0" y="0"/>
            <a:chExt cx="12107219" cy="2042301"/>
          </a:xfrm>
        </p:grpSpPr>
        <p:grpSp>
          <p:nvGrpSpPr>
            <p:cNvPr id="974" name="Group"/>
            <p:cNvGrpSpPr/>
            <p:nvPr/>
          </p:nvGrpSpPr>
          <p:grpSpPr>
            <a:xfrm>
              <a:off x="-1" y="113282"/>
              <a:ext cx="2795435" cy="1815738"/>
              <a:chOff x="0" y="0"/>
              <a:chExt cx="2795433" cy="1815736"/>
            </a:xfrm>
          </p:grpSpPr>
          <p:pic>
            <p:nvPicPr>
              <p:cNvPr id="970" name="p_theta_(_mathbf.pdf" descr="p_theta_(_mathbf.pdf"/>
              <p:cNvPicPr>
                <a:picLocks noChangeAspect="1"/>
              </p:cNvPicPr>
              <p:nvPr/>
            </p:nvPicPr>
            <p:blipFill>
              <a:blip r:embed="rId3"/>
              <a:srcRect r="79353"/>
              <a:stretch>
                <a:fillRect/>
              </a:stretch>
            </p:blipFill>
            <p:spPr>
              <a:xfrm>
                <a:off x="0" y="0"/>
                <a:ext cx="2724412" cy="1815737"/>
              </a:xfrm>
              <a:prstGeom prst="rect">
                <a:avLst/>
              </a:prstGeom>
              <a:ln w="12700" cap="flat">
                <a:noFill/>
                <a:miter lim="400000"/>
              </a:ln>
              <a:effectLst/>
            </p:spPr>
          </p:pic>
          <p:grpSp>
            <p:nvGrpSpPr>
              <p:cNvPr id="973" name="Group"/>
              <p:cNvGrpSpPr/>
              <p:nvPr/>
            </p:nvGrpSpPr>
            <p:grpSpPr>
              <a:xfrm>
                <a:off x="1865640" y="562487"/>
                <a:ext cx="929794" cy="690762"/>
                <a:chOff x="0" y="0"/>
                <a:chExt cx="929793" cy="690760"/>
              </a:xfrm>
            </p:grpSpPr>
            <p:sp>
              <p:nvSpPr>
                <p:cNvPr id="971" name="Rectangle"/>
                <p:cNvSpPr/>
                <p:nvPr/>
              </p:nvSpPr>
              <p:spPr>
                <a:xfrm>
                  <a:off x="0" y="0"/>
                  <a:ext cx="929794" cy="690761"/>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72" name="=.pdf" descr="=.pdf"/>
                <p:cNvPicPr>
                  <a:picLocks noChangeAspect="1"/>
                </p:cNvPicPr>
                <p:nvPr/>
              </p:nvPicPr>
              <p:blipFill>
                <a:blip r:embed="rId4"/>
                <a:stretch>
                  <a:fillRect/>
                </a:stretch>
              </p:blipFill>
              <p:spPr>
                <a:xfrm>
                  <a:off x="238292" y="250961"/>
                  <a:ext cx="453209" cy="188837"/>
                </a:xfrm>
                <a:prstGeom prst="rect">
                  <a:avLst/>
                </a:prstGeom>
                <a:ln w="12700" cap="flat">
                  <a:noFill/>
                  <a:miter lim="400000"/>
                </a:ln>
                <a:effectLst/>
              </p:spPr>
            </p:pic>
          </p:grpSp>
        </p:grpSp>
        <p:pic>
          <p:nvPicPr>
            <p:cNvPr id="975" name="Image" descr="Image"/>
            <p:cNvPicPr>
              <a:picLocks noChangeAspect="1"/>
            </p:cNvPicPr>
            <p:nvPr/>
          </p:nvPicPr>
          <p:blipFill>
            <a:blip r:embed="rId5"/>
            <a:stretch>
              <a:fillRect/>
            </a:stretch>
          </p:blipFill>
          <p:spPr>
            <a:xfrm>
              <a:off x="2746571" y="0"/>
              <a:ext cx="9360649" cy="2042302"/>
            </a:xfrm>
            <a:prstGeom prst="rect">
              <a:avLst/>
            </a:prstGeom>
            <a:ln w="12700" cap="flat">
              <a:noFill/>
              <a:miter lim="400000"/>
            </a:ln>
            <a:effectLst/>
          </p:spPr>
        </p:pic>
      </p:grpSp>
      <p:grpSp>
        <p:nvGrpSpPr>
          <p:cNvPr id="993" name="Group"/>
          <p:cNvGrpSpPr/>
          <p:nvPr/>
        </p:nvGrpSpPr>
        <p:grpSpPr>
          <a:xfrm>
            <a:off x="1492895" y="1413172"/>
            <a:ext cx="8917861" cy="3990780"/>
            <a:chOff x="0" y="0"/>
            <a:chExt cx="17835719" cy="7981558"/>
          </a:xfrm>
        </p:grpSpPr>
        <p:cxnSp>
          <p:nvCxnSpPr>
            <p:cNvPr id="984" name="Connection Line"/>
            <p:cNvCxnSpPr>
              <a:stCxn id="985" idx="0"/>
              <a:endCxn id="983" idx="0"/>
            </p:cNvCxnSpPr>
            <p:nvPr/>
          </p:nvCxnSpPr>
          <p:spPr>
            <a:xfrm flipH="1" flipV="1">
              <a:off x="7703041" y="3695706"/>
              <a:ext cx="31" cy="3535673"/>
            </a:xfrm>
            <a:prstGeom prst="straightConnector1">
              <a:avLst/>
            </a:prstGeom>
            <a:ln w="38100" cap="flat">
              <a:solidFill>
                <a:srgbClr val="000000"/>
              </a:solidFill>
              <a:prstDash val="sysDot"/>
              <a:miter lim="400000"/>
              <a:tailEnd type="arrow" w="med" len="med"/>
            </a:ln>
            <a:effectLst/>
          </p:spPr>
        </p:cxnSp>
        <p:grpSp>
          <p:nvGrpSpPr>
            <p:cNvPr id="979" name="Group"/>
            <p:cNvGrpSpPr/>
            <p:nvPr/>
          </p:nvGrpSpPr>
          <p:grpSpPr>
            <a:xfrm>
              <a:off x="677170" y="2061614"/>
              <a:ext cx="2952030" cy="2952030"/>
              <a:chOff x="0" y="0"/>
              <a:chExt cx="2952029" cy="2952029"/>
            </a:xfrm>
          </p:grpSpPr>
          <p:sp>
            <p:nvSpPr>
              <p:cNvPr id="977" name="Circle"/>
              <p:cNvSpPr/>
              <p:nvPr/>
            </p:nvSpPr>
            <p:spPr>
              <a:xfrm>
                <a:off x="0" y="0"/>
                <a:ext cx="2952030" cy="2952030"/>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78" name="Circle"/>
              <p:cNvSpPr/>
              <p:nvPr/>
            </p:nvSpPr>
            <p:spPr>
              <a:xfrm>
                <a:off x="1335757" y="1333760"/>
                <a:ext cx="280516" cy="284510"/>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sp>
          <p:nvSpPr>
            <p:cNvPr id="980" name="Shape"/>
            <p:cNvSpPr/>
            <p:nvPr/>
          </p:nvSpPr>
          <p:spPr>
            <a:xfrm>
              <a:off x="10441130" y="0"/>
              <a:ext cx="7394590" cy="7981559"/>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noFill/>
            <a:ln w="508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latin typeface="Helvetica Light"/>
                  <a:ea typeface="Helvetica Light"/>
                  <a:cs typeface="Helvetica Light"/>
                  <a:sym typeface="Helvetica Light"/>
                </a:defRPr>
              </a:pPr>
              <a:endParaRPr sz="1600"/>
            </a:p>
          </p:txBody>
        </p:sp>
        <p:sp>
          <p:nvSpPr>
            <p:cNvPr id="981" name="Oval"/>
            <p:cNvSpPr/>
            <p:nvPr/>
          </p:nvSpPr>
          <p:spPr>
            <a:xfrm>
              <a:off x="0" y="1726458"/>
              <a:ext cx="5106178" cy="4905196"/>
            </a:xfrm>
            <a:prstGeom prst="ellipse">
              <a:avLst/>
            </a:prstGeom>
            <a:noFill/>
            <a:ln w="38100" cap="flat">
              <a:solidFill>
                <a:srgbClr val="000000"/>
              </a:solidFill>
              <a:custDash>
                <a:ds d="200000" sp="200000"/>
              </a:custDash>
              <a:miter lim="400000"/>
            </a:ln>
            <a:effectLst/>
          </p:spPr>
          <p:txBody>
            <a:bodyPr wrap="square" lIns="35719" tIns="35719" rIns="35719" bIns="35719" numCol="1" anchor="ctr">
              <a:noAutofit/>
            </a:bodyPr>
            <a:lstStyle/>
            <a:p>
              <a:pPr defTabSz="410766">
                <a:defRPr sz="3200">
                  <a:solidFill>
                    <a:srgbClr val="FFFFFF"/>
                  </a:solidFill>
                  <a:latin typeface="Helvetica Light"/>
                  <a:ea typeface="Helvetica Light"/>
                  <a:cs typeface="Helvetica Light"/>
                  <a:sym typeface="Helvetica Light"/>
                </a:defRPr>
              </a:pPr>
              <a:endParaRPr sz="1600"/>
            </a:p>
          </p:txBody>
        </p:sp>
        <p:sp>
          <p:nvSpPr>
            <p:cNvPr id="982" name="Line"/>
            <p:cNvSpPr/>
            <p:nvPr/>
          </p:nvSpPr>
          <p:spPr>
            <a:xfrm rot="735952" flipH="1">
              <a:off x="2496742" y="1542686"/>
              <a:ext cx="8954247" cy="29779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15" y="6369"/>
                    <a:pt x="3504" y="11112"/>
                    <a:pt x="5929" y="13459"/>
                  </a:cubicBezTo>
                  <a:cubicBezTo>
                    <a:pt x="7977" y="15441"/>
                    <a:pt x="10141" y="15597"/>
                    <a:pt x="12288" y="15505"/>
                  </a:cubicBezTo>
                  <a:cubicBezTo>
                    <a:pt x="13675" y="15445"/>
                    <a:pt x="15070" y="15289"/>
                    <a:pt x="16438" y="15995"/>
                  </a:cubicBezTo>
                  <a:cubicBezTo>
                    <a:pt x="18251" y="16930"/>
                    <a:pt x="19926" y="19324"/>
                    <a:pt x="21600" y="21600"/>
                  </a:cubicBezTo>
                </a:path>
              </a:pathLst>
            </a:custGeom>
            <a:noFill/>
            <a:ln w="38100" cap="flat">
              <a:solidFill>
                <a:srgbClr val="000000"/>
              </a:solidFill>
              <a:prstDash val="solid"/>
              <a:miter lim="400000"/>
              <a:headEnd type="oval" w="med" len="med"/>
              <a:tailEnd type="triangle" w="med" len="med"/>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83" name="Shape"/>
            <p:cNvSpPr/>
            <p:nvPr/>
          </p:nvSpPr>
          <p:spPr>
            <a:xfrm rot="16200000" flipH="1">
              <a:off x="6275137" y="2784293"/>
              <a:ext cx="2855808" cy="18228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sp>
          <p:nvSpPr>
            <p:cNvPr id="985" name="Encoder"/>
            <p:cNvSpPr txBox="1"/>
            <p:nvPr/>
          </p:nvSpPr>
          <p:spPr>
            <a:xfrm>
              <a:off x="5962342" y="6630877"/>
              <a:ext cx="3481458" cy="12010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lvl1pPr>
                <a:defRPr sz="4200">
                  <a:latin typeface="Georgia"/>
                  <a:ea typeface="Georgia"/>
                  <a:cs typeface="Georgia"/>
                  <a:sym typeface="Georgia"/>
                </a:defRPr>
              </a:lvl1pPr>
            </a:lstStyle>
            <a:p>
              <a:r>
                <a:rPr sz="2100"/>
                <a:t>Encoder</a:t>
              </a:r>
            </a:p>
          </p:txBody>
        </p:sp>
        <p:pic>
          <p:nvPicPr>
            <p:cNvPr id="986" name="f_psi.pdf" descr="f_psi.pdf"/>
            <p:cNvPicPr>
              <a:picLocks noChangeAspect="1"/>
            </p:cNvPicPr>
            <p:nvPr/>
          </p:nvPicPr>
          <p:blipFill>
            <a:blip r:embed="rId6"/>
            <a:stretch>
              <a:fillRect/>
            </a:stretch>
          </p:blipFill>
          <p:spPr>
            <a:xfrm>
              <a:off x="7225304" y="3189773"/>
              <a:ext cx="955344" cy="1009935"/>
            </a:xfrm>
            <a:prstGeom prst="rect">
              <a:avLst/>
            </a:prstGeom>
            <a:ln w="12700" cap="flat">
              <a:noFill/>
              <a:miter lim="400000"/>
            </a:ln>
            <a:effectLst/>
          </p:spPr>
        </p:pic>
        <p:grpSp>
          <p:nvGrpSpPr>
            <p:cNvPr id="989" name="Group"/>
            <p:cNvGrpSpPr/>
            <p:nvPr/>
          </p:nvGrpSpPr>
          <p:grpSpPr>
            <a:xfrm>
              <a:off x="11387059" y="2250013"/>
              <a:ext cx="534983" cy="542598"/>
              <a:chOff x="0" y="0"/>
              <a:chExt cx="534981" cy="542596"/>
            </a:xfrm>
          </p:grpSpPr>
          <p:sp>
            <p:nvSpPr>
              <p:cNvPr id="987" name="Oval"/>
              <p:cNvSpPr/>
              <p:nvPr/>
            </p:nvSpPr>
            <p:spPr>
              <a:xfrm>
                <a:off x="0" y="0"/>
                <a:ext cx="534982" cy="542597"/>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88" name="mathbf_x.pdf" descr="mathbf_x.pdf"/>
              <p:cNvPicPr>
                <a:picLocks noChangeAspect="1"/>
              </p:cNvPicPr>
              <p:nvPr/>
            </p:nvPicPr>
            <p:blipFill>
              <a:blip r:embed="rId7"/>
              <a:stretch>
                <a:fillRect/>
              </a:stretch>
            </p:blipFill>
            <p:spPr>
              <a:xfrm>
                <a:off x="98176" y="140464"/>
                <a:ext cx="338630" cy="261668"/>
              </a:xfrm>
              <a:prstGeom prst="rect">
                <a:avLst/>
              </a:prstGeom>
              <a:ln w="12700" cap="flat">
                <a:noFill/>
                <a:miter lim="400000"/>
              </a:ln>
              <a:effectLst/>
            </p:spPr>
          </p:pic>
        </p:grpSp>
        <p:sp>
          <p:nvSpPr>
            <p:cNvPr id="990" name="Line"/>
            <p:cNvSpPr/>
            <p:nvPr/>
          </p:nvSpPr>
          <p:spPr>
            <a:xfrm flipV="1">
              <a:off x="2233278" y="2747652"/>
              <a:ext cx="1109580" cy="749725"/>
            </a:xfrm>
            <a:prstGeom prst="line">
              <a:avLst/>
            </a:prstGeom>
            <a:noFill/>
            <a:ln w="38100" cap="flat">
              <a:solidFill>
                <a:srgbClr val="000000"/>
              </a:solidFill>
              <a:prstDash val="sysDot"/>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991" name="f_psi^Sigma(_mat.pdf" descr="f_psi^Sigma(_mat.pdf"/>
            <p:cNvPicPr>
              <a:picLocks noChangeAspect="1"/>
            </p:cNvPicPr>
            <p:nvPr/>
          </p:nvPicPr>
          <p:blipFill>
            <a:blip r:embed="rId8"/>
            <a:stretch>
              <a:fillRect/>
            </a:stretch>
          </p:blipFill>
          <p:spPr>
            <a:xfrm>
              <a:off x="1486463" y="2263774"/>
              <a:ext cx="1442625" cy="761836"/>
            </a:xfrm>
            <a:prstGeom prst="rect">
              <a:avLst/>
            </a:prstGeom>
            <a:ln w="12700" cap="flat">
              <a:noFill/>
              <a:miter lim="400000"/>
            </a:ln>
            <a:effectLst/>
          </p:spPr>
        </p:pic>
        <p:pic>
          <p:nvPicPr>
            <p:cNvPr id="992" name="f_psi^mu(_mathbf.pdf" descr="f_psi^mu(_mathbf.pdf"/>
            <p:cNvPicPr>
              <a:picLocks noChangeAspect="1"/>
            </p:cNvPicPr>
            <p:nvPr/>
          </p:nvPicPr>
          <p:blipFill>
            <a:blip r:embed="rId9"/>
            <a:stretch>
              <a:fillRect/>
            </a:stretch>
          </p:blipFill>
          <p:spPr>
            <a:xfrm>
              <a:off x="1464290" y="3808826"/>
              <a:ext cx="1377788" cy="745627"/>
            </a:xfrm>
            <a:prstGeom prst="rect">
              <a:avLst/>
            </a:prstGeom>
            <a:ln w="12700" cap="flat">
              <a:noFill/>
              <a:miter lim="400000"/>
            </a:ln>
            <a:effectLst/>
          </p:spPr>
        </p:pic>
      </p:grpSp>
      <p:pic>
        <p:nvPicPr>
          <p:cNvPr id="994" name="Bigg.pdf" descr="Bigg.pdf"/>
          <p:cNvPicPr>
            <a:picLocks/>
          </p:cNvPicPr>
          <p:nvPr/>
        </p:nvPicPr>
        <p:blipFill>
          <a:blip r:embed="rId10"/>
          <a:stretch>
            <a:fillRect/>
          </a:stretch>
        </p:blipFill>
        <p:spPr>
          <a:xfrm rot="5400000">
            <a:off x="2497829" y="1438920"/>
            <a:ext cx="178233" cy="1136957"/>
          </a:xfrm>
          <a:prstGeom prst="rect">
            <a:avLst/>
          </a:prstGeom>
          <a:ln w="12700">
            <a:miter lim="400000"/>
          </a:ln>
        </p:spPr>
      </p:pic>
      <p:pic>
        <p:nvPicPr>
          <p:cNvPr id="2" name="q_psi_(Z_|_mathb.pdf" descr="q_psi_(Z_|_mathb.pdf">
            <a:extLst>
              <a:ext uri="{FF2B5EF4-FFF2-40B4-BE49-F238E27FC236}">
                <a16:creationId xmlns:a16="http://schemas.microsoft.com/office/drawing/2014/main" id="{122888D0-74BC-936F-5CA9-72FE4EC03215}"/>
              </a:ext>
            </a:extLst>
          </p:cNvPr>
          <p:cNvPicPr>
            <a:picLocks noChangeAspect="1"/>
          </p:cNvPicPr>
          <p:nvPr/>
        </p:nvPicPr>
        <p:blipFill>
          <a:blip r:embed="rId11"/>
          <a:stretch>
            <a:fillRect/>
          </a:stretch>
        </p:blipFill>
        <p:spPr>
          <a:xfrm>
            <a:off x="245304" y="1339679"/>
            <a:ext cx="5424272" cy="618116"/>
          </a:xfrm>
          <a:prstGeom prst="rect">
            <a:avLst/>
          </a:prstGeom>
          <a:ln w="12700">
            <a:miter lim="400000"/>
          </a:ln>
        </p:spPr>
      </p:pic>
      <mc:AlternateContent xmlns:mc="http://schemas.openxmlformats.org/markup-compatibility/2006" xmlns:a14="http://schemas.microsoft.com/office/drawing/2010/main">
        <mc:Choice Requires="a14">
          <p:sp>
            <p:nvSpPr>
              <p:cNvPr id="3" name="Title 1">
                <a:extLst>
                  <a:ext uri="{FF2B5EF4-FFF2-40B4-BE49-F238E27FC236}">
                    <a16:creationId xmlns:a16="http://schemas.microsoft.com/office/drawing/2014/main" id="{C61F9F36-C632-F6A0-24AF-1CDA44AEAFDC}"/>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3" name="Title 1">
                <a:extLst>
                  <a:ext uri="{FF2B5EF4-FFF2-40B4-BE49-F238E27FC236}">
                    <a16:creationId xmlns:a16="http://schemas.microsoft.com/office/drawing/2014/main" id="{C61F9F36-C632-F6A0-24AF-1CDA44AEAFDC}"/>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12"/>
                <a:stretch>
                  <a:fillRect b="-106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14" name="Connection Line"/>
          <p:cNvCxnSpPr>
            <a:stCxn id="1015" idx="0"/>
            <a:endCxn id="1013" idx="0"/>
          </p:cNvCxnSpPr>
          <p:nvPr/>
        </p:nvCxnSpPr>
        <p:spPr>
          <a:xfrm flipH="1" flipV="1">
            <a:off x="5344416" y="3142494"/>
            <a:ext cx="16" cy="1767837"/>
          </a:xfrm>
          <a:prstGeom prst="straightConnector1">
            <a:avLst/>
          </a:prstGeom>
          <a:ln w="38100">
            <a:solidFill>
              <a:srgbClr val="000000"/>
            </a:solidFill>
            <a:prstDash val="sysDot"/>
            <a:miter lim="400000"/>
            <a:tailEnd type="arrow"/>
          </a:ln>
        </p:spPr>
      </p:cxnSp>
      <p:grpSp>
        <p:nvGrpSpPr>
          <p:cNvPr id="1001" name="Group"/>
          <p:cNvGrpSpPr/>
          <p:nvPr/>
        </p:nvGrpSpPr>
        <p:grpSpPr>
          <a:xfrm>
            <a:off x="1831480" y="2325448"/>
            <a:ext cx="1476016" cy="1476015"/>
            <a:chOff x="0" y="0"/>
            <a:chExt cx="2952029" cy="2952029"/>
          </a:xfrm>
        </p:grpSpPr>
        <p:grpSp>
          <p:nvGrpSpPr>
            <p:cNvPr id="999" name="Group"/>
            <p:cNvGrpSpPr/>
            <p:nvPr/>
          </p:nvGrpSpPr>
          <p:grpSpPr>
            <a:xfrm>
              <a:off x="0" y="0"/>
              <a:ext cx="2952030" cy="2952030"/>
              <a:chOff x="0" y="0"/>
              <a:chExt cx="2952029" cy="2952029"/>
            </a:xfrm>
          </p:grpSpPr>
          <p:sp>
            <p:nvSpPr>
              <p:cNvPr id="997" name="Circle"/>
              <p:cNvSpPr/>
              <p:nvPr/>
            </p:nvSpPr>
            <p:spPr>
              <a:xfrm>
                <a:off x="0" y="0"/>
                <a:ext cx="2952030" cy="2952030"/>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998" name="Circle"/>
              <p:cNvSpPr/>
              <p:nvPr/>
            </p:nvSpPr>
            <p:spPr>
              <a:xfrm>
                <a:off x="1335757" y="1333760"/>
                <a:ext cx="280516" cy="284510"/>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pic>
          <p:nvPicPr>
            <p:cNvPr id="1000" name="f_psi^mu(_mathbf.pdf" descr="f_psi^mu(_mathbf.pdf"/>
            <p:cNvPicPr>
              <a:picLocks noChangeAspect="1"/>
            </p:cNvPicPr>
            <p:nvPr/>
          </p:nvPicPr>
          <p:blipFill>
            <a:blip r:embed="rId3"/>
            <a:stretch>
              <a:fillRect/>
            </a:stretch>
          </p:blipFill>
          <p:spPr>
            <a:xfrm>
              <a:off x="787119" y="1747212"/>
              <a:ext cx="1377789" cy="745627"/>
            </a:xfrm>
            <a:prstGeom prst="rect">
              <a:avLst/>
            </a:prstGeom>
            <a:ln w="12700" cap="flat">
              <a:noFill/>
              <a:miter lim="400000"/>
            </a:ln>
            <a:effectLst/>
          </p:spPr>
        </p:pic>
      </p:grpSp>
      <p:grpSp>
        <p:nvGrpSpPr>
          <p:cNvPr id="1009" name="Group"/>
          <p:cNvGrpSpPr/>
          <p:nvPr/>
        </p:nvGrpSpPr>
        <p:grpSpPr>
          <a:xfrm>
            <a:off x="2722191" y="5551178"/>
            <a:ext cx="7149942" cy="1206085"/>
            <a:chOff x="0" y="0"/>
            <a:chExt cx="12107219" cy="2042301"/>
          </a:xfrm>
        </p:grpSpPr>
        <p:grpSp>
          <p:nvGrpSpPr>
            <p:cNvPr id="1007" name="Group"/>
            <p:cNvGrpSpPr/>
            <p:nvPr/>
          </p:nvGrpSpPr>
          <p:grpSpPr>
            <a:xfrm>
              <a:off x="-1" y="113282"/>
              <a:ext cx="2795435" cy="1815738"/>
              <a:chOff x="0" y="0"/>
              <a:chExt cx="2795433" cy="1815736"/>
            </a:xfrm>
          </p:grpSpPr>
          <p:pic>
            <p:nvPicPr>
              <p:cNvPr id="1003" name="p_theta_(_mathbf.pdf" descr="p_theta_(_mathbf.pdf"/>
              <p:cNvPicPr>
                <a:picLocks noChangeAspect="1"/>
              </p:cNvPicPr>
              <p:nvPr/>
            </p:nvPicPr>
            <p:blipFill>
              <a:blip r:embed="rId4"/>
              <a:srcRect r="79353"/>
              <a:stretch>
                <a:fillRect/>
              </a:stretch>
            </p:blipFill>
            <p:spPr>
              <a:xfrm>
                <a:off x="0" y="0"/>
                <a:ext cx="2724412" cy="1815737"/>
              </a:xfrm>
              <a:prstGeom prst="rect">
                <a:avLst/>
              </a:prstGeom>
              <a:ln w="12700" cap="flat">
                <a:noFill/>
                <a:miter lim="400000"/>
              </a:ln>
              <a:effectLst/>
            </p:spPr>
          </p:pic>
          <p:grpSp>
            <p:nvGrpSpPr>
              <p:cNvPr id="1006" name="Group"/>
              <p:cNvGrpSpPr/>
              <p:nvPr/>
            </p:nvGrpSpPr>
            <p:grpSpPr>
              <a:xfrm>
                <a:off x="1865640" y="562487"/>
                <a:ext cx="929794" cy="690762"/>
                <a:chOff x="0" y="0"/>
                <a:chExt cx="929793" cy="690760"/>
              </a:xfrm>
            </p:grpSpPr>
            <p:sp>
              <p:nvSpPr>
                <p:cNvPr id="1004" name="Rectangle"/>
                <p:cNvSpPr/>
                <p:nvPr/>
              </p:nvSpPr>
              <p:spPr>
                <a:xfrm>
                  <a:off x="0" y="0"/>
                  <a:ext cx="929794" cy="690761"/>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1005" name="=.pdf" descr="=.pdf"/>
                <p:cNvPicPr>
                  <a:picLocks noChangeAspect="1"/>
                </p:cNvPicPr>
                <p:nvPr/>
              </p:nvPicPr>
              <p:blipFill>
                <a:blip r:embed="rId5"/>
                <a:stretch>
                  <a:fillRect/>
                </a:stretch>
              </p:blipFill>
              <p:spPr>
                <a:xfrm>
                  <a:off x="238292" y="250961"/>
                  <a:ext cx="453209" cy="188837"/>
                </a:xfrm>
                <a:prstGeom prst="rect">
                  <a:avLst/>
                </a:prstGeom>
                <a:ln w="12700" cap="flat">
                  <a:noFill/>
                  <a:miter lim="400000"/>
                </a:ln>
                <a:effectLst/>
              </p:spPr>
            </p:pic>
          </p:grpSp>
        </p:grpSp>
        <p:pic>
          <p:nvPicPr>
            <p:cNvPr id="1008" name="Image" descr="Image"/>
            <p:cNvPicPr>
              <a:picLocks noChangeAspect="1"/>
            </p:cNvPicPr>
            <p:nvPr/>
          </p:nvPicPr>
          <p:blipFill>
            <a:blip r:embed="rId6"/>
            <a:stretch>
              <a:fillRect/>
            </a:stretch>
          </p:blipFill>
          <p:spPr>
            <a:xfrm>
              <a:off x="2746571" y="0"/>
              <a:ext cx="9360649" cy="2042302"/>
            </a:xfrm>
            <a:prstGeom prst="rect">
              <a:avLst/>
            </a:prstGeom>
            <a:ln w="12700" cap="flat">
              <a:noFill/>
              <a:miter lim="400000"/>
            </a:ln>
            <a:effectLst/>
          </p:spPr>
        </p:pic>
      </p:grpSp>
      <p:sp>
        <p:nvSpPr>
          <p:cNvPr id="1010" name="Shape"/>
          <p:cNvSpPr/>
          <p:nvPr/>
        </p:nvSpPr>
        <p:spPr>
          <a:xfrm>
            <a:off x="6713460" y="1294641"/>
            <a:ext cx="3697296" cy="3990780"/>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sp>
        <p:nvSpPr>
          <p:cNvPr id="1011" name="Oval"/>
          <p:cNvSpPr/>
          <p:nvPr/>
        </p:nvSpPr>
        <p:spPr>
          <a:xfrm>
            <a:off x="1492895" y="2157870"/>
            <a:ext cx="2553090" cy="2452598"/>
          </a:xfrm>
          <a:prstGeom prst="ellipse">
            <a:avLst/>
          </a:prstGeom>
          <a:ln w="38100">
            <a:solidFill>
              <a:srgbClr val="000000"/>
            </a:solidFill>
            <a:custDash>
              <a:ds d="200000" sp="200000"/>
            </a:custDash>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12" name="Line"/>
          <p:cNvSpPr/>
          <p:nvPr/>
        </p:nvSpPr>
        <p:spPr>
          <a:xfrm rot="735952" flipH="1">
            <a:off x="2741266" y="2065984"/>
            <a:ext cx="4477124" cy="14889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15" y="6369"/>
                  <a:pt x="3504" y="11112"/>
                  <a:pt x="5929" y="13459"/>
                </a:cubicBezTo>
                <a:cubicBezTo>
                  <a:pt x="7977" y="15441"/>
                  <a:pt x="10141" y="15597"/>
                  <a:pt x="12288" y="15505"/>
                </a:cubicBezTo>
                <a:cubicBezTo>
                  <a:pt x="13675" y="15445"/>
                  <a:pt x="15070" y="15289"/>
                  <a:pt x="16438" y="15995"/>
                </a:cubicBezTo>
                <a:cubicBezTo>
                  <a:pt x="18251" y="16930"/>
                  <a:pt x="19926" y="19324"/>
                  <a:pt x="21600" y="21600"/>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1013" name="Shape"/>
          <p:cNvSpPr/>
          <p:nvPr/>
        </p:nvSpPr>
        <p:spPr>
          <a:xfrm rot="16200000" flipH="1">
            <a:off x="4630464" y="2686787"/>
            <a:ext cx="1427905" cy="9114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a:solidFill>
              <a:srgbClr val="000000"/>
            </a:solidFill>
            <a:miter lim="400000"/>
          </a:ln>
        </p:spPr>
        <p:txBody>
          <a:bodyPr lIns="0" tIns="0" rIns="0" bIns="0" anchor="ctr"/>
          <a:lstStyle/>
          <a:p>
            <a:pPr defTabSz="293511">
              <a:defRPr sz="2200">
                <a:solidFill>
                  <a:srgbClr val="FFFFFF"/>
                </a:solidFill>
                <a:latin typeface="+mn-lt"/>
                <a:ea typeface="+mn-ea"/>
                <a:cs typeface="+mn-cs"/>
                <a:sym typeface="Helvetica Neue Medium"/>
              </a:defRPr>
            </a:pPr>
            <a:endParaRPr sz="1100"/>
          </a:p>
        </p:txBody>
      </p:sp>
      <p:sp>
        <p:nvSpPr>
          <p:cNvPr id="1015" name="Encoder"/>
          <p:cNvSpPr txBox="1"/>
          <p:nvPr/>
        </p:nvSpPr>
        <p:spPr>
          <a:xfrm>
            <a:off x="4474066" y="4610079"/>
            <a:ext cx="1740729" cy="6005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a:defRPr sz="4200">
                <a:latin typeface="Georgia"/>
                <a:ea typeface="Georgia"/>
                <a:cs typeface="Georgia"/>
                <a:sym typeface="Georgia"/>
              </a:defRPr>
            </a:lvl1pPr>
          </a:lstStyle>
          <a:p>
            <a:r>
              <a:rPr sz="2100"/>
              <a:t>Encoder</a:t>
            </a:r>
          </a:p>
        </p:txBody>
      </p:sp>
      <p:pic>
        <p:nvPicPr>
          <p:cNvPr id="1016" name="f_psi.pdf" descr="f_psi.pdf"/>
          <p:cNvPicPr>
            <a:picLocks noChangeAspect="1"/>
          </p:cNvPicPr>
          <p:nvPr/>
        </p:nvPicPr>
        <p:blipFill>
          <a:blip r:embed="rId7"/>
          <a:stretch>
            <a:fillRect/>
          </a:stretch>
        </p:blipFill>
        <p:spPr>
          <a:xfrm>
            <a:off x="5105547" y="2889527"/>
            <a:ext cx="477672" cy="504968"/>
          </a:xfrm>
          <a:prstGeom prst="rect">
            <a:avLst/>
          </a:prstGeom>
          <a:ln w="12700">
            <a:miter lim="400000"/>
          </a:ln>
        </p:spPr>
      </p:pic>
      <p:grpSp>
        <p:nvGrpSpPr>
          <p:cNvPr id="1019" name="Group"/>
          <p:cNvGrpSpPr/>
          <p:nvPr/>
        </p:nvGrpSpPr>
        <p:grpSpPr>
          <a:xfrm>
            <a:off x="7186425" y="2419647"/>
            <a:ext cx="267492" cy="271299"/>
            <a:chOff x="0" y="0"/>
            <a:chExt cx="534981" cy="542596"/>
          </a:xfrm>
        </p:grpSpPr>
        <p:sp>
          <p:nvSpPr>
            <p:cNvPr id="1017" name="Oval"/>
            <p:cNvSpPr/>
            <p:nvPr/>
          </p:nvSpPr>
          <p:spPr>
            <a:xfrm>
              <a:off x="0" y="0"/>
              <a:ext cx="534982" cy="542597"/>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1018" name="mathbf_x.pdf" descr="mathbf_x.pdf"/>
            <p:cNvPicPr>
              <a:picLocks noChangeAspect="1"/>
            </p:cNvPicPr>
            <p:nvPr/>
          </p:nvPicPr>
          <p:blipFill>
            <a:blip r:embed="rId8"/>
            <a:stretch>
              <a:fillRect/>
            </a:stretch>
          </p:blipFill>
          <p:spPr>
            <a:xfrm>
              <a:off x="98176" y="140464"/>
              <a:ext cx="338630" cy="261668"/>
            </a:xfrm>
            <a:prstGeom prst="rect">
              <a:avLst/>
            </a:prstGeom>
            <a:ln w="12700" cap="flat">
              <a:noFill/>
              <a:miter lim="400000"/>
            </a:ln>
            <a:effectLst/>
          </p:spPr>
        </p:pic>
      </p:grpSp>
      <p:sp>
        <p:nvSpPr>
          <p:cNvPr id="1020" name="Line"/>
          <p:cNvSpPr/>
          <p:nvPr/>
        </p:nvSpPr>
        <p:spPr>
          <a:xfrm flipV="1">
            <a:off x="2609535" y="2797570"/>
            <a:ext cx="345702" cy="245760"/>
          </a:xfrm>
          <a:prstGeom prst="line">
            <a:avLst/>
          </a:prstGeom>
          <a:ln w="38100">
            <a:solidFill>
              <a:srgbClr val="000000"/>
            </a:solidFill>
            <a:prstDash val="sysDot"/>
            <a:miter lim="400000"/>
            <a:tailEnd type="arrow"/>
          </a:ln>
        </p:spPr>
        <p:txBody>
          <a:bodyPr lIns="0" tIns="0" rIns="0" bIns="0" anchor="ctr"/>
          <a:lstStyle/>
          <a:p>
            <a:pPr>
              <a:defRPr sz="3200">
                <a:solidFill>
                  <a:srgbClr val="FFFFFF"/>
                </a:solidFill>
                <a:latin typeface="+mn-lt"/>
                <a:ea typeface="+mn-ea"/>
                <a:cs typeface="+mn-cs"/>
                <a:sym typeface="Helvetica Neue Medium"/>
              </a:defRPr>
            </a:pPr>
            <a:endParaRPr sz="1600"/>
          </a:p>
        </p:txBody>
      </p:sp>
      <p:pic>
        <p:nvPicPr>
          <p:cNvPr id="1021" name="f_psi^Sigma(_mat.pdf" descr="f_psi^Sigma(_mat.pdf"/>
          <p:cNvPicPr>
            <a:picLocks noChangeAspect="1"/>
          </p:cNvPicPr>
          <p:nvPr/>
        </p:nvPicPr>
        <p:blipFill>
          <a:blip r:embed="rId9"/>
          <a:stretch>
            <a:fillRect/>
          </a:stretch>
        </p:blipFill>
        <p:spPr>
          <a:xfrm>
            <a:off x="2236127" y="2426528"/>
            <a:ext cx="721313" cy="380918"/>
          </a:xfrm>
          <a:prstGeom prst="rect">
            <a:avLst/>
          </a:prstGeom>
          <a:ln w="12700">
            <a:miter lim="400000"/>
          </a:ln>
        </p:spPr>
      </p:pic>
      <p:sp>
        <p:nvSpPr>
          <p:cNvPr id="1022" name="Circle"/>
          <p:cNvSpPr/>
          <p:nvPr/>
        </p:nvSpPr>
        <p:spPr>
          <a:xfrm>
            <a:off x="2959157" y="2682841"/>
            <a:ext cx="140259" cy="142255"/>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4976D4F-801D-9153-2546-AE72009019DA}"/>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2" name="Title 1">
                <a:extLst>
                  <a:ext uri="{FF2B5EF4-FFF2-40B4-BE49-F238E27FC236}">
                    <a16:creationId xmlns:a16="http://schemas.microsoft.com/office/drawing/2014/main" id="{94976D4F-801D-9153-2546-AE72009019DA}"/>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10"/>
                <a:stretch>
                  <a:fillRect b="-1064"/>
                </a:stretch>
              </a:blipFill>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iterate>
                                    <p:tmAbs val="0"/>
                                  </p:iterate>
                                  <p:childTnLst>
                                    <p:set>
                                      <p:cBhvr>
                                        <p:cTn id="10" fill="hold"/>
                                        <p:tgtEl>
                                          <p:spTgt spid="1012"/>
                                        </p:tgtEl>
                                        <p:attrNameLst>
                                          <p:attrName>style.visibility</p:attrName>
                                        </p:attrNameLst>
                                      </p:cBhvr>
                                      <p:to>
                                        <p:strVal val="visible"/>
                                      </p:to>
                                    </p:set>
                                    <p:animEffect transition="in" filter="wipe(right)">
                                      <p:cBhvr>
                                        <p:cTn id="11" dur="1000"/>
                                        <p:tgtEl>
                                          <p:spTgt spid="1012"/>
                                        </p:tgtEl>
                                      </p:cBhvr>
                                    </p:animEffect>
                                  </p:childTnLst>
                                </p:cTn>
                              </p:par>
                            </p:childTnLst>
                          </p:cTn>
                        </p:par>
                        <p:par>
                          <p:cTn id="12" fill="hold">
                            <p:stCondLst>
                              <p:cond delay="1000"/>
                            </p:stCondLst>
                            <p:childTnLst>
                              <p:par>
                                <p:cTn id="13" presetID="1" presetClass="entr" presetSubtype="0" fill="hold" grpId="0" nodeType="afterEffect">
                                  <p:stCondLst>
                                    <p:cond delay="0"/>
                                  </p:stCondLst>
                                  <p:iterate>
                                    <p:tmAbs val="0"/>
                                  </p:iterate>
                                  <p:childTnLst>
                                    <p:set>
                                      <p:cBhvr>
                                        <p:cTn id="14" fill="hold"/>
                                        <p:tgtEl>
                                          <p:spTgt spid="10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10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8" presetClass="entr" presetSubtype="3" fill="hold" grpId="0" nodeType="clickEffect">
                                  <p:stCondLst>
                                    <p:cond delay="0"/>
                                  </p:stCondLst>
                                  <p:iterate>
                                    <p:tmAbs val="0"/>
                                  </p:iterate>
                                  <p:childTnLst>
                                    <p:set>
                                      <p:cBhvr>
                                        <p:cTn id="22" fill="hold"/>
                                        <p:tgtEl>
                                          <p:spTgt spid="1020"/>
                                        </p:tgtEl>
                                        <p:attrNameLst>
                                          <p:attrName>style.visibility</p:attrName>
                                        </p:attrNameLst>
                                      </p:cBhvr>
                                      <p:to>
                                        <p:strVal val="visible"/>
                                      </p:to>
                                    </p:set>
                                    <p:animEffect transition="in" filter="strips(upRight)">
                                      <p:cBhvr>
                                        <p:cTn id="23" dur="1000"/>
                                        <p:tgtEl>
                                          <p:spTgt spid="1020"/>
                                        </p:tgtEl>
                                      </p:cBhvr>
                                    </p:animEffect>
                                  </p:childTnLst>
                                </p:cTn>
                              </p:par>
                            </p:childTnLst>
                          </p:cTn>
                        </p:par>
                        <p:par>
                          <p:cTn id="24" fill="hold">
                            <p:stCondLst>
                              <p:cond delay="1000"/>
                            </p:stCondLst>
                            <p:childTnLst>
                              <p:par>
                                <p:cTn id="25" presetID="1" presetClass="entr" presetSubtype="0" fill="hold" grpId="0" nodeType="afterEffect">
                                  <p:stCondLst>
                                    <p:cond delay="0"/>
                                  </p:stCondLst>
                                  <p:iterate>
                                    <p:tmAbs val="0"/>
                                  </p:iterate>
                                  <p:childTnLst>
                                    <p:set>
                                      <p:cBhvr>
                                        <p:cTn id="26" fill="hold"/>
                                        <p:tgtEl>
                                          <p:spTgt spid="1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 grpId="0" animBg="1" advAuto="0"/>
      <p:bldP spid="1012" grpId="0" animBg="1" advAuto="0"/>
      <p:bldP spid="1019" grpId="0" animBg="1" advAuto="0"/>
      <p:bldP spid="1020" grpId="0" animBg="1" advAuto="0"/>
      <p:bldP spid="1021" grpId="0" animBg="1" advAuto="0"/>
      <p:bldP spid="1022"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oup"/>
          <p:cNvGrpSpPr/>
          <p:nvPr/>
        </p:nvGrpSpPr>
        <p:grpSpPr>
          <a:xfrm>
            <a:off x="6700760" y="2297216"/>
            <a:ext cx="1250777" cy="1250777"/>
            <a:chOff x="0" y="0"/>
            <a:chExt cx="2501551" cy="2501551"/>
          </a:xfrm>
        </p:grpSpPr>
        <p:sp>
          <p:nvSpPr>
            <p:cNvPr id="1024" name="Circle"/>
            <p:cNvSpPr/>
            <p:nvPr/>
          </p:nvSpPr>
          <p:spPr>
            <a:xfrm>
              <a:off x="0" y="0"/>
              <a:ext cx="2501552" cy="2501552"/>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1025" name="Oval"/>
            <p:cNvSpPr/>
            <p:nvPr/>
          </p:nvSpPr>
          <p:spPr>
            <a:xfrm>
              <a:off x="1121778" y="1119942"/>
              <a:ext cx="257996" cy="261668"/>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grpSp>
        <p:nvGrpSpPr>
          <p:cNvPr id="1031" name="Group"/>
          <p:cNvGrpSpPr/>
          <p:nvPr/>
        </p:nvGrpSpPr>
        <p:grpSpPr>
          <a:xfrm>
            <a:off x="1831480" y="2325448"/>
            <a:ext cx="1476016" cy="1476015"/>
            <a:chOff x="0" y="0"/>
            <a:chExt cx="2952029" cy="2952029"/>
          </a:xfrm>
        </p:grpSpPr>
        <p:grpSp>
          <p:nvGrpSpPr>
            <p:cNvPr id="1029" name="Group"/>
            <p:cNvGrpSpPr/>
            <p:nvPr/>
          </p:nvGrpSpPr>
          <p:grpSpPr>
            <a:xfrm>
              <a:off x="0" y="0"/>
              <a:ext cx="2952030" cy="2952030"/>
              <a:chOff x="0" y="0"/>
              <a:chExt cx="2952029" cy="2952029"/>
            </a:xfrm>
          </p:grpSpPr>
          <p:sp>
            <p:nvSpPr>
              <p:cNvPr id="1027" name="Circle"/>
              <p:cNvSpPr/>
              <p:nvPr/>
            </p:nvSpPr>
            <p:spPr>
              <a:xfrm>
                <a:off x="0" y="0"/>
                <a:ext cx="2952030" cy="2952030"/>
              </a:xfrm>
              <a:prstGeom prst="ellipse">
                <a:avLst/>
              </a:prstGeom>
              <a:solidFill>
                <a:srgbClr val="D5D5D5">
                  <a:alpha val="73806"/>
                </a:srgbClr>
              </a:solidFill>
              <a:ln w="12700" cap="flat">
                <a:solidFill>
                  <a:srgbClr val="000000">
                    <a:alpha val="73806"/>
                  </a:srgbClr>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sp>
            <p:nvSpPr>
              <p:cNvPr id="1028" name="Circle"/>
              <p:cNvSpPr/>
              <p:nvPr/>
            </p:nvSpPr>
            <p:spPr>
              <a:xfrm>
                <a:off x="1335757" y="1333760"/>
                <a:ext cx="280516" cy="284510"/>
              </a:xfrm>
              <a:prstGeom prst="ellipse">
                <a:avLst/>
              </a:prstGeom>
              <a:solidFill>
                <a:srgbClr val="000000"/>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grpSp>
        <p:pic>
          <p:nvPicPr>
            <p:cNvPr id="1030" name="f_psi^mu(_mathbf.pdf" descr="f_psi^mu(_mathbf.pdf"/>
            <p:cNvPicPr>
              <a:picLocks noChangeAspect="1"/>
            </p:cNvPicPr>
            <p:nvPr/>
          </p:nvPicPr>
          <p:blipFill>
            <a:blip r:embed="rId3"/>
            <a:stretch>
              <a:fillRect/>
            </a:stretch>
          </p:blipFill>
          <p:spPr>
            <a:xfrm>
              <a:off x="787119" y="1747212"/>
              <a:ext cx="1377789" cy="745627"/>
            </a:xfrm>
            <a:prstGeom prst="rect">
              <a:avLst/>
            </a:prstGeom>
            <a:ln w="12700" cap="flat">
              <a:noFill/>
              <a:miter lim="400000"/>
            </a:ln>
            <a:effectLst/>
          </p:spPr>
        </p:pic>
      </p:grpSp>
      <p:grpSp>
        <p:nvGrpSpPr>
          <p:cNvPr id="1039" name="Group"/>
          <p:cNvGrpSpPr/>
          <p:nvPr/>
        </p:nvGrpSpPr>
        <p:grpSpPr>
          <a:xfrm>
            <a:off x="2722191" y="5551177"/>
            <a:ext cx="6053610" cy="1021151"/>
            <a:chOff x="0" y="0"/>
            <a:chExt cx="12107219" cy="2042301"/>
          </a:xfrm>
        </p:grpSpPr>
        <p:grpSp>
          <p:nvGrpSpPr>
            <p:cNvPr id="1037" name="Group"/>
            <p:cNvGrpSpPr/>
            <p:nvPr/>
          </p:nvGrpSpPr>
          <p:grpSpPr>
            <a:xfrm>
              <a:off x="-1" y="113282"/>
              <a:ext cx="2795435" cy="1815738"/>
              <a:chOff x="0" y="0"/>
              <a:chExt cx="2795433" cy="1815736"/>
            </a:xfrm>
          </p:grpSpPr>
          <p:pic>
            <p:nvPicPr>
              <p:cNvPr id="1033" name="p_theta_(_mathbf.pdf" descr="p_theta_(_mathbf.pdf"/>
              <p:cNvPicPr>
                <a:picLocks noChangeAspect="1"/>
              </p:cNvPicPr>
              <p:nvPr/>
            </p:nvPicPr>
            <p:blipFill>
              <a:blip r:embed="rId4"/>
              <a:srcRect r="79353"/>
              <a:stretch>
                <a:fillRect/>
              </a:stretch>
            </p:blipFill>
            <p:spPr>
              <a:xfrm>
                <a:off x="0" y="0"/>
                <a:ext cx="2724412" cy="1815737"/>
              </a:xfrm>
              <a:prstGeom prst="rect">
                <a:avLst/>
              </a:prstGeom>
              <a:ln w="12700" cap="flat">
                <a:noFill/>
                <a:miter lim="400000"/>
              </a:ln>
              <a:effectLst/>
            </p:spPr>
          </p:pic>
          <p:grpSp>
            <p:nvGrpSpPr>
              <p:cNvPr id="1036" name="Group"/>
              <p:cNvGrpSpPr/>
              <p:nvPr/>
            </p:nvGrpSpPr>
            <p:grpSpPr>
              <a:xfrm>
                <a:off x="1865640" y="562487"/>
                <a:ext cx="929794" cy="690762"/>
                <a:chOff x="0" y="0"/>
                <a:chExt cx="929793" cy="690760"/>
              </a:xfrm>
            </p:grpSpPr>
            <p:sp>
              <p:nvSpPr>
                <p:cNvPr id="1034" name="Rectangle"/>
                <p:cNvSpPr/>
                <p:nvPr/>
              </p:nvSpPr>
              <p:spPr>
                <a:xfrm>
                  <a:off x="0" y="0"/>
                  <a:ext cx="929794" cy="690761"/>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1035" name="=.pdf" descr="=.pdf"/>
                <p:cNvPicPr>
                  <a:picLocks noChangeAspect="1"/>
                </p:cNvPicPr>
                <p:nvPr/>
              </p:nvPicPr>
              <p:blipFill>
                <a:blip r:embed="rId5"/>
                <a:stretch>
                  <a:fillRect/>
                </a:stretch>
              </p:blipFill>
              <p:spPr>
                <a:xfrm>
                  <a:off x="238292" y="250961"/>
                  <a:ext cx="453209" cy="188837"/>
                </a:xfrm>
                <a:prstGeom prst="rect">
                  <a:avLst/>
                </a:prstGeom>
                <a:ln w="12700" cap="flat">
                  <a:noFill/>
                  <a:miter lim="400000"/>
                </a:ln>
                <a:effectLst/>
              </p:spPr>
            </p:pic>
          </p:grpSp>
        </p:grpSp>
        <p:pic>
          <p:nvPicPr>
            <p:cNvPr id="1038" name="Image" descr="Image"/>
            <p:cNvPicPr>
              <a:picLocks noChangeAspect="1"/>
            </p:cNvPicPr>
            <p:nvPr/>
          </p:nvPicPr>
          <p:blipFill>
            <a:blip r:embed="rId6"/>
            <a:stretch>
              <a:fillRect/>
            </a:stretch>
          </p:blipFill>
          <p:spPr>
            <a:xfrm>
              <a:off x="2746571" y="0"/>
              <a:ext cx="9360649" cy="2042302"/>
            </a:xfrm>
            <a:prstGeom prst="rect">
              <a:avLst/>
            </a:prstGeom>
            <a:ln w="12700" cap="flat">
              <a:noFill/>
              <a:miter lim="400000"/>
            </a:ln>
            <a:effectLst/>
          </p:spPr>
        </p:pic>
      </p:grpSp>
      <p:sp>
        <p:nvSpPr>
          <p:cNvPr id="1040" name="Shape"/>
          <p:cNvSpPr/>
          <p:nvPr/>
        </p:nvSpPr>
        <p:spPr>
          <a:xfrm>
            <a:off x="6713460" y="1294641"/>
            <a:ext cx="3697296" cy="3990780"/>
          </a:xfrm>
          <a:custGeom>
            <a:avLst/>
            <a:gdLst/>
            <a:ahLst/>
            <a:cxnLst>
              <a:cxn ang="0">
                <a:pos x="wd2" y="hd2"/>
              </a:cxn>
              <a:cxn ang="5400000">
                <a:pos x="wd2" y="hd2"/>
              </a:cxn>
              <a:cxn ang="10800000">
                <a:pos x="wd2" y="hd2"/>
              </a:cxn>
              <a:cxn ang="16200000">
                <a:pos x="wd2" y="hd2"/>
              </a:cxn>
            </a:cxnLst>
            <a:rect l="0" t="0" r="r" b="b"/>
            <a:pathLst>
              <a:path w="18341" h="20341" extrusionOk="0">
                <a:moveTo>
                  <a:pt x="4502" y="19317"/>
                </a:moveTo>
                <a:cubicBezTo>
                  <a:pt x="3630" y="17365"/>
                  <a:pt x="6528" y="16102"/>
                  <a:pt x="6392" y="14216"/>
                </a:cubicBezTo>
                <a:cubicBezTo>
                  <a:pt x="6231" y="11993"/>
                  <a:pt x="3366" y="12082"/>
                  <a:pt x="1684" y="10917"/>
                </a:cubicBezTo>
                <a:cubicBezTo>
                  <a:pt x="-1585" y="8654"/>
                  <a:pt x="424" y="4149"/>
                  <a:pt x="3302" y="4868"/>
                </a:cubicBezTo>
                <a:cubicBezTo>
                  <a:pt x="5321" y="5372"/>
                  <a:pt x="5072" y="8244"/>
                  <a:pt x="6497" y="9547"/>
                </a:cubicBezTo>
                <a:cubicBezTo>
                  <a:pt x="8437" y="11321"/>
                  <a:pt x="11599" y="9939"/>
                  <a:pt x="12270" y="6977"/>
                </a:cubicBezTo>
                <a:cubicBezTo>
                  <a:pt x="12845" y="4439"/>
                  <a:pt x="11809" y="1006"/>
                  <a:pt x="14326" y="145"/>
                </a:cubicBezTo>
                <a:cubicBezTo>
                  <a:pt x="17335" y="-884"/>
                  <a:pt x="20015" y="3754"/>
                  <a:pt x="17058" y="8028"/>
                </a:cubicBezTo>
                <a:cubicBezTo>
                  <a:pt x="15421" y="10394"/>
                  <a:pt x="12958" y="12044"/>
                  <a:pt x="11429" y="14487"/>
                </a:cubicBezTo>
                <a:cubicBezTo>
                  <a:pt x="10406" y="16122"/>
                  <a:pt x="9828" y="18072"/>
                  <a:pt x="8420" y="19384"/>
                </a:cubicBezTo>
                <a:cubicBezTo>
                  <a:pt x="7087" y="20626"/>
                  <a:pt x="5127" y="20716"/>
                  <a:pt x="4502" y="19317"/>
                </a:cubicBezTo>
                <a:close/>
              </a:path>
            </a:pathLst>
          </a:custGeom>
          <a:ln w="50800">
            <a:solidFill>
              <a:srgbClr val="000000"/>
            </a:solidFill>
            <a:custDash>
              <a:ds d="200000" sp="200000"/>
            </a:custDash>
            <a:miter lim="400000"/>
          </a:ln>
        </p:spPr>
        <p:txBody>
          <a:bodyPr lIns="35719" tIns="35719" rIns="35719" bIns="35719" anchor="ctr"/>
          <a:lstStyle/>
          <a:p>
            <a:pPr defTabSz="410766">
              <a:defRPr sz="3200">
                <a:latin typeface="Helvetica Light"/>
                <a:ea typeface="Helvetica Light"/>
                <a:cs typeface="Helvetica Light"/>
                <a:sym typeface="Helvetica Light"/>
              </a:defRPr>
            </a:pPr>
            <a:endParaRPr sz="1600"/>
          </a:p>
        </p:txBody>
      </p:sp>
      <p:sp>
        <p:nvSpPr>
          <p:cNvPr id="1041" name="Oval"/>
          <p:cNvSpPr/>
          <p:nvPr/>
        </p:nvSpPr>
        <p:spPr>
          <a:xfrm>
            <a:off x="1492895" y="2157870"/>
            <a:ext cx="2553090" cy="2452598"/>
          </a:xfrm>
          <a:prstGeom prst="ellipse">
            <a:avLst/>
          </a:prstGeom>
          <a:ln w="38100">
            <a:solidFill>
              <a:srgbClr val="000000"/>
            </a:solidFill>
            <a:custDash>
              <a:ds d="200000" sp="200000"/>
            </a:custDash>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grpSp>
        <p:nvGrpSpPr>
          <p:cNvPr id="1044" name="Group"/>
          <p:cNvGrpSpPr/>
          <p:nvPr/>
        </p:nvGrpSpPr>
        <p:grpSpPr>
          <a:xfrm>
            <a:off x="7186425" y="2419647"/>
            <a:ext cx="267492" cy="271299"/>
            <a:chOff x="0" y="0"/>
            <a:chExt cx="534981" cy="542596"/>
          </a:xfrm>
        </p:grpSpPr>
        <p:sp>
          <p:nvSpPr>
            <p:cNvPr id="1042" name="Oval"/>
            <p:cNvSpPr/>
            <p:nvPr/>
          </p:nvSpPr>
          <p:spPr>
            <a:xfrm>
              <a:off x="0" y="0"/>
              <a:ext cx="534982" cy="542597"/>
            </a:xfrm>
            <a:prstGeom prst="ellipse">
              <a:avLst/>
            </a:prstGeom>
            <a:solidFill>
              <a:srgbClr val="A5D3E7"/>
            </a:solidFill>
            <a:ln w="25400" cap="flat">
              <a:solidFill>
                <a:srgbClr val="000000"/>
              </a:solidFill>
              <a:prstDash val="solid"/>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1043" name="mathbf_x.pdf" descr="mathbf_x.pdf"/>
            <p:cNvPicPr>
              <a:picLocks noChangeAspect="1"/>
            </p:cNvPicPr>
            <p:nvPr/>
          </p:nvPicPr>
          <p:blipFill>
            <a:blip r:embed="rId7"/>
            <a:stretch>
              <a:fillRect/>
            </a:stretch>
          </p:blipFill>
          <p:spPr>
            <a:xfrm>
              <a:off x="98176" y="140464"/>
              <a:ext cx="338630" cy="261668"/>
            </a:xfrm>
            <a:prstGeom prst="rect">
              <a:avLst/>
            </a:prstGeom>
            <a:ln w="12700" cap="flat">
              <a:noFill/>
              <a:miter lim="400000"/>
            </a:ln>
            <a:effectLst/>
          </p:spPr>
        </p:pic>
      </p:grpSp>
      <p:sp>
        <p:nvSpPr>
          <p:cNvPr id="1045" name="Line"/>
          <p:cNvSpPr/>
          <p:nvPr/>
        </p:nvSpPr>
        <p:spPr>
          <a:xfrm flipV="1">
            <a:off x="2609535" y="2797570"/>
            <a:ext cx="345702" cy="245760"/>
          </a:xfrm>
          <a:prstGeom prst="line">
            <a:avLst/>
          </a:prstGeom>
          <a:ln w="38100">
            <a:solidFill>
              <a:srgbClr val="000000"/>
            </a:solidFill>
            <a:prstDash val="sysDot"/>
            <a:miter lim="400000"/>
            <a:tailEnd type="arrow"/>
          </a:ln>
        </p:spPr>
        <p:txBody>
          <a:bodyPr lIns="0" tIns="0" rIns="0" bIns="0" anchor="ctr"/>
          <a:lstStyle/>
          <a:p>
            <a:pPr>
              <a:defRPr sz="3200">
                <a:solidFill>
                  <a:srgbClr val="FFFFFF"/>
                </a:solidFill>
                <a:latin typeface="+mn-lt"/>
                <a:ea typeface="+mn-ea"/>
                <a:cs typeface="+mn-cs"/>
                <a:sym typeface="Helvetica Neue Medium"/>
              </a:defRPr>
            </a:pPr>
            <a:endParaRPr sz="1600"/>
          </a:p>
        </p:txBody>
      </p:sp>
      <p:pic>
        <p:nvPicPr>
          <p:cNvPr id="1046" name="f_psi^Sigma(_mat.pdf" descr="f_psi^Sigma(_mat.pdf"/>
          <p:cNvPicPr>
            <a:picLocks noChangeAspect="1"/>
          </p:cNvPicPr>
          <p:nvPr/>
        </p:nvPicPr>
        <p:blipFill>
          <a:blip r:embed="rId8"/>
          <a:stretch>
            <a:fillRect/>
          </a:stretch>
        </p:blipFill>
        <p:spPr>
          <a:xfrm>
            <a:off x="2236127" y="2426528"/>
            <a:ext cx="721313" cy="380918"/>
          </a:xfrm>
          <a:prstGeom prst="rect">
            <a:avLst/>
          </a:prstGeom>
          <a:ln w="12700">
            <a:miter lim="400000"/>
          </a:ln>
        </p:spPr>
      </p:pic>
      <p:sp>
        <p:nvSpPr>
          <p:cNvPr id="1047" name="Circle"/>
          <p:cNvSpPr/>
          <p:nvPr/>
        </p:nvSpPr>
        <p:spPr>
          <a:xfrm>
            <a:off x="2959157" y="2682841"/>
            <a:ext cx="140259" cy="142255"/>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1048" name="Line"/>
          <p:cNvSpPr/>
          <p:nvPr/>
        </p:nvSpPr>
        <p:spPr>
          <a:xfrm rot="735952">
            <a:off x="3008021" y="2444423"/>
            <a:ext cx="4155533" cy="872066"/>
          </a:xfrm>
          <a:custGeom>
            <a:avLst/>
            <a:gdLst/>
            <a:ahLst/>
            <a:cxnLst>
              <a:cxn ang="0">
                <a:pos x="wd2" y="hd2"/>
              </a:cxn>
              <a:cxn ang="5400000">
                <a:pos x="wd2" y="hd2"/>
              </a:cxn>
              <a:cxn ang="10800000">
                <a:pos x="wd2" y="hd2"/>
              </a:cxn>
              <a:cxn ang="16200000">
                <a:pos x="wd2" y="hd2"/>
              </a:cxn>
            </a:cxnLst>
            <a:rect l="0" t="0" r="r" b="b"/>
            <a:pathLst>
              <a:path w="21600" h="21271" extrusionOk="0">
                <a:moveTo>
                  <a:pt x="0" y="18110"/>
                </a:moveTo>
                <a:cubicBezTo>
                  <a:pt x="1903" y="16950"/>
                  <a:pt x="3828" y="16844"/>
                  <a:pt x="5736" y="17796"/>
                </a:cubicBezTo>
                <a:cubicBezTo>
                  <a:pt x="8033" y="18942"/>
                  <a:pt x="10282" y="21600"/>
                  <a:pt x="12588" y="21237"/>
                </a:cubicBezTo>
                <a:cubicBezTo>
                  <a:pt x="14416" y="20949"/>
                  <a:pt x="16240" y="18709"/>
                  <a:pt x="17678" y="13391"/>
                </a:cubicBezTo>
                <a:cubicBezTo>
                  <a:pt x="18973" y="8598"/>
                  <a:pt x="19957" y="1361"/>
                  <a:pt x="21600" y="0"/>
                </a:cubicBezTo>
              </a:path>
            </a:pathLst>
          </a:custGeom>
          <a:ln w="38100">
            <a:solidFill>
              <a:srgbClr val="000000"/>
            </a:solidFill>
            <a:miter lim="400000"/>
            <a:headEnd type="oval"/>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1051" name="Group"/>
          <p:cNvGrpSpPr/>
          <p:nvPr/>
        </p:nvGrpSpPr>
        <p:grpSpPr>
          <a:xfrm>
            <a:off x="4959014" y="2772366"/>
            <a:ext cx="838243" cy="1313268"/>
            <a:chOff x="0" y="0"/>
            <a:chExt cx="1676484" cy="2626535"/>
          </a:xfrm>
        </p:grpSpPr>
        <p:sp>
          <p:nvSpPr>
            <p:cNvPr id="1049" name="Group"/>
            <p:cNvSpPr/>
            <p:nvPr/>
          </p:nvSpPr>
          <p:spPr>
            <a:xfrm rot="16200000">
              <a:off x="-475026" y="475025"/>
              <a:ext cx="2626536" cy="16764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1050" name="g_theta.pdf" descr="g_theta.pdf"/>
            <p:cNvPicPr>
              <a:picLocks noChangeAspect="1"/>
            </p:cNvPicPr>
            <p:nvPr/>
          </p:nvPicPr>
          <p:blipFill>
            <a:blip r:embed="rId9"/>
            <a:stretch>
              <a:fillRect/>
            </a:stretch>
          </p:blipFill>
          <p:spPr>
            <a:xfrm>
              <a:off x="414607" y="974361"/>
              <a:ext cx="847266" cy="677813"/>
            </a:xfrm>
            <a:prstGeom prst="rect">
              <a:avLst/>
            </a:prstGeom>
            <a:ln w="12700" cap="flat">
              <a:noFill/>
              <a:miter lim="400000"/>
            </a:ln>
            <a:effectLst/>
          </p:spPr>
        </p:pic>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FB67643-C322-4D84-0DEA-FBE42859BBC1}"/>
                  </a:ext>
                </a:extLst>
              </p:cNvPr>
              <p:cNvSpPr>
                <a:spLocks noGrp="1"/>
              </p:cNvSpPr>
              <p:nvPr>
                <p:ph type="title"/>
              </p:nvPr>
            </p:nvSpPr>
            <p:spPr>
              <a:xfrm>
                <a:off x="0" y="0"/>
                <a:ext cx="12192000" cy="1183341"/>
              </a:xfrm>
            </p:spPr>
            <p:txBody>
              <a:bodyPr>
                <a:noAutofit/>
              </a:bodyPr>
              <a:lstStyle/>
              <a:p>
                <a:r>
                  <a:rPr lang="en-US" sz="4200" dirty="0"/>
                  <a:t>Trick #3: </a:t>
                </a:r>
                <a14:m>
                  <m:oMath xmlns:m="http://schemas.openxmlformats.org/officeDocument/2006/math">
                    <m:r>
                      <a:rPr lang="en-US" sz="4000" b="0" i="1" smtClean="0">
                        <a:latin typeface="Cambria Math" panose="02040503050406030204" pitchFamily="18" charset="0"/>
                      </a:rPr>
                      <m:t>𝑞</m:t>
                    </m:r>
                    <m:r>
                      <a:rPr lang="en-US" sz="4000" b="0" i="1" smtClean="0">
                        <a:latin typeface="Cambria Math" panose="02040503050406030204" pitchFamily="18" charset="0"/>
                      </a:rPr>
                      <m:t>(</m:t>
                    </m:r>
                    <m:r>
                      <a:rPr lang="en-US" sz="4000" b="0" i="1" smtClean="0">
                        <a:latin typeface="Cambria Math" panose="02040503050406030204" pitchFamily="18" charset="0"/>
                      </a:rPr>
                      <m:t>𝑧</m:t>
                    </m:r>
                    <m:r>
                      <a:rPr lang="en-US" sz="4000" i="1">
                        <a:latin typeface="Cambria Math" panose="02040503050406030204" pitchFamily="18" charset="0"/>
                        <a:ea typeface="Cambria Math" panose="02040503050406030204" pitchFamily="18" charset="0"/>
                      </a:rPr>
                      <m:t>)</m:t>
                    </m:r>
                  </m:oMath>
                </a14:m>
                <a:r>
                  <a:rPr lang="en-US" sz="4200" dirty="0"/>
                  <a:t> should predict the optimal distribution</a:t>
                </a:r>
              </a:p>
            </p:txBody>
          </p:sp>
        </mc:Choice>
        <mc:Fallback xmlns="">
          <p:sp>
            <p:nvSpPr>
              <p:cNvPr id="2" name="Title 1">
                <a:extLst>
                  <a:ext uri="{FF2B5EF4-FFF2-40B4-BE49-F238E27FC236}">
                    <a16:creationId xmlns:a16="http://schemas.microsoft.com/office/drawing/2014/main" id="{2FB67643-C322-4D84-0DEA-FBE42859BBC1}"/>
                  </a:ext>
                </a:extLst>
              </p:cNvPr>
              <p:cNvSpPr>
                <a:spLocks noGrp="1" noRot="1" noChangeAspect="1" noMove="1" noResize="1" noEditPoints="1" noAdjustHandles="1" noChangeArrowheads="1" noChangeShapeType="1" noTextEdit="1"/>
              </p:cNvSpPr>
              <p:nvPr>
                <p:ph type="title"/>
              </p:nvPr>
            </p:nvSpPr>
            <p:spPr>
              <a:xfrm>
                <a:off x="0" y="0"/>
                <a:ext cx="12192000" cy="1183341"/>
              </a:xfrm>
              <a:blipFill>
                <a:blip r:embed="rId10"/>
                <a:stretch>
                  <a:fillRect b="-1064"/>
                </a:stretch>
              </a:blipFill>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048"/>
                                        </p:tgtEl>
                                        <p:attrNameLst>
                                          <p:attrName>style.visibility</p:attrName>
                                        </p:attrNameLst>
                                      </p:cBhvr>
                                      <p:to>
                                        <p:strVal val="visible"/>
                                      </p:to>
                                    </p:set>
                                    <p:animEffect transition="in" filter="wipe(left)">
                                      <p:cBhvr>
                                        <p:cTn id="7" dur="1000"/>
                                        <p:tgtEl>
                                          <p:spTgt spid="1048"/>
                                        </p:tgtEl>
                                      </p:cBhvr>
                                    </p:animEffect>
                                  </p:childTnLst>
                                </p:cTn>
                              </p:par>
                            </p:childTnLst>
                          </p:cTn>
                        </p:par>
                        <p:par>
                          <p:cTn id="8" fill="hold">
                            <p:stCondLst>
                              <p:cond delay="1000"/>
                            </p:stCondLst>
                            <p:childTnLst>
                              <p:par>
                                <p:cTn id="9" presetID="1" presetClass="entr" presetSubtype="0" fill="hold" grpId="0" nodeType="afterEffect">
                                  <p:stCondLst>
                                    <p:cond delay="0"/>
                                  </p:stCondLst>
                                  <p:iterate>
                                    <p:tmAbs val="0"/>
                                  </p:iterate>
                                  <p:childTnLst>
                                    <p:set>
                                      <p:cBhvr>
                                        <p:cTn id="10" fill="hold"/>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advAuto="0"/>
      <p:bldP spid="1048" grpId="0"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DDC6-8E76-4E82-E28F-ED49A8759FE0}"/>
              </a:ext>
            </a:extLst>
          </p:cNvPr>
          <p:cNvSpPr>
            <a:spLocks noGrp="1"/>
          </p:cNvSpPr>
          <p:nvPr>
            <p:ph type="title"/>
          </p:nvPr>
        </p:nvSpPr>
        <p:spPr/>
        <p:txBody>
          <a:bodyPr/>
          <a:lstStyle/>
          <a:p>
            <a:r>
              <a:rPr lang="en-US" dirty="0"/>
              <a:t>Standard formulation, passing to logs</a:t>
            </a:r>
          </a:p>
        </p:txBody>
      </p:sp>
      <p:grpSp>
        <p:nvGrpSpPr>
          <p:cNvPr id="4" name="Group">
            <a:extLst>
              <a:ext uri="{FF2B5EF4-FFF2-40B4-BE49-F238E27FC236}">
                <a16:creationId xmlns:a16="http://schemas.microsoft.com/office/drawing/2014/main" id="{18578782-DFA8-AD8A-2636-3C146C79EC21}"/>
              </a:ext>
            </a:extLst>
          </p:cNvPr>
          <p:cNvGrpSpPr/>
          <p:nvPr/>
        </p:nvGrpSpPr>
        <p:grpSpPr>
          <a:xfrm>
            <a:off x="2222378" y="1320069"/>
            <a:ext cx="7267277" cy="1225878"/>
            <a:chOff x="0" y="0"/>
            <a:chExt cx="12107219" cy="2042301"/>
          </a:xfrm>
        </p:grpSpPr>
        <p:grpSp>
          <p:nvGrpSpPr>
            <p:cNvPr id="5" name="Group">
              <a:extLst>
                <a:ext uri="{FF2B5EF4-FFF2-40B4-BE49-F238E27FC236}">
                  <a16:creationId xmlns:a16="http://schemas.microsoft.com/office/drawing/2014/main" id="{D02D94F5-A672-C5BA-3981-C6E0520776C3}"/>
                </a:ext>
              </a:extLst>
            </p:cNvPr>
            <p:cNvGrpSpPr/>
            <p:nvPr/>
          </p:nvGrpSpPr>
          <p:grpSpPr>
            <a:xfrm>
              <a:off x="-1" y="113282"/>
              <a:ext cx="2795435" cy="1815738"/>
              <a:chOff x="0" y="0"/>
              <a:chExt cx="2795433" cy="1815736"/>
            </a:xfrm>
          </p:grpSpPr>
          <p:pic>
            <p:nvPicPr>
              <p:cNvPr id="7" name="p_theta_(_mathbf.pdf" descr="p_theta_(_mathbf.pdf">
                <a:extLst>
                  <a:ext uri="{FF2B5EF4-FFF2-40B4-BE49-F238E27FC236}">
                    <a16:creationId xmlns:a16="http://schemas.microsoft.com/office/drawing/2014/main" id="{4B55141D-897F-6F1A-92ED-7AD0083D1EB8}"/>
                  </a:ext>
                </a:extLst>
              </p:cNvPr>
              <p:cNvPicPr>
                <a:picLocks noChangeAspect="1"/>
              </p:cNvPicPr>
              <p:nvPr/>
            </p:nvPicPr>
            <p:blipFill>
              <a:blip r:embed="rId2"/>
              <a:srcRect r="79353"/>
              <a:stretch>
                <a:fillRect/>
              </a:stretch>
            </p:blipFill>
            <p:spPr>
              <a:xfrm>
                <a:off x="0" y="0"/>
                <a:ext cx="2724412" cy="1815737"/>
              </a:xfrm>
              <a:prstGeom prst="rect">
                <a:avLst/>
              </a:prstGeom>
              <a:ln w="12700" cap="flat">
                <a:noFill/>
                <a:miter lim="400000"/>
              </a:ln>
              <a:effectLst/>
            </p:spPr>
          </p:pic>
          <p:grpSp>
            <p:nvGrpSpPr>
              <p:cNvPr id="8" name="Group">
                <a:extLst>
                  <a:ext uri="{FF2B5EF4-FFF2-40B4-BE49-F238E27FC236}">
                    <a16:creationId xmlns:a16="http://schemas.microsoft.com/office/drawing/2014/main" id="{9773A9E7-5A8C-E489-D1E5-5F7946AF8B38}"/>
                  </a:ext>
                </a:extLst>
              </p:cNvPr>
              <p:cNvGrpSpPr/>
              <p:nvPr/>
            </p:nvGrpSpPr>
            <p:grpSpPr>
              <a:xfrm>
                <a:off x="1865640" y="562487"/>
                <a:ext cx="929794" cy="690762"/>
                <a:chOff x="0" y="0"/>
                <a:chExt cx="929793" cy="690760"/>
              </a:xfrm>
            </p:grpSpPr>
            <p:sp>
              <p:nvSpPr>
                <p:cNvPr id="9" name="Rectangle">
                  <a:extLst>
                    <a:ext uri="{FF2B5EF4-FFF2-40B4-BE49-F238E27FC236}">
                      <a16:creationId xmlns:a16="http://schemas.microsoft.com/office/drawing/2014/main" id="{116450FB-01FF-DD58-DD18-F58585FDCA9B}"/>
                    </a:ext>
                  </a:extLst>
                </p:cNvPr>
                <p:cNvSpPr/>
                <p:nvPr/>
              </p:nvSpPr>
              <p:spPr>
                <a:xfrm>
                  <a:off x="0" y="0"/>
                  <a:ext cx="929794" cy="690761"/>
                </a:xfrm>
                <a:prstGeom prst="rect">
                  <a:avLst/>
                </a:prstGeom>
                <a:solidFill>
                  <a:srgbClr val="FFFFFF"/>
                </a:solidFill>
                <a:ln w="12700" cap="flat">
                  <a:noFill/>
                  <a:miter lim="400000"/>
                </a:ln>
                <a:effectLst/>
              </p:spPr>
              <p:txBody>
                <a:bodyPr wrap="square" lIns="0" tIns="0" rIns="0" bIns="0" numCol="1" anchor="ctr">
                  <a:noAutofit/>
                </a:bodyPr>
                <a:lstStyle/>
                <a:p>
                  <a:pPr>
                    <a:defRPr sz="3200">
                      <a:solidFill>
                        <a:srgbClr val="FFFFFF"/>
                      </a:solidFill>
                      <a:latin typeface="+mn-lt"/>
                      <a:ea typeface="+mn-ea"/>
                      <a:cs typeface="+mn-cs"/>
                      <a:sym typeface="Helvetica Neue Medium"/>
                    </a:defRPr>
                  </a:pPr>
                  <a:endParaRPr sz="1600"/>
                </a:p>
              </p:txBody>
            </p:sp>
            <p:pic>
              <p:nvPicPr>
                <p:cNvPr id="10" name="=.pdf" descr="=.pdf">
                  <a:extLst>
                    <a:ext uri="{FF2B5EF4-FFF2-40B4-BE49-F238E27FC236}">
                      <a16:creationId xmlns:a16="http://schemas.microsoft.com/office/drawing/2014/main" id="{632F5B92-0D3E-9BC6-A62C-18AFB9BE41F5}"/>
                    </a:ext>
                  </a:extLst>
                </p:cNvPr>
                <p:cNvPicPr>
                  <a:picLocks noChangeAspect="1"/>
                </p:cNvPicPr>
                <p:nvPr/>
              </p:nvPicPr>
              <p:blipFill>
                <a:blip r:embed="rId3"/>
                <a:stretch>
                  <a:fillRect/>
                </a:stretch>
              </p:blipFill>
              <p:spPr>
                <a:xfrm>
                  <a:off x="238292" y="250961"/>
                  <a:ext cx="453209" cy="188837"/>
                </a:xfrm>
                <a:prstGeom prst="rect">
                  <a:avLst/>
                </a:prstGeom>
                <a:ln w="12700" cap="flat">
                  <a:noFill/>
                  <a:miter lim="400000"/>
                </a:ln>
                <a:effectLst/>
              </p:spPr>
            </p:pic>
          </p:grpSp>
        </p:grpSp>
        <p:pic>
          <p:nvPicPr>
            <p:cNvPr id="6" name="Image" descr="Image">
              <a:extLst>
                <a:ext uri="{FF2B5EF4-FFF2-40B4-BE49-F238E27FC236}">
                  <a16:creationId xmlns:a16="http://schemas.microsoft.com/office/drawing/2014/main" id="{70C86DFB-6D98-516D-C3C6-C5BDFE00A521}"/>
                </a:ext>
              </a:extLst>
            </p:cNvPr>
            <p:cNvPicPr>
              <a:picLocks noChangeAspect="1"/>
            </p:cNvPicPr>
            <p:nvPr/>
          </p:nvPicPr>
          <p:blipFill>
            <a:blip r:embed="rId4"/>
            <a:stretch>
              <a:fillRect/>
            </a:stretch>
          </p:blipFill>
          <p:spPr>
            <a:xfrm>
              <a:off x="2746571" y="0"/>
              <a:ext cx="9360649" cy="2042302"/>
            </a:xfrm>
            <a:prstGeom prst="rect">
              <a:avLst/>
            </a:prstGeom>
            <a:ln w="12700" cap="flat">
              <a:noFill/>
              <a:miter lim="400000"/>
            </a:ln>
            <a:effectLst/>
          </p:spPr>
        </p:pic>
      </p:grpSp>
      <p:pic>
        <p:nvPicPr>
          <p:cNvPr id="3" name="Picture 2">
            <a:extLst>
              <a:ext uri="{FF2B5EF4-FFF2-40B4-BE49-F238E27FC236}">
                <a16:creationId xmlns:a16="http://schemas.microsoft.com/office/drawing/2014/main" id="{BF3F108E-0556-8890-58F0-5F444F0B62E0}"/>
              </a:ext>
            </a:extLst>
          </p:cNvPr>
          <p:cNvPicPr>
            <a:picLocks noChangeAspect="1"/>
          </p:cNvPicPr>
          <p:nvPr/>
        </p:nvPicPr>
        <p:blipFill rotWithShape="1">
          <a:blip r:embed="rId5"/>
          <a:srcRect b="59325"/>
          <a:stretch/>
        </p:blipFill>
        <p:spPr>
          <a:xfrm>
            <a:off x="1747613" y="2641849"/>
            <a:ext cx="10190388" cy="1225879"/>
          </a:xfrm>
          <a:prstGeom prst="rect">
            <a:avLst/>
          </a:prstGeom>
        </p:spPr>
      </p:pic>
      <p:pic>
        <p:nvPicPr>
          <p:cNvPr id="11" name="Picture 10">
            <a:extLst>
              <a:ext uri="{FF2B5EF4-FFF2-40B4-BE49-F238E27FC236}">
                <a16:creationId xmlns:a16="http://schemas.microsoft.com/office/drawing/2014/main" id="{6D84915F-A0C2-8097-2292-11D3081B8513}"/>
              </a:ext>
            </a:extLst>
          </p:cNvPr>
          <p:cNvPicPr>
            <a:picLocks noChangeAspect="1"/>
          </p:cNvPicPr>
          <p:nvPr/>
        </p:nvPicPr>
        <p:blipFill rotWithShape="1">
          <a:blip r:embed="rId5"/>
          <a:srcRect t="39879" b="22647"/>
          <a:stretch/>
        </p:blipFill>
        <p:spPr>
          <a:xfrm>
            <a:off x="1747613" y="4193986"/>
            <a:ext cx="10190388" cy="1129411"/>
          </a:xfrm>
          <a:prstGeom prst="rect">
            <a:avLst/>
          </a:prstGeom>
        </p:spPr>
      </p:pic>
      <p:pic>
        <p:nvPicPr>
          <p:cNvPr id="12" name="Picture 11">
            <a:extLst>
              <a:ext uri="{FF2B5EF4-FFF2-40B4-BE49-F238E27FC236}">
                <a16:creationId xmlns:a16="http://schemas.microsoft.com/office/drawing/2014/main" id="{837903E0-D640-6227-315B-3BCED2A4784A}"/>
              </a:ext>
            </a:extLst>
          </p:cNvPr>
          <p:cNvPicPr>
            <a:picLocks noChangeAspect="1"/>
          </p:cNvPicPr>
          <p:nvPr/>
        </p:nvPicPr>
        <p:blipFill rotWithShape="1">
          <a:blip r:embed="rId5"/>
          <a:srcRect t="77813"/>
          <a:stretch/>
        </p:blipFill>
        <p:spPr>
          <a:xfrm>
            <a:off x="1747613" y="5728591"/>
            <a:ext cx="10190388" cy="668714"/>
          </a:xfrm>
          <a:prstGeom prst="rect">
            <a:avLst/>
          </a:prstGeom>
        </p:spPr>
      </p:pic>
      <p:sp>
        <p:nvSpPr>
          <p:cNvPr id="13" name="TextBox 12">
            <a:extLst>
              <a:ext uri="{FF2B5EF4-FFF2-40B4-BE49-F238E27FC236}">
                <a16:creationId xmlns:a16="http://schemas.microsoft.com/office/drawing/2014/main" id="{B92F28F0-B464-70E0-884B-7752970D0EB8}"/>
              </a:ext>
            </a:extLst>
          </p:cNvPr>
          <p:cNvSpPr txBox="1"/>
          <p:nvPr/>
        </p:nvSpPr>
        <p:spPr>
          <a:xfrm>
            <a:off x="-81585" y="4267656"/>
            <a:ext cx="3491532" cy="954107"/>
          </a:xfrm>
          <a:prstGeom prst="rect">
            <a:avLst/>
          </a:prstGeom>
          <a:noFill/>
        </p:spPr>
        <p:txBody>
          <a:bodyPr wrap="none" rtlCol="0">
            <a:spAutoFit/>
          </a:bodyPr>
          <a:lstStyle/>
          <a:p>
            <a:pPr algn="ctr"/>
            <a:r>
              <a:rPr lang="en-US" sz="2800" dirty="0"/>
              <a:t>Evidence Lower Bound</a:t>
            </a:r>
            <a:br>
              <a:rPr lang="en-US" sz="2800" dirty="0"/>
            </a:br>
            <a:r>
              <a:rPr lang="en-US" sz="2800" dirty="0"/>
              <a:t>“ELBO”</a:t>
            </a:r>
          </a:p>
        </p:txBody>
      </p:sp>
      <p:sp>
        <p:nvSpPr>
          <p:cNvPr id="14" name="TextBox 13">
            <a:extLst>
              <a:ext uri="{FF2B5EF4-FFF2-40B4-BE49-F238E27FC236}">
                <a16:creationId xmlns:a16="http://schemas.microsoft.com/office/drawing/2014/main" id="{C4457A3A-AC8F-F598-C906-36F61CCB4814}"/>
              </a:ext>
            </a:extLst>
          </p:cNvPr>
          <p:cNvSpPr txBox="1"/>
          <p:nvPr/>
        </p:nvSpPr>
        <p:spPr>
          <a:xfrm>
            <a:off x="8583012" y="6334780"/>
            <a:ext cx="3147015" cy="523220"/>
          </a:xfrm>
          <a:prstGeom prst="rect">
            <a:avLst/>
          </a:prstGeom>
          <a:noFill/>
        </p:spPr>
        <p:txBody>
          <a:bodyPr wrap="none" rtlCol="0">
            <a:spAutoFit/>
          </a:bodyPr>
          <a:lstStyle/>
          <a:p>
            <a:pPr algn="ctr"/>
            <a:r>
              <a:rPr lang="en-US" sz="2800" dirty="0"/>
              <a:t>a simple </a:t>
            </a:r>
            <a:r>
              <a:rPr lang="en-US" sz="2800" dirty="0" err="1"/>
              <a:t>regularizer</a:t>
            </a:r>
            <a:r>
              <a:rPr lang="en-US" sz="2800" dirty="0"/>
              <a:t>!</a:t>
            </a:r>
          </a:p>
        </p:txBody>
      </p:sp>
    </p:spTree>
    <p:extLst>
      <p:ext uri="{BB962C8B-B14F-4D97-AF65-F5344CB8AC3E}">
        <p14:creationId xmlns:p14="http://schemas.microsoft.com/office/powerpoint/2010/main" val="36025941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1085F-8759-5CAF-24D9-78D0A4665920}"/>
              </a:ext>
            </a:extLst>
          </p:cNvPr>
          <p:cNvSpPr>
            <a:spLocks noGrp="1"/>
          </p:cNvSpPr>
          <p:nvPr>
            <p:ph type="title"/>
          </p:nvPr>
        </p:nvSpPr>
        <p:spPr/>
        <p:txBody>
          <a:bodyPr/>
          <a:lstStyle/>
          <a:p>
            <a:r>
              <a:rPr lang="en-US" dirty="0"/>
              <a:t>Trick #4: Gaussian KL divergence</a:t>
            </a:r>
          </a:p>
        </p:txBody>
      </p:sp>
      <p:pic>
        <p:nvPicPr>
          <p:cNvPr id="3" name="Picture 2">
            <a:extLst>
              <a:ext uri="{FF2B5EF4-FFF2-40B4-BE49-F238E27FC236}">
                <a16:creationId xmlns:a16="http://schemas.microsoft.com/office/drawing/2014/main" id="{79283563-2234-C9BE-2CA8-CF11AA71BBF9}"/>
              </a:ext>
            </a:extLst>
          </p:cNvPr>
          <p:cNvPicPr>
            <a:picLocks noChangeAspect="1"/>
          </p:cNvPicPr>
          <p:nvPr/>
        </p:nvPicPr>
        <p:blipFill>
          <a:blip r:embed="rId3"/>
          <a:stretch>
            <a:fillRect/>
          </a:stretch>
        </p:blipFill>
        <p:spPr>
          <a:xfrm>
            <a:off x="428096" y="1500023"/>
            <a:ext cx="9488308" cy="4308110"/>
          </a:xfrm>
          <a:prstGeom prst="rect">
            <a:avLst/>
          </a:prstGeom>
        </p:spPr>
      </p:pic>
      <p:pic>
        <p:nvPicPr>
          <p:cNvPr id="4" name="Picture 3">
            <a:extLst>
              <a:ext uri="{FF2B5EF4-FFF2-40B4-BE49-F238E27FC236}">
                <a16:creationId xmlns:a16="http://schemas.microsoft.com/office/drawing/2014/main" id="{4897A98D-38ED-683A-9F98-FFCD23B1238E}"/>
              </a:ext>
            </a:extLst>
          </p:cNvPr>
          <p:cNvPicPr>
            <a:picLocks noChangeAspect="1"/>
          </p:cNvPicPr>
          <p:nvPr/>
        </p:nvPicPr>
        <p:blipFill>
          <a:blip r:embed="rId4"/>
          <a:stretch>
            <a:fillRect/>
          </a:stretch>
        </p:blipFill>
        <p:spPr>
          <a:xfrm>
            <a:off x="7204074" y="3654078"/>
            <a:ext cx="5038725" cy="301165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CA7C9E8-514B-0176-F3CC-52E10211C895}"/>
                  </a:ext>
                </a:extLst>
              </p:cNvPr>
              <p:cNvSpPr txBox="1"/>
              <p:nvPr/>
            </p:nvSpPr>
            <p:spPr>
              <a:xfrm>
                <a:off x="9713202" y="6404120"/>
                <a:ext cx="485196" cy="523220"/>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𝜎</m:t>
                      </m:r>
                    </m:oMath>
                  </m:oMathPara>
                </a14:m>
                <a:endParaRPr lang="en-US" sz="2800" dirty="0"/>
              </a:p>
            </p:txBody>
          </p:sp>
        </mc:Choice>
        <mc:Fallback xmlns="">
          <p:sp>
            <p:nvSpPr>
              <p:cNvPr id="5" name="TextBox 4">
                <a:extLst>
                  <a:ext uri="{FF2B5EF4-FFF2-40B4-BE49-F238E27FC236}">
                    <a16:creationId xmlns:a16="http://schemas.microsoft.com/office/drawing/2014/main" id="{0CA7C9E8-514B-0176-F3CC-52E10211C895}"/>
                  </a:ext>
                </a:extLst>
              </p:cNvPr>
              <p:cNvSpPr txBox="1">
                <a:spLocks noRot="1" noChangeAspect="1" noMove="1" noResize="1" noEditPoints="1" noAdjustHandles="1" noChangeArrowheads="1" noChangeShapeType="1" noTextEdit="1"/>
              </p:cNvSpPr>
              <p:nvPr/>
            </p:nvSpPr>
            <p:spPr>
              <a:xfrm>
                <a:off x="9713202" y="6404120"/>
                <a:ext cx="485196" cy="523220"/>
              </a:xfrm>
              <a:prstGeom prst="rect">
                <a:avLst/>
              </a:prstGeom>
              <a:blipFill>
                <a:blip r:embed="rId5"/>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CEDC539-A38B-B174-E1D3-981D9D510817}"/>
              </a:ext>
            </a:extLst>
          </p:cNvPr>
          <p:cNvSpPr txBox="1"/>
          <p:nvPr/>
        </p:nvSpPr>
        <p:spPr>
          <a:xfrm>
            <a:off x="428096" y="976803"/>
            <a:ext cx="10167976" cy="523220"/>
          </a:xfrm>
          <a:prstGeom prst="rect">
            <a:avLst/>
          </a:prstGeom>
          <a:noFill/>
        </p:spPr>
        <p:txBody>
          <a:bodyPr wrap="none" rtlCol="0">
            <a:spAutoFit/>
          </a:bodyPr>
          <a:lstStyle/>
          <a:p>
            <a:pPr algn="ctr"/>
            <a:r>
              <a:rPr lang="en-US" sz="2800" dirty="0"/>
              <a:t>If q and p are Gaussians, the KL divergence can be directly computed.</a:t>
            </a:r>
          </a:p>
        </p:txBody>
      </p:sp>
    </p:spTree>
    <p:extLst>
      <p:ext uri="{BB962C8B-B14F-4D97-AF65-F5344CB8AC3E}">
        <p14:creationId xmlns:p14="http://schemas.microsoft.com/office/powerpoint/2010/main" val="256907129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Oval"/>
          <p:cNvSpPr/>
          <p:nvPr/>
        </p:nvSpPr>
        <p:spPr>
          <a:xfrm>
            <a:off x="5121408" y="2404688"/>
            <a:ext cx="1949184" cy="1872463"/>
          </a:xfrm>
          <a:prstGeom prst="ellipse">
            <a:avLst/>
          </a:prstGeom>
          <a:solidFill>
            <a:srgbClr val="EFAE8D"/>
          </a:solidFill>
          <a:ln w="127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4" name="Oval"/>
          <p:cNvSpPr/>
          <p:nvPr/>
        </p:nvSpPr>
        <p:spPr>
          <a:xfrm>
            <a:off x="2813155" y="1327931"/>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5" name="Oval"/>
          <p:cNvSpPr/>
          <p:nvPr/>
        </p:nvSpPr>
        <p:spPr>
          <a:xfrm>
            <a:off x="3189721" y="1475278"/>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6" name="Oval"/>
          <p:cNvSpPr/>
          <p:nvPr/>
        </p:nvSpPr>
        <p:spPr>
          <a:xfrm>
            <a:off x="2813155" y="1765638"/>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7" name="Oval"/>
          <p:cNvSpPr/>
          <p:nvPr/>
        </p:nvSpPr>
        <p:spPr>
          <a:xfrm>
            <a:off x="2978258" y="2200529"/>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8" name="Oval"/>
          <p:cNvSpPr/>
          <p:nvPr/>
        </p:nvSpPr>
        <p:spPr>
          <a:xfrm>
            <a:off x="2471719" y="2486726"/>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59" name="Oval"/>
          <p:cNvSpPr/>
          <p:nvPr/>
        </p:nvSpPr>
        <p:spPr>
          <a:xfrm>
            <a:off x="2471719" y="3058826"/>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0" name="Oval"/>
          <p:cNvSpPr/>
          <p:nvPr/>
        </p:nvSpPr>
        <p:spPr>
          <a:xfrm>
            <a:off x="1920591" y="2965680"/>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1" name="Oval"/>
          <p:cNvSpPr/>
          <p:nvPr/>
        </p:nvSpPr>
        <p:spPr>
          <a:xfrm>
            <a:off x="2223125" y="3203891"/>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2" name="Oval"/>
          <p:cNvSpPr/>
          <p:nvPr/>
        </p:nvSpPr>
        <p:spPr>
          <a:xfrm>
            <a:off x="1920591" y="3791670"/>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3" name="Oval"/>
          <p:cNvSpPr/>
          <p:nvPr/>
        </p:nvSpPr>
        <p:spPr>
          <a:xfrm>
            <a:off x="1543173" y="2915113"/>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4" name="Oval"/>
          <p:cNvSpPr/>
          <p:nvPr/>
        </p:nvSpPr>
        <p:spPr>
          <a:xfrm>
            <a:off x="1266502" y="2675604"/>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5" name="Oval"/>
          <p:cNvSpPr/>
          <p:nvPr/>
        </p:nvSpPr>
        <p:spPr>
          <a:xfrm>
            <a:off x="751832" y="2288901"/>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6" name="Oval"/>
          <p:cNvSpPr/>
          <p:nvPr/>
        </p:nvSpPr>
        <p:spPr>
          <a:xfrm>
            <a:off x="751832" y="2915113"/>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7" name="Oval"/>
          <p:cNvSpPr/>
          <p:nvPr/>
        </p:nvSpPr>
        <p:spPr>
          <a:xfrm>
            <a:off x="1660391" y="3293527"/>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8" name="Oval"/>
          <p:cNvSpPr/>
          <p:nvPr/>
        </p:nvSpPr>
        <p:spPr>
          <a:xfrm>
            <a:off x="1266502" y="4324388"/>
            <a:ext cx="781228" cy="750479"/>
          </a:xfrm>
          <a:prstGeom prst="ellipse">
            <a:avLst/>
          </a:prstGeom>
          <a:solidFill>
            <a:srgbClr val="A5D3E7"/>
          </a:solidFill>
          <a:ln w="127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69" name="Circle"/>
          <p:cNvSpPr/>
          <p:nvPr/>
        </p:nvSpPr>
        <p:spPr>
          <a:xfrm>
            <a:off x="1568777" y="4611901"/>
            <a:ext cx="176677" cy="17667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1070" name="Oval"/>
          <p:cNvSpPr/>
          <p:nvPr/>
        </p:nvSpPr>
        <p:spPr>
          <a:xfrm>
            <a:off x="10658940" y="1416885"/>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1" name="Oval"/>
          <p:cNvSpPr/>
          <p:nvPr/>
        </p:nvSpPr>
        <p:spPr>
          <a:xfrm>
            <a:off x="11035506" y="1564232"/>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2" name="Oval"/>
          <p:cNvSpPr/>
          <p:nvPr/>
        </p:nvSpPr>
        <p:spPr>
          <a:xfrm>
            <a:off x="10658940" y="1854591"/>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3" name="Oval"/>
          <p:cNvSpPr/>
          <p:nvPr/>
        </p:nvSpPr>
        <p:spPr>
          <a:xfrm>
            <a:off x="10824043" y="2289483"/>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4" name="Oval"/>
          <p:cNvSpPr/>
          <p:nvPr/>
        </p:nvSpPr>
        <p:spPr>
          <a:xfrm>
            <a:off x="10317504" y="2575680"/>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5" name="Oval"/>
          <p:cNvSpPr/>
          <p:nvPr/>
        </p:nvSpPr>
        <p:spPr>
          <a:xfrm>
            <a:off x="10317504" y="3147780"/>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6" name="Oval"/>
          <p:cNvSpPr/>
          <p:nvPr/>
        </p:nvSpPr>
        <p:spPr>
          <a:xfrm>
            <a:off x="9766376" y="3054634"/>
            <a:ext cx="781229" cy="750478"/>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7" name="Oval"/>
          <p:cNvSpPr/>
          <p:nvPr/>
        </p:nvSpPr>
        <p:spPr>
          <a:xfrm>
            <a:off x="10068909" y="3292845"/>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8" name="Oval"/>
          <p:cNvSpPr/>
          <p:nvPr/>
        </p:nvSpPr>
        <p:spPr>
          <a:xfrm>
            <a:off x="9766376" y="3880624"/>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79" name="Oval"/>
          <p:cNvSpPr/>
          <p:nvPr/>
        </p:nvSpPr>
        <p:spPr>
          <a:xfrm>
            <a:off x="9388958" y="3004067"/>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0" name="Oval"/>
          <p:cNvSpPr/>
          <p:nvPr/>
        </p:nvSpPr>
        <p:spPr>
          <a:xfrm>
            <a:off x="9112286" y="2764557"/>
            <a:ext cx="781229"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1" name="Oval"/>
          <p:cNvSpPr/>
          <p:nvPr/>
        </p:nvSpPr>
        <p:spPr>
          <a:xfrm>
            <a:off x="8597617" y="2377855"/>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2" name="Oval"/>
          <p:cNvSpPr/>
          <p:nvPr/>
        </p:nvSpPr>
        <p:spPr>
          <a:xfrm>
            <a:off x="8597617" y="3004067"/>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3" name="Oval"/>
          <p:cNvSpPr/>
          <p:nvPr/>
        </p:nvSpPr>
        <p:spPr>
          <a:xfrm>
            <a:off x="9506176" y="3382481"/>
            <a:ext cx="781228" cy="750479"/>
          </a:xfrm>
          <a:prstGeom prst="ellipse">
            <a:avLst/>
          </a:prstGeom>
          <a:solidFill>
            <a:srgbClr val="D5D5D5">
              <a:alpha val="58733"/>
            </a:srgbClr>
          </a:solidFill>
          <a:ln w="12700">
            <a:solidFill>
              <a:srgbClr val="000000">
                <a:alpha val="58733"/>
              </a:srgbClr>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4" name="Oval"/>
          <p:cNvSpPr/>
          <p:nvPr/>
        </p:nvSpPr>
        <p:spPr>
          <a:xfrm>
            <a:off x="9112286" y="4413341"/>
            <a:ext cx="781229" cy="750479"/>
          </a:xfrm>
          <a:prstGeom prst="ellipse">
            <a:avLst/>
          </a:prstGeom>
          <a:solidFill>
            <a:srgbClr val="A5D3E7"/>
          </a:solidFill>
          <a:ln w="12700">
            <a:solidFill>
              <a:srgbClr val="000000"/>
            </a:solidFill>
            <a:miter lim="400000"/>
          </a:ln>
        </p:spPr>
        <p:txBody>
          <a:bodyPr lIns="35719" tIns="35719" rIns="35719" bIns="35719" anchor="ctr"/>
          <a:lstStyle/>
          <a:p>
            <a:pPr defTabSz="410766">
              <a:defRPr sz="3200">
                <a:solidFill>
                  <a:srgbClr val="FFFFFF"/>
                </a:solidFill>
                <a:latin typeface="Helvetica Light"/>
                <a:ea typeface="Helvetica Light"/>
                <a:cs typeface="Helvetica Light"/>
                <a:sym typeface="Helvetica Light"/>
              </a:defRPr>
            </a:pPr>
            <a:endParaRPr sz="1600"/>
          </a:p>
        </p:txBody>
      </p:sp>
      <p:sp>
        <p:nvSpPr>
          <p:cNvPr id="1085" name="Circle"/>
          <p:cNvSpPr/>
          <p:nvPr/>
        </p:nvSpPr>
        <p:spPr>
          <a:xfrm>
            <a:off x="9414563" y="4700855"/>
            <a:ext cx="176676" cy="176677"/>
          </a:xfrm>
          <a:prstGeom prst="ellipse">
            <a:avLst/>
          </a:prstGeom>
          <a:solidFill>
            <a:srgbClr val="000000"/>
          </a:solidFill>
          <a:ln w="12700">
            <a:miter lim="400000"/>
          </a:ln>
        </p:spPr>
        <p:txBody>
          <a:bodyPr lIns="0" tIns="0" rIns="0" bIns="0" anchor="ctr"/>
          <a:lstStyle/>
          <a:p>
            <a:pPr>
              <a:defRPr sz="3200">
                <a:solidFill>
                  <a:srgbClr val="FFFFFF"/>
                </a:solidFill>
                <a:latin typeface="+mn-lt"/>
                <a:ea typeface="+mn-ea"/>
                <a:cs typeface="+mn-cs"/>
                <a:sym typeface="Helvetica Neue Medium"/>
              </a:defRPr>
            </a:pPr>
            <a:endParaRPr sz="1600"/>
          </a:p>
        </p:txBody>
      </p:sp>
      <p:sp>
        <p:nvSpPr>
          <p:cNvPr id="1099" name="Connection Line"/>
          <p:cNvSpPr/>
          <p:nvPr/>
        </p:nvSpPr>
        <p:spPr>
          <a:xfrm>
            <a:off x="6197097" y="3677674"/>
            <a:ext cx="3233724" cy="10603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928" y="597"/>
                  <a:pt x="15128" y="7797"/>
                  <a:pt x="21600" y="21600"/>
                </a:cubicBezTo>
              </a:path>
            </a:pathLst>
          </a:custGeom>
          <a:ln w="38100">
            <a:solidFill>
              <a:srgbClr val="000000"/>
            </a:solidFill>
            <a:miter lim="400000"/>
            <a:tailEnd type="triangle"/>
          </a:ln>
        </p:spPr>
        <p:txBody>
          <a:bodyPr/>
          <a:lstStyle/>
          <a:p>
            <a:endParaRPr sz="900"/>
          </a:p>
        </p:txBody>
      </p:sp>
      <p:sp>
        <p:nvSpPr>
          <p:cNvPr id="1100" name="Connection Line"/>
          <p:cNvSpPr/>
          <p:nvPr/>
        </p:nvSpPr>
        <p:spPr>
          <a:xfrm>
            <a:off x="1733193" y="3391897"/>
            <a:ext cx="4038902" cy="12633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627" y="466"/>
                  <a:pt x="7427" y="7666"/>
                  <a:pt x="0" y="21600"/>
                </a:cubicBezTo>
              </a:path>
            </a:pathLst>
          </a:custGeom>
          <a:ln w="50800">
            <a:solidFill>
              <a:srgbClr val="000000"/>
            </a:solidFill>
            <a:miter lim="400000"/>
            <a:headEnd type="triangle"/>
          </a:ln>
        </p:spPr>
        <p:txBody>
          <a:bodyPr/>
          <a:lstStyle/>
          <a:p>
            <a:endParaRPr sz="900"/>
          </a:p>
        </p:txBody>
      </p:sp>
      <p:sp>
        <p:nvSpPr>
          <p:cNvPr id="1088" name="Autoencoder!"/>
          <p:cNvSpPr txBox="1"/>
          <p:nvPr/>
        </p:nvSpPr>
        <p:spPr>
          <a:xfrm>
            <a:off x="0" y="132633"/>
            <a:ext cx="12192000"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defTabSz="821531">
              <a:defRPr sz="8000"/>
            </a:lvl1pPr>
          </a:lstStyle>
          <a:p>
            <a:pPr algn="ctr"/>
            <a:r>
              <a:rPr sz="6000" dirty="0">
                <a:latin typeface="+mj-lt"/>
              </a:rPr>
              <a:t>Autoencoder!</a:t>
            </a:r>
          </a:p>
        </p:txBody>
      </p:sp>
      <p:grpSp>
        <p:nvGrpSpPr>
          <p:cNvPr id="1091" name="Group"/>
          <p:cNvGrpSpPr/>
          <p:nvPr/>
        </p:nvGrpSpPr>
        <p:grpSpPr>
          <a:xfrm>
            <a:off x="7346690" y="3101086"/>
            <a:ext cx="838243" cy="1313268"/>
            <a:chOff x="0" y="0"/>
            <a:chExt cx="1676484" cy="2626535"/>
          </a:xfrm>
        </p:grpSpPr>
        <p:sp>
          <p:nvSpPr>
            <p:cNvPr id="1089" name="Group"/>
            <p:cNvSpPr/>
            <p:nvPr/>
          </p:nvSpPr>
          <p:spPr>
            <a:xfrm rot="16200000">
              <a:off x="-475026" y="475025"/>
              <a:ext cx="2626536" cy="16764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010" y="10828"/>
                  </a:ln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1090" name="g_theta.pdf" descr="g_theta.pdf"/>
            <p:cNvPicPr>
              <a:picLocks noChangeAspect="1"/>
            </p:cNvPicPr>
            <p:nvPr/>
          </p:nvPicPr>
          <p:blipFill>
            <a:blip r:embed="rId3"/>
            <a:stretch>
              <a:fillRect/>
            </a:stretch>
          </p:blipFill>
          <p:spPr>
            <a:xfrm>
              <a:off x="414607" y="974361"/>
              <a:ext cx="847266" cy="677813"/>
            </a:xfrm>
            <a:prstGeom prst="rect">
              <a:avLst/>
            </a:prstGeom>
            <a:ln w="12700" cap="flat">
              <a:noFill/>
              <a:miter lim="400000"/>
            </a:ln>
            <a:effectLst/>
          </p:spPr>
        </p:pic>
      </p:grpSp>
      <p:sp>
        <p:nvSpPr>
          <p:cNvPr id="1092" name="Line"/>
          <p:cNvSpPr/>
          <p:nvPr/>
        </p:nvSpPr>
        <p:spPr>
          <a:xfrm>
            <a:off x="5894816" y="3491343"/>
            <a:ext cx="236173" cy="184121"/>
          </a:xfrm>
          <a:prstGeom prst="line">
            <a:avLst/>
          </a:prstGeom>
          <a:ln w="38100">
            <a:solidFill>
              <a:srgbClr val="000000"/>
            </a:solidFill>
            <a:miter lim="400000"/>
            <a:tailEnd type="triangle"/>
          </a:ln>
        </p:spPr>
        <p:txBody>
          <a:bodyPr lIns="0" tIns="0" rIns="0" bIns="0" anchor="ctr"/>
          <a:lstStyle/>
          <a:p>
            <a:pPr>
              <a:defRPr sz="3200">
                <a:solidFill>
                  <a:srgbClr val="FFFFFF"/>
                </a:solidFill>
                <a:latin typeface="+mn-lt"/>
                <a:ea typeface="+mn-ea"/>
                <a:cs typeface="+mn-cs"/>
                <a:sym typeface="Helvetica Neue Medium"/>
              </a:defRPr>
            </a:pPr>
            <a:endParaRPr sz="1600"/>
          </a:p>
        </p:txBody>
      </p:sp>
      <p:grpSp>
        <p:nvGrpSpPr>
          <p:cNvPr id="1095" name="Group"/>
          <p:cNvGrpSpPr/>
          <p:nvPr/>
        </p:nvGrpSpPr>
        <p:grpSpPr>
          <a:xfrm>
            <a:off x="3731471" y="2954814"/>
            <a:ext cx="911414" cy="1427904"/>
            <a:chOff x="0" y="0"/>
            <a:chExt cx="1822826" cy="2855807"/>
          </a:xfrm>
        </p:grpSpPr>
        <p:sp>
          <p:nvSpPr>
            <p:cNvPr id="1093" name="Shape"/>
            <p:cNvSpPr/>
            <p:nvPr/>
          </p:nvSpPr>
          <p:spPr>
            <a:xfrm rot="5400000">
              <a:off x="-516491" y="516490"/>
              <a:ext cx="2855808" cy="18228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021" y="57"/>
                  </a:lnTo>
                  <a:lnTo>
                    <a:pt x="16017" y="0"/>
                  </a:lnTo>
                  <a:lnTo>
                    <a:pt x="21600" y="21476"/>
                  </a:lnTo>
                  <a:lnTo>
                    <a:pt x="0" y="21600"/>
                  </a:lnTo>
                  <a:close/>
                </a:path>
              </a:pathLst>
            </a:custGeom>
            <a:solidFill>
              <a:srgbClr val="EBEAEC"/>
            </a:solidFill>
            <a:ln w="38100" cap="flat">
              <a:solidFill>
                <a:srgbClr val="000000"/>
              </a:solidFill>
              <a:prstDash val="solid"/>
              <a:miter lim="400000"/>
            </a:ln>
            <a:effectLst/>
          </p:spPr>
          <p:txBody>
            <a:bodyPr wrap="square" lIns="0" tIns="0" rIns="0" bIns="0" numCol="1" anchor="ctr">
              <a:noAutofit/>
            </a:bodyPr>
            <a:lstStyle/>
            <a:p>
              <a:pPr defTabSz="293511">
                <a:defRPr sz="2200">
                  <a:solidFill>
                    <a:srgbClr val="FFFFFF"/>
                  </a:solidFill>
                  <a:latin typeface="+mn-lt"/>
                  <a:ea typeface="+mn-ea"/>
                  <a:cs typeface="+mn-cs"/>
                  <a:sym typeface="Helvetica Neue Medium"/>
                </a:defRPr>
              </a:pPr>
              <a:endParaRPr sz="1100"/>
            </a:p>
          </p:txBody>
        </p:sp>
        <p:pic>
          <p:nvPicPr>
            <p:cNvPr id="1094" name="f_psi.pdf" descr="f_psi.pdf"/>
            <p:cNvPicPr>
              <a:picLocks noChangeAspect="1"/>
            </p:cNvPicPr>
            <p:nvPr/>
          </p:nvPicPr>
          <p:blipFill>
            <a:blip r:embed="rId4"/>
            <a:stretch>
              <a:fillRect/>
            </a:stretch>
          </p:blipFill>
          <p:spPr>
            <a:xfrm>
              <a:off x="433676" y="921970"/>
              <a:ext cx="955343" cy="1009935"/>
            </a:xfrm>
            <a:prstGeom prst="rect">
              <a:avLst/>
            </a:prstGeom>
            <a:ln w="12700" cap="flat">
              <a:noFill/>
              <a:miter lim="400000"/>
            </a:ln>
            <a:effectLst/>
          </p:spPr>
        </p:pic>
      </p:grpSp>
      <p:pic>
        <p:nvPicPr>
          <p:cNvPr id="1096" name="mathbf_z^*.pdf" descr="mathbf_z^*.pdf"/>
          <p:cNvPicPr>
            <a:picLocks noChangeAspect="1"/>
          </p:cNvPicPr>
          <p:nvPr/>
        </p:nvPicPr>
        <p:blipFill>
          <a:blip r:embed="rId5"/>
          <a:stretch>
            <a:fillRect/>
          </a:stretch>
        </p:blipFill>
        <p:spPr>
          <a:xfrm>
            <a:off x="5811803" y="3252019"/>
            <a:ext cx="190501" cy="177801"/>
          </a:xfrm>
          <a:prstGeom prst="rect">
            <a:avLst/>
          </a:prstGeom>
          <a:ln w="12700">
            <a:miter lim="400000"/>
          </a:ln>
        </p:spPr>
      </p:pic>
      <p:pic>
        <p:nvPicPr>
          <p:cNvPr id="1097" name="mathbf_z^*_+_eps.pdf" descr="mathbf_z^*_+_eps.pdf"/>
          <p:cNvPicPr>
            <a:picLocks noChangeAspect="1"/>
          </p:cNvPicPr>
          <p:nvPr/>
        </p:nvPicPr>
        <p:blipFill>
          <a:blip r:embed="rId6"/>
          <a:stretch>
            <a:fillRect/>
          </a:stretch>
        </p:blipFill>
        <p:spPr>
          <a:xfrm>
            <a:off x="5838311" y="3728631"/>
            <a:ext cx="584201" cy="196851"/>
          </a:xfrm>
          <a:prstGeom prst="rect">
            <a:avLst/>
          </a:prstGeom>
          <a:ln w="12700">
            <a:miter lim="400000"/>
          </a:ln>
        </p:spPr>
      </p:pic>
      <p:pic>
        <p:nvPicPr>
          <p:cNvPr id="1098" name="argmin_g,f_norm_.pdf" descr="argmin_g,f_norm_.pdf"/>
          <p:cNvPicPr>
            <a:picLocks noChangeAspect="1"/>
          </p:cNvPicPr>
          <p:nvPr/>
        </p:nvPicPr>
        <p:blipFill>
          <a:blip r:embed="rId7"/>
          <a:stretch>
            <a:fillRect/>
          </a:stretch>
        </p:blipFill>
        <p:spPr>
          <a:xfrm>
            <a:off x="2623131" y="5706662"/>
            <a:ext cx="7005841" cy="77238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 grpId="0" animBg="1" advAuto="0"/>
      <p:bldP spid="1098" grpId="0"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4" name="VAE_0 (2).mp4" descr="VAE_0 (2).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004752" y="-514084"/>
            <a:ext cx="13894677" cy="788616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110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1104"/>
                </p:tgtEl>
              </p:cMediaNode>
            </p:video>
            <p:seq concurrent="1" prevAc="none" nextAc="seek">
              <p:cTn id="8" restart="whenNotActive" fill="hold" evtFilter="cancelBubble" nodeType="interactiveSeq">
                <p:stCondLst>
                  <p:cond evt="onClick" delay="0">
                    <p:tgtEl>
                      <p:spTgt spid="110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04"/>
                                        </p:tgtEl>
                                      </p:cBhvr>
                                    </p:cmd>
                                  </p:childTnLst>
                                </p:cTn>
                              </p:par>
                            </p:childTnLst>
                          </p:cTn>
                        </p:par>
                      </p:childTnLst>
                    </p:cTn>
                  </p:par>
                </p:childTnLst>
              </p:cTn>
              <p:nextCondLst>
                <p:cond evt="onClick" delay="0">
                  <p:tgtEl>
                    <p:spTgt spid="110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6" name="VAE_0 (1).mp4" descr="VAE_0 (1).mp4"/>
          <p:cNvPicPr>
            <a:picLocks/>
          </p:cNvPicPr>
          <p:nvPr>
            <a:videoFile r:link="rId2"/>
            <p:extLst>
              <p:ext uri="{DAA4B4D4-6D71-4841-9C94-3DE7FCFB9230}">
                <p14:media xmlns:p14="http://schemas.microsoft.com/office/powerpoint/2010/main" r:embed="rId1"/>
              </p:ext>
            </p:extLst>
          </p:nvPr>
        </p:nvPicPr>
        <p:blipFill>
          <a:blip r:embed="rId10"/>
          <a:stretch>
            <a:fillRect/>
          </a:stretch>
        </p:blipFill>
        <p:spPr>
          <a:xfrm>
            <a:off x="5165892" y="90477"/>
            <a:ext cx="7296187" cy="4141079"/>
          </a:xfrm>
          <a:prstGeom prst="rect">
            <a:avLst/>
          </a:prstGeom>
          <a:ln w="12700">
            <a:miter lim="400000"/>
          </a:ln>
        </p:spPr>
      </p:pic>
      <p:pic>
        <p:nvPicPr>
          <p:cNvPr id="1107" name="VAE_2 (1).mp4" descr="VAE_2 (1).mp4"/>
          <p:cNvPicPr>
            <a:picLocks/>
          </p:cNvPicPr>
          <p:nvPr>
            <a:videoFile r:link="rId4"/>
            <p:extLst>
              <p:ext uri="{DAA4B4D4-6D71-4841-9C94-3DE7FCFB9230}">
                <p14:media xmlns:p14="http://schemas.microsoft.com/office/powerpoint/2010/main" r:embed="rId3"/>
              </p:ext>
            </p:extLst>
          </p:nvPr>
        </p:nvPicPr>
        <p:blipFill>
          <a:blip r:embed="rId11"/>
          <a:stretch>
            <a:fillRect/>
          </a:stretch>
        </p:blipFill>
        <p:spPr>
          <a:xfrm>
            <a:off x="7649509" y="3632100"/>
            <a:ext cx="5337889" cy="3029613"/>
          </a:xfrm>
          <a:prstGeom prst="rect">
            <a:avLst/>
          </a:prstGeom>
          <a:ln w="12700">
            <a:miter lim="400000"/>
          </a:ln>
        </p:spPr>
      </p:pic>
      <p:pic>
        <p:nvPicPr>
          <p:cNvPr id="1108" name="VAE_1 (1).mp4" descr="VAE_1 (1).mp4"/>
          <p:cNvPicPr>
            <a:picLocks/>
          </p:cNvPicPr>
          <p:nvPr>
            <a:videoFile r:link="rId6"/>
            <p:extLst>
              <p:ext uri="{DAA4B4D4-6D71-4841-9C94-3DE7FCFB9230}">
                <p14:media xmlns:p14="http://schemas.microsoft.com/office/powerpoint/2010/main" r:embed="rId5"/>
              </p:ext>
            </p:extLst>
          </p:nvPr>
        </p:nvPicPr>
        <p:blipFill>
          <a:blip r:embed="rId12"/>
          <a:stretch>
            <a:fillRect/>
          </a:stretch>
        </p:blipFill>
        <p:spPr>
          <a:xfrm>
            <a:off x="-1104344" y="196288"/>
            <a:ext cx="7296187" cy="4141079"/>
          </a:xfrm>
          <a:prstGeom prst="rect">
            <a:avLst/>
          </a:prstGeom>
          <a:ln w="12700">
            <a:miter lim="400000"/>
          </a:ln>
        </p:spPr>
      </p:pic>
      <p:pic>
        <p:nvPicPr>
          <p:cNvPr id="1109" name="VAE_3 (1).mp4" descr="VAE_3 (1).mp4"/>
          <p:cNvPicPr>
            <a:picLocks/>
          </p:cNvPicPr>
          <p:nvPr>
            <a:videoFile r:link="rId8"/>
            <p:extLst>
              <p:ext uri="{DAA4B4D4-6D71-4841-9C94-3DE7FCFB9230}">
                <p14:media xmlns:p14="http://schemas.microsoft.com/office/powerpoint/2010/main" r:embed="rId7"/>
              </p:ext>
            </p:extLst>
          </p:nvPr>
        </p:nvPicPr>
        <p:blipFill>
          <a:blip r:embed="rId13"/>
          <a:stretch>
            <a:fillRect/>
          </a:stretch>
        </p:blipFill>
        <p:spPr>
          <a:xfrm>
            <a:off x="1453184" y="3737911"/>
            <a:ext cx="5337889" cy="302961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 fill="hold"/>
                                        <p:tgtEl>
                                          <p:spTgt spid="1108"/>
                                        </p:tgtEl>
                                      </p:cBhvr>
                                    </p:cmd>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2000" fill="hold"/>
                                        <p:tgtEl>
                                          <p:spTgt spid="1109"/>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107"/>
                                        </p:tgtEl>
                                        <p:attrNameLst>
                                          <p:attrName>style.visibility</p:attrName>
                                        </p:attrNameLst>
                                      </p:cBhvr>
                                      <p:to>
                                        <p:strVal val="visible"/>
                                      </p:to>
                                    </p:set>
                                  </p:childTnLst>
                                </p:cTn>
                              </p:par>
                            </p:childTnLst>
                          </p:cTn>
                        </p:par>
                        <p:par>
                          <p:cTn id="14" fill="hold">
                            <p:stCondLst>
                              <p:cond delay="0"/>
                            </p:stCondLst>
                            <p:childTnLst>
                              <p:par>
                                <p:cTn id="15" presetID="1" presetClass="mediacall" presetSubtype="0" fill="hold" nodeType="afterEffect">
                                  <p:stCondLst>
                                    <p:cond delay="0"/>
                                  </p:stCondLst>
                                  <p:childTnLst>
                                    <p:cmd type="call" cmd="playFrom(0.0)">
                                      <p:cBhvr>
                                        <p:cTn id="16" dur="2000" fill="hold"/>
                                        <p:tgtEl>
                                          <p:spTgt spid="1107"/>
                                        </p:tgtEl>
                                      </p:cBhvr>
                                    </p:cmd>
                                  </p:childTnLst>
                                </p:cTn>
                              </p:par>
                            </p:childTnLst>
                          </p:cTn>
                        </p:par>
                        <p:par>
                          <p:cTn id="17" fill="hold">
                            <p:stCondLst>
                              <p:cond delay="2000"/>
                            </p:stCondLst>
                            <p:childTnLst>
                              <p:par>
                                <p:cTn id="18" presetID="1" presetClass="entr" presetSubtype="0" fill="hold" grpId="0" nodeType="afterEffect">
                                  <p:stCondLst>
                                    <p:cond delay="0"/>
                                  </p:stCondLst>
                                  <p:iterate>
                                    <p:tmAbs val="0"/>
                                  </p:iterate>
                                  <p:childTnLst>
                                    <p:set>
                                      <p:cBhvr>
                                        <p:cTn id="19" fill="hold"/>
                                        <p:tgtEl>
                                          <p:spTgt spid="1106"/>
                                        </p:tgtEl>
                                        <p:attrNameLst>
                                          <p:attrName>style.visibility</p:attrName>
                                        </p:attrNameLst>
                                      </p:cBhvr>
                                      <p:to>
                                        <p:strVal val="visible"/>
                                      </p:to>
                                    </p:set>
                                  </p:childTnLst>
                                </p:cTn>
                              </p:par>
                            </p:childTnLst>
                          </p:cTn>
                        </p:par>
                        <p:par>
                          <p:cTn id="20" fill="hold">
                            <p:stCondLst>
                              <p:cond delay="2000"/>
                            </p:stCondLst>
                            <p:childTnLst>
                              <p:par>
                                <p:cTn id="21" presetID="1" presetClass="mediacall" presetSubtype="0" fill="hold" nodeType="afterEffect">
                                  <p:stCondLst>
                                    <p:cond delay="0"/>
                                  </p:stCondLst>
                                  <p:childTnLst>
                                    <p:cmd type="call" cmd="playFrom(0.0)">
                                      <p:cBhvr>
                                        <p:cTn id="22" dur="2000" fill="hold"/>
                                        <p:tgtEl>
                                          <p:spTgt spid="110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3" fill="hold" display="0">
                  <p:stCondLst>
                    <p:cond delay="indefinite"/>
                  </p:stCondLst>
                </p:cTn>
                <p:tgtEl>
                  <p:spTgt spid="1106"/>
                </p:tgtEl>
              </p:cMediaNode>
            </p:video>
            <p:seq concurrent="1" prevAc="none" nextAc="seek">
              <p:cTn id="24" restart="whenNotActive" fill="hold" evtFilter="cancelBubble" nodeType="interactiveSeq">
                <p:stCondLst>
                  <p:cond evt="onClick" delay="0">
                    <p:tgtEl>
                      <p:spTgt spid="1106"/>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106"/>
                                        </p:tgtEl>
                                      </p:cBhvr>
                                    </p:cmd>
                                  </p:childTnLst>
                                </p:cTn>
                              </p:par>
                            </p:childTnLst>
                          </p:cTn>
                        </p:par>
                      </p:childTnLst>
                    </p:cTn>
                  </p:par>
                </p:childTnLst>
              </p:cTn>
              <p:nextCondLst>
                <p:cond evt="onClick" delay="0">
                  <p:tgtEl>
                    <p:spTgt spid="1106"/>
                  </p:tgtEl>
                </p:cond>
              </p:nextCondLst>
            </p:seq>
            <p:video>
              <p:cMediaNode vol="100000">
                <p:cTn id="29" fill="hold" display="0">
                  <p:stCondLst>
                    <p:cond delay="indefinite"/>
                  </p:stCondLst>
                </p:cTn>
                <p:tgtEl>
                  <p:spTgt spid="1107"/>
                </p:tgtEl>
              </p:cMediaNode>
            </p:video>
            <p:seq concurrent="1" prevAc="none" nextAc="seek">
              <p:cTn id="30" restart="whenNotActive" fill="hold" evtFilter="cancelBubble" nodeType="interactiveSeq">
                <p:stCondLst>
                  <p:cond evt="onClick" delay="0">
                    <p:tgtEl>
                      <p:spTgt spid="1107"/>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1107"/>
                                        </p:tgtEl>
                                      </p:cBhvr>
                                    </p:cmd>
                                  </p:childTnLst>
                                </p:cTn>
                              </p:par>
                            </p:childTnLst>
                          </p:cTn>
                        </p:par>
                      </p:childTnLst>
                    </p:cTn>
                  </p:par>
                </p:childTnLst>
              </p:cTn>
              <p:nextCondLst>
                <p:cond evt="onClick" delay="0">
                  <p:tgtEl>
                    <p:spTgt spid="1107"/>
                  </p:tgtEl>
                </p:cond>
              </p:nextCondLst>
            </p:seq>
            <p:video>
              <p:cMediaNode vol="100000">
                <p:cTn id="35" fill="hold" display="0">
                  <p:stCondLst>
                    <p:cond delay="indefinite"/>
                  </p:stCondLst>
                </p:cTn>
                <p:tgtEl>
                  <p:spTgt spid="1108"/>
                </p:tgtEl>
              </p:cMediaNode>
            </p:video>
            <p:seq concurrent="1" prevAc="none" nextAc="seek">
              <p:cTn id="36" restart="whenNotActive" fill="hold" evtFilter="cancelBubble" nodeType="interactiveSeq">
                <p:stCondLst>
                  <p:cond evt="onClick" delay="0">
                    <p:tgtEl>
                      <p:spTgt spid="1108"/>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1108"/>
                                        </p:tgtEl>
                                      </p:cBhvr>
                                    </p:cmd>
                                  </p:childTnLst>
                                </p:cTn>
                              </p:par>
                            </p:childTnLst>
                          </p:cTn>
                        </p:par>
                      </p:childTnLst>
                    </p:cTn>
                  </p:par>
                </p:childTnLst>
              </p:cTn>
              <p:nextCondLst>
                <p:cond evt="onClick" delay="0">
                  <p:tgtEl>
                    <p:spTgt spid="1108"/>
                  </p:tgtEl>
                </p:cond>
              </p:nextCondLst>
            </p:seq>
            <p:video>
              <p:cMediaNode vol="100000">
                <p:cTn id="41" fill="hold" display="0">
                  <p:stCondLst>
                    <p:cond delay="indefinite"/>
                  </p:stCondLst>
                </p:cTn>
                <p:tgtEl>
                  <p:spTgt spid="1109"/>
                </p:tgtEl>
              </p:cMediaNode>
            </p:video>
            <p:seq concurrent="1" prevAc="none" nextAc="seek">
              <p:cTn id="42" restart="whenNotActive" fill="hold" evtFilter="cancelBubble" nodeType="interactiveSeq">
                <p:stCondLst>
                  <p:cond evt="onClick" delay="0">
                    <p:tgtEl>
                      <p:spTgt spid="1109"/>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1109"/>
                                        </p:tgtEl>
                                      </p:cBhvr>
                                    </p:cmd>
                                  </p:childTnLst>
                                </p:cTn>
                              </p:par>
                            </p:childTnLst>
                          </p:cTn>
                        </p:par>
                      </p:childTnLst>
                    </p:cTn>
                  </p:par>
                </p:childTnLst>
              </p:cTn>
              <p:nextCondLst>
                <p:cond evt="onClick" delay="0">
                  <p:tgtEl>
                    <p:spTgt spid="1109"/>
                  </p:tgtEl>
                </p:cond>
              </p:nextCondLst>
            </p:seq>
          </p:childTnLst>
        </p:cTn>
      </p:par>
    </p:tnLst>
    <p:bldLst>
      <p:bldP spid="1106" grpId="0" animBg="1" advAuto="0"/>
      <p:bldP spid="1107" grpId="0" animBg="1" advAuto="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CNNs as a Perceptual Metric</a:t>
            </a:r>
          </a:p>
        </p:txBody>
      </p:sp>
      <p:grpSp>
        <p:nvGrpSpPr>
          <p:cNvPr id="5" name="Group 4"/>
          <p:cNvGrpSpPr/>
          <p:nvPr/>
        </p:nvGrpSpPr>
        <p:grpSpPr>
          <a:xfrm rot="16200000">
            <a:off x="8186768" y="3171085"/>
            <a:ext cx="1930283" cy="86155"/>
            <a:chOff x="3077654" y="4244211"/>
            <a:chExt cx="2048704" cy="91440"/>
          </a:xfrm>
        </p:grpSpPr>
        <p:sp>
          <p:nvSpPr>
            <p:cNvPr id="6" name="Rectangle 5"/>
            <p:cNvSpPr/>
            <p:nvPr/>
          </p:nvSpPr>
          <p:spPr>
            <a:xfrm>
              <a:off x="3386992" y="4244211"/>
              <a:ext cx="329184" cy="91440"/>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7" name="Rectangle 6"/>
            <p:cNvSpPr/>
            <p:nvPr/>
          </p:nvSpPr>
          <p:spPr>
            <a:xfrm>
              <a:off x="3804047" y="4244211"/>
              <a:ext cx="493776" cy="91440"/>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8" name="Rectangle 7"/>
            <p:cNvSpPr/>
            <p:nvPr/>
          </p:nvSpPr>
          <p:spPr>
            <a:xfrm>
              <a:off x="3077654" y="4244211"/>
              <a:ext cx="221467" cy="91440"/>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9" name="Rectangle 8"/>
            <p:cNvSpPr/>
            <p:nvPr/>
          </p:nvSpPr>
          <p:spPr>
            <a:xfrm>
              <a:off x="4385694" y="4244211"/>
              <a:ext cx="740664" cy="91440"/>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grpSp>
      <p:grpSp>
        <p:nvGrpSpPr>
          <p:cNvPr id="10" name="Group 9"/>
          <p:cNvGrpSpPr/>
          <p:nvPr/>
        </p:nvGrpSpPr>
        <p:grpSpPr>
          <a:xfrm rot="16200000">
            <a:off x="1294361" y="2648055"/>
            <a:ext cx="1930283" cy="1132218"/>
            <a:chOff x="525575" y="891996"/>
            <a:chExt cx="2048704" cy="1908585"/>
          </a:xfrm>
        </p:grpSpPr>
        <p:sp>
          <p:nvSpPr>
            <p:cNvPr id="11" name="Rectangle 10"/>
            <p:cNvSpPr/>
            <p:nvPr/>
          </p:nvSpPr>
          <p:spPr>
            <a:xfrm>
              <a:off x="834913" y="1369142"/>
              <a:ext cx="329184" cy="954293"/>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2" name="Rectangle 11"/>
            <p:cNvSpPr/>
            <p:nvPr/>
          </p:nvSpPr>
          <p:spPr>
            <a:xfrm>
              <a:off x="1251968" y="1607715"/>
              <a:ext cx="493776" cy="477146"/>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3" name="Rectangle 12"/>
            <p:cNvSpPr/>
            <p:nvPr/>
          </p:nvSpPr>
          <p:spPr>
            <a:xfrm>
              <a:off x="525575" y="891996"/>
              <a:ext cx="221467" cy="1908585"/>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4" name="Rectangle 13"/>
            <p:cNvSpPr/>
            <p:nvPr/>
          </p:nvSpPr>
          <p:spPr>
            <a:xfrm>
              <a:off x="1833615" y="1727002"/>
              <a:ext cx="740664" cy="238573"/>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grpSp>
      <p:grpSp>
        <p:nvGrpSpPr>
          <p:cNvPr id="15" name="Group 14"/>
          <p:cNvGrpSpPr/>
          <p:nvPr/>
        </p:nvGrpSpPr>
        <p:grpSpPr>
          <a:xfrm rot="16200000">
            <a:off x="4820931" y="2648055"/>
            <a:ext cx="1930283" cy="1132219"/>
            <a:chOff x="3077654" y="1965575"/>
            <a:chExt cx="2048704" cy="1908585"/>
          </a:xfrm>
        </p:grpSpPr>
        <p:sp>
          <p:nvSpPr>
            <p:cNvPr id="16" name="Rectangle 15"/>
            <p:cNvSpPr/>
            <p:nvPr/>
          </p:nvSpPr>
          <p:spPr>
            <a:xfrm>
              <a:off x="3386992" y="2442721"/>
              <a:ext cx="329184" cy="954293"/>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7" name="Rectangle 16"/>
            <p:cNvSpPr/>
            <p:nvPr/>
          </p:nvSpPr>
          <p:spPr>
            <a:xfrm>
              <a:off x="3804047" y="2681294"/>
              <a:ext cx="493776" cy="47714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8" name="Rectangle 17"/>
            <p:cNvSpPr/>
            <p:nvPr/>
          </p:nvSpPr>
          <p:spPr>
            <a:xfrm>
              <a:off x="3077654" y="1965575"/>
              <a:ext cx="221467" cy="1908585"/>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19" name="Rectangle 18"/>
            <p:cNvSpPr/>
            <p:nvPr/>
          </p:nvSpPr>
          <p:spPr>
            <a:xfrm>
              <a:off x="4385694" y="2800581"/>
              <a:ext cx="740664" cy="238573"/>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grpSp>
      <p:grpSp>
        <p:nvGrpSpPr>
          <p:cNvPr id="21" name="Group 20"/>
          <p:cNvGrpSpPr/>
          <p:nvPr/>
        </p:nvGrpSpPr>
        <p:grpSpPr>
          <a:xfrm rot="16200000">
            <a:off x="2034027" y="3341804"/>
            <a:ext cx="447360" cy="445401"/>
            <a:chOff x="1913898" y="2187954"/>
            <a:chExt cx="474805" cy="472725"/>
          </a:xfrm>
        </p:grpSpPr>
        <p:sp>
          <p:nvSpPr>
            <p:cNvPr id="22" name="Rectangle 21"/>
            <p:cNvSpPr/>
            <p:nvPr/>
          </p:nvSpPr>
          <p:spPr>
            <a:xfrm>
              <a:off x="1913898" y="2187954"/>
              <a:ext cx="474805" cy="47272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baseline="-25000" dirty="0">
                <a:solidFill>
                  <a:schemeClr val="tx1"/>
                </a:solidFill>
              </a:endParaRPr>
            </a:p>
          </p:txBody>
        </p:sp>
        <mc:AlternateContent xmlns:mc="http://schemas.openxmlformats.org/markup-compatibility/2006" xmlns:a14="http://schemas.microsoft.com/office/drawing/2010/main">
          <mc:Choice Requires="a14">
            <p:sp>
              <p:nvSpPr>
                <p:cNvPr id="23" name="Rectangle 22"/>
                <p:cNvSpPr/>
                <p:nvPr/>
              </p:nvSpPr>
              <p:spPr>
                <a:xfrm rot="5400000">
                  <a:off x="1936979" y="2214797"/>
                  <a:ext cx="447046" cy="4409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100" i="1">
                            <a:latin typeface="Cambria Math" charset="0"/>
                          </a:rPr>
                          <m:t>𝐹</m:t>
                        </m:r>
                      </m:oMath>
                    </m:oMathPara>
                  </a14:m>
                  <a:endParaRPr lang="en-US" sz="2100" dirty="0"/>
                </a:p>
              </p:txBody>
            </p:sp>
          </mc:Choice>
          <mc:Fallback xmlns="">
            <p:sp>
              <p:nvSpPr>
                <p:cNvPr id="23" name="Rectangle 22"/>
                <p:cNvSpPr>
                  <a:spLocks noRot="1" noChangeAspect="1" noMove="1" noResize="1" noEditPoints="1" noAdjustHandles="1" noChangeArrowheads="1" noChangeShapeType="1" noTextEdit="1"/>
                </p:cNvSpPr>
                <p:nvPr/>
              </p:nvSpPr>
              <p:spPr>
                <a:xfrm rot="5400000">
                  <a:off x="1936979" y="2214797"/>
                  <a:ext cx="447046" cy="440988"/>
                </a:xfrm>
                <a:prstGeom prst="rect">
                  <a:avLst/>
                </a:prstGeom>
                <a:blipFill>
                  <a:blip r:embed="rId2"/>
                  <a:stretch>
                    <a:fillRect/>
                  </a:stretch>
                </a:blipFill>
              </p:spPr>
              <p:txBody>
                <a:bodyPr/>
                <a:lstStyle/>
                <a:p>
                  <a:r>
                    <a:rPr lang="en-US">
                      <a:noFill/>
                    </a:rPr>
                    <a:t> </a:t>
                  </a:r>
                </a:p>
              </p:txBody>
            </p:sp>
          </mc:Fallback>
        </mc:AlternateContent>
      </p:grpSp>
      <p:cxnSp>
        <p:nvCxnSpPr>
          <p:cNvPr id="24" name="Straight Connector 23"/>
          <p:cNvCxnSpPr>
            <a:stCxn id="18" idx="2"/>
          </p:cNvCxnSpPr>
          <p:nvPr/>
        </p:nvCxnSpPr>
        <p:spPr>
          <a:xfrm flipV="1">
            <a:off x="2825613" y="4074971"/>
            <a:ext cx="2394352" cy="3"/>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8" idx="2"/>
          </p:cNvCxnSpPr>
          <p:nvPr/>
        </p:nvCxnSpPr>
        <p:spPr>
          <a:xfrm>
            <a:off x="2542557" y="3732770"/>
            <a:ext cx="2960460" cy="0"/>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9" idx="2"/>
          </p:cNvCxnSpPr>
          <p:nvPr/>
        </p:nvCxnSpPr>
        <p:spPr>
          <a:xfrm>
            <a:off x="2401030" y="3262283"/>
            <a:ext cx="3243514" cy="0"/>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330267" y="2597948"/>
            <a:ext cx="3385043" cy="0"/>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rot="16200000">
            <a:off x="2693123" y="2648054"/>
            <a:ext cx="1930283" cy="1132218"/>
            <a:chOff x="525575" y="3051346"/>
            <a:chExt cx="2048704" cy="1908585"/>
          </a:xfrm>
        </p:grpSpPr>
        <p:sp>
          <p:nvSpPr>
            <p:cNvPr id="29" name="Rectangle 28"/>
            <p:cNvSpPr/>
            <p:nvPr/>
          </p:nvSpPr>
          <p:spPr>
            <a:xfrm>
              <a:off x="834913" y="3528492"/>
              <a:ext cx="329184" cy="954293"/>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30" name="Rectangle 29"/>
            <p:cNvSpPr/>
            <p:nvPr/>
          </p:nvSpPr>
          <p:spPr>
            <a:xfrm>
              <a:off x="1251968" y="3767065"/>
              <a:ext cx="493776" cy="477146"/>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31" name="Rectangle 30"/>
            <p:cNvSpPr/>
            <p:nvPr/>
          </p:nvSpPr>
          <p:spPr>
            <a:xfrm>
              <a:off x="525575" y="3051346"/>
              <a:ext cx="221467" cy="1908585"/>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32" name="Rectangle 31"/>
            <p:cNvSpPr/>
            <p:nvPr/>
          </p:nvSpPr>
          <p:spPr>
            <a:xfrm>
              <a:off x="1833615" y="3886352"/>
              <a:ext cx="740664" cy="238573"/>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grpSp>
      <p:grpSp>
        <p:nvGrpSpPr>
          <p:cNvPr id="34" name="Group 33"/>
          <p:cNvGrpSpPr/>
          <p:nvPr/>
        </p:nvGrpSpPr>
        <p:grpSpPr>
          <a:xfrm rot="16200000">
            <a:off x="3437614" y="3340577"/>
            <a:ext cx="447359" cy="447860"/>
            <a:chOff x="1913898" y="2187954"/>
            <a:chExt cx="474805" cy="475336"/>
          </a:xfrm>
        </p:grpSpPr>
        <p:sp>
          <p:nvSpPr>
            <p:cNvPr id="35" name="Rectangle 34"/>
            <p:cNvSpPr/>
            <p:nvPr/>
          </p:nvSpPr>
          <p:spPr>
            <a:xfrm>
              <a:off x="1913898" y="2187954"/>
              <a:ext cx="474805" cy="47272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baseline="-25000" dirty="0">
                <a:solidFill>
                  <a:schemeClr val="tx1"/>
                </a:solidFill>
              </a:endParaRPr>
            </a:p>
          </p:txBody>
        </p:sp>
        <mc:AlternateContent xmlns:mc="http://schemas.openxmlformats.org/markup-compatibility/2006" xmlns:a14="http://schemas.microsoft.com/office/drawing/2010/main">
          <mc:Choice Requires="a14">
            <p:sp>
              <p:nvSpPr>
                <p:cNvPr id="36" name="Rectangle 35"/>
                <p:cNvSpPr/>
                <p:nvPr/>
              </p:nvSpPr>
              <p:spPr>
                <a:xfrm rot="5400000">
                  <a:off x="1936978" y="2219272"/>
                  <a:ext cx="447047" cy="4409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100" i="1">
                            <a:latin typeface="Cambria Math" charset="0"/>
                          </a:rPr>
                          <m:t>𝐹</m:t>
                        </m:r>
                      </m:oMath>
                    </m:oMathPara>
                  </a14:m>
                  <a:endParaRPr lang="en-US" sz="2100" dirty="0"/>
                </a:p>
              </p:txBody>
            </p:sp>
          </mc:Choice>
          <mc:Fallback xmlns="">
            <p:sp>
              <p:nvSpPr>
                <p:cNvPr id="36" name="Rectangle 35"/>
                <p:cNvSpPr>
                  <a:spLocks noRot="1" noChangeAspect="1" noMove="1" noResize="1" noEditPoints="1" noAdjustHandles="1" noChangeArrowheads="1" noChangeShapeType="1" noTextEdit="1"/>
                </p:cNvSpPr>
                <p:nvPr/>
              </p:nvSpPr>
              <p:spPr>
                <a:xfrm rot="5400000">
                  <a:off x="1936978" y="2219272"/>
                  <a:ext cx="447047" cy="440989"/>
                </a:xfrm>
                <a:prstGeom prst="rect">
                  <a:avLst/>
                </a:prstGeom>
                <a:blipFill>
                  <a:blip r:embed="rId3"/>
                  <a:stretch>
                    <a:fillRect/>
                  </a:stretch>
                </a:blipFill>
              </p:spPr>
              <p:txBody>
                <a:bodyPr/>
                <a:lstStyle/>
                <a:p>
                  <a:r>
                    <a:rPr lang="en-US">
                      <a:noFill/>
                    </a:rPr>
                    <a:t> </a:t>
                  </a:r>
                </a:p>
              </p:txBody>
            </p:sp>
          </mc:Fallback>
        </mc:AlternateContent>
      </p:grpSp>
      <p:sp>
        <p:nvSpPr>
          <p:cNvPr id="37" name="Rectangle 36"/>
          <p:cNvSpPr/>
          <p:nvPr/>
        </p:nvSpPr>
        <p:spPr>
          <a:xfrm>
            <a:off x="4015441" y="2944840"/>
            <a:ext cx="1335473" cy="60670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latin typeface="Helvetica" charset="0"/>
                <a:ea typeface="Helvetica" charset="0"/>
                <a:cs typeface="Helvetica" charset="0"/>
              </a:rPr>
              <a:t>Normalize, Subtract</a:t>
            </a:r>
          </a:p>
        </p:txBody>
      </p:sp>
      <p:cxnSp>
        <p:nvCxnSpPr>
          <p:cNvPr id="38" name="Straight Connector 37"/>
          <p:cNvCxnSpPr/>
          <p:nvPr/>
        </p:nvCxnSpPr>
        <p:spPr>
          <a:xfrm>
            <a:off x="6352182" y="4074972"/>
            <a:ext cx="2756652" cy="0"/>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069128" y="3732768"/>
            <a:ext cx="3039706" cy="3"/>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5927600" y="3262281"/>
            <a:ext cx="3181234" cy="3"/>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856836" y="2597947"/>
            <a:ext cx="3251997" cy="3"/>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6862976" y="2946872"/>
            <a:ext cx="1900169" cy="60467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latin typeface="Helvetica" charset="0"/>
                <a:ea typeface="Helvetica" charset="0"/>
                <a:cs typeface="Helvetica" charset="0"/>
              </a:rPr>
              <a:t>L</a:t>
            </a:r>
            <a:r>
              <a:rPr lang="en-US" sz="1500" baseline="-25000" dirty="0">
                <a:solidFill>
                  <a:schemeClr val="tx1"/>
                </a:solidFill>
                <a:latin typeface="Helvetica" charset="0"/>
                <a:ea typeface="Helvetica" charset="0"/>
                <a:cs typeface="Helvetica" charset="0"/>
              </a:rPr>
              <a:t>2</a:t>
            </a:r>
            <a:r>
              <a:rPr lang="en-US" sz="1500" dirty="0">
                <a:solidFill>
                  <a:schemeClr val="tx1"/>
                </a:solidFill>
                <a:latin typeface="Helvetica" charset="0"/>
                <a:ea typeface="Helvetica" charset="0"/>
                <a:cs typeface="Helvetica" charset="0"/>
              </a:rPr>
              <a:t> norm,</a:t>
            </a:r>
          </a:p>
          <a:p>
            <a:pPr algn="ctr"/>
            <a:r>
              <a:rPr lang="en-US" sz="1500" dirty="0">
                <a:solidFill>
                  <a:schemeClr val="tx1"/>
                </a:solidFill>
                <a:latin typeface="Helvetica" charset="0"/>
                <a:ea typeface="Helvetica" charset="0"/>
                <a:cs typeface="Helvetica" charset="0"/>
              </a:rPr>
              <a:t>Spatial average</a:t>
            </a:r>
          </a:p>
        </p:txBody>
      </p:sp>
      <p:sp>
        <p:nvSpPr>
          <p:cNvPr id="48" name="Rectangle 47"/>
          <p:cNvSpPr/>
          <p:nvPr/>
        </p:nvSpPr>
        <p:spPr>
          <a:xfrm rot="16200000">
            <a:off x="10223530" y="3328405"/>
            <a:ext cx="208666" cy="86155"/>
          </a:xfrm>
          <a:prstGeom prst="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cxnSp>
        <p:nvCxnSpPr>
          <p:cNvPr id="49" name="Straight Connector 48"/>
          <p:cNvCxnSpPr/>
          <p:nvPr/>
        </p:nvCxnSpPr>
        <p:spPr>
          <a:xfrm>
            <a:off x="9204151" y="3371483"/>
            <a:ext cx="1080633" cy="0"/>
          </a:xfrm>
          <a:prstGeom prst="line">
            <a:avLst/>
          </a:prstGeom>
          <a:ln w="28575">
            <a:solidFill>
              <a:schemeClr val="accent1"/>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Rectangle 49"/>
              <p:cNvSpPr/>
              <p:nvPr/>
            </p:nvSpPr>
            <p:spPr>
              <a:xfrm>
                <a:off x="1840193" y="4137179"/>
                <a:ext cx="847283" cy="4385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50" i="1">
                          <a:latin typeface="Cambria Math" panose="02040503050406030204" pitchFamily="18" charset="0"/>
                        </a:rPr>
                        <m:t>𝐺</m:t>
                      </m:r>
                      <m:r>
                        <a:rPr lang="en-US" sz="2250" i="1">
                          <a:latin typeface="Cambria Math" panose="02040503050406030204" pitchFamily="18" charset="0"/>
                        </a:rPr>
                        <m:t>(</m:t>
                      </m:r>
                      <m:r>
                        <a:rPr lang="en-US" sz="2250" i="1">
                          <a:latin typeface="Cambria Math" panose="02040503050406030204" pitchFamily="18" charset="0"/>
                        </a:rPr>
                        <m:t>𝑥</m:t>
                      </m:r>
                      <m:r>
                        <a:rPr lang="en-US" sz="2250" i="1">
                          <a:latin typeface="Cambria Math" panose="02040503050406030204" pitchFamily="18" charset="0"/>
                        </a:rPr>
                        <m:t>)</m:t>
                      </m:r>
                    </m:oMath>
                  </m:oMathPara>
                </a14:m>
                <a:endParaRPr lang="en-US" sz="2250" dirty="0"/>
              </a:p>
            </p:txBody>
          </p:sp>
        </mc:Choice>
        <mc:Fallback xmlns="">
          <p:sp>
            <p:nvSpPr>
              <p:cNvPr id="50" name="Rectangle 49"/>
              <p:cNvSpPr>
                <a:spLocks noRot="1" noChangeAspect="1" noMove="1" noResize="1" noEditPoints="1" noAdjustHandles="1" noChangeArrowheads="1" noChangeShapeType="1" noTextEdit="1"/>
              </p:cNvSpPr>
              <p:nvPr/>
            </p:nvSpPr>
            <p:spPr>
              <a:xfrm>
                <a:off x="1840193" y="4137179"/>
                <a:ext cx="847283" cy="438582"/>
              </a:xfrm>
              <a:prstGeom prst="rect">
                <a:avLst/>
              </a:prstGeom>
              <a:blipFill>
                <a:blip r:embed="rId4"/>
                <a:stretch>
                  <a:fillRect r="-147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Rectangle 50"/>
              <p:cNvSpPr/>
              <p:nvPr/>
            </p:nvSpPr>
            <p:spPr>
              <a:xfrm>
                <a:off x="3489328" y="4137179"/>
                <a:ext cx="417230" cy="4385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50" i="1">
                          <a:latin typeface="Cambria Math" panose="02040503050406030204" pitchFamily="18" charset="0"/>
                        </a:rPr>
                        <m:t>𝑦</m:t>
                      </m:r>
                    </m:oMath>
                  </m:oMathPara>
                </a14:m>
                <a:endParaRPr lang="en-US" sz="2250" dirty="0"/>
              </a:p>
            </p:txBody>
          </p:sp>
        </mc:Choice>
        <mc:Fallback xmlns="">
          <p:sp>
            <p:nvSpPr>
              <p:cNvPr id="51" name="Rectangle 50"/>
              <p:cNvSpPr>
                <a:spLocks noRot="1" noChangeAspect="1" noMove="1" noResize="1" noEditPoints="1" noAdjustHandles="1" noChangeArrowheads="1" noChangeShapeType="1" noTextEdit="1"/>
              </p:cNvSpPr>
              <p:nvPr/>
            </p:nvSpPr>
            <p:spPr>
              <a:xfrm>
                <a:off x="3489328" y="4137179"/>
                <a:ext cx="417230" cy="438582"/>
              </a:xfrm>
              <a:prstGeom prst="rect">
                <a:avLst/>
              </a:prstGeom>
              <a:blipFill>
                <a:blip r:embed="rId5"/>
                <a:stretch>
                  <a:fillRect b="-8333"/>
                </a:stretch>
              </a:blipFill>
            </p:spPr>
            <p:txBody>
              <a:bodyPr/>
              <a:lstStyle/>
              <a:p>
                <a:r>
                  <a:rPr lang="en-US">
                    <a:noFill/>
                  </a:rPr>
                  <a:t> </a:t>
                </a:r>
              </a:p>
            </p:txBody>
          </p:sp>
        </mc:Fallback>
      </mc:AlternateContent>
      <p:sp>
        <p:nvSpPr>
          <p:cNvPr id="53" name="Rectangle 52"/>
          <p:cNvSpPr/>
          <p:nvPr/>
        </p:nvSpPr>
        <p:spPr>
          <a:xfrm>
            <a:off x="9389972" y="3114844"/>
            <a:ext cx="626638" cy="51837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solidFill>
                  <a:schemeClr val="tx1"/>
                </a:solidFill>
                <a:latin typeface="Helvetica" charset="0"/>
                <a:ea typeface="Helvetica" charset="0"/>
                <a:cs typeface="Helvetica" charset="0"/>
              </a:rPr>
              <a:t>Avg</a:t>
            </a:r>
            <a:endParaRPr lang="en-US" sz="1500" dirty="0">
              <a:solidFill>
                <a:schemeClr val="tx1"/>
              </a:solidFill>
              <a:latin typeface="Helvetica" charset="0"/>
              <a:ea typeface="Helvetica" charset="0"/>
              <a:cs typeface="Helvetica" charset="0"/>
            </a:endParaRPr>
          </a:p>
        </p:txBody>
      </p:sp>
      <mc:AlternateContent xmlns:mc="http://schemas.openxmlformats.org/markup-compatibility/2006" xmlns:a14="http://schemas.microsoft.com/office/drawing/2010/main">
        <mc:Choice Requires="a14">
          <p:sp>
            <p:nvSpPr>
              <p:cNvPr id="54" name="Rectangle 53"/>
              <p:cNvSpPr/>
              <p:nvPr/>
            </p:nvSpPr>
            <p:spPr>
              <a:xfrm>
                <a:off x="10133400" y="3452867"/>
                <a:ext cx="376597"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𝑑</m:t>
                          </m:r>
                        </m:e>
                        <m:sub>
                          <m:r>
                            <a:rPr lang="en-US" i="1">
                              <a:latin typeface="Cambria Math" charset="0"/>
                            </a:rPr>
                            <m:t>0</m:t>
                          </m:r>
                        </m:sub>
                      </m:sSub>
                    </m:oMath>
                  </m:oMathPara>
                </a14:m>
                <a:endParaRPr lang="en-US" dirty="0"/>
              </a:p>
            </p:txBody>
          </p:sp>
        </mc:Choice>
        <mc:Fallback xmlns="">
          <p:sp>
            <p:nvSpPr>
              <p:cNvPr id="54" name="Rectangle 53"/>
              <p:cNvSpPr>
                <a:spLocks noRot="1" noChangeAspect="1" noMove="1" noResize="1" noEditPoints="1" noAdjustHandles="1" noChangeArrowheads="1" noChangeShapeType="1" noTextEdit="1"/>
              </p:cNvSpPr>
              <p:nvPr/>
            </p:nvSpPr>
            <p:spPr>
              <a:xfrm>
                <a:off x="10133400" y="3452867"/>
                <a:ext cx="376597" cy="369332"/>
              </a:xfrm>
              <a:prstGeom prst="rect">
                <a:avLst/>
              </a:prstGeom>
              <a:blipFill>
                <a:blip r:embed="rId6"/>
                <a:stretch>
                  <a:fillRect/>
                </a:stretch>
              </a:blipFill>
            </p:spPr>
            <p:txBody>
              <a:bodyPr/>
              <a:lstStyle/>
              <a:p>
                <a:r>
                  <a:rPr lang="en-US">
                    <a:noFill/>
                  </a:rPr>
                  <a:t> </a:t>
                </a:r>
              </a:p>
            </p:txBody>
          </p:sp>
        </mc:Fallback>
      </mc:AlternateContent>
      <p:sp>
        <p:nvSpPr>
          <p:cNvPr id="3" name="Rectangle 2"/>
          <p:cNvSpPr/>
          <p:nvPr/>
        </p:nvSpPr>
        <p:spPr>
          <a:xfrm>
            <a:off x="1941833" y="5095598"/>
            <a:ext cx="8308336" cy="343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p>
        </p:txBody>
      </p:sp>
      <p:sp>
        <p:nvSpPr>
          <p:cNvPr id="71" name="TextBox 70">
            <a:extLst>
              <a:ext uri="{FF2B5EF4-FFF2-40B4-BE49-F238E27FC236}">
                <a16:creationId xmlns:a16="http://schemas.microsoft.com/office/drawing/2014/main" id="{929E7E0E-538A-3143-8077-0486E1F68DFA}"/>
              </a:ext>
            </a:extLst>
          </p:cNvPr>
          <p:cNvSpPr txBox="1"/>
          <p:nvPr/>
        </p:nvSpPr>
        <p:spPr>
          <a:xfrm>
            <a:off x="1800289" y="4593168"/>
            <a:ext cx="1224246" cy="287130"/>
          </a:xfrm>
          <a:prstGeom prst="rect">
            <a:avLst/>
          </a:prstGeom>
          <a:noFill/>
        </p:spPr>
        <p:txBody>
          <a:bodyPr wrap="none" rtlCol="0">
            <a:spAutoFit/>
          </a:bodyPr>
          <a:lstStyle/>
          <a:p>
            <a:r>
              <a:rPr lang="en-US" sz="1266" b="1" dirty="0"/>
              <a:t>Perceptual Loss</a:t>
            </a:r>
          </a:p>
        </p:txBody>
      </p:sp>
      <p:pic>
        <p:nvPicPr>
          <p:cNvPr id="72" name="Picture 71">
            <a:extLst>
              <a:ext uri="{FF2B5EF4-FFF2-40B4-BE49-F238E27FC236}">
                <a16:creationId xmlns:a16="http://schemas.microsoft.com/office/drawing/2014/main" id="{00C65954-B62D-3C46-83EB-26691D2033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975" y="4992879"/>
            <a:ext cx="7477648" cy="1185714"/>
          </a:xfrm>
          <a:prstGeom prst="rect">
            <a:avLst/>
          </a:prstGeom>
        </p:spPr>
      </p:pic>
      <p:sp>
        <p:nvSpPr>
          <p:cNvPr id="73" name="TextBox 72">
            <a:extLst>
              <a:ext uri="{FF2B5EF4-FFF2-40B4-BE49-F238E27FC236}">
                <a16:creationId xmlns:a16="http://schemas.microsoft.com/office/drawing/2014/main" id="{0047EECC-D359-C546-A912-EF84B04FC84A}"/>
              </a:ext>
            </a:extLst>
          </p:cNvPr>
          <p:cNvSpPr txBox="1"/>
          <p:nvPr/>
        </p:nvSpPr>
        <p:spPr>
          <a:xfrm>
            <a:off x="4969545" y="4827000"/>
            <a:ext cx="667748" cy="331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defTabSz="410751" hangingPunct="0"/>
            <a:r>
              <a:rPr lang="en-US" sz="1687" dirty="0">
                <a:solidFill>
                  <a:srgbClr val="000000"/>
                </a:solidFill>
                <a:sym typeface="Helvetica Light"/>
              </a:rPr>
              <a:t>weight</a:t>
            </a:r>
          </a:p>
        </p:txBody>
      </p:sp>
      <p:sp>
        <p:nvSpPr>
          <p:cNvPr id="74" name="TextBox 73">
            <a:extLst>
              <a:ext uri="{FF2B5EF4-FFF2-40B4-BE49-F238E27FC236}">
                <a16:creationId xmlns:a16="http://schemas.microsoft.com/office/drawing/2014/main" id="{00D3A9D7-04CA-0746-ABB7-58CE1462AD86}"/>
              </a:ext>
            </a:extLst>
          </p:cNvPr>
          <p:cNvSpPr txBox="1"/>
          <p:nvPr/>
        </p:nvSpPr>
        <p:spPr>
          <a:xfrm>
            <a:off x="5483861" y="6181592"/>
            <a:ext cx="3755195" cy="331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defTabSz="410751" hangingPunct="0"/>
            <a:r>
              <a:rPr lang="en-US" sz="1687" dirty="0">
                <a:solidFill>
                  <a:srgbClr val="000000"/>
                </a:solidFill>
                <a:sym typeface="Helvetica Light"/>
              </a:rPr>
              <a:t>The number of elements in the (</a:t>
            </a:r>
            <a:r>
              <a:rPr lang="en-US" sz="1687" dirty="0" err="1">
                <a:solidFill>
                  <a:srgbClr val="000000"/>
                </a:solidFill>
                <a:sym typeface="Helvetica Light"/>
              </a:rPr>
              <a:t>i</a:t>
            </a:r>
            <a:r>
              <a:rPr lang="en-US" sz="1687" dirty="0">
                <a:solidFill>
                  <a:srgbClr val="000000"/>
                </a:solidFill>
                <a:sym typeface="Helvetica Light"/>
              </a:rPr>
              <a:t>)-</a:t>
            </a:r>
            <a:r>
              <a:rPr lang="en-US" sz="1687" dirty="0" err="1">
                <a:solidFill>
                  <a:srgbClr val="000000"/>
                </a:solidFill>
                <a:sym typeface="Helvetica Light"/>
              </a:rPr>
              <a:t>th</a:t>
            </a:r>
            <a:r>
              <a:rPr lang="en-US" sz="1687" dirty="0">
                <a:solidFill>
                  <a:srgbClr val="000000"/>
                </a:solidFill>
                <a:sym typeface="Helvetica Light"/>
              </a:rPr>
              <a:t> layer</a:t>
            </a:r>
          </a:p>
        </p:txBody>
      </p:sp>
      <p:sp>
        <p:nvSpPr>
          <p:cNvPr id="75" name="TextBox 74">
            <a:extLst>
              <a:ext uri="{FF2B5EF4-FFF2-40B4-BE49-F238E27FC236}">
                <a16:creationId xmlns:a16="http://schemas.microsoft.com/office/drawing/2014/main" id="{C541D6AF-EA89-5941-8CDF-817F11E2AA5E}"/>
              </a:ext>
            </a:extLst>
          </p:cNvPr>
          <p:cNvSpPr txBox="1"/>
          <p:nvPr/>
        </p:nvSpPr>
        <p:spPr>
          <a:xfrm>
            <a:off x="6553027" y="4890955"/>
            <a:ext cx="982385" cy="331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defTabSz="410751" hangingPunct="0"/>
            <a:r>
              <a:rPr lang="en-US" sz="1687" dirty="0">
                <a:solidFill>
                  <a:srgbClr val="000000"/>
                </a:solidFill>
                <a:sym typeface="Helvetica Light"/>
              </a:rPr>
              <a:t>(</a:t>
            </a:r>
            <a:r>
              <a:rPr lang="en-US" sz="1687" dirty="0" err="1">
                <a:solidFill>
                  <a:srgbClr val="000000"/>
                </a:solidFill>
                <a:sym typeface="Helvetica Light"/>
              </a:rPr>
              <a:t>i</a:t>
            </a:r>
            <a:r>
              <a:rPr lang="en-US" sz="1687" dirty="0">
                <a:solidFill>
                  <a:srgbClr val="000000"/>
                </a:solidFill>
                <a:sym typeface="Helvetica Light"/>
              </a:rPr>
              <a:t>)-</a:t>
            </a:r>
            <a:r>
              <a:rPr lang="en-US" sz="1687" dirty="0" err="1">
                <a:solidFill>
                  <a:srgbClr val="000000"/>
                </a:solidFill>
                <a:sym typeface="Helvetica Light"/>
              </a:rPr>
              <a:t>th</a:t>
            </a:r>
            <a:r>
              <a:rPr lang="en-US" sz="1687" dirty="0">
                <a:solidFill>
                  <a:srgbClr val="000000"/>
                </a:solidFill>
                <a:sym typeface="Helvetica Light"/>
              </a:rPr>
              <a:t> layer</a:t>
            </a:r>
          </a:p>
        </p:txBody>
      </p:sp>
      <p:cxnSp>
        <p:nvCxnSpPr>
          <p:cNvPr id="76" name="Straight Arrow Connector 75">
            <a:extLst>
              <a:ext uri="{FF2B5EF4-FFF2-40B4-BE49-F238E27FC236}">
                <a16:creationId xmlns:a16="http://schemas.microsoft.com/office/drawing/2014/main" id="{A7927F6D-78BD-B94C-9659-2C4A20AF3730}"/>
              </a:ext>
            </a:extLst>
          </p:cNvPr>
          <p:cNvCxnSpPr/>
          <p:nvPr/>
        </p:nvCxnSpPr>
        <p:spPr>
          <a:xfrm flipH="1">
            <a:off x="5233923" y="5127500"/>
            <a:ext cx="69507" cy="261348"/>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77" name="Straight Arrow Connector 76">
            <a:extLst>
              <a:ext uri="{FF2B5EF4-FFF2-40B4-BE49-F238E27FC236}">
                <a16:creationId xmlns:a16="http://schemas.microsoft.com/office/drawing/2014/main" id="{6DCFCBB4-7578-0544-B14A-E116741222CC}"/>
              </a:ext>
            </a:extLst>
          </p:cNvPr>
          <p:cNvCxnSpPr/>
          <p:nvPr/>
        </p:nvCxnSpPr>
        <p:spPr>
          <a:xfrm flipH="1" flipV="1">
            <a:off x="5966679" y="6003646"/>
            <a:ext cx="1309005" cy="174947"/>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78" name="Straight Arrow Connector 77">
            <a:extLst>
              <a:ext uri="{FF2B5EF4-FFF2-40B4-BE49-F238E27FC236}">
                <a16:creationId xmlns:a16="http://schemas.microsoft.com/office/drawing/2014/main" id="{584A653E-1926-D449-9DFA-FCC659D95181}"/>
              </a:ext>
            </a:extLst>
          </p:cNvPr>
          <p:cNvCxnSpPr>
            <a:cxnSpLocks/>
          </p:cNvCxnSpPr>
          <p:nvPr/>
        </p:nvCxnSpPr>
        <p:spPr>
          <a:xfrm flipH="1">
            <a:off x="6374275" y="5158790"/>
            <a:ext cx="191258" cy="230058"/>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55" name="Shape 158">
            <a:extLst>
              <a:ext uri="{FF2B5EF4-FFF2-40B4-BE49-F238E27FC236}">
                <a16:creationId xmlns:a16="http://schemas.microsoft.com/office/drawing/2014/main" id="{62A24573-61D5-1646-A992-57DE5FD5B48F}"/>
              </a:ext>
            </a:extLst>
          </p:cNvPr>
          <p:cNvSpPr/>
          <p:nvPr/>
        </p:nvSpPr>
        <p:spPr>
          <a:xfrm>
            <a:off x="4683177" y="6520298"/>
            <a:ext cx="7443788" cy="351954"/>
          </a:xfrm>
          <a:prstGeom prst="rect">
            <a:avLst/>
          </a:prstGeom>
          <a:ln w="12700">
            <a:miter lim="400000"/>
          </a:ln>
          <a:extLst>
            <a:ext uri="{C572A759-6A51-4108-AA02-DFA0A04FC94B}">
              <ma14:wrappingTextBoxFlag xmlns:ma14="http://schemas.microsoft.com/office/mac/drawingml/2011/main" xmlns="" val="1"/>
            </a:ext>
          </a:extLst>
        </p:spPr>
        <p:txBody>
          <a:bodyPr wrap="square" lIns="45719" tIns="45719" rIns="45719" bIns="45719">
            <a:spAutoFit/>
          </a:bodyPr>
          <a:lstStyle>
            <a:lvl1pPr algn="l" defTabSz="1300480">
              <a:defRPr sz="2400">
                <a:latin typeface="Arial"/>
                <a:ea typeface="Arial"/>
                <a:cs typeface="Arial"/>
                <a:sym typeface="Arial"/>
              </a:defRPr>
            </a:lvl1pPr>
          </a:lstStyle>
          <a:p>
            <a:pPr algn="r"/>
            <a:r>
              <a:rPr lang="en-US" sz="1687" dirty="0">
                <a:latin typeface="+mj-lt"/>
              </a:rPr>
              <a:t>Slide credit: Richard Zhang</a:t>
            </a:r>
            <a:endParaRPr sz="1687" dirty="0">
              <a:latin typeface="+mj-lt"/>
            </a:endParaRPr>
          </a:p>
        </p:txBody>
      </p:sp>
    </p:spTree>
    <p:extLst>
      <p:ext uri="{BB962C8B-B14F-4D97-AF65-F5344CB8AC3E}">
        <p14:creationId xmlns:p14="http://schemas.microsoft.com/office/powerpoint/2010/main" val="37570684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91642" y="5758377"/>
            <a:ext cx="8196476" cy="568489"/>
          </a:xfrm>
          <a:prstGeom prst="rect">
            <a:avLst/>
          </a:prstGeom>
        </p:spPr>
        <p:txBody>
          <a:bodyPr wrap="none">
            <a:spAutoFit/>
          </a:bodyPr>
          <a:lstStyle/>
          <a:p>
            <a:pPr algn="ctr"/>
            <a:r>
              <a:rPr lang="en-US" sz="1547" dirty="0">
                <a:latin typeface="Helvetica Light" charset="0"/>
                <a:ea typeface="Helvetica Light" charset="0"/>
                <a:cs typeface="Helvetica Light" charset="0"/>
              </a:rPr>
              <a:t>Zhang, Isola, </a:t>
            </a:r>
            <a:r>
              <a:rPr lang="en-US" sz="1547" dirty="0" err="1">
                <a:latin typeface="Helvetica Light" charset="0"/>
                <a:ea typeface="Helvetica Light" charset="0"/>
                <a:cs typeface="Helvetica Light" charset="0"/>
              </a:rPr>
              <a:t>Efros</a:t>
            </a:r>
            <a:r>
              <a:rPr lang="en-US" sz="1547" dirty="0">
                <a:latin typeface="Helvetica Light" charset="0"/>
                <a:ea typeface="Helvetica Light" charset="0"/>
                <a:cs typeface="Helvetica Light" charset="0"/>
              </a:rPr>
              <a:t>, </a:t>
            </a:r>
            <a:r>
              <a:rPr lang="en-US" sz="1547" dirty="0" err="1">
                <a:latin typeface="Helvetica Light" charset="0"/>
                <a:ea typeface="Helvetica Light" charset="0"/>
                <a:cs typeface="Helvetica Light" charset="0"/>
              </a:rPr>
              <a:t>Shechtman</a:t>
            </a:r>
            <a:r>
              <a:rPr lang="en-US" sz="1547" dirty="0">
                <a:latin typeface="Helvetica Light" charset="0"/>
                <a:ea typeface="Helvetica Light" charset="0"/>
                <a:cs typeface="Helvetica Light" charset="0"/>
              </a:rPr>
              <a:t>, Wang. </a:t>
            </a:r>
          </a:p>
          <a:p>
            <a:pPr algn="ctr"/>
            <a:r>
              <a:rPr lang="en-US" sz="1547" i="1" dirty="0">
                <a:latin typeface="Helvetica Light" charset="0"/>
                <a:ea typeface="Helvetica Light" charset="0"/>
                <a:cs typeface="Helvetica Light" charset="0"/>
              </a:rPr>
              <a:t>The Unreasonable Effectiveness of Deep Features as a Perceptual Metric.</a:t>
            </a:r>
            <a:r>
              <a:rPr lang="en-US" sz="1547" dirty="0">
                <a:latin typeface="Helvetica Light" charset="0"/>
                <a:ea typeface="Helvetica Light" charset="0"/>
                <a:cs typeface="Helvetica Light" charset="0"/>
              </a:rPr>
              <a:t>  In </a:t>
            </a:r>
            <a:r>
              <a:rPr lang="en-US" sz="1547" i="1" dirty="0">
                <a:latin typeface="Helvetica Light" charset="0"/>
                <a:ea typeface="Helvetica Light" charset="0"/>
                <a:cs typeface="Helvetica Light" charset="0"/>
              </a:rPr>
              <a:t>CVPR</a:t>
            </a:r>
            <a:r>
              <a:rPr lang="en-US" sz="1547" dirty="0">
                <a:latin typeface="Helvetica Light" charset="0"/>
                <a:ea typeface="Helvetica Light" charset="0"/>
                <a:cs typeface="Helvetica Light" charset="0"/>
              </a:rPr>
              <a:t>, 2018.</a:t>
            </a:r>
          </a:p>
        </p:txBody>
      </p:sp>
      <p:sp>
        <p:nvSpPr>
          <p:cNvPr id="12" name="Rectangle 11"/>
          <p:cNvSpPr/>
          <p:nvPr/>
        </p:nvSpPr>
        <p:spPr>
          <a:xfrm>
            <a:off x="933854" y="2444193"/>
            <a:ext cx="3423298" cy="233736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656" i="1" dirty="0">
                <a:solidFill>
                  <a:schemeClr val="tx1"/>
                </a:solidFill>
                <a:latin typeface="Helvetica Light" charset="0"/>
                <a:ea typeface="Helvetica Light" charset="0"/>
                <a:cs typeface="Helvetica Light" charset="0"/>
              </a:rPr>
              <a:t>D </a:t>
            </a:r>
            <a:r>
              <a:rPr lang="en-US" sz="12656" dirty="0">
                <a:solidFill>
                  <a:schemeClr val="tx1"/>
                </a:solidFill>
                <a:latin typeface="Helvetica Light" charset="0"/>
                <a:ea typeface="Helvetica Light" charset="0"/>
                <a:cs typeface="Helvetica Light" charset="0"/>
              </a:rPr>
              <a:t>(</a:t>
            </a:r>
          </a:p>
        </p:txBody>
      </p:sp>
      <p:pic>
        <p:nvPicPr>
          <p:cNvPr id="16" name="Picture 15"/>
          <p:cNvPicPr>
            <a:picLocks noChangeAspect="1"/>
          </p:cNvPicPr>
          <p:nvPr/>
        </p:nvPicPr>
        <p:blipFill>
          <a:blip r:embed="rId3"/>
          <a:stretch>
            <a:fillRect/>
          </a:stretch>
        </p:blipFill>
        <p:spPr>
          <a:xfrm>
            <a:off x="3869178" y="2260466"/>
            <a:ext cx="2704823" cy="2704821"/>
          </a:xfrm>
          <a:prstGeom prst="rect">
            <a:avLst/>
          </a:prstGeom>
          <a:ln w="38100">
            <a:solidFill>
              <a:schemeClr val="tx1"/>
            </a:solidFill>
          </a:ln>
        </p:spPr>
      </p:pic>
      <p:pic>
        <p:nvPicPr>
          <p:cNvPr id="17" name="Picture 16"/>
          <p:cNvPicPr>
            <a:picLocks noChangeAspect="1"/>
          </p:cNvPicPr>
          <p:nvPr/>
        </p:nvPicPr>
        <p:blipFill>
          <a:blip r:embed="rId4"/>
          <a:stretch>
            <a:fillRect/>
          </a:stretch>
        </p:blipFill>
        <p:spPr>
          <a:xfrm>
            <a:off x="7100516" y="2260466"/>
            <a:ext cx="2704823" cy="2704821"/>
          </a:xfrm>
          <a:prstGeom prst="rect">
            <a:avLst/>
          </a:prstGeom>
          <a:ln w="38100">
            <a:solidFill>
              <a:schemeClr val="tx1"/>
            </a:solidFill>
          </a:ln>
        </p:spPr>
      </p:pic>
      <p:sp>
        <p:nvSpPr>
          <p:cNvPr id="18" name="Rectangle 17"/>
          <p:cNvSpPr/>
          <p:nvPr/>
        </p:nvSpPr>
        <p:spPr>
          <a:xfrm>
            <a:off x="9821289" y="2444193"/>
            <a:ext cx="889032" cy="233736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656" dirty="0">
                <a:solidFill>
                  <a:schemeClr val="tx1"/>
                </a:solidFill>
                <a:latin typeface="Helvetica Light" charset="0"/>
                <a:ea typeface="Helvetica Light" charset="0"/>
                <a:cs typeface="Helvetica Light" charset="0"/>
              </a:rPr>
              <a:t>)</a:t>
            </a:r>
          </a:p>
        </p:txBody>
      </p:sp>
      <p:sp>
        <p:nvSpPr>
          <p:cNvPr id="19" name="Rectangle 18"/>
          <p:cNvSpPr/>
          <p:nvPr/>
        </p:nvSpPr>
        <p:spPr>
          <a:xfrm>
            <a:off x="6239580" y="2600157"/>
            <a:ext cx="1195356" cy="233736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656" dirty="0">
                <a:solidFill>
                  <a:schemeClr val="tx1"/>
                </a:solidFill>
                <a:latin typeface="Helvetica Light" charset="0"/>
                <a:ea typeface="Helvetica Light" charset="0"/>
                <a:cs typeface="Helvetica Light" charset="0"/>
              </a:rPr>
              <a:t>,</a:t>
            </a:r>
          </a:p>
        </p:txBody>
      </p:sp>
      <p:sp>
        <p:nvSpPr>
          <p:cNvPr id="10" name="Title 1">
            <a:extLst>
              <a:ext uri="{FF2B5EF4-FFF2-40B4-BE49-F238E27FC236}">
                <a16:creationId xmlns:a16="http://schemas.microsoft.com/office/drawing/2014/main" id="{829243C9-2B36-1746-AFAF-C200246129AC}"/>
              </a:ext>
            </a:extLst>
          </p:cNvPr>
          <p:cNvSpPr>
            <a:spLocks noGrp="1"/>
          </p:cNvSpPr>
          <p:nvPr>
            <p:ph type="title"/>
          </p:nvPr>
        </p:nvSpPr>
        <p:spPr>
          <a:xfrm>
            <a:off x="1981200" y="1063229"/>
            <a:ext cx="8229600" cy="857250"/>
          </a:xfrm>
        </p:spPr>
        <p:txBody>
          <a:bodyPr>
            <a:normAutofit/>
          </a:bodyPr>
          <a:lstStyle/>
          <a:p>
            <a:r>
              <a:rPr lang="en-US" sz="3375" dirty="0"/>
              <a:t>How Different are these Patches?</a:t>
            </a:r>
          </a:p>
        </p:txBody>
      </p:sp>
      <p:sp>
        <p:nvSpPr>
          <p:cNvPr id="9" name="Shape 158">
            <a:extLst>
              <a:ext uri="{FF2B5EF4-FFF2-40B4-BE49-F238E27FC236}">
                <a16:creationId xmlns:a16="http://schemas.microsoft.com/office/drawing/2014/main" id="{78ED90F8-9103-524D-B880-899B7CFA5FCE}"/>
              </a:ext>
            </a:extLst>
          </p:cNvPr>
          <p:cNvSpPr/>
          <p:nvPr/>
        </p:nvSpPr>
        <p:spPr>
          <a:xfrm>
            <a:off x="4630981" y="6506046"/>
            <a:ext cx="7443788" cy="351954"/>
          </a:xfrm>
          <a:prstGeom prst="rect">
            <a:avLst/>
          </a:prstGeom>
          <a:ln w="12700">
            <a:miter lim="400000"/>
          </a:ln>
          <a:extLst>
            <a:ext uri="{C572A759-6A51-4108-AA02-DFA0A04FC94B}">
              <ma14:wrappingTextBoxFlag xmlns:ma14="http://schemas.microsoft.com/office/mac/drawingml/2011/main" xmlns="" val="1"/>
            </a:ext>
          </a:extLst>
        </p:spPr>
        <p:txBody>
          <a:bodyPr wrap="square" lIns="45719" tIns="45719" rIns="45719" bIns="45719">
            <a:spAutoFit/>
          </a:bodyPr>
          <a:lstStyle>
            <a:lvl1pPr algn="l" defTabSz="1300480">
              <a:defRPr sz="2400">
                <a:latin typeface="Arial"/>
                <a:ea typeface="Arial"/>
                <a:cs typeface="Arial"/>
                <a:sym typeface="Arial"/>
              </a:defRPr>
            </a:lvl1pPr>
          </a:lstStyle>
          <a:p>
            <a:pPr algn="r"/>
            <a:r>
              <a:rPr lang="en-US" sz="1687" dirty="0"/>
              <a:t>Slide credit: Richard Zhang</a:t>
            </a:r>
            <a:endParaRPr sz="1687" dirty="0"/>
          </a:p>
        </p:txBody>
      </p:sp>
    </p:spTree>
    <p:extLst>
      <p:ext uri="{BB962C8B-B14F-4D97-AF65-F5344CB8AC3E}">
        <p14:creationId xmlns:p14="http://schemas.microsoft.com/office/powerpoint/2010/main" val="12738825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524000" y="909219"/>
            <a:ext cx="9144000" cy="994172"/>
          </a:xfrm>
        </p:spPr>
        <p:txBody>
          <a:bodyPr>
            <a:noAutofit/>
          </a:bodyPr>
          <a:lstStyle/>
          <a:p>
            <a:r>
              <a:rPr lang="en-US" sz="3375" dirty="0"/>
              <a:t>Which patch is more similar to the middle?</a:t>
            </a:r>
          </a:p>
        </p:txBody>
      </p:sp>
      <p:pic>
        <p:nvPicPr>
          <p:cNvPr id="7" name="Picture 6"/>
          <p:cNvPicPr>
            <a:picLocks noChangeAspect="1"/>
          </p:cNvPicPr>
          <p:nvPr/>
        </p:nvPicPr>
        <p:blipFill>
          <a:blip r:embed="rId2"/>
          <a:stretch>
            <a:fillRect/>
          </a:stretch>
        </p:blipFill>
        <p:spPr>
          <a:xfrm>
            <a:off x="1766191" y="1748220"/>
            <a:ext cx="2704823" cy="2704821"/>
          </a:xfrm>
          <a:prstGeom prst="rect">
            <a:avLst/>
          </a:prstGeom>
          <a:ln w="38100">
            <a:solidFill>
              <a:schemeClr val="tx1"/>
            </a:solidFill>
          </a:ln>
        </p:spPr>
      </p:pic>
      <p:pic>
        <p:nvPicPr>
          <p:cNvPr id="8" name="Picture 7"/>
          <p:cNvPicPr>
            <a:picLocks noChangeAspect="1"/>
          </p:cNvPicPr>
          <p:nvPr/>
        </p:nvPicPr>
        <p:blipFill>
          <a:blip r:embed="rId3"/>
          <a:stretch>
            <a:fillRect/>
          </a:stretch>
        </p:blipFill>
        <p:spPr>
          <a:xfrm>
            <a:off x="4744872" y="1748220"/>
            <a:ext cx="2704823" cy="2704821"/>
          </a:xfrm>
          <a:prstGeom prst="rect">
            <a:avLst/>
          </a:prstGeom>
          <a:ln w="38100">
            <a:solidFill>
              <a:schemeClr val="tx1"/>
            </a:solidFill>
          </a:ln>
        </p:spPr>
      </p:pic>
      <p:pic>
        <p:nvPicPr>
          <p:cNvPr id="9" name="Picture 8"/>
          <p:cNvPicPr>
            <a:picLocks noChangeAspect="1"/>
          </p:cNvPicPr>
          <p:nvPr/>
        </p:nvPicPr>
        <p:blipFill>
          <a:blip r:embed="rId4"/>
          <a:stretch>
            <a:fillRect/>
          </a:stretch>
        </p:blipFill>
        <p:spPr>
          <a:xfrm>
            <a:off x="7720987" y="1748220"/>
            <a:ext cx="2704823" cy="2704821"/>
          </a:xfrm>
          <a:prstGeom prst="rect">
            <a:avLst/>
          </a:prstGeom>
          <a:ln w="38100">
            <a:solidFill>
              <a:schemeClr val="tx1"/>
            </a:solidFill>
          </a:ln>
        </p:spPr>
      </p:pic>
      <p:pic>
        <p:nvPicPr>
          <p:cNvPr id="15" name="Picture 14"/>
          <p:cNvPicPr>
            <a:picLocks noChangeAspect="1"/>
          </p:cNvPicPr>
          <p:nvPr/>
        </p:nvPicPr>
        <p:blipFill rotWithShape="1">
          <a:blip r:embed="rId5"/>
          <a:srcRect l="21060" t="12741" r="13457" b="12409"/>
          <a:stretch/>
        </p:blipFill>
        <p:spPr>
          <a:xfrm>
            <a:off x="2899436" y="5185222"/>
            <a:ext cx="438332" cy="375772"/>
          </a:xfrm>
          <a:prstGeom prst="rect">
            <a:avLst/>
          </a:prstGeom>
        </p:spPr>
      </p:pic>
      <p:pic>
        <p:nvPicPr>
          <p:cNvPr id="16" name="Picture 15"/>
          <p:cNvPicPr>
            <a:picLocks noChangeAspect="1"/>
          </p:cNvPicPr>
          <p:nvPr/>
        </p:nvPicPr>
        <p:blipFill rotWithShape="1">
          <a:blip r:embed="rId5"/>
          <a:srcRect l="21060" t="12741" r="13457" b="12409"/>
          <a:stretch/>
        </p:blipFill>
        <p:spPr>
          <a:xfrm>
            <a:off x="2899436" y="4838974"/>
            <a:ext cx="438332" cy="375772"/>
          </a:xfrm>
          <a:prstGeom prst="rect">
            <a:avLst/>
          </a:prstGeom>
        </p:spPr>
      </p:pic>
      <p:pic>
        <p:nvPicPr>
          <p:cNvPr id="17" name="Picture 16"/>
          <p:cNvPicPr>
            <a:picLocks noChangeAspect="1"/>
          </p:cNvPicPr>
          <p:nvPr/>
        </p:nvPicPr>
        <p:blipFill rotWithShape="1">
          <a:blip r:embed="rId5"/>
          <a:srcRect l="21060" t="12741" r="13457" b="12409"/>
          <a:stretch/>
        </p:blipFill>
        <p:spPr>
          <a:xfrm>
            <a:off x="8854232" y="4492725"/>
            <a:ext cx="438332" cy="375772"/>
          </a:xfrm>
          <a:prstGeom prst="rect">
            <a:avLst/>
          </a:prstGeom>
        </p:spPr>
      </p:pic>
      <p:sp>
        <p:nvSpPr>
          <p:cNvPr id="18" name="TextBox 17"/>
          <p:cNvSpPr txBox="1"/>
          <p:nvPr/>
        </p:nvSpPr>
        <p:spPr>
          <a:xfrm>
            <a:off x="5539495" y="4507487"/>
            <a:ext cx="1113011" cy="369332"/>
          </a:xfrm>
          <a:prstGeom prst="rect">
            <a:avLst/>
          </a:prstGeom>
          <a:noFill/>
        </p:spPr>
        <p:txBody>
          <a:bodyPr wrap="square" rtlCol="0">
            <a:spAutoFit/>
          </a:bodyPr>
          <a:lstStyle/>
          <a:p>
            <a:pPr algn="ctr"/>
            <a:r>
              <a:rPr lang="en-US">
                <a:latin typeface="Helvetica Light" charset="0"/>
                <a:ea typeface="Helvetica Light" charset="0"/>
                <a:cs typeface="Helvetica Light" charset="0"/>
              </a:rPr>
              <a:t>Humans</a:t>
            </a:r>
            <a:endParaRPr lang="en-US" dirty="0">
              <a:latin typeface="Helvetica Light" charset="0"/>
              <a:ea typeface="Helvetica Light" charset="0"/>
              <a:cs typeface="Helvetica Light" charset="0"/>
            </a:endParaRPr>
          </a:p>
        </p:txBody>
      </p:sp>
      <p:sp>
        <p:nvSpPr>
          <p:cNvPr id="19" name="TextBox 18"/>
          <p:cNvSpPr txBox="1"/>
          <p:nvPr/>
        </p:nvSpPr>
        <p:spPr>
          <a:xfrm>
            <a:off x="5539495" y="4853736"/>
            <a:ext cx="1113011" cy="369332"/>
          </a:xfrm>
          <a:prstGeom prst="rect">
            <a:avLst/>
          </a:prstGeom>
          <a:noFill/>
        </p:spPr>
        <p:txBody>
          <a:bodyPr wrap="square" rtlCol="0">
            <a:spAutoFit/>
          </a:bodyPr>
          <a:lstStyle/>
          <a:p>
            <a:pPr algn="ctr"/>
            <a:r>
              <a:rPr lang="en-US" dirty="0">
                <a:latin typeface="Helvetica Light" charset="0"/>
                <a:ea typeface="Helvetica Light" charset="0"/>
                <a:cs typeface="Helvetica Light" charset="0"/>
              </a:rPr>
              <a:t>L2/PSNR</a:t>
            </a:r>
          </a:p>
        </p:txBody>
      </p:sp>
      <p:sp>
        <p:nvSpPr>
          <p:cNvPr id="20" name="TextBox 19"/>
          <p:cNvSpPr txBox="1"/>
          <p:nvPr/>
        </p:nvSpPr>
        <p:spPr>
          <a:xfrm>
            <a:off x="5334965" y="5199985"/>
            <a:ext cx="1545221" cy="369332"/>
          </a:xfrm>
          <a:prstGeom prst="rect">
            <a:avLst/>
          </a:prstGeom>
          <a:noFill/>
        </p:spPr>
        <p:txBody>
          <a:bodyPr wrap="square" rtlCol="0">
            <a:spAutoFit/>
          </a:bodyPr>
          <a:lstStyle/>
          <a:p>
            <a:pPr algn="ctr"/>
            <a:r>
              <a:rPr lang="en-US" dirty="0">
                <a:latin typeface="Helvetica Light" charset="0"/>
                <a:ea typeface="Helvetica Light" charset="0"/>
                <a:cs typeface="Helvetica Light" charset="0"/>
              </a:rPr>
              <a:t>SSIM/</a:t>
            </a:r>
            <a:r>
              <a:rPr lang="en-US" dirty="0" err="1">
                <a:latin typeface="Helvetica Light" charset="0"/>
                <a:ea typeface="Helvetica Light" charset="0"/>
                <a:cs typeface="Helvetica Light" charset="0"/>
              </a:rPr>
              <a:t>FSIMc</a:t>
            </a:r>
            <a:endParaRPr lang="en-US" dirty="0">
              <a:latin typeface="Helvetica Light" charset="0"/>
              <a:ea typeface="Helvetica Light" charset="0"/>
              <a:cs typeface="Helvetica Light" charset="0"/>
            </a:endParaRPr>
          </a:p>
        </p:txBody>
      </p:sp>
      <p:sp>
        <p:nvSpPr>
          <p:cNvPr id="22" name="TextBox 21"/>
          <p:cNvSpPr txBox="1"/>
          <p:nvPr/>
        </p:nvSpPr>
        <p:spPr>
          <a:xfrm>
            <a:off x="4744874" y="5546234"/>
            <a:ext cx="2704822" cy="369332"/>
          </a:xfrm>
          <a:prstGeom prst="rect">
            <a:avLst/>
          </a:prstGeom>
          <a:noFill/>
        </p:spPr>
        <p:txBody>
          <a:bodyPr wrap="square" rtlCol="0">
            <a:spAutoFit/>
          </a:bodyPr>
          <a:lstStyle/>
          <a:p>
            <a:pPr algn="ctr"/>
            <a:r>
              <a:rPr lang="en-US" b="1" i="1" dirty="0">
                <a:latin typeface="Helvetica Light" charset="0"/>
                <a:ea typeface="Helvetica Light" charset="0"/>
                <a:cs typeface="Helvetica Light" charset="0"/>
              </a:rPr>
              <a:t>Deep Networks?</a:t>
            </a:r>
          </a:p>
        </p:txBody>
      </p:sp>
      <p:sp>
        <p:nvSpPr>
          <p:cNvPr id="23" name="Rectangle 22"/>
          <p:cNvSpPr/>
          <p:nvPr/>
        </p:nvSpPr>
        <p:spPr>
          <a:xfrm>
            <a:off x="7720987" y="4578977"/>
            <a:ext cx="2704823" cy="447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Helvetica Light" charset="0"/>
                <a:ea typeface="Helvetica Light" charset="0"/>
                <a:cs typeface="Helvetica Light" charset="0"/>
              </a:rPr>
              <a:t>&lt; Type 2 &gt;</a:t>
            </a:r>
          </a:p>
        </p:txBody>
      </p:sp>
      <p:sp>
        <p:nvSpPr>
          <p:cNvPr id="26" name="Rectangle 25"/>
          <p:cNvSpPr/>
          <p:nvPr/>
        </p:nvSpPr>
        <p:spPr>
          <a:xfrm>
            <a:off x="1766191" y="4578978"/>
            <a:ext cx="2704823" cy="4477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Helvetica Light" charset="0"/>
                <a:ea typeface="Helvetica Light" charset="0"/>
                <a:cs typeface="Helvetica Light" charset="0"/>
              </a:rPr>
              <a:t>&lt; Type 1 &gt;</a:t>
            </a:r>
          </a:p>
        </p:txBody>
      </p:sp>
      <p:sp>
        <p:nvSpPr>
          <p:cNvPr id="21" name="Shape 158">
            <a:extLst>
              <a:ext uri="{FF2B5EF4-FFF2-40B4-BE49-F238E27FC236}">
                <a16:creationId xmlns:a16="http://schemas.microsoft.com/office/drawing/2014/main" id="{06D8945A-E3AE-CC4C-AADE-C1DDCD0E3054}"/>
              </a:ext>
            </a:extLst>
          </p:cNvPr>
          <p:cNvSpPr/>
          <p:nvPr/>
        </p:nvSpPr>
        <p:spPr>
          <a:xfrm>
            <a:off x="4744872" y="6486533"/>
            <a:ext cx="7443788" cy="351954"/>
          </a:xfrm>
          <a:prstGeom prst="rect">
            <a:avLst/>
          </a:prstGeom>
          <a:ln w="12700">
            <a:miter lim="400000"/>
          </a:ln>
          <a:extLst>
            <a:ext uri="{C572A759-6A51-4108-AA02-DFA0A04FC94B}">
              <ma14:wrappingTextBoxFlag xmlns:ma14="http://schemas.microsoft.com/office/mac/drawingml/2011/main" xmlns="" val="1"/>
            </a:ext>
          </a:extLst>
        </p:spPr>
        <p:txBody>
          <a:bodyPr wrap="square" lIns="45719" tIns="45719" rIns="45719" bIns="45719">
            <a:spAutoFit/>
          </a:bodyPr>
          <a:lstStyle>
            <a:lvl1pPr algn="l" defTabSz="1300480">
              <a:defRPr sz="2400">
                <a:latin typeface="Arial"/>
                <a:ea typeface="Arial"/>
                <a:cs typeface="Arial"/>
                <a:sym typeface="Arial"/>
              </a:defRPr>
            </a:lvl1pPr>
          </a:lstStyle>
          <a:p>
            <a:pPr algn="r"/>
            <a:r>
              <a:rPr lang="en-US" sz="1687" dirty="0"/>
              <a:t>Slide credit: Richard Zhang</a:t>
            </a:r>
            <a:endParaRPr sz="1687" dirty="0"/>
          </a:p>
        </p:txBody>
      </p:sp>
    </p:spTree>
    <p:extLst>
      <p:ext uri="{BB962C8B-B14F-4D97-AF65-F5344CB8AC3E}">
        <p14:creationId xmlns:p14="http://schemas.microsoft.com/office/powerpoint/2010/main" val="98031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6"/>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9" grpId="0"/>
      <p:bldP spid="20" grpId="0"/>
      <p:bldP spid="22" grpId="0"/>
      <p:bldP spid="23" grpId="0" animBg="1"/>
      <p:bldP spid="23" grpId="1" animBg="1"/>
      <p:bldP spid="26" grpId="0" animBg="1"/>
      <p:bldP spid="26"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596768" y="1031378"/>
            <a:ext cx="1981590" cy="4135220"/>
            <a:chOff x="2300911" y="134140"/>
            <a:chExt cx="2576201" cy="5513627"/>
          </a:xfrm>
        </p:grpSpPr>
        <p:cxnSp>
          <p:nvCxnSpPr>
            <p:cNvPr id="43" name="Straight Arrow Connector 42"/>
            <p:cNvCxnSpPr/>
            <p:nvPr/>
          </p:nvCxnSpPr>
          <p:spPr>
            <a:xfrm flipV="1">
              <a:off x="2599271" y="774791"/>
              <a:ext cx="0" cy="48729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300911" y="134140"/>
              <a:ext cx="2576201" cy="738664"/>
            </a:xfrm>
            <a:prstGeom prst="rect">
              <a:avLst/>
            </a:prstGeom>
            <a:noFill/>
          </p:spPr>
          <p:txBody>
            <a:bodyPr wrap="square" rtlCol="0">
              <a:spAutoFit/>
            </a:bodyPr>
            <a:lstStyle/>
            <a:p>
              <a:pPr algn="ctr"/>
              <a:r>
                <a:rPr lang="en-US" sz="1500" dirty="0">
                  <a:latin typeface="Helvetica Light" charset="0"/>
                  <a:ea typeface="Helvetica Light" charset="0"/>
                  <a:cs typeface="Helvetica Light" charset="0"/>
                </a:rPr>
                <a:t>% agreement with</a:t>
              </a:r>
            </a:p>
            <a:p>
              <a:pPr algn="ctr"/>
              <a:r>
                <a:rPr lang="en-US" sz="1500" dirty="0">
                  <a:latin typeface="Helvetica Light" charset="0"/>
                  <a:ea typeface="Helvetica Light" charset="0"/>
                  <a:cs typeface="Helvetica Light" charset="0"/>
                </a:rPr>
                <a:t>human judges</a:t>
              </a:r>
            </a:p>
          </p:txBody>
        </p:sp>
      </p:grpSp>
      <p:grpSp>
        <p:nvGrpSpPr>
          <p:cNvPr id="12" name="Group 11"/>
          <p:cNvGrpSpPr/>
          <p:nvPr/>
        </p:nvGrpSpPr>
        <p:grpSpPr>
          <a:xfrm>
            <a:off x="6261406" y="1714856"/>
            <a:ext cx="2438329" cy="587114"/>
            <a:chOff x="7398327" y="1679718"/>
            <a:chExt cx="2876896" cy="782818"/>
          </a:xfrm>
          <a:noFill/>
        </p:grpSpPr>
        <p:sp>
          <p:nvSpPr>
            <p:cNvPr id="117" name="Rectangle 116"/>
            <p:cNvSpPr/>
            <p:nvPr/>
          </p:nvSpPr>
          <p:spPr>
            <a:xfrm>
              <a:off x="7398327" y="1679718"/>
              <a:ext cx="2876896" cy="522708"/>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50" dirty="0">
                  <a:solidFill>
                    <a:schemeClr val="tx1"/>
                  </a:solidFill>
                  <a:latin typeface="Helvetica Light" charset="0"/>
                  <a:ea typeface="Helvetica Light" charset="0"/>
                  <a:cs typeface="Helvetica Light" charset="0"/>
                </a:rPr>
                <a:t>Bigger/Deeper ≠ Better </a:t>
              </a:r>
            </a:p>
          </p:txBody>
        </p:sp>
        <p:sp>
          <p:nvSpPr>
            <p:cNvPr id="2" name="Right Brace 1"/>
            <p:cNvSpPr/>
            <p:nvPr/>
          </p:nvSpPr>
          <p:spPr>
            <a:xfrm rot="16200000">
              <a:off x="8737413" y="1162146"/>
              <a:ext cx="292608" cy="2308171"/>
            </a:xfrm>
            <a:prstGeom prst="rightBrace">
              <a:avLst>
                <a:gd name="adj1" fmla="val 30498"/>
                <a:gd name="adj2" fmla="val 50000"/>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75"/>
            </a:p>
          </p:txBody>
        </p:sp>
      </p:grpSp>
      <p:grpSp>
        <p:nvGrpSpPr>
          <p:cNvPr id="11" name="Group 10"/>
          <p:cNvGrpSpPr/>
          <p:nvPr/>
        </p:nvGrpSpPr>
        <p:grpSpPr>
          <a:xfrm>
            <a:off x="5834783" y="1525857"/>
            <a:ext cx="2678028" cy="866202"/>
            <a:chOff x="4553733" y="1298030"/>
            <a:chExt cx="5513051" cy="1154937"/>
          </a:xfrm>
          <a:noFill/>
        </p:grpSpPr>
        <p:sp>
          <p:nvSpPr>
            <p:cNvPr id="39" name="Right Brace 38"/>
            <p:cNvSpPr/>
            <p:nvPr/>
          </p:nvSpPr>
          <p:spPr>
            <a:xfrm rot="16200000">
              <a:off x="7149465" y="-435372"/>
              <a:ext cx="292608" cy="5484069"/>
            </a:xfrm>
            <a:prstGeom prst="rightBrace">
              <a:avLst>
                <a:gd name="adj1" fmla="val 30498"/>
                <a:gd name="adj2" fmla="val 50000"/>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75"/>
            </a:p>
          </p:txBody>
        </p:sp>
        <p:sp>
          <p:nvSpPr>
            <p:cNvPr id="38" name="Rectangle 37"/>
            <p:cNvSpPr/>
            <p:nvPr/>
          </p:nvSpPr>
          <p:spPr>
            <a:xfrm>
              <a:off x="4553733" y="1298030"/>
              <a:ext cx="5513051" cy="847561"/>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6" dirty="0">
                  <a:solidFill>
                    <a:schemeClr val="tx1"/>
                  </a:solidFill>
                  <a:latin typeface="Helvetica Light" charset="0"/>
                  <a:ea typeface="Helvetica Light" charset="0"/>
                  <a:cs typeface="Helvetica Light" charset="0"/>
                </a:rPr>
                <a:t>Networks perform strongly </a:t>
              </a:r>
              <a:r>
                <a:rPr lang="en-US" sz="1266" b="1" i="1" dirty="0">
                  <a:solidFill>
                    <a:schemeClr val="tx1"/>
                  </a:solidFill>
                  <a:latin typeface="Helvetica Light" charset="0"/>
                  <a:ea typeface="Helvetica Light" charset="0"/>
                  <a:cs typeface="Helvetica Light" charset="0"/>
                </a:rPr>
                <a:t>across supervisory signals</a:t>
              </a:r>
              <a:r>
                <a:rPr lang="en-US" sz="1266" dirty="0">
                  <a:solidFill>
                    <a:schemeClr val="tx1"/>
                  </a:solidFill>
                  <a:latin typeface="Helvetica Light" charset="0"/>
                  <a:ea typeface="Helvetica Light" charset="0"/>
                  <a:cs typeface="Helvetica Light" charset="0"/>
                </a:rPr>
                <a:t> and architectures</a:t>
              </a:r>
            </a:p>
          </p:txBody>
        </p:sp>
      </p:grpSp>
      <p:grpSp>
        <p:nvGrpSpPr>
          <p:cNvPr id="10" name="Group 9"/>
          <p:cNvGrpSpPr/>
          <p:nvPr/>
        </p:nvGrpSpPr>
        <p:grpSpPr>
          <a:xfrm>
            <a:off x="5000100" y="2444054"/>
            <a:ext cx="1821614" cy="800344"/>
            <a:chOff x="3495801" y="2126431"/>
            <a:chExt cx="2149256" cy="1067125"/>
          </a:xfrm>
          <a:noFill/>
        </p:grpSpPr>
        <p:sp>
          <p:nvSpPr>
            <p:cNvPr id="74" name="Rectangle 73"/>
            <p:cNvSpPr/>
            <p:nvPr/>
          </p:nvSpPr>
          <p:spPr>
            <a:xfrm>
              <a:off x="3495801" y="2126431"/>
              <a:ext cx="2149256" cy="754801"/>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50" dirty="0">
                  <a:solidFill>
                    <a:schemeClr val="tx1"/>
                  </a:solidFill>
                  <a:latin typeface="Helvetica Light" charset="0"/>
                  <a:ea typeface="Helvetica Light" charset="0"/>
                  <a:cs typeface="Helvetica Light" charset="0"/>
                </a:rPr>
                <a:t>Fitting </a:t>
              </a:r>
              <a:r>
                <a:rPr lang="en-US" sz="1650" b="1" i="1" dirty="0">
                  <a:solidFill>
                    <a:schemeClr val="tx1"/>
                  </a:solidFill>
                  <a:latin typeface="Helvetica Light" charset="0"/>
                  <a:ea typeface="Helvetica Light" charset="0"/>
                  <a:cs typeface="Helvetica Light" charset="0"/>
                </a:rPr>
                <a:t>some</a:t>
              </a:r>
              <a:r>
                <a:rPr lang="en-US" sz="1650" dirty="0">
                  <a:solidFill>
                    <a:schemeClr val="tx1"/>
                  </a:solidFill>
                  <a:latin typeface="Helvetica Light" charset="0"/>
                  <a:ea typeface="Helvetica Light" charset="0"/>
                  <a:cs typeface="Helvetica Light" charset="0"/>
                </a:rPr>
                <a:t> data</a:t>
              </a:r>
            </a:p>
            <a:p>
              <a:pPr algn="ctr"/>
              <a:r>
                <a:rPr lang="en-US" sz="1650" dirty="0">
                  <a:solidFill>
                    <a:schemeClr val="tx1"/>
                  </a:solidFill>
                  <a:latin typeface="Helvetica Light" charset="0"/>
                  <a:ea typeface="Helvetica Light" charset="0"/>
                  <a:cs typeface="Helvetica Light" charset="0"/>
                </a:rPr>
                <a:t>is important</a:t>
              </a:r>
            </a:p>
          </p:txBody>
        </p:sp>
        <p:sp>
          <p:nvSpPr>
            <p:cNvPr id="40" name="Right Brace 39"/>
            <p:cNvSpPr/>
            <p:nvPr/>
          </p:nvSpPr>
          <p:spPr>
            <a:xfrm rot="16200000">
              <a:off x="4333811" y="2297622"/>
              <a:ext cx="292608" cy="1499259"/>
            </a:xfrm>
            <a:prstGeom prst="rightBrace">
              <a:avLst>
                <a:gd name="adj1" fmla="val 30498"/>
                <a:gd name="adj2" fmla="val 50000"/>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75"/>
            </a:p>
          </p:txBody>
        </p:sp>
      </p:grpSp>
      <p:grpSp>
        <p:nvGrpSpPr>
          <p:cNvPr id="13" name="Group 12"/>
          <p:cNvGrpSpPr/>
          <p:nvPr/>
        </p:nvGrpSpPr>
        <p:grpSpPr>
          <a:xfrm>
            <a:off x="8266327" y="1165617"/>
            <a:ext cx="953188" cy="4630865"/>
            <a:chOff x="10206876" y="411155"/>
            <a:chExt cx="1270920" cy="6174488"/>
          </a:xfrm>
        </p:grpSpPr>
        <p:sp>
          <p:nvSpPr>
            <p:cNvPr id="60" name="TextBox 59"/>
            <p:cNvSpPr txBox="1"/>
            <p:nvPr/>
          </p:nvSpPr>
          <p:spPr>
            <a:xfrm rot="18900000">
              <a:off x="10206876" y="6145095"/>
              <a:ext cx="1099022" cy="440548"/>
            </a:xfrm>
            <a:prstGeom prst="rect">
              <a:avLst/>
            </a:prstGeom>
            <a:noFill/>
          </p:spPr>
          <p:txBody>
            <a:bodyPr wrap="none" rtlCol="0">
              <a:spAutoFit/>
            </a:bodyPr>
            <a:lstStyle/>
            <a:p>
              <a:pPr algn="r"/>
              <a:r>
                <a:rPr lang="en-US" sz="1547" dirty="0">
                  <a:latin typeface="Helvetica Light" charset="0"/>
                  <a:ea typeface="Helvetica Light" charset="0"/>
                  <a:cs typeface="Helvetica Light" charset="0"/>
                </a:rPr>
                <a:t>Human</a:t>
              </a:r>
            </a:p>
          </p:txBody>
        </p:sp>
        <p:sp>
          <p:nvSpPr>
            <p:cNvPr id="7" name="TextBox 6"/>
            <p:cNvSpPr txBox="1"/>
            <p:nvPr/>
          </p:nvSpPr>
          <p:spPr>
            <a:xfrm>
              <a:off x="10633117" y="411155"/>
              <a:ext cx="844679" cy="492443"/>
            </a:xfrm>
            <a:prstGeom prst="rect">
              <a:avLst/>
            </a:prstGeom>
            <a:noFill/>
          </p:spPr>
          <p:txBody>
            <a:bodyPr wrap="none" rtlCol="0">
              <a:spAutoFit/>
            </a:bodyPr>
            <a:lstStyle/>
            <a:p>
              <a:pPr algn="ctr"/>
              <a:r>
                <a:rPr lang="en-US" dirty="0">
                  <a:latin typeface="Helvetica Light" charset="0"/>
                  <a:ea typeface="Helvetica Light" charset="0"/>
                  <a:cs typeface="Helvetica Light" charset="0"/>
                </a:rPr>
                <a:t>82.6</a:t>
              </a:r>
            </a:p>
          </p:txBody>
        </p:sp>
        <p:sp>
          <p:nvSpPr>
            <p:cNvPr id="54" name="Rectangle 53"/>
            <p:cNvSpPr/>
            <p:nvPr/>
          </p:nvSpPr>
          <p:spPr>
            <a:xfrm flipH="1">
              <a:off x="10642483" y="949728"/>
              <a:ext cx="793651" cy="4796066"/>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latin typeface="Helvetica Light" charset="0"/>
                <a:ea typeface="Helvetica Light" charset="0"/>
                <a:cs typeface="Helvetica Light" charset="0"/>
              </a:endParaRPr>
            </a:p>
          </p:txBody>
        </p:sp>
        <p:grpSp>
          <p:nvGrpSpPr>
            <p:cNvPr id="111" name="Group 110"/>
            <p:cNvGrpSpPr/>
            <p:nvPr/>
          </p:nvGrpSpPr>
          <p:grpSpPr>
            <a:xfrm>
              <a:off x="10863608" y="878608"/>
              <a:ext cx="351400" cy="137160"/>
              <a:chOff x="1966431" y="5489165"/>
              <a:chExt cx="351400" cy="137160"/>
            </a:xfrm>
          </p:grpSpPr>
          <p:cxnSp>
            <p:nvCxnSpPr>
              <p:cNvPr id="112" name="Straight Arrow Connector 111"/>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 name="Group 7"/>
          <p:cNvGrpSpPr/>
          <p:nvPr/>
        </p:nvGrpSpPr>
        <p:grpSpPr>
          <a:xfrm>
            <a:off x="3161315" y="4759640"/>
            <a:ext cx="633508" cy="907625"/>
            <a:chOff x="690832" y="5203186"/>
            <a:chExt cx="844678" cy="1210167"/>
          </a:xfrm>
        </p:grpSpPr>
        <p:sp>
          <p:nvSpPr>
            <p:cNvPr id="86" name="TextBox 85"/>
            <p:cNvSpPr txBox="1"/>
            <p:nvPr/>
          </p:nvSpPr>
          <p:spPr>
            <a:xfrm>
              <a:off x="690832" y="5203186"/>
              <a:ext cx="844678" cy="492443"/>
            </a:xfrm>
            <a:prstGeom prst="rect">
              <a:avLst/>
            </a:prstGeom>
            <a:noFill/>
          </p:spPr>
          <p:txBody>
            <a:bodyPr wrap="none" rtlCol="0">
              <a:spAutoFit/>
            </a:bodyPr>
            <a:lstStyle/>
            <a:p>
              <a:pPr algn="ctr"/>
              <a:r>
                <a:rPr lang="en-US" dirty="0">
                  <a:latin typeface="Helvetica Light" charset="0"/>
                  <a:ea typeface="Helvetica Light" charset="0"/>
                  <a:cs typeface="Helvetica Light" charset="0"/>
                </a:rPr>
                <a:t>68.9</a:t>
              </a:r>
            </a:p>
          </p:txBody>
        </p:sp>
        <p:sp>
          <p:nvSpPr>
            <p:cNvPr id="61" name="TextBox 60"/>
            <p:cNvSpPr txBox="1"/>
            <p:nvPr/>
          </p:nvSpPr>
          <p:spPr>
            <a:xfrm rot="18900000">
              <a:off x="718247" y="5972805"/>
              <a:ext cx="541174" cy="440548"/>
            </a:xfrm>
            <a:prstGeom prst="rect">
              <a:avLst/>
            </a:prstGeom>
            <a:noFill/>
          </p:spPr>
          <p:txBody>
            <a:bodyPr wrap="none" rtlCol="0">
              <a:spAutoFit/>
            </a:bodyPr>
            <a:lstStyle/>
            <a:p>
              <a:pPr algn="r"/>
              <a:r>
                <a:rPr lang="en-US" sz="1547" dirty="0">
                  <a:latin typeface="Helvetica Light" charset="0"/>
                  <a:ea typeface="Helvetica Light" charset="0"/>
                  <a:cs typeface="Helvetica Light" charset="0"/>
                </a:rPr>
                <a:t>L2</a:t>
              </a:r>
            </a:p>
          </p:txBody>
        </p:sp>
        <p:sp>
          <p:nvSpPr>
            <p:cNvPr id="88" name="Rectangle 87"/>
            <p:cNvSpPr/>
            <p:nvPr/>
          </p:nvSpPr>
          <p:spPr>
            <a:xfrm rot="10800000" flipH="1">
              <a:off x="716347" y="5748468"/>
              <a:ext cx="793651" cy="0"/>
            </a:xfrm>
            <a:prstGeom prst="rect">
              <a:avLst/>
            </a:prstGeom>
            <a:solidFill>
              <a:srgbClr val="F1585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75">
                <a:latin typeface="Helvetica Light" charset="0"/>
                <a:ea typeface="Helvetica Light" charset="0"/>
                <a:cs typeface="Helvetica Light" charset="0"/>
              </a:endParaRPr>
            </a:p>
          </p:txBody>
        </p:sp>
        <p:grpSp>
          <p:nvGrpSpPr>
            <p:cNvPr id="116" name="Group 115"/>
            <p:cNvGrpSpPr/>
            <p:nvPr/>
          </p:nvGrpSpPr>
          <p:grpSpPr>
            <a:xfrm>
              <a:off x="937473" y="5679888"/>
              <a:ext cx="351400" cy="137160"/>
              <a:chOff x="1966431" y="5489165"/>
              <a:chExt cx="351400" cy="137160"/>
            </a:xfrm>
          </p:grpSpPr>
          <p:cxnSp>
            <p:nvCxnSpPr>
              <p:cNvPr id="118" name="Straight Arrow Connector 117"/>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97" name="Group 96"/>
          <p:cNvGrpSpPr/>
          <p:nvPr/>
        </p:nvGrpSpPr>
        <p:grpSpPr>
          <a:xfrm>
            <a:off x="3015602" y="2046796"/>
            <a:ext cx="973120" cy="276999"/>
            <a:chOff x="9462177" y="1281913"/>
            <a:chExt cx="1297492" cy="369331"/>
          </a:xfrm>
        </p:grpSpPr>
        <p:sp>
          <p:nvSpPr>
            <p:cNvPr id="113" name="TextBox 112"/>
            <p:cNvSpPr txBox="1"/>
            <p:nvPr/>
          </p:nvSpPr>
          <p:spPr>
            <a:xfrm>
              <a:off x="9652100" y="1281913"/>
              <a:ext cx="1107569" cy="369331"/>
            </a:xfrm>
            <a:prstGeom prst="rect">
              <a:avLst/>
            </a:prstGeom>
            <a:noFill/>
          </p:spPr>
          <p:txBody>
            <a:bodyPr wrap="none" rtlCol="0">
              <a:spAutoFit/>
            </a:bodyPr>
            <a:lstStyle/>
            <a:p>
              <a:r>
                <a:rPr lang="en-US" sz="1200" dirty="0">
                  <a:latin typeface="Helvetica Light" charset="0"/>
                  <a:ea typeface="Helvetica Light" charset="0"/>
                  <a:cs typeface="Helvetica Light" charset="0"/>
                </a:rPr>
                <a:t>Low-level</a:t>
              </a:r>
            </a:p>
          </p:txBody>
        </p:sp>
        <p:sp>
          <p:nvSpPr>
            <p:cNvPr id="119" name="Rectangle 118"/>
            <p:cNvSpPr/>
            <p:nvPr/>
          </p:nvSpPr>
          <p:spPr>
            <a:xfrm>
              <a:off x="9462177" y="1354819"/>
              <a:ext cx="182880" cy="182880"/>
            </a:xfrm>
            <a:prstGeom prst="rect">
              <a:avLst/>
            </a:prstGeom>
            <a:solidFill>
              <a:srgbClr val="F1585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grpSp>
      <p:grpSp>
        <p:nvGrpSpPr>
          <p:cNvPr id="122" name="Group 121"/>
          <p:cNvGrpSpPr/>
          <p:nvPr/>
        </p:nvGrpSpPr>
        <p:grpSpPr>
          <a:xfrm>
            <a:off x="3015599" y="2291158"/>
            <a:ext cx="1590149" cy="276999"/>
            <a:chOff x="9462177" y="1577794"/>
            <a:chExt cx="2120201" cy="369331"/>
          </a:xfrm>
        </p:grpSpPr>
        <p:sp>
          <p:nvSpPr>
            <p:cNvPr id="129" name="Rectangle 128"/>
            <p:cNvSpPr/>
            <p:nvPr/>
          </p:nvSpPr>
          <p:spPr>
            <a:xfrm>
              <a:off x="9462177" y="1650700"/>
              <a:ext cx="182880" cy="182880"/>
            </a:xfrm>
            <a:prstGeom prst="rect">
              <a:avLst/>
            </a:prstGeom>
            <a:solidFill>
              <a:srgbClr val="FAA43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sp>
          <p:nvSpPr>
            <p:cNvPr id="130" name="TextBox 129"/>
            <p:cNvSpPr txBox="1"/>
            <p:nvPr/>
          </p:nvSpPr>
          <p:spPr>
            <a:xfrm>
              <a:off x="9651934" y="1577794"/>
              <a:ext cx="1930444" cy="369331"/>
            </a:xfrm>
            <a:prstGeom prst="rect">
              <a:avLst/>
            </a:prstGeom>
            <a:noFill/>
          </p:spPr>
          <p:txBody>
            <a:bodyPr wrap="none" rtlCol="0">
              <a:spAutoFit/>
            </a:bodyPr>
            <a:lstStyle/>
            <a:p>
              <a:r>
                <a:rPr lang="en-US" sz="1200" dirty="0" err="1">
                  <a:latin typeface="Helvetica Light" charset="0"/>
                  <a:ea typeface="Helvetica Light" charset="0"/>
                  <a:cs typeface="Helvetica Light" charset="0"/>
                </a:rPr>
                <a:t>AlexNet</a:t>
              </a:r>
              <a:r>
                <a:rPr lang="en-US" sz="1200" dirty="0">
                  <a:latin typeface="Helvetica Light" charset="0"/>
                  <a:ea typeface="Helvetica Light" charset="0"/>
                  <a:cs typeface="Helvetica Light" charset="0"/>
                </a:rPr>
                <a:t> (Random)</a:t>
              </a:r>
            </a:p>
          </p:txBody>
        </p:sp>
      </p:grpSp>
      <p:grpSp>
        <p:nvGrpSpPr>
          <p:cNvPr id="131" name="Group 130"/>
          <p:cNvGrpSpPr/>
          <p:nvPr/>
        </p:nvGrpSpPr>
        <p:grpSpPr>
          <a:xfrm>
            <a:off x="3015734" y="2534509"/>
            <a:ext cx="1966505" cy="276999"/>
            <a:chOff x="9462177" y="1873675"/>
            <a:chExt cx="2622007" cy="369331"/>
          </a:xfrm>
        </p:grpSpPr>
        <p:sp>
          <p:nvSpPr>
            <p:cNvPr id="132" name="Rectangle 131"/>
            <p:cNvSpPr/>
            <p:nvPr/>
          </p:nvSpPr>
          <p:spPr>
            <a:xfrm>
              <a:off x="9462177" y="1946581"/>
              <a:ext cx="182880" cy="182880"/>
            </a:xfrm>
            <a:prstGeom prst="rect">
              <a:avLst/>
            </a:prstGeom>
            <a:solidFill>
              <a:srgbClr val="DECF3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sp>
          <p:nvSpPr>
            <p:cNvPr id="133" name="TextBox 132"/>
            <p:cNvSpPr txBox="1"/>
            <p:nvPr/>
          </p:nvSpPr>
          <p:spPr>
            <a:xfrm>
              <a:off x="9653604" y="1873675"/>
              <a:ext cx="2430580" cy="369331"/>
            </a:xfrm>
            <a:prstGeom prst="rect">
              <a:avLst/>
            </a:prstGeom>
            <a:noFill/>
          </p:spPr>
          <p:txBody>
            <a:bodyPr wrap="none" rtlCol="0">
              <a:spAutoFit/>
            </a:bodyPr>
            <a:lstStyle/>
            <a:p>
              <a:r>
                <a:rPr lang="en-US" sz="1200" dirty="0" err="1">
                  <a:latin typeface="Helvetica Light" charset="0"/>
                  <a:ea typeface="Helvetica Light" charset="0"/>
                  <a:cs typeface="Helvetica Light" charset="0"/>
                </a:rPr>
                <a:t>AlexNet</a:t>
              </a:r>
              <a:r>
                <a:rPr lang="en-US" sz="1200" dirty="0">
                  <a:latin typeface="Helvetica Light" charset="0"/>
                  <a:ea typeface="Helvetica Light" charset="0"/>
                  <a:cs typeface="Helvetica Light" charset="0"/>
                </a:rPr>
                <a:t> (Unsupervised)</a:t>
              </a:r>
            </a:p>
          </p:txBody>
        </p:sp>
      </p:grpSp>
      <p:grpSp>
        <p:nvGrpSpPr>
          <p:cNvPr id="134" name="Group 133"/>
          <p:cNvGrpSpPr/>
          <p:nvPr/>
        </p:nvGrpSpPr>
        <p:grpSpPr>
          <a:xfrm>
            <a:off x="3015736" y="2778871"/>
            <a:ext cx="2081373" cy="276999"/>
            <a:chOff x="9462177" y="2169556"/>
            <a:chExt cx="2775164" cy="369331"/>
          </a:xfrm>
        </p:grpSpPr>
        <p:sp>
          <p:nvSpPr>
            <p:cNvPr id="135" name="Rectangle 134"/>
            <p:cNvSpPr/>
            <p:nvPr/>
          </p:nvSpPr>
          <p:spPr>
            <a:xfrm>
              <a:off x="9462177" y="2242462"/>
              <a:ext cx="182880" cy="182880"/>
            </a:xfrm>
            <a:prstGeom prst="rect">
              <a:avLst/>
            </a:prstGeom>
            <a:solidFill>
              <a:srgbClr val="60BD6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sp>
          <p:nvSpPr>
            <p:cNvPr id="136" name="TextBox 135"/>
            <p:cNvSpPr txBox="1"/>
            <p:nvPr/>
          </p:nvSpPr>
          <p:spPr>
            <a:xfrm>
              <a:off x="9657148" y="2169556"/>
              <a:ext cx="2580193" cy="369331"/>
            </a:xfrm>
            <a:prstGeom prst="rect">
              <a:avLst/>
            </a:prstGeom>
            <a:noFill/>
          </p:spPr>
          <p:txBody>
            <a:bodyPr wrap="none" rtlCol="0">
              <a:spAutoFit/>
            </a:bodyPr>
            <a:lstStyle/>
            <a:p>
              <a:r>
                <a:rPr lang="en-US" sz="1200" dirty="0" err="1">
                  <a:latin typeface="Helvetica Light" charset="0"/>
                  <a:ea typeface="Helvetica Light" charset="0"/>
                  <a:cs typeface="Helvetica Light" charset="0"/>
                </a:rPr>
                <a:t>AlexNet</a:t>
              </a:r>
              <a:r>
                <a:rPr lang="en-US" sz="1200" dirty="0">
                  <a:latin typeface="Helvetica Light" charset="0"/>
                  <a:ea typeface="Helvetica Light" charset="0"/>
                  <a:cs typeface="Helvetica Light" charset="0"/>
                </a:rPr>
                <a:t> (Self-supervised)</a:t>
              </a:r>
            </a:p>
          </p:txBody>
        </p:sp>
      </p:grpSp>
      <p:grpSp>
        <p:nvGrpSpPr>
          <p:cNvPr id="137" name="Group 136"/>
          <p:cNvGrpSpPr/>
          <p:nvPr/>
        </p:nvGrpSpPr>
        <p:grpSpPr>
          <a:xfrm>
            <a:off x="3015735" y="3023239"/>
            <a:ext cx="1928528" cy="646331"/>
            <a:chOff x="9458978" y="2465438"/>
            <a:chExt cx="2571370" cy="861773"/>
          </a:xfrm>
        </p:grpSpPr>
        <p:sp>
          <p:nvSpPr>
            <p:cNvPr id="138" name="Rectangle 137"/>
            <p:cNvSpPr/>
            <p:nvPr/>
          </p:nvSpPr>
          <p:spPr>
            <a:xfrm>
              <a:off x="9458978" y="2623688"/>
              <a:ext cx="182880" cy="182880"/>
            </a:xfrm>
            <a:prstGeom prst="rect">
              <a:avLst/>
            </a:prstGeom>
            <a:solidFill>
              <a:srgbClr val="5DA5D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sp>
          <p:nvSpPr>
            <p:cNvPr id="139" name="TextBox 138"/>
            <p:cNvSpPr txBox="1"/>
            <p:nvPr/>
          </p:nvSpPr>
          <p:spPr>
            <a:xfrm>
              <a:off x="9664677" y="2465438"/>
              <a:ext cx="2365671" cy="861773"/>
            </a:xfrm>
            <a:prstGeom prst="rect">
              <a:avLst/>
            </a:prstGeom>
            <a:noFill/>
          </p:spPr>
          <p:txBody>
            <a:bodyPr wrap="square" rtlCol="0">
              <a:spAutoFit/>
            </a:bodyPr>
            <a:lstStyle/>
            <a:p>
              <a:r>
                <a:rPr lang="en-US" sz="1200" dirty="0">
                  <a:latin typeface="Helvetica Light" charset="0"/>
                  <a:ea typeface="Helvetica Light" charset="0"/>
                  <a:cs typeface="Helvetica Light" charset="0"/>
                </a:rPr>
                <a:t>Nets (Supervised - </a:t>
              </a:r>
              <a:r>
                <a:rPr lang="en-US" sz="1200" dirty="0" err="1">
                  <a:latin typeface="Helvetica Light" charset="0"/>
                  <a:ea typeface="Helvetica Light" charset="0"/>
                  <a:cs typeface="Helvetica Light" charset="0"/>
                </a:rPr>
                <a:t>Imagenet</a:t>
              </a:r>
              <a:r>
                <a:rPr lang="en-US" sz="1200" dirty="0">
                  <a:latin typeface="Helvetica Light" charset="0"/>
                  <a:ea typeface="Helvetica Light" charset="0"/>
                  <a:cs typeface="Helvetica Light" charset="0"/>
                </a:rPr>
                <a:t> classification)</a:t>
              </a:r>
            </a:p>
          </p:txBody>
        </p:sp>
      </p:grpSp>
      <p:sp>
        <p:nvSpPr>
          <p:cNvPr id="140" name="Rectangle 139"/>
          <p:cNvSpPr/>
          <p:nvPr/>
        </p:nvSpPr>
        <p:spPr>
          <a:xfrm>
            <a:off x="2897519" y="1783263"/>
            <a:ext cx="2134067" cy="170059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grpSp>
        <p:nvGrpSpPr>
          <p:cNvPr id="141" name="Group 140"/>
          <p:cNvGrpSpPr/>
          <p:nvPr/>
        </p:nvGrpSpPr>
        <p:grpSpPr>
          <a:xfrm>
            <a:off x="3015605" y="1802435"/>
            <a:ext cx="820270" cy="276999"/>
            <a:chOff x="9462177" y="1281913"/>
            <a:chExt cx="1093692" cy="369331"/>
          </a:xfrm>
        </p:grpSpPr>
        <p:sp>
          <p:nvSpPr>
            <p:cNvPr id="142" name="TextBox 141"/>
            <p:cNvSpPr txBox="1"/>
            <p:nvPr/>
          </p:nvSpPr>
          <p:spPr>
            <a:xfrm>
              <a:off x="9651348" y="1281913"/>
              <a:ext cx="904521" cy="369331"/>
            </a:xfrm>
            <a:prstGeom prst="rect">
              <a:avLst/>
            </a:prstGeom>
            <a:noFill/>
          </p:spPr>
          <p:txBody>
            <a:bodyPr wrap="none" rtlCol="0">
              <a:spAutoFit/>
            </a:bodyPr>
            <a:lstStyle/>
            <a:p>
              <a:r>
                <a:rPr lang="en-US" sz="1200" dirty="0">
                  <a:latin typeface="Helvetica Light" charset="0"/>
                  <a:ea typeface="Helvetica Light" charset="0"/>
                  <a:cs typeface="Helvetica Light" charset="0"/>
                </a:rPr>
                <a:t>Human</a:t>
              </a:r>
            </a:p>
          </p:txBody>
        </p:sp>
        <p:sp>
          <p:nvSpPr>
            <p:cNvPr id="143" name="Rectangle 142"/>
            <p:cNvSpPr/>
            <p:nvPr/>
          </p:nvSpPr>
          <p:spPr>
            <a:xfrm>
              <a:off x="9462177" y="1354819"/>
              <a:ext cx="182880" cy="182880"/>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Light" charset="0"/>
                <a:ea typeface="Helvetica Light" charset="0"/>
                <a:cs typeface="Helvetica Light" charset="0"/>
              </a:endParaRPr>
            </a:p>
          </p:txBody>
        </p:sp>
      </p:grpSp>
      <p:grpSp>
        <p:nvGrpSpPr>
          <p:cNvPr id="14" name="Group 13"/>
          <p:cNvGrpSpPr/>
          <p:nvPr/>
        </p:nvGrpSpPr>
        <p:grpSpPr>
          <a:xfrm>
            <a:off x="7684082" y="2975130"/>
            <a:ext cx="850913" cy="2756746"/>
            <a:chOff x="9430526" y="2823838"/>
            <a:chExt cx="1134550" cy="3675661"/>
          </a:xfrm>
        </p:grpSpPr>
        <p:sp>
          <p:nvSpPr>
            <p:cNvPr id="103" name="TextBox 102"/>
            <p:cNvSpPr txBox="1"/>
            <p:nvPr/>
          </p:nvSpPr>
          <p:spPr>
            <a:xfrm rot="18900000">
              <a:off x="9430526" y="6058951"/>
              <a:ext cx="819028" cy="440548"/>
            </a:xfrm>
            <a:prstGeom prst="rect">
              <a:avLst/>
            </a:prstGeom>
            <a:noFill/>
          </p:spPr>
          <p:txBody>
            <a:bodyPr wrap="none" rtlCol="0">
              <a:spAutoFit/>
            </a:bodyPr>
            <a:lstStyle/>
            <a:p>
              <a:pPr algn="r"/>
              <a:r>
                <a:rPr lang="en-US" sz="1547" dirty="0">
                  <a:latin typeface="Helvetica Light" charset="0"/>
                  <a:ea typeface="Helvetica Light" charset="0"/>
                  <a:cs typeface="Helvetica Light" charset="0"/>
                </a:rPr>
                <a:t>VGG</a:t>
              </a:r>
            </a:p>
          </p:txBody>
        </p:sp>
        <p:sp>
          <p:nvSpPr>
            <p:cNvPr id="34" name="Rectangle 33"/>
            <p:cNvSpPr/>
            <p:nvPr/>
          </p:nvSpPr>
          <p:spPr>
            <a:xfrm>
              <a:off x="9741851" y="3366114"/>
              <a:ext cx="793651" cy="2379685"/>
            </a:xfrm>
            <a:prstGeom prst="rect">
              <a:avLst/>
            </a:prstGeom>
            <a:solidFill>
              <a:srgbClr val="5DA5D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107" name="Group 106"/>
            <p:cNvGrpSpPr/>
            <p:nvPr/>
          </p:nvGrpSpPr>
          <p:grpSpPr>
            <a:xfrm>
              <a:off x="9962976" y="3294994"/>
              <a:ext cx="351400" cy="137160"/>
              <a:chOff x="1966431" y="5489165"/>
              <a:chExt cx="351400" cy="137160"/>
            </a:xfrm>
          </p:grpSpPr>
          <p:cxnSp>
            <p:nvCxnSpPr>
              <p:cNvPr id="108" name="Straight Arrow Connector 107"/>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4" name="TextBox 143"/>
            <p:cNvSpPr txBox="1"/>
            <p:nvPr/>
          </p:nvSpPr>
          <p:spPr>
            <a:xfrm>
              <a:off x="9720399" y="2823838"/>
              <a:ext cx="844677" cy="492443"/>
            </a:xfrm>
            <a:prstGeom prst="rect">
              <a:avLst/>
            </a:prstGeom>
            <a:noFill/>
          </p:spPr>
          <p:txBody>
            <a:bodyPr wrap="none" rtlCol="0">
              <a:spAutoFit/>
            </a:bodyPr>
            <a:lstStyle/>
            <a:p>
              <a:pPr algn="ctr"/>
              <a:r>
                <a:rPr lang="en-US" dirty="0">
                  <a:latin typeface="Helvetica Light" charset="0"/>
                  <a:ea typeface="Helvetica Light" charset="0"/>
                  <a:cs typeface="Helvetica Light" charset="0"/>
                </a:rPr>
                <a:t>75.7</a:t>
              </a:r>
            </a:p>
          </p:txBody>
        </p:sp>
      </p:grpSp>
      <p:grpSp>
        <p:nvGrpSpPr>
          <p:cNvPr id="16" name="Group 15"/>
          <p:cNvGrpSpPr/>
          <p:nvPr/>
        </p:nvGrpSpPr>
        <p:grpSpPr>
          <a:xfrm>
            <a:off x="7079969" y="2705684"/>
            <a:ext cx="893074" cy="3092550"/>
            <a:chOff x="8625046" y="2464578"/>
            <a:chExt cx="1190766" cy="4123398"/>
          </a:xfrm>
        </p:grpSpPr>
        <p:sp>
          <p:nvSpPr>
            <p:cNvPr id="102" name="TextBox 101"/>
            <p:cNvSpPr txBox="1"/>
            <p:nvPr/>
          </p:nvSpPr>
          <p:spPr>
            <a:xfrm rot="18900000">
              <a:off x="8625046" y="6147428"/>
              <a:ext cx="1190766" cy="440548"/>
            </a:xfrm>
            <a:prstGeom prst="rect">
              <a:avLst/>
            </a:prstGeom>
            <a:noFill/>
          </p:spPr>
          <p:txBody>
            <a:bodyPr wrap="square" rtlCol="0">
              <a:spAutoFit/>
            </a:bodyPr>
            <a:lstStyle/>
            <a:p>
              <a:pPr algn="r"/>
              <a:r>
                <a:rPr lang="en-US" sz="1547" dirty="0">
                  <a:latin typeface="Helvetica Light" charset="0"/>
                  <a:ea typeface="Helvetica Light" charset="0"/>
                  <a:cs typeface="Helvetica Light" charset="0"/>
                </a:rPr>
                <a:t>AlexNet</a:t>
              </a:r>
            </a:p>
          </p:txBody>
        </p:sp>
        <p:sp>
          <p:nvSpPr>
            <p:cNvPr id="33" name="Rectangle 32"/>
            <p:cNvSpPr/>
            <p:nvPr/>
          </p:nvSpPr>
          <p:spPr>
            <a:xfrm>
              <a:off x="8841225" y="2981165"/>
              <a:ext cx="793651" cy="2764633"/>
            </a:xfrm>
            <a:prstGeom prst="rect">
              <a:avLst/>
            </a:prstGeom>
            <a:solidFill>
              <a:srgbClr val="5DA5D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96" name="Group 95"/>
            <p:cNvGrpSpPr/>
            <p:nvPr/>
          </p:nvGrpSpPr>
          <p:grpSpPr>
            <a:xfrm>
              <a:off x="9062350" y="2910045"/>
              <a:ext cx="351400" cy="137160"/>
              <a:chOff x="1966431" y="5489165"/>
              <a:chExt cx="351400" cy="137160"/>
            </a:xfrm>
          </p:grpSpPr>
          <p:cxnSp>
            <p:nvCxnSpPr>
              <p:cNvPr id="104" name="Straight Arrow Connector 103"/>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5" name="TextBox 144"/>
            <p:cNvSpPr txBox="1"/>
            <p:nvPr/>
          </p:nvSpPr>
          <p:spPr>
            <a:xfrm>
              <a:off x="8817334" y="2464578"/>
              <a:ext cx="844678" cy="492442"/>
            </a:xfrm>
            <a:prstGeom prst="rect">
              <a:avLst/>
            </a:prstGeom>
            <a:noFill/>
          </p:spPr>
          <p:txBody>
            <a:bodyPr wrap="none" rtlCol="0">
              <a:spAutoFit/>
            </a:bodyPr>
            <a:lstStyle/>
            <a:p>
              <a:pPr algn="ctr"/>
              <a:r>
                <a:rPr lang="en-US" dirty="0">
                  <a:latin typeface="Helvetica Light" charset="0"/>
                  <a:ea typeface="Helvetica Light" charset="0"/>
                  <a:cs typeface="Helvetica Light" charset="0"/>
                </a:rPr>
                <a:t>76.8</a:t>
              </a:r>
            </a:p>
          </p:txBody>
        </p:sp>
      </p:grpSp>
      <p:grpSp>
        <p:nvGrpSpPr>
          <p:cNvPr id="17" name="Group 16"/>
          <p:cNvGrpSpPr/>
          <p:nvPr/>
        </p:nvGrpSpPr>
        <p:grpSpPr>
          <a:xfrm>
            <a:off x="6320016" y="2404039"/>
            <a:ext cx="967531" cy="3407264"/>
            <a:chOff x="7611777" y="2062386"/>
            <a:chExt cx="1290042" cy="4543018"/>
          </a:xfrm>
        </p:grpSpPr>
        <p:sp>
          <p:nvSpPr>
            <p:cNvPr id="101" name="TextBox 100"/>
            <p:cNvSpPr txBox="1"/>
            <p:nvPr/>
          </p:nvSpPr>
          <p:spPr>
            <a:xfrm rot="18900000">
              <a:off x="7611777" y="6164856"/>
              <a:ext cx="1290042" cy="440548"/>
            </a:xfrm>
            <a:prstGeom prst="rect">
              <a:avLst/>
            </a:prstGeom>
            <a:noFill/>
          </p:spPr>
          <p:txBody>
            <a:bodyPr wrap="square" rtlCol="0">
              <a:spAutoFit/>
            </a:bodyPr>
            <a:lstStyle/>
            <a:p>
              <a:pPr algn="r"/>
              <a:r>
                <a:rPr lang="en-US" sz="1547" dirty="0">
                  <a:latin typeface="Helvetica Light" charset="0"/>
                  <a:ea typeface="Helvetica Light" charset="0"/>
                  <a:cs typeface="Helvetica Light" charset="0"/>
                </a:rPr>
                <a:t>Squeeze</a:t>
              </a:r>
            </a:p>
          </p:txBody>
        </p:sp>
        <p:sp>
          <p:nvSpPr>
            <p:cNvPr id="32" name="Rectangle 31"/>
            <p:cNvSpPr/>
            <p:nvPr/>
          </p:nvSpPr>
          <p:spPr>
            <a:xfrm>
              <a:off x="7940600" y="2561223"/>
              <a:ext cx="793651" cy="3184576"/>
            </a:xfrm>
            <a:prstGeom prst="rect">
              <a:avLst/>
            </a:prstGeom>
            <a:solidFill>
              <a:srgbClr val="5DA5D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92" name="Group 91"/>
            <p:cNvGrpSpPr/>
            <p:nvPr/>
          </p:nvGrpSpPr>
          <p:grpSpPr>
            <a:xfrm>
              <a:off x="8161725" y="2500263"/>
              <a:ext cx="351400" cy="137160"/>
              <a:chOff x="1966431" y="5489165"/>
              <a:chExt cx="351400" cy="137160"/>
            </a:xfrm>
          </p:grpSpPr>
          <p:cxnSp>
            <p:nvCxnSpPr>
              <p:cNvPr id="93" name="Straight Arrow Connector 92"/>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6" name="TextBox 145"/>
            <p:cNvSpPr txBox="1"/>
            <p:nvPr/>
          </p:nvSpPr>
          <p:spPr>
            <a:xfrm>
              <a:off x="7917369" y="2062386"/>
              <a:ext cx="844678" cy="492443"/>
            </a:xfrm>
            <a:prstGeom prst="rect">
              <a:avLst/>
            </a:prstGeom>
            <a:noFill/>
          </p:spPr>
          <p:txBody>
            <a:bodyPr wrap="none" rtlCol="0">
              <a:spAutoFit/>
            </a:bodyPr>
            <a:lstStyle/>
            <a:p>
              <a:pPr algn="ctr"/>
              <a:r>
                <a:rPr lang="en-US">
                  <a:latin typeface="Helvetica Light" charset="0"/>
                  <a:ea typeface="Helvetica Light" charset="0"/>
                  <a:cs typeface="Helvetica Light" charset="0"/>
                </a:rPr>
                <a:t>78.0</a:t>
              </a:r>
              <a:endParaRPr lang="en-US" dirty="0">
                <a:latin typeface="Helvetica Light" charset="0"/>
                <a:ea typeface="Helvetica Light" charset="0"/>
                <a:cs typeface="Helvetica Light" charset="0"/>
              </a:endParaRPr>
            </a:p>
          </p:txBody>
        </p:sp>
      </p:grpSp>
      <p:grpSp>
        <p:nvGrpSpPr>
          <p:cNvPr id="24" name="Group 23"/>
          <p:cNvGrpSpPr/>
          <p:nvPr/>
        </p:nvGrpSpPr>
        <p:grpSpPr>
          <a:xfrm>
            <a:off x="5648247" y="3216059"/>
            <a:ext cx="1001995" cy="2609773"/>
            <a:chOff x="4006741" y="3145077"/>
            <a:chExt cx="1335994" cy="3479698"/>
          </a:xfrm>
        </p:grpSpPr>
        <p:sp>
          <p:nvSpPr>
            <p:cNvPr id="82" name="TextBox 81"/>
            <p:cNvSpPr txBox="1"/>
            <p:nvPr/>
          </p:nvSpPr>
          <p:spPr>
            <a:xfrm rot="18900000">
              <a:off x="4006741" y="6184227"/>
              <a:ext cx="1335994" cy="440548"/>
            </a:xfrm>
            <a:prstGeom prst="rect">
              <a:avLst/>
            </a:prstGeom>
            <a:noFill/>
          </p:spPr>
          <p:txBody>
            <a:bodyPr wrap="square" rtlCol="0">
              <a:spAutoFit/>
            </a:bodyPr>
            <a:lstStyle/>
            <a:p>
              <a:pPr algn="r"/>
              <a:r>
                <a:rPr lang="en-US" sz="1547" dirty="0">
                  <a:latin typeface="Helvetica Light" charset="0"/>
                  <a:ea typeface="Helvetica Light" charset="0"/>
                  <a:cs typeface="Helvetica Light" charset="0"/>
                </a:rPr>
                <a:t>K-Means</a:t>
              </a:r>
            </a:p>
          </p:txBody>
        </p:sp>
        <p:sp>
          <p:nvSpPr>
            <p:cNvPr id="27" name="Rectangle 26"/>
            <p:cNvSpPr/>
            <p:nvPr/>
          </p:nvSpPr>
          <p:spPr>
            <a:xfrm>
              <a:off x="4318846" y="3681070"/>
              <a:ext cx="793651" cy="2064726"/>
            </a:xfrm>
            <a:prstGeom prst="rect">
              <a:avLst/>
            </a:prstGeom>
            <a:solidFill>
              <a:srgbClr val="DECF3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69" name="Group 68"/>
            <p:cNvGrpSpPr/>
            <p:nvPr/>
          </p:nvGrpSpPr>
          <p:grpSpPr>
            <a:xfrm>
              <a:off x="4539971" y="3609950"/>
              <a:ext cx="351400" cy="137160"/>
              <a:chOff x="1966431" y="5489165"/>
              <a:chExt cx="351400" cy="137160"/>
            </a:xfrm>
          </p:grpSpPr>
          <p:cxnSp>
            <p:nvCxnSpPr>
              <p:cNvPr id="70" name="Straight Arrow Connector 69"/>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0" name="TextBox 149"/>
            <p:cNvSpPr txBox="1"/>
            <p:nvPr/>
          </p:nvSpPr>
          <p:spPr>
            <a:xfrm>
              <a:off x="4292545" y="3145077"/>
              <a:ext cx="844678" cy="492443"/>
            </a:xfrm>
            <a:prstGeom prst="rect">
              <a:avLst/>
            </a:prstGeom>
            <a:noFill/>
          </p:spPr>
          <p:txBody>
            <a:bodyPr wrap="none" rtlCol="0">
              <a:spAutoFit/>
            </a:bodyPr>
            <a:lstStyle/>
            <a:p>
              <a:pPr algn="ctr"/>
              <a:r>
                <a:rPr lang="en-US">
                  <a:latin typeface="Helvetica Light" charset="0"/>
                  <a:ea typeface="Helvetica Light" charset="0"/>
                  <a:cs typeface="Helvetica Light" charset="0"/>
                </a:rPr>
                <a:t>74.8</a:t>
              </a:r>
              <a:endParaRPr lang="en-US" dirty="0">
                <a:latin typeface="Helvetica Light" charset="0"/>
                <a:ea typeface="Helvetica Light" charset="0"/>
                <a:cs typeface="Helvetica Light" charset="0"/>
              </a:endParaRPr>
            </a:p>
          </p:txBody>
        </p:sp>
      </p:grpSp>
      <p:grpSp>
        <p:nvGrpSpPr>
          <p:cNvPr id="35" name="Group 34"/>
          <p:cNvGrpSpPr/>
          <p:nvPr/>
        </p:nvGrpSpPr>
        <p:grpSpPr>
          <a:xfrm>
            <a:off x="4806373" y="4361721"/>
            <a:ext cx="1012505" cy="1435024"/>
            <a:chOff x="2884245" y="4672630"/>
            <a:chExt cx="1350006" cy="1913366"/>
          </a:xfrm>
        </p:grpSpPr>
        <p:sp>
          <p:nvSpPr>
            <p:cNvPr id="81" name="TextBox 80"/>
            <p:cNvSpPr txBox="1"/>
            <p:nvPr/>
          </p:nvSpPr>
          <p:spPr>
            <a:xfrm rot="18900000">
              <a:off x="2884245" y="6145448"/>
              <a:ext cx="1248632" cy="440548"/>
            </a:xfrm>
            <a:prstGeom prst="rect">
              <a:avLst/>
            </a:prstGeom>
            <a:noFill/>
          </p:spPr>
          <p:txBody>
            <a:bodyPr wrap="none" rtlCol="0">
              <a:spAutoFit/>
            </a:bodyPr>
            <a:lstStyle/>
            <a:p>
              <a:pPr algn="r"/>
              <a:r>
                <a:rPr lang="en-US" sz="1547" dirty="0">
                  <a:latin typeface="Helvetica Light" charset="0"/>
                  <a:ea typeface="Helvetica Light" charset="0"/>
                  <a:cs typeface="Helvetica Light" charset="0"/>
                </a:rPr>
                <a:t>Random</a:t>
              </a:r>
            </a:p>
          </p:txBody>
        </p:sp>
        <p:sp>
          <p:nvSpPr>
            <p:cNvPr id="26" name="Rectangle 25"/>
            <p:cNvSpPr/>
            <p:nvPr/>
          </p:nvSpPr>
          <p:spPr>
            <a:xfrm>
              <a:off x="3418221" y="5150874"/>
              <a:ext cx="793651" cy="594922"/>
            </a:xfrm>
            <a:prstGeom prst="rect">
              <a:avLst/>
            </a:prstGeom>
            <a:solidFill>
              <a:srgbClr val="FAA43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65" name="Group 64"/>
            <p:cNvGrpSpPr/>
            <p:nvPr/>
          </p:nvGrpSpPr>
          <p:grpSpPr>
            <a:xfrm>
              <a:off x="3639346" y="5077848"/>
              <a:ext cx="351400" cy="137160"/>
              <a:chOff x="1966431" y="5489165"/>
              <a:chExt cx="351400" cy="137160"/>
            </a:xfrm>
          </p:grpSpPr>
          <p:cxnSp>
            <p:nvCxnSpPr>
              <p:cNvPr id="66" name="Straight Arrow Connector 65"/>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1" name="TextBox 150"/>
            <p:cNvSpPr txBox="1"/>
            <p:nvPr/>
          </p:nvSpPr>
          <p:spPr>
            <a:xfrm>
              <a:off x="3389574" y="4672630"/>
              <a:ext cx="844677" cy="492443"/>
            </a:xfrm>
            <a:prstGeom prst="rect">
              <a:avLst/>
            </a:prstGeom>
            <a:noFill/>
          </p:spPr>
          <p:txBody>
            <a:bodyPr wrap="none" rtlCol="0">
              <a:spAutoFit/>
            </a:bodyPr>
            <a:lstStyle/>
            <a:p>
              <a:pPr algn="ctr"/>
              <a:r>
                <a:rPr lang="en-US">
                  <a:latin typeface="Helvetica Light" charset="0"/>
                  <a:ea typeface="Helvetica Light" charset="0"/>
                  <a:cs typeface="Helvetica Light" charset="0"/>
                </a:rPr>
                <a:t>70.6</a:t>
              </a:r>
              <a:endParaRPr lang="en-US" dirty="0">
                <a:latin typeface="Helvetica Light" charset="0"/>
                <a:ea typeface="Helvetica Light" charset="0"/>
                <a:cs typeface="Helvetica Light" charset="0"/>
              </a:endParaRPr>
            </a:p>
          </p:txBody>
        </p:sp>
      </p:grpSp>
      <p:grpSp>
        <p:nvGrpSpPr>
          <p:cNvPr id="30" name="Group 29"/>
          <p:cNvGrpSpPr/>
          <p:nvPr/>
        </p:nvGrpSpPr>
        <p:grpSpPr>
          <a:xfrm>
            <a:off x="4284953" y="4511159"/>
            <a:ext cx="874689" cy="1261521"/>
            <a:chOff x="2189024" y="4871879"/>
            <a:chExt cx="1166256" cy="1682028"/>
          </a:xfrm>
        </p:grpSpPr>
        <p:sp>
          <p:nvSpPr>
            <p:cNvPr id="80" name="TextBox 79"/>
            <p:cNvSpPr txBox="1"/>
            <p:nvPr/>
          </p:nvSpPr>
          <p:spPr>
            <a:xfrm rot="18900000">
              <a:off x="2189024" y="6113359"/>
              <a:ext cx="996430" cy="440548"/>
            </a:xfrm>
            <a:prstGeom prst="rect">
              <a:avLst/>
            </a:prstGeom>
            <a:noFill/>
          </p:spPr>
          <p:txBody>
            <a:bodyPr wrap="none" rtlCol="0">
              <a:spAutoFit/>
            </a:bodyPr>
            <a:lstStyle/>
            <a:p>
              <a:pPr algn="r"/>
              <a:r>
                <a:rPr lang="en-US" sz="1547" dirty="0" err="1">
                  <a:latin typeface="Helvetica Light" charset="0"/>
                  <a:ea typeface="Helvetica Light" charset="0"/>
                  <a:cs typeface="Helvetica Light" charset="0"/>
                </a:rPr>
                <a:t>FSIMc</a:t>
              </a:r>
              <a:endParaRPr lang="en-US" sz="1547" dirty="0">
                <a:latin typeface="Helvetica Light" charset="0"/>
                <a:ea typeface="Helvetica Light" charset="0"/>
                <a:cs typeface="Helvetica Light" charset="0"/>
              </a:endParaRPr>
            </a:p>
          </p:txBody>
        </p:sp>
        <p:sp>
          <p:nvSpPr>
            <p:cNvPr id="25" name="Rectangle 24"/>
            <p:cNvSpPr/>
            <p:nvPr/>
          </p:nvSpPr>
          <p:spPr>
            <a:xfrm>
              <a:off x="2517595" y="5360848"/>
              <a:ext cx="793651" cy="384948"/>
            </a:xfrm>
            <a:prstGeom prst="rect">
              <a:avLst/>
            </a:prstGeom>
            <a:solidFill>
              <a:srgbClr val="F1585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59" name="Group 58"/>
            <p:cNvGrpSpPr/>
            <p:nvPr/>
          </p:nvGrpSpPr>
          <p:grpSpPr>
            <a:xfrm>
              <a:off x="2738720" y="5289728"/>
              <a:ext cx="351400" cy="137160"/>
              <a:chOff x="1966431" y="5489165"/>
              <a:chExt cx="351400" cy="137160"/>
            </a:xfrm>
          </p:grpSpPr>
          <p:cxnSp>
            <p:nvCxnSpPr>
              <p:cNvPr id="62" name="Straight Arrow Connector 61"/>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2" name="TextBox 151"/>
            <p:cNvSpPr txBox="1"/>
            <p:nvPr/>
          </p:nvSpPr>
          <p:spPr>
            <a:xfrm>
              <a:off x="2510600" y="4871879"/>
              <a:ext cx="844680" cy="492443"/>
            </a:xfrm>
            <a:prstGeom prst="rect">
              <a:avLst/>
            </a:prstGeom>
            <a:noFill/>
          </p:spPr>
          <p:txBody>
            <a:bodyPr wrap="none" rtlCol="0">
              <a:spAutoFit/>
            </a:bodyPr>
            <a:lstStyle/>
            <a:p>
              <a:pPr algn="ctr"/>
              <a:r>
                <a:rPr lang="en-US">
                  <a:latin typeface="Helvetica Light" charset="0"/>
                  <a:ea typeface="Helvetica Light" charset="0"/>
                  <a:cs typeface="Helvetica Light" charset="0"/>
                </a:rPr>
                <a:t>70.0</a:t>
              </a:r>
              <a:endParaRPr lang="en-US" dirty="0">
                <a:latin typeface="Helvetica Light" charset="0"/>
                <a:ea typeface="Helvetica Light" charset="0"/>
                <a:cs typeface="Helvetica Light" charset="0"/>
              </a:endParaRPr>
            </a:p>
          </p:txBody>
        </p:sp>
      </p:grpSp>
      <p:grpSp>
        <p:nvGrpSpPr>
          <p:cNvPr id="28" name="Group 27"/>
          <p:cNvGrpSpPr/>
          <p:nvPr/>
        </p:nvGrpSpPr>
        <p:grpSpPr>
          <a:xfrm>
            <a:off x="3714251" y="4592669"/>
            <a:ext cx="756840" cy="1149403"/>
            <a:chOff x="1428084" y="4980562"/>
            <a:chExt cx="1009122" cy="1532538"/>
          </a:xfrm>
        </p:grpSpPr>
        <p:sp>
          <p:nvSpPr>
            <p:cNvPr id="79" name="TextBox 78"/>
            <p:cNvSpPr txBox="1"/>
            <p:nvPr/>
          </p:nvSpPr>
          <p:spPr>
            <a:xfrm rot="18900000">
              <a:off x="1428084" y="6072552"/>
              <a:ext cx="863914" cy="440548"/>
            </a:xfrm>
            <a:prstGeom prst="rect">
              <a:avLst/>
            </a:prstGeom>
            <a:noFill/>
          </p:spPr>
          <p:txBody>
            <a:bodyPr wrap="none" rtlCol="0">
              <a:spAutoFit/>
            </a:bodyPr>
            <a:lstStyle/>
            <a:p>
              <a:pPr algn="r"/>
              <a:r>
                <a:rPr lang="en-US" sz="1547" dirty="0">
                  <a:latin typeface="Helvetica Light" charset="0"/>
                  <a:ea typeface="Helvetica Light" charset="0"/>
                  <a:cs typeface="Helvetica Light" charset="0"/>
                </a:rPr>
                <a:t>SSIM</a:t>
              </a:r>
            </a:p>
          </p:txBody>
        </p:sp>
        <p:sp>
          <p:nvSpPr>
            <p:cNvPr id="22" name="Rectangle 21"/>
            <p:cNvSpPr/>
            <p:nvPr/>
          </p:nvSpPr>
          <p:spPr>
            <a:xfrm>
              <a:off x="1616970" y="5465832"/>
              <a:ext cx="793651" cy="279963"/>
            </a:xfrm>
            <a:prstGeom prst="rect">
              <a:avLst/>
            </a:prstGeom>
            <a:solidFill>
              <a:srgbClr val="F1585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175">
                <a:latin typeface="Helvetica Light" charset="0"/>
                <a:ea typeface="Helvetica Light" charset="0"/>
                <a:cs typeface="Helvetica Light" charset="0"/>
              </a:endParaRPr>
            </a:p>
          </p:txBody>
        </p:sp>
        <p:grpSp>
          <p:nvGrpSpPr>
            <p:cNvPr id="15" name="Group 14"/>
            <p:cNvGrpSpPr/>
            <p:nvPr/>
          </p:nvGrpSpPr>
          <p:grpSpPr>
            <a:xfrm>
              <a:off x="1838095" y="5392913"/>
              <a:ext cx="351400" cy="137160"/>
              <a:chOff x="1966431" y="5489165"/>
              <a:chExt cx="351400" cy="137160"/>
            </a:xfrm>
          </p:grpSpPr>
          <p:cxnSp>
            <p:nvCxnSpPr>
              <p:cNvPr id="55" name="Straight Arrow Connector 54"/>
              <p:cNvCxnSpPr/>
              <p:nvPr/>
            </p:nvCxnSpPr>
            <p:spPr>
              <a:xfrm flipV="1">
                <a:off x="2142131" y="5489165"/>
                <a:ext cx="0" cy="13716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a:off x="1966431" y="548916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1966431" y="5626325"/>
                <a:ext cx="351400"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3" name="TextBox 152"/>
            <p:cNvSpPr txBox="1"/>
            <p:nvPr/>
          </p:nvSpPr>
          <p:spPr>
            <a:xfrm>
              <a:off x="1592527" y="4980562"/>
              <a:ext cx="844679" cy="492443"/>
            </a:xfrm>
            <a:prstGeom prst="rect">
              <a:avLst/>
            </a:prstGeom>
            <a:noFill/>
          </p:spPr>
          <p:txBody>
            <a:bodyPr wrap="none" rtlCol="0">
              <a:spAutoFit/>
            </a:bodyPr>
            <a:lstStyle/>
            <a:p>
              <a:pPr algn="ctr"/>
              <a:r>
                <a:rPr lang="en-US" dirty="0">
                  <a:latin typeface="Helvetica Light" charset="0"/>
                  <a:ea typeface="Helvetica Light" charset="0"/>
                  <a:cs typeface="Helvetica Light" charset="0"/>
                </a:rPr>
                <a:t>69.7</a:t>
              </a:r>
            </a:p>
          </p:txBody>
        </p:sp>
      </p:grpSp>
      <p:sp>
        <p:nvSpPr>
          <p:cNvPr id="155" name="Rectangle 154"/>
          <p:cNvSpPr/>
          <p:nvPr/>
        </p:nvSpPr>
        <p:spPr>
          <a:xfrm>
            <a:off x="6048169" y="5883256"/>
            <a:ext cx="3788315" cy="63567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47" b="1" i="1" dirty="0">
                <a:solidFill>
                  <a:schemeClr val="tx1"/>
                </a:solidFill>
                <a:latin typeface="Helvetica Light" charset="0"/>
                <a:ea typeface="Helvetica Light" charset="0"/>
                <a:cs typeface="Helvetica Light" charset="0"/>
              </a:rPr>
              <a:t>VGG (“perceptual loss”) </a:t>
            </a:r>
          </a:p>
          <a:p>
            <a:pPr algn="ctr"/>
            <a:r>
              <a:rPr lang="en-US" sz="1547" dirty="0">
                <a:solidFill>
                  <a:schemeClr val="tx1"/>
                </a:solidFill>
                <a:latin typeface="Helvetica Light" charset="0"/>
                <a:ea typeface="Helvetica Light" charset="0"/>
                <a:cs typeface="Helvetica Light" charset="0"/>
              </a:rPr>
              <a:t>correlates well</a:t>
            </a:r>
          </a:p>
        </p:txBody>
      </p:sp>
      <p:sp>
        <p:nvSpPr>
          <p:cNvPr id="123" name="Shape 158">
            <a:extLst>
              <a:ext uri="{FF2B5EF4-FFF2-40B4-BE49-F238E27FC236}">
                <a16:creationId xmlns:a16="http://schemas.microsoft.com/office/drawing/2014/main" id="{EF24F718-4C8B-2E4A-852A-0D6B2DA4EC6F}"/>
              </a:ext>
            </a:extLst>
          </p:cNvPr>
          <p:cNvSpPr/>
          <p:nvPr/>
        </p:nvSpPr>
        <p:spPr>
          <a:xfrm>
            <a:off x="4658481" y="6537678"/>
            <a:ext cx="7443788" cy="351954"/>
          </a:xfrm>
          <a:prstGeom prst="rect">
            <a:avLst/>
          </a:prstGeom>
          <a:ln w="12700">
            <a:miter lim="400000"/>
          </a:ln>
          <a:extLst>
            <a:ext uri="{C572A759-6A51-4108-AA02-DFA0A04FC94B}">
              <ma14:wrappingTextBoxFlag xmlns:ma14="http://schemas.microsoft.com/office/mac/drawingml/2011/main" xmlns="" val="1"/>
            </a:ext>
          </a:extLst>
        </p:spPr>
        <p:txBody>
          <a:bodyPr wrap="square" lIns="45719" tIns="45719" rIns="45719" bIns="45719">
            <a:spAutoFit/>
          </a:bodyPr>
          <a:lstStyle>
            <a:lvl1pPr algn="l" defTabSz="1300480">
              <a:defRPr sz="2400">
                <a:latin typeface="Arial"/>
                <a:ea typeface="Arial"/>
                <a:cs typeface="Arial"/>
                <a:sym typeface="Arial"/>
              </a:defRPr>
            </a:lvl1pPr>
          </a:lstStyle>
          <a:p>
            <a:pPr algn="r"/>
            <a:r>
              <a:rPr lang="en-US" sz="1687" dirty="0"/>
              <a:t>Slide credit: Richard Zhang</a:t>
            </a:r>
            <a:endParaRPr sz="1687" dirty="0"/>
          </a:p>
        </p:txBody>
      </p:sp>
    </p:spTree>
    <p:extLst>
      <p:ext uri="{BB962C8B-B14F-4D97-AF65-F5344CB8AC3E}">
        <p14:creationId xmlns:p14="http://schemas.microsoft.com/office/powerpoint/2010/main" val="332124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5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2"/>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1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3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155" grpId="0"/>
      <p:bldP spid="155"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2E7CC-6567-4941-82F9-21EDF2652C08}"/>
              </a:ext>
            </a:extLst>
          </p:cNvPr>
          <p:cNvGrpSpPr/>
          <p:nvPr/>
        </p:nvGrpSpPr>
        <p:grpSpPr>
          <a:xfrm>
            <a:off x="183174" y="771835"/>
            <a:ext cx="12056820" cy="1341291"/>
            <a:chOff x="183174" y="771835"/>
            <a:chExt cx="12056820" cy="1341291"/>
          </a:xfrm>
        </p:grpSpPr>
        <p:cxnSp>
          <p:nvCxnSpPr>
            <p:cNvPr id="21" name="Straight Arrow Connector 20">
              <a:extLst>
                <a:ext uri="{FF2B5EF4-FFF2-40B4-BE49-F238E27FC236}">
                  <a16:creationId xmlns:a16="http://schemas.microsoft.com/office/drawing/2014/main" id="{3BE80DC2-B794-E346-8573-77F1F451AB91}"/>
                </a:ext>
              </a:extLst>
            </p:cNvPr>
            <p:cNvCxnSpPr>
              <a:stCxn id="52" idx="3"/>
              <a:endCxn id="50" idx="1"/>
            </p:cNvCxnSpPr>
            <p:nvPr/>
          </p:nvCxnSpPr>
          <p:spPr>
            <a:xfrm flipV="1">
              <a:off x="1295101" y="1557162"/>
              <a:ext cx="4491460" cy="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95C0182D-AFE6-F24E-B423-19A1A14313D4}"/>
                </a:ext>
              </a:extLst>
            </p:cNvPr>
            <p:cNvSpPr txBox="1"/>
            <p:nvPr/>
          </p:nvSpPr>
          <p:spPr>
            <a:xfrm>
              <a:off x="7577236" y="771835"/>
              <a:ext cx="2872081" cy="461665"/>
            </a:xfrm>
            <a:prstGeom prst="rect">
              <a:avLst/>
            </a:prstGeom>
            <a:noFill/>
          </p:spPr>
          <p:txBody>
            <a:bodyPr wrap="square" lIns="0" rIns="0" rtlCol="0">
              <a:spAutoFit/>
            </a:bodyPr>
            <a:lstStyle/>
            <a:p>
              <a:pPr algn="ctr"/>
              <a:r>
                <a:rPr lang="en-US" sz="2400" dirty="0"/>
                <a:t>goal: match the text t</a:t>
              </a:r>
              <a:endParaRPr lang="en-US" sz="2400" baseline="-25000" dirty="0"/>
            </a:p>
          </p:txBody>
        </p:sp>
        <p:sp>
          <p:nvSpPr>
            <p:cNvPr id="50" name="TextBox 49">
              <a:extLst>
                <a:ext uri="{FF2B5EF4-FFF2-40B4-BE49-F238E27FC236}">
                  <a16:creationId xmlns:a16="http://schemas.microsoft.com/office/drawing/2014/main" id="{085F0763-9307-5642-BD56-E3AFE92CF6F3}"/>
                </a:ext>
              </a:extLst>
            </p:cNvPr>
            <p:cNvSpPr txBox="1"/>
            <p:nvPr/>
          </p:nvSpPr>
          <p:spPr>
            <a:xfrm>
              <a:off x="5786561" y="1295552"/>
              <a:ext cx="6453433"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 photo of a yellow bird flying in the sky”</a:t>
              </a:r>
            </a:p>
          </p:txBody>
        </p:sp>
        <p:pic>
          <p:nvPicPr>
            <p:cNvPr id="52" name="Picture 10" descr="User icon - Free download on Iconfinder">
              <a:extLst>
                <a:ext uri="{FF2B5EF4-FFF2-40B4-BE49-F238E27FC236}">
                  <a16:creationId xmlns:a16="http://schemas.microsoft.com/office/drawing/2014/main" id="{C24C3C02-1A36-B442-8944-B70B7BBBF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74" y="1001199"/>
              <a:ext cx="1111927" cy="11119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9D98514D-B07B-BF44-B2C3-D8850B7D2CFB}"/>
              </a:ext>
            </a:extLst>
          </p:cNvPr>
          <p:cNvGrpSpPr/>
          <p:nvPr/>
        </p:nvGrpSpPr>
        <p:grpSpPr>
          <a:xfrm>
            <a:off x="8001169" y="4556666"/>
            <a:ext cx="2445761" cy="1005782"/>
            <a:chOff x="8422905" y="4556885"/>
            <a:chExt cx="2445761" cy="1005782"/>
          </a:xfrm>
        </p:grpSpPr>
        <p:sp>
          <p:nvSpPr>
            <p:cNvPr id="62" name="TextBox 61">
              <a:extLst>
                <a:ext uri="{FF2B5EF4-FFF2-40B4-BE49-F238E27FC236}">
                  <a16:creationId xmlns:a16="http://schemas.microsoft.com/office/drawing/2014/main" id="{B2EF2DEF-C5AA-A542-9F0A-60321938EFF5}"/>
                </a:ext>
              </a:extLst>
            </p:cNvPr>
            <p:cNvSpPr txBox="1"/>
            <p:nvPr/>
          </p:nvSpPr>
          <p:spPr>
            <a:xfrm>
              <a:off x="9013278" y="5101002"/>
              <a:ext cx="1305165" cy="461665"/>
            </a:xfrm>
            <a:prstGeom prst="rect">
              <a:avLst/>
            </a:prstGeom>
            <a:noFill/>
          </p:spPr>
          <p:txBody>
            <a:bodyPr wrap="none" rtlCol="0">
              <a:spAutoFit/>
            </a:bodyPr>
            <a:lstStyle/>
            <a:p>
              <a:r>
                <a:rPr lang="en-US" sz="2400" dirty="0" err="1">
                  <a:latin typeface="Lucida Calligraphy" panose="03010101010101010101" pitchFamily="66" charset="77"/>
                </a:rPr>
                <a:t>L</a:t>
              </a:r>
              <a:r>
                <a:rPr lang="en-US" sz="2400" baseline="-25000" dirty="0" err="1"/>
                <a:t>sem</a:t>
              </a:r>
              <a:r>
                <a:rPr lang="en-US" sz="2400" dirty="0"/>
                <a:t>(x, t)</a:t>
              </a:r>
            </a:p>
          </p:txBody>
        </p:sp>
        <p:sp>
          <p:nvSpPr>
            <p:cNvPr id="63" name="TextBox 62">
              <a:extLst>
                <a:ext uri="{FF2B5EF4-FFF2-40B4-BE49-F238E27FC236}">
                  <a16:creationId xmlns:a16="http://schemas.microsoft.com/office/drawing/2014/main" id="{71F75738-85D2-3F42-A388-077A846C25FF}"/>
                </a:ext>
              </a:extLst>
            </p:cNvPr>
            <p:cNvSpPr txBox="1"/>
            <p:nvPr/>
          </p:nvSpPr>
          <p:spPr>
            <a:xfrm>
              <a:off x="8822016" y="4698904"/>
              <a:ext cx="1718686" cy="461665"/>
            </a:xfrm>
            <a:prstGeom prst="rect">
              <a:avLst/>
            </a:prstGeom>
            <a:noFill/>
          </p:spPr>
          <p:txBody>
            <a:bodyPr wrap="square" lIns="0" rIns="0" rtlCol="0">
              <a:spAutoFit/>
            </a:bodyPr>
            <a:lstStyle/>
            <a:p>
              <a:pPr algn="ctr"/>
              <a:r>
                <a:rPr lang="en-US" sz="2400" dirty="0"/>
                <a:t>semantic loss</a:t>
              </a:r>
              <a:endParaRPr lang="en-US" sz="2400" baseline="-25000" dirty="0"/>
            </a:p>
          </p:txBody>
        </p:sp>
        <p:sp>
          <p:nvSpPr>
            <p:cNvPr id="61" name="Left Brace 60">
              <a:extLst>
                <a:ext uri="{FF2B5EF4-FFF2-40B4-BE49-F238E27FC236}">
                  <a16:creationId xmlns:a16="http://schemas.microsoft.com/office/drawing/2014/main" id="{A5766C5B-AA2C-B54C-B091-38A4A5F7768A}"/>
                </a:ext>
              </a:extLst>
            </p:cNvPr>
            <p:cNvSpPr/>
            <p:nvPr/>
          </p:nvSpPr>
          <p:spPr>
            <a:xfrm rot="16200000">
              <a:off x="9555020" y="3424770"/>
              <a:ext cx="181531" cy="2445761"/>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57E58200-889D-DC41-B4F9-F43AC844C677}"/>
              </a:ext>
            </a:extLst>
          </p:cNvPr>
          <p:cNvGrpSpPr/>
          <p:nvPr/>
        </p:nvGrpSpPr>
        <p:grpSpPr>
          <a:xfrm>
            <a:off x="1725457" y="3762880"/>
            <a:ext cx="7552412" cy="1929532"/>
            <a:chOff x="1725457" y="3762880"/>
            <a:chExt cx="7552412" cy="1929532"/>
          </a:xfrm>
        </p:grpSpPr>
        <p:cxnSp>
          <p:nvCxnSpPr>
            <p:cNvPr id="54" name="Straight Arrow Connector 53">
              <a:extLst>
                <a:ext uri="{FF2B5EF4-FFF2-40B4-BE49-F238E27FC236}">
                  <a16:creationId xmlns:a16="http://schemas.microsoft.com/office/drawing/2014/main" id="{908653E9-AEC8-D545-89D2-C523793838B6}"/>
                </a:ext>
              </a:extLst>
            </p:cNvPr>
            <p:cNvCxnSpPr>
              <a:cxnSpLocks/>
            </p:cNvCxnSpPr>
            <p:nvPr/>
          </p:nvCxnSpPr>
          <p:spPr>
            <a:xfrm flipV="1">
              <a:off x="1737734" y="3762880"/>
              <a:ext cx="0" cy="192953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9849756F-780B-6845-89B7-4FA69CF54C4E}"/>
                </a:ext>
              </a:extLst>
            </p:cNvPr>
            <p:cNvCxnSpPr>
              <a:cxnSpLocks/>
            </p:cNvCxnSpPr>
            <p:nvPr/>
          </p:nvCxnSpPr>
          <p:spPr>
            <a:xfrm flipH="1">
              <a:off x="1725457" y="5692412"/>
              <a:ext cx="7552412" cy="0"/>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C7891B4-D8BD-0C4C-9224-542DA0D10749}"/>
                </a:ext>
              </a:extLst>
            </p:cNvPr>
            <p:cNvSpPr txBox="1"/>
            <p:nvPr/>
          </p:nvSpPr>
          <p:spPr>
            <a:xfrm>
              <a:off x="1734957" y="5215035"/>
              <a:ext cx="1620169" cy="461665"/>
            </a:xfrm>
            <a:prstGeom prst="rect">
              <a:avLst/>
            </a:prstGeom>
            <a:noFill/>
          </p:spPr>
          <p:txBody>
            <a:bodyPr wrap="square" lIns="0" rIns="0" rtlCol="0">
              <a:spAutoFit/>
            </a:bodyPr>
            <a:lstStyle/>
            <a:p>
              <a:pPr algn="ctr"/>
              <a:r>
                <a:rPr lang="en-US" sz="2400" dirty="0"/>
                <a:t>optimize z</a:t>
              </a:r>
              <a:endParaRPr lang="en-US" sz="2400" baseline="-25000" dirty="0"/>
            </a:p>
          </p:txBody>
        </p:sp>
      </p:grpSp>
      <p:grpSp>
        <p:nvGrpSpPr>
          <p:cNvPr id="19" name="Group 18">
            <a:extLst>
              <a:ext uri="{FF2B5EF4-FFF2-40B4-BE49-F238E27FC236}">
                <a16:creationId xmlns:a16="http://schemas.microsoft.com/office/drawing/2014/main" id="{701DCDFF-6340-4246-9724-D1D942CE5267}"/>
              </a:ext>
            </a:extLst>
          </p:cNvPr>
          <p:cNvGrpSpPr/>
          <p:nvPr/>
        </p:nvGrpSpPr>
        <p:grpSpPr>
          <a:xfrm>
            <a:off x="8665578" y="1960792"/>
            <a:ext cx="2445762" cy="1807326"/>
            <a:chOff x="8665578" y="1960792"/>
            <a:chExt cx="2445762" cy="1807326"/>
          </a:xfrm>
        </p:grpSpPr>
        <p:sp>
          <p:nvSpPr>
            <p:cNvPr id="51" name="TextBox 50">
              <a:extLst>
                <a:ext uri="{FF2B5EF4-FFF2-40B4-BE49-F238E27FC236}">
                  <a16:creationId xmlns:a16="http://schemas.microsoft.com/office/drawing/2014/main" id="{94267758-1EF9-CB46-B67C-853664FC3867}"/>
                </a:ext>
              </a:extLst>
            </p:cNvPr>
            <p:cNvSpPr txBox="1"/>
            <p:nvPr/>
          </p:nvSpPr>
          <p:spPr>
            <a:xfrm>
              <a:off x="9734324" y="3306453"/>
              <a:ext cx="393404" cy="461665"/>
            </a:xfrm>
            <a:prstGeom prst="rect">
              <a:avLst/>
            </a:prstGeom>
            <a:noFill/>
          </p:spPr>
          <p:txBody>
            <a:bodyPr wrap="square" lIns="0" rIns="0" rtlCol="0">
              <a:spAutoFit/>
            </a:bodyPr>
            <a:lstStyle/>
            <a:p>
              <a:pPr algn="ctr"/>
              <a:r>
                <a:rPr lang="en-US" sz="2400" dirty="0"/>
                <a:t>e</a:t>
              </a:r>
              <a:r>
                <a:rPr lang="en-US" sz="2400" baseline="-25000" dirty="0"/>
                <a:t>t</a:t>
              </a:r>
            </a:p>
          </p:txBody>
        </p:sp>
        <p:cxnSp>
          <p:nvCxnSpPr>
            <p:cNvPr id="46" name="Straight Arrow Connector 45">
              <a:extLst>
                <a:ext uri="{FF2B5EF4-FFF2-40B4-BE49-F238E27FC236}">
                  <a16:creationId xmlns:a16="http://schemas.microsoft.com/office/drawing/2014/main" id="{60A010CD-A7B2-4F45-AE3C-292482CD83E9}"/>
                </a:ext>
              </a:extLst>
            </p:cNvPr>
            <p:cNvCxnSpPr>
              <a:cxnSpLocks/>
            </p:cNvCxnSpPr>
            <p:nvPr/>
          </p:nvCxnSpPr>
          <p:spPr>
            <a:xfrm flipH="1">
              <a:off x="9916677" y="1960792"/>
              <a:ext cx="14349" cy="131974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rapezoid 46">
              <a:extLst>
                <a:ext uri="{FF2B5EF4-FFF2-40B4-BE49-F238E27FC236}">
                  <a16:creationId xmlns:a16="http://schemas.microsoft.com/office/drawing/2014/main" id="{A8BB7014-97D0-434F-B592-1E3EFF57E4A7}"/>
                </a:ext>
              </a:extLst>
            </p:cNvPr>
            <p:cNvSpPr/>
            <p:nvPr/>
          </p:nvSpPr>
          <p:spPr>
            <a:xfrm rot="10800000" flipH="1">
              <a:off x="8665578" y="2161270"/>
              <a:ext cx="2445762" cy="654422"/>
            </a:xfrm>
            <a:prstGeom prst="trapezoid">
              <a:avLst>
                <a:gd name="adj" fmla="val 144993"/>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8" name="TextBox 47">
              <a:extLst>
                <a:ext uri="{FF2B5EF4-FFF2-40B4-BE49-F238E27FC236}">
                  <a16:creationId xmlns:a16="http://schemas.microsoft.com/office/drawing/2014/main" id="{D6C1EC73-35E7-3347-BD0A-B2F2B06CB855}"/>
                </a:ext>
              </a:extLst>
            </p:cNvPr>
            <p:cNvSpPr txBox="1"/>
            <p:nvPr/>
          </p:nvSpPr>
          <p:spPr>
            <a:xfrm>
              <a:off x="9735185" y="2219868"/>
              <a:ext cx="306547" cy="461665"/>
            </a:xfrm>
            <a:prstGeom prst="rect">
              <a:avLst/>
            </a:prstGeom>
            <a:noFill/>
          </p:spPr>
          <p:txBody>
            <a:bodyPr wrap="square" lIns="0" rIns="0" rtlCol="0">
              <a:spAutoFit/>
            </a:bodyPr>
            <a:lstStyle/>
            <a:p>
              <a:pPr algn="ctr"/>
              <a:r>
                <a:rPr lang="en-US" sz="2400" dirty="0"/>
                <a:t>C</a:t>
              </a:r>
              <a:r>
                <a:rPr lang="en-US" sz="2400" baseline="-25000" dirty="0"/>
                <a:t>t</a:t>
              </a:r>
            </a:p>
          </p:txBody>
        </p:sp>
      </p:grpSp>
      <p:grpSp>
        <p:nvGrpSpPr>
          <p:cNvPr id="22" name="Group 21">
            <a:extLst>
              <a:ext uri="{FF2B5EF4-FFF2-40B4-BE49-F238E27FC236}">
                <a16:creationId xmlns:a16="http://schemas.microsoft.com/office/drawing/2014/main" id="{3BCFA459-E7F0-E941-A776-18A53E8C42DF}"/>
              </a:ext>
            </a:extLst>
          </p:cNvPr>
          <p:cNvGrpSpPr/>
          <p:nvPr/>
        </p:nvGrpSpPr>
        <p:grpSpPr>
          <a:xfrm>
            <a:off x="6521531" y="2755576"/>
            <a:ext cx="3212793" cy="1597699"/>
            <a:chOff x="6521531" y="2755576"/>
            <a:chExt cx="3212793" cy="1597699"/>
          </a:xfrm>
        </p:grpSpPr>
        <p:cxnSp>
          <p:nvCxnSpPr>
            <p:cNvPr id="34" name="Straight Arrow Connector 33">
              <a:extLst>
                <a:ext uri="{FF2B5EF4-FFF2-40B4-BE49-F238E27FC236}">
                  <a16:creationId xmlns:a16="http://schemas.microsoft.com/office/drawing/2014/main" id="{64EC1742-59C2-404F-A5D0-8E3E0560DCFA}"/>
                </a:ext>
              </a:extLst>
            </p:cNvPr>
            <p:cNvCxnSpPr>
              <a:cxnSpLocks/>
            </p:cNvCxnSpPr>
            <p:nvPr/>
          </p:nvCxnSpPr>
          <p:spPr>
            <a:xfrm>
              <a:off x="6521531" y="3545064"/>
              <a:ext cx="1856204" cy="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E519417-7129-D54C-98A9-5BB7EA2CD103}"/>
                </a:ext>
              </a:extLst>
            </p:cNvPr>
            <p:cNvSpPr txBox="1"/>
            <p:nvPr/>
          </p:nvSpPr>
          <p:spPr>
            <a:xfrm>
              <a:off x="8428011" y="3306453"/>
              <a:ext cx="393404" cy="461665"/>
            </a:xfrm>
            <a:prstGeom prst="rect">
              <a:avLst/>
            </a:prstGeom>
            <a:noFill/>
          </p:spPr>
          <p:txBody>
            <a:bodyPr wrap="square" lIns="0" rIns="0" rtlCol="0">
              <a:spAutoFit/>
            </a:bodyPr>
            <a:lstStyle/>
            <a:p>
              <a:pPr algn="ctr"/>
              <a:r>
                <a:rPr lang="en-US" sz="2400" dirty="0" err="1"/>
                <a:t>e</a:t>
              </a:r>
              <a:r>
                <a:rPr lang="en-US" sz="2400" baseline="-25000" dirty="0" err="1"/>
                <a:t>i</a:t>
              </a:r>
              <a:endParaRPr lang="en-US" sz="2400" baseline="-25000" dirty="0"/>
            </a:p>
          </p:txBody>
        </p:sp>
        <p:sp>
          <p:nvSpPr>
            <p:cNvPr id="36" name="Trapezoid 35">
              <a:extLst>
                <a:ext uri="{FF2B5EF4-FFF2-40B4-BE49-F238E27FC236}">
                  <a16:creationId xmlns:a16="http://schemas.microsoft.com/office/drawing/2014/main" id="{9AC404BD-E23D-0643-91FA-8F815DAE7745}"/>
                </a:ext>
              </a:extLst>
            </p:cNvPr>
            <p:cNvSpPr/>
            <p:nvPr/>
          </p:nvSpPr>
          <p:spPr>
            <a:xfrm rot="5400000" flipH="1">
              <a:off x="6670553" y="2937405"/>
              <a:ext cx="1597699" cy="1234042"/>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TextBox 36">
              <a:extLst>
                <a:ext uri="{FF2B5EF4-FFF2-40B4-BE49-F238E27FC236}">
                  <a16:creationId xmlns:a16="http://schemas.microsoft.com/office/drawing/2014/main" id="{1A698393-4B7A-7F47-BB85-FAA5E6EF1D2F}"/>
                </a:ext>
              </a:extLst>
            </p:cNvPr>
            <p:cNvSpPr txBox="1"/>
            <p:nvPr/>
          </p:nvSpPr>
          <p:spPr>
            <a:xfrm>
              <a:off x="7222664" y="3311006"/>
              <a:ext cx="306547" cy="461665"/>
            </a:xfrm>
            <a:prstGeom prst="rect">
              <a:avLst/>
            </a:prstGeom>
            <a:noFill/>
          </p:spPr>
          <p:txBody>
            <a:bodyPr wrap="square" lIns="0" rIns="0" rtlCol="0">
              <a:spAutoFit/>
            </a:bodyPr>
            <a:lstStyle/>
            <a:p>
              <a:pPr algn="ctr"/>
              <a:r>
                <a:rPr lang="en-US" sz="2400" dirty="0"/>
                <a:t>C</a:t>
              </a:r>
              <a:r>
                <a:rPr lang="en-US" sz="2400" baseline="-25000" dirty="0"/>
                <a:t>i</a:t>
              </a:r>
            </a:p>
          </p:txBody>
        </p:sp>
        <p:cxnSp>
          <p:nvCxnSpPr>
            <p:cNvPr id="74" name="Straight Arrow Connector 73">
              <a:extLst>
                <a:ext uri="{FF2B5EF4-FFF2-40B4-BE49-F238E27FC236}">
                  <a16:creationId xmlns:a16="http://schemas.microsoft.com/office/drawing/2014/main" id="{E2755AC1-E0F5-7447-8E68-703DE8A10337}"/>
                </a:ext>
              </a:extLst>
            </p:cNvPr>
            <p:cNvCxnSpPr>
              <a:cxnSpLocks/>
              <a:stCxn id="38" idx="3"/>
              <a:endCxn id="51" idx="1"/>
            </p:cNvCxnSpPr>
            <p:nvPr/>
          </p:nvCxnSpPr>
          <p:spPr>
            <a:xfrm>
              <a:off x="8821415" y="3537286"/>
              <a:ext cx="912909"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5E983A91-2648-EC49-81B4-17AF9D41B3A1}"/>
              </a:ext>
            </a:extLst>
          </p:cNvPr>
          <p:cNvGrpSpPr/>
          <p:nvPr/>
        </p:nvGrpSpPr>
        <p:grpSpPr>
          <a:xfrm>
            <a:off x="1567186" y="2647309"/>
            <a:ext cx="2435069" cy="1866446"/>
            <a:chOff x="1567186" y="2647309"/>
            <a:chExt cx="2435069" cy="1866446"/>
          </a:xfrm>
        </p:grpSpPr>
        <p:cxnSp>
          <p:nvCxnSpPr>
            <p:cNvPr id="77" name="Straight Arrow Connector 76">
              <a:extLst>
                <a:ext uri="{FF2B5EF4-FFF2-40B4-BE49-F238E27FC236}">
                  <a16:creationId xmlns:a16="http://schemas.microsoft.com/office/drawing/2014/main" id="{2D4D7006-07C1-2045-9F21-9471F77B8660}"/>
                </a:ext>
              </a:extLst>
            </p:cNvPr>
            <p:cNvCxnSpPr>
              <a:cxnSpLocks/>
              <a:stCxn id="83" idx="3"/>
            </p:cNvCxnSpPr>
            <p:nvPr/>
          </p:nvCxnSpPr>
          <p:spPr>
            <a:xfrm>
              <a:off x="1925659" y="3523934"/>
              <a:ext cx="2076596" cy="3049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Trapezoid 78">
              <a:extLst>
                <a:ext uri="{FF2B5EF4-FFF2-40B4-BE49-F238E27FC236}">
                  <a16:creationId xmlns:a16="http://schemas.microsoft.com/office/drawing/2014/main" id="{B1B2A5AC-A9C0-404D-B417-F7FD1AF937D5}"/>
                </a:ext>
              </a:extLst>
            </p:cNvPr>
            <p:cNvSpPr/>
            <p:nvPr/>
          </p:nvSpPr>
          <p:spPr>
            <a:xfrm rot="5400000" flipH="1" flipV="1">
              <a:off x="2145108" y="2843629"/>
              <a:ext cx="1866446" cy="1473805"/>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0" name="Trapezoid 79">
              <a:extLst>
                <a:ext uri="{FF2B5EF4-FFF2-40B4-BE49-F238E27FC236}">
                  <a16:creationId xmlns:a16="http://schemas.microsoft.com/office/drawing/2014/main" id="{464AF176-2D5A-B445-AE03-E5CE88576462}"/>
                </a:ext>
              </a:extLst>
            </p:cNvPr>
            <p:cNvSpPr/>
            <p:nvPr/>
          </p:nvSpPr>
          <p:spPr>
            <a:xfrm rot="5400000" flipH="1" flipV="1">
              <a:off x="2515001" y="3152747"/>
              <a:ext cx="1600890" cy="860862"/>
            </a:xfrm>
            <a:prstGeom prst="trapezoid">
              <a:avLst>
                <a:gd name="adj" fmla="val 49301"/>
              </a:avLst>
            </a:prstGeom>
            <a:solidFill>
              <a:schemeClr val="bg1"/>
            </a:solidFill>
            <a:ln w="19050">
              <a:solidFill>
                <a:schemeClr val="bg2">
                  <a:lumMod val="90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1" name="Trapezoid 80">
              <a:extLst>
                <a:ext uri="{FF2B5EF4-FFF2-40B4-BE49-F238E27FC236}">
                  <a16:creationId xmlns:a16="http://schemas.microsoft.com/office/drawing/2014/main" id="{DB6468CF-FD25-0C41-8407-43C11622CD26}"/>
                </a:ext>
              </a:extLst>
            </p:cNvPr>
            <p:cNvSpPr/>
            <p:nvPr/>
          </p:nvSpPr>
          <p:spPr>
            <a:xfrm rot="5400000" flipH="1" flipV="1">
              <a:off x="2258186" y="3386477"/>
              <a:ext cx="731586" cy="393403"/>
            </a:xfrm>
            <a:prstGeom prst="trapezoid">
              <a:avLst>
                <a:gd name="adj" fmla="val 49301"/>
              </a:avLst>
            </a:prstGeom>
            <a:solidFill>
              <a:schemeClr val="bg1"/>
            </a:solidFill>
            <a:ln w="19050">
              <a:solidFill>
                <a:schemeClr val="bg2">
                  <a:lumMod val="90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2" name="TextBox 81">
              <a:extLst>
                <a:ext uri="{FF2B5EF4-FFF2-40B4-BE49-F238E27FC236}">
                  <a16:creationId xmlns:a16="http://schemas.microsoft.com/office/drawing/2014/main" id="{5361E959-0637-7842-9EC1-12DACCB3B72F}"/>
                </a:ext>
              </a:extLst>
            </p:cNvPr>
            <p:cNvSpPr txBox="1"/>
            <p:nvPr/>
          </p:nvSpPr>
          <p:spPr>
            <a:xfrm>
              <a:off x="2357956" y="3194129"/>
              <a:ext cx="1473806" cy="830997"/>
            </a:xfrm>
            <a:prstGeom prst="rect">
              <a:avLst/>
            </a:prstGeom>
            <a:noFill/>
          </p:spPr>
          <p:txBody>
            <a:bodyPr wrap="square" rtlCol="0">
              <a:spAutoFit/>
            </a:bodyPr>
            <a:lstStyle/>
            <a:p>
              <a:pPr algn="ctr"/>
              <a:r>
                <a:rPr lang="en-US" sz="2400" dirty="0"/>
                <a:t>generator</a:t>
              </a:r>
              <a:br>
                <a:rPr lang="en-US" sz="2400" dirty="0"/>
              </a:br>
              <a:r>
                <a:rPr lang="en-US" sz="2400" dirty="0"/>
                <a:t>G</a:t>
              </a:r>
            </a:p>
          </p:txBody>
        </p:sp>
        <p:sp>
          <p:nvSpPr>
            <p:cNvPr id="83" name="TextBox 82">
              <a:extLst>
                <a:ext uri="{FF2B5EF4-FFF2-40B4-BE49-F238E27FC236}">
                  <a16:creationId xmlns:a16="http://schemas.microsoft.com/office/drawing/2014/main" id="{D53EE41A-4362-5E45-AA2C-177355414F57}"/>
                </a:ext>
              </a:extLst>
            </p:cNvPr>
            <p:cNvSpPr txBox="1"/>
            <p:nvPr/>
          </p:nvSpPr>
          <p:spPr>
            <a:xfrm>
              <a:off x="1567186" y="3293101"/>
              <a:ext cx="358473" cy="461665"/>
            </a:xfrm>
            <a:prstGeom prst="rect">
              <a:avLst/>
            </a:prstGeom>
            <a:noFill/>
          </p:spPr>
          <p:txBody>
            <a:bodyPr wrap="square" lIns="0" rIns="0" rtlCol="0">
              <a:spAutoFit/>
            </a:bodyPr>
            <a:lstStyle/>
            <a:p>
              <a:pPr algn="ctr"/>
              <a:r>
                <a:rPr lang="en-US" sz="2400" dirty="0"/>
                <a:t>z</a:t>
              </a:r>
              <a:endParaRPr lang="en-US" sz="2400" baseline="-25000" dirty="0"/>
            </a:p>
          </p:txBody>
        </p:sp>
      </p:grpSp>
      <p:sp>
        <p:nvSpPr>
          <p:cNvPr id="87" name="TextBox 86">
            <a:extLst>
              <a:ext uri="{FF2B5EF4-FFF2-40B4-BE49-F238E27FC236}">
                <a16:creationId xmlns:a16="http://schemas.microsoft.com/office/drawing/2014/main" id="{8400BEED-3F69-0E45-BEDD-A63B33146727}"/>
              </a:ext>
            </a:extLst>
          </p:cNvPr>
          <p:cNvSpPr txBox="1"/>
          <p:nvPr/>
        </p:nvSpPr>
        <p:spPr>
          <a:xfrm>
            <a:off x="4972674" y="4698782"/>
            <a:ext cx="393404" cy="461665"/>
          </a:xfrm>
          <a:prstGeom prst="rect">
            <a:avLst/>
          </a:prstGeom>
          <a:noFill/>
        </p:spPr>
        <p:txBody>
          <a:bodyPr wrap="square" lIns="0" rIns="0" rtlCol="0">
            <a:spAutoFit/>
          </a:bodyPr>
          <a:lstStyle/>
          <a:p>
            <a:pPr algn="ctr"/>
            <a:r>
              <a:rPr lang="en-US" sz="2400" dirty="0"/>
              <a:t>x</a:t>
            </a:r>
            <a:endParaRPr lang="en-US" sz="2400" baseline="-25000" dirty="0"/>
          </a:p>
        </p:txBody>
      </p:sp>
      <p:pic>
        <p:nvPicPr>
          <p:cNvPr id="93" name="Picture 4">
            <a:extLst>
              <a:ext uri="{FF2B5EF4-FFF2-40B4-BE49-F238E27FC236}">
                <a16:creationId xmlns:a16="http://schemas.microsoft.com/office/drawing/2014/main" id="{EBA745E1-890E-6948-9796-36513BD81D9A}"/>
              </a:ext>
            </a:extLst>
          </p:cNvPr>
          <p:cNvPicPr>
            <a:picLocks noChangeAspect="1" noChangeArrowheads="1"/>
          </p:cNvPicPr>
          <p:nvPr/>
        </p:nvPicPr>
        <p:blipFill>
          <a:blip r:embed="rId4"/>
          <a:srcRect/>
          <a:stretch/>
        </p:blipFill>
        <p:spPr bwMode="auto">
          <a:xfrm>
            <a:off x="4115260" y="2493570"/>
            <a:ext cx="2157967" cy="2157967"/>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a:extLst>
              <a:ext uri="{FF2B5EF4-FFF2-40B4-BE49-F238E27FC236}">
                <a16:creationId xmlns:a16="http://schemas.microsoft.com/office/drawing/2014/main" id="{096A4631-65A8-7049-88EB-32C11FDE2BBD}"/>
              </a:ext>
            </a:extLst>
          </p:cNvPr>
          <p:cNvPicPr>
            <a:picLocks noChangeAspect="1" noChangeArrowheads="1"/>
          </p:cNvPicPr>
          <p:nvPr/>
        </p:nvPicPr>
        <p:blipFill>
          <a:blip r:embed="rId5"/>
          <a:srcRect/>
          <a:stretch/>
        </p:blipFill>
        <p:spPr bwMode="auto">
          <a:xfrm>
            <a:off x="4114774" y="2501546"/>
            <a:ext cx="2157969" cy="2157969"/>
          </a:xfrm>
          <a:prstGeom prst="rect">
            <a:avLst/>
          </a:prstGeom>
          <a:noFill/>
          <a:ln w="76200">
            <a:noFill/>
          </a:ln>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99813FFD-18FF-8341-AF86-B409C62AF853}"/>
              </a:ext>
            </a:extLst>
          </p:cNvPr>
          <p:cNvSpPr/>
          <p:nvPr/>
        </p:nvSpPr>
        <p:spPr>
          <a:xfrm>
            <a:off x="4115260" y="2493570"/>
            <a:ext cx="2157967" cy="215796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8C952789-446B-E94F-BC4B-1055A04B29A9}"/>
              </a:ext>
            </a:extLst>
          </p:cNvPr>
          <p:cNvSpPr txBox="1"/>
          <p:nvPr/>
        </p:nvSpPr>
        <p:spPr>
          <a:xfrm>
            <a:off x="7859028" y="6390844"/>
            <a:ext cx="4324325" cy="461665"/>
          </a:xfrm>
          <a:prstGeom prst="rect">
            <a:avLst/>
          </a:prstGeom>
          <a:noFill/>
        </p:spPr>
        <p:txBody>
          <a:bodyPr wrap="none" rtlCol="0">
            <a:spAutoFit/>
          </a:bodyPr>
          <a:lstStyle/>
          <a:p>
            <a:pPr algn="r"/>
            <a:r>
              <a:rPr lang="en-US" sz="2400" dirty="0"/>
              <a:t>[Bau, Paint by Word (</a:t>
            </a:r>
            <a:r>
              <a:rPr lang="en-US" sz="2400" dirty="0" err="1"/>
              <a:t>arXiv</a:t>
            </a:r>
            <a:r>
              <a:rPr lang="en-US" sz="2400" dirty="0"/>
              <a:t>) 2021]</a:t>
            </a:r>
          </a:p>
        </p:txBody>
      </p:sp>
    </p:spTree>
    <p:extLst>
      <p:ext uri="{BB962C8B-B14F-4D97-AF65-F5344CB8AC3E}">
        <p14:creationId xmlns:p14="http://schemas.microsoft.com/office/powerpoint/2010/main" val="207148865"/>
      </p:ext>
    </p:extLst>
  </p:cSld>
  <p:clrMapOvr>
    <a:masterClrMapping/>
  </p:clrMapOvr>
  <mc:AlternateContent xmlns:mc="http://schemas.openxmlformats.org/markup-compatibility/2006" xmlns:p14="http://schemas.microsoft.com/office/powerpoint/2010/main">
    <mc:Choice Requires="p14">
      <p:transition spd="slow" p14:dur="2000" advTm="25449"/>
    </mc:Choice>
    <mc:Fallback xmlns="">
      <p:transition spd="slow" advTm="254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50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3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A1AA7F-B18E-1145-B54E-FF4A3F306655}"/>
              </a:ext>
            </a:extLst>
          </p:cNvPr>
          <p:cNvPicPr>
            <a:picLocks noChangeAspect="1"/>
          </p:cNvPicPr>
          <p:nvPr/>
        </p:nvPicPr>
        <p:blipFill>
          <a:blip r:embed="rId3"/>
          <a:stretch>
            <a:fillRect/>
          </a:stretch>
        </p:blipFill>
        <p:spPr>
          <a:xfrm>
            <a:off x="1015888" y="1294729"/>
            <a:ext cx="7774715" cy="5261552"/>
          </a:xfrm>
          <a:prstGeom prst="rect">
            <a:avLst/>
          </a:prstGeom>
        </p:spPr>
      </p:pic>
      <p:sp>
        <p:nvSpPr>
          <p:cNvPr id="7" name="TextBox 6">
            <a:extLst>
              <a:ext uri="{FF2B5EF4-FFF2-40B4-BE49-F238E27FC236}">
                <a16:creationId xmlns:a16="http://schemas.microsoft.com/office/drawing/2014/main" id="{F4F72F34-40FD-FF45-8F94-5EB4408A32C1}"/>
              </a:ext>
            </a:extLst>
          </p:cNvPr>
          <p:cNvSpPr txBox="1"/>
          <p:nvPr/>
        </p:nvSpPr>
        <p:spPr>
          <a:xfrm>
            <a:off x="1061680" y="338837"/>
            <a:ext cx="7683129"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“A photo of a yellow bird flying through the air”</a:t>
            </a:r>
          </a:p>
        </p:txBody>
      </p:sp>
      <p:grpSp>
        <p:nvGrpSpPr>
          <p:cNvPr id="12" name="Group 11">
            <a:extLst>
              <a:ext uri="{FF2B5EF4-FFF2-40B4-BE49-F238E27FC236}">
                <a16:creationId xmlns:a16="http://schemas.microsoft.com/office/drawing/2014/main" id="{18914297-F1A8-8A48-BB76-FCF51DB67F9D}"/>
              </a:ext>
            </a:extLst>
          </p:cNvPr>
          <p:cNvGrpSpPr/>
          <p:nvPr/>
        </p:nvGrpSpPr>
        <p:grpSpPr>
          <a:xfrm>
            <a:off x="9304232" y="338837"/>
            <a:ext cx="2295665" cy="2933681"/>
            <a:chOff x="9304232" y="338837"/>
            <a:chExt cx="2295665" cy="2933681"/>
          </a:xfrm>
        </p:grpSpPr>
        <p:pic>
          <p:nvPicPr>
            <p:cNvPr id="5" name="Picture 4">
              <a:extLst>
                <a:ext uri="{FF2B5EF4-FFF2-40B4-BE49-F238E27FC236}">
                  <a16:creationId xmlns:a16="http://schemas.microsoft.com/office/drawing/2014/main" id="{4A43B824-04CD-3947-A00C-9DBA6BD64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4232" y="338837"/>
              <a:ext cx="2295665" cy="229566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715FEB4-5065-9E40-8D27-A55F24E1C897}"/>
                </a:ext>
              </a:extLst>
            </p:cNvPr>
            <p:cNvSpPr txBox="1"/>
            <p:nvPr/>
          </p:nvSpPr>
          <p:spPr>
            <a:xfrm>
              <a:off x="9795475" y="2626187"/>
              <a:ext cx="1313180" cy="646331"/>
            </a:xfrm>
            <a:prstGeom prst="rect">
              <a:avLst/>
            </a:prstGeom>
            <a:noFill/>
          </p:spPr>
          <p:txBody>
            <a:bodyPr wrap="none" rtlCol="0">
              <a:spAutoFit/>
            </a:bodyPr>
            <a:lstStyle/>
            <a:p>
              <a:pPr algn="ctr"/>
              <a:r>
                <a:rPr lang="en-US" sz="3600" dirty="0">
                  <a:latin typeface="Times New Roman" panose="02020603050405020304" pitchFamily="18" charset="0"/>
                  <a:cs typeface="Times New Roman" panose="02020603050405020304" pitchFamily="18" charset="0"/>
                </a:rPr>
                <a:t>Adam</a:t>
              </a:r>
            </a:p>
          </p:txBody>
        </p:sp>
      </p:grpSp>
      <p:grpSp>
        <p:nvGrpSpPr>
          <p:cNvPr id="13" name="Group 12">
            <a:extLst>
              <a:ext uri="{FF2B5EF4-FFF2-40B4-BE49-F238E27FC236}">
                <a16:creationId xmlns:a16="http://schemas.microsoft.com/office/drawing/2014/main" id="{34A45B9B-7756-4945-9BB1-85D26ECFBD9E}"/>
              </a:ext>
            </a:extLst>
          </p:cNvPr>
          <p:cNvGrpSpPr/>
          <p:nvPr/>
        </p:nvGrpSpPr>
        <p:grpSpPr>
          <a:xfrm>
            <a:off x="9304232" y="3519443"/>
            <a:ext cx="2295665" cy="3040362"/>
            <a:chOff x="9304232" y="3519443"/>
            <a:chExt cx="2295665" cy="3040362"/>
          </a:xfrm>
        </p:grpSpPr>
        <p:pic>
          <p:nvPicPr>
            <p:cNvPr id="4" name="Picture 2">
              <a:extLst>
                <a:ext uri="{FF2B5EF4-FFF2-40B4-BE49-F238E27FC236}">
                  <a16:creationId xmlns:a16="http://schemas.microsoft.com/office/drawing/2014/main" id="{20BAF45B-CE6B-814E-8A56-5B19ABCC78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4232" y="3519443"/>
              <a:ext cx="2295665" cy="229566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26277E2-7368-B249-8B13-9DF7873AEDEA}"/>
                </a:ext>
              </a:extLst>
            </p:cNvPr>
            <p:cNvSpPr txBox="1"/>
            <p:nvPr/>
          </p:nvSpPr>
          <p:spPr>
            <a:xfrm>
              <a:off x="9487698" y="5913474"/>
              <a:ext cx="1928733" cy="646331"/>
            </a:xfrm>
            <a:prstGeom prst="rect">
              <a:avLst/>
            </a:prstGeom>
            <a:noFill/>
          </p:spPr>
          <p:txBody>
            <a:bodyPr wrap="none" rtlCol="0">
              <a:spAutoFit/>
            </a:bodyPr>
            <a:lstStyle/>
            <a:p>
              <a:pPr algn="ctr"/>
              <a:r>
                <a:rPr lang="en-US" sz="3600" dirty="0">
                  <a:latin typeface="Times New Roman" panose="02020603050405020304" pitchFamily="18" charset="0"/>
                  <a:cs typeface="Times New Roman" panose="02020603050405020304" pitchFamily="18" charset="0"/>
                </a:rPr>
                <a:t>CMA-ES</a:t>
              </a:r>
            </a:p>
          </p:txBody>
        </p:sp>
      </p:grpSp>
    </p:spTree>
    <p:extLst>
      <p:ext uri="{BB962C8B-B14F-4D97-AF65-F5344CB8AC3E}">
        <p14:creationId xmlns:p14="http://schemas.microsoft.com/office/powerpoint/2010/main" val="547238934"/>
      </p:ext>
    </p:extLst>
  </p:cSld>
  <p:clrMapOvr>
    <a:masterClrMapping/>
  </p:clrMapOvr>
  <mc:AlternateContent xmlns:mc="http://schemas.openxmlformats.org/markup-compatibility/2006" xmlns:p14="http://schemas.microsoft.com/office/powerpoint/2010/main">
    <mc:Choice Requires="p14">
      <p:transition spd="slow" p14:dur="2000" advTm="10922"/>
    </mc:Choice>
    <mc:Fallback xmlns="">
      <p:transition spd="slow" advTm="109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4;p13">
            <a:extLst>
              <a:ext uri="{FF2B5EF4-FFF2-40B4-BE49-F238E27FC236}">
                <a16:creationId xmlns:a16="http://schemas.microsoft.com/office/drawing/2014/main" id="{8E59D846-6C14-D44A-BCC0-B29CD85C5683}"/>
              </a:ext>
            </a:extLst>
          </p:cNvPr>
          <p:cNvSpPr txBox="1"/>
          <p:nvPr/>
        </p:nvSpPr>
        <p:spPr>
          <a:xfrm>
            <a:off x="656156" y="1031857"/>
            <a:ext cx="1506142" cy="692467"/>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this is a speckle black white and yellow bird with a yellow patch on its head</a:t>
            </a:r>
            <a:endParaRPr sz="1100" dirty="0">
              <a:latin typeface="Times New Roman"/>
              <a:ea typeface="Times New Roman"/>
              <a:cs typeface="Times New Roman"/>
              <a:sym typeface="Times New Roman"/>
            </a:endParaRPr>
          </a:p>
        </p:txBody>
      </p:sp>
      <p:sp>
        <p:nvSpPr>
          <p:cNvPr id="8" name="Google Shape;58;p13">
            <a:extLst>
              <a:ext uri="{FF2B5EF4-FFF2-40B4-BE49-F238E27FC236}">
                <a16:creationId xmlns:a16="http://schemas.microsoft.com/office/drawing/2014/main" id="{32B713EE-76EA-EE42-B49A-38016DAAEDFC}"/>
              </a:ext>
            </a:extLst>
          </p:cNvPr>
          <p:cNvSpPr txBox="1"/>
          <p:nvPr/>
        </p:nvSpPr>
        <p:spPr>
          <a:xfrm>
            <a:off x="2310291" y="862580"/>
            <a:ext cx="1498365" cy="861744"/>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a white bird with black spots all over its wings and flanks and red brow and malar stripe</a:t>
            </a:r>
            <a:endParaRPr sz="1100" dirty="0">
              <a:latin typeface="Times New Roman"/>
              <a:ea typeface="Times New Roman"/>
              <a:cs typeface="Times New Roman"/>
              <a:sym typeface="Times New Roman"/>
            </a:endParaRPr>
          </a:p>
        </p:txBody>
      </p:sp>
      <p:sp>
        <p:nvSpPr>
          <p:cNvPr id="12" name="Google Shape;62;p13">
            <a:extLst>
              <a:ext uri="{FF2B5EF4-FFF2-40B4-BE49-F238E27FC236}">
                <a16:creationId xmlns:a16="http://schemas.microsoft.com/office/drawing/2014/main" id="{8A1174D1-DD53-5546-81F6-4F1C3B5C8709}"/>
              </a:ext>
            </a:extLst>
          </p:cNvPr>
          <p:cNvSpPr txBox="1"/>
          <p:nvPr/>
        </p:nvSpPr>
        <p:spPr>
          <a:xfrm>
            <a:off x="3956649" y="862580"/>
            <a:ext cx="1492228" cy="861744"/>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this little bird has a white belly and breast with a brown superciliary and brown striped crown</a:t>
            </a:r>
            <a:endParaRPr sz="1100" dirty="0">
              <a:latin typeface="Times New Roman"/>
              <a:ea typeface="Times New Roman"/>
              <a:cs typeface="Times New Roman"/>
              <a:sym typeface="Times New Roman"/>
            </a:endParaRPr>
          </a:p>
        </p:txBody>
      </p:sp>
      <p:sp>
        <p:nvSpPr>
          <p:cNvPr id="16" name="Google Shape;66;p13">
            <a:extLst>
              <a:ext uri="{FF2B5EF4-FFF2-40B4-BE49-F238E27FC236}">
                <a16:creationId xmlns:a16="http://schemas.microsoft.com/office/drawing/2014/main" id="{998553B9-A5D3-C54A-9FAE-C1EC35D30E69}"/>
              </a:ext>
            </a:extLst>
          </p:cNvPr>
          <p:cNvSpPr txBox="1"/>
          <p:nvPr/>
        </p:nvSpPr>
        <p:spPr>
          <a:xfrm>
            <a:off x="5561840" y="693303"/>
            <a:ext cx="1498365" cy="1031021"/>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a tiny bird with a tiny head and bill brown coverts white secondaries a black back grey outer </a:t>
            </a:r>
            <a:r>
              <a:rPr lang="en" sz="1100" dirty="0" err="1">
                <a:latin typeface="Times New Roman"/>
                <a:ea typeface="Times New Roman"/>
                <a:cs typeface="Times New Roman"/>
                <a:sym typeface="Times New Roman"/>
              </a:rPr>
              <a:t>retices</a:t>
            </a:r>
            <a:r>
              <a:rPr lang="en" sz="1100" dirty="0">
                <a:latin typeface="Times New Roman"/>
                <a:ea typeface="Times New Roman"/>
                <a:cs typeface="Times New Roman"/>
                <a:sym typeface="Times New Roman"/>
              </a:rPr>
              <a:t> and a white breast</a:t>
            </a:r>
            <a:endParaRPr sz="1100" dirty="0">
              <a:latin typeface="Times New Roman"/>
              <a:ea typeface="Times New Roman"/>
              <a:cs typeface="Times New Roman"/>
              <a:sym typeface="Times New Roman"/>
            </a:endParaRPr>
          </a:p>
        </p:txBody>
      </p:sp>
      <p:sp>
        <p:nvSpPr>
          <p:cNvPr id="20" name="Google Shape;70;p13">
            <a:extLst>
              <a:ext uri="{FF2B5EF4-FFF2-40B4-BE49-F238E27FC236}">
                <a16:creationId xmlns:a16="http://schemas.microsoft.com/office/drawing/2014/main" id="{A513B76D-3CC0-F745-A287-943F02CF54EC}"/>
              </a:ext>
            </a:extLst>
          </p:cNvPr>
          <p:cNvSpPr txBox="1"/>
          <p:nvPr/>
        </p:nvSpPr>
        <p:spPr>
          <a:xfrm>
            <a:off x="7171112" y="693303"/>
            <a:ext cx="1507375" cy="1031021"/>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small </a:t>
            </a:r>
            <a:r>
              <a:rPr lang="en" sz="1100" dirty="0" err="1">
                <a:latin typeface="Times New Roman"/>
                <a:ea typeface="Times New Roman"/>
                <a:cs typeface="Times New Roman"/>
                <a:sym typeface="Times New Roman"/>
              </a:rPr>
              <a:t>biege</a:t>
            </a:r>
            <a:r>
              <a:rPr lang="en" sz="1100" dirty="0">
                <a:latin typeface="Times New Roman"/>
                <a:ea typeface="Times New Roman"/>
                <a:cs typeface="Times New Roman"/>
                <a:sym typeface="Times New Roman"/>
              </a:rPr>
              <a:t> colored bird with brown and white stripes on his wings and tail beak is orange and pointy black eyes</a:t>
            </a:r>
            <a:endParaRPr sz="1100" dirty="0">
              <a:latin typeface="Times New Roman"/>
              <a:ea typeface="Times New Roman"/>
              <a:cs typeface="Times New Roman"/>
              <a:sym typeface="Times New Roman"/>
            </a:endParaRPr>
          </a:p>
        </p:txBody>
      </p:sp>
      <p:sp>
        <p:nvSpPr>
          <p:cNvPr id="25" name="Google Shape;75;p13">
            <a:extLst>
              <a:ext uri="{FF2B5EF4-FFF2-40B4-BE49-F238E27FC236}">
                <a16:creationId xmlns:a16="http://schemas.microsoft.com/office/drawing/2014/main" id="{1B54EA28-AD87-9142-898A-BDFBBB778C67}"/>
              </a:ext>
            </a:extLst>
          </p:cNvPr>
          <p:cNvSpPr txBox="1"/>
          <p:nvPr/>
        </p:nvSpPr>
        <p:spPr>
          <a:xfrm>
            <a:off x="8816316" y="693303"/>
            <a:ext cx="1498365" cy="1031021"/>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a bird with a gray body gray wings with yellow coverts yellow crown black cheek patch and throat</a:t>
            </a:r>
            <a:endParaRPr sz="1100" dirty="0">
              <a:latin typeface="Times New Roman"/>
              <a:ea typeface="Times New Roman"/>
              <a:cs typeface="Times New Roman"/>
              <a:sym typeface="Times New Roman"/>
            </a:endParaRPr>
          </a:p>
        </p:txBody>
      </p:sp>
      <p:sp>
        <p:nvSpPr>
          <p:cNvPr id="28" name="Google Shape;78;p13">
            <a:extLst>
              <a:ext uri="{FF2B5EF4-FFF2-40B4-BE49-F238E27FC236}">
                <a16:creationId xmlns:a16="http://schemas.microsoft.com/office/drawing/2014/main" id="{A3A9E6D5-71AA-7D49-8809-78DBA9C48437}"/>
              </a:ext>
            </a:extLst>
          </p:cNvPr>
          <p:cNvSpPr txBox="1"/>
          <p:nvPr/>
        </p:nvSpPr>
        <p:spPr>
          <a:xfrm>
            <a:off x="10434537" y="185471"/>
            <a:ext cx="1507375" cy="1538853"/>
          </a:xfrm>
          <a:prstGeom prst="rect">
            <a:avLst/>
          </a:prstGeom>
          <a:noFill/>
          <a:ln>
            <a:noFill/>
          </a:ln>
        </p:spPr>
        <p:txBody>
          <a:bodyPr spcFirstLastPara="1" wrap="square" lIns="0" tIns="91425" rIns="0" bIns="91425" anchor="t" anchorCtr="0">
            <a:spAutoFit/>
          </a:bodyPr>
          <a:lstStyle/>
          <a:p>
            <a:r>
              <a:rPr lang="en" sz="1100" dirty="0">
                <a:latin typeface="Times New Roman"/>
                <a:ea typeface="Times New Roman"/>
                <a:cs typeface="Times New Roman"/>
                <a:sym typeface="Times New Roman"/>
              </a:rPr>
              <a:t>this bird is a deep yellow almost orange color from the crown to the nape of the neck as well as its breast and belly leaving only its wings and tail black with the addition of white </a:t>
            </a:r>
            <a:r>
              <a:rPr lang="en" sz="1100" dirty="0" err="1">
                <a:latin typeface="Times New Roman"/>
                <a:ea typeface="Times New Roman"/>
                <a:cs typeface="Times New Roman"/>
                <a:sym typeface="Times New Roman"/>
              </a:rPr>
              <a:t>wingbars</a:t>
            </a:r>
            <a:endParaRPr sz="1100" dirty="0">
              <a:latin typeface="Times New Roman"/>
              <a:ea typeface="Times New Roman"/>
              <a:cs typeface="Times New Roman"/>
              <a:sym typeface="Times New Roman"/>
            </a:endParaRPr>
          </a:p>
        </p:txBody>
      </p:sp>
      <p:grpSp>
        <p:nvGrpSpPr>
          <p:cNvPr id="38" name="Group 37">
            <a:extLst>
              <a:ext uri="{FF2B5EF4-FFF2-40B4-BE49-F238E27FC236}">
                <a16:creationId xmlns:a16="http://schemas.microsoft.com/office/drawing/2014/main" id="{94562990-6434-4B45-BFCB-CBE1889527A1}"/>
              </a:ext>
            </a:extLst>
          </p:cNvPr>
          <p:cNvGrpSpPr/>
          <p:nvPr/>
        </p:nvGrpSpPr>
        <p:grpSpPr>
          <a:xfrm>
            <a:off x="284981" y="1776150"/>
            <a:ext cx="11613768" cy="1472579"/>
            <a:chOff x="284981" y="1776150"/>
            <a:chExt cx="11613768" cy="1472579"/>
          </a:xfrm>
        </p:grpSpPr>
        <p:pic>
          <p:nvPicPr>
            <p:cNvPr id="7" name="Google Shape;57;p13">
              <a:extLst>
                <a:ext uri="{FF2B5EF4-FFF2-40B4-BE49-F238E27FC236}">
                  <a16:creationId xmlns:a16="http://schemas.microsoft.com/office/drawing/2014/main" id="{F297FCE2-6072-7D42-8BF4-DAD3A2FDAADD}"/>
                </a:ext>
              </a:extLst>
            </p:cNvPr>
            <p:cNvPicPr preferRelativeResize="0"/>
            <p:nvPr/>
          </p:nvPicPr>
          <p:blipFill>
            <a:blip r:embed="rId3">
              <a:alphaModFix/>
            </a:blip>
            <a:stretch>
              <a:fillRect/>
            </a:stretch>
          </p:blipFill>
          <p:spPr>
            <a:xfrm>
              <a:off x="673896" y="1776150"/>
              <a:ext cx="1507524" cy="1472506"/>
            </a:xfrm>
            <a:prstGeom prst="rect">
              <a:avLst/>
            </a:prstGeom>
            <a:noFill/>
            <a:ln>
              <a:noFill/>
            </a:ln>
          </p:spPr>
        </p:pic>
        <p:pic>
          <p:nvPicPr>
            <p:cNvPr id="11" name="Google Shape;61;p13">
              <a:extLst>
                <a:ext uri="{FF2B5EF4-FFF2-40B4-BE49-F238E27FC236}">
                  <a16:creationId xmlns:a16="http://schemas.microsoft.com/office/drawing/2014/main" id="{D7A374E3-C564-8242-9A53-9DCB64EA806A}"/>
                </a:ext>
              </a:extLst>
            </p:cNvPr>
            <p:cNvPicPr preferRelativeResize="0"/>
            <p:nvPr/>
          </p:nvPicPr>
          <p:blipFill>
            <a:blip r:embed="rId4">
              <a:alphaModFix/>
            </a:blip>
            <a:stretch>
              <a:fillRect/>
            </a:stretch>
          </p:blipFill>
          <p:spPr>
            <a:xfrm>
              <a:off x="2301283" y="1776221"/>
              <a:ext cx="1507375" cy="1472359"/>
            </a:xfrm>
            <a:prstGeom prst="rect">
              <a:avLst/>
            </a:prstGeom>
            <a:noFill/>
            <a:ln>
              <a:noFill/>
            </a:ln>
          </p:spPr>
        </p:pic>
        <p:pic>
          <p:nvPicPr>
            <p:cNvPr id="15" name="Google Shape;65;p13">
              <a:extLst>
                <a:ext uri="{FF2B5EF4-FFF2-40B4-BE49-F238E27FC236}">
                  <a16:creationId xmlns:a16="http://schemas.microsoft.com/office/drawing/2014/main" id="{C9C41CE8-23D2-EA44-9D0B-31F629CB6FF4}"/>
                </a:ext>
              </a:extLst>
            </p:cNvPr>
            <p:cNvPicPr preferRelativeResize="0"/>
            <p:nvPr/>
          </p:nvPicPr>
          <p:blipFill>
            <a:blip r:embed="rId5">
              <a:alphaModFix/>
            </a:blip>
            <a:stretch>
              <a:fillRect/>
            </a:stretch>
          </p:blipFill>
          <p:spPr>
            <a:xfrm>
              <a:off x="3928520" y="1776221"/>
              <a:ext cx="1507375" cy="1472359"/>
            </a:xfrm>
            <a:prstGeom prst="rect">
              <a:avLst/>
            </a:prstGeom>
            <a:noFill/>
            <a:ln>
              <a:noFill/>
            </a:ln>
          </p:spPr>
        </p:pic>
        <p:pic>
          <p:nvPicPr>
            <p:cNvPr id="19" name="Google Shape;69;p13">
              <a:extLst>
                <a:ext uri="{FF2B5EF4-FFF2-40B4-BE49-F238E27FC236}">
                  <a16:creationId xmlns:a16="http://schemas.microsoft.com/office/drawing/2014/main" id="{B05AFCA6-E5EC-294B-8C50-DE90D52E3794}"/>
                </a:ext>
              </a:extLst>
            </p:cNvPr>
            <p:cNvPicPr preferRelativeResize="0"/>
            <p:nvPr/>
          </p:nvPicPr>
          <p:blipFill>
            <a:blip r:embed="rId6">
              <a:alphaModFix/>
            </a:blip>
            <a:stretch>
              <a:fillRect/>
            </a:stretch>
          </p:blipFill>
          <p:spPr>
            <a:xfrm>
              <a:off x="5555759" y="1776221"/>
              <a:ext cx="1507375" cy="1472359"/>
            </a:xfrm>
            <a:prstGeom prst="rect">
              <a:avLst/>
            </a:prstGeom>
            <a:noFill/>
            <a:ln>
              <a:noFill/>
            </a:ln>
          </p:spPr>
        </p:pic>
        <p:pic>
          <p:nvPicPr>
            <p:cNvPr id="23" name="Google Shape;73;p13">
              <a:extLst>
                <a:ext uri="{FF2B5EF4-FFF2-40B4-BE49-F238E27FC236}">
                  <a16:creationId xmlns:a16="http://schemas.microsoft.com/office/drawing/2014/main" id="{E600AB96-0A0A-EC45-8294-865D7441CAFE}"/>
                </a:ext>
              </a:extLst>
            </p:cNvPr>
            <p:cNvPicPr preferRelativeResize="0"/>
            <p:nvPr/>
          </p:nvPicPr>
          <p:blipFill>
            <a:blip r:embed="rId7">
              <a:alphaModFix/>
            </a:blip>
            <a:stretch>
              <a:fillRect/>
            </a:stretch>
          </p:blipFill>
          <p:spPr>
            <a:xfrm>
              <a:off x="7182996" y="1776163"/>
              <a:ext cx="1507375" cy="1472359"/>
            </a:xfrm>
            <a:prstGeom prst="rect">
              <a:avLst/>
            </a:prstGeom>
            <a:noFill/>
            <a:ln>
              <a:noFill/>
            </a:ln>
          </p:spPr>
        </p:pic>
        <p:pic>
          <p:nvPicPr>
            <p:cNvPr id="27" name="Google Shape;77;p13">
              <a:extLst>
                <a:ext uri="{FF2B5EF4-FFF2-40B4-BE49-F238E27FC236}">
                  <a16:creationId xmlns:a16="http://schemas.microsoft.com/office/drawing/2014/main" id="{E5ECFB8C-9C53-4840-8D8B-50A4CB2A6B2F}"/>
                </a:ext>
              </a:extLst>
            </p:cNvPr>
            <p:cNvPicPr preferRelativeResize="0"/>
            <p:nvPr/>
          </p:nvPicPr>
          <p:blipFill>
            <a:blip r:embed="rId8">
              <a:alphaModFix/>
            </a:blip>
            <a:stretch>
              <a:fillRect/>
            </a:stretch>
          </p:blipFill>
          <p:spPr>
            <a:xfrm>
              <a:off x="8810235" y="1776223"/>
              <a:ext cx="1507524" cy="1472506"/>
            </a:xfrm>
            <a:prstGeom prst="rect">
              <a:avLst/>
            </a:prstGeom>
            <a:noFill/>
            <a:ln>
              <a:noFill/>
            </a:ln>
          </p:spPr>
        </p:pic>
        <p:pic>
          <p:nvPicPr>
            <p:cNvPr id="31" name="Google Shape;81;p13">
              <a:extLst>
                <a:ext uri="{FF2B5EF4-FFF2-40B4-BE49-F238E27FC236}">
                  <a16:creationId xmlns:a16="http://schemas.microsoft.com/office/drawing/2014/main" id="{AE171903-F7EB-1C42-8A86-9A3A54282B73}"/>
                </a:ext>
              </a:extLst>
            </p:cNvPr>
            <p:cNvPicPr preferRelativeResize="0"/>
            <p:nvPr/>
          </p:nvPicPr>
          <p:blipFill>
            <a:blip r:embed="rId9">
              <a:alphaModFix/>
            </a:blip>
            <a:stretch>
              <a:fillRect/>
            </a:stretch>
          </p:blipFill>
          <p:spPr>
            <a:xfrm>
              <a:off x="10437615" y="1784637"/>
              <a:ext cx="1461134" cy="1461129"/>
            </a:xfrm>
            <a:prstGeom prst="rect">
              <a:avLst/>
            </a:prstGeom>
            <a:noFill/>
            <a:ln>
              <a:noFill/>
            </a:ln>
          </p:spPr>
        </p:pic>
        <p:sp>
          <p:nvSpPr>
            <p:cNvPr id="32" name="Google Shape;82;p13">
              <a:extLst>
                <a:ext uri="{FF2B5EF4-FFF2-40B4-BE49-F238E27FC236}">
                  <a16:creationId xmlns:a16="http://schemas.microsoft.com/office/drawing/2014/main" id="{13E8A44B-E5D6-E541-970D-FED022253DC2}"/>
                </a:ext>
              </a:extLst>
            </p:cNvPr>
            <p:cNvSpPr txBox="1"/>
            <p:nvPr/>
          </p:nvSpPr>
          <p:spPr>
            <a:xfrm rot="16200000">
              <a:off x="-260932" y="2330549"/>
              <a:ext cx="1461127" cy="369302"/>
            </a:xfrm>
            <a:prstGeom prst="rect">
              <a:avLst/>
            </a:prstGeom>
            <a:noFill/>
            <a:ln>
              <a:noFill/>
            </a:ln>
          </p:spPr>
          <p:txBody>
            <a:bodyPr spcFirstLastPara="1" wrap="square" lIns="91425" tIns="91425" rIns="91425" bIns="91425" anchor="t" anchorCtr="0">
              <a:spAutoFit/>
            </a:bodyPr>
            <a:lstStyle/>
            <a:p>
              <a:pPr algn="ctr"/>
              <a:r>
                <a:rPr lang="en" sz="1200" dirty="0">
                  <a:latin typeface="Times New Roman"/>
                  <a:ea typeface="Times New Roman"/>
                  <a:cs typeface="Times New Roman"/>
                  <a:sym typeface="Times New Roman"/>
                </a:rPr>
                <a:t>DALL-E</a:t>
              </a:r>
              <a:endParaRPr sz="1200" dirty="0">
                <a:latin typeface="Times New Roman"/>
                <a:ea typeface="Times New Roman"/>
                <a:cs typeface="Times New Roman"/>
                <a:sym typeface="Times New Roman"/>
              </a:endParaRPr>
            </a:p>
          </p:txBody>
        </p:sp>
      </p:grpSp>
      <p:grpSp>
        <p:nvGrpSpPr>
          <p:cNvPr id="37" name="Group 36">
            <a:extLst>
              <a:ext uri="{FF2B5EF4-FFF2-40B4-BE49-F238E27FC236}">
                <a16:creationId xmlns:a16="http://schemas.microsoft.com/office/drawing/2014/main" id="{7ABA4819-F851-D148-9D60-CD4D2C5C8207}"/>
              </a:ext>
            </a:extLst>
          </p:cNvPr>
          <p:cNvGrpSpPr/>
          <p:nvPr/>
        </p:nvGrpSpPr>
        <p:grpSpPr>
          <a:xfrm>
            <a:off x="284867" y="3370077"/>
            <a:ext cx="11613726" cy="1472537"/>
            <a:chOff x="284867" y="3370077"/>
            <a:chExt cx="11613726" cy="1472537"/>
          </a:xfrm>
        </p:grpSpPr>
        <p:pic>
          <p:nvPicPr>
            <p:cNvPr id="5" name="Google Shape;55;p13">
              <a:extLst>
                <a:ext uri="{FF2B5EF4-FFF2-40B4-BE49-F238E27FC236}">
                  <a16:creationId xmlns:a16="http://schemas.microsoft.com/office/drawing/2014/main" id="{9EB42E4A-7F8C-8C4A-B88F-6158713336AD}"/>
                </a:ext>
              </a:extLst>
            </p:cNvPr>
            <p:cNvPicPr preferRelativeResize="0"/>
            <p:nvPr/>
          </p:nvPicPr>
          <p:blipFill>
            <a:blip r:embed="rId10">
              <a:alphaModFix/>
            </a:blip>
            <a:stretch>
              <a:fillRect/>
            </a:stretch>
          </p:blipFill>
          <p:spPr>
            <a:xfrm>
              <a:off x="674048" y="3370078"/>
              <a:ext cx="1507524" cy="1472536"/>
            </a:xfrm>
            <a:prstGeom prst="rect">
              <a:avLst/>
            </a:prstGeom>
            <a:noFill/>
            <a:ln>
              <a:noFill/>
            </a:ln>
          </p:spPr>
        </p:pic>
        <p:pic>
          <p:nvPicPr>
            <p:cNvPr id="9" name="Google Shape;59;p13">
              <a:extLst>
                <a:ext uri="{FF2B5EF4-FFF2-40B4-BE49-F238E27FC236}">
                  <a16:creationId xmlns:a16="http://schemas.microsoft.com/office/drawing/2014/main" id="{03E2AB20-711E-7E40-9249-50401E987888}"/>
                </a:ext>
              </a:extLst>
            </p:cNvPr>
            <p:cNvPicPr preferRelativeResize="0"/>
            <p:nvPr/>
          </p:nvPicPr>
          <p:blipFill>
            <a:blip r:embed="rId11">
              <a:alphaModFix/>
            </a:blip>
            <a:stretch>
              <a:fillRect/>
            </a:stretch>
          </p:blipFill>
          <p:spPr>
            <a:xfrm>
              <a:off x="2301284" y="3370078"/>
              <a:ext cx="1507375" cy="1472359"/>
            </a:xfrm>
            <a:prstGeom prst="rect">
              <a:avLst/>
            </a:prstGeom>
            <a:noFill/>
            <a:ln>
              <a:noFill/>
            </a:ln>
          </p:spPr>
        </p:pic>
        <p:pic>
          <p:nvPicPr>
            <p:cNvPr id="13" name="Google Shape;63;p13">
              <a:extLst>
                <a:ext uri="{FF2B5EF4-FFF2-40B4-BE49-F238E27FC236}">
                  <a16:creationId xmlns:a16="http://schemas.microsoft.com/office/drawing/2014/main" id="{45B358F3-889A-4A42-B6C6-5675C16388F4}"/>
                </a:ext>
              </a:extLst>
            </p:cNvPr>
            <p:cNvPicPr preferRelativeResize="0"/>
            <p:nvPr/>
          </p:nvPicPr>
          <p:blipFill>
            <a:blip r:embed="rId12">
              <a:alphaModFix/>
            </a:blip>
            <a:stretch>
              <a:fillRect/>
            </a:stretch>
          </p:blipFill>
          <p:spPr>
            <a:xfrm>
              <a:off x="3928520" y="3370078"/>
              <a:ext cx="1507375" cy="1472359"/>
            </a:xfrm>
            <a:prstGeom prst="rect">
              <a:avLst/>
            </a:prstGeom>
            <a:noFill/>
            <a:ln>
              <a:noFill/>
            </a:ln>
          </p:spPr>
        </p:pic>
        <p:pic>
          <p:nvPicPr>
            <p:cNvPr id="17" name="Google Shape;67;p13">
              <a:extLst>
                <a:ext uri="{FF2B5EF4-FFF2-40B4-BE49-F238E27FC236}">
                  <a16:creationId xmlns:a16="http://schemas.microsoft.com/office/drawing/2014/main" id="{FD41EEC6-D475-B744-8F59-F735427461E6}"/>
                </a:ext>
              </a:extLst>
            </p:cNvPr>
            <p:cNvPicPr preferRelativeResize="0"/>
            <p:nvPr/>
          </p:nvPicPr>
          <p:blipFill>
            <a:blip r:embed="rId13">
              <a:alphaModFix/>
            </a:blip>
            <a:stretch>
              <a:fillRect/>
            </a:stretch>
          </p:blipFill>
          <p:spPr>
            <a:xfrm>
              <a:off x="5555757" y="3370078"/>
              <a:ext cx="1507375" cy="1472359"/>
            </a:xfrm>
            <a:prstGeom prst="rect">
              <a:avLst/>
            </a:prstGeom>
            <a:noFill/>
            <a:ln>
              <a:noFill/>
            </a:ln>
          </p:spPr>
        </p:pic>
        <p:pic>
          <p:nvPicPr>
            <p:cNvPr id="21" name="Google Shape;71;p13">
              <a:extLst>
                <a:ext uri="{FF2B5EF4-FFF2-40B4-BE49-F238E27FC236}">
                  <a16:creationId xmlns:a16="http://schemas.microsoft.com/office/drawing/2014/main" id="{CFE54AA3-5A9C-C44F-BC3F-356A41D0EBD4}"/>
                </a:ext>
              </a:extLst>
            </p:cNvPr>
            <p:cNvPicPr preferRelativeResize="0"/>
            <p:nvPr/>
          </p:nvPicPr>
          <p:blipFill>
            <a:blip r:embed="rId14">
              <a:alphaModFix/>
            </a:blip>
            <a:stretch>
              <a:fillRect/>
            </a:stretch>
          </p:blipFill>
          <p:spPr>
            <a:xfrm>
              <a:off x="7182996" y="3370078"/>
              <a:ext cx="1507375" cy="1472359"/>
            </a:xfrm>
            <a:prstGeom prst="rect">
              <a:avLst/>
            </a:prstGeom>
            <a:noFill/>
            <a:ln>
              <a:noFill/>
            </a:ln>
          </p:spPr>
        </p:pic>
        <p:pic>
          <p:nvPicPr>
            <p:cNvPr id="24" name="Google Shape;74;p13">
              <a:extLst>
                <a:ext uri="{FF2B5EF4-FFF2-40B4-BE49-F238E27FC236}">
                  <a16:creationId xmlns:a16="http://schemas.microsoft.com/office/drawing/2014/main" id="{A4EEFFAC-BA0F-1E41-96BC-FF5D656DA147}"/>
                </a:ext>
              </a:extLst>
            </p:cNvPr>
            <p:cNvPicPr preferRelativeResize="0"/>
            <p:nvPr/>
          </p:nvPicPr>
          <p:blipFill>
            <a:blip r:embed="rId15">
              <a:alphaModFix/>
            </a:blip>
            <a:stretch>
              <a:fillRect/>
            </a:stretch>
          </p:blipFill>
          <p:spPr>
            <a:xfrm>
              <a:off x="8810233" y="3370078"/>
              <a:ext cx="1507375" cy="1472359"/>
            </a:xfrm>
            <a:prstGeom prst="rect">
              <a:avLst/>
            </a:prstGeom>
            <a:noFill/>
            <a:ln>
              <a:noFill/>
            </a:ln>
          </p:spPr>
        </p:pic>
        <p:pic>
          <p:nvPicPr>
            <p:cNvPr id="29" name="Google Shape;79;p13">
              <a:extLst>
                <a:ext uri="{FF2B5EF4-FFF2-40B4-BE49-F238E27FC236}">
                  <a16:creationId xmlns:a16="http://schemas.microsoft.com/office/drawing/2014/main" id="{39C87739-47FD-B443-9602-50402C75549B}"/>
                </a:ext>
              </a:extLst>
            </p:cNvPr>
            <p:cNvPicPr preferRelativeResize="0"/>
            <p:nvPr/>
          </p:nvPicPr>
          <p:blipFill>
            <a:blip r:embed="rId16">
              <a:alphaModFix/>
            </a:blip>
            <a:stretch>
              <a:fillRect/>
            </a:stretch>
          </p:blipFill>
          <p:spPr>
            <a:xfrm>
              <a:off x="10437459" y="3370078"/>
              <a:ext cx="1461134" cy="1461129"/>
            </a:xfrm>
            <a:prstGeom prst="rect">
              <a:avLst/>
            </a:prstGeom>
            <a:noFill/>
            <a:ln>
              <a:noFill/>
            </a:ln>
          </p:spPr>
        </p:pic>
        <p:sp>
          <p:nvSpPr>
            <p:cNvPr id="33" name="Google Shape;83;p13">
              <a:extLst>
                <a:ext uri="{FF2B5EF4-FFF2-40B4-BE49-F238E27FC236}">
                  <a16:creationId xmlns:a16="http://schemas.microsoft.com/office/drawing/2014/main" id="{728A531F-A6A4-354A-A5C5-524DCC4D1B7A}"/>
                </a:ext>
              </a:extLst>
            </p:cNvPr>
            <p:cNvSpPr txBox="1"/>
            <p:nvPr/>
          </p:nvSpPr>
          <p:spPr>
            <a:xfrm rot="16200000">
              <a:off x="-266662" y="3921606"/>
              <a:ext cx="1472359" cy="369302"/>
            </a:xfrm>
            <a:prstGeom prst="rect">
              <a:avLst/>
            </a:prstGeom>
            <a:noFill/>
            <a:ln>
              <a:noFill/>
            </a:ln>
          </p:spPr>
          <p:txBody>
            <a:bodyPr spcFirstLastPara="1" wrap="square" lIns="91425" tIns="91425" rIns="91425" bIns="91425" anchor="t" anchorCtr="0">
              <a:spAutoFit/>
            </a:bodyPr>
            <a:lstStyle/>
            <a:p>
              <a:pPr algn="ctr"/>
              <a:r>
                <a:rPr lang="en" sz="1200" dirty="0">
                  <a:latin typeface="Times New Roman"/>
                  <a:ea typeface="Times New Roman"/>
                  <a:cs typeface="Times New Roman"/>
                  <a:sym typeface="Times New Roman"/>
                </a:rPr>
                <a:t>Gradient (Adam)</a:t>
              </a:r>
              <a:endParaRPr sz="1200" dirty="0">
                <a:latin typeface="Times New Roman"/>
                <a:ea typeface="Times New Roman"/>
                <a:cs typeface="Times New Roman"/>
                <a:sym typeface="Times New Roman"/>
              </a:endParaRPr>
            </a:p>
          </p:txBody>
        </p:sp>
      </p:grpSp>
      <p:grpSp>
        <p:nvGrpSpPr>
          <p:cNvPr id="36" name="Group 35">
            <a:extLst>
              <a:ext uri="{FF2B5EF4-FFF2-40B4-BE49-F238E27FC236}">
                <a16:creationId xmlns:a16="http://schemas.microsoft.com/office/drawing/2014/main" id="{02F95C7F-AF12-A64D-9FE9-523ED559CD30}"/>
              </a:ext>
            </a:extLst>
          </p:cNvPr>
          <p:cNvGrpSpPr/>
          <p:nvPr/>
        </p:nvGrpSpPr>
        <p:grpSpPr>
          <a:xfrm>
            <a:off x="284867" y="4955536"/>
            <a:ext cx="11613320" cy="1472506"/>
            <a:chOff x="284867" y="4955536"/>
            <a:chExt cx="11613320" cy="1472506"/>
          </a:xfrm>
        </p:grpSpPr>
        <p:pic>
          <p:nvPicPr>
            <p:cNvPr id="6" name="Google Shape;56;p13">
              <a:extLst>
                <a:ext uri="{FF2B5EF4-FFF2-40B4-BE49-F238E27FC236}">
                  <a16:creationId xmlns:a16="http://schemas.microsoft.com/office/drawing/2014/main" id="{56C55548-43EA-574C-BCBA-943E643B1EEE}"/>
                </a:ext>
              </a:extLst>
            </p:cNvPr>
            <p:cNvPicPr preferRelativeResize="0"/>
            <p:nvPr/>
          </p:nvPicPr>
          <p:blipFill>
            <a:blip r:embed="rId17">
              <a:alphaModFix/>
            </a:blip>
            <a:stretch>
              <a:fillRect/>
            </a:stretch>
          </p:blipFill>
          <p:spPr>
            <a:xfrm>
              <a:off x="674047" y="4955536"/>
              <a:ext cx="1507524" cy="1472506"/>
            </a:xfrm>
            <a:prstGeom prst="rect">
              <a:avLst/>
            </a:prstGeom>
            <a:noFill/>
            <a:ln>
              <a:noFill/>
            </a:ln>
          </p:spPr>
        </p:pic>
        <p:pic>
          <p:nvPicPr>
            <p:cNvPr id="10" name="Google Shape;60;p13">
              <a:extLst>
                <a:ext uri="{FF2B5EF4-FFF2-40B4-BE49-F238E27FC236}">
                  <a16:creationId xmlns:a16="http://schemas.microsoft.com/office/drawing/2014/main" id="{0C1E4CD3-EEC7-1746-AA03-85A8B011264F}"/>
                </a:ext>
              </a:extLst>
            </p:cNvPr>
            <p:cNvPicPr preferRelativeResize="0"/>
            <p:nvPr/>
          </p:nvPicPr>
          <p:blipFill>
            <a:blip r:embed="rId18">
              <a:alphaModFix/>
            </a:blip>
            <a:stretch>
              <a:fillRect/>
            </a:stretch>
          </p:blipFill>
          <p:spPr>
            <a:xfrm>
              <a:off x="2301284" y="4955536"/>
              <a:ext cx="1507524" cy="1472506"/>
            </a:xfrm>
            <a:prstGeom prst="rect">
              <a:avLst/>
            </a:prstGeom>
            <a:noFill/>
            <a:ln>
              <a:noFill/>
            </a:ln>
          </p:spPr>
        </p:pic>
        <p:pic>
          <p:nvPicPr>
            <p:cNvPr id="14" name="Google Shape;64;p13">
              <a:extLst>
                <a:ext uri="{FF2B5EF4-FFF2-40B4-BE49-F238E27FC236}">
                  <a16:creationId xmlns:a16="http://schemas.microsoft.com/office/drawing/2014/main" id="{2252B376-8A5F-6E4A-B8CA-38B21D0FFE92}"/>
                </a:ext>
              </a:extLst>
            </p:cNvPr>
            <p:cNvPicPr preferRelativeResize="0"/>
            <p:nvPr/>
          </p:nvPicPr>
          <p:blipFill>
            <a:blip r:embed="rId19">
              <a:alphaModFix/>
            </a:blip>
            <a:stretch>
              <a:fillRect/>
            </a:stretch>
          </p:blipFill>
          <p:spPr>
            <a:xfrm>
              <a:off x="3928521" y="4955536"/>
              <a:ext cx="1507524" cy="1472506"/>
            </a:xfrm>
            <a:prstGeom prst="rect">
              <a:avLst/>
            </a:prstGeom>
            <a:noFill/>
            <a:ln>
              <a:noFill/>
            </a:ln>
          </p:spPr>
        </p:pic>
        <p:pic>
          <p:nvPicPr>
            <p:cNvPr id="18" name="Google Shape;68;p13">
              <a:extLst>
                <a:ext uri="{FF2B5EF4-FFF2-40B4-BE49-F238E27FC236}">
                  <a16:creationId xmlns:a16="http://schemas.microsoft.com/office/drawing/2014/main" id="{7BA91F32-7A35-924E-9B95-2A0DF19676CC}"/>
                </a:ext>
              </a:extLst>
            </p:cNvPr>
            <p:cNvPicPr preferRelativeResize="0"/>
            <p:nvPr/>
          </p:nvPicPr>
          <p:blipFill>
            <a:blip r:embed="rId20">
              <a:alphaModFix/>
            </a:blip>
            <a:stretch>
              <a:fillRect/>
            </a:stretch>
          </p:blipFill>
          <p:spPr>
            <a:xfrm>
              <a:off x="5555759" y="4955683"/>
              <a:ext cx="1507375" cy="1472359"/>
            </a:xfrm>
            <a:prstGeom prst="rect">
              <a:avLst/>
            </a:prstGeom>
            <a:noFill/>
            <a:ln>
              <a:noFill/>
            </a:ln>
          </p:spPr>
        </p:pic>
        <p:pic>
          <p:nvPicPr>
            <p:cNvPr id="22" name="Google Shape;72;p13">
              <a:extLst>
                <a:ext uri="{FF2B5EF4-FFF2-40B4-BE49-F238E27FC236}">
                  <a16:creationId xmlns:a16="http://schemas.microsoft.com/office/drawing/2014/main" id="{4FE11257-4358-1942-A516-942BC6B106A4}"/>
                </a:ext>
              </a:extLst>
            </p:cNvPr>
            <p:cNvPicPr preferRelativeResize="0"/>
            <p:nvPr/>
          </p:nvPicPr>
          <p:blipFill>
            <a:blip r:embed="rId21">
              <a:alphaModFix/>
            </a:blip>
            <a:stretch>
              <a:fillRect/>
            </a:stretch>
          </p:blipFill>
          <p:spPr>
            <a:xfrm>
              <a:off x="7182846" y="4955683"/>
              <a:ext cx="1507375" cy="1472359"/>
            </a:xfrm>
            <a:prstGeom prst="rect">
              <a:avLst/>
            </a:prstGeom>
            <a:noFill/>
            <a:ln>
              <a:noFill/>
            </a:ln>
          </p:spPr>
        </p:pic>
        <p:pic>
          <p:nvPicPr>
            <p:cNvPr id="26" name="Google Shape;76;p13">
              <a:extLst>
                <a:ext uri="{FF2B5EF4-FFF2-40B4-BE49-F238E27FC236}">
                  <a16:creationId xmlns:a16="http://schemas.microsoft.com/office/drawing/2014/main" id="{C1404FFC-920F-6647-A66A-2C48069C4710}"/>
                </a:ext>
              </a:extLst>
            </p:cNvPr>
            <p:cNvPicPr preferRelativeResize="0"/>
            <p:nvPr/>
          </p:nvPicPr>
          <p:blipFill>
            <a:blip r:embed="rId22">
              <a:alphaModFix/>
            </a:blip>
            <a:stretch>
              <a:fillRect/>
            </a:stretch>
          </p:blipFill>
          <p:spPr>
            <a:xfrm>
              <a:off x="8809934" y="4955683"/>
              <a:ext cx="1507375" cy="1472359"/>
            </a:xfrm>
            <a:prstGeom prst="rect">
              <a:avLst/>
            </a:prstGeom>
            <a:noFill/>
            <a:ln>
              <a:noFill/>
            </a:ln>
          </p:spPr>
        </p:pic>
        <p:pic>
          <p:nvPicPr>
            <p:cNvPr id="30" name="Google Shape;80;p13">
              <a:extLst>
                <a:ext uri="{FF2B5EF4-FFF2-40B4-BE49-F238E27FC236}">
                  <a16:creationId xmlns:a16="http://schemas.microsoft.com/office/drawing/2014/main" id="{D9E0867D-C5D6-084B-9F5E-235A2B6FF73D}"/>
                </a:ext>
              </a:extLst>
            </p:cNvPr>
            <p:cNvPicPr preferRelativeResize="0"/>
            <p:nvPr/>
          </p:nvPicPr>
          <p:blipFill>
            <a:blip r:embed="rId23">
              <a:alphaModFix/>
            </a:blip>
            <a:stretch>
              <a:fillRect/>
            </a:stretch>
          </p:blipFill>
          <p:spPr>
            <a:xfrm>
              <a:off x="10437053" y="4966913"/>
              <a:ext cx="1461134" cy="1461129"/>
            </a:xfrm>
            <a:prstGeom prst="rect">
              <a:avLst/>
            </a:prstGeom>
            <a:noFill/>
            <a:ln>
              <a:noFill/>
            </a:ln>
          </p:spPr>
        </p:pic>
        <p:sp>
          <p:nvSpPr>
            <p:cNvPr id="34" name="Google Shape;84;p13">
              <a:extLst>
                <a:ext uri="{FF2B5EF4-FFF2-40B4-BE49-F238E27FC236}">
                  <a16:creationId xmlns:a16="http://schemas.microsoft.com/office/drawing/2014/main" id="{DFA7A970-ED8F-A44D-9289-58E0F7F377B7}"/>
                </a:ext>
              </a:extLst>
            </p:cNvPr>
            <p:cNvSpPr txBox="1"/>
            <p:nvPr/>
          </p:nvSpPr>
          <p:spPr>
            <a:xfrm rot="16200000">
              <a:off x="-261047" y="5512825"/>
              <a:ext cx="1461129" cy="369302"/>
            </a:xfrm>
            <a:prstGeom prst="rect">
              <a:avLst/>
            </a:prstGeom>
            <a:noFill/>
            <a:ln>
              <a:noFill/>
            </a:ln>
          </p:spPr>
          <p:txBody>
            <a:bodyPr spcFirstLastPara="1" wrap="square" lIns="0" tIns="91425" rIns="0" bIns="91425" anchor="t" anchorCtr="0">
              <a:spAutoFit/>
            </a:bodyPr>
            <a:lstStyle/>
            <a:p>
              <a:pPr algn="ctr"/>
              <a:r>
                <a:rPr lang="en" sz="1200" b="1" dirty="0">
                  <a:latin typeface="Times New Roman"/>
                  <a:ea typeface="Times New Roman"/>
                  <a:cs typeface="Times New Roman"/>
                  <a:sym typeface="Times New Roman"/>
                </a:rPr>
                <a:t>Ours (</a:t>
              </a:r>
              <a:r>
                <a:rPr lang="en" sz="1200" b="1" dirty="0" err="1">
                  <a:latin typeface="Times New Roman"/>
                  <a:ea typeface="Times New Roman"/>
                  <a:cs typeface="Times New Roman"/>
                  <a:sym typeface="Times New Roman"/>
                </a:rPr>
                <a:t>CMA+Adam</a:t>
              </a:r>
              <a:r>
                <a:rPr lang="en" sz="1200" b="1" dirty="0">
                  <a:latin typeface="Times New Roman"/>
                  <a:ea typeface="Times New Roman"/>
                  <a:cs typeface="Times New Roman"/>
                  <a:sym typeface="Times New Roman"/>
                </a:rPr>
                <a:t>)</a:t>
              </a:r>
              <a:endParaRPr sz="1200" b="1" dirty="0">
                <a:latin typeface="Times New Roman"/>
                <a:ea typeface="Times New Roman"/>
                <a:cs typeface="Times New Roman"/>
                <a:sym typeface="Times New Roman"/>
              </a:endParaRPr>
            </a:p>
          </p:txBody>
        </p:sp>
      </p:grpSp>
    </p:spTree>
    <p:extLst>
      <p:ext uri="{BB962C8B-B14F-4D97-AF65-F5344CB8AC3E}">
        <p14:creationId xmlns:p14="http://schemas.microsoft.com/office/powerpoint/2010/main" val="1852784746"/>
      </p:ext>
    </p:extLst>
  </p:cSld>
  <p:clrMapOvr>
    <a:masterClrMapping/>
  </p:clrMapOvr>
  <mc:AlternateContent xmlns:mc="http://schemas.openxmlformats.org/markup-compatibility/2006" xmlns:p14="http://schemas.microsoft.com/office/powerpoint/2010/main">
    <mc:Choice Requires="p14">
      <p:transition spd="slow" p14:dur="2000" advTm="7128"/>
    </mc:Choice>
    <mc:Fallback xmlns="">
      <p:transition spd="slow" advTm="7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3000"/>
                                  </p:stCondLst>
                                  <p:childTnLst>
                                    <p:set>
                                      <p:cBhvr>
                                        <p:cTn id="9"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C9818876-2011-C043-94A2-0233CD653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2323" y="3691786"/>
            <a:ext cx="2173288" cy="21732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878878D-E613-1041-B2EC-5ED85D0C2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7086" y="397729"/>
            <a:ext cx="2173288" cy="217328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34221BF2-B35D-4240-901D-EF53A4C77843}"/>
              </a:ext>
            </a:extLst>
          </p:cNvPr>
          <p:cNvGrpSpPr/>
          <p:nvPr/>
        </p:nvGrpSpPr>
        <p:grpSpPr>
          <a:xfrm>
            <a:off x="1517086" y="3691786"/>
            <a:ext cx="2173288" cy="2657426"/>
            <a:chOff x="1533128" y="3531365"/>
            <a:chExt cx="2173288" cy="2657426"/>
          </a:xfrm>
        </p:grpSpPr>
        <p:pic>
          <p:nvPicPr>
            <p:cNvPr id="1028" name="Picture 4">
              <a:extLst>
                <a:ext uri="{FF2B5EF4-FFF2-40B4-BE49-F238E27FC236}">
                  <a16:creationId xmlns:a16="http://schemas.microsoft.com/office/drawing/2014/main" id="{D6911816-46F8-3E45-AAB6-478F783DF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128" y="3531365"/>
              <a:ext cx="2173288" cy="21732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334467-8EAD-1744-8E5B-F4265DBB9CF2}"/>
                </a:ext>
              </a:extLst>
            </p:cNvPr>
            <p:cNvSpPr txBox="1"/>
            <p:nvPr/>
          </p:nvSpPr>
          <p:spPr>
            <a:xfrm>
              <a:off x="1685869" y="5819459"/>
              <a:ext cx="1879232" cy="369332"/>
            </a:xfrm>
            <a:prstGeom prst="rect">
              <a:avLst/>
            </a:prstGeom>
            <a:noFill/>
          </p:spPr>
          <p:txBody>
            <a:bodyPr wrap="none" rtlCol="0">
              <a:spAutoFit/>
            </a:bodyPr>
            <a:lstStyle/>
            <a:p>
              <a:pPr algn="ctr"/>
              <a:r>
                <a:rPr lang="en-US" dirty="0"/>
                <a:t>optimize C(G(z), t)</a:t>
              </a:r>
            </a:p>
          </p:txBody>
        </p:sp>
      </p:grpSp>
      <p:sp>
        <p:nvSpPr>
          <p:cNvPr id="7" name="TextBox 6">
            <a:extLst>
              <a:ext uri="{FF2B5EF4-FFF2-40B4-BE49-F238E27FC236}">
                <a16:creationId xmlns:a16="http://schemas.microsoft.com/office/drawing/2014/main" id="{AA6B553D-A8BA-4A4D-BE81-A45F90DF8534}"/>
              </a:ext>
            </a:extLst>
          </p:cNvPr>
          <p:cNvSpPr txBox="1"/>
          <p:nvPr/>
        </p:nvSpPr>
        <p:spPr>
          <a:xfrm>
            <a:off x="435020" y="2804908"/>
            <a:ext cx="4634410"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 “A photo of a green bed”</a:t>
            </a:r>
          </a:p>
        </p:txBody>
      </p:sp>
      <p:grpSp>
        <p:nvGrpSpPr>
          <p:cNvPr id="4" name="Group 3">
            <a:extLst>
              <a:ext uri="{FF2B5EF4-FFF2-40B4-BE49-F238E27FC236}">
                <a16:creationId xmlns:a16="http://schemas.microsoft.com/office/drawing/2014/main" id="{3809ED10-39E8-D247-BA09-EA3128CE05B2}"/>
              </a:ext>
            </a:extLst>
          </p:cNvPr>
          <p:cNvGrpSpPr/>
          <p:nvPr/>
        </p:nvGrpSpPr>
        <p:grpSpPr>
          <a:xfrm>
            <a:off x="3875172" y="397729"/>
            <a:ext cx="2532360" cy="6228482"/>
            <a:chOff x="3891214" y="237308"/>
            <a:chExt cx="2532360" cy="6228482"/>
          </a:xfrm>
        </p:grpSpPr>
        <p:sp>
          <p:nvSpPr>
            <p:cNvPr id="11" name="TextBox 10">
              <a:extLst>
                <a:ext uri="{FF2B5EF4-FFF2-40B4-BE49-F238E27FC236}">
                  <a16:creationId xmlns:a16="http://schemas.microsoft.com/office/drawing/2014/main" id="{29DD9716-865E-9340-9210-DFF03BE16597}"/>
                </a:ext>
              </a:extLst>
            </p:cNvPr>
            <p:cNvSpPr txBox="1"/>
            <p:nvPr/>
          </p:nvSpPr>
          <p:spPr>
            <a:xfrm>
              <a:off x="3891214" y="5819459"/>
              <a:ext cx="2532360" cy="646331"/>
            </a:xfrm>
            <a:prstGeom prst="rect">
              <a:avLst/>
            </a:prstGeom>
            <a:noFill/>
          </p:spPr>
          <p:txBody>
            <a:bodyPr wrap="none" rtlCol="0">
              <a:spAutoFit/>
            </a:bodyPr>
            <a:lstStyle/>
            <a:p>
              <a:pPr algn="ctr"/>
              <a:r>
                <a:rPr lang="en-US" dirty="0"/>
                <a:t>+add image loss to</a:t>
              </a:r>
              <a:br>
                <a:rPr lang="en-US" dirty="0"/>
              </a:br>
              <a:r>
                <a:rPr lang="en-US" dirty="0"/>
                <a:t>penalize outside changes</a:t>
              </a:r>
            </a:p>
          </p:txBody>
        </p:sp>
        <p:pic>
          <p:nvPicPr>
            <p:cNvPr id="15" name="Picture 12">
              <a:extLst>
                <a:ext uri="{FF2B5EF4-FFF2-40B4-BE49-F238E27FC236}">
                  <a16:creationId xmlns:a16="http://schemas.microsoft.com/office/drawing/2014/main" id="{9BE26271-F837-E241-BC3A-EEA2775277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0746" y="237308"/>
              <a:ext cx="2173289" cy="21732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936F8C26-961F-C441-9CD8-A895AF540512}"/>
              </a:ext>
            </a:extLst>
          </p:cNvPr>
          <p:cNvGrpSpPr/>
          <p:nvPr/>
        </p:nvGrpSpPr>
        <p:grpSpPr>
          <a:xfrm>
            <a:off x="6592322" y="409556"/>
            <a:ext cx="2173288" cy="6165224"/>
            <a:chOff x="6608364" y="249135"/>
            <a:chExt cx="2173288" cy="6165224"/>
          </a:xfrm>
        </p:grpSpPr>
        <p:sp>
          <p:nvSpPr>
            <p:cNvPr id="12" name="TextBox 11">
              <a:extLst>
                <a:ext uri="{FF2B5EF4-FFF2-40B4-BE49-F238E27FC236}">
                  <a16:creationId xmlns:a16="http://schemas.microsoft.com/office/drawing/2014/main" id="{2B220707-FFEE-A643-BAB9-0ED208202110}"/>
                </a:ext>
              </a:extLst>
            </p:cNvPr>
            <p:cNvSpPr txBox="1"/>
            <p:nvPr/>
          </p:nvSpPr>
          <p:spPr>
            <a:xfrm>
              <a:off x="6746840" y="5768028"/>
              <a:ext cx="1896353" cy="646331"/>
            </a:xfrm>
            <a:prstGeom prst="rect">
              <a:avLst/>
            </a:prstGeom>
            <a:noFill/>
          </p:spPr>
          <p:txBody>
            <a:bodyPr wrap="none" rtlCol="0">
              <a:spAutoFit/>
            </a:bodyPr>
            <a:lstStyle/>
            <a:p>
              <a:pPr algn="ctr"/>
              <a:r>
                <a:rPr lang="en-US" dirty="0"/>
                <a:t>+mask the image</a:t>
              </a:r>
              <a:br>
                <a:rPr lang="en-US" dirty="0"/>
              </a:br>
              <a:r>
                <a:rPr lang="en-US" dirty="0"/>
                <a:t>before CLIP sees it</a:t>
              </a:r>
            </a:p>
          </p:txBody>
        </p:sp>
        <p:pic>
          <p:nvPicPr>
            <p:cNvPr id="5124" name="Picture 4">
              <a:extLst>
                <a:ext uri="{FF2B5EF4-FFF2-40B4-BE49-F238E27FC236}">
                  <a16:creationId xmlns:a16="http://schemas.microsoft.com/office/drawing/2014/main" id="{FDE5C7E6-50CF-E34B-B7F5-146BF0BE88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8364" y="249135"/>
              <a:ext cx="2173288" cy="21732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5CF3C7A3-C984-8940-A453-9806222B4B90}"/>
              </a:ext>
            </a:extLst>
          </p:cNvPr>
          <p:cNvGrpSpPr/>
          <p:nvPr/>
        </p:nvGrpSpPr>
        <p:grpSpPr>
          <a:xfrm>
            <a:off x="2566737" y="2835685"/>
            <a:ext cx="9403856" cy="1451298"/>
            <a:chOff x="2566737" y="2835685"/>
            <a:chExt cx="9403856" cy="1451298"/>
          </a:xfrm>
        </p:grpSpPr>
        <p:sp>
          <p:nvSpPr>
            <p:cNvPr id="3" name="TextBox 2">
              <a:extLst>
                <a:ext uri="{FF2B5EF4-FFF2-40B4-BE49-F238E27FC236}">
                  <a16:creationId xmlns:a16="http://schemas.microsoft.com/office/drawing/2014/main" id="{A6D5DE4C-8EA7-A142-BD18-D79666D24A61}"/>
                </a:ext>
              </a:extLst>
            </p:cNvPr>
            <p:cNvSpPr txBox="1"/>
            <p:nvPr/>
          </p:nvSpPr>
          <p:spPr>
            <a:xfrm>
              <a:off x="6407532" y="2835685"/>
              <a:ext cx="5563061" cy="523220"/>
            </a:xfrm>
            <a:prstGeom prst="rect">
              <a:avLst/>
            </a:prstGeom>
            <a:noFill/>
          </p:spPr>
          <p:txBody>
            <a:bodyPr wrap="none" rtlCol="0">
              <a:spAutoFit/>
            </a:bodyPr>
            <a:lstStyle/>
            <a:p>
              <a:r>
                <a:rPr lang="en-US" sz="2800" dirty="0"/>
                <a:t>Problem: Did not ask for green </a:t>
              </a:r>
              <a:r>
                <a:rPr lang="en-US" sz="2800" u="sng" dirty="0"/>
                <a:t>walls</a:t>
              </a:r>
              <a:r>
                <a:rPr lang="en-US" sz="2800" dirty="0"/>
                <a:t>!</a:t>
              </a:r>
            </a:p>
          </p:txBody>
        </p:sp>
        <p:cxnSp>
          <p:nvCxnSpPr>
            <p:cNvPr id="17" name="Straight Arrow Connector 16">
              <a:extLst>
                <a:ext uri="{FF2B5EF4-FFF2-40B4-BE49-F238E27FC236}">
                  <a16:creationId xmlns:a16="http://schemas.microsoft.com/office/drawing/2014/main" id="{0D4FEDC4-3F8B-5442-A09A-9F7E740C6007}"/>
                </a:ext>
              </a:extLst>
            </p:cNvPr>
            <p:cNvCxnSpPr>
              <a:cxnSpLocks/>
              <a:stCxn id="3" idx="1"/>
            </p:cNvCxnSpPr>
            <p:nvPr/>
          </p:nvCxnSpPr>
          <p:spPr>
            <a:xfrm flipH="1">
              <a:off x="2566737" y="3097295"/>
              <a:ext cx="3840795" cy="11896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026" name="Picture 2">
            <a:extLst>
              <a:ext uri="{FF2B5EF4-FFF2-40B4-BE49-F238E27FC236}">
                <a16:creationId xmlns:a16="http://schemas.microsoft.com/office/drawing/2014/main" id="{BB47890B-97A4-014E-809A-C8DB34320C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4705" y="3691786"/>
            <a:ext cx="2173288" cy="2173288"/>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a:extLst>
              <a:ext uri="{FF2B5EF4-FFF2-40B4-BE49-F238E27FC236}">
                <a16:creationId xmlns:a16="http://schemas.microsoft.com/office/drawing/2014/main" id="{79DA7514-0859-F84C-A827-8721A1214237}"/>
              </a:ext>
            </a:extLst>
          </p:cNvPr>
          <p:cNvCxnSpPr>
            <a:cxnSpLocks/>
            <a:stCxn id="3" idx="1"/>
          </p:cNvCxnSpPr>
          <p:nvPr/>
        </p:nvCxnSpPr>
        <p:spPr>
          <a:xfrm flipH="1">
            <a:off x="5069430" y="3097295"/>
            <a:ext cx="1338102" cy="102552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BBCA00E-C11E-3049-8FDC-F3466FB18317}"/>
              </a:ext>
            </a:extLst>
          </p:cNvPr>
          <p:cNvCxnSpPr>
            <a:cxnSpLocks/>
            <a:stCxn id="3" idx="1"/>
          </p:cNvCxnSpPr>
          <p:nvPr/>
        </p:nvCxnSpPr>
        <p:spPr>
          <a:xfrm>
            <a:off x="6407532" y="3097295"/>
            <a:ext cx="907668" cy="11896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3333521-760B-4E49-AEA5-B1F3CD00279F}"/>
              </a:ext>
            </a:extLst>
          </p:cNvPr>
          <p:cNvSpPr txBox="1"/>
          <p:nvPr/>
        </p:nvSpPr>
        <p:spPr>
          <a:xfrm>
            <a:off x="9072687" y="3870489"/>
            <a:ext cx="2600584" cy="1815882"/>
          </a:xfrm>
          <a:prstGeom prst="rect">
            <a:avLst/>
          </a:prstGeom>
          <a:noFill/>
        </p:spPr>
        <p:txBody>
          <a:bodyPr wrap="none" rtlCol="0">
            <a:spAutoFit/>
          </a:bodyPr>
          <a:lstStyle/>
          <a:p>
            <a:pPr algn="ctr"/>
            <a:r>
              <a:rPr lang="en-US" sz="2800" dirty="0"/>
              <a:t>The Generator is</a:t>
            </a:r>
            <a:br>
              <a:rPr lang="en-US" sz="2800" dirty="0"/>
            </a:br>
            <a:r>
              <a:rPr lang="en-US" sz="2800" dirty="0"/>
              <a:t>Opinionated:</a:t>
            </a:r>
          </a:p>
          <a:p>
            <a:pPr algn="ctr"/>
            <a:r>
              <a:rPr lang="en-US" sz="2800" b="1" dirty="0"/>
              <a:t>Walls Must</a:t>
            </a:r>
            <a:br>
              <a:rPr lang="en-US" sz="2800" b="1" dirty="0"/>
            </a:br>
            <a:r>
              <a:rPr lang="en-US" sz="2800" b="1" dirty="0"/>
              <a:t>Match Sheets</a:t>
            </a:r>
          </a:p>
        </p:txBody>
      </p:sp>
      <p:grpSp>
        <p:nvGrpSpPr>
          <p:cNvPr id="28" name="Group 27">
            <a:extLst>
              <a:ext uri="{FF2B5EF4-FFF2-40B4-BE49-F238E27FC236}">
                <a16:creationId xmlns:a16="http://schemas.microsoft.com/office/drawing/2014/main" id="{F1DD6653-BC98-4148-8ABA-A28A82D84B29}"/>
              </a:ext>
            </a:extLst>
          </p:cNvPr>
          <p:cNvGrpSpPr/>
          <p:nvPr/>
        </p:nvGrpSpPr>
        <p:grpSpPr>
          <a:xfrm>
            <a:off x="182235" y="4316499"/>
            <a:ext cx="1334851" cy="982361"/>
            <a:chOff x="182235" y="4316499"/>
            <a:chExt cx="1334851" cy="982361"/>
          </a:xfrm>
        </p:grpSpPr>
        <p:grpSp>
          <p:nvGrpSpPr>
            <p:cNvPr id="33" name="Group 32">
              <a:extLst>
                <a:ext uri="{FF2B5EF4-FFF2-40B4-BE49-F238E27FC236}">
                  <a16:creationId xmlns:a16="http://schemas.microsoft.com/office/drawing/2014/main" id="{7B9D6CC7-9424-CC48-A7A6-28288065A62D}"/>
                </a:ext>
              </a:extLst>
            </p:cNvPr>
            <p:cNvGrpSpPr/>
            <p:nvPr/>
          </p:nvGrpSpPr>
          <p:grpSpPr>
            <a:xfrm>
              <a:off x="182235" y="4316499"/>
              <a:ext cx="798726" cy="982361"/>
              <a:chOff x="2737871" y="2128588"/>
              <a:chExt cx="3184469" cy="3916607"/>
            </a:xfrm>
          </p:grpSpPr>
          <p:sp>
            <p:nvSpPr>
              <p:cNvPr id="34" name="Shape 3011" descr="Line">
                <a:extLst>
                  <a:ext uri="{FF2B5EF4-FFF2-40B4-BE49-F238E27FC236}">
                    <a16:creationId xmlns:a16="http://schemas.microsoft.com/office/drawing/2014/main" id="{632836AF-11D1-364D-A1C4-FA858BC7FE0B}"/>
                  </a:ext>
                </a:extLst>
              </p:cNvPr>
              <p:cNvSpPr/>
              <p:nvPr/>
            </p:nvSpPr>
            <p:spPr>
              <a:xfrm flipV="1">
                <a:off x="4010905" y="2983404"/>
                <a:ext cx="634189" cy="63418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5" name="Shape 3012" descr="Line">
                <a:extLst>
                  <a:ext uri="{FF2B5EF4-FFF2-40B4-BE49-F238E27FC236}">
                    <a16:creationId xmlns:a16="http://schemas.microsoft.com/office/drawing/2014/main" id="{B0571EFD-A067-0642-92F3-071D97DE0F2A}"/>
                  </a:ext>
                </a:extLst>
              </p:cNvPr>
              <p:cNvSpPr/>
              <p:nvPr/>
            </p:nvSpPr>
            <p:spPr>
              <a:xfrm flipV="1">
                <a:off x="4007537" y="2900486"/>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6" name="Shape 3013" descr="Line">
                <a:extLst>
                  <a:ext uri="{FF2B5EF4-FFF2-40B4-BE49-F238E27FC236}">
                    <a16:creationId xmlns:a16="http://schemas.microsoft.com/office/drawing/2014/main" id="{2E7583F0-1C3E-E946-B35E-144FF0378281}"/>
                  </a:ext>
                </a:extLst>
              </p:cNvPr>
              <p:cNvSpPr/>
              <p:nvPr/>
            </p:nvSpPr>
            <p:spPr>
              <a:xfrm flipV="1">
                <a:off x="4007775" y="3462145"/>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7" name="Shape 3014" descr="Line">
                <a:extLst>
                  <a:ext uri="{FF2B5EF4-FFF2-40B4-BE49-F238E27FC236}">
                    <a16:creationId xmlns:a16="http://schemas.microsoft.com/office/drawing/2014/main" id="{A3C88217-7424-9743-B020-F44E37BF8BD9}"/>
                  </a:ext>
                </a:extLst>
              </p:cNvPr>
              <p:cNvSpPr/>
              <p:nvPr/>
            </p:nvSpPr>
            <p:spPr>
              <a:xfrm flipV="1">
                <a:off x="4007775" y="4047456"/>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8" name="Shape 3015" descr="Line">
                <a:extLst>
                  <a:ext uri="{FF2B5EF4-FFF2-40B4-BE49-F238E27FC236}">
                    <a16:creationId xmlns:a16="http://schemas.microsoft.com/office/drawing/2014/main" id="{07703ADE-0F6D-284E-A30C-FACA87F02FAA}"/>
                  </a:ext>
                </a:extLst>
              </p:cNvPr>
              <p:cNvSpPr/>
              <p:nvPr/>
            </p:nvSpPr>
            <p:spPr>
              <a:xfrm flipV="1">
                <a:off x="4007775" y="4610691"/>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9" name="Shape 3016" descr="Line">
                <a:extLst>
                  <a:ext uri="{FF2B5EF4-FFF2-40B4-BE49-F238E27FC236}">
                    <a16:creationId xmlns:a16="http://schemas.microsoft.com/office/drawing/2014/main" id="{D7AB1F13-AEAD-FD44-A0CC-7B409334185D}"/>
                  </a:ext>
                </a:extLst>
              </p:cNvPr>
              <p:cNvSpPr/>
              <p:nvPr/>
            </p:nvSpPr>
            <p:spPr>
              <a:xfrm>
                <a:off x="4008880" y="3218266"/>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0" name="Shape 3017" descr="Line">
                <a:extLst>
                  <a:ext uri="{FF2B5EF4-FFF2-40B4-BE49-F238E27FC236}">
                    <a16:creationId xmlns:a16="http://schemas.microsoft.com/office/drawing/2014/main" id="{DA416BD3-3C0F-974C-BC94-4B0E0E565B8C}"/>
                  </a:ext>
                </a:extLst>
              </p:cNvPr>
              <p:cNvSpPr/>
              <p:nvPr/>
            </p:nvSpPr>
            <p:spPr>
              <a:xfrm>
                <a:off x="4008880" y="3807718"/>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1" name="Shape 3018" descr="Line">
                <a:extLst>
                  <a:ext uri="{FF2B5EF4-FFF2-40B4-BE49-F238E27FC236}">
                    <a16:creationId xmlns:a16="http://schemas.microsoft.com/office/drawing/2014/main" id="{053BCEC0-4A55-0647-96D5-65EA665A3910}"/>
                  </a:ext>
                </a:extLst>
              </p:cNvPr>
              <p:cNvSpPr/>
              <p:nvPr/>
            </p:nvSpPr>
            <p:spPr>
              <a:xfrm>
                <a:off x="4008880" y="4365235"/>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2" name="Shape 3019" descr="Line">
                <a:extLst>
                  <a:ext uri="{FF2B5EF4-FFF2-40B4-BE49-F238E27FC236}">
                    <a16:creationId xmlns:a16="http://schemas.microsoft.com/office/drawing/2014/main" id="{D6B07975-C5F2-E045-9583-92B19E3677CB}"/>
                  </a:ext>
                </a:extLst>
              </p:cNvPr>
              <p:cNvSpPr/>
              <p:nvPr/>
            </p:nvSpPr>
            <p:spPr>
              <a:xfrm>
                <a:off x="4008880" y="4945383"/>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3" name="Shape 3020" descr="Line">
                <a:extLst>
                  <a:ext uri="{FF2B5EF4-FFF2-40B4-BE49-F238E27FC236}">
                    <a16:creationId xmlns:a16="http://schemas.microsoft.com/office/drawing/2014/main" id="{37967A34-D9F4-8844-B09E-4156E170D4C6}"/>
                  </a:ext>
                </a:extLst>
              </p:cNvPr>
              <p:cNvSpPr/>
              <p:nvPr/>
            </p:nvSpPr>
            <p:spPr>
              <a:xfrm>
                <a:off x="3975919" y="3305483"/>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4" name="Shape 3021" descr="Line">
                <a:extLst>
                  <a:ext uri="{FF2B5EF4-FFF2-40B4-BE49-F238E27FC236}">
                    <a16:creationId xmlns:a16="http://schemas.microsoft.com/office/drawing/2014/main" id="{23F71559-F51B-B242-A9F8-F04D17D1F631}"/>
                  </a:ext>
                </a:extLst>
              </p:cNvPr>
              <p:cNvSpPr/>
              <p:nvPr/>
            </p:nvSpPr>
            <p:spPr>
              <a:xfrm>
                <a:off x="3975862" y="4438373"/>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5" name="Shape 3022" descr="Line">
                <a:extLst>
                  <a:ext uri="{FF2B5EF4-FFF2-40B4-BE49-F238E27FC236}">
                    <a16:creationId xmlns:a16="http://schemas.microsoft.com/office/drawing/2014/main" id="{A6748003-1F7E-224E-B8F8-EC43F9321E33}"/>
                  </a:ext>
                </a:extLst>
              </p:cNvPr>
              <p:cNvSpPr/>
              <p:nvPr/>
            </p:nvSpPr>
            <p:spPr>
              <a:xfrm>
                <a:off x="3975862" y="3894983"/>
                <a:ext cx="703932" cy="57913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6" name="Shape 3023" descr="Line">
                <a:extLst>
                  <a:ext uri="{FF2B5EF4-FFF2-40B4-BE49-F238E27FC236}">
                    <a16:creationId xmlns:a16="http://schemas.microsoft.com/office/drawing/2014/main" id="{3692E743-4F67-874A-813F-30FE4108C7B2}"/>
                  </a:ext>
                </a:extLst>
              </p:cNvPr>
              <p:cNvSpPr/>
              <p:nvPr/>
            </p:nvSpPr>
            <p:spPr>
              <a:xfrm>
                <a:off x="4896335" y="2877918"/>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7" name="Shape 3024" descr="Line">
                <a:extLst>
                  <a:ext uri="{FF2B5EF4-FFF2-40B4-BE49-F238E27FC236}">
                    <a16:creationId xmlns:a16="http://schemas.microsoft.com/office/drawing/2014/main" id="{FFF71D71-23B1-C149-931C-467814103BF8}"/>
                  </a:ext>
                </a:extLst>
              </p:cNvPr>
              <p:cNvSpPr/>
              <p:nvPr/>
            </p:nvSpPr>
            <p:spPr>
              <a:xfrm>
                <a:off x="4896335" y="3442177"/>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8" name="Shape 3025" descr="Line">
                <a:extLst>
                  <a:ext uri="{FF2B5EF4-FFF2-40B4-BE49-F238E27FC236}">
                    <a16:creationId xmlns:a16="http://schemas.microsoft.com/office/drawing/2014/main" id="{54977B17-F47D-1C4E-B499-C2159664C056}"/>
                  </a:ext>
                </a:extLst>
              </p:cNvPr>
              <p:cNvSpPr/>
              <p:nvPr/>
            </p:nvSpPr>
            <p:spPr>
              <a:xfrm>
                <a:off x="4896335" y="4006435"/>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9" name="Shape 3026" descr="Line">
                <a:extLst>
                  <a:ext uri="{FF2B5EF4-FFF2-40B4-BE49-F238E27FC236}">
                    <a16:creationId xmlns:a16="http://schemas.microsoft.com/office/drawing/2014/main" id="{8E20AB90-37B4-424E-88A1-C5C456A919C2}"/>
                  </a:ext>
                </a:extLst>
              </p:cNvPr>
              <p:cNvSpPr/>
              <p:nvPr/>
            </p:nvSpPr>
            <p:spPr>
              <a:xfrm>
                <a:off x="4896335" y="4590723"/>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0" name="Shape 3027" descr="Line">
                <a:extLst>
                  <a:ext uri="{FF2B5EF4-FFF2-40B4-BE49-F238E27FC236}">
                    <a16:creationId xmlns:a16="http://schemas.microsoft.com/office/drawing/2014/main" id="{6B08702F-C5A1-224D-B6B4-3B786951A484}"/>
                  </a:ext>
                </a:extLst>
              </p:cNvPr>
              <p:cNvSpPr/>
              <p:nvPr/>
            </p:nvSpPr>
            <p:spPr>
              <a:xfrm>
                <a:off x="4896335" y="5158231"/>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1" name="Shape 3028" descr="Line">
                <a:extLst>
                  <a:ext uri="{FF2B5EF4-FFF2-40B4-BE49-F238E27FC236}">
                    <a16:creationId xmlns:a16="http://schemas.microsoft.com/office/drawing/2014/main" id="{E3382959-76C7-8E44-B080-2B10754D6990}"/>
                  </a:ext>
                </a:extLst>
              </p:cNvPr>
              <p:cNvSpPr/>
              <p:nvPr/>
            </p:nvSpPr>
            <p:spPr>
              <a:xfrm>
                <a:off x="4988605" y="2951751"/>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2" name="Shape 3029" descr="Line">
                <a:extLst>
                  <a:ext uri="{FF2B5EF4-FFF2-40B4-BE49-F238E27FC236}">
                    <a16:creationId xmlns:a16="http://schemas.microsoft.com/office/drawing/2014/main" id="{FE9F4F9E-FF2F-CB48-8A18-FCB56EB1705C}"/>
                  </a:ext>
                </a:extLst>
              </p:cNvPr>
              <p:cNvSpPr/>
              <p:nvPr/>
            </p:nvSpPr>
            <p:spPr>
              <a:xfrm>
                <a:off x="4897271" y="3014718"/>
                <a:ext cx="672149"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3" name="Shape 3030" descr="Line">
                <a:extLst>
                  <a:ext uri="{FF2B5EF4-FFF2-40B4-BE49-F238E27FC236}">
                    <a16:creationId xmlns:a16="http://schemas.microsoft.com/office/drawing/2014/main" id="{8C9CAA72-870F-FE4B-A5F1-C1441A3236E2}"/>
                  </a:ext>
                </a:extLst>
              </p:cNvPr>
              <p:cNvSpPr/>
              <p:nvPr/>
            </p:nvSpPr>
            <p:spPr>
              <a:xfrm>
                <a:off x="4988605" y="3529646"/>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4" name="Shape 3031" descr="Line">
                <a:extLst>
                  <a:ext uri="{FF2B5EF4-FFF2-40B4-BE49-F238E27FC236}">
                    <a16:creationId xmlns:a16="http://schemas.microsoft.com/office/drawing/2014/main" id="{1AA98605-0042-D64D-9A65-6A22658C7B65}"/>
                  </a:ext>
                </a:extLst>
              </p:cNvPr>
              <p:cNvSpPr/>
              <p:nvPr/>
            </p:nvSpPr>
            <p:spPr>
              <a:xfrm>
                <a:off x="4897271" y="3592613"/>
                <a:ext cx="672149" cy="892003"/>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5" name="Shape 3032" descr="Line">
                <a:extLst>
                  <a:ext uri="{FF2B5EF4-FFF2-40B4-BE49-F238E27FC236}">
                    <a16:creationId xmlns:a16="http://schemas.microsoft.com/office/drawing/2014/main" id="{0550F178-9D5C-8A45-885A-ED4029C4E338}"/>
                  </a:ext>
                </a:extLst>
              </p:cNvPr>
              <p:cNvSpPr/>
              <p:nvPr/>
            </p:nvSpPr>
            <p:spPr>
              <a:xfrm>
                <a:off x="4987038" y="4115141"/>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6" name="Shape 3033" descr="Line">
                <a:extLst>
                  <a:ext uri="{FF2B5EF4-FFF2-40B4-BE49-F238E27FC236}">
                    <a16:creationId xmlns:a16="http://schemas.microsoft.com/office/drawing/2014/main" id="{7751D15B-7336-C442-8C6A-D6AD8FB7BC8C}"/>
                  </a:ext>
                </a:extLst>
              </p:cNvPr>
              <p:cNvSpPr/>
              <p:nvPr/>
            </p:nvSpPr>
            <p:spPr>
              <a:xfrm>
                <a:off x="4895703" y="4178109"/>
                <a:ext cx="672150"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7" name="Shape 3034" descr="Circle">
                <a:extLst>
                  <a:ext uri="{FF2B5EF4-FFF2-40B4-BE49-F238E27FC236}">
                    <a16:creationId xmlns:a16="http://schemas.microsoft.com/office/drawing/2014/main" id="{B54397F1-0716-EB41-9EC6-FB0AE97BB33A}"/>
                  </a:ext>
                </a:extLst>
              </p:cNvPr>
              <p:cNvSpPr/>
              <p:nvPr/>
            </p:nvSpPr>
            <p:spPr>
              <a:xfrm>
                <a:off x="4638503" y="2699816"/>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8" name="Shape 3035" descr="Circle">
                <a:extLst>
                  <a:ext uri="{FF2B5EF4-FFF2-40B4-BE49-F238E27FC236}">
                    <a16:creationId xmlns:a16="http://schemas.microsoft.com/office/drawing/2014/main" id="{35D2A059-C986-4843-A507-4E3F566C9A58}"/>
                  </a:ext>
                </a:extLst>
              </p:cNvPr>
              <p:cNvSpPr/>
              <p:nvPr/>
            </p:nvSpPr>
            <p:spPr>
              <a:xfrm>
                <a:off x="4638503" y="3264074"/>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9" name="Shape 3036" descr="Circle">
                <a:extLst>
                  <a:ext uri="{FF2B5EF4-FFF2-40B4-BE49-F238E27FC236}">
                    <a16:creationId xmlns:a16="http://schemas.microsoft.com/office/drawing/2014/main" id="{BCF561F0-BA5C-AB4E-A79E-235B484840B6}"/>
                  </a:ext>
                </a:extLst>
              </p:cNvPr>
              <p:cNvSpPr/>
              <p:nvPr/>
            </p:nvSpPr>
            <p:spPr>
              <a:xfrm>
                <a:off x="4638503" y="38283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0" name="Shape 3037" descr="Circle">
                <a:extLst>
                  <a:ext uri="{FF2B5EF4-FFF2-40B4-BE49-F238E27FC236}">
                    <a16:creationId xmlns:a16="http://schemas.microsoft.com/office/drawing/2014/main" id="{9E382627-7514-A84C-BFF2-5169C8FED05C}"/>
                  </a:ext>
                </a:extLst>
              </p:cNvPr>
              <p:cNvSpPr/>
              <p:nvPr/>
            </p:nvSpPr>
            <p:spPr>
              <a:xfrm>
                <a:off x="4638503" y="43925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1" name="Shape 3038" descr="Circle">
                <a:extLst>
                  <a:ext uri="{FF2B5EF4-FFF2-40B4-BE49-F238E27FC236}">
                    <a16:creationId xmlns:a16="http://schemas.microsoft.com/office/drawing/2014/main" id="{BC6CB522-F7F5-6845-A575-E90B4E550651}"/>
                  </a:ext>
                </a:extLst>
              </p:cNvPr>
              <p:cNvSpPr/>
              <p:nvPr/>
            </p:nvSpPr>
            <p:spPr>
              <a:xfrm>
                <a:off x="4638503" y="495684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2" name="Shape 3039" descr="Line">
                <a:extLst>
                  <a:ext uri="{FF2B5EF4-FFF2-40B4-BE49-F238E27FC236}">
                    <a16:creationId xmlns:a16="http://schemas.microsoft.com/office/drawing/2014/main" id="{63ECE06A-0DBB-7E45-A873-E489BE33D9CC}"/>
                  </a:ext>
                </a:extLst>
              </p:cNvPr>
              <p:cNvSpPr/>
              <p:nvPr/>
            </p:nvSpPr>
            <p:spPr>
              <a:xfrm flipV="1">
                <a:off x="4986344" y="2961890"/>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3" name="Shape 3040" descr="Line">
                <a:extLst>
                  <a:ext uri="{FF2B5EF4-FFF2-40B4-BE49-F238E27FC236}">
                    <a16:creationId xmlns:a16="http://schemas.microsoft.com/office/drawing/2014/main" id="{3C60AF52-B17B-A642-8678-E53281A03613}"/>
                  </a:ext>
                </a:extLst>
              </p:cNvPr>
              <p:cNvSpPr/>
              <p:nvPr/>
            </p:nvSpPr>
            <p:spPr>
              <a:xfrm flipV="1">
                <a:off x="5011646" y="351983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4" name="Shape 3041" descr="Line">
                <a:extLst>
                  <a:ext uri="{FF2B5EF4-FFF2-40B4-BE49-F238E27FC236}">
                    <a16:creationId xmlns:a16="http://schemas.microsoft.com/office/drawing/2014/main" id="{DD0B821F-0252-5048-A7AE-DBE1F9D1CD41}"/>
                  </a:ext>
                </a:extLst>
              </p:cNvPr>
              <p:cNvSpPr/>
              <p:nvPr/>
            </p:nvSpPr>
            <p:spPr>
              <a:xfrm flipV="1">
                <a:off x="5011646" y="411951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5" name="Shape 3042" descr="Line">
                <a:extLst>
                  <a:ext uri="{FF2B5EF4-FFF2-40B4-BE49-F238E27FC236}">
                    <a16:creationId xmlns:a16="http://schemas.microsoft.com/office/drawing/2014/main" id="{37AD9340-3303-9C4A-ADA1-B9DAB79C8189}"/>
                  </a:ext>
                </a:extLst>
              </p:cNvPr>
              <p:cNvSpPr/>
              <p:nvPr/>
            </p:nvSpPr>
            <p:spPr>
              <a:xfrm flipV="1">
                <a:off x="5011646" y="468155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6" name="Shape 3043" descr="Circle">
                <a:extLst>
                  <a:ext uri="{FF2B5EF4-FFF2-40B4-BE49-F238E27FC236}">
                    <a16:creationId xmlns:a16="http://schemas.microsoft.com/office/drawing/2014/main" id="{5B487D2F-EAF0-3340-A61A-A812492CFD49}"/>
                  </a:ext>
                </a:extLst>
              </p:cNvPr>
              <p:cNvSpPr/>
              <p:nvPr/>
            </p:nvSpPr>
            <p:spPr>
              <a:xfrm>
                <a:off x="5533402" y="2699816"/>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7" name="Shape 3044" descr="Circle">
                <a:extLst>
                  <a:ext uri="{FF2B5EF4-FFF2-40B4-BE49-F238E27FC236}">
                    <a16:creationId xmlns:a16="http://schemas.microsoft.com/office/drawing/2014/main" id="{ABE9084C-4E32-DF4C-9774-5243BF866B7A}"/>
                  </a:ext>
                </a:extLst>
              </p:cNvPr>
              <p:cNvSpPr/>
              <p:nvPr/>
            </p:nvSpPr>
            <p:spPr>
              <a:xfrm>
                <a:off x="5533402" y="3264074"/>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8" name="Shape 3045" descr="Circle">
                <a:extLst>
                  <a:ext uri="{FF2B5EF4-FFF2-40B4-BE49-F238E27FC236}">
                    <a16:creationId xmlns:a16="http://schemas.microsoft.com/office/drawing/2014/main" id="{AB276D0A-5862-A444-B441-69861DCB8EE6}"/>
                  </a:ext>
                </a:extLst>
              </p:cNvPr>
              <p:cNvSpPr/>
              <p:nvPr/>
            </p:nvSpPr>
            <p:spPr>
              <a:xfrm>
                <a:off x="5533402" y="38283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9" name="Shape 3046" descr="Circle">
                <a:extLst>
                  <a:ext uri="{FF2B5EF4-FFF2-40B4-BE49-F238E27FC236}">
                    <a16:creationId xmlns:a16="http://schemas.microsoft.com/office/drawing/2014/main" id="{69B76428-5A92-AD48-A5FB-FDEA40A2774D}"/>
                  </a:ext>
                </a:extLst>
              </p:cNvPr>
              <p:cNvSpPr/>
              <p:nvPr/>
            </p:nvSpPr>
            <p:spPr>
              <a:xfrm>
                <a:off x="5533402" y="439258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70" name="Shape 3047" descr="Circle">
                <a:extLst>
                  <a:ext uri="{FF2B5EF4-FFF2-40B4-BE49-F238E27FC236}">
                    <a16:creationId xmlns:a16="http://schemas.microsoft.com/office/drawing/2014/main" id="{9F60E28E-0E1B-AB48-B3E4-496090A335A8}"/>
                  </a:ext>
                </a:extLst>
              </p:cNvPr>
              <p:cNvSpPr/>
              <p:nvPr/>
            </p:nvSpPr>
            <p:spPr>
              <a:xfrm>
                <a:off x="5533402" y="495684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71" name="Shape 3048" descr="Circle">
                <a:extLst>
                  <a:ext uri="{FF2B5EF4-FFF2-40B4-BE49-F238E27FC236}">
                    <a16:creationId xmlns:a16="http://schemas.microsoft.com/office/drawing/2014/main" id="{A4768BFE-0695-C64E-8075-DE2777945C19}"/>
                  </a:ext>
                </a:extLst>
              </p:cNvPr>
              <p:cNvSpPr/>
              <p:nvPr/>
            </p:nvSpPr>
            <p:spPr>
              <a:xfrm>
                <a:off x="5546102" y="2128588"/>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72" name="Shape 3049" descr="Circle">
                <a:extLst>
                  <a:ext uri="{FF2B5EF4-FFF2-40B4-BE49-F238E27FC236}">
                    <a16:creationId xmlns:a16="http://schemas.microsoft.com/office/drawing/2014/main" id="{F6B8B3F4-030C-CF46-9E7C-582FD3005A19}"/>
                  </a:ext>
                </a:extLst>
              </p:cNvPr>
              <p:cNvSpPr/>
              <p:nvPr/>
            </p:nvSpPr>
            <p:spPr>
              <a:xfrm>
                <a:off x="5546102" y="566895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73" name="Shape 3050" descr="Line">
                <a:extLst>
                  <a:ext uri="{FF2B5EF4-FFF2-40B4-BE49-F238E27FC236}">
                    <a16:creationId xmlns:a16="http://schemas.microsoft.com/office/drawing/2014/main" id="{66A7B29F-5B06-D942-8FA4-8DF5FF412EC9}"/>
                  </a:ext>
                </a:extLst>
              </p:cNvPr>
              <p:cNvSpPr/>
              <p:nvPr/>
            </p:nvSpPr>
            <p:spPr>
              <a:xfrm>
                <a:off x="4911696" y="4184555"/>
                <a:ext cx="696758" cy="150682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4" name="Shape 3051" descr="Line">
                <a:extLst>
                  <a:ext uri="{FF2B5EF4-FFF2-40B4-BE49-F238E27FC236}">
                    <a16:creationId xmlns:a16="http://schemas.microsoft.com/office/drawing/2014/main" id="{EA22F4F1-513B-044F-8622-9709F9E488D8}"/>
                  </a:ext>
                </a:extLst>
              </p:cNvPr>
              <p:cNvSpPr/>
              <p:nvPr/>
            </p:nvSpPr>
            <p:spPr>
              <a:xfrm>
                <a:off x="5011775" y="5245780"/>
                <a:ext cx="528313" cy="55170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5" name="Shape 3052" descr="Line">
                <a:extLst>
                  <a:ext uri="{FF2B5EF4-FFF2-40B4-BE49-F238E27FC236}">
                    <a16:creationId xmlns:a16="http://schemas.microsoft.com/office/drawing/2014/main" id="{6C2D8168-FCEF-8D4F-BEE9-CF337B4D7BA7}"/>
                  </a:ext>
                </a:extLst>
              </p:cNvPr>
              <p:cNvSpPr/>
              <p:nvPr/>
            </p:nvSpPr>
            <p:spPr>
              <a:xfrm flipV="1">
                <a:off x="4987968" y="2390521"/>
                <a:ext cx="552120"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6" name="Shape 3053" descr="Line">
                <a:extLst>
                  <a:ext uri="{FF2B5EF4-FFF2-40B4-BE49-F238E27FC236}">
                    <a16:creationId xmlns:a16="http://schemas.microsoft.com/office/drawing/2014/main" id="{079D9B52-CAED-8343-8CB2-3D9CEA0357ED}"/>
                  </a:ext>
                </a:extLst>
              </p:cNvPr>
              <p:cNvSpPr/>
              <p:nvPr/>
            </p:nvSpPr>
            <p:spPr>
              <a:xfrm flipV="1">
                <a:off x="4939285" y="2515657"/>
                <a:ext cx="649623" cy="76952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7" name="Shape 3054" descr="Line">
                <a:extLst>
                  <a:ext uri="{FF2B5EF4-FFF2-40B4-BE49-F238E27FC236}">
                    <a16:creationId xmlns:a16="http://schemas.microsoft.com/office/drawing/2014/main" id="{9771BC90-B8C9-8B42-8933-62303E80B057}"/>
                  </a:ext>
                </a:extLst>
              </p:cNvPr>
              <p:cNvSpPr/>
              <p:nvPr/>
            </p:nvSpPr>
            <p:spPr>
              <a:xfrm flipV="1">
                <a:off x="3089757" y="3271896"/>
                <a:ext cx="632382" cy="33992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8" name="Shape 3055" descr="Line">
                <a:extLst>
                  <a:ext uri="{FF2B5EF4-FFF2-40B4-BE49-F238E27FC236}">
                    <a16:creationId xmlns:a16="http://schemas.microsoft.com/office/drawing/2014/main" id="{3CDB15A1-0F0B-B147-B556-09D73AA3A1F7}"/>
                  </a:ext>
                </a:extLst>
              </p:cNvPr>
              <p:cNvSpPr/>
              <p:nvPr/>
            </p:nvSpPr>
            <p:spPr>
              <a:xfrm>
                <a:off x="3086628" y="3718019"/>
                <a:ext cx="638166"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9" name="Shape 3056" descr="Line">
                <a:extLst>
                  <a:ext uri="{FF2B5EF4-FFF2-40B4-BE49-F238E27FC236}">
                    <a16:creationId xmlns:a16="http://schemas.microsoft.com/office/drawing/2014/main" id="{315C10BD-435C-7D41-B46B-0513D72E08B9}"/>
                  </a:ext>
                </a:extLst>
              </p:cNvPr>
              <p:cNvSpPr/>
              <p:nvPr/>
            </p:nvSpPr>
            <p:spPr>
              <a:xfrm flipV="1">
                <a:off x="3086628" y="4296720"/>
                <a:ext cx="638253" cy="661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0" name="Shape 3057" descr="Line">
                <a:extLst>
                  <a:ext uri="{FF2B5EF4-FFF2-40B4-BE49-F238E27FC236}">
                    <a16:creationId xmlns:a16="http://schemas.microsoft.com/office/drawing/2014/main" id="{82A7EC4D-741C-5B43-B16B-2DE2D42FEC0D}"/>
                  </a:ext>
                </a:extLst>
              </p:cNvPr>
              <p:cNvSpPr/>
              <p:nvPr/>
            </p:nvSpPr>
            <p:spPr>
              <a:xfrm flipV="1">
                <a:off x="3007818" y="3802248"/>
                <a:ext cx="720473" cy="40770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1" name="Shape 3058" descr="Line">
                <a:extLst>
                  <a:ext uri="{FF2B5EF4-FFF2-40B4-BE49-F238E27FC236}">
                    <a16:creationId xmlns:a16="http://schemas.microsoft.com/office/drawing/2014/main" id="{DE8BC6A9-9ED8-B042-92E0-31903AE7F512}"/>
                  </a:ext>
                </a:extLst>
              </p:cNvPr>
              <p:cNvSpPr/>
              <p:nvPr/>
            </p:nvSpPr>
            <p:spPr>
              <a:xfrm>
                <a:off x="3054714" y="4432602"/>
                <a:ext cx="702524" cy="3832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2" name="Shape 3059" descr="Line">
                <a:extLst>
                  <a:ext uri="{FF2B5EF4-FFF2-40B4-BE49-F238E27FC236}">
                    <a16:creationId xmlns:a16="http://schemas.microsoft.com/office/drawing/2014/main" id="{6A364C57-38AA-724A-BCEA-AC1FE256A1FC}"/>
                  </a:ext>
                </a:extLst>
              </p:cNvPr>
              <p:cNvSpPr/>
              <p:nvPr/>
            </p:nvSpPr>
            <p:spPr>
              <a:xfrm>
                <a:off x="2991985" y="3777198"/>
                <a:ext cx="752202" cy="52300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3" name="Shape 3060" descr="Line">
                <a:extLst>
                  <a:ext uri="{FF2B5EF4-FFF2-40B4-BE49-F238E27FC236}">
                    <a16:creationId xmlns:a16="http://schemas.microsoft.com/office/drawing/2014/main" id="{8FC3CF6F-006B-CC42-A874-B02C0D56A72B}"/>
                  </a:ext>
                </a:extLst>
              </p:cNvPr>
              <p:cNvSpPr/>
              <p:nvPr/>
            </p:nvSpPr>
            <p:spPr>
              <a:xfrm flipV="1">
                <a:off x="3052049" y="3327202"/>
                <a:ext cx="708034" cy="83347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4" name="Shape 3061" descr="Line">
                <a:extLst>
                  <a:ext uri="{FF2B5EF4-FFF2-40B4-BE49-F238E27FC236}">
                    <a16:creationId xmlns:a16="http://schemas.microsoft.com/office/drawing/2014/main" id="{951FE437-556E-6245-85C1-B610D93AC311}"/>
                  </a:ext>
                </a:extLst>
              </p:cNvPr>
              <p:cNvSpPr/>
              <p:nvPr/>
            </p:nvSpPr>
            <p:spPr>
              <a:xfrm>
                <a:off x="3055486" y="3840698"/>
                <a:ext cx="701174" cy="96392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5" name="Shape 3062" descr="Circle">
                <a:extLst>
                  <a:ext uri="{FF2B5EF4-FFF2-40B4-BE49-F238E27FC236}">
                    <a16:creationId xmlns:a16="http://schemas.microsoft.com/office/drawing/2014/main" id="{DF4484C7-7DD2-BF40-902E-9F8DD670B435}"/>
                  </a:ext>
                </a:extLst>
              </p:cNvPr>
              <p:cNvSpPr/>
              <p:nvPr/>
            </p:nvSpPr>
            <p:spPr>
              <a:xfrm>
                <a:off x="3668552" y="29819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86" name="Shape 3063" descr="Circle">
                <a:extLst>
                  <a:ext uri="{FF2B5EF4-FFF2-40B4-BE49-F238E27FC236}">
                    <a16:creationId xmlns:a16="http://schemas.microsoft.com/office/drawing/2014/main" id="{7709DFEC-5525-CE41-BC69-5A5E05A73EBB}"/>
                  </a:ext>
                </a:extLst>
              </p:cNvPr>
              <p:cNvSpPr/>
              <p:nvPr/>
            </p:nvSpPr>
            <p:spPr>
              <a:xfrm>
                <a:off x="3668552" y="354620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87" name="Shape 3064" descr="Circle">
                <a:extLst>
                  <a:ext uri="{FF2B5EF4-FFF2-40B4-BE49-F238E27FC236}">
                    <a16:creationId xmlns:a16="http://schemas.microsoft.com/office/drawing/2014/main" id="{47CB9DA9-B86B-F04C-B3FC-4818F44091DC}"/>
                  </a:ext>
                </a:extLst>
              </p:cNvPr>
              <p:cNvSpPr/>
              <p:nvPr/>
            </p:nvSpPr>
            <p:spPr>
              <a:xfrm>
                <a:off x="3668552" y="411046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88" name="Shape 3065" descr="Circle">
                <a:extLst>
                  <a:ext uri="{FF2B5EF4-FFF2-40B4-BE49-F238E27FC236}">
                    <a16:creationId xmlns:a16="http://schemas.microsoft.com/office/drawing/2014/main" id="{510FDCED-727B-984A-B6A0-343ADC4796AD}"/>
                  </a:ext>
                </a:extLst>
              </p:cNvPr>
              <p:cNvSpPr/>
              <p:nvPr/>
            </p:nvSpPr>
            <p:spPr>
              <a:xfrm>
                <a:off x="3668552" y="4674718"/>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89" name="Shape 3009" descr="Circle">
                <a:extLst>
                  <a:ext uri="{FF2B5EF4-FFF2-40B4-BE49-F238E27FC236}">
                    <a16:creationId xmlns:a16="http://schemas.microsoft.com/office/drawing/2014/main" id="{2139F789-6B3A-7244-B75B-B2B00B29F50B}"/>
                  </a:ext>
                </a:extLst>
              </p:cNvPr>
              <p:cNvSpPr/>
              <p:nvPr/>
            </p:nvSpPr>
            <p:spPr>
              <a:xfrm>
                <a:off x="2737871" y="354620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90" name="Shape 3010" descr="Circle">
                <a:extLst>
                  <a:ext uri="{FF2B5EF4-FFF2-40B4-BE49-F238E27FC236}">
                    <a16:creationId xmlns:a16="http://schemas.microsoft.com/office/drawing/2014/main" id="{F3268F43-617D-2545-B726-7EE5075901EC}"/>
                  </a:ext>
                </a:extLst>
              </p:cNvPr>
              <p:cNvSpPr/>
              <p:nvPr/>
            </p:nvSpPr>
            <p:spPr>
              <a:xfrm>
                <a:off x="2737871" y="411046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grpSp>
        <p:cxnSp>
          <p:nvCxnSpPr>
            <p:cNvPr id="91" name="Straight Arrow Connector 90">
              <a:extLst>
                <a:ext uri="{FF2B5EF4-FFF2-40B4-BE49-F238E27FC236}">
                  <a16:creationId xmlns:a16="http://schemas.microsoft.com/office/drawing/2014/main" id="{7EAC1DFC-A0F3-7347-9116-E64C800581DE}"/>
                </a:ext>
              </a:extLst>
            </p:cNvPr>
            <p:cNvCxnSpPr>
              <a:cxnSpLocks/>
              <a:endCxn id="1028" idx="1"/>
            </p:cNvCxnSpPr>
            <p:nvPr/>
          </p:nvCxnSpPr>
          <p:spPr>
            <a:xfrm>
              <a:off x="1075815" y="4778430"/>
              <a:ext cx="441271" cy="0"/>
            </a:xfrm>
            <a:prstGeom prst="straightConnector1">
              <a:avLst/>
            </a:prstGeom>
            <a:ln w="1016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1700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D8FE318A-2641-9746-82C8-81DEAE642108}"/>
              </a:ext>
            </a:extLst>
          </p:cNvPr>
          <p:cNvGrpSpPr/>
          <p:nvPr/>
        </p:nvGrpSpPr>
        <p:grpSpPr>
          <a:xfrm>
            <a:off x="2413476" y="2727350"/>
            <a:ext cx="7687986" cy="880341"/>
            <a:chOff x="2605981" y="2984023"/>
            <a:chExt cx="7687986" cy="880341"/>
          </a:xfrm>
        </p:grpSpPr>
        <p:cxnSp>
          <p:nvCxnSpPr>
            <p:cNvPr id="21" name="Straight Arrow Connector 20">
              <a:extLst>
                <a:ext uri="{FF2B5EF4-FFF2-40B4-BE49-F238E27FC236}">
                  <a16:creationId xmlns:a16="http://schemas.microsoft.com/office/drawing/2014/main" id="{3BE80DC2-B794-E346-8573-77F1F451AB91}"/>
                </a:ext>
              </a:extLst>
            </p:cNvPr>
            <p:cNvCxnSpPr>
              <a:stCxn id="52" idx="3"/>
              <a:endCxn id="50" idx="1"/>
            </p:cNvCxnSpPr>
            <p:nvPr/>
          </p:nvCxnSpPr>
          <p:spPr>
            <a:xfrm flipV="1">
              <a:off x="3434021" y="3416117"/>
              <a:ext cx="4360479" cy="34227"/>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95C0182D-AFE6-F24E-B423-19A1A14313D4}"/>
                </a:ext>
              </a:extLst>
            </p:cNvPr>
            <p:cNvSpPr txBox="1"/>
            <p:nvPr/>
          </p:nvSpPr>
          <p:spPr>
            <a:xfrm>
              <a:off x="8810115" y="2984023"/>
              <a:ext cx="516738" cy="369332"/>
            </a:xfrm>
            <a:prstGeom prst="rect">
              <a:avLst/>
            </a:prstGeom>
            <a:noFill/>
          </p:spPr>
          <p:txBody>
            <a:bodyPr wrap="square" lIns="0" rIns="0" rtlCol="0">
              <a:spAutoFit/>
            </a:bodyPr>
            <a:lstStyle/>
            <a:p>
              <a:pPr algn="ctr"/>
              <a:r>
                <a:rPr lang="en-US" dirty="0"/>
                <a:t>text t</a:t>
              </a:r>
              <a:endParaRPr lang="en-US" baseline="-25000" dirty="0"/>
            </a:p>
          </p:txBody>
        </p:sp>
        <p:sp>
          <p:nvSpPr>
            <p:cNvPr id="50" name="TextBox 49">
              <a:extLst>
                <a:ext uri="{FF2B5EF4-FFF2-40B4-BE49-F238E27FC236}">
                  <a16:creationId xmlns:a16="http://schemas.microsoft.com/office/drawing/2014/main" id="{085F0763-9307-5642-BD56-E3AFE92CF6F3}"/>
                </a:ext>
              </a:extLst>
            </p:cNvPr>
            <p:cNvSpPr txBox="1"/>
            <p:nvPr/>
          </p:nvSpPr>
          <p:spPr>
            <a:xfrm>
              <a:off x="7794500" y="3231451"/>
              <a:ext cx="249946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 photo of a green bed”</a:t>
              </a:r>
            </a:p>
          </p:txBody>
        </p:sp>
        <p:pic>
          <p:nvPicPr>
            <p:cNvPr id="52" name="Picture 10" descr="User icon - Free download on Iconfinder">
              <a:extLst>
                <a:ext uri="{FF2B5EF4-FFF2-40B4-BE49-F238E27FC236}">
                  <a16:creationId xmlns:a16="http://schemas.microsoft.com/office/drawing/2014/main" id="{C24C3C02-1A36-B442-8944-B70B7BBBF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5981" y="3036324"/>
              <a:ext cx="828040" cy="8280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0" name="Group 89">
            <a:extLst>
              <a:ext uri="{FF2B5EF4-FFF2-40B4-BE49-F238E27FC236}">
                <a16:creationId xmlns:a16="http://schemas.microsoft.com/office/drawing/2014/main" id="{BA05D7E4-7469-7444-9734-DD306458C040}"/>
              </a:ext>
            </a:extLst>
          </p:cNvPr>
          <p:cNvGrpSpPr/>
          <p:nvPr/>
        </p:nvGrpSpPr>
        <p:grpSpPr>
          <a:xfrm>
            <a:off x="6540973" y="3289246"/>
            <a:ext cx="3259895" cy="1509532"/>
            <a:chOff x="6733478" y="3545919"/>
            <a:chExt cx="3259895" cy="1509532"/>
          </a:xfrm>
        </p:grpSpPr>
        <p:cxnSp>
          <p:nvCxnSpPr>
            <p:cNvPr id="34" name="Straight Arrow Connector 33">
              <a:extLst>
                <a:ext uri="{FF2B5EF4-FFF2-40B4-BE49-F238E27FC236}">
                  <a16:creationId xmlns:a16="http://schemas.microsoft.com/office/drawing/2014/main" id="{64EC1742-59C2-404F-A5D0-8E3E0560DCFA}"/>
                </a:ext>
              </a:extLst>
            </p:cNvPr>
            <p:cNvCxnSpPr>
              <a:cxnSpLocks/>
            </p:cNvCxnSpPr>
            <p:nvPr/>
          </p:nvCxnSpPr>
          <p:spPr>
            <a:xfrm flipV="1">
              <a:off x="6733478" y="4453585"/>
              <a:ext cx="1224850" cy="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E519417-7129-D54C-98A9-5BB7EA2CD103}"/>
                </a:ext>
              </a:extLst>
            </p:cNvPr>
            <p:cNvSpPr txBox="1"/>
            <p:nvPr/>
          </p:nvSpPr>
          <p:spPr>
            <a:xfrm>
              <a:off x="7995768" y="4275894"/>
              <a:ext cx="292964" cy="369332"/>
            </a:xfrm>
            <a:prstGeom prst="rect">
              <a:avLst/>
            </a:prstGeom>
            <a:noFill/>
          </p:spPr>
          <p:txBody>
            <a:bodyPr wrap="square" lIns="0" rIns="0" rtlCol="0">
              <a:spAutoFit/>
            </a:bodyPr>
            <a:lstStyle/>
            <a:p>
              <a:pPr algn="ctr"/>
              <a:r>
                <a:rPr lang="en-US" dirty="0" err="1"/>
                <a:t>e</a:t>
              </a:r>
              <a:r>
                <a:rPr lang="en-US" baseline="-25000" dirty="0" err="1"/>
                <a:t>i</a:t>
              </a:r>
              <a:endParaRPr lang="en-US" baseline="-25000" dirty="0"/>
            </a:p>
          </p:txBody>
        </p:sp>
        <p:sp>
          <p:nvSpPr>
            <p:cNvPr id="51" name="TextBox 50">
              <a:extLst>
                <a:ext uri="{FF2B5EF4-FFF2-40B4-BE49-F238E27FC236}">
                  <a16:creationId xmlns:a16="http://schemas.microsoft.com/office/drawing/2014/main" id="{94267758-1EF9-CB46-B67C-853664FC3867}"/>
                </a:ext>
              </a:extLst>
            </p:cNvPr>
            <p:cNvSpPr txBox="1"/>
            <p:nvPr/>
          </p:nvSpPr>
          <p:spPr>
            <a:xfrm>
              <a:off x="8968565" y="4275894"/>
              <a:ext cx="292964" cy="369332"/>
            </a:xfrm>
            <a:prstGeom prst="rect">
              <a:avLst/>
            </a:prstGeom>
            <a:noFill/>
          </p:spPr>
          <p:txBody>
            <a:bodyPr wrap="square" lIns="0" rIns="0" rtlCol="0">
              <a:spAutoFit/>
            </a:bodyPr>
            <a:lstStyle/>
            <a:p>
              <a:pPr algn="ctr"/>
              <a:r>
                <a:rPr lang="en-US" dirty="0"/>
                <a:t>e</a:t>
              </a:r>
              <a:r>
                <a:rPr lang="en-US" baseline="-25000" dirty="0"/>
                <a:t>t</a:t>
              </a:r>
            </a:p>
          </p:txBody>
        </p:sp>
        <p:grpSp>
          <p:nvGrpSpPr>
            <p:cNvPr id="35" name="Group 34">
              <a:extLst>
                <a:ext uri="{FF2B5EF4-FFF2-40B4-BE49-F238E27FC236}">
                  <a16:creationId xmlns:a16="http://schemas.microsoft.com/office/drawing/2014/main" id="{009DD222-9CDF-DE4D-AA2A-65BC3186CAB4}"/>
                </a:ext>
              </a:extLst>
            </p:cNvPr>
            <p:cNvGrpSpPr/>
            <p:nvPr/>
          </p:nvGrpSpPr>
          <p:grpSpPr>
            <a:xfrm>
              <a:off x="6822414" y="3865662"/>
              <a:ext cx="918978" cy="1189789"/>
              <a:chOff x="6563334" y="2656988"/>
              <a:chExt cx="918978" cy="1189789"/>
            </a:xfrm>
          </p:grpSpPr>
          <p:sp>
            <p:nvSpPr>
              <p:cNvPr id="36" name="Trapezoid 35">
                <a:extLst>
                  <a:ext uri="{FF2B5EF4-FFF2-40B4-BE49-F238E27FC236}">
                    <a16:creationId xmlns:a16="http://schemas.microsoft.com/office/drawing/2014/main" id="{9AC404BD-E23D-0643-91FA-8F815DAE7745}"/>
                  </a:ext>
                </a:extLst>
              </p:cNvPr>
              <p:cNvSpPr/>
              <p:nvPr/>
            </p:nvSpPr>
            <p:spPr>
              <a:xfrm rot="5400000" flipH="1">
                <a:off x="6427928" y="2792394"/>
                <a:ext cx="1189789" cy="918978"/>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TextBox 36">
                <a:extLst>
                  <a:ext uri="{FF2B5EF4-FFF2-40B4-BE49-F238E27FC236}">
                    <a16:creationId xmlns:a16="http://schemas.microsoft.com/office/drawing/2014/main" id="{1A698393-4B7A-7F47-BB85-FAA5E6EF1D2F}"/>
                  </a:ext>
                </a:extLst>
              </p:cNvPr>
              <p:cNvSpPr txBox="1"/>
              <p:nvPr/>
            </p:nvSpPr>
            <p:spPr>
              <a:xfrm>
                <a:off x="6839079" y="3070611"/>
                <a:ext cx="228282" cy="369332"/>
              </a:xfrm>
              <a:prstGeom prst="rect">
                <a:avLst/>
              </a:prstGeom>
              <a:noFill/>
            </p:spPr>
            <p:txBody>
              <a:bodyPr wrap="square" lIns="0" rIns="0" rtlCol="0">
                <a:spAutoFit/>
              </a:bodyPr>
              <a:lstStyle/>
              <a:p>
                <a:pPr algn="ctr"/>
                <a:r>
                  <a:rPr lang="en-US" dirty="0"/>
                  <a:t>C</a:t>
                </a:r>
                <a:r>
                  <a:rPr lang="en-US" baseline="-25000" dirty="0"/>
                  <a:t>i</a:t>
                </a:r>
              </a:p>
            </p:txBody>
          </p:sp>
        </p:grpSp>
        <p:grpSp>
          <p:nvGrpSpPr>
            <p:cNvPr id="45" name="Group 44">
              <a:extLst>
                <a:ext uri="{FF2B5EF4-FFF2-40B4-BE49-F238E27FC236}">
                  <a16:creationId xmlns:a16="http://schemas.microsoft.com/office/drawing/2014/main" id="{683ACFAF-D8A8-1943-B7DB-49DDAB142F23}"/>
                </a:ext>
              </a:extLst>
            </p:cNvPr>
            <p:cNvGrpSpPr/>
            <p:nvPr/>
          </p:nvGrpSpPr>
          <p:grpSpPr>
            <a:xfrm>
              <a:off x="8172040" y="3545919"/>
              <a:ext cx="1821333" cy="710678"/>
              <a:chOff x="7614800" y="2337245"/>
              <a:chExt cx="1821333" cy="710678"/>
            </a:xfrm>
          </p:grpSpPr>
          <p:cxnSp>
            <p:nvCxnSpPr>
              <p:cNvPr id="46" name="Straight Arrow Connector 45">
                <a:extLst>
                  <a:ext uri="{FF2B5EF4-FFF2-40B4-BE49-F238E27FC236}">
                    <a16:creationId xmlns:a16="http://schemas.microsoft.com/office/drawing/2014/main" id="{60A010CD-A7B2-4F45-AE3C-292482CD83E9}"/>
                  </a:ext>
                </a:extLst>
              </p:cNvPr>
              <p:cNvCxnSpPr>
                <a:cxnSpLocks/>
              </p:cNvCxnSpPr>
              <p:nvPr/>
            </p:nvCxnSpPr>
            <p:spPr>
              <a:xfrm>
                <a:off x="8525467" y="2337245"/>
                <a:ext cx="21654" cy="71067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rapezoid 46">
                <a:extLst>
                  <a:ext uri="{FF2B5EF4-FFF2-40B4-BE49-F238E27FC236}">
                    <a16:creationId xmlns:a16="http://schemas.microsoft.com/office/drawing/2014/main" id="{A8BB7014-97D0-434F-B592-1E3EFF57E4A7}"/>
                  </a:ext>
                </a:extLst>
              </p:cNvPr>
              <p:cNvSpPr/>
              <p:nvPr/>
            </p:nvSpPr>
            <p:spPr>
              <a:xfrm rot="10800000" flipH="1">
                <a:off x="7614800" y="2428685"/>
                <a:ext cx="1821333" cy="487341"/>
              </a:xfrm>
              <a:prstGeom prst="trapezoid">
                <a:avLst>
                  <a:gd name="adj" fmla="val 144993"/>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8" name="TextBox 47">
                <a:extLst>
                  <a:ext uri="{FF2B5EF4-FFF2-40B4-BE49-F238E27FC236}">
                    <a16:creationId xmlns:a16="http://schemas.microsoft.com/office/drawing/2014/main" id="{D6C1EC73-35E7-3347-BD0A-B2F2B06CB855}"/>
                  </a:ext>
                </a:extLst>
              </p:cNvPr>
              <p:cNvSpPr txBox="1"/>
              <p:nvPr/>
            </p:nvSpPr>
            <p:spPr>
              <a:xfrm>
                <a:off x="8411325" y="2472322"/>
                <a:ext cx="228282" cy="369332"/>
              </a:xfrm>
              <a:prstGeom prst="rect">
                <a:avLst/>
              </a:prstGeom>
              <a:noFill/>
            </p:spPr>
            <p:txBody>
              <a:bodyPr wrap="square" lIns="0" rIns="0" rtlCol="0">
                <a:spAutoFit/>
              </a:bodyPr>
              <a:lstStyle/>
              <a:p>
                <a:pPr algn="ctr"/>
                <a:r>
                  <a:rPr lang="en-US" dirty="0"/>
                  <a:t>C</a:t>
                </a:r>
                <a:r>
                  <a:rPr lang="en-US" baseline="-25000" dirty="0"/>
                  <a:t>t</a:t>
                </a:r>
              </a:p>
            </p:txBody>
          </p:sp>
        </p:grpSp>
        <p:cxnSp>
          <p:nvCxnSpPr>
            <p:cNvPr id="74" name="Straight Arrow Connector 73">
              <a:extLst>
                <a:ext uri="{FF2B5EF4-FFF2-40B4-BE49-F238E27FC236}">
                  <a16:creationId xmlns:a16="http://schemas.microsoft.com/office/drawing/2014/main" id="{E2755AC1-E0F5-7447-8E68-703DE8A10337}"/>
                </a:ext>
              </a:extLst>
            </p:cNvPr>
            <p:cNvCxnSpPr>
              <a:cxnSpLocks/>
              <a:stCxn id="38" idx="3"/>
              <a:endCxn id="51" idx="1"/>
            </p:cNvCxnSpPr>
            <p:nvPr/>
          </p:nvCxnSpPr>
          <p:spPr>
            <a:xfrm>
              <a:off x="8288732" y="4460560"/>
              <a:ext cx="679833"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06737442-ECF9-D745-A5A1-115E4EAD6201}"/>
              </a:ext>
            </a:extLst>
          </p:cNvPr>
          <p:cNvGrpSpPr/>
          <p:nvPr/>
        </p:nvGrpSpPr>
        <p:grpSpPr>
          <a:xfrm>
            <a:off x="3456081" y="3528364"/>
            <a:ext cx="1813370" cy="1389922"/>
            <a:chOff x="3648586" y="3785037"/>
            <a:chExt cx="1813370" cy="1389922"/>
          </a:xfrm>
        </p:grpSpPr>
        <p:cxnSp>
          <p:nvCxnSpPr>
            <p:cNvPr id="77" name="Straight Arrow Connector 76">
              <a:extLst>
                <a:ext uri="{FF2B5EF4-FFF2-40B4-BE49-F238E27FC236}">
                  <a16:creationId xmlns:a16="http://schemas.microsoft.com/office/drawing/2014/main" id="{2D4D7006-07C1-2045-9F21-9471F77B8660}"/>
                </a:ext>
              </a:extLst>
            </p:cNvPr>
            <p:cNvCxnSpPr>
              <a:cxnSpLocks/>
              <a:stCxn id="83" idx="3"/>
            </p:cNvCxnSpPr>
            <p:nvPr/>
          </p:nvCxnSpPr>
          <p:spPr>
            <a:xfrm>
              <a:off x="3915537" y="4450705"/>
              <a:ext cx="1546419" cy="985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B247EC67-27CC-8A42-B4C4-51EBC0A8E2C1}"/>
                </a:ext>
              </a:extLst>
            </p:cNvPr>
            <p:cNvGrpSpPr/>
            <p:nvPr/>
          </p:nvGrpSpPr>
          <p:grpSpPr>
            <a:xfrm>
              <a:off x="4225156" y="3785037"/>
              <a:ext cx="1109836" cy="1389922"/>
              <a:chOff x="2628390" y="570059"/>
              <a:chExt cx="1109836" cy="1389922"/>
            </a:xfrm>
          </p:grpSpPr>
          <p:sp>
            <p:nvSpPr>
              <p:cNvPr id="79" name="Trapezoid 78">
                <a:extLst>
                  <a:ext uri="{FF2B5EF4-FFF2-40B4-BE49-F238E27FC236}">
                    <a16:creationId xmlns:a16="http://schemas.microsoft.com/office/drawing/2014/main" id="{B1B2A5AC-A9C0-404D-B417-F7FD1AF937D5}"/>
                  </a:ext>
                </a:extLst>
              </p:cNvPr>
              <p:cNvSpPr/>
              <p:nvPr/>
            </p:nvSpPr>
            <p:spPr>
              <a:xfrm rot="5400000" flipH="1" flipV="1">
                <a:off x="2482193" y="716256"/>
                <a:ext cx="1389922" cy="1097527"/>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0" name="Trapezoid 79">
                <a:extLst>
                  <a:ext uri="{FF2B5EF4-FFF2-40B4-BE49-F238E27FC236}">
                    <a16:creationId xmlns:a16="http://schemas.microsoft.com/office/drawing/2014/main" id="{464AF176-2D5A-B445-AE03-E5CE88576462}"/>
                  </a:ext>
                </a:extLst>
              </p:cNvPr>
              <p:cNvSpPr/>
              <p:nvPr/>
            </p:nvSpPr>
            <p:spPr>
              <a:xfrm rot="5400000" flipH="1" flipV="1">
                <a:off x="2757648" y="946453"/>
                <a:ext cx="1192165" cy="641075"/>
              </a:xfrm>
              <a:prstGeom prst="trapezoid">
                <a:avLst>
                  <a:gd name="adj" fmla="val 49301"/>
                </a:avLst>
              </a:prstGeom>
              <a:solidFill>
                <a:schemeClr val="bg1"/>
              </a:solidFill>
              <a:ln w="19050">
                <a:solidFill>
                  <a:schemeClr val="bg2">
                    <a:lumMod val="90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1" name="Trapezoid 80">
                <a:extLst>
                  <a:ext uri="{FF2B5EF4-FFF2-40B4-BE49-F238E27FC236}">
                    <a16:creationId xmlns:a16="http://schemas.microsoft.com/office/drawing/2014/main" id="{DB6468CF-FD25-0C41-8407-43C11622CD26}"/>
                  </a:ext>
                </a:extLst>
              </p:cNvPr>
              <p:cNvSpPr/>
              <p:nvPr/>
            </p:nvSpPr>
            <p:spPr>
              <a:xfrm rot="5400000" flipH="1" flipV="1">
                <a:off x="2566401" y="1120509"/>
                <a:ext cx="544804" cy="292963"/>
              </a:xfrm>
              <a:prstGeom prst="trapezoid">
                <a:avLst>
                  <a:gd name="adj" fmla="val 49301"/>
                </a:avLst>
              </a:prstGeom>
              <a:solidFill>
                <a:schemeClr val="bg1"/>
              </a:solidFill>
              <a:ln w="19050">
                <a:solidFill>
                  <a:schemeClr val="bg2">
                    <a:lumMod val="90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2" name="TextBox 81">
                <a:extLst>
                  <a:ext uri="{FF2B5EF4-FFF2-40B4-BE49-F238E27FC236}">
                    <a16:creationId xmlns:a16="http://schemas.microsoft.com/office/drawing/2014/main" id="{5361E959-0637-7842-9EC1-12DACCB3B72F}"/>
                  </a:ext>
                </a:extLst>
              </p:cNvPr>
              <p:cNvSpPr txBox="1"/>
              <p:nvPr/>
            </p:nvSpPr>
            <p:spPr>
              <a:xfrm>
                <a:off x="2640698" y="977270"/>
                <a:ext cx="1097528" cy="646331"/>
              </a:xfrm>
              <a:prstGeom prst="rect">
                <a:avLst/>
              </a:prstGeom>
              <a:noFill/>
            </p:spPr>
            <p:txBody>
              <a:bodyPr wrap="square" rtlCol="0">
                <a:spAutoFit/>
              </a:bodyPr>
              <a:lstStyle/>
              <a:p>
                <a:pPr algn="ctr"/>
                <a:r>
                  <a:rPr lang="en-US" dirty="0"/>
                  <a:t>generator</a:t>
                </a:r>
                <a:br>
                  <a:rPr lang="en-US" dirty="0"/>
                </a:br>
                <a:r>
                  <a:rPr lang="en-US" dirty="0"/>
                  <a:t>G</a:t>
                </a:r>
              </a:p>
            </p:txBody>
          </p:sp>
        </p:grpSp>
        <p:sp>
          <p:nvSpPr>
            <p:cNvPr id="83" name="TextBox 82">
              <a:extLst>
                <a:ext uri="{FF2B5EF4-FFF2-40B4-BE49-F238E27FC236}">
                  <a16:creationId xmlns:a16="http://schemas.microsoft.com/office/drawing/2014/main" id="{D53EE41A-4362-5E45-AA2C-177355414F57}"/>
                </a:ext>
              </a:extLst>
            </p:cNvPr>
            <p:cNvSpPr txBox="1"/>
            <p:nvPr/>
          </p:nvSpPr>
          <p:spPr>
            <a:xfrm>
              <a:off x="3648586" y="4265951"/>
              <a:ext cx="266951" cy="369508"/>
            </a:xfrm>
            <a:prstGeom prst="rect">
              <a:avLst/>
            </a:prstGeom>
            <a:noFill/>
          </p:spPr>
          <p:txBody>
            <a:bodyPr wrap="square" lIns="0" rIns="0" rtlCol="0">
              <a:spAutoFit/>
            </a:bodyPr>
            <a:lstStyle/>
            <a:p>
              <a:pPr algn="ctr"/>
              <a:r>
                <a:rPr lang="en-US" dirty="0"/>
                <a:t>z</a:t>
              </a:r>
              <a:endParaRPr lang="en-US" baseline="-25000" dirty="0"/>
            </a:p>
          </p:txBody>
        </p:sp>
      </p:grpSp>
      <p:sp>
        <p:nvSpPr>
          <p:cNvPr id="87" name="TextBox 86">
            <a:extLst>
              <a:ext uri="{FF2B5EF4-FFF2-40B4-BE49-F238E27FC236}">
                <a16:creationId xmlns:a16="http://schemas.microsoft.com/office/drawing/2014/main" id="{8400BEED-3F69-0E45-BEDD-A63B33146727}"/>
              </a:ext>
            </a:extLst>
          </p:cNvPr>
          <p:cNvSpPr txBox="1"/>
          <p:nvPr/>
        </p:nvSpPr>
        <p:spPr>
          <a:xfrm>
            <a:off x="5742426" y="4645342"/>
            <a:ext cx="292964" cy="369332"/>
          </a:xfrm>
          <a:prstGeom prst="rect">
            <a:avLst/>
          </a:prstGeom>
          <a:noFill/>
        </p:spPr>
        <p:txBody>
          <a:bodyPr wrap="square" lIns="0" rIns="0" rtlCol="0">
            <a:spAutoFit/>
          </a:bodyPr>
          <a:lstStyle/>
          <a:p>
            <a:pPr algn="ctr"/>
            <a:r>
              <a:rPr lang="en-US" dirty="0"/>
              <a:t>x</a:t>
            </a:r>
            <a:endParaRPr lang="en-US" baseline="-25000" dirty="0"/>
          </a:p>
        </p:txBody>
      </p:sp>
      <p:pic>
        <p:nvPicPr>
          <p:cNvPr id="93" name="Picture 4">
            <a:extLst>
              <a:ext uri="{FF2B5EF4-FFF2-40B4-BE49-F238E27FC236}">
                <a16:creationId xmlns:a16="http://schemas.microsoft.com/office/drawing/2014/main" id="{EBA745E1-890E-6948-9796-36513BD81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2791" y="3619342"/>
            <a:ext cx="1097529" cy="109752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
            <a:extLst>
              <a:ext uri="{FF2B5EF4-FFF2-40B4-BE49-F238E27FC236}">
                <a16:creationId xmlns:a16="http://schemas.microsoft.com/office/drawing/2014/main" id="{096A4631-65A8-7049-88EB-32C11FDE2BBD}"/>
              </a:ext>
            </a:extLst>
          </p:cNvPr>
          <p:cNvPicPr>
            <a:picLocks noChangeAspect="1" noChangeArrowheads="1"/>
          </p:cNvPicPr>
          <p:nvPr/>
        </p:nvPicPr>
        <p:blipFill>
          <a:blip r:embed="rId5"/>
          <a:srcRect/>
          <a:stretch/>
        </p:blipFill>
        <p:spPr bwMode="auto">
          <a:xfrm>
            <a:off x="5355716" y="3622333"/>
            <a:ext cx="1092771" cy="1092771"/>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 52">
            <a:extLst>
              <a:ext uri="{FF2B5EF4-FFF2-40B4-BE49-F238E27FC236}">
                <a16:creationId xmlns:a16="http://schemas.microsoft.com/office/drawing/2014/main" id="{4CE3767D-71A1-9644-A1B5-87B355A0EF3A}"/>
              </a:ext>
            </a:extLst>
          </p:cNvPr>
          <p:cNvGrpSpPr/>
          <p:nvPr/>
        </p:nvGrpSpPr>
        <p:grpSpPr>
          <a:xfrm>
            <a:off x="3650293" y="2727350"/>
            <a:ext cx="977407" cy="815974"/>
            <a:chOff x="3592862" y="1775349"/>
            <a:chExt cx="977407" cy="815974"/>
          </a:xfrm>
        </p:grpSpPr>
        <p:pic>
          <p:nvPicPr>
            <p:cNvPr id="55" name="Picture 8">
              <a:extLst>
                <a:ext uri="{FF2B5EF4-FFF2-40B4-BE49-F238E27FC236}">
                  <a16:creationId xmlns:a16="http://schemas.microsoft.com/office/drawing/2014/main" id="{472406F3-4482-4F43-9FA0-563292E6CCFF}"/>
                </a:ext>
              </a:extLst>
            </p:cNvPr>
            <p:cNvPicPr>
              <a:picLocks noChangeAspect="1" noChangeArrowheads="1"/>
            </p:cNvPicPr>
            <p:nvPr/>
          </p:nvPicPr>
          <p:blipFill>
            <a:blip r:embed="rId6"/>
            <a:srcRect/>
            <a:stretch/>
          </p:blipFill>
          <p:spPr bwMode="auto">
            <a:xfrm>
              <a:off x="3688442" y="2074585"/>
              <a:ext cx="516738" cy="51673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Download HD Paint Brush Comments - Drawing Transparent PNG Image -  NicePNG.com">
              <a:extLst>
                <a:ext uri="{FF2B5EF4-FFF2-40B4-BE49-F238E27FC236}">
                  <a16:creationId xmlns:a16="http://schemas.microsoft.com/office/drawing/2014/main" id="{777AC6ED-5974-6945-9BD1-0694AF49C9F4}"/>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74479" y="1880761"/>
              <a:ext cx="595790" cy="541741"/>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id="{684F61A0-8D65-6745-8AE8-15FAB43C408B}"/>
                </a:ext>
              </a:extLst>
            </p:cNvPr>
            <p:cNvSpPr txBox="1"/>
            <p:nvPr/>
          </p:nvSpPr>
          <p:spPr>
            <a:xfrm>
              <a:off x="3592862" y="1775349"/>
              <a:ext cx="746706" cy="369332"/>
            </a:xfrm>
            <a:prstGeom prst="rect">
              <a:avLst/>
            </a:prstGeom>
            <a:noFill/>
          </p:spPr>
          <p:txBody>
            <a:bodyPr wrap="square" lIns="0" rIns="0" rtlCol="0">
              <a:spAutoFit/>
            </a:bodyPr>
            <a:lstStyle/>
            <a:p>
              <a:pPr algn="ctr"/>
              <a:r>
                <a:rPr lang="en-US" dirty="0"/>
                <a:t>mask m</a:t>
              </a:r>
              <a:endParaRPr lang="en-US" baseline="-25000" dirty="0"/>
            </a:p>
          </p:txBody>
        </p:sp>
      </p:grpSp>
      <p:grpSp>
        <p:nvGrpSpPr>
          <p:cNvPr id="3" name="Group 2">
            <a:extLst>
              <a:ext uri="{FF2B5EF4-FFF2-40B4-BE49-F238E27FC236}">
                <a16:creationId xmlns:a16="http://schemas.microsoft.com/office/drawing/2014/main" id="{B23EA31D-3B5D-964C-9D1E-54EB014F11D2}"/>
              </a:ext>
            </a:extLst>
          </p:cNvPr>
          <p:cNvGrpSpPr/>
          <p:nvPr/>
        </p:nvGrpSpPr>
        <p:grpSpPr>
          <a:xfrm>
            <a:off x="1908944" y="3931485"/>
            <a:ext cx="1132034" cy="544804"/>
            <a:chOff x="2101449" y="4188158"/>
            <a:chExt cx="1132034" cy="544804"/>
          </a:xfrm>
        </p:grpSpPr>
        <p:cxnSp>
          <p:nvCxnSpPr>
            <p:cNvPr id="58" name="Straight Arrow Connector 57">
              <a:extLst>
                <a:ext uri="{FF2B5EF4-FFF2-40B4-BE49-F238E27FC236}">
                  <a16:creationId xmlns:a16="http://schemas.microsoft.com/office/drawing/2014/main" id="{87AEEE2F-5E85-774D-9174-D34157F22F9A}"/>
                </a:ext>
              </a:extLst>
            </p:cNvPr>
            <p:cNvCxnSpPr>
              <a:cxnSpLocks/>
              <a:stCxn id="67" idx="3"/>
            </p:cNvCxnSpPr>
            <p:nvPr/>
          </p:nvCxnSpPr>
          <p:spPr>
            <a:xfrm>
              <a:off x="2329731" y="4460560"/>
              <a:ext cx="571965"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FA5712E-F095-1847-81D3-06222183BB40}"/>
                </a:ext>
              </a:extLst>
            </p:cNvPr>
            <p:cNvSpPr txBox="1"/>
            <p:nvPr/>
          </p:nvSpPr>
          <p:spPr>
            <a:xfrm>
              <a:off x="2101449" y="4275894"/>
              <a:ext cx="228282" cy="369332"/>
            </a:xfrm>
            <a:prstGeom prst="rect">
              <a:avLst/>
            </a:prstGeom>
            <a:noFill/>
          </p:spPr>
          <p:txBody>
            <a:bodyPr wrap="square" lIns="0" rIns="0" rtlCol="0">
              <a:spAutoFit/>
            </a:bodyPr>
            <a:lstStyle/>
            <a:p>
              <a:pPr algn="ctr"/>
              <a:r>
                <a:rPr lang="en-US" dirty="0"/>
                <a:t>z</a:t>
              </a:r>
              <a:r>
                <a:rPr lang="en-US" baseline="-25000" dirty="0"/>
                <a:t>0</a:t>
              </a:r>
            </a:p>
          </p:txBody>
        </p:sp>
        <p:sp>
          <p:nvSpPr>
            <p:cNvPr id="68" name="Trapezoid 67">
              <a:extLst>
                <a:ext uri="{FF2B5EF4-FFF2-40B4-BE49-F238E27FC236}">
                  <a16:creationId xmlns:a16="http://schemas.microsoft.com/office/drawing/2014/main" id="{300D78C9-F702-B143-BA0B-B5808D88E694}"/>
                </a:ext>
              </a:extLst>
            </p:cNvPr>
            <p:cNvSpPr/>
            <p:nvPr/>
          </p:nvSpPr>
          <p:spPr>
            <a:xfrm rot="5400000" flipH="1" flipV="1">
              <a:off x="2337153" y="4314078"/>
              <a:ext cx="544804" cy="292963"/>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TextBox 68">
              <a:extLst>
                <a:ext uri="{FF2B5EF4-FFF2-40B4-BE49-F238E27FC236}">
                  <a16:creationId xmlns:a16="http://schemas.microsoft.com/office/drawing/2014/main" id="{5FEC2D84-1E20-D04B-AF67-2C630ACCFBB3}"/>
                </a:ext>
              </a:extLst>
            </p:cNvPr>
            <p:cNvSpPr txBox="1"/>
            <p:nvPr/>
          </p:nvSpPr>
          <p:spPr>
            <a:xfrm>
              <a:off x="2495414" y="4275894"/>
              <a:ext cx="228282" cy="369332"/>
            </a:xfrm>
            <a:prstGeom prst="rect">
              <a:avLst/>
            </a:prstGeom>
            <a:noFill/>
          </p:spPr>
          <p:txBody>
            <a:bodyPr wrap="square" lIns="0" rIns="0" rtlCol="0">
              <a:spAutoFit/>
            </a:bodyPr>
            <a:lstStyle/>
            <a:p>
              <a:pPr algn="ctr"/>
              <a:r>
                <a:rPr lang="en-US" dirty="0"/>
                <a:t>f</a:t>
              </a:r>
              <a:endParaRPr lang="en-US" baseline="-25000" dirty="0"/>
            </a:p>
          </p:txBody>
        </p:sp>
        <p:sp>
          <p:nvSpPr>
            <p:cNvPr id="70" name="TextBox 69">
              <a:extLst>
                <a:ext uri="{FF2B5EF4-FFF2-40B4-BE49-F238E27FC236}">
                  <a16:creationId xmlns:a16="http://schemas.microsoft.com/office/drawing/2014/main" id="{6955A843-0276-6A46-AB2E-A19FAB3355E3}"/>
                </a:ext>
              </a:extLst>
            </p:cNvPr>
            <p:cNvSpPr txBox="1"/>
            <p:nvPr/>
          </p:nvSpPr>
          <p:spPr>
            <a:xfrm>
              <a:off x="2940519" y="4261004"/>
              <a:ext cx="292964" cy="369332"/>
            </a:xfrm>
            <a:prstGeom prst="rect">
              <a:avLst/>
            </a:prstGeom>
            <a:noFill/>
          </p:spPr>
          <p:txBody>
            <a:bodyPr wrap="square" lIns="0" rIns="0" rtlCol="0">
              <a:spAutoFit/>
            </a:bodyPr>
            <a:lstStyle/>
            <a:p>
              <a:pPr algn="ctr"/>
              <a:r>
                <a:rPr lang="en-US" dirty="0"/>
                <a:t>w</a:t>
              </a:r>
              <a:r>
                <a:rPr lang="en-US" baseline="-25000" dirty="0"/>
                <a:t>0</a:t>
              </a:r>
            </a:p>
          </p:txBody>
        </p:sp>
      </p:grpSp>
      <p:grpSp>
        <p:nvGrpSpPr>
          <p:cNvPr id="5" name="Group 4">
            <a:extLst>
              <a:ext uri="{FF2B5EF4-FFF2-40B4-BE49-F238E27FC236}">
                <a16:creationId xmlns:a16="http://schemas.microsoft.com/office/drawing/2014/main" id="{A4F06F08-36E9-5E47-8132-6712C89101BF}"/>
              </a:ext>
            </a:extLst>
          </p:cNvPr>
          <p:cNvGrpSpPr/>
          <p:nvPr/>
        </p:nvGrpSpPr>
        <p:grpSpPr>
          <a:xfrm>
            <a:off x="3053918" y="4051702"/>
            <a:ext cx="2197305" cy="275085"/>
            <a:chOff x="3246423" y="4308375"/>
            <a:chExt cx="2197305" cy="275085"/>
          </a:xfrm>
        </p:grpSpPr>
        <p:cxnSp>
          <p:nvCxnSpPr>
            <p:cNvPr id="75" name="Straight Arrow Connector 74">
              <a:extLst>
                <a:ext uri="{FF2B5EF4-FFF2-40B4-BE49-F238E27FC236}">
                  <a16:creationId xmlns:a16="http://schemas.microsoft.com/office/drawing/2014/main" id="{0AEFE815-9F9E-6646-8DF0-7B367E25ACDB}"/>
                </a:ext>
              </a:extLst>
            </p:cNvPr>
            <p:cNvCxnSpPr>
              <a:cxnSpLocks/>
            </p:cNvCxnSpPr>
            <p:nvPr/>
          </p:nvCxnSpPr>
          <p:spPr>
            <a:xfrm flipV="1">
              <a:off x="3246423" y="4447584"/>
              <a:ext cx="2197305" cy="1297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E2E24FEC-816C-D748-8B38-7B0793504502}"/>
                </a:ext>
              </a:extLst>
            </p:cNvPr>
            <p:cNvSpPr/>
            <p:nvPr/>
          </p:nvSpPr>
          <p:spPr>
            <a:xfrm>
              <a:off x="3434021" y="4308375"/>
              <a:ext cx="986201" cy="275085"/>
            </a:xfrm>
            <a:prstGeom prst="rect">
              <a:avLst/>
            </a:prstGeom>
            <a:solidFill>
              <a:schemeClr val="bg1"/>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w </a:t>
              </a:r>
              <a:r>
                <a:rPr lang="en-US" sz="1400" baseline="14000" dirty="0">
                  <a:solidFill>
                    <a:schemeClr val="tx1"/>
                  </a:solidFill>
                </a:rPr>
                <a:t>⊙</a:t>
              </a:r>
              <a:r>
                <a:rPr lang="en-US" dirty="0">
                  <a:solidFill>
                    <a:schemeClr val="tx1"/>
                  </a:solidFill>
                </a:rPr>
                <a:t> m </a:t>
              </a:r>
              <a:endParaRPr lang="en-US" baseline="-25000" dirty="0">
                <a:solidFill>
                  <a:schemeClr val="tx1"/>
                </a:solidFill>
              </a:endParaRPr>
            </a:p>
          </p:txBody>
        </p:sp>
      </p:grpSp>
      <p:grpSp>
        <p:nvGrpSpPr>
          <p:cNvPr id="4" name="Group 3">
            <a:extLst>
              <a:ext uri="{FF2B5EF4-FFF2-40B4-BE49-F238E27FC236}">
                <a16:creationId xmlns:a16="http://schemas.microsoft.com/office/drawing/2014/main" id="{69F37A32-A6FA-194F-8C96-5EE891837847}"/>
              </a:ext>
            </a:extLst>
          </p:cNvPr>
          <p:cNvGrpSpPr/>
          <p:nvPr/>
        </p:nvGrpSpPr>
        <p:grpSpPr>
          <a:xfrm>
            <a:off x="4470307" y="3600081"/>
            <a:ext cx="641075" cy="1192165"/>
            <a:chOff x="4662812" y="3856754"/>
            <a:chExt cx="641075" cy="1192165"/>
          </a:xfrm>
        </p:grpSpPr>
        <p:sp>
          <p:nvSpPr>
            <p:cNvPr id="72" name="Trapezoid 71">
              <a:extLst>
                <a:ext uri="{FF2B5EF4-FFF2-40B4-BE49-F238E27FC236}">
                  <a16:creationId xmlns:a16="http://schemas.microsoft.com/office/drawing/2014/main" id="{467DEA90-CEEE-054C-8DB0-39B28E168109}"/>
                </a:ext>
              </a:extLst>
            </p:cNvPr>
            <p:cNvSpPr/>
            <p:nvPr/>
          </p:nvSpPr>
          <p:spPr>
            <a:xfrm rot="5400000" flipH="1" flipV="1">
              <a:off x="4387267" y="4132299"/>
              <a:ext cx="1192165" cy="641075"/>
            </a:xfrm>
            <a:prstGeom prst="trapezoid">
              <a:avLst>
                <a:gd name="adj" fmla="val 49301"/>
              </a:avLst>
            </a:prstGeom>
            <a:solidFill>
              <a:schemeClr val="bg1"/>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3" name="TextBox 72">
              <a:extLst>
                <a:ext uri="{FF2B5EF4-FFF2-40B4-BE49-F238E27FC236}">
                  <a16:creationId xmlns:a16="http://schemas.microsoft.com/office/drawing/2014/main" id="{6CA22277-1083-7B45-9570-2B289C1E772C}"/>
                </a:ext>
              </a:extLst>
            </p:cNvPr>
            <p:cNvSpPr txBox="1"/>
            <p:nvPr/>
          </p:nvSpPr>
          <p:spPr>
            <a:xfrm>
              <a:off x="4869208" y="4240324"/>
              <a:ext cx="228282" cy="369332"/>
            </a:xfrm>
            <a:prstGeom prst="rect">
              <a:avLst/>
            </a:prstGeom>
            <a:noFill/>
          </p:spPr>
          <p:txBody>
            <a:bodyPr wrap="square" lIns="0" rIns="0" rtlCol="0">
              <a:spAutoFit/>
            </a:bodyPr>
            <a:lstStyle/>
            <a:p>
              <a:pPr algn="ctr"/>
              <a:r>
                <a:rPr lang="en-US" dirty="0"/>
                <a:t>h</a:t>
              </a:r>
              <a:endParaRPr lang="en-US" baseline="-25000" dirty="0"/>
            </a:p>
          </p:txBody>
        </p:sp>
      </p:grpSp>
      <p:cxnSp>
        <p:nvCxnSpPr>
          <p:cNvPr id="84" name="Straight Arrow Connector 83">
            <a:extLst>
              <a:ext uri="{FF2B5EF4-FFF2-40B4-BE49-F238E27FC236}">
                <a16:creationId xmlns:a16="http://schemas.microsoft.com/office/drawing/2014/main" id="{D044357C-B3F4-0942-A588-8CBF717382D7}"/>
              </a:ext>
            </a:extLst>
          </p:cNvPr>
          <p:cNvCxnSpPr>
            <a:cxnSpLocks/>
          </p:cNvCxnSpPr>
          <p:nvPr/>
        </p:nvCxnSpPr>
        <p:spPr>
          <a:xfrm flipH="1">
            <a:off x="3995224" y="3543324"/>
            <a:ext cx="9018" cy="50688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1EB3BE50-B658-FC40-9CD6-948C2793C01A}"/>
              </a:ext>
            </a:extLst>
          </p:cNvPr>
          <p:cNvGrpSpPr/>
          <p:nvPr/>
        </p:nvGrpSpPr>
        <p:grpSpPr>
          <a:xfrm>
            <a:off x="3573943" y="4359117"/>
            <a:ext cx="5213218" cy="1450736"/>
            <a:chOff x="3766448" y="4615790"/>
            <a:chExt cx="5213218" cy="1450736"/>
          </a:xfrm>
        </p:grpSpPr>
        <p:cxnSp>
          <p:nvCxnSpPr>
            <p:cNvPr id="86" name="Straight Arrow Connector 85">
              <a:extLst>
                <a:ext uri="{FF2B5EF4-FFF2-40B4-BE49-F238E27FC236}">
                  <a16:creationId xmlns:a16="http://schemas.microsoft.com/office/drawing/2014/main" id="{3554AFEE-0232-2A48-80D4-5207AC57AD44}"/>
                </a:ext>
              </a:extLst>
            </p:cNvPr>
            <p:cNvCxnSpPr>
              <a:cxnSpLocks/>
            </p:cNvCxnSpPr>
            <p:nvPr/>
          </p:nvCxnSpPr>
          <p:spPr>
            <a:xfrm flipV="1">
              <a:off x="3775591" y="4615790"/>
              <a:ext cx="0" cy="143690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2DF2B18-0581-C54A-AAB0-184009975142}"/>
                </a:ext>
              </a:extLst>
            </p:cNvPr>
            <p:cNvCxnSpPr>
              <a:cxnSpLocks/>
            </p:cNvCxnSpPr>
            <p:nvPr/>
          </p:nvCxnSpPr>
          <p:spPr>
            <a:xfrm flipH="1">
              <a:off x="3766448" y="6052692"/>
              <a:ext cx="5213218" cy="0"/>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0B54D956-4405-A54A-B60A-18811920E692}"/>
                </a:ext>
              </a:extLst>
            </p:cNvPr>
            <p:cNvSpPr txBox="1"/>
            <p:nvPr/>
          </p:nvSpPr>
          <p:spPr>
            <a:xfrm>
              <a:off x="3773523" y="5697194"/>
              <a:ext cx="1206522" cy="369332"/>
            </a:xfrm>
            <a:prstGeom prst="rect">
              <a:avLst/>
            </a:prstGeom>
            <a:noFill/>
          </p:spPr>
          <p:txBody>
            <a:bodyPr wrap="square" lIns="0" rIns="0" rtlCol="0">
              <a:spAutoFit/>
            </a:bodyPr>
            <a:lstStyle/>
            <a:p>
              <a:pPr algn="ctr"/>
              <a:r>
                <a:rPr lang="en-US" dirty="0"/>
                <a:t>optimize w</a:t>
              </a:r>
              <a:endParaRPr lang="en-US" baseline="-25000" dirty="0"/>
            </a:p>
          </p:txBody>
        </p:sp>
      </p:grpSp>
      <p:grpSp>
        <p:nvGrpSpPr>
          <p:cNvPr id="88" name="Group 87">
            <a:extLst>
              <a:ext uri="{FF2B5EF4-FFF2-40B4-BE49-F238E27FC236}">
                <a16:creationId xmlns:a16="http://schemas.microsoft.com/office/drawing/2014/main" id="{B50B6679-2C6C-9E42-827B-9B38C357431C}"/>
              </a:ext>
            </a:extLst>
          </p:cNvPr>
          <p:cNvGrpSpPr/>
          <p:nvPr/>
        </p:nvGrpSpPr>
        <p:grpSpPr>
          <a:xfrm>
            <a:off x="7799461" y="4950404"/>
            <a:ext cx="1821332" cy="774530"/>
            <a:chOff x="7617891" y="4583619"/>
            <a:chExt cx="1821332" cy="774530"/>
          </a:xfrm>
        </p:grpSpPr>
        <p:grpSp>
          <p:nvGrpSpPr>
            <p:cNvPr id="98" name="Group 97">
              <a:extLst>
                <a:ext uri="{FF2B5EF4-FFF2-40B4-BE49-F238E27FC236}">
                  <a16:creationId xmlns:a16="http://schemas.microsoft.com/office/drawing/2014/main" id="{CE06948E-A851-A64B-B6CB-27F9E6E7438A}"/>
                </a:ext>
              </a:extLst>
            </p:cNvPr>
            <p:cNvGrpSpPr/>
            <p:nvPr/>
          </p:nvGrpSpPr>
          <p:grpSpPr>
            <a:xfrm>
              <a:off x="7915105" y="4689379"/>
              <a:ext cx="1279887" cy="668770"/>
              <a:chOff x="7421600" y="3985291"/>
              <a:chExt cx="1279887" cy="668770"/>
            </a:xfrm>
          </p:grpSpPr>
          <p:sp>
            <p:nvSpPr>
              <p:cNvPr id="100" name="TextBox 99">
                <a:extLst>
                  <a:ext uri="{FF2B5EF4-FFF2-40B4-BE49-F238E27FC236}">
                    <a16:creationId xmlns:a16="http://schemas.microsoft.com/office/drawing/2014/main" id="{B1A11D15-A072-5449-9AA3-98FAA431A85A}"/>
                  </a:ext>
                </a:extLst>
              </p:cNvPr>
              <p:cNvSpPr txBox="1"/>
              <p:nvPr/>
            </p:nvSpPr>
            <p:spPr>
              <a:xfrm>
                <a:off x="7564031" y="4284729"/>
                <a:ext cx="1027845" cy="369332"/>
              </a:xfrm>
              <a:prstGeom prst="rect">
                <a:avLst/>
              </a:prstGeom>
              <a:noFill/>
            </p:spPr>
            <p:txBody>
              <a:bodyPr wrap="none" rtlCol="0">
                <a:spAutoFit/>
              </a:bodyPr>
              <a:lstStyle/>
              <a:p>
                <a:r>
                  <a:rPr lang="en-US" dirty="0" err="1">
                    <a:latin typeface="Lucida Calligraphy" panose="03010101010101010101" pitchFamily="66" charset="77"/>
                  </a:rPr>
                  <a:t>L</a:t>
                </a:r>
                <a:r>
                  <a:rPr lang="en-US" baseline="-25000" dirty="0" err="1"/>
                  <a:t>sem</a:t>
                </a:r>
                <a:r>
                  <a:rPr lang="en-US" dirty="0"/>
                  <a:t>(x, t)</a:t>
                </a:r>
              </a:p>
            </p:txBody>
          </p:sp>
          <p:sp>
            <p:nvSpPr>
              <p:cNvPr id="101" name="TextBox 100">
                <a:extLst>
                  <a:ext uri="{FF2B5EF4-FFF2-40B4-BE49-F238E27FC236}">
                    <a16:creationId xmlns:a16="http://schemas.microsoft.com/office/drawing/2014/main" id="{7A3DD14A-42DD-4F44-899A-A42D9791107F}"/>
                  </a:ext>
                </a:extLst>
              </p:cNvPr>
              <p:cNvSpPr txBox="1"/>
              <p:nvPr/>
            </p:nvSpPr>
            <p:spPr>
              <a:xfrm>
                <a:off x="7421600" y="3985291"/>
                <a:ext cx="1279887" cy="369332"/>
              </a:xfrm>
              <a:prstGeom prst="rect">
                <a:avLst/>
              </a:prstGeom>
              <a:noFill/>
            </p:spPr>
            <p:txBody>
              <a:bodyPr wrap="square" lIns="0" rIns="0" rtlCol="0">
                <a:spAutoFit/>
              </a:bodyPr>
              <a:lstStyle/>
              <a:p>
                <a:pPr algn="ctr"/>
                <a:r>
                  <a:rPr lang="en-US" dirty="0"/>
                  <a:t>semantic loss</a:t>
                </a:r>
                <a:endParaRPr lang="en-US" baseline="-25000" dirty="0"/>
              </a:p>
            </p:txBody>
          </p:sp>
        </p:grpSp>
        <p:sp>
          <p:nvSpPr>
            <p:cNvPr id="99" name="Left Brace 98">
              <a:extLst>
                <a:ext uri="{FF2B5EF4-FFF2-40B4-BE49-F238E27FC236}">
                  <a16:creationId xmlns:a16="http://schemas.microsoft.com/office/drawing/2014/main" id="{7CC6CFE3-CED1-754B-B112-154DFC83EFD9}"/>
                </a:ext>
              </a:extLst>
            </p:cNvPr>
            <p:cNvSpPr/>
            <p:nvPr/>
          </p:nvSpPr>
          <p:spPr>
            <a:xfrm rot="16200000">
              <a:off x="8460965" y="3740545"/>
              <a:ext cx="135184" cy="1821332"/>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pic>
        <p:nvPicPr>
          <p:cNvPr id="106" name="Picture 6">
            <a:extLst>
              <a:ext uri="{FF2B5EF4-FFF2-40B4-BE49-F238E27FC236}">
                <a16:creationId xmlns:a16="http://schemas.microsoft.com/office/drawing/2014/main" id="{36B5375D-924D-CE4C-90F4-D11E84729EA8}"/>
              </a:ext>
            </a:extLst>
          </p:cNvPr>
          <p:cNvPicPr>
            <a:picLocks noChangeAspect="1" noChangeArrowheads="1"/>
          </p:cNvPicPr>
          <p:nvPr/>
        </p:nvPicPr>
        <p:blipFill>
          <a:blip r:embed="rId8"/>
          <a:srcRect/>
          <a:stretch/>
        </p:blipFill>
        <p:spPr bwMode="auto">
          <a:xfrm>
            <a:off x="5357080" y="3608178"/>
            <a:ext cx="1092771" cy="1092771"/>
          </a:xfrm>
          <a:prstGeom prst="rect">
            <a:avLst/>
          </a:prstGeom>
          <a:noFill/>
          <a:extLst>
            <a:ext uri="{909E8E84-426E-40DD-AFC4-6F175D3DCCD1}">
              <a14:hiddenFill xmlns:a14="http://schemas.microsoft.com/office/drawing/2010/main">
                <a:solidFill>
                  <a:srgbClr val="FFFFFF"/>
                </a:solidFill>
              </a14:hiddenFill>
            </a:ext>
          </a:extLst>
        </p:spPr>
      </p:pic>
      <p:sp>
        <p:nvSpPr>
          <p:cNvPr id="85" name="Title 1">
            <a:extLst>
              <a:ext uri="{FF2B5EF4-FFF2-40B4-BE49-F238E27FC236}">
                <a16:creationId xmlns:a16="http://schemas.microsoft.com/office/drawing/2014/main" id="{56E1A606-04A9-2A45-8A0B-5C2B38E29B6D}"/>
              </a:ext>
            </a:extLst>
          </p:cNvPr>
          <p:cNvSpPr txBox="1">
            <a:spLocks/>
          </p:cNvSpPr>
          <p:nvPr/>
        </p:nvSpPr>
        <p:spPr>
          <a:xfrm>
            <a:off x="-14587" y="752577"/>
            <a:ext cx="121920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Cracking Open the Generator</a:t>
            </a:r>
          </a:p>
        </p:txBody>
      </p:sp>
    </p:spTree>
    <p:extLst>
      <p:ext uri="{BB962C8B-B14F-4D97-AF65-F5344CB8AC3E}">
        <p14:creationId xmlns:p14="http://schemas.microsoft.com/office/powerpoint/2010/main" val="3209878116"/>
      </p:ext>
    </p:extLst>
  </p:cSld>
  <p:clrMapOvr>
    <a:masterClrMapping/>
  </p:clrMapOvr>
  <mc:AlternateContent xmlns:mc="http://schemas.openxmlformats.org/markup-compatibility/2006" xmlns:p14="http://schemas.microsoft.com/office/powerpoint/2010/main">
    <mc:Choice Requires="p14">
      <p:transition spd="slow" p14:dur="2000" advTm="23000"/>
    </mc:Choice>
    <mc:Fallback xmlns="">
      <p:transition spd="slow" advTm="2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10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3000"/>
                            </p:stCondLst>
                            <p:childTnLst>
                              <p:par>
                                <p:cTn id="14" presetID="1" presetClass="exit" presetSubtype="0" fill="hold" nodeType="afterEffect">
                                  <p:stCondLst>
                                    <p:cond delay="0"/>
                                  </p:stCondLst>
                                  <p:childTnLst>
                                    <p:set>
                                      <p:cBhvr>
                                        <p:cTn id="15" dur="1" fill="hold">
                                          <p:stCondLst>
                                            <p:cond delay="0"/>
                                          </p:stCondLst>
                                        </p:cTn>
                                        <p:tgtEl>
                                          <p:spTgt spid="2"/>
                                        </p:tgtEl>
                                        <p:attrNameLst>
                                          <p:attrName>style.visibility</p:attrName>
                                        </p:attrNameLst>
                                      </p:cBhvr>
                                      <p:to>
                                        <p:strVal val="hidden"/>
                                      </p:to>
                                    </p:set>
                                  </p:childTnLst>
                                </p:cTn>
                              </p:par>
                            </p:childTnLst>
                          </p:cTn>
                        </p:par>
                        <p:par>
                          <p:cTn id="16" fill="hold">
                            <p:stCondLst>
                              <p:cond delay="3000"/>
                            </p:stCondLst>
                            <p:childTnLst>
                              <p:par>
                                <p:cTn id="17" presetID="0" presetClass="path" presetSubtype="0" accel="50000" decel="50000" fill="hold" nodeType="afterEffect">
                                  <p:stCondLst>
                                    <p:cond delay="0"/>
                                  </p:stCondLst>
                                  <p:childTnLst>
                                    <p:animMotion origin="layout" path="M 0.14662 0.00023 L -0.00494 0.00023 " pathEditMode="relative" rAng="0" ptsTypes="AA">
                                      <p:cBhvr>
                                        <p:cTn id="18" dur="3000" fill="hold"/>
                                        <p:tgtEl>
                                          <p:spTgt spid="3"/>
                                        </p:tgtEl>
                                        <p:attrNameLst>
                                          <p:attrName>ppt_x</p:attrName>
                                          <p:attrName>ppt_y</p:attrName>
                                        </p:attrNameLst>
                                      </p:cBhvr>
                                      <p:rCtr x="-7578" y="0"/>
                                    </p:animMotion>
                                  </p:childTnLst>
                                </p:cTn>
                              </p:par>
                            </p:childTnLst>
                          </p:cTn>
                        </p:par>
                        <p:par>
                          <p:cTn id="19" fill="hold">
                            <p:stCondLst>
                              <p:cond delay="600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nodeType="after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childTnLst>
                          </p:cTn>
                        </p:par>
                        <p:par>
                          <p:cTn id="25" fill="hold">
                            <p:stCondLst>
                              <p:cond delay="6000"/>
                            </p:stCondLst>
                            <p:childTnLst>
                              <p:par>
                                <p:cTn id="26" presetID="1" presetClass="entr" presetSubtype="0" fill="hold" nodeType="afterEffect">
                                  <p:stCondLst>
                                    <p:cond delay="300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9000"/>
                            </p:stCondLst>
                            <p:childTnLst>
                              <p:par>
                                <p:cTn id="29" presetID="10" presetClass="entr" presetSubtype="0" fill="hold" nodeType="afterEffect">
                                  <p:stCondLst>
                                    <p:cond delay="100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a:extLst>
              <a:ext uri="{FF2B5EF4-FFF2-40B4-BE49-F238E27FC236}">
                <a16:creationId xmlns:a16="http://schemas.microsoft.com/office/drawing/2014/main" id="{2878878D-E613-1041-B2EC-5ED85D0C2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78" y="1892968"/>
            <a:ext cx="3466794" cy="34667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6911816-46F8-3E45-AAB6-478F783DF706}"/>
              </a:ext>
            </a:extLst>
          </p:cNvPr>
          <p:cNvPicPr>
            <a:picLocks noChangeAspect="1" noChangeArrowheads="1"/>
          </p:cNvPicPr>
          <p:nvPr/>
        </p:nvPicPr>
        <p:blipFill>
          <a:blip r:embed="rId4"/>
          <a:srcRect/>
          <a:stretch/>
        </p:blipFill>
        <p:spPr bwMode="auto">
          <a:xfrm>
            <a:off x="4362603" y="1892968"/>
            <a:ext cx="3466794" cy="34667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6457142-D118-7B4C-9C3F-08952AEC7E09}"/>
              </a:ext>
            </a:extLst>
          </p:cNvPr>
          <p:cNvSpPr txBox="1"/>
          <p:nvPr/>
        </p:nvSpPr>
        <p:spPr>
          <a:xfrm>
            <a:off x="1117638" y="1236628"/>
            <a:ext cx="2294474" cy="523220"/>
          </a:xfrm>
          <a:prstGeom prst="rect">
            <a:avLst/>
          </a:prstGeom>
          <a:noFill/>
        </p:spPr>
        <p:txBody>
          <a:bodyPr wrap="none" rtlCol="0">
            <a:spAutoFit/>
          </a:bodyPr>
          <a:lstStyle/>
          <a:p>
            <a:pPr algn="ctr"/>
            <a:r>
              <a:rPr lang="en-US" sz="2800" dirty="0"/>
              <a:t>Original Image</a:t>
            </a:r>
          </a:p>
        </p:txBody>
      </p:sp>
      <p:sp>
        <p:nvSpPr>
          <p:cNvPr id="17" name="TextBox 16">
            <a:extLst>
              <a:ext uri="{FF2B5EF4-FFF2-40B4-BE49-F238E27FC236}">
                <a16:creationId xmlns:a16="http://schemas.microsoft.com/office/drawing/2014/main" id="{88215F27-D05C-584F-8D12-582BFFF17B7C}"/>
              </a:ext>
            </a:extLst>
          </p:cNvPr>
          <p:cNvSpPr txBox="1"/>
          <p:nvPr/>
        </p:nvSpPr>
        <p:spPr>
          <a:xfrm>
            <a:off x="4530507" y="1236628"/>
            <a:ext cx="3130985" cy="523220"/>
          </a:xfrm>
          <a:prstGeom prst="rect">
            <a:avLst/>
          </a:prstGeom>
          <a:noFill/>
        </p:spPr>
        <p:txBody>
          <a:bodyPr wrap="none" rtlCol="0">
            <a:spAutoFit/>
          </a:bodyPr>
          <a:lstStyle/>
          <a:p>
            <a:pPr algn="ctr"/>
            <a:r>
              <a:rPr lang="en-US" sz="2800" dirty="0"/>
              <a:t>Without Changing G</a:t>
            </a:r>
          </a:p>
        </p:txBody>
      </p:sp>
      <p:grpSp>
        <p:nvGrpSpPr>
          <p:cNvPr id="9" name="Group 8">
            <a:extLst>
              <a:ext uri="{FF2B5EF4-FFF2-40B4-BE49-F238E27FC236}">
                <a16:creationId xmlns:a16="http://schemas.microsoft.com/office/drawing/2014/main" id="{AB04911F-FBF3-C04D-9783-047AA2BC80D7}"/>
              </a:ext>
            </a:extLst>
          </p:cNvPr>
          <p:cNvGrpSpPr/>
          <p:nvPr/>
        </p:nvGrpSpPr>
        <p:grpSpPr>
          <a:xfrm>
            <a:off x="8169173" y="1236628"/>
            <a:ext cx="3515899" cy="4123132"/>
            <a:chOff x="8169173" y="1236628"/>
            <a:chExt cx="3515899" cy="4123132"/>
          </a:xfrm>
        </p:grpSpPr>
        <p:pic>
          <p:nvPicPr>
            <p:cNvPr id="16" name="Picture 8">
              <a:extLst>
                <a:ext uri="{FF2B5EF4-FFF2-40B4-BE49-F238E27FC236}">
                  <a16:creationId xmlns:a16="http://schemas.microsoft.com/office/drawing/2014/main" id="{9F910FDC-6A5F-3440-85D5-ACBE0CBD68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3727" y="1892967"/>
              <a:ext cx="3466793" cy="346679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AE0ACC5-20E6-9A49-8145-26CFEF563215}"/>
                </a:ext>
              </a:extLst>
            </p:cNvPr>
            <p:cNvSpPr txBox="1"/>
            <p:nvPr/>
          </p:nvSpPr>
          <p:spPr>
            <a:xfrm>
              <a:off x="8169173" y="1236628"/>
              <a:ext cx="3515899" cy="523220"/>
            </a:xfrm>
            <a:prstGeom prst="rect">
              <a:avLst/>
            </a:prstGeom>
            <a:noFill/>
          </p:spPr>
          <p:txBody>
            <a:bodyPr wrap="none" rtlCol="0">
              <a:spAutoFit/>
            </a:bodyPr>
            <a:lstStyle/>
            <a:p>
              <a:pPr algn="ctr"/>
              <a:r>
                <a:rPr lang="en-US" sz="2800" dirty="0"/>
                <a:t>Altering structure of G </a:t>
              </a:r>
            </a:p>
          </p:txBody>
        </p:sp>
      </p:grpSp>
      <p:grpSp>
        <p:nvGrpSpPr>
          <p:cNvPr id="8" name="Group 7">
            <a:extLst>
              <a:ext uri="{FF2B5EF4-FFF2-40B4-BE49-F238E27FC236}">
                <a16:creationId xmlns:a16="http://schemas.microsoft.com/office/drawing/2014/main" id="{CFBB0A34-D02B-954D-B402-1D6B64E24912}"/>
              </a:ext>
            </a:extLst>
          </p:cNvPr>
          <p:cNvGrpSpPr/>
          <p:nvPr/>
        </p:nvGrpSpPr>
        <p:grpSpPr>
          <a:xfrm>
            <a:off x="2562916" y="492017"/>
            <a:ext cx="7066165" cy="678051"/>
            <a:chOff x="2841336" y="472094"/>
            <a:chExt cx="7066165" cy="678051"/>
          </a:xfrm>
        </p:grpSpPr>
        <p:sp>
          <p:nvSpPr>
            <p:cNvPr id="19" name="TextBox 18">
              <a:extLst>
                <a:ext uri="{FF2B5EF4-FFF2-40B4-BE49-F238E27FC236}">
                  <a16:creationId xmlns:a16="http://schemas.microsoft.com/office/drawing/2014/main" id="{ADD765A7-45C7-5F44-A22E-03C62F1A4F16}"/>
                </a:ext>
              </a:extLst>
            </p:cNvPr>
            <p:cNvSpPr txBox="1"/>
            <p:nvPr/>
          </p:nvSpPr>
          <p:spPr>
            <a:xfrm>
              <a:off x="2841336" y="518733"/>
              <a:ext cx="7066165"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 “A photo of a green bed”  +          mask</a:t>
              </a:r>
            </a:p>
          </p:txBody>
        </p:sp>
        <p:pic>
          <p:nvPicPr>
            <p:cNvPr id="22" name="Picture 12">
              <a:extLst>
                <a:ext uri="{FF2B5EF4-FFF2-40B4-BE49-F238E27FC236}">
                  <a16:creationId xmlns:a16="http://schemas.microsoft.com/office/drawing/2014/main" id="{32A8AC87-83F2-8345-876A-E5FE5B4BC6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4058" y="472094"/>
              <a:ext cx="678051" cy="678051"/>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id="{6569105E-DDC1-A84B-AEB7-56F5694C1C4B}"/>
              </a:ext>
            </a:extLst>
          </p:cNvPr>
          <p:cNvSpPr txBox="1"/>
          <p:nvPr/>
        </p:nvSpPr>
        <p:spPr>
          <a:xfrm>
            <a:off x="7859028" y="6390844"/>
            <a:ext cx="4324325" cy="461665"/>
          </a:xfrm>
          <a:prstGeom prst="rect">
            <a:avLst/>
          </a:prstGeom>
          <a:noFill/>
        </p:spPr>
        <p:txBody>
          <a:bodyPr wrap="none" rtlCol="0">
            <a:spAutoFit/>
          </a:bodyPr>
          <a:lstStyle/>
          <a:p>
            <a:pPr algn="r"/>
            <a:r>
              <a:rPr lang="en-US" sz="2400" dirty="0"/>
              <a:t>[Bau, Paint by Word (</a:t>
            </a:r>
            <a:r>
              <a:rPr lang="en-US" sz="2400" dirty="0" err="1"/>
              <a:t>arXiv</a:t>
            </a:r>
            <a:r>
              <a:rPr lang="en-US" sz="2400" dirty="0"/>
              <a:t>) 2021]</a:t>
            </a:r>
          </a:p>
        </p:txBody>
      </p:sp>
    </p:spTree>
    <p:extLst>
      <p:ext uri="{BB962C8B-B14F-4D97-AF65-F5344CB8AC3E}">
        <p14:creationId xmlns:p14="http://schemas.microsoft.com/office/powerpoint/2010/main" val="392780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082E8EFD-B78D-D043-B232-0460A126FE63}"/>
              </a:ext>
            </a:extLst>
          </p:cNvPr>
          <p:cNvGrpSpPr/>
          <p:nvPr/>
        </p:nvGrpSpPr>
        <p:grpSpPr>
          <a:xfrm>
            <a:off x="3042671" y="1914262"/>
            <a:ext cx="3184469" cy="3916607"/>
            <a:chOff x="2469583" y="2428631"/>
            <a:chExt cx="3184469" cy="3916607"/>
          </a:xfrm>
        </p:grpSpPr>
        <p:sp>
          <p:nvSpPr>
            <p:cNvPr id="4" name="Shape 3011" descr="Line">
              <a:extLst>
                <a:ext uri="{FF2B5EF4-FFF2-40B4-BE49-F238E27FC236}">
                  <a16:creationId xmlns:a16="http://schemas.microsoft.com/office/drawing/2014/main" id="{98CE32E0-8BAF-B340-AFD0-118ACC95F65F}"/>
                </a:ext>
              </a:extLst>
            </p:cNvPr>
            <p:cNvSpPr/>
            <p:nvPr/>
          </p:nvSpPr>
          <p:spPr>
            <a:xfrm flipV="1">
              <a:off x="3742617" y="3283447"/>
              <a:ext cx="634189" cy="63418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 name="Shape 3012" descr="Line">
              <a:extLst>
                <a:ext uri="{FF2B5EF4-FFF2-40B4-BE49-F238E27FC236}">
                  <a16:creationId xmlns:a16="http://schemas.microsoft.com/office/drawing/2014/main" id="{7DE1ED8D-0C32-074C-B51F-E7FF003C38FF}"/>
                </a:ext>
              </a:extLst>
            </p:cNvPr>
            <p:cNvSpPr/>
            <p:nvPr/>
          </p:nvSpPr>
          <p:spPr>
            <a:xfrm flipV="1">
              <a:off x="3739249" y="320052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 name="Shape 3013" descr="Line">
              <a:extLst>
                <a:ext uri="{FF2B5EF4-FFF2-40B4-BE49-F238E27FC236}">
                  <a16:creationId xmlns:a16="http://schemas.microsoft.com/office/drawing/2014/main" id="{74BC58A5-0A9E-0A4E-AF91-E7BF1DFDFF40}"/>
                </a:ext>
              </a:extLst>
            </p:cNvPr>
            <p:cNvSpPr/>
            <p:nvPr/>
          </p:nvSpPr>
          <p:spPr>
            <a:xfrm flipV="1">
              <a:off x="3739487" y="3762188"/>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 name="Shape 3014" descr="Line">
              <a:extLst>
                <a:ext uri="{FF2B5EF4-FFF2-40B4-BE49-F238E27FC236}">
                  <a16:creationId xmlns:a16="http://schemas.microsoft.com/office/drawing/2014/main" id="{94197F09-1F9B-2D42-9ED4-F01A5FCB3CBF}"/>
                </a:ext>
              </a:extLst>
            </p:cNvPr>
            <p:cNvSpPr/>
            <p:nvPr/>
          </p:nvSpPr>
          <p:spPr>
            <a:xfrm flipV="1">
              <a:off x="3739487" y="434749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 name="Shape 3015" descr="Line">
              <a:extLst>
                <a:ext uri="{FF2B5EF4-FFF2-40B4-BE49-F238E27FC236}">
                  <a16:creationId xmlns:a16="http://schemas.microsoft.com/office/drawing/2014/main" id="{BEDECC4E-386D-0E4F-9246-BDA0D587A6AA}"/>
                </a:ext>
              </a:extLst>
            </p:cNvPr>
            <p:cNvSpPr/>
            <p:nvPr/>
          </p:nvSpPr>
          <p:spPr>
            <a:xfrm flipV="1">
              <a:off x="3739487" y="4910734"/>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9" name="Shape 3016" descr="Line">
              <a:extLst>
                <a:ext uri="{FF2B5EF4-FFF2-40B4-BE49-F238E27FC236}">
                  <a16:creationId xmlns:a16="http://schemas.microsoft.com/office/drawing/2014/main" id="{80350FF0-90B6-1342-A2C4-C531E9FAB9F2}"/>
                </a:ext>
              </a:extLst>
            </p:cNvPr>
            <p:cNvSpPr/>
            <p:nvPr/>
          </p:nvSpPr>
          <p:spPr>
            <a:xfrm>
              <a:off x="3740592" y="3518309"/>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0" name="Shape 3017" descr="Line">
              <a:extLst>
                <a:ext uri="{FF2B5EF4-FFF2-40B4-BE49-F238E27FC236}">
                  <a16:creationId xmlns:a16="http://schemas.microsoft.com/office/drawing/2014/main" id="{DDC72142-CECF-E149-9C46-0FA07D292BFB}"/>
                </a:ext>
              </a:extLst>
            </p:cNvPr>
            <p:cNvSpPr/>
            <p:nvPr/>
          </p:nvSpPr>
          <p:spPr>
            <a:xfrm>
              <a:off x="3740592" y="4107761"/>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1" name="Shape 3018" descr="Line">
              <a:extLst>
                <a:ext uri="{FF2B5EF4-FFF2-40B4-BE49-F238E27FC236}">
                  <a16:creationId xmlns:a16="http://schemas.microsoft.com/office/drawing/2014/main" id="{2C1EEB58-311C-904D-BB55-311E5E5D9D1B}"/>
                </a:ext>
              </a:extLst>
            </p:cNvPr>
            <p:cNvSpPr/>
            <p:nvPr/>
          </p:nvSpPr>
          <p:spPr>
            <a:xfrm>
              <a:off x="3740592" y="4665278"/>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2" name="Shape 3019" descr="Line">
              <a:extLst>
                <a:ext uri="{FF2B5EF4-FFF2-40B4-BE49-F238E27FC236}">
                  <a16:creationId xmlns:a16="http://schemas.microsoft.com/office/drawing/2014/main" id="{726FF6A8-A68D-004C-8A9F-A83518581967}"/>
                </a:ext>
              </a:extLst>
            </p:cNvPr>
            <p:cNvSpPr/>
            <p:nvPr/>
          </p:nvSpPr>
          <p:spPr>
            <a:xfrm>
              <a:off x="3740592" y="5245426"/>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3" name="Shape 3020" descr="Line">
              <a:extLst>
                <a:ext uri="{FF2B5EF4-FFF2-40B4-BE49-F238E27FC236}">
                  <a16:creationId xmlns:a16="http://schemas.microsoft.com/office/drawing/2014/main" id="{DCD31D9D-D325-F241-AAB6-87C910A2912D}"/>
                </a:ext>
              </a:extLst>
            </p:cNvPr>
            <p:cNvSpPr/>
            <p:nvPr/>
          </p:nvSpPr>
          <p:spPr>
            <a:xfrm>
              <a:off x="3707631" y="360552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4" name="Shape 3021" descr="Line">
              <a:extLst>
                <a:ext uri="{FF2B5EF4-FFF2-40B4-BE49-F238E27FC236}">
                  <a16:creationId xmlns:a16="http://schemas.microsoft.com/office/drawing/2014/main" id="{8E0FBD06-023A-4C4F-8870-F8675C8CFB12}"/>
                </a:ext>
              </a:extLst>
            </p:cNvPr>
            <p:cNvSpPr/>
            <p:nvPr/>
          </p:nvSpPr>
          <p:spPr>
            <a:xfrm>
              <a:off x="3707574" y="473841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5" name="Shape 3022" descr="Line">
              <a:extLst>
                <a:ext uri="{FF2B5EF4-FFF2-40B4-BE49-F238E27FC236}">
                  <a16:creationId xmlns:a16="http://schemas.microsoft.com/office/drawing/2014/main" id="{F46C1ADA-7102-474C-ADD9-53085E723FB6}"/>
                </a:ext>
              </a:extLst>
            </p:cNvPr>
            <p:cNvSpPr/>
            <p:nvPr/>
          </p:nvSpPr>
          <p:spPr>
            <a:xfrm>
              <a:off x="3707574" y="4195026"/>
              <a:ext cx="703932" cy="57913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6" name="Shape 3023" descr="Line">
              <a:extLst>
                <a:ext uri="{FF2B5EF4-FFF2-40B4-BE49-F238E27FC236}">
                  <a16:creationId xmlns:a16="http://schemas.microsoft.com/office/drawing/2014/main" id="{DEC1B52B-BC70-884E-89DB-A45BBE25DB67}"/>
                </a:ext>
              </a:extLst>
            </p:cNvPr>
            <p:cNvSpPr/>
            <p:nvPr/>
          </p:nvSpPr>
          <p:spPr>
            <a:xfrm>
              <a:off x="4628047" y="3177961"/>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7" name="Shape 3024" descr="Line">
              <a:extLst>
                <a:ext uri="{FF2B5EF4-FFF2-40B4-BE49-F238E27FC236}">
                  <a16:creationId xmlns:a16="http://schemas.microsoft.com/office/drawing/2014/main" id="{B94D8FBA-35B5-8B46-B24A-A57C3655C7F2}"/>
                </a:ext>
              </a:extLst>
            </p:cNvPr>
            <p:cNvSpPr/>
            <p:nvPr/>
          </p:nvSpPr>
          <p:spPr>
            <a:xfrm>
              <a:off x="4628047" y="3742220"/>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8" name="Shape 3025" descr="Line">
              <a:extLst>
                <a:ext uri="{FF2B5EF4-FFF2-40B4-BE49-F238E27FC236}">
                  <a16:creationId xmlns:a16="http://schemas.microsoft.com/office/drawing/2014/main" id="{9920BE4F-05FE-FE4A-AE24-489D113982C2}"/>
                </a:ext>
              </a:extLst>
            </p:cNvPr>
            <p:cNvSpPr/>
            <p:nvPr/>
          </p:nvSpPr>
          <p:spPr>
            <a:xfrm>
              <a:off x="4628047" y="4306478"/>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9" name="Shape 3026" descr="Line">
              <a:extLst>
                <a:ext uri="{FF2B5EF4-FFF2-40B4-BE49-F238E27FC236}">
                  <a16:creationId xmlns:a16="http://schemas.microsoft.com/office/drawing/2014/main" id="{44778B00-6373-2F43-8B44-CF45C0B1EAEE}"/>
                </a:ext>
              </a:extLst>
            </p:cNvPr>
            <p:cNvSpPr/>
            <p:nvPr/>
          </p:nvSpPr>
          <p:spPr>
            <a:xfrm>
              <a:off x="4628047" y="4890766"/>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0" name="Shape 3027" descr="Line">
              <a:extLst>
                <a:ext uri="{FF2B5EF4-FFF2-40B4-BE49-F238E27FC236}">
                  <a16:creationId xmlns:a16="http://schemas.microsoft.com/office/drawing/2014/main" id="{14811B58-C306-FB4C-82A1-B9D0BEE5C5E2}"/>
                </a:ext>
              </a:extLst>
            </p:cNvPr>
            <p:cNvSpPr/>
            <p:nvPr/>
          </p:nvSpPr>
          <p:spPr>
            <a:xfrm>
              <a:off x="4628047" y="5458274"/>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1" name="Shape 3028" descr="Line">
              <a:extLst>
                <a:ext uri="{FF2B5EF4-FFF2-40B4-BE49-F238E27FC236}">
                  <a16:creationId xmlns:a16="http://schemas.microsoft.com/office/drawing/2014/main" id="{DB5361C4-F9BC-EC4A-BBF6-8A9BFFDD84F3}"/>
                </a:ext>
              </a:extLst>
            </p:cNvPr>
            <p:cNvSpPr/>
            <p:nvPr/>
          </p:nvSpPr>
          <p:spPr>
            <a:xfrm>
              <a:off x="4720317" y="325179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2" name="Shape 3029" descr="Line">
              <a:extLst>
                <a:ext uri="{FF2B5EF4-FFF2-40B4-BE49-F238E27FC236}">
                  <a16:creationId xmlns:a16="http://schemas.microsoft.com/office/drawing/2014/main" id="{5F611158-7BE6-3042-AEF4-8DC7F0D202D1}"/>
                </a:ext>
              </a:extLst>
            </p:cNvPr>
            <p:cNvSpPr/>
            <p:nvPr/>
          </p:nvSpPr>
          <p:spPr>
            <a:xfrm>
              <a:off x="4628983" y="3314761"/>
              <a:ext cx="672149"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3" name="Shape 3030" descr="Line">
              <a:extLst>
                <a:ext uri="{FF2B5EF4-FFF2-40B4-BE49-F238E27FC236}">
                  <a16:creationId xmlns:a16="http://schemas.microsoft.com/office/drawing/2014/main" id="{CB2A281C-E5DC-9942-A4A8-B827C86AF235}"/>
                </a:ext>
              </a:extLst>
            </p:cNvPr>
            <p:cNvSpPr/>
            <p:nvPr/>
          </p:nvSpPr>
          <p:spPr>
            <a:xfrm>
              <a:off x="4720317" y="3829689"/>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4" name="Shape 3031" descr="Line">
              <a:extLst>
                <a:ext uri="{FF2B5EF4-FFF2-40B4-BE49-F238E27FC236}">
                  <a16:creationId xmlns:a16="http://schemas.microsoft.com/office/drawing/2014/main" id="{23492101-FC29-6F48-B1AD-5BEE8475CC82}"/>
                </a:ext>
              </a:extLst>
            </p:cNvPr>
            <p:cNvSpPr/>
            <p:nvPr/>
          </p:nvSpPr>
          <p:spPr>
            <a:xfrm>
              <a:off x="4628983" y="3892656"/>
              <a:ext cx="672149" cy="892003"/>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5" name="Shape 3032" descr="Line">
              <a:extLst>
                <a:ext uri="{FF2B5EF4-FFF2-40B4-BE49-F238E27FC236}">
                  <a16:creationId xmlns:a16="http://schemas.microsoft.com/office/drawing/2014/main" id="{A548402B-E4BC-6D4B-A134-EFACC7BA074E}"/>
                </a:ext>
              </a:extLst>
            </p:cNvPr>
            <p:cNvSpPr/>
            <p:nvPr/>
          </p:nvSpPr>
          <p:spPr>
            <a:xfrm>
              <a:off x="4718750" y="441518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6" name="Shape 3033" descr="Line">
              <a:extLst>
                <a:ext uri="{FF2B5EF4-FFF2-40B4-BE49-F238E27FC236}">
                  <a16:creationId xmlns:a16="http://schemas.microsoft.com/office/drawing/2014/main" id="{6FD316C1-BE0B-CA42-8A93-61AC6379356E}"/>
                </a:ext>
              </a:extLst>
            </p:cNvPr>
            <p:cNvSpPr/>
            <p:nvPr/>
          </p:nvSpPr>
          <p:spPr>
            <a:xfrm>
              <a:off x="4627415" y="4478152"/>
              <a:ext cx="672150"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7" name="Shape 3034" descr="Circle">
              <a:extLst>
                <a:ext uri="{FF2B5EF4-FFF2-40B4-BE49-F238E27FC236}">
                  <a16:creationId xmlns:a16="http://schemas.microsoft.com/office/drawing/2014/main" id="{754BED08-FAED-A54A-92D9-1D8429BABE82}"/>
                </a:ext>
              </a:extLst>
            </p:cNvPr>
            <p:cNvSpPr/>
            <p:nvPr/>
          </p:nvSpPr>
          <p:spPr>
            <a:xfrm>
              <a:off x="4370215"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8" name="Shape 3035" descr="Circle">
              <a:extLst>
                <a:ext uri="{FF2B5EF4-FFF2-40B4-BE49-F238E27FC236}">
                  <a16:creationId xmlns:a16="http://schemas.microsoft.com/office/drawing/2014/main" id="{33B9BB3D-E698-5940-BF69-B2F57CC5CB51}"/>
                </a:ext>
              </a:extLst>
            </p:cNvPr>
            <p:cNvSpPr/>
            <p:nvPr/>
          </p:nvSpPr>
          <p:spPr>
            <a:xfrm>
              <a:off x="4370215"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9" name="Shape 3036" descr="Circle">
              <a:extLst>
                <a:ext uri="{FF2B5EF4-FFF2-40B4-BE49-F238E27FC236}">
                  <a16:creationId xmlns:a16="http://schemas.microsoft.com/office/drawing/2014/main" id="{380765F6-7151-2646-82A1-507E81A9B155}"/>
                </a:ext>
              </a:extLst>
            </p:cNvPr>
            <p:cNvSpPr/>
            <p:nvPr/>
          </p:nvSpPr>
          <p:spPr>
            <a:xfrm>
              <a:off x="4370215"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0" name="Shape 3037" descr="Circle">
              <a:extLst>
                <a:ext uri="{FF2B5EF4-FFF2-40B4-BE49-F238E27FC236}">
                  <a16:creationId xmlns:a16="http://schemas.microsoft.com/office/drawing/2014/main" id="{358C26A3-4C82-084F-AD3F-7CE146FAF8DC}"/>
                </a:ext>
              </a:extLst>
            </p:cNvPr>
            <p:cNvSpPr/>
            <p:nvPr/>
          </p:nvSpPr>
          <p:spPr>
            <a:xfrm>
              <a:off x="4370215" y="469263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1" name="Shape 3038" descr="Circle">
              <a:extLst>
                <a:ext uri="{FF2B5EF4-FFF2-40B4-BE49-F238E27FC236}">
                  <a16:creationId xmlns:a16="http://schemas.microsoft.com/office/drawing/2014/main" id="{7F3A8501-DC24-184A-8DA5-ABB00811EC04}"/>
                </a:ext>
              </a:extLst>
            </p:cNvPr>
            <p:cNvSpPr/>
            <p:nvPr/>
          </p:nvSpPr>
          <p:spPr>
            <a:xfrm>
              <a:off x="4370215"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2" name="Shape 3039" descr="Line">
              <a:extLst>
                <a:ext uri="{FF2B5EF4-FFF2-40B4-BE49-F238E27FC236}">
                  <a16:creationId xmlns:a16="http://schemas.microsoft.com/office/drawing/2014/main" id="{A1B10DCD-9298-7B40-AFA2-E08682F91C74}"/>
                </a:ext>
              </a:extLst>
            </p:cNvPr>
            <p:cNvSpPr/>
            <p:nvPr/>
          </p:nvSpPr>
          <p:spPr>
            <a:xfrm flipV="1">
              <a:off x="4718056" y="326193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3" name="Shape 3040" descr="Line">
              <a:extLst>
                <a:ext uri="{FF2B5EF4-FFF2-40B4-BE49-F238E27FC236}">
                  <a16:creationId xmlns:a16="http://schemas.microsoft.com/office/drawing/2014/main" id="{6D5FAA90-311B-334F-8B03-67CF78824D7C}"/>
                </a:ext>
              </a:extLst>
            </p:cNvPr>
            <p:cNvSpPr/>
            <p:nvPr/>
          </p:nvSpPr>
          <p:spPr>
            <a:xfrm flipV="1">
              <a:off x="4743358" y="381987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4" name="Shape 3041" descr="Line">
              <a:extLst>
                <a:ext uri="{FF2B5EF4-FFF2-40B4-BE49-F238E27FC236}">
                  <a16:creationId xmlns:a16="http://schemas.microsoft.com/office/drawing/2014/main" id="{6D9CA8E8-49FA-4840-87C5-B1BED04798AF}"/>
                </a:ext>
              </a:extLst>
            </p:cNvPr>
            <p:cNvSpPr/>
            <p:nvPr/>
          </p:nvSpPr>
          <p:spPr>
            <a:xfrm flipV="1">
              <a:off x="4743358" y="441955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5" name="Shape 3042" descr="Line">
              <a:extLst>
                <a:ext uri="{FF2B5EF4-FFF2-40B4-BE49-F238E27FC236}">
                  <a16:creationId xmlns:a16="http://schemas.microsoft.com/office/drawing/2014/main" id="{0DED7C98-6AE5-7744-9221-323293A0D7E1}"/>
                </a:ext>
              </a:extLst>
            </p:cNvPr>
            <p:cNvSpPr/>
            <p:nvPr/>
          </p:nvSpPr>
          <p:spPr>
            <a:xfrm flipV="1">
              <a:off x="4743358" y="498159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6" name="Shape 3043" descr="Circle">
              <a:extLst>
                <a:ext uri="{FF2B5EF4-FFF2-40B4-BE49-F238E27FC236}">
                  <a16:creationId xmlns:a16="http://schemas.microsoft.com/office/drawing/2014/main" id="{92BAA5E5-404D-0046-8384-2FC60C587EBD}"/>
                </a:ext>
              </a:extLst>
            </p:cNvPr>
            <p:cNvSpPr/>
            <p:nvPr/>
          </p:nvSpPr>
          <p:spPr>
            <a:xfrm>
              <a:off x="5265114"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7" name="Shape 3044" descr="Circle">
              <a:extLst>
                <a:ext uri="{FF2B5EF4-FFF2-40B4-BE49-F238E27FC236}">
                  <a16:creationId xmlns:a16="http://schemas.microsoft.com/office/drawing/2014/main" id="{39599821-9785-F543-81CF-3990A8CF15C9}"/>
                </a:ext>
              </a:extLst>
            </p:cNvPr>
            <p:cNvSpPr/>
            <p:nvPr/>
          </p:nvSpPr>
          <p:spPr>
            <a:xfrm>
              <a:off x="5265114"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8" name="Shape 3045" descr="Circle">
              <a:extLst>
                <a:ext uri="{FF2B5EF4-FFF2-40B4-BE49-F238E27FC236}">
                  <a16:creationId xmlns:a16="http://schemas.microsoft.com/office/drawing/2014/main" id="{A3D32767-B8FB-3244-8B56-95D953C62397}"/>
                </a:ext>
              </a:extLst>
            </p:cNvPr>
            <p:cNvSpPr/>
            <p:nvPr/>
          </p:nvSpPr>
          <p:spPr>
            <a:xfrm>
              <a:off x="5265114"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9" name="Shape 3046" descr="Circle">
              <a:extLst>
                <a:ext uri="{FF2B5EF4-FFF2-40B4-BE49-F238E27FC236}">
                  <a16:creationId xmlns:a16="http://schemas.microsoft.com/office/drawing/2014/main" id="{113815AB-4D98-D543-9671-AB8DDADC7915}"/>
                </a:ext>
              </a:extLst>
            </p:cNvPr>
            <p:cNvSpPr/>
            <p:nvPr/>
          </p:nvSpPr>
          <p:spPr>
            <a:xfrm>
              <a:off x="5265114" y="46926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0" name="Shape 3047" descr="Circle">
              <a:extLst>
                <a:ext uri="{FF2B5EF4-FFF2-40B4-BE49-F238E27FC236}">
                  <a16:creationId xmlns:a16="http://schemas.microsoft.com/office/drawing/2014/main" id="{E292D4BC-3C08-C047-B6D3-333BA8809FFA}"/>
                </a:ext>
              </a:extLst>
            </p:cNvPr>
            <p:cNvSpPr/>
            <p:nvPr/>
          </p:nvSpPr>
          <p:spPr>
            <a:xfrm>
              <a:off x="5265114"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1" name="Shape 3048" descr="Circle">
              <a:extLst>
                <a:ext uri="{FF2B5EF4-FFF2-40B4-BE49-F238E27FC236}">
                  <a16:creationId xmlns:a16="http://schemas.microsoft.com/office/drawing/2014/main" id="{151A10FC-15C8-2347-99D5-44DCA463E9D2}"/>
                </a:ext>
              </a:extLst>
            </p:cNvPr>
            <p:cNvSpPr/>
            <p:nvPr/>
          </p:nvSpPr>
          <p:spPr>
            <a:xfrm>
              <a:off x="5277814" y="242863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2" name="Shape 3049" descr="Circle">
              <a:extLst>
                <a:ext uri="{FF2B5EF4-FFF2-40B4-BE49-F238E27FC236}">
                  <a16:creationId xmlns:a16="http://schemas.microsoft.com/office/drawing/2014/main" id="{A878AE8A-6A9D-E042-9EF2-4AC0483F3EB0}"/>
                </a:ext>
              </a:extLst>
            </p:cNvPr>
            <p:cNvSpPr/>
            <p:nvPr/>
          </p:nvSpPr>
          <p:spPr>
            <a:xfrm>
              <a:off x="5277814" y="596900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3" name="Shape 3050" descr="Line">
              <a:extLst>
                <a:ext uri="{FF2B5EF4-FFF2-40B4-BE49-F238E27FC236}">
                  <a16:creationId xmlns:a16="http://schemas.microsoft.com/office/drawing/2014/main" id="{4047E6F8-50D4-F140-AAFB-BF320778DD37}"/>
                </a:ext>
              </a:extLst>
            </p:cNvPr>
            <p:cNvSpPr/>
            <p:nvPr/>
          </p:nvSpPr>
          <p:spPr>
            <a:xfrm>
              <a:off x="4643408" y="4484598"/>
              <a:ext cx="696758" cy="150682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4" name="Shape 3051" descr="Line">
              <a:extLst>
                <a:ext uri="{FF2B5EF4-FFF2-40B4-BE49-F238E27FC236}">
                  <a16:creationId xmlns:a16="http://schemas.microsoft.com/office/drawing/2014/main" id="{0F6D8BF6-88CA-644D-9BFD-E196795A2AE5}"/>
                </a:ext>
              </a:extLst>
            </p:cNvPr>
            <p:cNvSpPr/>
            <p:nvPr/>
          </p:nvSpPr>
          <p:spPr>
            <a:xfrm>
              <a:off x="4743487" y="5545823"/>
              <a:ext cx="528313" cy="55170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5" name="Shape 3052" descr="Line">
              <a:extLst>
                <a:ext uri="{FF2B5EF4-FFF2-40B4-BE49-F238E27FC236}">
                  <a16:creationId xmlns:a16="http://schemas.microsoft.com/office/drawing/2014/main" id="{E0385232-B394-5A4B-8BBD-50234F379E6C}"/>
                </a:ext>
              </a:extLst>
            </p:cNvPr>
            <p:cNvSpPr/>
            <p:nvPr/>
          </p:nvSpPr>
          <p:spPr>
            <a:xfrm flipV="1">
              <a:off x="4719680" y="2690564"/>
              <a:ext cx="552120"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6" name="Shape 3053" descr="Line">
              <a:extLst>
                <a:ext uri="{FF2B5EF4-FFF2-40B4-BE49-F238E27FC236}">
                  <a16:creationId xmlns:a16="http://schemas.microsoft.com/office/drawing/2014/main" id="{52272DF2-CACA-E344-B66E-E8684A616636}"/>
                </a:ext>
              </a:extLst>
            </p:cNvPr>
            <p:cNvSpPr/>
            <p:nvPr/>
          </p:nvSpPr>
          <p:spPr>
            <a:xfrm flipV="1">
              <a:off x="4670997" y="2815700"/>
              <a:ext cx="649623" cy="76952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7" name="Shape 3054" descr="Line">
              <a:extLst>
                <a:ext uri="{FF2B5EF4-FFF2-40B4-BE49-F238E27FC236}">
                  <a16:creationId xmlns:a16="http://schemas.microsoft.com/office/drawing/2014/main" id="{F8A6AB06-247D-F043-B434-8A31E3BEA6D7}"/>
                </a:ext>
              </a:extLst>
            </p:cNvPr>
            <p:cNvSpPr/>
            <p:nvPr/>
          </p:nvSpPr>
          <p:spPr>
            <a:xfrm flipV="1">
              <a:off x="2821469" y="3571939"/>
              <a:ext cx="632382" cy="33992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8" name="Shape 3055" descr="Line">
              <a:extLst>
                <a:ext uri="{FF2B5EF4-FFF2-40B4-BE49-F238E27FC236}">
                  <a16:creationId xmlns:a16="http://schemas.microsoft.com/office/drawing/2014/main" id="{87323AC4-F74D-0946-89E9-017791F203C7}"/>
                </a:ext>
              </a:extLst>
            </p:cNvPr>
            <p:cNvSpPr/>
            <p:nvPr/>
          </p:nvSpPr>
          <p:spPr>
            <a:xfrm>
              <a:off x="2818340" y="4018062"/>
              <a:ext cx="638166"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9" name="Shape 3056" descr="Line">
              <a:extLst>
                <a:ext uri="{FF2B5EF4-FFF2-40B4-BE49-F238E27FC236}">
                  <a16:creationId xmlns:a16="http://schemas.microsoft.com/office/drawing/2014/main" id="{636D7F07-BE1E-FA4A-9AE0-698F57995287}"/>
                </a:ext>
              </a:extLst>
            </p:cNvPr>
            <p:cNvSpPr/>
            <p:nvPr/>
          </p:nvSpPr>
          <p:spPr>
            <a:xfrm flipV="1">
              <a:off x="2818340" y="4596763"/>
              <a:ext cx="638253" cy="661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0" name="Shape 3057" descr="Line">
              <a:extLst>
                <a:ext uri="{FF2B5EF4-FFF2-40B4-BE49-F238E27FC236}">
                  <a16:creationId xmlns:a16="http://schemas.microsoft.com/office/drawing/2014/main" id="{036C4A20-1EED-2D43-9E9E-BE87491DF657}"/>
                </a:ext>
              </a:extLst>
            </p:cNvPr>
            <p:cNvSpPr/>
            <p:nvPr/>
          </p:nvSpPr>
          <p:spPr>
            <a:xfrm flipV="1">
              <a:off x="2739530" y="4102291"/>
              <a:ext cx="720473" cy="40770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1" name="Shape 3058" descr="Line">
              <a:extLst>
                <a:ext uri="{FF2B5EF4-FFF2-40B4-BE49-F238E27FC236}">
                  <a16:creationId xmlns:a16="http://schemas.microsoft.com/office/drawing/2014/main" id="{C66B11F3-D02D-8640-AD94-FC070FCB1D16}"/>
                </a:ext>
              </a:extLst>
            </p:cNvPr>
            <p:cNvSpPr/>
            <p:nvPr/>
          </p:nvSpPr>
          <p:spPr>
            <a:xfrm>
              <a:off x="2786426" y="4732645"/>
              <a:ext cx="702524" cy="3832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2" name="Shape 3059" descr="Line">
              <a:extLst>
                <a:ext uri="{FF2B5EF4-FFF2-40B4-BE49-F238E27FC236}">
                  <a16:creationId xmlns:a16="http://schemas.microsoft.com/office/drawing/2014/main" id="{5E9781C0-926A-984E-8145-487E5618B649}"/>
                </a:ext>
              </a:extLst>
            </p:cNvPr>
            <p:cNvSpPr/>
            <p:nvPr/>
          </p:nvSpPr>
          <p:spPr>
            <a:xfrm>
              <a:off x="2723697" y="4077241"/>
              <a:ext cx="752202" cy="52300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3" name="Shape 3060" descr="Line">
              <a:extLst>
                <a:ext uri="{FF2B5EF4-FFF2-40B4-BE49-F238E27FC236}">
                  <a16:creationId xmlns:a16="http://schemas.microsoft.com/office/drawing/2014/main" id="{C620A5F4-FA88-1A47-8010-F7D6016A7266}"/>
                </a:ext>
              </a:extLst>
            </p:cNvPr>
            <p:cNvSpPr/>
            <p:nvPr/>
          </p:nvSpPr>
          <p:spPr>
            <a:xfrm flipV="1">
              <a:off x="2783761" y="3627245"/>
              <a:ext cx="708034" cy="83347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4" name="Shape 3061" descr="Line">
              <a:extLst>
                <a:ext uri="{FF2B5EF4-FFF2-40B4-BE49-F238E27FC236}">
                  <a16:creationId xmlns:a16="http://schemas.microsoft.com/office/drawing/2014/main" id="{49371618-3782-BF4A-817E-D29F5F829C28}"/>
                </a:ext>
              </a:extLst>
            </p:cNvPr>
            <p:cNvSpPr/>
            <p:nvPr/>
          </p:nvSpPr>
          <p:spPr>
            <a:xfrm>
              <a:off x="2787198" y="4140741"/>
              <a:ext cx="701174" cy="96392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5" name="Shape 3062" descr="Circle">
              <a:extLst>
                <a:ext uri="{FF2B5EF4-FFF2-40B4-BE49-F238E27FC236}">
                  <a16:creationId xmlns:a16="http://schemas.microsoft.com/office/drawing/2014/main" id="{B41A2EBE-DED4-5842-A31A-E36DAB0B3C98}"/>
                </a:ext>
              </a:extLst>
            </p:cNvPr>
            <p:cNvSpPr/>
            <p:nvPr/>
          </p:nvSpPr>
          <p:spPr>
            <a:xfrm>
              <a:off x="3400264" y="3281988"/>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6" name="Shape 3063" descr="Circle">
              <a:extLst>
                <a:ext uri="{FF2B5EF4-FFF2-40B4-BE49-F238E27FC236}">
                  <a16:creationId xmlns:a16="http://schemas.microsoft.com/office/drawing/2014/main" id="{967515E8-F782-0E47-A8B1-ED724AC94051}"/>
                </a:ext>
              </a:extLst>
            </p:cNvPr>
            <p:cNvSpPr/>
            <p:nvPr/>
          </p:nvSpPr>
          <p:spPr>
            <a:xfrm>
              <a:off x="3400264"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7" name="Shape 3064" descr="Circle">
              <a:extLst>
                <a:ext uri="{FF2B5EF4-FFF2-40B4-BE49-F238E27FC236}">
                  <a16:creationId xmlns:a16="http://schemas.microsoft.com/office/drawing/2014/main" id="{A0DC39EA-D5EA-114B-84B8-195DD5C708AD}"/>
                </a:ext>
              </a:extLst>
            </p:cNvPr>
            <p:cNvSpPr/>
            <p:nvPr/>
          </p:nvSpPr>
          <p:spPr>
            <a:xfrm>
              <a:off x="3400264" y="4410504"/>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8" name="Shape 3065" descr="Circle">
              <a:extLst>
                <a:ext uri="{FF2B5EF4-FFF2-40B4-BE49-F238E27FC236}">
                  <a16:creationId xmlns:a16="http://schemas.microsoft.com/office/drawing/2014/main" id="{9752D31E-FE0F-8247-ADE5-3515140C35E3}"/>
                </a:ext>
              </a:extLst>
            </p:cNvPr>
            <p:cNvSpPr/>
            <p:nvPr/>
          </p:nvSpPr>
          <p:spPr>
            <a:xfrm>
              <a:off x="3400264" y="497476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0" name="Shape 3009" descr="Circle">
              <a:extLst>
                <a:ext uri="{FF2B5EF4-FFF2-40B4-BE49-F238E27FC236}">
                  <a16:creationId xmlns:a16="http://schemas.microsoft.com/office/drawing/2014/main" id="{CC08AADD-271F-8E4B-8F2A-12EFF3AED429}"/>
                </a:ext>
              </a:extLst>
            </p:cNvPr>
            <p:cNvSpPr/>
            <p:nvPr/>
          </p:nvSpPr>
          <p:spPr>
            <a:xfrm>
              <a:off x="2469583"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1" name="Shape 3010" descr="Circle">
              <a:extLst>
                <a:ext uri="{FF2B5EF4-FFF2-40B4-BE49-F238E27FC236}">
                  <a16:creationId xmlns:a16="http://schemas.microsoft.com/office/drawing/2014/main" id="{3BECA3CF-4E35-5943-A5A5-6B5372D4647D}"/>
                </a:ext>
              </a:extLst>
            </p:cNvPr>
            <p:cNvSpPr/>
            <p:nvPr/>
          </p:nvSpPr>
          <p:spPr>
            <a:xfrm>
              <a:off x="2469583" y="441050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grpSp>
      <p:grpSp>
        <p:nvGrpSpPr>
          <p:cNvPr id="78" name="Group 77">
            <a:extLst>
              <a:ext uri="{FF2B5EF4-FFF2-40B4-BE49-F238E27FC236}">
                <a16:creationId xmlns:a16="http://schemas.microsoft.com/office/drawing/2014/main" id="{5950751A-F0D9-3741-837F-B53527E03765}"/>
              </a:ext>
            </a:extLst>
          </p:cNvPr>
          <p:cNvGrpSpPr/>
          <p:nvPr/>
        </p:nvGrpSpPr>
        <p:grpSpPr>
          <a:xfrm>
            <a:off x="569538" y="2576019"/>
            <a:ext cx="2185027" cy="2593093"/>
            <a:chOff x="10738" y="2970858"/>
            <a:chExt cx="2185027" cy="2593093"/>
          </a:xfrm>
        </p:grpSpPr>
        <p:sp>
          <p:nvSpPr>
            <p:cNvPr id="59" name="Shape 3066" descr="Random vector">
              <a:extLst>
                <a:ext uri="{FF2B5EF4-FFF2-40B4-BE49-F238E27FC236}">
                  <a16:creationId xmlns:a16="http://schemas.microsoft.com/office/drawing/2014/main" id="{90E4E733-C37E-224B-B490-500F4A8E7515}"/>
                </a:ext>
              </a:extLst>
            </p:cNvPr>
            <p:cNvSpPr/>
            <p:nvPr/>
          </p:nvSpPr>
          <p:spPr>
            <a:xfrm>
              <a:off x="79928" y="2970858"/>
              <a:ext cx="2115837" cy="45140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Random vector</a:t>
              </a:r>
              <a:endParaRPr sz="2600" dirty="0">
                <a:latin typeface="Calibri" panose="020F0502020204030204" pitchFamily="34" charset="0"/>
                <a:cs typeface="Calibri" panose="020F0502020204030204" pitchFamily="34" charset="0"/>
              </a:endParaRPr>
            </a:p>
          </p:txBody>
        </p:sp>
        <p:grpSp>
          <p:nvGrpSpPr>
            <p:cNvPr id="66" name="Group 65">
              <a:extLst>
                <a:ext uri="{FF2B5EF4-FFF2-40B4-BE49-F238E27FC236}">
                  <a16:creationId xmlns:a16="http://schemas.microsoft.com/office/drawing/2014/main" id="{1C5F82E8-0EB7-4647-9323-458B6E566232}"/>
                </a:ext>
              </a:extLst>
            </p:cNvPr>
            <p:cNvGrpSpPr/>
            <p:nvPr/>
          </p:nvGrpSpPr>
          <p:grpSpPr>
            <a:xfrm>
              <a:off x="1060514" y="3600541"/>
              <a:ext cx="154666" cy="1350932"/>
              <a:chOff x="645387" y="4776829"/>
              <a:chExt cx="188843" cy="1350932"/>
            </a:xfrm>
          </p:grpSpPr>
          <p:sp>
            <p:nvSpPr>
              <p:cNvPr id="67" name="Rectangle 66">
                <a:extLst>
                  <a:ext uri="{FF2B5EF4-FFF2-40B4-BE49-F238E27FC236}">
                    <a16:creationId xmlns:a16="http://schemas.microsoft.com/office/drawing/2014/main" id="{B41FAEE0-EF62-ED41-9808-7EEEEE25F747}"/>
                  </a:ext>
                </a:extLst>
              </p:cNvPr>
              <p:cNvSpPr/>
              <p:nvPr/>
            </p:nvSpPr>
            <p:spPr>
              <a:xfrm>
                <a:off x="645387" y="4776829"/>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9E54FD80-D73C-F443-AD03-9A1E2BBCCE6D}"/>
                  </a:ext>
                </a:extLst>
              </p:cNvPr>
              <p:cNvSpPr/>
              <p:nvPr/>
            </p:nvSpPr>
            <p:spPr>
              <a:xfrm>
                <a:off x="645387" y="4970240"/>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B60ACDF4-A498-9448-9711-898D5B0B4833}"/>
                  </a:ext>
                </a:extLst>
              </p:cNvPr>
              <p:cNvSpPr/>
              <p:nvPr/>
            </p:nvSpPr>
            <p:spPr>
              <a:xfrm>
                <a:off x="645387" y="5163651"/>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1E54DA2F-2E10-A54B-A963-91DE1A75FF72}"/>
                  </a:ext>
                </a:extLst>
              </p:cNvPr>
              <p:cNvSpPr/>
              <p:nvPr/>
            </p:nvSpPr>
            <p:spPr>
              <a:xfrm>
                <a:off x="645387" y="5357062"/>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D1754007-C1B7-EF4C-B368-50616226BD64}"/>
                  </a:ext>
                </a:extLst>
              </p:cNvPr>
              <p:cNvSpPr/>
              <p:nvPr/>
            </p:nvSpPr>
            <p:spPr>
              <a:xfrm>
                <a:off x="645387" y="5550473"/>
                <a:ext cx="188843" cy="190464"/>
              </a:xfrm>
              <a:prstGeom prst="rect">
                <a:avLst/>
              </a:prstGeom>
              <a:solidFill>
                <a:schemeClr val="bg1">
                  <a:lumMod val="65000"/>
                  <a:lumOff val="3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8D9E6AB1-FED9-544B-8780-DBE2D5DB29E9}"/>
                  </a:ext>
                </a:extLst>
              </p:cNvPr>
              <p:cNvSpPr/>
              <p:nvPr/>
            </p:nvSpPr>
            <p:spPr>
              <a:xfrm>
                <a:off x="645387" y="5743884"/>
                <a:ext cx="188843" cy="190464"/>
              </a:xfrm>
              <a:prstGeom prst="rect">
                <a:avLst/>
              </a:prstGeom>
              <a:solidFill>
                <a:schemeClr val="tx1">
                  <a:lumMod val="8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284BAD21-527A-9748-9F42-ADA79121EE7A}"/>
                  </a:ext>
                </a:extLst>
              </p:cNvPr>
              <p:cNvSpPr/>
              <p:nvPr/>
            </p:nvSpPr>
            <p:spPr>
              <a:xfrm>
                <a:off x="645387" y="5937297"/>
                <a:ext cx="188843" cy="190464"/>
              </a:xfrm>
              <a:prstGeom prst="rect">
                <a:avLst/>
              </a:prstGeom>
              <a:solidFill>
                <a:schemeClr val="bg1">
                  <a:lumMod val="85000"/>
                  <a:lumOff val="1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4" name="Right Arrow 73">
              <a:extLst>
                <a:ext uri="{FF2B5EF4-FFF2-40B4-BE49-F238E27FC236}">
                  <a16:creationId xmlns:a16="http://schemas.microsoft.com/office/drawing/2014/main" id="{4314A274-4CD3-2645-83D6-12D39E993291}"/>
                </a:ext>
              </a:extLst>
            </p:cNvPr>
            <p:cNvSpPr/>
            <p:nvPr/>
          </p:nvSpPr>
          <p:spPr>
            <a:xfrm>
              <a:off x="1500664" y="4077241"/>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Shape 3066" descr="Random vector">
              <a:extLst>
                <a:ext uri="{FF2B5EF4-FFF2-40B4-BE49-F238E27FC236}">
                  <a16:creationId xmlns:a16="http://schemas.microsoft.com/office/drawing/2014/main" id="{D4B9F2D9-26D5-AD4F-9F90-ED34627DFF8D}"/>
                </a:ext>
              </a:extLst>
            </p:cNvPr>
            <p:cNvSpPr/>
            <p:nvPr/>
          </p:nvSpPr>
          <p:spPr>
            <a:xfrm>
              <a:off x="10738" y="5112545"/>
              <a:ext cx="2176878" cy="45140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512 dimensions</a:t>
              </a:r>
              <a:endParaRPr sz="2600" dirty="0">
                <a:latin typeface="Calibri" panose="020F0502020204030204" pitchFamily="34" charset="0"/>
                <a:cs typeface="Calibri" panose="020F0502020204030204" pitchFamily="34" charset="0"/>
              </a:endParaRPr>
            </a:p>
          </p:txBody>
        </p:sp>
      </p:grpSp>
      <p:pic>
        <p:nvPicPr>
          <p:cNvPr id="79" name="Picture 78">
            <a:extLst>
              <a:ext uri="{FF2B5EF4-FFF2-40B4-BE49-F238E27FC236}">
                <a16:creationId xmlns:a16="http://schemas.microsoft.com/office/drawing/2014/main" id="{74981506-3121-4446-8CFC-A95053581601}"/>
              </a:ext>
            </a:extLst>
          </p:cNvPr>
          <p:cNvPicPr>
            <a:picLocks/>
          </p:cNvPicPr>
          <p:nvPr/>
        </p:nvPicPr>
        <p:blipFill>
          <a:blip r:embed="rId4"/>
          <a:srcRect/>
          <a:stretch/>
        </p:blipFill>
        <p:spPr>
          <a:xfrm>
            <a:off x="7479003" y="2112345"/>
            <a:ext cx="3520440" cy="3520440"/>
          </a:xfrm>
          <a:prstGeom prst="rect">
            <a:avLst/>
          </a:prstGeom>
        </p:spPr>
      </p:pic>
      <p:grpSp>
        <p:nvGrpSpPr>
          <p:cNvPr id="63" name="Group 62">
            <a:extLst>
              <a:ext uri="{FF2B5EF4-FFF2-40B4-BE49-F238E27FC236}">
                <a16:creationId xmlns:a16="http://schemas.microsoft.com/office/drawing/2014/main" id="{C3364F3E-22D2-B842-B5CA-B0C004C4E59A}"/>
              </a:ext>
            </a:extLst>
          </p:cNvPr>
          <p:cNvGrpSpPr/>
          <p:nvPr/>
        </p:nvGrpSpPr>
        <p:grpSpPr>
          <a:xfrm>
            <a:off x="6497949" y="1644048"/>
            <a:ext cx="4621694" cy="2435185"/>
            <a:chOff x="5939149" y="1415448"/>
            <a:chExt cx="4621694" cy="2435185"/>
          </a:xfrm>
        </p:grpSpPr>
        <p:sp>
          <p:nvSpPr>
            <p:cNvPr id="76" name="Right Arrow 75">
              <a:extLst>
                <a:ext uri="{FF2B5EF4-FFF2-40B4-BE49-F238E27FC236}">
                  <a16:creationId xmlns:a16="http://schemas.microsoft.com/office/drawing/2014/main" id="{18017F6E-FE3B-C34C-956D-0C434FDBFFE5}"/>
                </a:ext>
              </a:extLst>
            </p:cNvPr>
            <p:cNvSpPr/>
            <p:nvPr/>
          </p:nvSpPr>
          <p:spPr>
            <a:xfrm>
              <a:off x="5939149" y="3437297"/>
              <a:ext cx="682941" cy="413336"/>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Shape 3066" descr="Random vector">
              <a:extLst>
                <a:ext uri="{FF2B5EF4-FFF2-40B4-BE49-F238E27FC236}">
                  <a16:creationId xmlns:a16="http://schemas.microsoft.com/office/drawing/2014/main" id="{297AEF3F-0818-FA48-9A69-9B13BBD166FF}"/>
                </a:ext>
              </a:extLst>
            </p:cNvPr>
            <p:cNvSpPr/>
            <p:nvPr/>
          </p:nvSpPr>
          <p:spPr>
            <a:xfrm>
              <a:off x="6800005" y="1415448"/>
              <a:ext cx="3760838" cy="451406"/>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Random</a:t>
              </a:r>
              <a:r>
                <a:rPr lang="en-US" altLang="zh-CN" sz="2600" dirty="0">
                  <a:latin typeface="Calibri" panose="020F0502020204030204" pitchFamily="34" charset="0"/>
                  <a:cs typeface="Calibri" panose="020F0502020204030204" pitchFamily="34" charset="0"/>
                </a:rPr>
                <a:t>ly</a:t>
              </a:r>
              <a:r>
                <a:rPr lang="en-US" sz="2600" dirty="0">
                  <a:latin typeface="Calibri" panose="020F0502020204030204" pitchFamily="34" charset="0"/>
                  <a:cs typeface="Calibri" panose="020F0502020204030204" pitchFamily="34" charset="0"/>
                </a:rPr>
                <a:t> generated image</a:t>
              </a:r>
              <a:endParaRPr sz="2600" dirty="0">
                <a:latin typeface="Calibri" panose="020F0502020204030204" pitchFamily="34" charset="0"/>
                <a:cs typeface="Calibri" panose="020F0502020204030204" pitchFamily="34" charset="0"/>
              </a:endParaRPr>
            </a:p>
          </p:txBody>
        </p:sp>
      </p:grpSp>
      <p:pic>
        <p:nvPicPr>
          <p:cNvPr id="84" name="Picture 83">
            <a:extLst>
              <a:ext uri="{FF2B5EF4-FFF2-40B4-BE49-F238E27FC236}">
                <a16:creationId xmlns:a16="http://schemas.microsoft.com/office/drawing/2014/main" id="{235D4D08-8607-A945-B145-71DD7551FA18}"/>
              </a:ext>
            </a:extLst>
          </p:cNvPr>
          <p:cNvPicPr>
            <a:picLocks/>
          </p:cNvPicPr>
          <p:nvPr/>
        </p:nvPicPr>
        <p:blipFill>
          <a:blip r:embed="rId5"/>
          <a:srcRect/>
          <a:stretch/>
        </p:blipFill>
        <p:spPr>
          <a:xfrm>
            <a:off x="7482851" y="2114792"/>
            <a:ext cx="3520440" cy="3520440"/>
          </a:xfrm>
          <a:prstGeom prst="rect">
            <a:avLst/>
          </a:prstGeom>
        </p:spPr>
      </p:pic>
      <p:grpSp>
        <p:nvGrpSpPr>
          <p:cNvPr id="90" name="Group 89">
            <a:extLst>
              <a:ext uri="{FF2B5EF4-FFF2-40B4-BE49-F238E27FC236}">
                <a16:creationId xmlns:a16="http://schemas.microsoft.com/office/drawing/2014/main" id="{136BA84A-5750-854E-A373-09D0EB5F7A74}"/>
              </a:ext>
            </a:extLst>
          </p:cNvPr>
          <p:cNvGrpSpPr/>
          <p:nvPr/>
        </p:nvGrpSpPr>
        <p:grpSpPr>
          <a:xfrm>
            <a:off x="1626103" y="3197099"/>
            <a:ext cx="154667" cy="1350932"/>
            <a:chOff x="645386" y="4776829"/>
            <a:chExt cx="188844" cy="1350932"/>
          </a:xfrm>
        </p:grpSpPr>
        <p:sp>
          <p:nvSpPr>
            <p:cNvPr id="93" name="Rectangle 92">
              <a:extLst>
                <a:ext uri="{FF2B5EF4-FFF2-40B4-BE49-F238E27FC236}">
                  <a16:creationId xmlns:a16="http://schemas.microsoft.com/office/drawing/2014/main" id="{461EC115-1C1A-A44E-B578-6A9F2F72E968}"/>
                </a:ext>
              </a:extLst>
            </p:cNvPr>
            <p:cNvSpPr/>
            <p:nvPr/>
          </p:nvSpPr>
          <p:spPr>
            <a:xfrm>
              <a:off x="645387" y="4776829"/>
              <a:ext cx="188843" cy="190464"/>
            </a:xfrm>
            <a:prstGeom prst="rect">
              <a:avLst/>
            </a:prstGeom>
            <a:solidFill>
              <a:schemeClr val="bg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6DB5912C-688A-C949-A477-4A39D4ACB1E8}"/>
                </a:ext>
              </a:extLst>
            </p:cNvPr>
            <p:cNvSpPr/>
            <p:nvPr/>
          </p:nvSpPr>
          <p:spPr>
            <a:xfrm>
              <a:off x="645387" y="4970240"/>
              <a:ext cx="188843"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FD1A74CD-C007-114C-8D36-993549E2CB24}"/>
                </a:ext>
              </a:extLst>
            </p:cNvPr>
            <p:cNvSpPr/>
            <p:nvPr/>
          </p:nvSpPr>
          <p:spPr>
            <a:xfrm>
              <a:off x="645387" y="5163651"/>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F85938D4-EF0D-BE4C-B951-58D1BC600426}"/>
                </a:ext>
              </a:extLst>
            </p:cNvPr>
            <p:cNvSpPr/>
            <p:nvPr/>
          </p:nvSpPr>
          <p:spPr>
            <a:xfrm>
              <a:off x="645387" y="5357062"/>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E39849B3-A793-2B48-B5F6-2F8A6E294507}"/>
                </a:ext>
              </a:extLst>
            </p:cNvPr>
            <p:cNvSpPr/>
            <p:nvPr/>
          </p:nvSpPr>
          <p:spPr>
            <a:xfrm>
              <a:off x="645386" y="5550473"/>
              <a:ext cx="188843" cy="190464"/>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8CC6582A-A7BE-DA46-8C14-A236220722F2}"/>
                </a:ext>
              </a:extLst>
            </p:cNvPr>
            <p:cNvSpPr/>
            <p:nvPr/>
          </p:nvSpPr>
          <p:spPr>
            <a:xfrm>
              <a:off x="645387" y="5743884"/>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8C890E1C-DD53-624B-9CF2-C9DFEF71E7D6}"/>
                </a:ext>
              </a:extLst>
            </p:cNvPr>
            <p:cNvSpPr/>
            <p:nvPr/>
          </p:nvSpPr>
          <p:spPr>
            <a:xfrm>
              <a:off x="645387" y="5937297"/>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6" name="Group 115">
            <a:extLst>
              <a:ext uri="{FF2B5EF4-FFF2-40B4-BE49-F238E27FC236}">
                <a16:creationId xmlns:a16="http://schemas.microsoft.com/office/drawing/2014/main" id="{4AACF162-437C-7947-AB44-BE36A5E96F74}"/>
              </a:ext>
            </a:extLst>
          </p:cNvPr>
          <p:cNvGrpSpPr/>
          <p:nvPr/>
        </p:nvGrpSpPr>
        <p:grpSpPr>
          <a:xfrm>
            <a:off x="1626102" y="3197099"/>
            <a:ext cx="154666" cy="1350932"/>
            <a:chOff x="690023" y="1132407"/>
            <a:chExt cx="154666" cy="1350932"/>
          </a:xfrm>
        </p:grpSpPr>
        <p:sp>
          <p:nvSpPr>
            <p:cNvPr id="117" name="Rectangle 116">
              <a:extLst>
                <a:ext uri="{FF2B5EF4-FFF2-40B4-BE49-F238E27FC236}">
                  <a16:creationId xmlns:a16="http://schemas.microsoft.com/office/drawing/2014/main" id="{26B8C63E-CE54-A948-9B9C-E2809A8FA986}"/>
                </a:ext>
              </a:extLst>
            </p:cNvPr>
            <p:cNvSpPr/>
            <p:nvPr/>
          </p:nvSpPr>
          <p:spPr>
            <a:xfrm>
              <a:off x="690023" y="1132407"/>
              <a:ext cx="154666"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a:extLst>
                <a:ext uri="{FF2B5EF4-FFF2-40B4-BE49-F238E27FC236}">
                  <a16:creationId xmlns:a16="http://schemas.microsoft.com/office/drawing/2014/main" id="{DF267D7B-0488-D94D-A6AF-A6910FA1DD62}"/>
                </a:ext>
              </a:extLst>
            </p:cNvPr>
            <p:cNvSpPr/>
            <p:nvPr/>
          </p:nvSpPr>
          <p:spPr>
            <a:xfrm>
              <a:off x="690023" y="1325818"/>
              <a:ext cx="154666" cy="190464"/>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ectangle 118">
              <a:extLst>
                <a:ext uri="{FF2B5EF4-FFF2-40B4-BE49-F238E27FC236}">
                  <a16:creationId xmlns:a16="http://schemas.microsoft.com/office/drawing/2014/main" id="{675846B1-3A99-CB49-94FE-2884886538F3}"/>
                </a:ext>
              </a:extLst>
            </p:cNvPr>
            <p:cNvSpPr/>
            <p:nvPr/>
          </p:nvSpPr>
          <p:spPr>
            <a:xfrm>
              <a:off x="690023" y="1519229"/>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3ADDAFED-E003-4945-929F-8A40EBA4E125}"/>
                </a:ext>
              </a:extLst>
            </p:cNvPr>
            <p:cNvSpPr/>
            <p:nvPr/>
          </p:nvSpPr>
          <p:spPr>
            <a:xfrm>
              <a:off x="690023" y="1712640"/>
              <a:ext cx="154666" cy="190464"/>
            </a:xfrm>
            <a:prstGeom prst="rect">
              <a:avLst/>
            </a:prstGeom>
            <a:solidFill>
              <a:schemeClr val="tx1">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6F312DC7-47E7-2343-8667-9980CA3619C2}"/>
                </a:ext>
              </a:extLst>
            </p:cNvPr>
            <p:cNvSpPr/>
            <p:nvPr/>
          </p:nvSpPr>
          <p:spPr>
            <a:xfrm>
              <a:off x="690023" y="1906051"/>
              <a:ext cx="154666"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090B5ED4-8400-0242-B029-EB2206192BF6}"/>
                </a:ext>
              </a:extLst>
            </p:cNvPr>
            <p:cNvSpPr/>
            <p:nvPr/>
          </p:nvSpPr>
          <p:spPr>
            <a:xfrm>
              <a:off x="690023" y="2099462"/>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7771BC3A-7150-F441-9964-2068EF5791F5}"/>
                </a:ext>
              </a:extLst>
            </p:cNvPr>
            <p:cNvSpPr/>
            <p:nvPr/>
          </p:nvSpPr>
          <p:spPr>
            <a:xfrm>
              <a:off x="690023" y="2292875"/>
              <a:ext cx="154666" cy="190464"/>
            </a:xfrm>
            <a:prstGeom prst="rect">
              <a:avLst/>
            </a:prstGeom>
            <a:solidFill>
              <a:schemeClr val="bg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4" name="Picture 123">
            <a:extLst>
              <a:ext uri="{FF2B5EF4-FFF2-40B4-BE49-F238E27FC236}">
                <a16:creationId xmlns:a16="http://schemas.microsoft.com/office/drawing/2014/main" id="{A646C217-6CDB-0F41-981D-499D6C2F7E90}"/>
              </a:ext>
            </a:extLst>
          </p:cNvPr>
          <p:cNvPicPr>
            <a:picLocks/>
          </p:cNvPicPr>
          <p:nvPr/>
        </p:nvPicPr>
        <p:blipFill>
          <a:blip r:embed="rId6"/>
          <a:srcRect/>
          <a:stretch/>
        </p:blipFill>
        <p:spPr>
          <a:xfrm>
            <a:off x="7486699" y="2121552"/>
            <a:ext cx="3520440" cy="3520440"/>
          </a:xfrm>
          <a:prstGeom prst="rect">
            <a:avLst/>
          </a:prstGeom>
        </p:spPr>
      </p:pic>
      <p:sp>
        <p:nvSpPr>
          <p:cNvPr id="101" name="Title 1">
            <a:extLst>
              <a:ext uri="{FF2B5EF4-FFF2-40B4-BE49-F238E27FC236}">
                <a16:creationId xmlns:a16="http://schemas.microsoft.com/office/drawing/2014/main" id="{534C9470-87B3-DB49-9A99-1C9995101443}"/>
              </a:ext>
            </a:extLst>
          </p:cNvPr>
          <p:cNvSpPr>
            <a:spLocks noGrp="1"/>
          </p:cNvSpPr>
          <p:nvPr>
            <p:ph type="title"/>
          </p:nvPr>
        </p:nvSpPr>
        <p:spPr>
          <a:xfrm>
            <a:off x="-8647" y="5491"/>
            <a:ext cx="12192000" cy="1325563"/>
          </a:xfrm>
        </p:spPr>
        <p:txBody>
          <a:bodyPr>
            <a:noAutofit/>
          </a:bodyPr>
          <a:lstStyle/>
          <a:p>
            <a:pPr algn="ctr"/>
            <a:r>
              <a:rPr lang="en-US" sz="6000" dirty="0"/>
              <a:t>Using a GAN Generator</a:t>
            </a:r>
          </a:p>
        </p:txBody>
      </p:sp>
      <p:sp>
        <p:nvSpPr>
          <p:cNvPr id="100" name="TextBox 99">
            <a:extLst>
              <a:ext uri="{FF2B5EF4-FFF2-40B4-BE49-F238E27FC236}">
                <a16:creationId xmlns:a16="http://schemas.microsoft.com/office/drawing/2014/main" id="{D1B1CBA4-FECF-9A45-B5BF-ECCF2DD0835F}"/>
              </a:ext>
            </a:extLst>
          </p:cNvPr>
          <p:cNvSpPr txBox="1"/>
          <p:nvPr/>
        </p:nvSpPr>
        <p:spPr>
          <a:xfrm>
            <a:off x="6686550" y="6365557"/>
            <a:ext cx="5505450" cy="492443"/>
          </a:xfrm>
          <a:prstGeom prst="rect">
            <a:avLst/>
          </a:prstGeom>
          <a:noFill/>
        </p:spPr>
        <p:txBody>
          <a:bodyPr wrap="square" rtlCol="0">
            <a:spAutoFit/>
          </a:bodyPr>
          <a:lstStyle/>
          <a:p>
            <a:pPr algn="r"/>
            <a:r>
              <a:rPr lang="en-US" sz="2600" dirty="0" err="1"/>
              <a:t>StyleGAN</a:t>
            </a:r>
            <a:r>
              <a:rPr lang="en-US" sz="2600" dirty="0"/>
              <a:t> v2 [</a:t>
            </a:r>
            <a:r>
              <a:rPr lang="en-US" sz="2600" dirty="0" err="1"/>
              <a:t>Karras</a:t>
            </a:r>
            <a:r>
              <a:rPr lang="en-US" sz="2600" dirty="0"/>
              <a:t>, et al. CVPR 2020]</a:t>
            </a:r>
          </a:p>
        </p:txBody>
      </p:sp>
      <p:sp>
        <p:nvSpPr>
          <p:cNvPr id="2" name="Slide Number Placeholder 1">
            <a:extLst>
              <a:ext uri="{FF2B5EF4-FFF2-40B4-BE49-F238E27FC236}">
                <a16:creationId xmlns:a16="http://schemas.microsoft.com/office/drawing/2014/main" id="{E1BDB763-63FF-1248-BC06-1D06897DDB2E}"/>
              </a:ext>
            </a:extLst>
          </p:cNvPr>
          <p:cNvSpPr>
            <a:spLocks noGrp="1"/>
          </p:cNvSpPr>
          <p:nvPr>
            <p:ph type="sldNum" sz="quarter" idx="12"/>
          </p:nvPr>
        </p:nvSpPr>
        <p:spPr/>
        <p:txBody>
          <a:bodyPr/>
          <a:lstStyle/>
          <a:p>
            <a:fld id="{1C5BAF6F-9C19-C542-80D4-E4BC724303C8}" type="slidenum">
              <a:rPr lang="en-US" smtClean="0"/>
              <a:t>67</a:t>
            </a:fld>
            <a:endParaRPr lang="en-US"/>
          </a:p>
        </p:txBody>
      </p:sp>
    </p:spTree>
    <p:custDataLst>
      <p:tags r:id="rId1"/>
    </p:custDataLst>
    <p:extLst>
      <p:ext uri="{BB962C8B-B14F-4D97-AF65-F5344CB8AC3E}">
        <p14:creationId xmlns:p14="http://schemas.microsoft.com/office/powerpoint/2010/main" val="3561489305"/>
      </p:ext>
    </p:extLst>
  </p:cSld>
  <p:clrMapOvr>
    <a:masterClrMapping/>
  </p:clrMapOvr>
  <mc:AlternateContent xmlns:mc="http://schemas.openxmlformats.org/markup-compatibility/2006" xmlns:p14="http://schemas.microsoft.com/office/powerpoint/2010/main">
    <mc:Choice Requires="p14">
      <p:transition spd="slow" p14:dur="2000" advTm="22442"/>
    </mc:Choice>
    <mc:Fallback xmlns="">
      <p:transition spd="slow" advTm="224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a:extLst>
              <a:ext uri="{FF2B5EF4-FFF2-40B4-BE49-F238E27FC236}">
                <a16:creationId xmlns:a16="http://schemas.microsoft.com/office/drawing/2014/main" id="{3BEB5F7C-1A10-ED4F-AE3C-A9A31D61453B}"/>
              </a:ext>
            </a:extLst>
          </p:cNvPr>
          <p:cNvGrpSpPr/>
          <p:nvPr/>
        </p:nvGrpSpPr>
        <p:grpSpPr>
          <a:xfrm>
            <a:off x="1065282" y="3046300"/>
            <a:ext cx="154666" cy="1350932"/>
            <a:chOff x="690023" y="1132407"/>
            <a:chExt cx="154666" cy="1350932"/>
          </a:xfrm>
        </p:grpSpPr>
        <p:sp>
          <p:nvSpPr>
            <p:cNvPr id="119" name="Rectangle 118">
              <a:extLst>
                <a:ext uri="{FF2B5EF4-FFF2-40B4-BE49-F238E27FC236}">
                  <a16:creationId xmlns:a16="http://schemas.microsoft.com/office/drawing/2014/main" id="{D5F6B0E0-8447-4F4E-BBB4-EA4D6512C2CA}"/>
                </a:ext>
              </a:extLst>
            </p:cNvPr>
            <p:cNvSpPr/>
            <p:nvPr/>
          </p:nvSpPr>
          <p:spPr>
            <a:xfrm>
              <a:off x="690023" y="1906051"/>
              <a:ext cx="154666"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A1F1CA48-D4E6-D14F-8292-B6EE2E577B9E}"/>
                </a:ext>
              </a:extLst>
            </p:cNvPr>
            <p:cNvSpPr/>
            <p:nvPr/>
          </p:nvSpPr>
          <p:spPr>
            <a:xfrm>
              <a:off x="690023" y="2292875"/>
              <a:ext cx="154666" cy="190464"/>
            </a:xfrm>
            <a:prstGeom prst="rect">
              <a:avLst/>
            </a:prstGeom>
            <a:solidFill>
              <a:schemeClr val="bg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805F1366-33C4-A24B-8C14-B3EE754E6BB1}"/>
                </a:ext>
              </a:extLst>
            </p:cNvPr>
            <p:cNvSpPr/>
            <p:nvPr/>
          </p:nvSpPr>
          <p:spPr>
            <a:xfrm>
              <a:off x="690023" y="1132407"/>
              <a:ext cx="154666"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2D4D25B0-C580-934C-83FF-C93C19F3A761}"/>
                </a:ext>
              </a:extLst>
            </p:cNvPr>
            <p:cNvSpPr/>
            <p:nvPr/>
          </p:nvSpPr>
          <p:spPr>
            <a:xfrm>
              <a:off x="690023" y="1325818"/>
              <a:ext cx="154666"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116">
              <a:extLst>
                <a:ext uri="{FF2B5EF4-FFF2-40B4-BE49-F238E27FC236}">
                  <a16:creationId xmlns:a16="http://schemas.microsoft.com/office/drawing/2014/main" id="{CB9F3E99-14F7-5D4D-AD77-F17A7172621B}"/>
                </a:ext>
              </a:extLst>
            </p:cNvPr>
            <p:cNvSpPr/>
            <p:nvPr/>
          </p:nvSpPr>
          <p:spPr>
            <a:xfrm>
              <a:off x="690023" y="1519229"/>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a:extLst>
                <a:ext uri="{FF2B5EF4-FFF2-40B4-BE49-F238E27FC236}">
                  <a16:creationId xmlns:a16="http://schemas.microsoft.com/office/drawing/2014/main" id="{D64E3930-6678-4E4F-A81C-DA7B8D470D2C}"/>
                </a:ext>
              </a:extLst>
            </p:cNvPr>
            <p:cNvSpPr/>
            <p:nvPr/>
          </p:nvSpPr>
          <p:spPr>
            <a:xfrm>
              <a:off x="690023" y="1712640"/>
              <a:ext cx="154666" cy="190464"/>
            </a:xfrm>
            <a:prstGeom prst="rect">
              <a:avLst/>
            </a:prstGeom>
            <a:solidFill>
              <a:schemeClr val="tx1">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D5441632-7282-FD4E-8E4B-DDC1360D8896}"/>
                </a:ext>
              </a:extLst>
            </p:cNvPr>
            <p:cNvSpPr/>
            <p:nvPr/>
          </p:nvSpPr>
          <p:spPr>
            <a:xfrm>
              <a:off x="690023" y="2099462"/>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76">
            <a:extLst>
              <a:ext uri="{FF2B5EF4-FFF2-40B4-BE49-F238E27FC236}">
                <a16:creationId xmlns:a16="http://schemas.microsoft.com/office/drawing/2014/main" id="{082E8EFD-B78D-D043-B232-0460A126FE63}"/>
              </a:ext>
            </a:extLst>
          </p:cNvPr>
          <p:cNvGrpSpPr/>
          <p:nvPr/>
        </p:nvGrpSpPr>
        <p:grpSpPr>
          <a:xfrm>
            <a:off x="2483871" y="1763463"/>
            <a:ext cx="3184469" cy="3916607"/>
            <a:chOff x="2469583" y="2428631"/>
            <a:chExt cx="3184469" cy="3916607"/>
          </a:xfrm>
        </p:grpSpPr>
        <p:sp>
          <p:nvSpPr>
            <p:cNvPr id="4" name="Shape 3011" descr="Line">
              <a:extLst>
                <a:ext uri="{FF2B5EF4-FFF2-40B4-BE49-F238E27FC236}">
                  <a16:creationId xmlns:a16="http://schemas.microsoft.com/office/drawing/2014/main" id="{98CE32E0-8BAF-B340-AFD0-118ACC95F65F}"/>
                </a:ext>
              </a:extLst>
            </p:cNvPr>
            <p:cNvSpPr/>
            <p:nvPr/>
          </p:nvSpPr>
          <p:spPr>
            <a:xfrm flipV="1">
              <a:off x="3742617" y="3283447"/>
              <a:ext cx="634189" cy="63418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 name="Shape 3012" descr="Line">
              <a:extLst>
                <a:ext uri="{FF2B5EF4-FFF2-40B4-BE49-F238E27FC236}">
                  <a16:creationId xmlns:a16="http://schemas.microsoft.com/office/drawing/2014/main" id="{7DE1ED8D-0C32-074C-B51F-E7FF003C38FF}"/>
                </a:ext>
              </a:extLst>
            </p:cNvPr>
            <p:cNvSpPr/>
            <p:nvPr/>
          </p:nvSpPr>
          <p:spPr>
            <a:xfrm flipV="1">
              <a:off x="3739249" y="320052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 name="Shape 3013" descr="Line">
              <a:extLst>
                <a:ext uri="{FF2B5EF4-FFF2-40B4-BE49-F238E27FC236}">
                  <a16:creationId xmlns:a16="http://schemas.microsoft.com/office/drawing/2014/main" id="{74BC58A5-0A9E-0A4E-AF91-E7BF1DFDFF40}"/>
                </a:ext>
              </a:extLst>
            </p:cNvPr>
            <p:cNvSpPr/>
            <p:nvPr/>
          </p:nvSpPr>
          <p:spPr>
            <a:xfrm flipV="1">
              <a:off x="3739487" y="3762188"/>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 name="Shape 3014" descr="Line">
              <a:extLst>
                <a:ext uri="{FF2B5EF4-FFF2-40B4-BE49-F238E27FC236}">
                  <a16:creationId xmlns:a16="http://schemas.microsoft.com/office/drawing/2014/main" id="{94197F09-1F9B-2D42-9ED4-F01A5FCB3CBF}"/>
                </a:ext>
              </a:extLst>
            </p:cNvPr>
            <p:cNvSpPr/>
            <p:nvPr/>
          </p:nvSpPr>
          <p:spPr>
            <a:xfrm flipV="1">
              <a:off x="3739487" y="434749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 name="Shape 3015" descr="Line">
              <a:extLst>
                <a:ext uri="{FF2B5EF4-FFF2-40B4-BE49-F238E27FC236}">
                  <a16:creationId xmlns:a16="http://schemas.microsoft.com/office/drawing/2014/main" id="{BEDECC4E-386D-0E4F-9246-BDA0D587A6AA}"/>
                </a:ext>
              </a:extLst>
            </p:cNvPr>
            <p:cNvSpPr/>
            <p:nvPr/>
          </p:nvSpPr>
          <p:spPr>
            <a:xfrm flipV="1">
              <a:off x="3739487" y="4910734"/>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9" name="Shape 3016" descr="Line">
              <a:extLst>
                <a:ext uri="{FF2B5EF4-FFF2-40B4-BE49-F238E27FC236}">
                  <a16:creationId xmlns:a16="http://schemas.microsoft.com/office/drawing/2014/main" id="{80350FF0-90B6-1342-A2C4-C531E9FAB9F2}"/>
                </a:ext>
              </a:extLst>
            </p:cNvPr>
            <p:cNvSpPr/>
            <p:nvPr/>
          </p:nvSpPr>
          <p:spPr>
            <a:xfrm>
              <a:off x="3740592" y="3518309"/>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0" name="Shape 3017" descr="Line">
              <a:extLst>
                <a:ext uri="{FF2B5EF4-FFF2-40B4-BE49-F238E27FC236}">
                  <a16:creationId xmlns:a16="http://schemas.microsoft.com/office/drawing/2014/main" id="{DDC72142-CECF-E149-9C46-0FA07D292BFB}"/>
                </a:ext>
              </a:extLst>
            </p:cNvPr>
            <p:cNvSpPr/>
            <p:nvPr/>
          </p:nvSpPr>
          <p:spPr>
            <a:xfrm>
              <a:off x="3740592" y="4107761"/>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1" name="Shape 3018" descr="Line">
              <a:extLst>
                <a:ext uri="{FF2B5EF4-FFF2-40B4-BE49-F238E27FC236}">
                  <a16:creationId xmlns:a16="http://schemas.microsoft.com/office/drawing/2014/main" id="{2C1EEB58-311C-904D-BB55-311E5E5D9D1B}"/>
                </a:ext>
              </a:extLst>
            </p:cNvPr>
            <p:cNvSpPr/>
            <p:nvPr/>
          </p:nvSpPr>
          <p:spPr>
            <a:xfrm>
              <a:off x="3740592" y="4665278"/>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2" name="Shape 3019" descr="Line">
              <a:extLst>
                <a:ext uri="{FF2B5EF4-FFF2-40B4-BE49-F238E27FC236}">
                  <a16:creationId xmlns:a16="http://schemas.microsoft.com/office/drawing/2014/main" id="{726FF6A8-A68D-004C-8A9F-A83518581967}"/>
                </a:ext>
              </a:extLst>
            </p:cNvPr>
            <p:cNvSpPr/>
            <p:nvPr/>
          </p:nvSpPr>
          <p:spPr>
            <a:xfrm>
              <a:off x="3740592" y="5245426"/>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3" name="Shape 3020" descr="Line">
              <a:extLst>
                <a:ext uri="{FF2B5EF4-FFF2-40B4-BE49-F238E27FC236}">
                  <a16:creationId xmlns:a16="http://schemas.microsoft.com/office/drawing/2014/main" id="{DCD31D9D-D325-F241-AAB6-87C910A2912D}"/>
                </a:ext>
              </a:extLst>
            </p:cNvPr>
            <p:cNvSpPr/>
            <p:nvPr/>
          </p:nvSpPr>
          <p:spPr>
            <a:xfrm>
              <a:off x="3707631" y="360552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4" name="Shape 3021" descr="Line">
              <a:extLst>
                <a:ext uri="{FF2B5EF4-FFF2-40B4-BE49-F238E27FC236}">
                  <a16:creationId xmlns:a16="http://schemas.microsoft.com/office/drawing/2014/main" id="{8E0FBD06-023A-4C4F-8870-F8675C8CFB12}"/>
                </a:ext>
              </a:extLst>
            </p:cNvPr>
            <p:cNvSpPr/>
            <p:nvPr/>
          </p:nvSpPr>
          <p:spPr>
            <a:xfrm>
              <a:off x="3707574" y="473841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5" name="Shape 3022" descr="Line">
              <a:extLst>
                <a:ext uri="{FF2B5EF4-FFF2-40B4-BE49-F238E27FC236}">
                  <a16:creationId xmlns:a16="http://schemas.microsoft.com/office/drawing/2014/main" id="{F46C1ADA-7102-474C-ADD9-53085E723FB6}"/>
                </a:ext>
              </a:extLst>
            </p:cNvPr>
            <p:cNvSpPr/>
            <p:nvPr/>
          </p:nvSpPr>
          <p:spPr>
            <a:xfrm>
              <a:off x="3707574" y="4195026"/>
              <a:ext cx="703932" cy="57913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6" name="Shape 3023" descr="Line">
              <a:extLst>
                <a:ext uri="{FF2B5EF4-FFF2-40B4-BE49-F238E27FC236}">
                  <a16:creationId xmlns:a16="http://schemas.microsoft.com/office/drawing/2014/main" id="{DEC1B52B-BC70-884E-89DB-A45BBE25DB67}"/>
                </a:ext>
              </a:extLst>
            </p:cNvPr>
            <p:cNvSpPr/>
            <p:nvPr/>
          </p:nvSpPr>
          <p:spPr>
            <a:xfrm>
              <a:off x="4628047" y="3177961"/>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7" name="Shape 3024" descr="Line">
              <a:extLst>
                <a:ext uri="{FF2B5EF4-FFF2-40B4-BE49-F238E27FC236}">
                  <a16:creationId xmlns:a16="http://schemas.microsoft.com/office/drawing/2014/main" id="{B94D8FBA-35B5-8B46-B24A-A57C3655C7F2}"/>
                </a:ext>
              </a:extLst>
            </p:cNvPr>
            <p:cNvSpPr/>
            <p:nvPr/>
          </p:nvSpPr>
          <p:spPr>
            <a:xfrm>
              <a:off x="4628047" y="3742220"/>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8" name="Shape 3025" descr="Line">
              <a:extLst>
                <a:ext uri="{FF2B5EF4-FFF2-40B4-BE49-F238E27FC236}">
                  <a16:creationId xmlns:a16="http://schemas.microsoft.com/office/drawing/2014/main" id="{9920BE4F-05FE-FE4A-AE24-489D113982C2}"/>
                </a:ext>
              </a:extLst>
            </p:cNvPr>
            <p:cNvSpPr/>
            <p:nvPr/>
          </p:nvSpPr>
          <p:spPr>
            <a:xfrm>
              <a:off x="4628047" y="4306478"/>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9" name="Shape 3026" descr="Line">
              <a:extLst>
                <a:ext uri="{FF2B5EF4-FFF2-40B4-BE49-F238E27FC236}">
                  <a16:creationId xmlns:a16="http://schemas.microsoft.com/office/drawing/2014/main" id="{44778B00-6373-2F43-8B44-CF45C0B1EAEE}"/>
                </a:ext>
              </a:extLst>
            </p:cNvPr>
            <p:cNvSpPr/>
            <p:nvPr/>
          </p:nvSpPr>
          <p:spPr>
            <a:xfrm>
              <a:off x="4628047" y="4890766"/>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0" name="Shape 3027" descr="Line">
              <a:extLst>
                <a:ext uri="{FF2B5EF4-FFF2-40B4-BE49-F238E27FC236}">
                  <a16:creationId xmlns:a16="http://schemas.microsoft.com/office/drawing/2014/main" id="{14811B58-C306-FB4C-82A1-B9D0BEE5C5E2}"/>
                </a:ext>
              </a:extLst>
            </p:cNvPr>
            <p:cNvSpPr/>
            <p:nvPr/>
          </p:nvSpPr>
          <p:spPr>
            <a:xfrm>
              <a:off x="4628047" y="5458274"/>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1" name="Shape 3028" descr="Line">
              <a:extLst>
                <a:ext uri="{FF2B5EF4-FFF2-40B4-BE49-F238E27FC236}">
                  <a16:creationId xmlns:a16="http://schemas.microsoft.com/office/drawing/2014/main" id="{DB5361C4-F9BC-EC4A-BBF6-8A9BFFDD84F3}"/>
                </a:ext>
              </a:extLst>
            </p:cNvPr>
            <p:cNvSpPr/>
            <p:nvPr/>
          </p:nvSpPr>
          <p:spPr>
            <a:xfrm>
              <a:off x="4720317" y="325179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2" name="Shape 3029" descr="Line">
              <a:extLst>
                <a:ext uri="{FF2B5EF4-FFF2-40B4-BE49-F238E27FC236}">
                  <a16:creationId xmlns:a16="http://schemas.microsoft.com/office/drawing/2014/main" id="{5F611158-7BE6-3042-AEF4-8DC7F0D202D1}"/>
                </a:ext>
              </a:extLst>
            </p:cNvPr>
            <p:cNvSpPr/>
            <p:nvPr/>
          </p:nvSpPr>
          <p:spPr>
            <a:xfrm>
              <a:off x="4628983" y="3314761"/>
              <a:ext cx="672149"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3" name="Shape 3030" descr="Line">
              <a:extLst>
                <a:ext uri="{FF2B5EF4-FFF2-40B4-BE49-F238E27FC236}">
                  <a16:creationId xmlns:a16="http://schemas.microsoft.com/office/drawing/2014/main" id="{CB2A281C-E5DC-9942-A4A8-B827C86AF235}"/>
                </a:ext>
              </a:extLst>
            </p:cNvPr>
            <p:cNvSpPr/>
            <p:nvPr/>
          </p:nvSpPr>
          <p:spPr>
            <a:xfrm>
              <a:off x="4720317" y="3829689"/>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4" name="Shape 3031" descr="Line">
              <a:extLst>
                <a:ext uri="{FF2B5EF4-FFF2-40B4-BE49-F238E27FC236}">
                  <a16:creationId xmlns:a16="http://schemas.microsoft.com/office/drawing/2014/main" id="{23492101-FC29-6F48-B1AD-5BEE8475CC82}"/>
                </a:ext>
              </a:extLst>
            </p:cNvPr>
            <p:cNvSpPr/>
            <p:nvPr/>
          </p:nvSpPr>
          <p:spPr>
            <a:xfrm>
              <a:off x="4628983" y="3892656"/>
              <a:ext cx="672149" cy="892003"/>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5" name="Shape 3032" descr="Line">
              <a:extLst>
                <a:ext uri="{FF2B5EF4-FFF2-40B4-BE49-F238E27FC236}">
                  <a16:creationId xmlns:a16="http://schemas.microsoft.com/office/drawing/2014/main" id="{A548402B-E4BC-6D4B-A134-EFACC7BA074E}"/>
                </a:ext>
              </a:extLst>
            </p:cNvPr>
            <p:cNvSpPr/>
            <p:nvPr/>
          </p:nvSpPr>
          <p:spPr>
            <a:xfrm>
              <a:off x="4718750" y="441518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6" name="Shape 3033" descr="Line">
              <a:extLst>
                <a:ext uri="{FF2B5EF4-FFF2-40B4-BE49-F238E27FC236}">
                  <a16:creationId xmlns:a16="http://schemas.microsoft.com/office/drawing/2014/main" id="{6FD316C1-BE0B-CA42-8A93-61AC6379356E}"/>
                </a:ext>
              </a:extLst>
            </p:cNvPr>
            <p:cNvSpPr/>
            <p:nvPr/>
          </p:nvSpPr>
          <p:spPr>
            <a:xfrm>
              <a:off x="4627415" y="4478152"/>
              <a:ext cx="672150"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7" name="Shape 3034" descr="Circle">
              <a:extLst>
                <a:ext uri="{FF2B5EF4-FFF2-40B4-BE49-F238E27FC236}">
                  <a16:creationId xmlns:a16="http://schemas.microsoft.com/office/drawing/2014/main" id="{754BED08-FAED-A54A-92D9-1D8429BABE82}"/>
                </a:ext>
              </a:extLst>
            </p:cNvPr>
            <p:cNvSpPr/>
            <p:nvPr/>
          </p:nvSpPr>
          <p:spPr>
            <a:xfrm>
              <a:off x="4370215"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8" name="Shape 3035" descr="Circle">
              <a:extLst>
                <a:ext uri="{FF2B5EF4-FFF2-40B4-BE49-F238E27FC236}">
                  <a16:creationId xmlns:a16="http://schemas.microsoft.com/office/drawing/2014/main" id="{33B9BB3D-E698-5940-BF69-B2F57CC5CB51}"/>
                </a:ext>
              </a:extLst>
            </p:cNvPr>
            <p:cNvSpPr/>
            <p:nvPr/>
          </p:nvSpPr>
          <p:spPr>
            <a:xfrm>
              <a:off x="4370215"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9" name="Shape 3036" descr="Circle">
              <a:extLst>
                <a:ext uri="{FF2B5EF4-FFF2-40B4-BE49-F238E27FC236}">
                  <a16:creationId xmlns:a16="http://schemas.microsoft.com/office/drawing/2014/main" id="{380765F6-7151-2646-82A1-507E81A9B155}"/>
                </a:ext>
              </a:extLst>
            </p:cNvPr>
            <p:cNvSpPr/>
            <p:nvPr/>
          </p:nvSpPr>
          <p:spPr>
            <a:xfrm>
              <a:off x="4370215"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0" name="Shape 3037" descr="Circle">
              <a:extLst>
                <a:ext uri="{FF2B5EF4-FFF2-40B4-BE49-F238E27FC236}">
                  <a16:creationId xmlns:a16="http://schemas.microsoft.com/office/drawing/2014/main" id="{358C26A3-4C82-084F-AD3F-7CE146FAF8DC}"/>
                </a:ext>
              </a:extLst>
            </p:cNvPr>
            <p:cNvSpPr/>
            <p:nvPr/>
          </p:nvSpPr>
          <p:spPr>
            <a:xfrm>
              <a:off x="4370215" y="469263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1" name="Shape 3038" descr="Circle">
              <a:extLst>
                <a:ext uri="{FF2B5EF4-FFF2-40B4-BE49-F238E27FC236}">
                  <a16:creationId xmlns:a16="http://schemas.microsoft.com/office/drawing/2014/main" id="{7F3A8501-DC24-184A-8DA5-ABB00811EC04}"/>
                </a:ext>
              </a:extLst>
            </p:cNvPr>
            <p:cNvSpPr/>
            <p:nvPr/>
          </p:nvSpPr>
          <p:spPr>
            <a:xfrm>
              <a:off x="4370215"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2" name="Shape 3039" descr="Line">
              <a:extLst>
                <a:ext uri="{FF2B5EF4-FFF2-40B4-BE49-F238E27FC236}">
                  <a16:creationId xmlns:a16="http://schemas.microsoft.com/office/drawing/2014/main" id="{A1B10DCD-9298-7B40-AFA2-E08682F91C74}"/>
                </a:ext>
              </a:extLst>
            </p:cNvPr>
            <p:cNvSpPr/>
            <p:nvPr/>
          </p:nvSpPr>
          <p:spPr>
            <a:xfrm flipV="1">
              <a:off x="4718056" y="326193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3" name="Shape 3040" descr="Line">
              <a:extLst>
                <a:ext uri="{FF2B5EF4-FFF2-40B4-BE49-F238E27FC236}">
                  <a16:creationId xmlns:a16="http://schemas.microsoft.com/office/drawing/2014/main" id="{6D5FAA90-311B-334F-8B03-67CF78824D7C}"/>
                </a:ext>
              </a:extLst>
            </p:cNvPr>
            <p:cNvSpPr/>
            <p:nvPr/>
          </p:nvSpPr>
          <p:spPr>
            <a:xfrm flipV="1">
              <a:off x="4743358" y="381987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4" name="Shape 3041" descr="Line">
              <a:extLst>
                <a:ext uri="{FF2B5EF4-FFF2-40B4-BE49-F238E27FC236}">
                  <a16:creationId xmlns:a16="http://schemas.microsoft.com/office/drawing/2014/main" id="{6D9CA8E8-49FA-4840-87C5-B1BED04798AF}"/>
                </a:ext>
              </a:extLst>
            </p:cNvPr>
            <p:cNvSpPr/>
            <p:nvPr/>
          </p:nvSpPr>
          <p:spPr>
            <a:xfrm flipV="1">
              <a:off x="4743358" y="441955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5" name="Shape 3042" descr="Line">
              <a:extLst>
                <a:ext uri="{FF2B5EF4-FFF2-40B4-BE49-F238E27FC236}">
                  <a16:creationId xmlns:a16="http://schemas.microsoft.com/office/drawing/2014/main" id="{0DED7C98-6AE5-7744-9221-323293A0D7E1}"/>
                </a:ext>
              </a:extLst>
            </p:cNvPr>
            <p:cNvSpPr/>
            <p:nvPr/>
          </p:nvSpPr>
          <p:spPr>
            <a:xfrm flipV="1">
              <a:off x="4743358" y="498159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6" name="Shape 3043" descr="Circle">
              <a:extLst>
                <a:ext uri="{FF2B5EF4-FFF2-40B4-BE49-F238E27FC236}">
                  <a16:creationId xmlns:a16="http://schemas.microsoft.com/office/drawing/2014/main" id="{92BAA5E5-404D-0046-8384-2FC60C587EBD}"/>
                </a:ext>
              </a:extLst>
            </p:cNvPr>
            <p:cNvSpPr/>
            <p:nvPr/>
          </p:nvSpPr>
          <p:spPr>
            <a:xfrm>
              <a:off x="5265114"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7" name="Shape 3044" descr="Circle">
              <a:extLst>
                <a:ext uri="{FF2B5EF4-FFF2-40B4-BE49-F238E27FC236}">
                  <a16:creationId xmlns:a16="http://schemas.microsoft.com/office/drawing/2014/main" id="{39599821-9785-F543-81CF-3990A8CF15C9}"/>
                </a:ext>
              </a:extLst>
            </p:cNvPr>
            <p:cNvSpPr/>
            <p:nvPr/>
          </p:nvSpPr>
          <p:spPr>
            <a:xfrm>
              <a:off x="5265114"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8" name="Shape 3045" descr="Circle">
              <a:extLst>
                <a:ext uri="{FF2B5EF4-FFF2-40B4-BE49-F238E27FC236}">
                  <a16:creationId xmlns:a16="http://schemas.microsoft.com/office/drawing/2014/main" id="{A3D32767-B8FB-3244-8B56-95D953C62397}"/>
                </a:ext>
              </a:extLst>
            </p:cNvPr>
            <p:cNvSpPr/>
            <p:nvPr/>
          </p:nvSpPr>
          <p:spPr>
            <a:xfrm>
              <a:off x="5265114"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9" name="Shape 3046" descr="Circle">
              <a:extLst>
                <a:ext uri="{FF2B5EF4-FFF2-40B4-BE49-F238E27FC236}">
                  <a16:creationId xmlns:a16="http://schemas.microsoft.com/office/drawing/2014/main" id="{113815AB-4D98-D543-9671-AB8DDADC7915}"/>
                </a:ext>
              </a:extLst>
            </p:cNvPr>
            <p:cNvSpPr/>
            <p:nvPr/>
          </p:nvSpPr>
          <p:spPr>
            <a:xfrm>
              <a:off x="5265114" y="46926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0" name="Shape 3047" descr="Circle">
              <a:extLst>
                <a:ext uri="{FF2B5EF4-FFF2-40B4-BE49-F238E27FC236}">
                  <a16:creationId xmlns:a16="http://schemas.microsoft.com/office/drawing/2014/main" id="{E292D4BC-3C08-C047-B6D3-333BA8809FFA}"/>
                </a:ext>
              </a:extLst>
            </p:cNvPr>
            <p:cNvSpPr/>
            <p:nvPr/>
          </p:nvSpPr>
          <p:spPr>
            <a:xfrm>
              <a:off x="5265114"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1" name="Shape 3048" descr="Circle">
              <a:extLst>
                <a:ext uri="{FF2B5EF4-FFF2-40B4-BE49-F238E27FC236}">
                  <a16:creationId xmlns:a16="http://schemas.microsoft.com/office/drawing/2014/main" id="{151A10FC-15C8-2347-99D5-44DCA463E9D2}"/>
                </a:ext>
              </a:extLst>
            </p:cNvPr>
            <p:cNvSpPr/>
            <p:nvPr/>
          </p:nvSpPr>
          <p:spPr>
            <a:xfrm>
              <a:off x="5277814" y="242863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2" name="Shape 3049" descr="Circle">
              <a:extLst>
                <a:ext uri="{FF2B5EF4-FFF2-40B4-BE49-F238E27FC236}">
                  <a16:creationId xmlns:a16="http://schemas.microsoft.com/office/drawing/2014/main" id="{A878AE8A-6A9D-E042-9EF2-4AC0483F3EB0}"/>
                </a:ext>
              </a:extLst>
            </p:cNvPr>
            <p:cNvSpPr/>
            <p:nvPr/>
          </p:nvSpPr>
          <p:spPr>
            <a:xfrm>
              <a:off x="5277814" y="596900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3" name="Shape 3050" descr="Line">
              <a:extLst>
                <a:ext uri="{FF2B5EF4-FFF2-40B4-BE49-F238E27FC236}">
                  <a16:creationId xmlns:a16="http://schemas.microsoft.com/office/drawing/2014/main" id="{4047E6F8-50D4-F140-AAFB-BF320778DD37}"/>
                </a:ext>
              </a:extLst>
            </p:cNvPr>
            <p:cNvSpPr/>
            <p:nvPr/>
          </p:nvSpPr>
          <p:spPr>
            <a:xfrm>
              <a:off x="4643408" y="4484598"/>
              <a:ext cx="696758" cy="150682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4" name="Shape 3051" descr="Line">
              <a:extLst>
                <a:ext uri="{FF2B5EF4-FFF2-40B4-BE49-F238E27FC236}">
                  <a16:creationId xmlns:a16="http://schemas.microsoft.com/office/drawing/2014/main" id="{0F6D8BF6-88CA-644D-9BFD-E196795A2AE5}"/>
                </a:ext>
              </a:extLst>
            </p:cNvPr>
            <p:cNvSpPr/>
            <p:nvPr/>
          </p:nvSpPr>
          <p:spPr>
            <a:xfrm>
              <a:off x="4743487" y="5545823"/>
              <a:ext cx="528313" cy="55170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5" name="Shape 3052" descr="Line">
              <a:extLst>
                <a:ext uri="{FF2B5EF4-FFF2-40B4-BE49-F238E27FC236}">
                  <a16:creationId xmlns:a16="http://schemas.microsoft.com/office/drawing/2014/main" id="{E0385232-B394-5A4B-8BBD-50234F379E6C}"/>
                </a:ext>
              </a:extLst>
            </p:cNvPr>
            <p:cNvSpPr/>
            <p:nvPr/>
          </p:nvSpPr>
          <p:spPr>
            <a:xfrm flipV="1">
              <a:off x="4719680" y="2690564"/>
              <a:ext cx="552120"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6" name="Shape 3053" descr="Line">
              <a:extLst>
                <a:ext uri="{FF2B5EF4-FFF2-40B4-BE49-F238E27FC236}">
                  <a16:creationId xmlns:a16="http://schemas.microsoft.com/office/drawing/2014/main" id="{52272DF2-CACA-E344-B66E-E8684A616636}"/>
                </a:ext>
              </a:extLst>
            </p:cNvPr>
            <p:cNvSpPr/>
            <p:nvPr/>
          </p:nvSpPr>
          <p:spPr>
            <a:xfrm flipV="1">
              <a:off x="4670997" y="2815700"/>
              <a:ext cx="649623" cy="76952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7" name="Shape 3054" descr="Line">
              <a:extLst>
                <a:ext uri="{FF2B5EF4-FFF2-40B4-BE49-F238E27FC236}">
                  <a16:creationId xmlns:a16="http://schemas.microsoft.com/office/drawing/2014/main" id="{F8A6AB06-247D-F043-B434-8A31E3BEA6D7}"/>
                </a:ext>
              </a:extLst>
            </p:cNvPr>
            <p:cNvSpPr/>
            <p:nvPr/>
          </p:nvSpPr>
          <p:spPr>
            <a:xfrm flipV="1">
              <a:off x="2821469" y="3571939"/>
              <a:ext cx="632382" cy="33992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8" name="Shape 3055" descr="Line">
              <a:extLst>
                <a:ext uri="{FF2B5EF4-FFF2-40B4-BE49-F238E27FC236}">
                  <a16:creationId xmlns:a16="http://schemas.microsoft.com/office/drawing/2014/main" id="{87323AC4-F74D-0946-89E9-017791F203C7}"/>
                </a:ext>
              </a:extLst>
            </p:cNvPr>
            <p:cNvSpPr/>
            <p:nvPr/>
          </p:nvSpPr>
          <p:spPr>
            <a:xfrm>
              <a:off x="2818340" y="4018062"/>
              <a:ext cx="638166"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9" name="Shape 3056" descr="Line">
              <a:extLst>
                <a:ext uri="{FF2B5EF4-FFF2-40B4-BE49-F238E27FC236}">
                  <a16:creationId xmlns:a16="http://schemas.microsoft.com/office/drawing/2014/main" id="{636D7F07-BE1E-FA4A-9AE0-698F57995287}"/>
                </a:ext>
              </a:extLst>
            </p:cNvPr>
            <p:cNvSpPr/>
            <p:nvPr/>
          </p:nvSpPr>
          <p:spPr>
            <a:xfrm flipV="1">
              <a:off x="2818340" y="4596763"/>
              <a:ext cx="638253" cy="661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0" name="Shape 3057" descr="Line">
              <a:extLst>
                <a:ext uri="{FF2B5EF4-FFF2-40B4-BE49-F238E27FC236}">
                  <a16:creationId xmlns:a16="http://schemas.microsoft.com/office/drawing/2014/main" id="{036C4A20-1EED-2D43-9E9E-BE87491DF657}"/>
                </a:ext>
              </a:extLst>
            </p:cNvPr>
            <p:cNvSpPr/>
            <p:nvPr/>
          </p:nvSpPr>
          <p:spPr>
            <a:xfrm flipV="1">
              <a:off x="2739530" y="4102291"/>
              <a:ext cx="720473" cy="40770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1" name="Shape 3058" descr="Line">
              <a:extLst>
                <a:ext uri="{FF2B5EF4-FFF2-40B4-BE49-F238E27FC236}">
                  <a16:creationId xmlns:a16="http://schemas.microsoft.com/office/drawing/2014/main" id="{C66B11F3-D02D-8640-AD94-FC070FCB1D16}"/>
                </a:ext>
              </a:extLst>
            </p:cNvPr>
            <p:cNvSpPr/>
            <p:nvPr/>
          </p:nvSpPr>
          <p:spPr>
            <a:xfrm>
              <a:off x="2786426" y="4732645"/>
              <a:ext cx="702524" cy="3832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2" name="Shape 3059" descr="Line">
              <a:extLst>
                <a:ext uri="{FF2B5EF4-FFF2-40B4-BE49-F238E27FC236}">
                  <a16:creationId xmlns:a16="http://schemas.microsoft.com/office/drawing/2014/main" id="{5E9781C0-926A-984E-8145-487E5618B649}"/>
                </a:ext>
              </a:extLst>
            </p:cNvPr>
            <p:cNvSpPr/>
            <p:nvPr/>
          </p:nvSpPr>
          <p:spPr>
            <a:xfrm>
              <a:off x="2723697" y="4077241"/>
              <a:ext cx="752202" cy="52300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3" name="Shape 3060" descr="Line">
              <a:extLst>
                <a:ext uri="{FF2B5EF4-FFF2-40B4-BE49-F238E27FC236}">
                  <a16:creationId xmlns:a16="http://schemas.microsoft.com/office/drawing/2014/main" id="{C620A5F4-FA88-1A47-8010-F7D6016A7266}"/>
                </a:ext>
              </a:extLst>
            </p:cNvPr>
            <p:cNvSpPr/>
            <p:nvPr/>
          </p:nvSpPr>
          <p:spPr>
            <a:xfrm flipV="1">
              <a:off x="2783761" y="3627245"/>
              <a:ext cx="708034" cy="83347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4" name="Shape 3061" descr="Line">
              <a:extLst>
                <a:ext uri="{FF2B5EF4-FFF2-40B4-BE49-F238E27FC236}">
                  <a16:creationId xmlns:a16="http://schemas.microsoft.com/office/drawing/2014/main" id="{49371618-3782-BF4A-817E-D29F5F829C28}"/>
                </a:ext>
              </a:extLst>
            </p:cNvPr>
            <p:cNvSpPr/>
            <p:nvPr/>
          </p:nvSpPr>
          <p:spPr>
            <a:xfrm>
              <a:off x="2787198" y="4140741"/>
              <a:ext cx="701174" cy="96392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5" name="Shape 3062" descr="Circle">
              <a:extLst>
                <a:ext uri="{FF2B5EF4-FFF2-40B4-BE49-F238E27FC236}">
                  <a16:creationId xmlns:a16="http://schemas.microsoft.com/office/drawing/2014/main" id="{B41A2EBE-DED4-5842-A31A-E36DAB0B3C98}"/>
                </a:ext>
              </a:extLst>
            </p:cNvPr>
            <p:cNvSpPr/>
            <p:nvPr/>
          </p:nvSpPr>
          <p:spPr>
            <a:xfrm>
              <a:off x="3400264" y="3281988"/>
              <a:ext cx="376238" cy="376238"/>
            </a:xfrm>
            <a:prstGeom prst="ellipse">
              <a:avLst/>
            </a:prstGeom>
            <a:solidFill>
              <a:srgbClr val="FFFF00"/>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6" name="Shape 3063" descr="Circle">
              <a:extLst>
                <a:ext uri="{FF2B5EF4-FFF2-40B4-BE49-F238E27FC236}">
                  <a16:creationId xmlns:a16="http://schemas.microsoft.com/office/drawing/2014/main" id="{967515E8-F782-0E47-A8B1-ED724AC94051}"/>
                </a:ext>
              </a:extLst>
            </p:cNvPr>
            <p:cNvSpPr/>
            <p:nvPr/>
          </p:nvSpPr>
          <p:spPr>
            <a:xfrm>
              <a:off x="3400264" y="3846245"/>
              <a:ext cx="376238" cy="376238"/>
            </a:xfrm>
            <a:prstGeom prst="ellipse">
              <a:avLst/>
            </a:prstGeom>
            <a:solidFill>
              <a:srgbClr val="FF0000"/>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7" name="Shape 3064" descr="Circle">
              <a:extLst>
                <a:ext uri="{FF2B5EF4-FFF2-40B4-BE49-F238E27FC236}">
                  <a16:creationId xmlns:a16="http://schemas.microsoft.com/office/drawing/2014/main" id="{A0DC39EA-D5EA-114B-84B8-195DD5C708AD}"/>
                </a:ext>
              </a:extLst>
            </p:cNvPr>
            <p:cNvSpPr/>
            <p:nvPr/>
          </p:nvSpPr>
          <p:spPr>
            <a:xfrm>
              <a:off x="3400264" y="4410504"/>
              <a:ext cx="376238" cy="376238"/>
            </a:xfrm>
            <a:prstGeom prst="ellipse">
              <a:avLst/>
            </a:prstGeom>
            <a:solidFill>
              <a:schemeClr val="accent5">
                <a:lumMod val="75000"/>
              </a:schemeClr>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8" name="Shape 3065" descr="Circle">
              <a:extLst>
                <a:ext uri="{FF2B5EF4-FFF2-40B4-BE49-F238E27FC236}">
                  <a16:creationId xmlns:a16="http://schemas.microsoft.com/office/drawing/2014/main" id="{9752D31E-FE0F-8247-ADE5-3515140C35E3}"/>
                </a:ext>
              </a:extLst>
            </p:cNvPr>
            <p:cNvSpPr/>
            <p:nvPr/>
          </p:nvSpPr>
          <p:spPr>
            <a:xfrm>
              <a:off x="3400264" y="4974761"/>
              <a:ext cx="376238" cy="376238"/>
            </a:xfrm>
            <a:prstGeom prst="ellipse">
              <a:avLst/>
            </a:prstGeom>
            <a:solidFill>
              <a:schemeClr val="accent2"/>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0" name="Shape 3009" descr="Circle">
              <a:extLst>
                <a:ext uri="{FF2B5EF4-FFF2-40B4-BE49-F238E27FC236}">
                  <a16:creationId xmlns:a16="http://schemas.microsoft.com/office/drawing/2014/main" id="{CC08AADD-271F-8E4B-8F2A-12EFF3AED429}"/>
                </a:ext>
              </a:extLst>
            </p:cNvPr>
            <p:cNvSpPr/>
            <p:nvPr/>
          </p:nvSpPr>
          <p:spPr>
            <a:xfrm>
              <a:off x="2469583"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1" name="Shape 3010" descr="Circle">
              <a:extLst>
                <a:ext uri="{FF2B5EF4-FFF2-40B4-BE49-F238E27FC236}">
                  <a16:creationId xmlns:a16="http://schemas.microsoft.com/office/drawing/2014/main" id="{3BECA3CF-4E35-5943-A5A5-6B5372D4647D}"/>
                </a:ext>
              </a:extLst>
            </p:cNvPr>
            <p:cNvSpPr/>
            <p:nvPr/>
          </p:nvSpPr>
          <p:spPr>
            <a:xfrm>
              <a:off x="2469583" y="441050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grpSp>
      <p:sp>
        <p:nvSpPr>
          <p:cNvPr id="59" name="Shape 3066" descr="Random vector">
            <a:extLst>
              <a:ext uri="{FF2B5EF4-FFF2-40B4-BE49-F238E27FC236}">
                <a16:creationId xmlns:a16="http://schemas.microsoft.com/office/drawing/2014/main" id="{90E4E733-C37E-224B-B490-500F4A8E7515}"/>
              </a:ext>
            </a:extLst>
          </p:cNvPr>
          <p:cNvSpPr/>
          <p:nvPr/>
        </p:nvSpPr>
        <p:spPr>
          <a:xfrm>
            <a:off x="79928" y="2425220"/>
            <a:ext cx="2115837"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Random vector</a:t>
            </a:r>
            <a:endParaRPr sz="2600" dirty="0">
              <a:latin typeface="Calibri" panose="020F0502020204030204" pitchFamily="34" charset="0"/>
              <a:cs typeface="Calibri" panose="020F0502020204030204" pitchFamily="34" charset="0"/>
            </a:endParaRPr>
          </a:p>
        </p:txBody>
      </p:sp>
      <p:sp>
        <p:nvSpPr>
          <p:cNvPr id="74" name="Right Arrow 73">
            <a:extLst>
              <a:ext uri="{FF2B5EF4-FFF2-40B4-BE49-F238E27FC236}">
                <a16:creationId xmlns:a16="http://schemas.microsoft.com/office/drawing/2014/main" id="{4314A274-4CD3-2645-83D6-12D39E993291}"/>
              </a:ext>
            </a:extLst>
          </p:cNvPr>
          <p:cNvSpPr/>
          <p:nvPr/>
        </p:nvSpPr>
        <p:spPr>
          <a:xfrm>
            <a:off x="1500664" y="3515024"/>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Shape 3066" descr="Random vector">
            <a:extLst>
              <a:ext uri="{FF2B5EF4-FFF2-40B4-BE49-F238E27FC236}">
                <a16:creationId xmlns:a16="http://schemas.microsoft.com/office/drawing/2014/main" id="{D4B9F2D9-26D5-AD4F-9F90-ED34627DFF8D}"/>
              </a:ext>
            </a:extLst>
          </p:cNvPr>
          <p:cNvSpPr/>
          <p:nvPr/>
        </p:nvSpPr>
        <p:spPr>
          <a:xfrm>
            <a:off x="10738" y="4566907"/>
            <a:ext cx="2176878"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512 dimensions</a:t>
            </a:r>
            <a:endParaRPr sz="2600" dirty="0">
              <a:latin typeface="Calibri" panose="020F0502020204030204" pitchFamily="34" charset="0"/>
              <a:cs typeface="Calibri" panose="020F0502020204030204" pitchFamily="34" charset="0"/>
            </a:endParaRPr>
          </a:p>
        </p:txBody>
      </p:sp>
      <p:sp>
        <p:nvSpPr>
          <p:cNvPr id="76" name="Right Arrow 75">
            <a:extLst>
              <a:ext uri="{FF2B5EF4-FFF2-40B4-BE49-F238E27FC236}">
                <a16:creationId xmlns:a16="http://schemas.microsoft.com/office/drawing/2014/main" id="{18017F6E-FE3B-C34C-956D-0C434FDBFFE5}"/>
              </a:ext>
            </a:extLst>
          </p:cNvPr>
          <p:cNvSpPr/>
          <p:nvPr/>
        </p:nvSpPr>
        <p:spPr>
          <a:xfrm>
            <a:off x="6064341" y="3515024"/>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Shape 3066" descr="Random vector">
            <a:extLst>
              <a:ext uri="{FF2B5EF4-FFF2-40B4-BE49-F238E27FC236}">
                <a16:creationId xmlns:a16="http://schemas.microsoft.com/office/drawing/2014/main" id="{297AEF3F-0818-FA48-9A69-9B13BBD166FF}"/>
              </a:ext>
            </a:extLst>
          </p:cNvPr>
          <p:cNvSpPr/>
          <p:nvPr/>
        </p:nvSpPr>
        <p:spPr>
          <a:xfrm>
            <a:off x="6881923" y="1499041"/>
            <a:ext cx="4043159" cy="48218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800" dirty="0">
                <a:latin typeface="Calibri" panose="020F0502020204030204" pitchFamily="34" charset="0"/>
                <a:cs typeface="Calibri" panose="020F0502020204030204" pitchFamily="34" charset="0"/>
              </a:rPr>
              <a:t>Randomly generated image</a:t>
            </a:r>
            <a:endParaRPr sz="2800" dirty="0">
              <a:latin typeface="Calibri" panose="020F0502020204030204" pitchFamily="34" charset="0"/>
              <a:cs typeface="Calibri" panose="020F0502020204030204" pitchFamily="34" charset="0"/>
            </a:endParaRPr>
          </a:p>
        </p:txBody>
      </p:sp>
      <p:sp>
        <p:nvSpPr>
          <p:cNvPr id="80" name="Title 1">
            <a:extLst>
              <a:ext uri="{FF2B5EF4-FFF2-40B4-BE49-F238E27FC236}">
                <a16:creationId xmlns:a16="http://schemas.microsoft.com/office/drawing/2014/main" id="{8AEC683D-46C0-3748-B44B-F814F393B413}"/>
              </a:ext>
            </a:extLst>
          </p:cNvPr>
          <p:cNvSpPr>
            <a:spLocks noGrp="1"/>
          </p:cNvSpPr>
          <p:nvPr>
            <p:ph type="title"/>
          </p:nvPr>
        </p:nvSpPr>
        <p:spPr>
          <a:xfrm>
            <a:off x="0" y="0"/>
            <a:ext cx="12192000" cy="1325563"/>
          </a:xfrm>
        </p:spPr>
        <p:txBody>
          <a:bodyPr>
            <a:noAutofit/>
          </a:bodyPr>
          <a:lstStyle/>
          <a:p>
            <a:pPr algn="ctr"/>
            <a:r>
              <a:rPr lang="en-US" sz="6000" dirty="0"/>
              <a:t>Are there Neurons for Objects?</a:t>
            </a:r>
          </a:p>
        </p:txBody>
      </p:sp>
      <p:pic>
        <p:nvPicPr>
          <p:cNvPr id="2" name="Picture 1">
            <a:extLst>
              <a:ext uri="{FF2B5EF4-FFF2-40B4-BE49-F238E27FC236}">
                <a16:creationId xmlns:a16="http://schemas.microsoft.com/office/drawing/2014/main" id="{A5E871C3-0A71-3143-920C-D67662B168CC}"/>
              </a:ext>
            </a:extLst>
          </p:cNvPr>
          <p:cNvPicPr>
            <a:picLocks noChangeAspect="1"/>
          </p:cNvPicPr>
          <p:nvPr/>
        </p:nvPicPr>
        <p:blipFill>
          <a:blip r:embed="rId3"/>
          <a:srcRect/>
          <a:stretch/>
        </p:blipFill>
        <p:spPr>
          <a:xfrm>
            <a:off x="7143282" y="1961546"/>
            <a:ext cx="3520440" cy="3520440"/>
          </a:xfrm>
          <a:prstGeom prst="rect">
            <a:avLst/>
          </a:prstGeom>
        </p:spPr>
      </p:pic>
      <p:sp>
        <p:nvSpPr>
          <p:cNvPr id="62" name="TextBox 61">
            <a:extLst>
              <a:ext uri="{FF2B5EF4-FFF2-40B4-BE49-F238E27FC236}">
                <a16:creationId xmlns:a16="http://schemas.microsoft.com/office/drawing/2014/main" id="{CF4E8AAB-147C-8A40-B1EE-499D9DAEFC33}"/>
              </a:ext>
            </a:extLst>
          </p:cNvPr>
          <p:cNvSpPr txBox="1"/>
          <p:nvPr/>
        </p:nvSpPr>
        <p:spPr>
          <a:xfrm>
            <a:off x="2580122" y="5072999"/>
            <a:ext cx="922625" cy="492443"/>
          </a:xfrm>
          <a:prstGeom prst="rect">
            <a:avLst/>
          </a:prstGeom>
          <a:noFill/>
        </p:spPr>
        <p:txBody>
          <a:bodyPr wrap="none" rtlCol="0">
            <a:spAutoFit/>
          </a:bodyPr>
          <a:lstStyle/>
          <a:p>
            <a:pPr algn="ctr"/>
            <a:r>
              <a:rPr lang="en-US" sz="2600" dirty="0"/>
              <a:t>Tree?</a:t>
            </a:r>
          </a:p>
        </p:txBody>
      </p:sp>
      <p:sp>
        <p:nvSpPr>
          <p:cNvPr id="63" name="TextBox 62">
            <a:extLst>
              <a:ext uri="{FF2B5EF4-FFF2-40B4-BE49-F238E27FC236}">
                <a16:creationId xmlns:a16="http://schemas.microsoft.com/office/drawing/2014/main" id="{982CDC5F-7C40-9B41-98DE-043D7CF11D19}"/>
              </a:ext>
            </a:extLst>
          </p:cNvPr>
          <p:cNvSpPr txBox="1"/>
          <p:nvPr/>
        </p:nvSpPr>
        <p:spPr>
          <a:xfrm>
            <a:off x="3771204" y="5361370"/>
            <a:ext cx="1013419" cy="492443"/>
          </a:xfrm>
          <a:prstGeom prst="rect">
            <a:avLst/>
          </a:prstGeom>
          <a:noFill/>
        </p:spPr>
        <p:txBody>
          <a:bodyPr wrap="none" rtlCol="0">
            <a:spAutoFit/>
          </a:bodyPr>
          <a:lstStyle/>
          <a:p>
            <a:pPr algn="ctr"/>
            <a:r>
              <a:rPr lang="en-US" sz="2600" dirty="0"/>
              <a:t>Door?</a:t>
            </a:r>
          </a:p>
        </p:txBody>
      </p:sp>
      <p:sp>
        <p:nvSpPr>
          <p:cNvPr id="64" name="TextBox 63">
            <a:extLst>
              <a:ext uri="{FF2B5EF4-FFF2-40B4-BE49-F238E27FC236}">
                <a16:creationId xmlns:a16="http://schemas.microsoft.com/office/drawing/2014/main" id="{B6553D11-CD95-AB4F-9536-3CBB6F73DF9E}"/>
              </a:ext>
            </a:extLst>
          </p:cNvPr>
          <p:cNvSpPr txBox="1"/>
          <p:nvPr/>
        </p:nvSpPr>
        <p:spPr>
          <a:xfrm>
            <a:off x="2660150" y="1634442"/>
            <a:ext cx="1163908" cy="492443"/>
          </a:xfrm>
          <a:prstGeom prst="rect">
            <a:avLst/>
          </a:prstGeom>
          <a:noFill/>
        </p:spPr>
        <p:txBody>
          <a:bodyPr wrap="none" rtlCol="0">
            <a:spAutoFit/>
          </a:bodyPr>
          <a:lstStyle/>
          <a:p>
            <a:pPr algn="ctr"/>
            <a:r>
              <a:rPr lang="en-US" sz="2600" dirty="0"/>
              <a:t>Tower?</a:t>
            </a:r>
          </a:p>
        </p:txBody>
      </p:sp>
      <p:cxnSp>
        <p:nvCxnSpPr>
          <p:cNvPr id="79" name="Straight Arrow Connector 78">
            <a:extLst>
              <a:ext uri="{FF2B5EF4-FFF2-40B4-BE49-F238E27FC236}">
                <a16:creationId xmlns:a16="http://schemas.microsoft.com/office/drawing/2014/main" id="{807C66A7-C68D-E945-9716-36CA72891679}"/>
              </a:ext>
            </a:extLst>
          </p:cNvPr>
          <p:cNvCxnSpPr>
            <a:stCxn id="62" idx="0"/>
            <a:endCxn id="58" idx="3"/>
          </p:cNvCxnSpPr>
          <p:nvPr/>
        </p:nvCxnSpPr>
        <p:spPr>
          <a:xfrm flipV="1">
            <a:off x="3041435" y="4630732"/>
            <a:ext cx="428216" cy="442267"/>
          </a:xfrm>
          <a:prstGeom prst="straightConnector1">
            <a:avLst/>
          </a:prstGeom>
          <a:ln w="635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9F3E542-30AF-AD47-A2A1-CECA3CBA4A55}"/>
              </a:ext>
            </a:extLst>
          </p:cNvPr>
          <p:cNvCxnSpPr>
            <a:cxnSpLocks/>
            <a:stCxn id="63" idx="0"/>
            <a:endCxn id="57" idx="5"/>
          </p:cNvCxnSpPr>
          <p:nvPr/>
        </p:nvCxnSpPr>
        <p:spPr>
          <a:xfrm flipH="1" flipV="1">
            <a:off x="3735691" y="4066475"/>
            <a:ext cx="542223" cy="1294895"/>
          </a:xfrm>
          <a:prstGeom prst="straightConnector1">
            <a:avLst/>
          </a:prstGeom>
          <a:ln w="635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254B87F9-423F-0A4C-85E3-C8FC0310ED51}"/>
              </a:ext>
            </a:extLst>
          </p:cNvPr>
          <p:cNvCxnSpPr>
            <a:cxnSpLocks/>
            <a:stCxn id="64" idx="2"/>
            <a:endCxn id="55" idx="1"/>
          </p:cNvCxnSpPr>
          <p:nvPr/>
        </p:nvCxnSpPr>
        <p:spPr>
          <a:xfrm>
            <a:off x="3242104" y="2126885"/>
            <a:ext cx="227547" cy="545034"/>
          </a:xfrm>
          <a:prstGeom prst="straightConnector1">
            <a:avLst/>
          </a:prstGeom>
          <a:ln w="635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5CBCF34D-3190-9C41-A70E-0373FE341B31}"/>
              </a:ext>
            </a:extLst>
          </p:cNvPr>
          <p:cNvSpPr txBox="1"/>
          <p:nvPr/>
        </p:nvSpPr>
        <p:spPr>
          <a:xfrm>
            <a:off x="6949734" y="5965448"/>
            <a:ext cx="5242266" cy="892552"/>
          </a:xfrm>
          <a:prstGeom prst="rect">
            <a:avLst/>
          </a:prstGeom>
          <a:noFill/>
        </p:spPr>
        <p:txBody>
          <a:bodyPr wrap="square" rtlCol="0">
            <a:spAutoFit/>
          </a:bodyPr>
          <a:lstStyle/>
          <a:p>
            <a:pPr algn="r"/>
            <a:r>
              <a:rPr lang="en-US" sz="2600" dirty="0"/>
              <a:t>Progressive GAN [</a:t>
            </a:r>
            <a:r>
              <a:rPr lang="en-US" sz="2600" dirty="0" err="1"/>
              <a:t>Karras</a:t>
            </a:r>
            <a:r>
              <a:rPr lang="en-US" sz="2600" dirty="0"/>
              <a:t>, et al 2018]</a:t>
            </a:r>
            <a:br>
              <a:rPr lang="en-US" sz="2600" dirty="0"/>
            </a:br>
            <a:r>
              <a:rPr lang="en-US" sz="2600" dirty="0"/>
              <a:t>GAN Dissectio</a:t>
            </a:r>
            <a:r>
              <a:rPr lang="en-US" altLang="zh-CN" sz="2600" dirty="0"/>
              <a:t>n</a:t>
            </a:r>
            <a:r>
              <a:rPr lang="zh-CN" altLang="en-US" sz="2600" dirty="0"/>
              <a:t> </a:t>
            </a:r>
            <a:r>
              <a:rPr lang="en-US" sz="2600" dirty="0"/>
              <a:t>[Ba</a:t>
            </a:r>
            <a:r>
              <a:rPr lang="en-US" altLang="zh-CN" sz="2600" dirty="0"/>
              <a:t>u</a:t>
            </a:r>
            <a:r>
              <a:rPr lang="zh-CN" altLang="en-US" sz="2600" dirty="0"/>
              <a:t> </a:t>
            </a:r>
            <a:r>
              <a:rPr lang="en-US" sz="2600" dirty="0"/>
              <a:t>et al.</a:t>
            </a:r>
            <a:r>
              <a:rPr lang="en-US" altLang="zh-CN" sz="2600" dirty="0"/>
              <a:t>,</a:t>
            </a:r>
            <a:r>
              <a:rPr lang="en-US" sz="2600" dirty="0"/>
              <a:t> ICLR 2019</a:t>
            </a:r>
            <a:r>
              <a:rPr lang="en-US" altLang="zh-CN" sz="2600" dirty="0"/>
              <a:t>]</a:t>
            </a:r>
            <a:endParaRPr lang="en-US" sz="2600" dirty="0"/>
          </a:p>
        </p:txBody>
      </p:sp>
      <p:sp>
        <p:nvSpPr>
          <p:cNvPr id="3" name="Slide Number Placeholder 2">
            <a:extLst>
              <a:ext uri="{FF2B5EF4-FFF2-40B4-BE49-F238E27FC236}">
                <a16:creationId xmlns:a16="http://schemas.microsoft.com/office/drawing/2014/main" id="{D4EF9898-D285-6E4D-A88A-A5102708D3B4}"/>
              </a:ext>
            </a:extLst>
          </p:cNvPr>
          <p:cNvSpPr>
            <a:spLocks noGrp="1"/>
          </p:cNvSpPr>
          <p:nvPr>
            <p:ph type="sldNum" sz="quarter" idx="12"/>
          </p:nvPr>
        </p:nvSpPr>
        <p:spPr/>
        <p:txBody>
          <a:bodyPr/>
          <a:lstStyle/>
          <a:p>
            <a:fld id="{1C5BAF6F-9C19-C542-80D4-E4BC724303C8}" type="slidenum">
              <a:rPr lang="en-US" smtClean="0"/>
              <a:t>68</a:t>
            </a:fld>
            <a:endParaRPr lang="en-US"/>
          </a:p>
        </p:txBody>
      </p:sp>
    </p:spTree>
    <p:extLst>
      <p:ext uri="{BB962C8B-B14F-4D97-AF65-F5344CB8AC3E}">
        <p14:creationId xmlns:p14="http://schemas.microsoft.com/office/powerpoint/2010/main" val="510068353"/>
      </p:ext>
    </p:extLst>
  </p:cSld>
  <p:clrMapOvr>
    <a:masterClrMapping/>
  </p:clrMapOvr>
  <mc:AlternateContent xmlns:mc="http://schemas.openxmlformats.org/markup-compatibility/2006" xmlns:p14="http://schemas.microsoft.com/office/powerpoint/2010/main">
    <mc:Choice Requires="p14">
      <p:transition spd="slow" p14:dur="2000" advTm="35270"/>
    </mc:Choice>
    <mc:Fallback xmlns="">
      <p:transition spd="slow" advTm="3527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082E8EFD-B78D-D043-B232-0460A126FE63}"/>
              </a:ext>
            </a:extLst>
          </p:cNvPr>
          <p:cNvGrpSpPr/>
          <p:nvPr/>
        </p:nvGrpSpPr>
        <p:grpSpPr>
          <a:xfrm>
            <a:off x="2483871" y="1763463"/>
            <a:ext cx="3184469" cy="3916607"/>
            <a:chOff x="2469583" y="2428631"/>
            <a:chExt cx="3184469" cy="3916607"/>
          </a:xfrm>
        </p:grpSpPr>
        <p:sp>
          <p:nvSpPr>
            <p:cNvPr id="4" name="Shape 3011" descr="Line">
              <a:extLst>
                <a:ext uri="{FF2B5EF4-FFF2-40B4-BE49-F238E27FC236}">
                  <a16:creationId xmlns:a16="http://schemas.microsoft.com/office/drawing/2014/main" id="{98CE32E0-8BAF-B340-AFD0-118ACC95F65F}"/>
                </a:ext>
              </a:extLst>
            </p:cNvPr>
            <p:cNvSpPr/>
            <p:nvPr/>
          </p:nvSpPr>
          <p:spPr>
            <a:xfrm flipV="1">
              <a:off x="3742617" y="3283447"/>
              <a:ext cx="634189" cy="63418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 name="Shape 3012" descr="Line">
              <a:extLst>
                <a:ext uri="{FF2B5EF4-FFF2-40B4-BE49-F238E27FC236}">
                  <a16:creationId xmlns:a16="http://schemas.microsoft.com/office/drawing/2014/main" id="{7DE1ED8D-0C32-074C-B51F-E7FF003C38FF}"/>
                </a:ext>
              </a:extLst>
            </p:cNvPr>
            <p:cNvSpPr/>
            <p:nvPr/>
          </p:nvSpPr>
          <p:spPr>
            <a:xfrm flipV="1">
              <a:off x="3739249" y="320052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 name="Shape 3013" descr="Line">
              <a:extLst>
                <a:ext uri="{FF2B5EF4-FFF2-40B4-BE49-F238E27FC236}">
                  <a16:creationId xmlns:a16="http://schemas.microsoft.com/office/drawing/2014/main" id="{74BC58A5-0A9E-0A4E-AF91-E7BF1DFDFF40}"/>
                </a:ext>
              </a:extLst>
            </p:cNvPr>
            <p:cNvSpPr/>
            <p:nvPr/>
          </p:nvSpPr>
          <p:spPr>
            <a:xfrm flipV="1">
              <a:off x="3739487" y="3762188"/>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 name="Shape 3014" descr="Line">
              <a:extLst>
                <a:ext uri="{FF2B5EF4-FFF2-40B4-BE49-F238E27FC236}">
                  <a16:creationId xmlns:a16="http://schemas.microsoft.com/office/drawing/2014/main" id="{94197F09-1F9B-2D42-9ED4-F01A5FCB3CBF}"/>
                </a:ext>
              </a:extLst>
            </p:cNvPr>
            <p:cNvSpPr/>
            <p:nvPr/>
          </p:nvSpPr>
          <p:spPr>
            <a:xfrm flipV="1">
              <a:off x="3739487" y="434749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 name="Shape 3015" descr="Line">
              <a:extLst>
                <a:ext uri="{FF2B5EF4-FFF2-40B4-BE49-F238E27FC236}">
                  <a16:creationId xmlns:a16="http://schemas.microsoft.com/office/drawing/2014/main" id="{BEDECC4E-386D-0E4F-9246-BDA0D587A6AA}"/>
                </a:ext>
              </a:extLst>
            </p:cNvPr>
            <p:cNvSpPr/>
            <p:nvPr/>
          </p:nvSpPr>
          <p:spPr>
            <a:xfrm flipV="1">
              <a:off x="3739487" y="4910734"/>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9" name="Shape 3016" descr="Line">
              <a:extLst>
                <a:ext uri="{FF2B5EF4-FFF2-40B4-BE49-F238E27FC236}">
                  <a16:creationId xmlns:a16="http://schemas.microsoft.com/office/drawing/2014/main" id="{80350FF0-90B6-1342-A2C4-C531E9FAB9F2}"/>
                </a:ext>
              </a:extLst>
            </p:cNvPr>
            <p:cNvSpPr/>
            <p:nvPr/>
          </p:nvSpPr>
          <p:spPr>
            <a:xfrm>
              <a:off x="3740592" y="3518309"/>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0" name="Shape 3017" descr="Line">
              <a:extLst>
                <a:ext uri="{FF2B5EF4-FFF2-40B4-BE49-F238E27FC236}">
                  <a16:creationId xmlns:a16="http://schemas.microsoft.com/office/drawing/2014/main" id="{DDC72142-CECF-E149-9C46-0FA07D292BFB}"/>
                </a:ext>
              </a:extLst>
            </p:cNvPr>
            <p:cNvSpPr/>
            <p:nvPr/>
          </p:nvSpPr>
          <p:spPr>
            <a:xfrm>
              <a:off x="3740592" y="4107761"/>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1" name="Shape 3018" descr="Line">
              <a:extLst>
                <a:ext uri="{FF2B5EF4-FFF2-40B4-BE49-F238E27FC236}">
                  <a16:creationId xmlns:a16="http://schemas.microsoft.com/office/drawing/2014/main" id="{2C1EEB58-311C-904D-BB55-311E5E5D9D1B}"/>
                </a:ext>
              </a:extLst>
            </p:cNvPr>
            <p:cNvSpPr/>
            <p:nvPr/>
          </p:nvSpPr>
          <p:spPr>
            <a:xfrm>
              <a:off x="3740592" y="4665278"/>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2" name="Shape 3019" descr="Line">
              <a:extLst>
                <a:ext uri="{FF2B5EF4-FFF2-40B4-BE49-F238E27FC236}">
                  <a16:creationId xmlns:a16="http://schemas.microsoft.com/office/drawing/2014/main" id="{726FF6A8-A68D-004C-8A9F-A83518581967}"/>
                </a:ext>
              </a:extLst>
            </p:cNvPr>
            <p:cNvSpPr/>
            <p:nvPr/>
          </p:nvSpPr>
          <p:spPr>
            <a:xfrm>
              <a:off x="3740592" y="5245426"/>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3" name="Shape 3020" descr="Line">
              <a:extLst>
                <a:ext uri="{FF2B5EF4-FFF2-40B4-BE49-F238E27FC236}">
                  <a16:creationId xmlns:a16="http://schemas.microsoft.com/office/drawing/2014/main" id="{DCD31D9D-D325-F241-AAB6-87C910A2912D}"/>
                </a:ext>
              </a:extLst>
            </p:cNvPr>
            <p:cNvSpPr/>
            <p:nvPr/>
          </p:nvSpPr>
          <p:spPr>
            <a:xfrm>
              <a:off x="3707631" y="360552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4" name="Shape 3021" descr="Line">
              <a:extLst>
                <a:ext uri="{FF2B5EF4-FFF2-40B4-BE49-F238E27FC236}">
                  <a16:creationId xmlns:a16="http://schemas.microsoft.com/office/drawing/2014/main" id="{8E0FBD06-023A-4C4F-8870-F8675C8CFB12}"/>
                </a:ext>
              </a:extLst>
            </p:cNvPr>
            <p:cNvSpPr/>
            <p:nvPr/>
          </p:nvSpPr>
          <p:spPr>
            <a:xfrm>
              <a:off x="3707574" y="473841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5" name="Shape 3022" descr="Line">
              <a:extLst>
                <a:ext uri="{FF2B5EF4-FFF2-40B4-BE49-F238E27FC236}">
                  <a16:creationId xmlns:a16="http://schemas.microsoft.com/office/drawing/2014/main" id="{F46C1ADA-7102-474C-ADD9-53085E723FB6}"/>
                </a:ext>
              </a:extLst>
            </p:cNvPr>
            <p:cNvSpPr/>
            <p:nvPr/>
          </p:nvSpPr>
          <p:spPr>
            <a:xfrm>
              <a:off x="3707574" y="4195026"/>
              <a:ext cx="703932" cy="57913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6" name="Shape 3023" descr="Line">
              <a:extLst>
                <a:ext uri="{FF2B5EF4-FFF2-40B4-BE49-F238E27FC236}">
                  <a16:creationId xmlns:a16="http://schemas.microsoft.com/office/drawing/2014/main" id="{DEC1B52B-BC70-884E-89DB-A45BBE25DB67}"/>
                </a:ext>
              </a:extLst>
            </p:cNvPr>
            <p:cNvSpPr/>
            <p:nvPr/>
          </p:nvSpPr>
          <p:spPr>
            <a:xfrm>
              <a:off x="4628047" y="3177961"/>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7" name="Shape 3024" descr="Line">
              <a:extLst>
                <a:ext uri="{FF2B5EF4-FFF2-40B4-BE49-F238E27FC236}">
                  <a16:creationId xmlns:a16="http://schemas.microsoft.com/office/drawing/2014/main" id="{B94D8FBA-35B5-8B46-B24A-A57C3655C7F2}"/>
                </a:ext>
              </a:extLst>
            </p:cNvPr>
            <p:cNvSpPr/>
            <p:nvPr/>
          </p:nvSpPr>
          <p:spPr>
            <a:xfrm>
              <a:off x="4628047" y="3742220"/>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8" name="Shape 3025" descr="Line">
              <a:extLst>
                <a:ext uri="{FF2B5EF4-FFF2-40B4-BE49-F238E27FC236}">
                  <a16:creationId xmlns:a16="http://schemas.microsoft.com/office/drawing/2014/main" id="{9920BE4F-05FE-FE4A-AE24-489D113982C2}"/>
                </a:ext>
              </a:extLst>
            </p:cNvPr>
            <p:cNvSpPr/>
            <p:nvPr/>
          </p:nvSpPr>
          <p:spPr>
            <a:xfrm>
              <a:off x="4628047" y="4306478"/>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9" name="Shape 3026" descr="Line">
              <a:extLst>
                <a:ext uri="{FF2B5EF4-FFF2-40B4-BE49-F238E27FC236}">
                  <a16:creationId xmlns:a16="http://schemas.microsoft.com/office/drawing/2014/main" id="{44778B00-6373-2F43-8B44-CF45C0B1EAEE}"/>
                </a:ext>
              </a:extLst>
            </p:cNvPr>
            <p:cNvSpPr/>
            <p:nvPr/>
          </p:nvSpPr>
          <p:spPr>
            <a:xfrm>
              <a:off x="4628047" y="4890766"/>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0" name="Shape 3027" descr="Line">
              <a:extLst>
                <a:ext uri="{FF2B5EF4-FFF2-40B4-BE49-F238E27FC236}">
                  <a16:creationId xmlns:a16="http://schemas.microsoft.com/office/drawing/2014/main" id="{14811B58-C306-FB4C-82A1-B9D0BEE5C5E2}"/>
                </a:ext>
              </a:extLst>
            </p:cNvPr>
            <p:cNvSpPr/>
            <p:nvPr/>
          </p:nvSpPr>
          <p:spPr>
            <a:xfrm>
              <a:off x="4628047" y="5458274"/>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1" name="Shape 3028" descr="Line">
              <a:extLst>
                <a:ext uri="{FF2B5EF4-FFF2-40B4-BE49-F238E27FC236}">
                  <a16:creationId xmlns:a16="http://schemas.microsoft.com/office/drawing/2014/main" id="{DB5361C4-F9BC-EC4A-BBF6-8A9BFFDD84F3}"/>
                </a:ext>
              </a:extLst>
            </p:cNvPr>
            <p:cNvSpPr/>
            <p:nvPr/>
          </p:nvSpPr>
          <p:spPr>
            <a:xfrm>
              <a:off x="4720317" y="325179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2" name="Shape 3029" descr="Line">
              <a:extLst>
                <a:ext uri="{FF2B5EF4-FFF2-40B4-BE49-F238E27FC236}">
                  <a16:creationId xmlns:a16="http://schemas.microsoft.com/office/drawing/2014/main" id="{5F611158-7BE6-3042-AEF4-8DC7F0D202D1}"/>
                </a:ext>
              </a:extLst>
            </p:cNvPr>
            <p:cNvSpPr/>
            <p:nvPr/>
          </p:nvSpPr>
          <p:spPr>
            <a:xfrm>
              <a:off x="4628983" y="3314761"/>
              <a:ext cx="672149"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3" name="Shape 3030" descr="Line">
              <a:extLst>
                <a:ext uri="{FF2B5EF4-FFF2-40B4-BE49-F238E27FC236}">
                  <a16:creationId xmlns:a16="http://schemas.microsoft.com/office/drawing/2014/main" id="{CB2A281C-E5DC-9942-A4A8-B827C86AF235}"/>
                </a:ext>
              </a:extLst>
            </p:cNvPr>
            <p:cNvSpPr/>
            <p:nvPr/>
          </p:nvSpPr>
          <p:spPr>
            <a:xfrm>
              <a:off x="4720317" y="3829689"/>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4" name="Shape 3031" descr="Line">
              <a:extLst>
                <a:ext uri="{FF2B5EF4-FFF2-40B4-BE49-F238E27FC236}">
                  <a16:creationId xmlns:a16="http://schemas.microsoft.com/office/drawing/2014/main" id="{23492101-FC29-6F48-B1AD-5BEE8475CC82}"/>
                </a:ext>
              </a:extLst>
            </p:cNvPr>
            <p:cNvSpPr/>
            <p:nvPr/>
          </p:nvSpPr>
          <p:spPr>
            <a:xfrm>
              <a:off x="4628983" y="3892656"/>
              <a:ext cx="672149" cy="892003"/>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5" name="Shape 3032" descr="Line">
              <a:extLst>
                <a:ext uri="{FF2B5EF4-FFF2-40B4-BE49-F238E27FC236}">
                  <a16:creationId xmlns:a16="http://schemas.microsoft.com/office/drawing/2014/main" id="{A548402B-E4BC-6D4B-A134-EFACC7BA074E}"/>
                </a:ext>
              </a:extLst>
            </p:cNvPr>
            <p:cNvSpPr/>
            <p:nvPr/>
          </p:nvSpPr>
          <p:spPr>
            <a:xfrm>
              <a:off x="4718750" y="441518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6" name="Shape 3033" descr="Line">
              <a:extLst>
                <a:ext uri="{FF2B5EF4-FFF2-40B4-BE49-F238E27FC236}">
                  <a16:creationId xmlns:a16="http://schemas.microsoft.com/office/drawing/2014/main" id="{6FD316C1-BE0B-CA42-8A93-61AC6379356E}"/>
                </a:ext>
              </a:extLst>
            </p:cNvPr>
            <p:cNvSpPr/>
            <p:nvPr/>
          </p:nvSpPr>
          <p:spPr>
            <a:xfrm>
              <a:off x="4627415" y="4478152"/>
              <a:ext cx="672150"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7" name="Shape 3034" descr="Circle">
              <a:extLst>
                <a:ext uri="{FF2B5EF4-FFF2-40B4-BE49-F238E27FC236}">
                  <a16:creationId xmlns:a16="http://schemas.microsoft.com/office/drawing/2014/main" id="{754BED08-FAED-A54A-92D9-1D8429BABE82}"/>
                </a:ext>
              </a:extLst>
            </p:cNvPr>
            <p:cNvSpPr/>
            <p:nvPr/>
          </p:nvSpPr>
          <p:spPr>
            <a:xfrm>
              <a:off x="4370215"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8" name="Shape 3035" descr="Circle">
              <a:extLst>
                <a:ext uri="{FF2B5EF4-FFF2-40B4-BE49-F238E27FC236}">
                  <a16:creationId xmlns:a16="http://schemas.microsoft.com/office/drawing/2014/main" id="{33B9BB3D-E698-5940-BF69-B2F57CC5CB51}"/>
                </a:ext>
              </a:extLst>
            </p:cNvPr>
            <p:cNvSpPr/>
            <p:nvPr/>
          </p:nvSpPr>
          <p:spPr>
            <a:xfrm>
              <a:off x="4370215"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9" name="Shape 3036" descr="Circle">
              <a:extLst>
                <a:ext uri="{FF2B5EF4-FFF2-40B4-BE49-F238E27FC236}">
                  <a16:creationId xmlns:a16="http://schemas.microsoft.com/office/drawing/2014/main" id="{380765F6-7151-2646-82A1-507E81A9B155}"/>
                </a:ext>
              </a:extLst>
            </p:cNvPr>
            <p:cNvSpPr/>
            <p:nvPr/>
          </p:nvSpPr>
          <p:spPr>
            <a:xfrm>
              <a:off x="4370215"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0" name="Shape 3037" descr="Circle">
              <a:extLst>
                <a:ext uri="{FF2B5EF4-FFF2-40B4-BE49-F238E27FC236}">
                  <a16:creationId xmlns:a16="http://schemas.microsoft.com/office/drawing/2014/main" id="{358C26A3-4C82-084F-AD3F-7CE146FAF8DC}"/>
                </a:ext>
              </a:extLst>
            </p:cNvPr>
            <p:cNvSpPr/>
            <p:nvPr/>
          </p:nvSpPr>
          <p:spPr>
            <a:xfrm>
              <a:off x="4370215" y="469263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1" name="Shape 3038" descr="Circle">
              <a:extLst>
                <a:ext uri="{FF2B5EF4-FFF2-40B4-BE49-F238E27FC236}">
                  <a16:creationId xmlns:a16="http://schemas.microsoft.com/office/drawing/2014/main" id="{7F3A8501-DC24-184A-8DA5-ABB00811EC04}"/>
                </a:ext>
              </a:extLst>
            </p:cNvPr>
            <p:cNvSpPr/>
            <p:nvPr/>
          </p:nvSpPr>
          <p:spPr>
            <a:xfrm>
              <a:off x="4370215"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2" name="Shape 3039" descr="Line">
              <a:extLst>
                <a:ext uri="{FF2B5EF4-FFF2-40B4-BE49-F238E27FC236}">
                  <a16:creationId xmlns:a16="http://schemas.microsoft.com/office/drawing/2014/main" id="{A1B10DCD-9298-7B40-AFA2-E08682F91C74}"/>
                </a:ext>
              </a:extLst>
            </p:cNvPr>
            <p:cNvSpPr/>
            <p:nvPr/>
          </p:nvSpPr>
          <p:spPr>
            <a:xfrm flipV="1">
              <a:off x="4718056" y="326193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3" name="Shape 3040" descr="Line">
              <a:extLst>
                <a:ext uri="{FF2B5EF4-FFF2-40B4-BE49-F238E27FC236}">
                  <a16:creationId xmlns:a16="http://schemas.microsoft.com/office/drawing/2014/main" id="{6D5FAA90-311B-334F-8B03-67CF78824D7C}"/>
                </a:ext>
              </a:extLst>
            </p:cNvPr>
            <p:cNvSpPr/>
            <p:nvPr/>
          </p:nvSpPr>
          <p:spPr>
            <a:xfrm flipV="1">
              <a:off x="4743358" y="381987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4" name="Shape 3041" descr="Line">
              <a:extLst>
                <a:ext uri="{FF2B5EF4-FFF2-40B4-BE49-F238E27FC236}">
                  <a16:creationId xmlns:a16="http://schemas.microsoft.com/office/drawing/2014/main" id="{6D9CA8E8-49FA-4840-87C5-B1BED04798AF}"/>
                </a:ext>
              </a:extLst>
            </p:cNvPr>
            <p:cNvSpPr/>
            <p:nvPr/>
          </p:nvSpPr>
          <p:spPr>
            <a:xfrm flipV="1">
              <a:off x="4743358" y="441955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5" name="Shape 3042" descr="Line">
              <a:extLst>
                <a:ext uri="{FF2B5EF4-FFF2-40B4-BE49-F238E27FC236}">
                  <a16:creationId xmlns:a16="http://schemas.microsoft.com/office/drawing/2014/main" id="{0DED7C98-6AE5-7744-9221-323293A0D7E1}"/>
                </a:ext>
              </a:extLst>
            </p:cNvPr>
            <p:cNvSpPr/>
            <p:nvPr/>
          </p:nvSpPr>
          <p:spPr>
            <a:xfrm flipV="1">
              <a:off x="4743358" y="498159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6" name="Shape 3043" descr="Circle">
              <a:extLst>
                <a:ext uri="{FF2B5EF4-FFF2-40B4-BE49-F238E27FC236}">
                  <a16:creationId xmlns:a16="http://schemas.microsoft.com/office/drawing/2014/main" id="{92BAA5E5-404D-0046-8384-2FC60C587EBD}"/>
                </a:ext>
              </a:extLst>
            </p:cNvPr>
            <p:cNvSpPr/>
            <p:nvPr/>
          </p:nvSpPr>
          <p:spPr>
            <a:xfrm>
              <a:off x="5265114"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7" name="Shape 3044" descr="Circle">
              <a:extLst>
                <a:ext uri="{FF2B5EF4-FFF2-40B4-BE49-F238E27FC236}">
                  <a16:creationId xmlns:a16="http://schemas.microsoft.com/office/drawing/2014/main" id="{39599821-9785-F543-81CF-3990A8CF15C9}"/>
                </a:ext>
              </a:extLst>
            </p:cNvPr>
            <p:cNvSpPr/>
            <p:nvPr/>
          </p:nvSpPr>
          <p:spPr>
            <a:xfrm>
              <a:off x="5265114"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8" name="Shape 3045" descr="Circle">
              <a:extLst>
                <a:ext uri="{FF2B5EF4-FFF2-40B4-BE49-F238E27FC236}">
                  <a16:creationId xmlns:a16="http://schemas.microsoft.com/office/drawing/2014/main" id="{A3D32767-B8FB-3244-8B56-95D953C62397}"/>
                </a:ext>
              </a:extLst>
            </p:cNvPr>
            <p:cNvSpPr/>
            <p:nvPr/>
          </p:nvSpPr>
          <p:spPr>
            <a:xfrm>
              <a:off x="5265114"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9" name="Shape 3046" descr="Circle">
              <a:extLst>
                <a:ext uri="{FF2B5EF4-FFF2-40B4-BE49-F238E27FC236}">
                  <a16:creationId xmlns:a16="http://schemas.microsoft.com/office/drawing/2014/main" id="{113815AB-4D98-D543-9671-AB8DDADC7915}"/>
                </a:ext>
              </a:extLst>
            </p:cNvPr>
            <p:cNvSpPr/>
            <p:nvPr/>
          </p:nvSpPr>
          <p:spPr>
            <a:xfrm>
              <a:off x="5265114" y="46926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0" name="Shape 3047" descr="Circle">
              <a:extLst>
                <a:ext uri="{FF2B5EF4-FFF2-40B4-BE49-F238E27FC236}">
                  <a16:creationId xmlns:a16="http://schemas.microsoft.com/office/drawing/2014/main" id="{E292D4BC-3C08-C047-B6D3-333BA8809FFA}"/>
                </a:ext>
              </a:extLst>
            </p:cNvPr>
            <p:cNvSpPr/>
            <p:nvPr/>
          </p:nvSpPr>
          <p:spPr>
            <a:xfrm>
              <a:off x="5265114"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1" name="Shape 3048" descr="Circle">
              <a:extLst>
                <a:ext uri="{FF2B5EF4-FFF2-40B4-BE49-F238E27FC236}">
                  <a16:creationId xmlns:a16="http://schemas.microsoft.com/office/drawing/2014/main" id="{151A10FC-15C8-2347-99D5-44DCA463E9D2}"/>
                </a:ext>
              </a:extLst>
            </p:cNvPr>
            <p:cNvSpPr/>
            <p:nvPr/>
          </p:nvSpPr>
          <p:spPr>
            <a:xfrm>
              <a:off x="5277814" y="242863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2" name="Shape 3049" descr="Circle">
              <a:extLst>
                <a:ext uri="{FF2B5EF4-FFF2-40B4-BE49-F238E27FC236}">
                  <a16:creationId xmlns:a16="http://schemas.microsoft.com/office/drawing/2014/main" id="{A878AE8A-6A9D-E042-9EF2-4AC0483F3EB0}"/>
                </a:ext>
              </a:extLst>
            </p:cNvPr>
            <p:cNvSpPr/>
            <p:nvPr/>
          </p:nvSpPr>
          <p:spPr>
            <a:xfrm>
              <a:off x="5277814" y="596900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3" name="Shape 3050" descr="Line">
              <a:extLst>
                <a:ext uri="{FF2B5EF4-FFF2-40B4-BE49-F238E27FC236}">
                  <a16:creationId xmlns:a16="http://schemas.microsoft.com/office/drawing/2014/main" id="{4047E6F8-50D4-F140-AAFB-BF320778DD37}"/>
                </a:ext>
              </a:extLst>
            </p:cNvPr>
            <p:cNvSpPr/>
            <p:nvPr/>
          </p:nvSpPr>
          <p:spPr>
            <a:xfrm>
              <a:off x="4643408" y="4484598"/>
              <a:ext cx="696758" cy="150682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4" name="Shape 3051" descr="Line">
              <a:extLst>
                <a:ext uri="{FF2B5EF4-FFF2-40B4-BE49-F238E27FC236}">
                  <a16:creationId xmlns:a16="http://schemas.microsoft.com/office/drawing/2014/main" id="{0F6D8BF6-88CA-644D-9BFD-E196795A2AE5}"/>
                </a:ext>
              </a:extLst>
            </p:cNvPr>
            <p:cNvSpPr/>
            <p:nvPr/>
          </p:nvSpPr>
          <p:spPr>
            <a:xfrm>
              <a:off x="4743487" y="5545823"/>
              <a:ext cx="528313" cy="55170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5" name="Shape 3052" descr="Line">
              <a:extLst>
                <a:ext uri="{FF2B5EF4-FFF2-40B4-BE49-F238E27FC236}">
                  <a16:creationId xmlns:a16="http://schemas.microsoft.com/office/drawing/2014/main" id="{E0385232-B394-5A4B-8BBD-50234F379E6C}"/>
                </a:ext>
              </a:extLst>
            </p:cNvPr>
            <p:cNvSpPr/>
            <p:nvPr/>
          </p:nvSpPr>
          <p:spPr>
            <a:xfrm flipV="1">
              <a:off x="4719680" y="2690564"/>
              <a:ext cx="552120"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6" name="Shape 3053" descr="Line">
              <a:extLst>
                <a:ext uri="{FF2B5EF4-FFF2-40B4-BE49-F238E27FC236}">
                  <a16:creationId xmlns:a16="http://schemas.microsoft.com/office/drawing/2014/main" id="{52272DF2-CACA-E344-B66E-E8684A616636}"/>
                </a:ext>
              </a:extLst>
            </p:cNvPr>
            <p:cNvSpPr/>
            <p:nvPr/>
          </p:nvSpPr>
          <p:spPr>
            <a:xfrm flipV="1">
              <a:off x="4670997" y="2815700"/>
              <a:ext cx="649623" cy="76952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7" name="Shape 3054" descr="Line">
              <a:extLst>
                <a:ext uri="{FF2B5EF4-FFF2-40B4-BE49-F238E27FC236}">
                  <a16:creationId xmlns:a16="http://schemas.microsoft.com/office/drawing/2014/main" id="{F8A6AB06-247D-F043-B434-8A31E3BEA6D7}"/>
                </a:ext>
              </a:extLst>
            </p:cNvPr>
            <p:cNvSpPr/>
            <p:nvPr/>
          </p:nvSpPr>
          <p:spPr>
            <a:xfrm flipV="1">
              <a:off x="2821469" y="3571939"/>
              <a:ext cx="632382" cy="33992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8" name="Shape 3055" descr="Line">
              <a:extLst>
                <a:ext uri="{FF2B5EF4-FFF2-40B4-BE49-F238E27FC236}">
                  <a16:creationId xmlns:a16="http://schemas.microsoft.com/office/drawing/2014/main" id="{87323AC4-F74D-0946-89E9-017791F203C7}"/>
                </a:ext>
              </a:extLst>
            </p:cNvPr>
            <p:cNvSpPr/>
            <p:nvPr/>
          </p:nvSpPr>
          <p:spPr>
            <a:xfrm>
              <a:off x="2818340" y="4018062"/>
              <a:ext cx="638166"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9" name="Shape 3056" descr="Line">
              <a:extLst>
                <a:ext uri="{FF2B5EF4-FFF2-40B4-BE49-F238E27FC236}">
                  <a16:creationId xmlns:a16="http://schemas.microsoft.com/office/drawing/2014/main" id="{636D7F07-BE1E-FA4A-9AE0-698F57995287}"/>
                </a:ext>
              </a:extLst>
            </p:cNvPr>
            <p:cNvSpPr/>
            <p:nvPr/>
          </p:nvSpPr>
          <p:spPr>
            <a:xfrm flipV="1">
              <a:off x="2818340" y="4596763"/>
              <a:ext cx="638253" cy="661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0" name="Shape 3057" descr="Line">
              <a:extLst>
                <a:ext uri="{FF2B5EF4-FFF2-40B4-BE49-F238E27FC236}">
                  <a16:creationId xmlns:a16="http://schemas.microsoft.com/office/drawing/2014/main" id="{036C4A20-1EED-2D43-9E9E-BE87491DF657}"/>
                </a:ext>
              </a:extLst>
            </p:cNvPr>
            <p:cNvSpPr/>
            <p:nvPr/>
          </p:nvSpPr>
          <p:spPr>
            <a:xfrm flipV="1">
              <a:off x="2739530" y="4102291"/>
              <a:ext cx="720473" cy="40770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1" name="Shape 3058" descr="Line">
              <a:extLst>
                <a:ext uri="{FF2B5EF4-FFF2-40B4-BE49-F238E27FC236}">
                  <a16:creationId xmlns:a16="http://schemas.microsoft.com/office/drawing/2014/main" id="{C66B11F3-D02D-8640-AD94-FC070FCB1D16}"/>
                </a:ext>
              </a:extLst>
            </p:cNvPr>
            <p:cNvSpPr/>
            <p:nvPr/>
          </p:nvSpPr>
          <p:spPr>
            <a:xfrm>
              <a:off x="2786426" y="4732645"/>
              <a:ext cx="702524" cy="3832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2" name="Shape 3059" descr="Line">
              <a:extLst>
                <a:ext uri="{FF2B5EF4-FFF2-40B4-BE49-F238E27FC236}">
                  <a16:creationId xmlns:a16="http://schemas.microsoft.com/office/drawing/2014/main" id="{5E9781C0-926A-984E-8145-487E5618B649}"/>
                </a:ext>
              </a:extLst>
            </p:cNvPr>
            <p:cNvSpPr/>
            <p:nvPr/>
          </p:nvSpPr>
          <p:spPr>
            <a:xfrm>
              <a:off x="2723697" y="4077241"/>
              <a:ext cx="752202" cy="52300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3" name="Shape 3060" descr="Line">
              <a:extLst>
                <a:ext uri="{FF2B5EF4-FFF2-40B4-BE49-F238E27FC236}">
                  <a16:creationId xmlns:a16="http://schemas.microsoft.com/office/drawing/2014/main" id="{C620A5F4-FA88-1A47-8010-F7D6016A7266}"/>
                </a:ext>
              </a:extLst>
            </p:cNvPr>
            <p:cNvSpPr/>
            <p:nvPr/>
          </p:nvSpPr>
          <p:spPr>
            <a:xfrm flipV="1">
              <a:off x="2783761" y="3627245"/>
              <a:ext cx="708034" cy="83347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4" name="Shape 3061" descr="Line">
              <a:extLst>
                <a:ext uri="{FF2B5EF4-FFF2-40B4-BE49-F238E27FC236}">
                  <a16:creationId xmlns:a16="http://schemas.microsoft.com/office/drawing/2014/main" id="{49371618-3782-BF4A-817E-D29F5F829C28}"/>
                </a:ext>
              </a:extLst>
            </p:cNvPr>
            <p:cNvSpPr/>
            <p:nvPr/>
          </p:nvSpPr>
          <p:spPr>
            <a:xfrm>
              <a:off x="2787198" y="4140741"/>
              <a:ext cx="701174" cy="96392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5" name="Shape 3062" descr="Circle">
              <a:extLst>
                <a:ext uri="{FF2B5EF4-FFF2-40B4-BE49-F238E27FC236}">
                  <a16:creationId xmlns:a16="http://schemas.microsoft.com/office/drawing/2014/main" id="{B41A2EBE-DED4-5842-A31A-E36DAB0B3C98}"/>
                </a:ext>
              </a:extLst>
            </p:cNvPr>
            <p:cNvSpPr/>
            <p:nvPr/>
          </p:nvSpPr>
          <p:spPr>
            <a:xfrm>
              <a:off x="3400264" y="3281988"/>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6" name="Shape 3063" descr="Circle">
              <a:extLst>
                <a:ext uri="{FF2B5EF4-FFF2-40B4-BE49-F238E27FC236}">
                  <a16:creationId xmlns:a16="http://schemas.microsoft.com/office/drawing/2014/main" id="{967515E8-F782-0E47-A8B1-ED724AC94051}"/>
                </a:ext>
              </a:extLst>
            </p:cNvPr>
            <p:cNvSpPr/>
            <p:nvPr/>
          </p:nvSpPr>
          <p:spPr>
            <a:xfrm>
              <a:off x="3400264"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7" name="Shape 3064" descr="Circle">
              <a:extLst>
                <a:ext uri="{FF2B5EF4-FFF2-40B4-BE49-F238E27FC236}">
                  <a16:creationId xmlns:a16="http://schemas.microsoft.com/office/drawing/2014/main" id="{A0DC39EA-D5EA-114B-84B8-195DD5C708AD}"/>
                </a:ext>
              </a:extLst>
            </p:cNvPr>
            <p:cNvSpPr/>
            <p:nvPr/>
          </p:nvSpPr>
          <p:spPr>
            <a:xfrm>
              <a:off x="3400264" y="4410504"/>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8" name="Shape 3065" descr="Circle">
              <a:extLst>
                <a:ext uri="{FF2B5EF4-FFF2-40B4-BE49-F238E27FC236}">
                  <a16:creationId xmlns:a16="http://schemas.microsoft.com/office/drawing/2014/main" id="{9752D31E-FE0F-8247-ADE5-3515140C35E3}"/>
                </a:ext>
              </a:extLst>
            </p:cNvPr>
            <p:cNvSpPr/>
            <p:nvPr/>
          </p:nvSpPr>
          <p:spPr>
            <a:xfrm>
              <a:off x="3400264" y="4974761"/>
              <a:ext cx="376238" cy="376238"/>
            </a:xfrm>
            <a:prstGeom prst="ellipse">
              <a:avLst/>
            </a:prstGeom>
            <a:solidFill>
              <a:schemeClr val="accent2"/>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0" name="Shape 3009" descr="Circle">
              <a:extLst>
                <a:ext uri="{FF2B5EF4-FFF2-40B4-BE49-F238E27FC236}">
                  <a16:creationId xmlns:a16="http://schemas.microsoft.com/office/drawing/2014/main" id="{CC08AADD-271F-8E4B-8F2A-12EFF3AED429}"/>
                </a:ext>
              </a:extLst>
            </p:cNvPr>
            <p:cNvSpPr/>
            <p:nvPr/>
          </p:nvSpPr>
          <p:spPr>
            <a:xfrm>
              <a:off x="2469583"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1" name="Shape 3010" descr="Circle">
              <a:extLst>
                <a:ext uri="{FF2B5EF4-FFF2-40B4-BE49-F238E27FC236}">
                  <a16:creationId xmlns:a16="http://schemas.microsoft.com/office/drawing/2014/main" id="{3BECA3CF-4E35-5943-A5A5-6B5372D4647D}"/>
                </a:ext>
              </a:extLst>
            </p:cNvPr>
            <p:cNvSpPr/>
            <p:nvPr/>
          </p:nvSpPr>
          <p:spPr>
            <a:xfrm>
              <a:off x="2469583" y="441050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grpSp>
      <p:sp>
        <p:nvSpPr>
          <p:cNvPr id="74" name="Right Arrow 73">
            <a:extLst>
              <a:ext uri="{FF2B5EF4-FFF2-40B4-BE49-F238E27FC236}">
                <a16:creationId xmlns:a16="http://schemas.microsoft.com/office/drawing/2014/main" id="{4314A274-4CD3-2645-83D6-12D39E993291}"/>
              </a:ext>
            </a:extLst>
          </p:cNvPr>
          <p:cNvSpPr/>
          <p:nvPr/>
        </p:nvSpPr>
        <p:spPr>
          <a:xfrm>
            <a:off x="1500664" y="3515024"/>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itle 1">
            <a:extLst>
              <a:ext uri="{FF2B5EF4-FFF2-40B4-BE49-F238E27FC236}">
                <a16:creationId xmlns:a16="http://schemas.microsoft.com/office/drawing/2014/main" id="{8AEC683D-46C0-3748-B44B-F814F393B413}"/>
              </a:ext>
            </a:extLst>
          </p:cNvPr>
          <p:cNvSpPr>
            <a:spLocks noGrp="1"/>
          </p:cNvSpPr>
          <p:nvPr>
            <p:ph type="title"/>
          </p:nvPr>
        </p:nvSpPr>
        <p:spPr>
          <a:xfrm>
            <a:off x="0" y="0"/>
            <a:ext cx="12192000" cy="1325563"/>
          </a:xfrm>
        </p:spPr>
        <p:txBody>
          <a:bodyPr>
            <a:noAutofit/>
          </a:bodyPr>
          <a:lstStyle/>
          <a:p>
            <a:pPr algn="ctr"/>
            <a:r>
              <a:rPr lang="en-US" sz="6000" dirty="0"/>
              <a:t>Are there Neurons for Objects?</a:t>
            </a:r>
          </a:p>
        </p:txBody>
      </p:sp>
      <p:grpSp>
        <p:nvGrpSpPr>
          <p:cNvPr id="2" name="Group 1">
            <a:extLst>
              <a:ext uri="{FF2B5EF4-FFF2-40B4-BE49-F238E27FC236}">
                <a16:creationId xmlns:a16="http://schemas.microsoft.com/office/drawing/2014/main" id="{F8DC3936-7246-2C4E-9260-730CF75D5B10}"/>
              </a:ext>
            </a:extLst>
          </p:cNvPr>
          <p:cNvGrpSpPr/>
          <p:nvPr/>
        </p:nvGrpSpPr>
        <p:grpSpPr>
          <a:xfrm>
            <a:off x="1355486" y="4630732"/>
            <a:ext cx="2114165" cy="2105811"/>
            <a:chOff x="1355486" y="4630732"/>
            <a:chExt cx="2114165" cy="2105811"/>
          </a:xfrm>
        </p:grpSpPr>
        <p:cxnSp>
          <p:nvCxnSpPr>
            <p:cNvPr id="79" name="Straight Arrow Connector 78">
              <a:extLst>
                <a:ext uri="{FF2B5EF4-FFF2-40B4-BE49-F238E27FC236}">
                  <a16:creationId xmlns:a16="http://schemas.microsoft.com/office/drawing/2014/main" id="{807C66A7-C68D-E945-9716-36CA72891679}"/>
                </a:ext>
              </a:extLst>
            </p:cNvPr>
            <p:cNvCxnSpPr>
              <a:cxnSpLocks/>
              <a:endCxn id="58" idx="3"/>
            </p:cNvCxnSpPr>
            <p:nvPr/>
          </p:nvCxnSpPr>
          <p:spPr>
            <a:xfrm flipV="1">
              <a:off x="3015145" y="4630732"/>
              <a:ext cx="454506" cy="442268"/>
            </a:xfrm>
            <a:prstGeom prst="straightConnector1">
              <a:avLst/>
            </a:prstGeom>
            <a:ln w="635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9D06EA-9283-CD45-A636-7540CA2F4378}"/>
                </a:ext>
              </a:extLst>
            </p:cNvPr>
            <p:cNvPicPr>
              <a:picLocks noChangeAspect="1"/>
            </p:cNvPicPr>
            <p:nvPr/>
          </p:nvPicPr>
          <p:blipFill>
            <a:blip r:embed="rId3"/>
            <a:srcRect/>
            <a:stretch/>
          </p:blipFill>
          <p:spPr>
            <a:xfrm>
              <a:off x="1355486" y="5118405"/>
              <a:ext cx="1618138" cy="1618138"/>
            </a:xfrm>
            <a:prstGeom prst="rect">
              <a:avLst/>
            </a:prstGeom>
            <a:ln w="19050">
              <a:solidFill>
                <a:schemeClr val="tx1"/>
              </a:solidFill>
            </a:ln>
          </p:spPr>
        </p:pic>
      </p:grpSp>
      <p:sp>
        <p:nvSpPr>
          <p:cNvPr id="93" name="Shape 3066" descr="Random vector">
            <a:extLst>
              <a:ext uri="{FF2B5EF4-FFF2-40B4-BE49-F238E27FC236}">
                <a16:creationId xmlns:a16="http://schemas.microsoft.com/office/drawing/2014/main" id="{E1B50554-F067-794E-B4FA-2DED04E8BCFC}"/>
              </a:ext>
            </a:extLst>
          </p:cNvPr>
          <p:cNvSpPr/>
          <p:nvPr/>
        </p:nvSpPr>
        <p:spPr>
          <a:xfrm>
            <a:off x="6881923" y="1499041"/>
            <a:ext cx="4043159" cy="48218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altLang="zh-CN" sz="2800" dirty="0">
                <a:latin typeface="Calibri" panose="020F0502020204030204" pitchFamily="34" charset="0"/>
                <a:cs typeface="Calibri" panose="020F0502020204030204" pitchFamily="34" charset="0"/>
              </a:rPr>
              <a:t>R</a:t>
            </a:r>
            <a:r>
              <a:rPr lang="en-US" sz="2800" dirty="0">
                <a:latin typeface="Calibri" panose="020F0502020204030204" pitchFamily="34" charset="0"/>
                <a:cs typeface="Calibri" panose="020F0502020204030204" pitchFamily="34" charset="0"/>
              </a:rPr>
              <a:t>andomly generated image</a:t>
            </a:r>
            <a:endParaRPr sz="2800" dirty="0">
              <a:latin typeface="Calibri" panose="020F0502020204030204" pitchFamily="34" charset="0"/>
              <a:cs typeface="Calibri" panose="020F0502020204030204" pitchFamily="34" charset="0"/>
            </a:endParaRPr>
          </a:p>
        </p:txBody>
      </p:sp>
      <p:pic>
        <p:nvPicPr>
          <p:cNvPr id="94" name="Picture 93">
            <a:extLst>
              <a:ext uri="{FF2B5EF4-FFF2-40B4-BE49-F238E27FC236}">
                <a16:creationId xmlns:a16="http://schemas.microsoft.com/office/drawing/2014/main" id="{B40E6011-1F04-684D-B8AA-5D4307E0C100}"/>
              </a:ext>
            </a:extLst>
          </p:cNvPr>
          <p:cNvPicPr>
            <a:picLocks noChangeAspect="1"/>
          </p:cNvPicPr>
          <p:nvPr/>
        </p:nvPicPr>
        <p:blipFill>
          <a:blip r:embed="rId4"/>
          <a:stretch>
            <a:fillRect/>
          </a:stretch>
        </p:blipFill>
        <p:spPr>
          <a:xfrm>
            <a:off x="7143282" y="1966896"/>
            <a:ext cx="3520439" cy="3509738"/>
          </a:xfrm>
          <a:prstGeom prst="rect">
            <a:avLst/>
          </a:prstGeom>
        </p:spPr>
      </p:pic>
      <p:sp>
        <p:nvSpPr>
          <p:cNvPr id="95" name="Right Arrow 94">
            <a:extLst>
              <a:ext uri="{FF2B5EF4-FFF2-40B4-BE49-F238E27FC236}">
                <a16:creationId xmlns:a16="http://schemas.microsoft.com/office/drawing/2014/main" id="{A345B099-C08D-9443-AED0-C6625220D801}"/>
              </a:ext>
            </a:extLst>
          </p:cNvPr>
          <p:cNvSpPr/>
          <p:nvPr/>
        </p:nvSpPr>
        <p:spPr>
          <a:xfrm>
            <a:off x="6064341" y="3515024"/>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a:extLst>
              <a:ext uri="{FF2B5EF4-FFF2-40B4-BE49-F238E27FC236}">
                <a16:creationId xmlns:a16="http://schemas.microsoft.com/office/drawing/2014/main" id="{79A9E2CC-FB53-7D4C-81CE-72B1C1A9C689}"/>
              </a:ext>
            </a:extLst>
          </p:cNvPr>
          <p:cNvSpPr txBox="1"/>
          <p:nvPr/>
        </p:nvSpPr>
        <p:spPr>
          <a:xfrm>
            <a:off x="6949734" y="6365557"/>
            <a:ext cx="5242266" cy="492443"/>
          </a:xfrm>
          <a:prstGeom prst="rect">
            <a:avLst/>
          </a:prstGeom>
          <a:noFill/>
        </p:spPr>
        <p:txBody>
          <a:bodyPr wrap="square" rtlCol="0">
            <a:spAutoFit/>
          </a:bodyPr>
          <a:lstStyle/>
          <a:p>
            <a:pPr algn="r"/>
            <a:r>
              <a:rPr lang="en-US" sz="2600" dirty="0"/>
              <a:t>GAN Dissectio</a:t>
            </a:r>
            <a:r>
              <a:rPr lang="en-US" altLang="zh-CN" sz="2600" dirty="0"/>
              <a:t>n</a:t>
            </a:r>
            <a:r>
              <a:rPr lang="zh-CN" altLang="en-US" sz="2600" dirty="0"/>
              <a:t> </a:t>
            </a:r>
            <a:r>
              <a:rPr lang="en-US" sz="2600" dirty="0"/>
              <a:t>[Ba</a:t>
            </a:r>
            <a:r>
              <a:rPr lang="en-US" altLang="zh-CN" sz="2600" dirty="0"/>
              <a:t>u</a:t>
            </a:r>
            <a:r>
              <a:rPr lang="zh-CN" altLang="en-US" sz="2600" dirty="0"/>
              <a:t> </a:t>
            </a:r>
            <a:r>
              <a:rPr lang="en-US" sz="2600" dirty="0"/>
              <a:t>et al.</a:t>
            </a:r>
            <a:r>
              <a:rPr lang="en-US" altLang="zh-CN" sz="2600" dirty="0"/>
              <a:t>,</a:t>
            </a:r>
            <a:r>
              <a:rPr lang="en-US" sz="2600" dirty="0"/>
              <a:t> ICLR 2019</a:t>
            </a:r>
            <a:r>
              <a:rPr lang="en-US" altLang="zh-CN" sz="2600" dirty="0"/>
              <a:t>]</a:t>
            </a:r>
            <a:endParaRPr lang="en-US" sz="2600" dirty="0"/>
          </a:p>
        </p:txBody>
      </p:sp>
      <p:grpSp>
        <p:nvGrpSpPr>
          <p:cNvPr id="97" name="Group 96">
            <a:extLst>
              <a:ext uri="{FF2B5EF4-FFF2-40B4-BE49-F238E27FC236}">
                <a16:creationId xmlns:a16="http://schemas.microsoft.com/office/drawing/2014/main" id="{1B53DEAF-C1BD-374F-9A6F-A9359611CCA2}"/>
              </a:ext>
            </a:extLst>
          </p:cNvPr>
          <p:cNvGrpSpPr/>
          <p:nvPr/>
        </p:nvGrpSpPr>
        <p:grpSpPr>
          <a:xfrm>
            <a:off x="1065282" y="3046300"/>
            <a:ext cx="154666" cy="1350932"/>
            <a:chOff x="690023" y="1132407"/>
            <a:chExt cx="154666" cy="1350932"/>
          </a:xfrm>
        </p:grpSpPr>
        <p:sp>
          <p:nvSpPr>
            <p:cNvPr id="98" name="Rectangle 97">
              <a:extLst>
                <a:ext uri="{FF2B5EF4-FFF2-40B4-BE49-F238E27FC236}">
                  <a16:creationId xmlns:a16="http://schemas.microsoft.com/office/drawing/2014/main" id="{41943D22-5B8C-E24B-99E6-06E10DE0A346}"/>
                </a:ext>
              </a:extLst>
            </p:cNvPr>
            <p:cNvSpPr/>
            <p:nvPr/>
          </p:nvSpPr>
          <p:spPr>
            <a:xfrm>
              <a:off x="690023" y="1906051"/>
              <a:ext cx="154666"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99E9F153-EBDB-D141-AA7C-2E5C18309EEE}"/>
                </a:ext>
              </a:extLst>
            </p:cNvPr>
            <p:cNvSpPr/>
            <p:nvPr/>
          </p:nvSpPr>
          <p:spPr>
            <a:xfrm>
              <a:off x="690023" y="2292875"/>
              <a:ext cx="154666" cy="190464"/>
            </a:xfrm>
            <a:prstGeom prst="rect">
              <a:avLst/>
            </a:prstGeom>
            <a:solidFill>
              <a:schemeClr val="bg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EF31DEE2-70A9-2D40-AC2B-A6612A19F619}"/>
                </a:ext>
              </a:extLst>
            </p:cNvPr>
            <p:cNvSpPr/>
            <p:nvPr/>
          </p:nvSpPr>
          <p:spPr>
            <a:xfrm>
              <a:off x="690023" y="1132407"/>
              <a:ext cx="154666"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B587CB54-3A29-A64D-AE42-413D6C2CFBE1}"/>
                </a:ext>
              </a:extLst>
            </p:cNvPr>
            <p:cNvSpPr/>
            <p:nvPr/>
          </p:nvSpPr>
          <p:spPr>
            <a:xfrm>
              <a:off x="690023" y="1325818"/>
              <a:ext cx="154666"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0481FA97-F75C-5344-9531-312CC138550C}"/>
                </a:ext>
              </a:extLst>
            </p:cNvPr>
            <p:cNvSpPr/>
            <p:nvPr/>
          </p:nvSpPr>
          <p:spPr>
            <a:xfrm>
              <a:off x="690023" y="1519229"/>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856B95D1-7A28-0E41-908E-7ADA3A1BCE07}"/>
                </a:ext>
              </a:extLst>
            </p:cNvPr>
            <p:cNvSpPr/>
            <p:nvPr/>
          </p:nvSpPr>
          <p:spPr>
            <a:xfrm>
              <a:off x="690023" y="1712640"/>
              <a:ext cx="154666" cy="190464"/>
            </a:xfrm>
            <a:prstGeom prst="rect">
              <a:avLst/>
            </a:prstGeom>
            <a:solidFill>
              <a:schemeClr val="tx1">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id="{C705E0B7-30B4-2B40-84A3-87A309CE35A8}"/>
                </a:ext>
              </a:extLst>
            </p:cNvPr>
            <p:cNvSpPr/>
            <p:nvPr/>
          </p:nvSpPr>
          <p:spPr>
            <a:xfrm>
              <a:off x="690023" y="2099462"/>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5" name="Shape 3066" descr="Random vector">
            <a:extLst>
              <a:ext uri="{FF2B5EF4-FFF2-40B4-BE49-F238E27FC236}">
                <a16:creationId xmlns:a16="http://schemas.microsoft.com/office/drawing/2014/main" id="{00422E7B-4A95-1E43-A409-583B12F45B8C}"/>
              </a:ext>
            </a:extLst>
          </p:cNvPr>
          <p:cNvSpPr/>
          <p:nvPr/>
        </p:nvSpPr>
        <p:spPr>
          <a:xfrm>
            <a:off x="79928" y="2425220"/>
            <a:ext cx="2115837"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Random vector</a:t>
            </a:r>
            <a:endParaRPr sz="2600" dirty="0">
              <a:latin typeface="Calibri" panose="020F0502020204030204" pitchFamily="34" charset="0"/>
              <a:cs typeface="Calibri" panose="020F0502020204030204" pitchFamily="34" charset="0"/>
            </a:endParaRPr>
          </a:p>
        </p:txBody>
      </p:sp>
      <p:sp>
        <p:nvSpPr>
          <p:cNvPr id="106" name="Shape 3066" descr="Random vector">
            <a:extLst>
              <a:ext uri="{FF2B5EF4-FFF2-40B4-BE49-F238E27FC236}">
                <a16:creationId xmlns:a16="http://schemas.microsoft.com/office/drawing/2014/main" id="{F591E659-4511-E547-8ABC-5D6B411CE2ED}"/>
              </a:ext>
            </a:extLst>
          </p:cNvPr>
          <p:cNvSpPr/>
          <p:nvPr/>
        </p:nvSpPr>
        <p:spPr>
          <a:xfrm>
            <a:off x="10738" y="4566907"/>
            <a:ext cx="2176878"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512 dimensions</a:t>
            </a:r>
            <a:endParaRPr sz="2600" dirty="0">
              <a:latin typeface="Calibri" panose="020F0502020204030204" pitchFamily="34" charset="0"/>
              <a:cs typeface="Calibri" panose="020F0502020204030204" pitchFamily="34" charset="0"/>
            </a:endParaRPr>
          </a:p>
        </p:txBody>
      </p:sp>
      <p:sp>
        <p:nvSpPr>
          <p:cNvPr id="59" name="Slide Number Placeholder 58">
            <a:extLst>
              <a:ext uri="{FF2B5EF4-FFF2-40B4-BE49-F238E27FC236}">
                <a16:creationId xmlns:a16="http://schemas.microsoft.com/office/drawing/2014/main" id="{17E60FAF-551F-0941-B140-26984BC90B84}"/>
              </a:ext>
            </a:extLst>
          </p:cNvPr>
          <p:cNvSpPr>
            <a:spLocks noGrp="1"/>
          </p:cNvSpPr>
          <p:nvPr>
            <p:ph type="sldNum" sz="quarter" idx="12"/>
          </p:nvPr>
        </p:nvSpPr>
        <p:spPr/>
        <p:txBody>
          <a:bodyPr/>
          <a:lstStyle/>
          <a:p>
            <a:fld id="{1C5BAF6F-9C19-C542-80D4-E4BC724303C8}" type="slidenum">
              <a:rPr lang="en-US" smtClean="0"/>
              <a:t>69</a:t>
            </a:fld>
            <a:endParaRPr lang="en-US"/>
          </a:p>
        </p:txBody>
      </p:sp>
    </p:spTree>
    <p:extLst>
      <p:ext uri="{BB962C8B-B14F-4D97-AF65-F5344CB8AC3E}">
        <p14:creationId xmlns:p14="http://schemas.microsoft.com/office/powerpoint/2010/main" val="1788165991"/>
      </p:ext>
    </p:extLst>
  </p:cSld>
  <p:clrMapOvr>
    <a:masterClrMapping/>
  </p:clrMapOvr>
  <mc:AlternateContent xmlns:mc="http://schemas.openxmlformats.org/markup-compatibility/2006" xmlns:p14="http://schemas.microsoft.com/office/powerpoint/2010/main">
    <mc:Choice Requires="p14">
      <p:transition spd="slow" p14:dur="2000" advTm="12201"/>
    </mc:Choice>
    <mc:Fallback xmlns="">
      <p:transition spd="slow" advTm="122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082E8EFD-B78D-D043-B232-0460A126FE63}"/>
              </a:ext>
            </a:extLst>
          </p:cNvPr>
          <p:cNvGrpSpPr/>
          <p:nvPr/>
        </p:nvGrpSpPr>
        <p:grpSpPr>
          <a:xfrm>
            <a:off x="2227840" y="1726253"/>
            <a:ext cx="1618138" cy="1990162"/>
            <a:chOff x="2469583" y="2428631"/>
            <a:chExt cx="3184469" cy="3916607"/>
          </a:xfrm>
        </p:grpSpPr>
        <p:sp>
          <p:nvSpPr>
            <p:cNvPr id="4" name="Shape 3011" descr="Line">
              <a:extLst>
                <a:ext uri="{FF2B5EF4-FFF2-40B4-BE49-F238E27FC236}">
                  <a16:creationId xmlns:a16="http://schemas.microsoft.com/office/drawing/2014/main" id="{98CE32E0-8BAF-B340-AFD0-118ACC95F65F}"/>
                </a:ext>
              </a:extLst>
            </p:cNvPr>
            <p:cNvSpPr/>
            <p:nvPr/>
          </p:nvSpPr>
          <p:spPr>
            <a:xfrm flipV="1">
              <a:off x="3742617" y="3283447"/>
              <a:ext cx="634189" cy="63418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 name="Shape 3012" descr="Line">
              <a:extLst>
                <a:ext uri="{FF2B5EF4-FFF2-40B4-BE49-F238E27FC236}">
                  <a16:creationId xmlns:a16="http://schemas.microsoft.com/office/drawing/2014/main" id="{7DE1ED8D-0C32-074C-B51F-E7FF003C38FF}"/>
                </a:ext>
              </a:extLst>
            </p:cNvPr>
            <p:cNvSpPr/>
            <p:nvPr/>
          </p:nvSpPr>
          <p:spPr>
            <a:xfrm flipV="1">
              <a:off x="3739249" y="320052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6" name="Shape 3013" descr="Line">
              <a:extLst>
                <a:ext uri="{FF2B5EF4-FFF2-40B4-BE49-F238E27FC236}">
                  <a16:creationId xmlns:a16="http://schemas.microsoft.com/office/drawing/2014/main" id="{74BC58A5-0A9E-0A4E-AF91-E7BF1DFDFF40}"/>
                </a:ext>
              </a:extLst>
            </p:cNvPr>
            <p:cNvSpPr/>
            <p:nvPr/>
          </p:nvSpPr>
          <p:spPr>
            <a:xfrm flipV="1">
              <a:off x="3739487" y="3762188"/>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7" name="Shape 3014" descr="Line">
              <a:extLst>
                <a:ext uri="{FF2B5EF4-FFF2-40B4-BE49-F238E27FC236}">
                  <a16:creationId xmlns:a16="http://schemas.microsoft.com/office/drawing/2014/main" id="{94197F09-1F9B-2D42-9ED4-F01A5FCB3CBF}"/>
                </a:ext>
              </a:extLst>
            </p:cNvPr>
            <p:cNvSpPr/>
            <p:nvPr/>
          </p:nvSpPr>
          <p:spPr>
            <a:xfrm flipV="1">
              <a:off x="3739487" y="4347499"/>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8" name="Shape 3015" descr="Line">
              <a:extLst>
                <a:ext uri="{FF2B5EF4-FFF2-40B4-BE49-F238E27FC236}">
                  <a16:creationId xmlns:a16="http://schemas.microsoft.com/office/drawing/2014/main" id="{BEDECC4E-386D-0E4F-9246-BDA0D587A6AA}"/>
                </a:ext>
              </a:extLst>
            </p:cNvPr>
            <p:cNvSpPr/>
            <p:nvPr/>
          </p:nvSpPr>
          <p:spPr>
            <a:xfrm flipV="1">
              <a:off x="3739487" y="4910734"/>
              <a:ext cx="638886" cy="26164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9" name="Shape 3016" descr="Line">
              <a:extLst>
                <a:ext uri="{FF2B5EF4-FFF2-40B4-BE49-F238E27FC236}">
                  <a16:creationId xmlns:a16="http://schemas.microsoft.com/office/drawing/2014/main" id="{80350FF0-90B6-1342-A2C4-C531E9FAB9F2}"/>
                </a:ext>
              </a:extLst>
            </p:cNvPr>
            <p:cNvSpPr/>
            <p:nvPr/>
          </p:nvSpPr>
          <p:spPr>
            <a:xfrm>
              <a:off x="3740592" y="3518309"/>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0" name="Shape 3017" descr="Line">
              <a:extLst>
                <a:ext uri="{FF2B5EF4-FFF2-40B4-BE49-F238E27FC236}">
                  <a16:creationId xmlns:a16="http://schemas.microsoft.com/office/drawing/2014/main" id="{DDC72142-CECF-E149-9C46-0FA07D292BFB}"/>
                </a:ext>
              </a:extLst>
            </p:cNvPr>
            <p:cNvSpPr/>
            <p:nvPr/>
          </p:nvSpPr>
          <p:spPr>
            <a:xfrm>
              <a:off x="3740592" y="4107761"/>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1" name="Shape 3018" descr="Line">
              <a:extLst>
                <a:ext uri="{FF2B5EF4-FFF2-40B4-BE49-F238E27FC236}">
                  <a16:creationId xmlns:a16="http://schemas.microsoft.com/office/drawing/2014/main" id="{2C1EEB58-311C-904D-BB55-311E5E5D9D1B}"/>
                </a:ext>
              </a:extLst>
            </p:cNvPr>
            <p:cNvSpPr/>
            <p:nvPr/>
          </p:nvSpPr>
          <p:spPr>
            <a:xfrm>
              <a:off x="3740592" y="4665278"/>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2" name="Shape 3019" descr="Line">
              <a:extLst>
                <a:ext uri="{FF2B5EF4-FFF2-40B4-BE49-F238E27FC236}">
                  <a16:creationId xmlns:a16="http://schemas.microsoft.com/office/drawing/2014/main" id="{726FF6A8-A68D-004C-8A9F-A83518581967}"/>
                </a:ext>
              </a:extLst>
            </p:cNvPr>
            <p:cNvSpPr/>
            <p:nvPr/>
          </p:nvSpPr>
          <p:spPr>
            <a:xfrm>
              <a:off x="3740592" y="5245426"/>
              <a:ext cx="636173" cy="180816"/>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3" name="Shape 3020" descr="Line">
              <a:extLst>
                <a:ext uri="{FF2B5EF4-FFF2-40B4-BE49-F238E27FC236}">
                  <a16:creationId xmlns:a16="http://schemas.microsoft.com/office/drawing/2014/main" id="{DCD31D9D-D325-F241-AAB6-87C910A2912D}"/>
                </a:ext>
              </a:extLst>
            </p:cNvPr>
            <p:cNvSpPr/>
            <p:nvPr/>
          </p:nvSpPr>
          <p:spPr>
            <a:xfrm>
              <a:off x="3707631" y="360552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4" name="Shape 3021" descr="Line">
              <a:extLst>
                <a:ext uri="{FF2B5EF4-FFF2-40B4-BE49-F238E27FC236}">
                  <a16:creationId xmlns:a16="http://schemas.microsoft.com/office/drawing/2014/main" id="{8E0FBD06-023A-4C4F-8870-F8675C8CFB12}"/>
                </a:ext>
              </a:extLst>
            </p:cNvPr>
            <p:cNvSpPr/>
            <p:nvPr/>
          </p:nvSpPr>
          <p:spPr>
            <a:xfrm>
              <a:off x="3707574" y="4738416"/>
              <a:ext cx="703932" cy="57913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5" name="Shape 3022" descr="Line">
              <a:extLst>
                <a:ext uri="{FF2B5EF4-FFF2-40B4-BE49-F238E27FC236}">
                  <a16:creationId xmlns:a16="http://schemas.microsoft.com/office/drawing/2014/main" id="{F46C1ADA-7102-474C-ADD9-53085E723FB6}"/>
                </a:ext>
              </a:extLst>
            </p:cNvPr>
            <p:cNvSpPr/>
            <p:nvPr/>
          </p:nvSpPr>
          <p:spPr>
            <a:xfrm>
              <a:off x="3707574" y="4195026"/>
              <a:ext cx="703932" cy="57913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6" name="Shape 3023" descr="Line">
              <a:extLst>
                <a:ext uri="{FF2B5EF4-FFF2-40B4-BE49-F238E27FC236}">
                  <a16:creationId xmlns:a16="http://schemas.microsoft.com/office/drawing/2014/main" id="{DEC1B52B-BC70-884E-89DB-A45BBE25DB67}"/>
                </a:ext>
              </a:extLst>
            </p:cNvPr>
            <p:cNvSpPr/>
            <p:nvPr/>
          </p:nvSpPr>
          <p:spPr>
            <a:xfrm>
              <a:off x="4628047" y="3177961"/>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7" name="Shape 3024" descr="Line">
              <a:extLst>
                <a:ext uri="{FF2B5EF4-FFF2-40B4-BE49-F238E27FC236}">
                  <a16:creationId xmlns:a16="http://schemas.microsoft.com/office/drawing/2014/main" id="{B94D8FBA-35B5-8B46-B24A-A57C3655C7F2}"/>
                </a:ext>
              </a:extLst>
            </p:cNvPr>
            <p:cNvSpPr/>
            <p:nvPr/>
          </p:nvSpPr>
          <p:spPr>
            <a:xfrm>
              <a:off x="4628047" y="3742220"/>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8" name="Shape 3025" descr="Line">
              <a:extLst>
                <a:ext uri="{FF2B5EF4-FFF2-40B4-BE49-F238E27FC236}">
                  <a16:creationId xmlns:a16="http://schemas.microsoft.com/office/drawing/2014/main" id="{9920BE4F-05FE-FE4A-AE24-489D113982C2}"/>
                </a:ext>
              </a:extLst>
            </p:cNvPr>
            <p:cNvSpPr/>
            <p:nvPr/>
          </p:nvSpPr>
          <p:spPr>
            <a:xfrm>
              <a:off x="4628047" y="4306478"/>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19" name="Shape 3026" descr="Line">
              <a:extLst>
                <a:ext uri="{FF2B5EF4-FFF2-40B4-BE49-F238E27FC236}">
                  <a16:creationId xmlns:a16="http://schemas.microsoft.com/office/drawing/2014/main" id="{44778B00-6373-2F43-8B44-CF45C0B1EAEE}"/>
                </a:ext>
              </a:extLst>
            </p:cNvPr>
            <p:cNvSpPr/>
            <p:nvPr/>
          </p:nvSpPr>
          <p:spPr>
            <a:xfrm>
              <a:off x="4628047" y="4890766"/>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0" name="Shape 3027" descr="Line">
              <a:extLst>
                <a:ext uri="{FF2B5EF4-FFF2-40B4-BE49-F238E27FC236}">
                  <a16:creationId xmlns:a16="http://schemas.microsoft.com/office/drawing/2014/main" id="{14811B58-C306-FB4C-82A1-B9D0BEE5C5E2}"/>
                </a:ext>
              </a:extLst>
            </p:cNvPr>
            <p:cNvSpPr/>
            <p:nvPr/>
          </p:nvSpPr>
          <p:spPr>
            <a:xfrm>
              <a:off x="4628047" y="5458274"/>
              <a:ext cx="637557"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1" name="Shape 3028" descr="Line">
              <a:extLst>
                <a:ext uri="{FF2B5EF4-FFF2-40B4-BE49-F238E27FC236}">
                  <a16:creationId xmlns:a16="http://schemas.microsoft.com/office/drawing/2014/main" id="{DB5361C4-F9BC-EC4A-BBF6-8A9BFFDD84F3}"/>
                </a:ext>
              </a:extLst>
            </p:cNvPr>
            <p:cNvSpPr/>
            <p:nvPr/>
          </p:nvSpPr>
          <p:spPr>
            <a:xfrm>
              <a:off x="4720317" y="325179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2" name="Shape 3029" descr="Line">
              <a:extLst>
                <a:ext uri="{FF2B5EF4-FFF2-40B4-BE49-F238E27FC236}">
                  <a16:creationId xmlns:a16="http://schemas.microsoft.com/office/drawing/2014/main" id="{5F611158-7BE6-3042-AEF4-8DC7F0D202D1}"/>
                </a:ext>
              </a:extLst>
            </p:cNvPr>
            <p:cNvSpPr/>
            <p:nvPr/>
          </p:nvSpPr>
          <p:spPr>
            <a:xfrm>
              <a:off x="4628983" y="3314761"/>
              <a:ext cx="672149"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3" name="Shape 3030" descr="Line">
              <a:extLst>
                <a:ext uri="{FF2B5EF4-FFF2-40B4-BE49-F238E27FC236}">
                  <a16:creationId xmlns:a16="http://schemas.microsoft.com/office/drawing/2014/main" id="{CB2A281C-E5DC-9942-A4A8-B827C86AF235}"/>
                </a:ext>
              </a:extLst>
            </p:cNvPr>
            <p:cNvSpPr/>
            <p:nvPr/>
          </p:nvSpPr>
          <p:spPr>
            <a:xfrm>
              <a:off x="4720317" y="3829689"/>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4" name="Shape 3031" descr="Line">
              <a:extLst>
                <a:ext uri="{FF2B5EF4-FFF2-40B4-BE49-F238E27FC236}">
                  <a16:creationId xmlns:a16="http://schemas.microsoft.com/office/drawing/2014/main" id="{23492101-FC29-6F48-B1AD-5BEE8475CC82}"/>
                </a:ext>
              </a:extLst>
            </p:cNvPr>
            <p:cNvSpPr/>
            <p:nvPr/>
          </p:nvSpPr>
          <p:spPr>
            <a:xfrm>
              <a:off x="4628983" y="3892656"/>
              <a:ext cx="672149" cy="892003"/>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5" name="Shape 3032" descr="Line">
              <a:extLst>
                <a:ext uri="{FF2B5EF4-FFF2-40B4-BE49-F238E27FC236}">
                  <a16:creationId xmlns:a16="http://schemas.microsoft.com/office/drawing/2014/main" id="{A548402B-E4BC-6D4B-A134-EFACC7BA074E}"/>
                </a:ext>
              </a:extLst>
            </p:cNvPr>
            <p:cNvSpPr/>
            <p:nvPr/>
          </p:nvSpPr>
          <p:spPr>
            <a:xfrm>
              <a:off x="4718750" y="4415184"/>
              <a:ext cx="550861" cy="41518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6" name="Shape 3033" descr="Line">
              <a:extLst>
                <a:ext uri="{FF2B5EF4-FFF2-40B4-BE49-F238E27FC236}">
                  <a16:creationId xmlns:a16="http://schemas.microsoft.com/office/drawing/2014/main" id="{6FD316C1-BE0B-CA42-8A93-61AC6379356E}"/>
                </a:ext>
              </a:extLst>
            </p:cNvPr>
            <p:cNvSpPr/>
            <p:nvPr/>
          </p:nvSpPr>
          <p:spPr>
            <a:xfrm>
              <a:off x="4627415" y="4478152"/>
              <a:ext cx="672150" cy="8920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27" name="Shape 3034" descr="Circle">
              <a:extLst>
                <a:ext uri="{FF2B5EF4-FFF2-40B4-BE49-F238E27FC236}">
                  <a16:creationId xmlns:a16="http://schemas.microsoft.com/office/drawing/2014/main" id="{754BED08-FAED-A54A-92D9-1D8429BABE82}"/>
                </a:ext>
              </a:extLst>
            </p:cNvPr>
            <p:cNvSpPr/>
            <p:nvPr/>
          </p:nvSpPr>
          <p:spPr>
            <a:xfrm>
              <a:off x="4370215"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8" name="Shape 3035" descr="Circle">
              <a:extLst>
                <a:ext uri="{FF2B5EF4-FFF2-40B4-BE49-F238E27FC236}">
                  <a16:creationId xmlns:a16="http://schemas.microsoft.com/office/drawing/2014/main" id="{33B9BB3D-E698-5940-BF69-B2F57CC5CB51}"/>
                </a:ext>
              </a:extLst>
            </p:cNvPr>
            <p:cNvSpPr/>
            <p:nvPr/>
          </p:nvSpPr>
          <p:spPr>
            <a:xfrm>
              <a:off x="4370215"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29" name="Shape 3036" descr="Circle">
              <a:extLst>
                <a:ext uri="{FF2B5EF4-FFF2-40B4-BE49-F238E27FC236}">
                  <a16:creationId xmlns:a16="http://schemas.microsoft.com/office/drawing/2014/main" id="{380765F6-7151-2646-82A1-507E81A9B155}"/>
                </a:ext>
              </a:extLst>
            </p:cNvPr>
            <p:cNvSpPr/>
            <p:nvPr/>
          </p:nvSpPr>
          <p:spPr>
            <a:xfrm>
              <a:off x="4370215"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0" name="Shape 3037" descr="Circle">
              <a:extLst>
                <a:ext uri="{FF2B5EF4-FFF2-40B4-BE49-F238E27FC236}">
                  <a16:creationId xmlns:a16="http://schemas.microsoft.com/office/drawing/2014/main" id="{358C26A3-4C82-084F-AD3F-7CE146FAF8DC}"/>
                </a:ext>
              </a:extLst>
            </p:cNvPr>
            <p:cNvSpPr/>
            <p:nvPr/>
          </p:nvSpPr>
          <p:spPr>
            <a:xfrm>
              <a:off x="4370215" y="469263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1" name="Shape 3038" descr="Circle">
              <a:extLst>
                <a:ext uri="{FF2B5EF4-FFF2-40B4-BE49-F238E27FC236}">
                  <a16:creationId xmlns:a16="http://schemas.microsoft.com/office/drawing/2014/main" id="{7F3A8501-DC24-184A-8DA5-ABB00811EC04}"/>
                </a:ext>
              </a:extLst>
            </p:cNvPr>
            <p:cNvSpPr/>
            <p:nvPr/>
          </p:nvSpPr>
          <p:spPr>
            <a:xfrm>
              <a:off x="4370215"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2" name="Shape 3039" descr="Line">
              <a:extLst>
                <a:ext uri="{FF2B5EF4-FFF2-40B4-BE49-F238E27FC236}">
                  <a16:creationId xmlns:a16="http://schemas.microsoft.com/office/drawing/2014/main" id="{A1B10DCD-9298-7B40-AFA2-E08682F91C74}"/>
                </a:ext>
              </a:extLst>
            </p:cNvPr>
            <p:cNvSpPr/>
            <p:nvPr/>
          </p:nvSpPr>
          <p:spPr>
            <a:xfrm flipV="1">
              <a:off x="4718056" y="3261933"/>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3" name="Shape 3040" descr="Line">
              <a:extLst>
                <a:ext uri="{FF2B5EF4-FFF2-40B4-BE49-F238E27FC236}">
                  <a16:creationId xmlns:a16="http://schemas.microsoft.com/office/drawing/2014/main" id="{6D5FAA90-311B-334F-8B03-67CF78824D7C}"/>
                </a:ext>
              </a:extLst>
            </p:cNvPr>
            <p:cNvSpPr/>
            <p:nvPr/>
          </p:nvSpPr>
          <p:spPr>
            <a:xfrm flipV="1">
              <a:off x="4743358" y="381987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4" name="Shape 3041" descr="Line">
              <a:extLst>
                <a:ext uri="{FF2B5EF4-FFF2-40B4-BE49-F238E27FC236}">
                  <a16:creationId xmlns:a16="http://schemas.microsoft.com/office/drawing/2014/main" id="{6D9CA8E8-49FA-4840-87C5-B1BED04798AF}"/>
                </a:ext>
              </a:extLst>
            </p:cNvPr>
            <p:cNvSpPr/>
            <p:nvPr/>
          </p:nvSpPr>
          <p:spPr>
            <a:xfrm flipV="1">
              <a:off x="4743358" y="441955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5" name="Shape 3042" descr="Line">
              <a:extLst>
                <a:ext uri="{FF2B5EF4-FFF2-40B4-BE49-F238E27FC236}">
                  <a16:creationId xmlns:a16="http://schemas.microsoft.com/office/drawing/2014/main" id="{0DED7C98-6AE5-7744-9221-323293A0D7E1}"/>
                </a:ext>
              </a:extLst>
            </p:cNvPr>
            <p:cNvSpPr/>
            <p:nvPr/>
          </p:nvSpPr>
          <p:spPr>
            <a:xfrm flipV="1">
              <a:off x="4743358" y="4981596"/>
              <a:ext cx="552121"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36" name="Shape 3043" descr="Circle">
              <a:extLst>
                <a:ext uri="{FF2B5EF4-FFF2-40B4-BE49-F238E27FC236}">
                  <a16:creationId xmlns:a16="http://schemas.microsoft.com/office/drawing/2014/main" id="{92BAA5E5-404D-0046-8384-2FC60C587EBD}"/>
                </a:ext>
              </a:extLst>
            </p:cNvPr>
            <p:cNvSpPr/>
            <p:nvPr/>
          </p:nvSpPr>
          <p:spPr>
            <a:xfrm>
              <a:off x="5265114" y="2999859"/>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7" name="Shape 3044" descr="Circle">
              <a:extLst>
                <a:ext uri="{FF2B5EF4-FFF2-40B4-BE49-F238E27FC236}">
                  <a16:creationId xmlns:a16="http://schemas.microsoft.com/office/drawing/2014/main" id="{39599821-9785-F543-81CF-3990A8CF15C9}"/>
                </a:ext>
              </a:extLst>
            </p:cNvPr>
            <p:cNvSpPr/>
            <p:nvPr/>
          </p:nvSpPr>
          <p:spPr>
            <a:xfrm>
              <a:off x="5265114" y="3564117"/>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8" name="Shape 3045" descr="Circle">
              <a:extLst>
                <a:ext uri="{FF2B5EF4-FFF2-40B4-BE49-F238E27FC236}">
                  <a16:creationId xmlns:a16="http://schemas.microsoft.com/office/drawing/2014/main" id="{A3D32767-B8FB-3244-8B56-95D953C62397}"/>
                </a:ext>
              </a:extLst>
            </p:cNvPr>
            <p:cNvSpPr/>
            <p:nvPr/>
          </p:nvSpPr>
          <p:spPr>
            <a:xfrm>
              <a:off x="5265114" y="412837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39" name="Shape 3046" descr="Circle">
              <a:extLst>
                <a:ext uri="{FF2B5EF4-FFF2-40B4-BE49-F238E27FC236}">
                  <a16:creationId xmlns:a16="http://schemas.microsoft.com/office/drawing/2014/main" id="{113815AB-4D98-D543-9671-AB8DDADC7915}"/>
                </a:ext>
              </a:extLst>
            </p:cNvPr>
            <p:cNvSpPr/>
            <p:nvPr/>
          </p:nvSpPr>
          <p:spPr>
            <a:xfrm>
              <a:off x="5265114" y="4692632"/>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0" name="Shape 3047" descr="Circle">
              <a:extLst>
                <a:ext uri="{FF2B5EF4-FFF2-40B4-BE49-F238E27FC236}">
                  <a16:creationId xmlns:a16="http://schemas.microsoft.com/office/drawing/2014/main" id="{E292D4BC-3C08-C047-B6D3-333BA8809FFA}"/>
                </a:ext>
              </a:extLst>
            </p:cNvPr>
            <p:cNvSpPr/>
            <p:nvPr/>
          </p:nvSpPr>
          <p:spPr>
            <a:xfrm>
              <a:off x="5265114" y="525689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1" name="Shape 3048" descr="Circle">
              <a:extLst>
                <a:ext uri="{FF2B5EF4-FFF2-40B4-BE49-F238E27FC236}">
                  <a16:creationId xmlns:a16="http://schemas.microsoft.com/office/drawing/2014/main" id="{151A10FC-15C8-2347-99D5-44DCA463E9D2}"/>
                </a:ext>
              </a:extLst>
            </p:cNvPr>
            <p:cNvSpPr/>
            <p:nvPr/>
          </p:nvSpPr>
          <p:spPr>
            <a:xfrm>
              <a:off x="5277814" y="2428631"/>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2" name="Shape 3049" descr="Circle">
              <a:extLst>
                <a:ext uri="{FF2B5EF4-FFF2-40B4-BE49-F238E27FC236}">
                  <a16:creationId xmlns:a16="http://schemas.microsoft.com/office/drawing/2014/main" id="{A878AE8A-6A9D-E042-9EF2-4AC0483F3EB0}"/>
                </a:ext>
              </a:extLst>
            </p:cNvPr>
            <p:cNvSpPr/>
            <p:nvPr/>
          </p:nvSpPr>
          <p:spPr>
            <a:xfrm>
              <a:off x="5277814" y="5969000"/>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43" name="Shape 3050" descr="Line">
              <a:extLst>
                <a:ext uri="{FF2B5EF4-FFF2-40B4-BE49-F238E27FC236}">
                  <a16:creationId xmlns:a16="http://schemas.microsoft.com/office/drawing/2014/main" id="{4047E6F8-50D4-F140-AAFB-BF320778DD37}"/>
                </a:ext>
              </a:extLst>
            </p:cNvPr>
            <p:cNvSpPr/>
            <p:nvPr/>
          </p:nvSpPr>
          <p:spPr>
            <a:xfrm>
              <a:off x="4643408" y="4484598"/>
              <a:ext cx="696758" cy="150682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4" name="Shape 3051" descr="Line">
              <a:extLst>
                <a:ext uri="{FF2B5EF4-FFF2-40B4-BE49-F238E27FC236}">
                  <a16:creationId xmlns:a16="http://schemas.microsoft.com/office/drawing/2014/main" id="{0F6D8BF6-88CA-644D-9BFD-E196795A2AE5}"/>
                </a:ext>
              </a:extLst>
            </p:cNvPr>
            <p:cNvSpPr/>
            <p:nvPr/>
          </p:nvSpPr>
          <p:spPr>
            <a:xfrm>
              <a:off x="4743487" y="5545823"/>
              <a:ext cx="528313" cy="551700"/>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5" name="Shape 3052" descr="Line">
              <a:extLst>
                <a:ext uri="{FF2B5EF4-FFF2-40B4-BE49-F238E27FC236}">
                  <a16:creationId xmlns:a16="http://schemas.microsoft.com/office/drawing/2014/main" id="{E0385232-B394-5A4B-8BBD-50234F379E6C}"/>
                </a:ext>
              </a:extLst>
            </p:cNvPr>
            <p:cNvSpPr/>
            <p:nvPr/>
          </p:nvSpPr>
          <p:spPr>
            <a:xfrm flipV="1">
              <a:off x="4719680" y="2690564"/>
              <a:ext cx="552120" cy="39877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6" name="Shape 3053" descr="Line">
              <a:extLst>
                <a:ext uri="{FF2B5EF4-FFF2-40B4-BE49-F238E27FC236}">
                  <a16:creationId xmlns:a16="http://schemas.microsoft.com/office/drawing/2014/main" id="{52272DF2-CACA-E344-B66E-E8684A616636}"/>
                </a:ext>
              </a:extLst>
            </p:cNvPr>
            <p:cNvSpPr/>
            <p:nvPr/>
          </p:nvSpPr>
          <p:spPr>
            <a:xfrm flipV="1">
              <a:off x="4670997" y="2815700"/>
              <a:ext cx="649623" cy="769529"/>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7" name="Shape 3054" descr="Line">
              <a:extLst>
                <a:ext uri="{FF2B5EF4-FFF2-40B4-BE49-F238E27FC236}">
                  <a16:creationId xmlns:a16="http://schemas.microsoft.com/office/drawing/2014/main" id="{F8A6AB06-247D-F043-B434-8A31E3BEA6D7}"/>
                </a:ext>
              </a:extLst>
            </p:cNvPr>
            <p:cNvSpPr/>
            <p:nvPr/>
          </p:nvSpPr>
          <p:spPr>
            <a:xfrm flipV="1">
              <a:off x="2821469" y="3571939"/>
              <a:ext cx="632382" cy="33992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8" name="Shape 3055" descr="Line">
              <a:extLst>
                <a:ext uri="{FF2B5EF4-FFF2-40B4-BE49-F238E27FC236}">
                  <a16:creationId xmlns:a16="http://schemas.microsoft.com/office/drawing/2014/main" id="{87323AC4-F74D-0946-89E9-017791F203C7}"/>
                </a:ext>
              </a:extLst>
            </p:cNvPr>
            <p:cNvSpPr/>
            <p:nvPr/>
          </p:nvSpPr>
          <p:spPr>
            <a:xfrm>
              <a:off x="2818340" y="4018062"/>
              <a:ext cx="638166" cy="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49" name="Shape 3056" descr="Line">
              <a:extLst>
                <a:ext uri="{FF2B5EF4-FFF2-40B4-BE49-F238E27FC236}">
                  <a16:creationId xmlns:a16="http://schemas.microsoft.com/office/drawing/2014/main" id="{636D7F07-BE1E-FA4A-9AE0-698F57995287}"/>
                </a:ext>
              </a:extLst>
            </p:cNvPr>
            <p:cNvSpPr/>
            <p:nvPr/>
          </p:nvSpPr>
          <p:spPr>
            <a:xfrm flipV="1">
              <a:off x="2818340" y="4596763"/>
              <a:ext cx="638253" cy="661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0" name="Shape 3057" descr="Line">
              <a:extLst>
                <a:ext uri="{FF2B5EF4-FFF2-40B4-BE49-F238E27FC236}">
                  <a16:creationId xmlns:a16="http://schemas.microsoft.com/office/drawing/2014/main" id="{036C4A20-1EED-2D43-9E9E-BE87491DF657}"/>
                </a:ext>
              </a:extLst>
            </p:cNvPr>
            <p:cNvSpPr/>
            <p:nvPr/>
          </p:nvSpPr>
          <p:spPr>
            <a:xfrm flipV="1">
              <a:off x="2739530" y="4102291"/>
              <a:ext cx="720473" cy="40770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1" name="Shape 3058" descr="Line">
              <a:extLst>
                <a:ext uri="{FF2B5EF4-FFF2-40B4-BE49-F238E27FC236}">
                  <a16:creationId xmlns:a16="http://schemas.microsoft.com/office/drawing/2014/main" id="{C66B11F3-D02D-8640-AD94-FC070FCB1D16}"/>
                </a:ext>
              </a:extLst>
            </p:cNvPr>
            <p:cNvSpPr/>
            <p:nvPr/>
          </p:nvSpPr>
          <p:spPr>
            <a:xfrm>
              <a:off x="2786426" y="4732645"/>
              <a:ext cx="702524" cy="383202"/>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2" name="Shape 3059" descr="Line">
              <a:extLst>
                <a:ext uri="{FF2B5EF4-FFF2-40B4-BE49-F238E27FC236}">
                  <a16:creationId xmlns:a16="http://schemas.microsoft.com/office/drawing/2014/main" id="{5E9781C0-926A-984E-8145-487E5618B649}"/>
                </a:ext>
              </a:extLst>
            </p:cNvPr>
            <p:cNvSpPr/>
            <p:nvPr/>
          </p:nvSpPr>
          <p:spPr>
            <a:xfrm>
              <a:off x="2723697" y="4077241"/>
              <a:ext cx="752202" cy="523005"/>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3" name="Shape 3060" descr="Line">
              <a:extLst>
                <a:ext uri="{FF2B5EF4-FFF2-40B4-BE49-F238E27FC236}">
                  <a16:creationId xmlns:a16="http://schemas.microsoft.com/office/drawing/2014/main" id="{C620A5F4-FA88-1A47-8010-F7D6016A7266}"/>
                </a:ext>
              </a:extLst>
            </p:cNvPr>
            <p:cNvSpPr/>
            <p:nvPr/>
          </p:nvSpPr>
          <p:spPr>
            <a:xfrm flipV="1">
              <a:off x="2783761" y="3627245"/>
              <a:ext cx="708034" cy="833478"/>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4" name="Shape 3061" descr="Line">
              <a:extLst>
                <a:ext uri="{FF2B5EF4-FFF2-40B4-BE49-F238E27FC236}">
                  <a16:creationId xmlns:a16="http://schemas.microsoft.com/office/drawing/2014/main" id="{49371618-3782-BF4A-817E-D29F5F829C28}"/>
                </a:ext>
              </a:extLst>
            </p:cNvPr>
            <p:cNvSpPr/>
            <p:nvPr/>
          </p:nvSpPr>
          <p:spPr>
            <a:xfrm>
              <a:off x="2787198" y="4140741"/>
              <a:ext cx="701174" cy="963921"/>
            </a:xfrm>
            <a:prstGeom prst="line">
              <a:avLst/>
            </a:prstGeom>
            <a:ln w="25400">
              <a:solidFill>
                <a:schemeClr val="tx1"/>
              </a:solidFill>
              <a:miter lim="400000"/>
              <a:tailEnd type="triangle"/>
            </a:ln>
          </p:spPr>
          <p:txBody>
            <a:bodyPr lIns="22859" tIns="22859" rIns="22859" bIns="22859"/>
            <a:lstStyle/>
            <a:p>
              <a:pPr>
                <a:defRPr sz="4800" b="0">
                  <a:latin typeface="Lucida Grande"/>
                  <a:ea typeface="Lucida Grande"/>
                  <a:cs typeface="Lucida Grande"/>
                  <a:sym typeface="Lucida Grande"/>
                </a:defRPr>
              </a:pPr>
              <a:endParaRPr sz="2400" dirty="0"/>
            </a:p>
          </p:txBody>
        </p:sp>
        <p:sp>
          <p:nvSpPr>
            <p:cNvPr id="55" name="Shape 3062" descr="Circle">
              <a:extLst>
                <a:ext uri="{FF2B5EF4-FFF2-40B4-BE49-F238E27FC236}">
                  <a16:creationId xmlns:a16="http://schemas.microsoft.com/office/drawing/2014/main" id="{B41A2EBE-DED4-5842-A31A-E36DAB0B3C98}"/>
                </a:ext>
              </a:extLst>
            </p:cNvPr>
            <p:cNvSpPr/>
            <p:nvPr/>
          </p:nvSpPr>
          <p:spPr>
            <a:xfrm>
              <a:off x="3400264" y="3281988"/>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6" name="Shape 3063" descr="Circle">
              <a:extLst>
                <a:ext uri="{FF2B5EF4-FFF2-40B4-BE49-F238E27FC236}">
                  <a16:creationId xmlns:a16="http://schemas.microsoft.com/office/drawing/2014/main" id="{967515E8-F782-0E47-A8B1-ED724AC94051}"/>
                </a:ext>
              </a:extLst>
            </p:cNvPr>
            <p:cNvSpPr/>
            <p:nvPr/>
          </p:nvSpPr>
          <p:spPr>
            <a:xfrm>
              <a:off x="3400264"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7" name="Shape 3064" descr="Circle">
              <a:extLst>
                <a:ext uri="{FF2B5EF4-FFF2-40B4-BE49-F238E27FC236}">
                  <a16:creationId xmlns:a16="http://schemas.microsoft.com/office/drawing/2014/main" id="{A0DC39EA-D5EA-114B-84B8-195DD5C708AD}"/>
                </a:ext>
              </a:extLst>
            </p:cNvPr>
            <p:cNvSpPr/>
            <p:nvPr/>
          </p:nvSpPr>
          <p:spPr>
            <a:xfrm>
              <a:off x="3400264" y="4410504"/>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58" name="Shape 3065" descr="Circle">
              <a:extLst>
                <a:ext uri="{FF2B5EF4-FFF2-40B4-BE49-F238E27FC236}">
                  <a16:creationId xmlns:a16="http://schemas.microsoft.com/office/drawing/2014/main" id="{9752D31E-FE0F-8247-ADE5-3515140C35E3}"/>
                </a:ext>
              </a:extLst>
            </p:cNvPr>
            <p:cNvSpPr/>
            <p:nvPr/>
          </p:nvSpPr>
          <p:spPr>
            <a:xfrm>
              <a:off x="3400264" y="4974761"/>
              <a:ext cx="376238" cy="376238"/>
            </a:xfrm>
            <a:prstGeom prst="ellipse">
              <a:avLst/>
            </a:prstGeom>
            <a:solidFill>
              <a:schemeClr val="accent2"/>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0" name="Shape 3009" descr="Circle">
              <a:extLst>
                <a:ext uri="{FF2B5EF4-FFF2-40B4-BE49-F238E27FC236}">
                  <a16:creationId xmlns:a16="http://schemas.microsoft.com/office/drawing/2014/main" id="{CC08AADD-271F-8E4B-8F2A-12EFF3AED429}"/>
                </a:ext>
              </a:extLst>
            </p:cNvPr>
            <p:cNvSpPr/>
            <p:nvPr/>
          </p:nvSpPr>
          <p:spPr>
            <a:xfrm>
              <a:off x="2469583" y="3846245"/>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sp>
          <p:nvSpPr>
            <p:cNvPr id="61" name="Shape 3010" descr="Circle">
              <a:extLst>
                <a:ext uri="{FF2B5EF4-FFF2-40B4-BE49-F238E27FC236}">
                  <a16:creationId xmlns:a16="http://schemas.microsoft.com/office/drawing/2014/main" id="{3BECA3CF-4E35-5943-A5A5-6B5372D4647D}"/>
                </a:ext>
              </a:extLst>
            </p:cNvPr>
            <p:cNvSpPr/>
            <p:nvPr/>
          </p:nvSpPr>
          <p:spPr>
            <a:xfrm>
              <a:off x="2469583" y="4410503"/>
              <a:ext cx="376238" cy="376238"/>
            </a:xfrm>
            <a:prstGeom prst="ellipse">
              <a:avLst/>
            </a:prstGeom>
            <a:solidFill>
              <a:schemeClr val="accent3"/>
            </a:solidFill>
            <a:ln w="25400">
              <a:solidFill>
                <a:schemeClr val="tx1"/>
              </a:solidFill>
              <a:miter lim="400000"/>
            </a:ln>
            <a:effectLst>
              <a:outerShdw dir="5400000" rotWithShape="0">
                <a:srgbClr val="000000">
                  <a:alpha val="50000"/>
                </a:srgbClr>
              </a:outerShdw>
            </a:effectLst>
          </p:spPr>
          <p:txBody>
            <a:bodyPr lIns="25400" tIns="25400" rIns="25400" bIns="25400" anchor="ctr"/>
            <a:lstStyle/>
            <a:p>
              <a:pPr>
                <a:defRPr sz="3200" b="0">
                  <a:solidFill>
                    <a:srgbClr val="FFFFFF"/>
                  </a:solidFill>
                  <a:latin typeface="Helvetica Light"/>
                  <a:ea typeface="Helvetica Light"/>
                  <a:cs typeface="Helvetica Light"/>
                  <a:sym typeface="Helvetica Light"/>
                </a:defRPr>
              </a:pPr>
              <a:endParaRPr sz="1600" dirty="0"/>
            </a:p>
          </p:txBody>
        </p:sp>
      </p:grpSp>
      <p:sp>
        <p:nvSpPr>
          <p:cNvPr id="59" name="Shape 3066" descr="Random vector">
            <a:extLst>
              <a:ext uri="{FF2B5EF4-FFF2-40B4-BE49-F238E27FC236}">
                <a16:creationId xmlns:a16="http://schemas.microsoft.com/office/drawing/2014/main" id="{90E4E733-C37E-224B-B490-500F4A8E7515}"/>
              </a:ext>
            </a:extLst>
          </p:cNvPr>
          <p:cNvSpPr/>
          <p:nvPr/>
        </p:nvSpPr>
        <p:spPr>
          <a:xfrm>
            <a:off x="-18599" y="1352599"/>
            <a:ext cx="2239972"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Random vectors</a:t>
            </a:r>
            <a:endParaRPr sz="2600" dirty="0">
              <a:latin typeface="Calibri" panose="020F0502020204030204" pitchFamily="34" charset="0"/>
              <a:cs typeface="Calibri" panose="020F0502020204030204" pitchFamily="34" charset="0"/>
            </a:endParaRPr>
          </a:p>
        </p:txBody>
      </p:sp>
      <p:sp>
        <p:nvSpPr>
          <p:cNvPr id="74" name="Right Arrow 73">
            <a:extLst>
              <a:ext uri="{FF2B5EF4-FFF2-40B4-BE49-F238E27FC236}">
                <a16:creationId xmlns:a16="http://schemas.microsoft.com/office/drawing/2014/main" id="{4314A274-4CD3-2645-83D6-12D39E993291}"/>
              </a:ext>
            </a:extLst>
          </p:cNvPr>
          <p:cNvSpPr/>
          <p:nvPr/>
        </p:nvSpPr>
        <p:spPr>
          <a:xfrm>
            <a:off x="1382526" y="2514592"/>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itle 1">
            <a:extLst>
              <a:ext uri="{FF2B5EF4-FFF2-40B4-BE49-F238E27FC236}">
                <a16:creationId xmlns:a16="http://schemas.microsoft.com/office/drawing/2014/main" id="{8AEC683D-46C0-3748-B44B-F814F393B413}"/>
              </a:ext>
            </a:extLst>
          </p:cNvPr>
          <p:cNvSpPr>
            <a:spLocks noGrp="1"/>
          </p:cNvSpPr>
          <p:nvPr>
            <p:ph type="title"/>
          </p:nvPr>
        </p:nvSpPr>
        <p:spPr>
          <a:xfrm>
            <a:off x="0" y="0"/>
            <a:ext cx="12192000" cy="1325563"/>
          </a:xfrm>
        </p:spPr>
        <p:txBody>
          <a:bodyPr>
            <a:noAutofit/>
          </a:bodyPr>
          <a:lstStyle/>
          <a:p>
            <a:pPr algn="ctr"/>
            <a:r>
              <a:rPr lang="en-US" sz="6000" dirty="0"/>
              <a:t>Dissecting a GAN</a:t>
            </a:r>
          </a:p>
        </p:txBody>
      </p:sp>
      <p:grpSp>
        <p:nvGrpSpPr>
          <p:cNvPr id="96" name="Group 95">
            <a:extLst>
              <a:ext uri="{FF2B5EF4-FFF2-40B4-BE49-F238E27FC236}">
                <a16:creationId xmlns:a16="http://schemas.microsoft.com/office/drawing/2014/main" id="{0DA9F5A5-F37A-D44C-903E-7A9E59D5A888}"/>
              </a:ext>
            </a:extLst>
          </p:cNvPr>
          <p:cNvGrpSpPr/>
          <p:nvPr/>
        </p:nvGrpSpPr>
        <p:grpSpPr>
          <a:xfrm>
            <a:off x="1065488" y="1995889"/>
            <a:ext cx="154666" cy="1350932"/>
            <a:chOff x="690023" y="1132407"/>
            <a:chExt cx="154666" cy="1350932"/>
          </a:xfrm>
        </p:grpSpPr>
        <p:sp>
          <p:nvSpPr>
            <p:cNvPr id="97" name="Rectangle 96">
              <a:extLst>
                <a:ext uri="{FF2B5EF4-FFF2-40B4-BE49-F238E27FC236}">
                  <a16:creationId xmlns:a16="http://schemas.microsoft.com/office/drawing/2014/main" id="{DE26F442-D47B-AA44-BF0F-363B58ADCF53}"/>
                </a:ext>
              </a:extLst>
            </p:cNvPr>
            <p:cNvSpPr/>
            <p:nvPr/>
          </p:nvSpPr>
          <p:spPr>
            <a:xfrm>
              <a:off x="690023" y="1132407"/>
              <a:ext cx="154666"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22092111-A2D3-0148-AC82-92AC7FD508CE}"/>
                </a:ext>
              </a:extLst>
            </p:cNvPr>
            <p:cNvSpPr/>
            <p:nvPr/>
          </p:nvSpPr>
          <p:spPr>
            <a:xfrm>
              <a:off x="690023" y="1325818"/>
              <a:ext cx="154666" cy="190464"/>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4ECCE386-4DC7-BF49-95B5-EC7B661CC213}"/>
                </a:ext>
              </a:extLst>
            </p:cNvPr>
            <p:cNvSpPr/>
            <p:nvPr/>
          </p:nvSpPr>
          <p:spPr>
            <a:xfrm>
              <a:off x="690023" y="1519229"/>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BFBFEA76-C4ED-6646-95FE-44595852C8D2}"/>
                </a:ext>
              </a:extLst>
            </p:cNvPr>
            <p:cNvSpPr/>
            <p:nvPr/>
          </p:nvSpPr>
          <p:spPr>
            <a:xfrm>
              <a:off x="690023" y="1712640"/>
              <a:ext cx="154666" cy="190464"/>
            </a:xfrm>
            <a:prstGeom prst="rect">
              <a:avLst/>
            </a:prstGeom>
            <a:solidFill>
              <a:schemeClr val="tx1">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CF9CD255-689D-354B-BCC6-61FF3AA54E40}"/>
                </a:ext>
              </a:extLst>
            </p:cNvPr>
            <p:cNvSpPr/>
            <p:nvPr/>
          </p:nvSpPr>
          <p:spPr>
            <a:xfrm>
              <a:off x="690023" y="1906051"/>
              <a:ext cx="154666"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69CB2440-E28C-064A-A24F-4887D661AC5E}"/>
                </a:ext>
              </a:extLst>
            </p:cNvPr>
            <p:cNvSpPr/>
            <p:nvPr/>
          </p:nvSpPr>
          <p:spPr>
            <a:xfrm>
              <a:off x="690023" y="2099462"/>
              <a:ext cx="154666" cy="190464"/>
            </a:xfrm>
            <a:prstGeom prst="rect">
              <a:avLst/>
            </a:prstGeom>
            <a:solidFill>
              <a:schemeClr val="tx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9DBC0885-F29F-4C45-A7B6-B922BE731E1C}"/>
                </a:ext>
              </a:extLst>
            </p:cNvPr>
            <p:cNvSpPr/>
            <p:nvPr/>
          </p:nvSpPr>
          <p:spPr>
            <a:xfrm>
              <a:off x="690023" y="2292875"/>
              <a:ext cx="154666" cy="190464"/>
            </a:xfrm>
            <a:prstGeom prst="rect">
              <a:avLst/>
            </a:prstGeom>
            <a:solidFill>
              <a:schemeClr val="bg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 name="Group 103">
            <a:extLst>
              <a:ext uri="{FF2B5EF4-FFF2-40B4-BE49-F238E27FC236}">
                <a16:creationId xmlns:a16="http://schemas.microsoft.com/office/drawing/2014/main" id="{F995883A-D877-A24A-A8C8-28E2B9AEB6EE}"/>
              </a:ext>
            </a:extLst>
          </p:cNvPr>
          <p:cNvGrpSpPr/>
          <p:nvPr/>
        </p:nvGrpSpPr>
        <p:grpSpPr>
          <a:xfrm>
            <a:off x="761408" y="1995889"/>
            <a:ext cx="154667" cy="1350932"/>
            <a:chOff x="645386" y="4776829"/>
            <a:chExt cx="188844" cy="1350932"/>
          </a:xfrm>
        </p:grpSpPr>
        <p:sp>
          <p:nvSpPr>
            <p:cNvPr id="105" name="Rectangle 104">
              <a:extLst>
                <a:ext uri="{FF2B5EF4-FFF2-40B4-BE49-F238E27FC236}">
                  <a16:creationId xmlns:a16="http://schemas.microsoft.com/office/drawing/2014/main" id="{ADEEE1AA-91B9-D24C-A9CD-A2A5114CBF21}"/>
                </a:ext>
              </a:extLst>
            </p:cNvPr>
            <p:cNvSpPr/>
            <p:nvPr/>
          </p:nvSpPr>
          <p:spPr>
            <a:xfrm>
              <a:off x="645387" y="4776829"/>
              <a:ext cx="188843" cy="190464"/>
            </a:xfrm>
            <a:prstGeom prst="rect">
              <a:avLst/>
            </a:prstGeom>
            <a:solidFill>
              <a:schemeClr val="bg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id="{2A5145BC-572C-5640-833C-B4082663E2F9}"/>
                </a:ext>
              </a:extLst>
            </p:cNvPr>
            <p:cNvSpPr/>
            <p:nvPr/>
          </p:nvSpPr>
          <p:spPr>
            <a:xfrm>
              <a:off x="645387" y="4970240"/>
              <a:ext cx="188843"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150B0943-9B5C-DB42-B357-2CD3970E78D1}"/>
                </a:ext>
              </a:extLst>
            </p:cNvPr>
            <p:cNvSpPr/>
            <p:nvPr/>
          </p:nvSpPr>
          <p:spPr>
            <a:xfrm>
              <a:off x="645387" y="5163651"/>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289276A5-28D5-F042-8F0A-930CA4DA2B2F}"/>
                </a:ext>
              </a:extLst>
            </p:cNvPr>
            <p:cNvSpPr/>
            <p:nvPr/>
          </p:nvSpPr>
          <p:spPr>
            <a:xfrm>
              <a:off x="645387" y="5357062"/>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C81D98D3-B3EB-FF4A-9C35-CE1722ECCFA4}"/>
                </a:ext>
              </a:extLst>
            </p:cNvPr>
            <p:cNvSpPr/>
            <p:nvPr/>
          </p:nvSpPr>
          <p:spPr>
            <a:xfrm>
              <a:off x="645386" y="5550473"/>
              <a:ext cx="188843" cy="190464"/>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897C5128-A280-BC48-9415-0A7F79B3E579}"/>
                </a:ext>
              </a:extLst>
            </p:cNvPr>
            <p:cNvSpPr/>
            <p:nvPr/>
          </p:nvSpPr>
          <p:spPr>
            <a:xfrm>
              <a:off x="645387" y="5743884"/>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BBA66A5D-2D4D-1546-8DE1-3890DDC73393}"/>
                </a:ext>
              </a:extLst>
            </p:cNvPr>
            <p:cNvSpPr/>
            <p:nvPr/>
          </p:nvSpPr>
          <p:spPr>
            <a:xfrm>
              <a:off x="645387" y="5937297"/>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0" name="Group 119">
            <a:extLst>
              <a:ext uri="{FF2B5EF4-FFF2-40B4-BE49-F238E27FC236}">
                <a16:creationId xmlns:a16="http://schemas.microsoft.com/office/drawing/2014/main" id="{A606F1AA-0E72-7248-BF4B-0253B62CA650}"/>
              </a:ext>
            </a:extLst>
          </p:cNvPr>
          <p:cNvGrpSpPr/>
          <p:nvPr/>
        </p:nvGrpSpPr>
        <p:grpSpPr>
          <a:xfrm flipV="1">
            <a:off x="457329" y="1995889"/>
            <a:ext cx="154667" cy="1350932"/>
            <a:chOff x="645386" y="4776829"/>
            <a:chExt cx="188844" cy="1350932"/>
          </a:xfrm>
        </p:grpSpPr>
        <p:sp>
          <p:nvSpPr>
            <p:cNvPr id="121" name="Rectangle 120">
              <a:extLst>
                <a:ext uri="{FF2B5EF4-FFF2-40B4-BE49-F238E27FC236}">
                  <a16:creationId xmlns:a16="http://schemas.microsoft.com/office/drawing/2014/main" id="{46F4193E-059A-E04F-9555-2E487618A194}"/>
                </a:ext>
              </a:extLst>
            </p:cNvPr>
            <p:cNvSpPr/>
            <p:nvPr/>
          </p:nvSpPr>
          <p:spPr>
            <a:xfrm>
              <a:off x="645387" y="4776829"/>
              <a:ext cx="188843" cy="190464"/>
            </a:xfrm>
            <a:prstGeom prst="rect">
              <a:avLst/>
            </a:prstGeom>
            <a:solidFill>
              <a:schemeClr val="bg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DC9A0013-2BEB-CC4D-A836-41EE49ECBDB3}"/>
                </a:ext>
              </a:extLst>
            </p:cNvPr>
            <p:cNvSpPr/>
            <p:nvPr/>
          </p:nvSpPr>
          <p:spPr>
            <a:xfrm>
              <a:off x="645387" y="4970240"/>
              <a:ext cx="188843" cy="190464"/>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ECBEDB51-954D-ED4E-A449-9AD94E92B8C0}"/>
                </a:ext>
              </a:extLst>
            </p:cNvPr>
            <p:cNvSpPr/>
            <p:nvPr/>
          </p:nvSpPr>
          <p:spPr>
            <a:xfrm>
              <a:off x="645387" y="5163651"/>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id="{4770F3C5-9478-D54D-BC9E-57AC31773F43}"/>
                </a:ext>
              </a:extLst>
            </p:cNvPr>
            <p:cNvSpPr/>
            <p:nvPr/>
          </p:nvSpPr>
          <p:spPr>
            <a:xfrm>
              <a:off x="645387" y="5357062"/>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10D1AB81-68B4-9D40-9C3C-F50DF6CB327C}"/>
                </a:ext>
              </a:extLst>
            </p:cNvPr>
            <p:cNvSpPr/>
            <p:nvPr/>
          </p:nvSpPr>
          <p:spPr>
            <a:xfrm>
              <a:off x="645386" y="5550473"/>
              <a:ext cx="188843" cy="190464"/>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5998B7C8-2ECD-004C-A82C-7FE132EB830E}"/>
                </a:ext>
              </a:extLst>
            </p:cNvPr>
            <p:cNvSpPr/>
            <p:nvPr/>
          </p:nvSpPr>
          <p:spPr>
            <a:xfrm>
              <a:off x="645387" y="5743884"/>
              <a:ext cx="188843" cy="19046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id="{2C68E366-CA3C-E642-B92A-A772001EC1C2}"/>
                </a:ext>
              </a:extLst>
            </p:cNvPr>
            <p:cNvSpPr/>
            <p:nvPr/>
          </p:nvSpPr>
          <p:spPr>
            <a:xfrm>
              <a:off x="645387" y="5937297"/>
              <a:ext cx="188843" cy="190464"/>
            </a:xfrm>
            <a:prstGeom prst="rect">
              <a:avLst/>
            </a:prstGeom>
            <a:solidFill>
              <a:schemeClr val="tx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TextBox 111">
            <a:extLst>
              <a:ext uri="{FF2B5EF4-FFF2-40B4-BE49-F238E27FC236}">
                <a16:creationId xmlns:a16="http://schemas.microsoft.com/office/drawing/2014/main" id="{2DBD70DB-56CC-AE4D-B9E0-ADA1BFA31FAE}"/>
              </a:ext>
            </a:extLst>
          </p:cNvPr>
          <p:cNvSpPr txBox="1"/>
          <p:nvPr/>
        </p:nvSpPr>
        <p:spPr>
          <a:xfrm>
            <a:off x="6949734" y="6365557"/>
            <a:ext cx="5242266" cy="492443"/>
          </a:xfrm>
          <a:prstGeom prst="rect">
            <a:avLst/>
          </a:prstGeom>
          <a:noFill/>
        </p:spPr>
        <p:txBody>
          <a:bodyPr wrap="square" rtlCol="0">
            <a:spAutoFit/>
          </a:bodyPr>
          <a:lstStyle/>
          <a:p>
            <a:pPr algn="r"/>
            <a:r>
              <a:rPr lang="en-US" sz="2600" dirty="0"/>
              <a:t>GAN Dissectio</a:t>
            </a:r>
            <a:r>
              <a:rPr lang="en-US" altLang="zh-CN" sz="2600" dirty="0"/>
              <a:t>n</a:t>
            </a:r>
            <a:r>
              <a:rPr lang="zh-CN" altLang="en-US" sz="2600" dirty="0"/>
              <a:t> </a:t>
            </a:r>
            <a:r>
              <a:rPr lang="en-US" sz="2600" dirty="0"/>
              <a:t>[Ba</a:t>
            </a:r>
            <a:r>
              <a:rPr lang="en-US" altLang="zh-CN" sz="2600" dirty="0"/>
              <a:t>u</a:t>
            </a:r>
            <a:r>
              <a:rPr lang="zh-CN" altLang="en-US" sz="2600" dirty="0"/>
              <a:t> </a:t>
            </a:r>
            <a:r>
              <a:rPr lang="en-US" sz="2600" dirty="0"/>
              <a:t>et al.</a:t>
            </a:r>
            <a:r>
              <a:rPr lang="en-US" altLang="zh-CN" sz="2600" dirty="0"/>
              <a:t>,</a:t>
            </a:r>
            <a:r>
              <a:rPr lang="en-US" sz="2600" dirty="0"/>
              <a:t> ICLR 2019</a:t>
            </a:r>
            <a:r>
              <a:rPr lang="en-US" altLang="zh-CN" sz="2600" dirty="0"/>
              <a:t>]</a:t>
            </a:r>
            <a:endParaRPr lang="en-US" sz="2600" dirty="0"/>
          </a:p>
        </p:txBody>
      </p:sp>
      <p:grpSp>
        <p:nvGrpSpPr>
          <p:cNvPr id="151" name="Group 150">
            <a:extLst>
              <a:ext uri="{FF2B5EF4-FFF2-40B4-BE49-F238E27FC236}">
                <a16:creationId xmlns:a16="http://schemas.microsoft.com/office/drawing/2014/main" id="{29CDBCEF-E143-CD42-8AC0-A1667BD41C41}"/>
              </a:ext>
            </a:extLst>
          </p:cNvPr>
          <p:cNvGrpSpPr/>
          <p:nvPr/>
        </p:nvGrpSpPr>
        <p:grpSpPr>
          <a:xfrm>
            <a:off x="7370849" y="1138057"/>
            <a:ext cx="4630028" cy="2448207"/>
            <a:chOff x="7370849" y="1138057"/>
            <a:chExt cx="4630028" cy="2448207"/>
          </a:xfrm>
        </p:grpSpPr>
        <p:pic>
          <p:nvPicPr>
            <p:cNvPr id="66" name="Picture 65">
              <a:extLst>
                <a:ext uri="{FF2B5EF4-FFF2-40B4-BE49-F238E27FC236}">
                  <a16:creationId xmlns:a16="http://schemas.microsoft.com/office/drawing/2014/main" id="{E44FCCE7-68CD-CD43-AFD8-0E8FD3870BA3}"/>
                </a:ext>
              </a:extLst>
            </p:cNvPr>
            <p:cNvPicPr>
              <a:picLocks noChangeAspect="1"/>
            </p:cNvPicPr>
            <p:nvPr/>
          </p:nvPicPr>
          <p:blipFill>
            <a:blip r:embed="rId4"/>
            <a:stretch>
              <a:fillRect/>
            </a:stretch>
          </p:blipFill>
          <p:spPr>
            <a:xfrm>
              <a:off x="9570867" y="1960664"/>
              <a:ext cx="1625600" cy="1625600"/>
            </a:xfrm>
            <a:prstGeom prst="rect">
              <a:avLst/>
            </a:prstGeom>
            <a:ln w="19050">
              <a:solidFill>
                <a:schemeClr val="tx1"/>
              </a:solidFill>
            </a:ln>
          </p:spPr>
        </p:pic>
        <p:grpSp>
          <p:nvGrpSpPr>
            <p:cNvPr id="150" name="Group 149">
              <a:extLst>
                <a:ext uri="{FF2B5EF4-FFF2-40B4-BE49-F238E27FC236}">
                  <a16:creationId xmlns:a16="http://schemas.microsoft.com/office/drawing/2014/main" id="{2F94CBE6-105D-8D40-98F0-C96E49FAAA48}"/>
                </a:ext>
              </a:extLst>
            </p:cNvPr>
            <p:cNvGrpSpPr/>
            <p:nvPr/>
          </p:nvGrpSpPr>
          <p:grpSpPr>
            <a:xfrm>
              <a:off x="7370849" y="2351052"/>
              <a:ext cx="1513563" cy="1204728"/>
              <a:chOff x="7370849" y="2351052"/>
              <a:chExt cx="1513563" cy="1204728"/>
            </a:xfrm>
          </p:grpSpPr>
          <p:sp>
            <p:nvSpPr>
              <p:cNvPr id="119" name="Right Arrow 118">
                <a:extLst>
                  <a:ext uri="{FF2B5EF4-FFF2-40B4-BE49-F238E27FC236}">
                    <a16:creationId xmlns:a16="http://schemas.microsoft.com/office/drawing/2014/main" id="{7D79D802-054B-A44F-85F2-2647B50786FE}"/>
                  </a:ext>
                </a:extLst>
              </p:cNvPr>
              <p:cNvSpPr/>
              <p:nvPr/>
            </p:nvSpPr>
            <p:spPr>
              <a:xfrm>
                <a:off x="7370849" y="2533897"/>
                <a:ext cx="1513563"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98A67EC3-1DFC-474C-A1A3-916831A65ABA}"/>
                  </a:ext>
                </a:extLst>
              </p:cNvPr>
              <p:cNvGrpSpPr/>
              <p:nvPr/>
            </p:nvGrpSpPr>
            <p:grpSpPr>
              <a:xfrm>
                <a:off x="7617168" y="2351052"/>
                <a:ext cx="902812" cy="768326"/>
                <a:chOff x="6453874" y="4884374"/>
                <a:chExt cx="902812" cy="768326"/>
              </a:xfrm>
            </p:grpSpPr>
            <p:grpSp>
              <p:nvGrpSpPr>
                <p:cNvPr id="68" name="Group 67">
                  <a:extLst>
                    <a:ext uri="{FF2B5EF4-FFF2-40B4-BE49-F238E27FC236}">
                      <a16:creationId xmlns:a16="http://schemas.microsoft.com/office/drawing/2014/main" id="{787B230F-BE12-E647-A805-280293BD6973}"/>
                    </a:ext>
                  </a:extLst>
                </p:cNvPr>
                <p:cNvGrpSpPr/>
                <p:nvPr/>
              </p:nvGrpSpPr>
              <p:grpSpPr>
                <a:xfrm rot="5400000">
                  <a:off x="6521117" y="4817131"/>
                  <a:ext cx="768326" cy="902812"/>
                  <a:chOff x="6521117" y="4817131"/>
                  <a:chExt cx="768326" cy="902812"/>
                </a:xfrm>
              </p:grpSpPr>
              <p:sp>
                <p:nvSpPr>
                  <p:cNvPr id="67" name="Trapezoid 66">
                    <a:extLst>
                      <a:ext uri="{FF2B5EF4-FFF2-40B4-BE49-F238E27FC236}">
                        <a16:creationId xmlns:a16="http://schemas.microsoft.com/office/drawing/2014/main" id="{0D799F9F-3528-B640-BEBA-63DE6309FA8A}"/>
                      </a:ext>
                    </a:extLst>
                  </p:cNvPr>
                  <p:cNvSpPr/>
                  <p:nvPr/>
                </p:nvSpPr>
                <p:spPr>
                  <a:xfrm>
                    <a:off x="6521117" y="5268537"/>
                    <a:ext cx="768326" cy="451406"/>
                  </a:xfrm>
                  <a:prstGeom prst="trapezoid">
                    <a:avLst>
                      <a:gd name="adj" fmla="val 51135"/>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rapezoid 115">
                    <a:extLst>
                      <a:ext uri="{FF2B5EF4-FFF2-40B4-BE49-F238E27FC236}">
                        <a16:creationId xmlns:a16="http://schemas.microsoft.com/office/drawing/2014/main" id="{7DAD7D0D-E2D4-2A44-8BF7-40AFEEC51B77}"/>
                      </a:ext>
                    </a:extLst>
                  </p:cNvPr>
                  <p:cNvSpPr/>
                  <p:nvPr/>
                </p:nvSpPr>
                <p:spPr>
                  <a:xfrm flipV="1">
                    <a:off x="6521117" y="4817131"/>
                    <a:ext cx="768326" cy="451406"/>
                  </a:xfrm>
                  <a:prstGeom prst="trapezoid">
                    <a:avLst>
                      <a:gd name="adj" fmla="val 51135"/>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68">
                  <a:extLst>
                    <a:ext uri="{FF2B5EF4-FFF2-40B4-BE49-F238E27FC236}">
                      <a16:creationId xmlns:a16="http://schemas.microsoft.com/office/drawing/2014/main" id="{37A005BB-3067-CE45-B6D9-50B1E4AFA781}"/>
                    </a:ext>
                  </a:extLst>
                </p:cNvPr>
                <p:cNvSpPr/>
                <p:nvPr/>
              </p:nvSpPr>
              <p:spPr>
                <a:xfrm>
                  <a:off x="6774287" y="5138670"/>
                  <a:ext cx="279043" cy="2618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9" name="Shape 3066" descr="Random vector">
                <a:extLst>
                  <a:ext uri="{FF2B5EF4-FFF2-40B4-BE49-F238E27FC236}">
                    <a16:creationId xmlns:a16="http://schemas.microsoft.com/office/drawing/2014/main" id="{1E1FC09F-0AB6-7347-B3F3-326BCDFB3AD1}"/>
                  </a:ext>
                </a:extLst>
              </p:cNvPr>
              <p:cNvSpPr/>
              <p:nvPr/>
            </p:nvSpPr>
            <p:spPr>
              <a:xfrm>
                <a:off x="7475623" y="3196707"/>
                <a:ext cx="1185901"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000" dirty="0" err="1">
                    <a:latin typeface="Calibri" panose="020F0502020204030204" pitchFamily="34" charset="0"/>
                    <a:cs typeface="Calibri" panose="020F0502020204030204" pitchFamily="34" charset="0"/>
                  </a:rPr>
                  <a:t>Segmenter</a:t>
                </a:r>
                <a:endParaRPr sz="2000" dirty="0">
                  <a:latin typeface="Calibri" panose="020F0502020204030204" pitchFamily="34" charset="0"/>
                  <a:cs typeface="Calibri" panose="020F0502020204030204" pitchFamily="34" charset="0"/>
                </a:endParaRPr>
              </a:p>
            </p:txBody>
          </p:sp>
        </p:grpSp>
        <p:sp>
          <p:nvSpPr>
            <p:cNvPr id="130" name="Shape 3066" descr="Random vector">
              <a:extLst>
                <a:ext uri="{FF2B5EF4-FFF2-40B4-BE49-F238E27FC236}">
                  <a16:creationId xmlns:a16="http://schemas.microsoft.com/office/drawing/2014/main" id="{D113D9D9-E1C7-6940-A55E-FC16934BB928}"/>
                </a:ext>
              </a:extLst>
            </p:cNvPr>
            <p:cNvSpPr/>
            <p:nvPr/>
          </p:nvSpPr>
          <p:spPr>
            <a:xfrm>
              <a:off x="8766465" y="1138057"/>
              <a:ext cx="3234412"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Semantic segmentation</a:t>
              </a:r>
              <a:endParaRPr sz="2600" dirty="0">
                <a:latin typeface="Calibri" panose="020F0502020204030204" pitchFamily="34" charset="0"/>
                <a:cs typeface="Calibri" panose="020F0502020204030204" pitchFamily="34" charset="0"/>
              </a:endParaRPr>
            </a:p>
          </p:txBody>
        </p:sp>
      </p:grpSp>
      <p:grpSp>
        <p:nvGrpSpPr>
          <p:cNvPr id="94" name="Group 93">
            <a:extLst>
              <a:ext uri="{FF2B5EF4-FFF2-40B4-BE49-F238E27FC236}">
                <a16:creationId xmlns:a16="http://schemas.microsoft.com/office/drawing/2014/main" id="{FB41E470-4C11-3D49-BE1A-FF2ABB34259F}"/>
              </a:ext>
            </a:extLst>
          </p:cNvPr>
          <p:cNvGrpSpPr/>
          <p:nvPr/>
        </p:nvGrpSpPr>
        <p:grpSpPr>
          <a:xfrm>
            <a:off x="2796340" y="1153327"/>
            <a:ext cx="5004041" cy="4871513"/>
            <a:chOff x="2796340" y="1153327"/>
            <a:chExt cx="5004041" cy="4871513"/>
          </a:xfrm>
        </p:grpSpPr>
        <p:sp>
          <p:nvSpPr>
            <p:cNvPr id="76" name="Right Arrow 75">
              <a:extLst>
                <a:ext uri="{FF2B5EF4-FFF2-40B4-BE49-F238E27FC236}">
                  <a16:creationId xmlns:a16="http://schemas.microsoft.com/office/drawing/2014/main" id="{18017F6E-FE3B-C34C-956D-0C434FDBFFE5}"/>
                </a:ext>
              </a:extLst>
            </p:cNvPr>
            <p:cNvSpPr/>
            <p:nvPr/>
          </p:nvSpPr>
          <p:spPr>
            <a:xfrm>
              <a:off x="3981036" y="2514592"/>
              <a:ext cx="682941"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Shape 3066" descr="Random vector">
              <a:extLst>
                <a:ext uri="{FF2B5EF4-FFF2-40B4-BE49-F238E27FC236}">
                  <a16:creationId xmlns:a16="http://schemas.microsoft.com/office/drawing/2014/main" id="{9AC06600-403D-9344-B1B0-4B83DD961E0F}"/>
                </a:ext>
              </a:extLst>
            </p:cNvPr>
            <p:cNvSpPr/>
            <p:nvPr/>
          </p:nvSpPr>
          <p:spPr>
            <a:xfrm>
              <a:off x="4541732" y="1153327"/>
              <a:ext cx="3258649" cy="451406"/>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600" dirty="0">
                  <a:latin typeface="Calibri" panose="020F0502020204030204" pitchFamily="34" charset="0"/>
                  <a:cs typeface="Calibri" panose="020F0502020204030204" pitchFamily="34" charset="0"/>
                </a:rPr>
                <a:t>Generate lots of images</a:t>
              </a:r>
              <a:endParaRPr sz="26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9A56E01-045E-F04B-B9E2-5FC33F925685}"/>
                </a:ext>
              </a:extLst>
            </p:cNvPr>
            <p:cNvPicPr>
              <a:picLocks noChangeAspect="1"/>
            </p:cNvPicPr>
            <p:nvPr/>
          </p:nvPicPr>
          <p:blipFill>
            <a:blip r:embed="rId5"/>
            <a:stretch>
              <a:fillRect/>
            </a:stretch>
          </p:blipFill>
          <p:spPr>
            <a:xfrm>
              <a:off x="5358257" y="1946029"/>
              <a:ext cx="1625600" cy="1625600"/>
            </a:xfrm>
            <a:prstGeom prst="rect">
              <a:avLst/>
            </a:prstGeom>
            <a:ln w="19050">
              <a:solidFill>
                <a:schemeClr val="tx1"/>
              </a:solidFill>
            </a:ln>
          </p:spPr>
        </p:pic>
        <p:pic>
          <p:nvPicPr>
            <p:cNvPr id="82" name="Picture 81">
              <a:extLst>
                <a:ext uri="{FF2B5EF4-FFF2-40B4-BE49-F238E27FC236}">
                  <a16:creationId xmlns:a16="http://schemas.microsoft.com/office/drawing/2014/main" id="{EE66CEAD-90DA-DF43-B6F3-D799F9B5DC52}"/>
                </a:ext>
              </a:extLst>
            </p:cNvPr>
            <p:cNvPicPr>
              <a:picLocks noChangeAspect="1"/>
            </p:cNvPicPr>
            <p:nvPr/>
          </p:nvPicPr>
          <p:blipFill>
            <a:blip r:embed="rId6"/>
            <a:stretch>
              <a:fillRect/>
            </a:stretch>
          </p:blipFill>
          <p:spPr>
            <a:xfrm>
              <a:off x="5358257" y="4399240"/>
              <a:ext cx="1625600" cy="1625600"/>
            </a:xfrm>
            <a:prstGeom prst="rect">
              <a:avLst/>
            </a:prstGeom>
            <a:ln w="19050">
              <a:solidFill>
                <a:schemeClr val="tx1"/>
              </a:solidFill>
            </a:ln>
          </p:spPr>
        </p:pic>
        <p:cxnSp>
          <p:nvCxnSpPr>
            <p:cNvPr id="89" name="Elbow Connector 88">
              <a:extLst>
                <a:ext uri="{FF2B5EF4-FFF2-40B4-BE49-F238E27FC236}">
                  <a16:creationId xmlns:a16="http://schemas.microsoft.com/office/drawing/2014/main" id="{7DC9D70C-0CF3-A044-A614-E27087593047}"/>
                </a:ext>
              </a:extLst>
            </p:cNvPr>
            <p:cNvCxnSpPr>
              <a:cxnSpLocks/>
              <a:stCxn id="58" idx="4"/>
            </p:cNvCxnSpPr>
            <p:nvPr/>
          </p:nvCxnSpPr>
          <p:spPr>
            <a:xfrm rot="16200000" flipH="1">
              <a:off x="2705640" y="3301908"/>
              <a:ext cx="2000834" cy="1819433"/>
            </a:xfrm>
            <a:prstGeom prst="bentConnector3">
              <a:avLst>
                <a:gd name="adj1" fmla="val 99447"/>
              </a:avLst>
            </a:prstGeom>
            <a:ln w="889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820A25EF-670A-384A-9CF2-56B1901FF3E5}"/>
              </a:ext>
            </a:extLst>
          </p:cNvPr>
          <p:cNvGrpSpPr/>
          <p:nvPr/>
        </p:nvGrpSpPr>
        <p:grpSpPr>
          <a:xfrm>
            <a:off x="7311791" y="4399961"/>
            <a:ext cx="3881648" cy="1625600"/>
            <a:chOff x="7311791" y="4399961"/>
            <a:chExt cx="3881648" cy="1625600"/>
          </a:xfrm>
        </p:grpSpPr>
        <p:pic>
          <p:nvPicPr>
            <p:cNvPr id="85" name="Picture 84">
              <a:extLst>
                <a:ext uri="{FF2B5EF4-FFF2-40B4-BE49-F238E27FC236}">
                  <a16:creationId xmlns:a16="http://schemas.microsoft.com/office/drawing/2014/main" id="{0147CF23-826C-0548-9EF5-72CD580A8AAF}"/>
                </a:ext>
              </a:extLst>
            </p:cNvPr>
            <p:cNvPicPr>
              <a:picLocks noChangeAspect="1"/>
            </p:cNvPicPr>
            <p:nvPr/>
          </p:nvPicPr>
          <p:blipFill>
            <a:blip r:embed="rId7"/>
            <a:stretch>
              <a:fillRect/>
            </a:stretch>
          </p:blipFill>
          <p:spPr>
            <a:xfrm>
              <a:off x="9567839" y="4399961"/>
              <a:ext cx="1625600" cy="1625600"/>
            </a:xfrm>
            <a:prstGeom prst="rect">
              <a:avLst/>
            </a:prstGeom>
            <a:ln w="19050">
              <a:solidFill>
                <a:schemeClr val="tx1"/>
              </a:solidFill>
            </a:ln>
          </p:spPr>
        </p:pic>
        <p:grpSp>
          <p:nvGrpSpPr>
            <p:cNvPr id="117" name="Group 116">
              <a:extLst>
                <a:ext uri="{FF2B5EF4-FFF2-40B4-BE49-F238E27FC236}">
                  <a16:creationId xmlns:a16="http://schemas.microsoft.com/office/drawing/2014/main" id="{A9417749-0D35-1E40-82F4-2C93134DB541}"/>
                </a:ext>
              </a:extLst>
            </p:cNvPr>
            <p:cNvGrpSpPr/>
            <p:nvPr/>
          </p:nvGrpSpPr>
          <p:grpSpPr>
            <a:xfrm>
              <a:off x="7311791" y="5008743"/>
              <a:ext cx="1513563" cy="754202"/>
              <a:chOff x="7311791" y="5008743"/>
              <a:chExt cx="1513563" cy="754202"/>
            </a:xfrm>
          </p:grpSpPr>
          <p:sp>
            <p:nvSpPr>
              <p:cNvPr id="131" name="Right Arrow 130">
                <a:extLst>
                  <a:ext uri="{FF2B5EF4-FFF2-40B4-BE49-F238E27FC236}">
                    <a16:creationId xmlns:a16="http://schemas.microsoft.com/office/drawing/2014/main" id="{AA688B55-F1AF-2542-9FA7-50EAE2FBAD04}"/>
                  </a:ext>
                </a:extLst>
              </p:cNvPr>
              <p:cNvSpPr/>
              <p:nvPr/>
            </p:nvSpPr>
            <p:spPr>
              <a:xfrm>
                <a:off x="7311791" y="5008743"/>
                <a:ext cx="1513563" cy="413485"/>
              </a:xfrm>
              <a:prstGeom prst="righ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Shape 3066" descr="Random vector">
                <a:extLst>
                  <a:ext uri="{FF2B5EF4-FFF2-40B4-BE49-F238E27FC236}">
                    <a16:creationId xmlns:a16="http://schemas.microsoft.com/office/drawing/2014/main" id="{49ACCE7E-B612-9E43-943F-8F4D0AE2DE95}"/>
                  </a:ext>
                </a:extLst>
              </p:cNvPr>
              <p:cNvSpPr/>
              <p:nvPr/>
            </p:nvSpPr>
            <p:spPr>
              <a:xfrm>
                <a:off x="7459903" y="5403872"/>
                <a:ext cx="1101585"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000" dirty="0" err="1">
                    <a:latin typeface="Calibri" panose="020F0502020204030204" pitchFamily="34" charset="0"/>
                    <a:cs typeface="Calibri" panose="020F0502020204030204" pitchFamily="34" charset="0"/>
                  </a:rPr>
                  <a:t>Upsample</a:t>
                </a:r>
                <a:endParaRPr sz="2000" dirty="0">
                  <a:latin typeface="Calibri" panose="020F0502020204030204" pitchFamily="34" charset="0"/>
                  <a:cs typeface="Calibri" panose="020F0502020204030204" pitchFamily="34" charset="0"/>
                </a:endParaRPr>
              </a:p>
            </p:txBody>
          </p:sp>
        </p:grpSp>
      </p:grpSp>
      <p:grpSp>
        <p:nvGrpSpPr>
          <p:cNvPr id="141" name="Group 140">
            <a:extLst>
              <a:ext uri="{FF2B5EF4-FFF2-40B4-BE49-F238E27FC236}">
                <a16:creationId xmlns:a16="http://schemas.microsoft.com/office/drawing/2014/main" id="{D4269B78-C770-5D44-BE1F-5ACC673E413F}"/>
              </a:ext>
            </a:extLst>
          </p:cNvPr>
          <p:cNvGrpSpPr/>
          <p:nvPr/>
        </p:nvGrpSpPr>
        <p:grpSpPr>
          <a:xfrm>
            <a:off x="5203651" y="2024584"/>
            <a:ext cx="5847957" cy="4077073"/>
            <a:chOff x="5345482" y="1951212"/>
            <a:chExt cx="5847957" cy="4077073"/>
          </a:xfrm>
        </p:grpSpPr>
        <p:pic>
          <p:nvPicPr>
            <p:cNvPr id="137" name="Picture 136">
              <a:extLst>
                <a:ext uri="{FF2B5EF4-FFF2-40B4-BE49-F238E27FC236}">
                  <a16:creationId xmlns:a16="http://schemas.microsoft.com/office/drawing/2014/main" id="{040FDB19-4B9B-DE4F-B50E-5D2E3E794692}"/>
                </a:ext>
              </a:extLst>
            </p:cNvPr>
            <p:cNvPicPr>
              <a:picLocks noChangeAspect="1"/>
            </p:cNvPicPr>
            <p:nvPr/>
          </p:nvPicPr>
          <p:blipFill>
            <a:blip r:embed="rId8"/>
            <a:stretch>
              <a:fillRect/>
            </a:stretch>
          </p:blipFill>
          <p:spPr>
            <a:xfrm>
              <a:off x="5345482" y="1951212"/>
              <a:ext cx="1625600" cy="1625600"/>
            </a:xfrm>
            <a:prstGeom prst="rect">
              <a:avLst/>
            </a:prstGeom>
            <a:ln w="25400">
              <a:solidFill>
                <a:schemeClr val="tx1">
                  <a:lumMod val="50000"/>
                  <a:lumOff val="50000"/>
                </a:schemeClr>
              </a:solidFill>
            </a:ln>
          </p:spPr>
        </p:pic>
        <p:pic>
          <p:nvPicPr>
            <p:cNvPr id="138" name="Picture 137">
              <a:extLst>
                <a:ext uri="{FF2B5EF4-FFF2-40B4-BE49-F238E27FC236}">
                  <a16:creationId xmlns:a16="http://schemas.microsoft.com/office/drawing/2014/main" id="{3B012970-4766-FB44-B031-DC9FD24B00D0}"/>
                </a:ext>
              </a:extLst>
            </p:cNvPr>
            <p:cNvPicPr>
              <a:picLocks noChangeAspect="1"/>
            </p:cNvPicPr>
            <p:nvPr/>
          </p:nvPicPr>
          <p:blipFill>
            <a:blip r:embed="rId9"/>
            <a:stretch>
              <a:fillRect/>
            </a:stretch>
          </p:blipFill>
          <p:spPr>
            <a:xfrm>
              <a:off x="9567839" y="1956958"/>
              <a:ext cx="1625600" cy="1625600"/>
            </a:xfrm>
            <a:prstGeom prst="rect">
              <a:avLst/>
            </a:prstGeom>
            <a:ln w="25400">
              <a:solidFill>
                <a:schemeClr val="tx1">
                  <a:lumMod val="50000"/>
                  <a:lumOff val="50000"/>
                </a:schemeClr>
              </a:solidFill>
            </a:ln>
          </p:spPr>
        </p:pic>
        <p:pic>
          <p:nvPicPr>
            <p:cNvPr id="139" name="Picture 138">
              <a:extLst>
                <a:ext uri="{FF2B5EF4-FFF2-40B4-BE49-F238E27FC236}">
                  <a16:creationId xmlns:a16="http://schemas.microsoft.com/office/drawing/2014/main" id="{C932C5F7-D0ED-7D42-96C6-65F6DA7365E0}"/>
                </a:ext>
              </a:extLst>
            </p:cNvPr>
            <p:cNvPicPr>
              <a:picLocks noChangeAspect="1"/>
            </p:cNvPicPr>
            <p:nvPr/>
          </p:nvPicPr>
          <p:blipFill>
            <a:blip r:embed="rId10"/>
            <a:stretch>
              <a:fillRect/>
            </a:stretch>
          </p:blipFill>
          <p:spPr>
            <a:xfrm>
              <a:off x="5358411" y="4394057"/>
              <a:ext cx="1625600" cy="1625600"/>
            </a:xfrm>
            <a:prstGeom prst="rect">
              <a:avLst/>
            </a:prstGeom>
            <a:ln w="25400">
              <a:solidFill>
                <a:schemeClr val="tx1">
                  <a:lumMod val="50000"/>
                  <a:lumOff val="50000"/>
                </a:schemeClr>
              </a:solidFill>
            </a:ln>
          </p:spPr>
        </p:pic>
        <p:pic>
          <p:nvPicPr>
            <p:cNvPr id="140" name="Picture 139">
              <a:extLst>
                <a:ext uri="{FF2B5EF4-FFF2-40B4-BE49-F238E27FC236}">
                  <a16:creationId xmlns:a16="http://schemas.microsoft.com/office/drawing/2014/main" id="{54683657-0595-4241-8F38-A478A7444468}"/>
                </a:ext>
              </a:extLst>
            </p:cNvPr>
            <p:cNvPicPr>
              <a:picLocks noChangeAspect="1"/>
            </p:cNvPicPr>
            <p:nvPr/>
          </p:nvPicPr>
          <p:blipFill>
            <a:blip r:embed="rId11"/>
            <a:stretch>
              <a:fillRect/>
            </a:stretch>
          </p:blipFill>
          <p:spPr>
            <a:xfrm>
              <a:off x="9567839" y="4402685"/>
              <a:ext cx="1625600" cy="1625600"/>
            </a:xfrm>
            <a:prstGeom prst="rect">
              <a:avLst/>
            </a:prstGeom>
            <a:ln w="25400">
              <a:solidFill>
                <a:schemeClr val="tx1">
                  <a:lumMod val="50000"/>
                  <a:lumOff val="50000"/>
                </a:schemeClr>
              </a:solidFill>
            </a:ln>
          </p:spPr>
        </p:pic>
      </p:grpSp>
      <p:grpSp>
        <p:nvGrpSpPr>
          <p:cNvPr id="146" name="Group 145">
            <a:extLst>
              <a:ext uri="{FF2B5EF4-FFF2-40B4-BE49-F238E27FC236}">
                <a16:creationId xmlns:a16="http://schemas.microsoft.com/office/drawing/2014/main" id="{69C4A9FC-57D8-3446-A9F6-DBE53C4F818C}"/>
              </a:ext>
            </a:extLst>
          </p:cNvPr>
          <p:cNvGrpSpPr/>
          <p:nvPr/>
        </p:nvGrpSpPr>
        <p:grpSpPr>
          <a:xfrm>
            <a:off x="5080882" y="2118448"/>
            <a:ext cx="5841890" cy="4087439"/>
            <a:chOff x="5342967" y="1926138"/>
            <a:chExt cx="5841890" cy="4087439"/>
          </a:xfrm>
        </p:grpSpPr>
        <p:pic>
          <p:nvPicPr>
            <p:cNvPr id="142" name="Picture 141">
              <a:extLst>
                <a:ext uri="{FF2B5EF4-FFF2-40B4-BE49-F238E27FC236}">
                  <a16:creationId xmlns:a16="http://schemas.microsoft.com/office/drawing/2014/main" id="{7714BF22-0CA9-1540-9B18-CA894FE84050}"/>
                </a:ext>
              </a:extLst>
            </p:cNvPr>
            <p:cNvPicPr>
              <a:picLocks noChangeAspect="1"/>
            </p:cNvPicPr>
            <p:nvPr/>
          </p:nvPicPr>
          <p:blipFill>
            <a:blip r:embed="rId12"/>
            <a:stretch>
              <a:fillRect/>
            </a:stretch>
          </p:blipFill>
          <p:spPr>
            <a:xfrm>
              <a:off x="5342967" y="1926138"/>
              <a:ext cx="1625600" cy="1625600"/>
            </a:xfrm>
            <a:prstGeom prst="rect">
              <a:avLst/>
            </a:prstGeom>
            <a:ln w="25400">
              <a:solidFill>
                <a:schemeClr val="tx1">
                  <a:lumMod val="50000"/>
                  <a:lumOff val="50000"/>
                </a:schemeClr>
              </a:solidFill>
            </a:ln>
          </p:spPr>
        </p:pic>
        <p:pic>
          <p:nvPicPr>
            <p:cNvPr id="143" name="Picture 142">
              <a:extLst>
                <a:ext uri="{FF2B5EF4-FFF2-40B4-BE49-F238E27FC236}">
                  <a16:creationId xmlns:a16="http://schemas.microsoft.com/office/drawing/2014/main" id="{206876A0-F9E4-1F4B-83A6-417ACF834BE2}"/>
                </a:ext>
              </a:extLst>
            </p:cNvPr>
            <p:cNvPicPr>
              <a:picLocks noChangeAspect="1"/>
            </p:cNvPicPr>
            <p:nvPr/>
          </p:nvPicPr>
          <p:blipFill>
            <a:blip r:embed="rId13"/>
            <a:stretch>
              <a:fillRect/>
            </a:stretch>
          </p:blipFill>
          <p:spPr>
            <a:xfrm>
              <a:off x="9559257" y="1944220"/>
              <a:ext cx="1625600" cy="1625600"/>
            </a:xfrm>
            <a:prstGeom prst="rect">
              <a:avLst/>
            </a:prstGeom>
            <a:ln w="25400">
              <a:solidFill>
                <a:schemeClr val="tx1">
                  <a:lumMod val="50000"/>
                  <a:lumOff val="50000"/>
                </a:schemeClr>
              </a:solidFill>
            </a:ln>
          </p:spPr>
        </p:pic>
        <p:pic>
          <p:nvPicPr>
            <p:cNvPr id="144" name="Picture 143">
              <a:extLst>
                <a:ext uri="{FF2B5EF4-FFF2-40B4-BE49-F238E27FC236}">
                  <a16:creationId xmlns:a16="http://schemas.microsoft.com/office/drawing/2014/main" id="{FFEC4633-15BB-3C4F-B4A4-3AE365900181}"/>
                </a:ext>
              </a:extLst>
            </p:cNvPr>
            <p:cNvPicPr>
              <a:picLocks noChangeAspect="1"/>
            </p:cNvPicPr>
            <p:nvPr/>
          </p:nvPicPr>
          <p:blipFill>
            <a:blip r:embed="rId14"/>
            <a:stretch>
              <a:fillRect/>
            </a:stretch>
          </p:blipFill>
          <p:spPr>
            <a:xfrm>
              <a:off x="5342967" y="4387977"/>
              <a:ext cx="1625600" cy="1625600"/>
            </a:xfrm>
            <a:prstGeom prst="rect">
              <a:avLst/>
            </a:prstGeom>
            <a:ln w="25400">
              <a:solidFill>
                <a:schemeClr val="tx1">
                  <a:lumMod val="50000"/>
                  <a:lumOff val="50000"/>
                </a:schemeClr>
              </a:solidFill>
            </a:ln>
          </p:spPr>
        </p:pic>
        <p:pic>
          <p:nvPicPr>
            <p:cNvPr id="145" name="Picture 144">
              <a:extLst>
                <a:ext uri="{FF2B5EF4-FFF2-40B4-BE49-F238E27FC236}">
                  <a16:creationId xmlns:a16="http://schemas.microsoft.com/office/drawing/2014/main" id="{46A323F7-91D5-9446-B937-CE9AC8767984}"/>
                </a:ext>
              </a:extLst>
            </p:cNvPr>
            <p:cNvPicPr>
              <a:picLocks noChangeAspect="1"/>
            </p:cNvPicPr>
            <p:nvPr/>
          </p:nvPicPr>
          <p:blipFill>
            <a:blip r:embed="rId15"/>
            <a:stretch>
              <a:fillRect/>
            </a:stretch>
          </p:blipFill>
          <p:spPr>
            <a:xfrm>
              <a:off x="9559257" y="4375993"/>
              <a:ext cx="1625600" cy="1625600"/>
            </a:xfrm>
            <a:prstGeom prst="rect">
              <a:avLst/>
            </a:prstGeom>
            <a:ln w="25400">
              <a:solidFill>
                <a:schemeClr val="tx1">
                  <a:lumMod val="50000"/>
                  <a:lumOff val="50000"/>
                </a:schemeClr>
              </a:solidFill>
            </a:ln>
          </p:spPr>
        </p:pic>
      </p:grpSp>
      <p:grpSp>
        <p:nvGrpSpPr>
          <p:cNvPr id="149" name="Group 148">
            <a:extLst>
              <a:ext uri="{FF2B5EF4-FFF2-40B4-BE49-F238E27FC236}">
                <a16:creationId xmlns:a16="http://schemas.microsoft.com/office/drawing/2014/main" id="{D19F4B20-6DE5-324E-AB41-E6DA0AB28A59}"/>
              </a:ext>
            </a:extLst>
          </p:cNvPr>
          <p:cNvGrpSpPr/>
          <p:nvPr/>
        </p:nvGrpSpPr>
        <p:grpSpPr>
          <a:xfrm>
            <a:off x="10176979" y="3181696"/>
            <a:ext cx="1674734" cy="1641173"/>
            <a:chOff x="10176979" y="3181696"/>
            <a:chExt cx="1674734" cy="1641173"/>
          </a:xfrm>
        </p:grpSpPr>
        <p:sp>
          <p:nvSpPr>
            <p:cNvPr id="147" name="Arc 146">
              <a:extLst>
                <a:ext uri="{FF2B5EF4-FFF2-40B4-BE49-F238E27FC236}">
                  <a16:creationId xmlns:a16="http://schemas.microsoft.com/office/drawing/2014/main" id="{5C2BA398-8F23-CA4C-A054-0B2264896269}"/>
                </a:ext>
              </a:extLst>
            </p:cNvPr>
            <p:cNvSpPr/>
            <p:nvPr/>
          </p:nvSpPr>
          <p:spPr>
            <a:xfrm rot="1818449">
              <a:off x="10176979" y="3181696"/>
              <a:ext cx="1674734" cy="1641173"/>
            </a:xfrm>
            <a:prstGeom prst="arc">
              <a:avLst>
                <a:gd name="adj1" fmla="val 16200000"/>
                <a:gd name="adj2" fmla="val 1700349"/>
              </a:avLst>
            </a:prstGeom>
            <a:ln w="381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Shape 3066" descr="Random vector">
              <a:extLst>
                <a:ext uri="{FF2B5EF4-FFF2-40B4-BE49-F238E27FC236}">
                  <a16:creationId xmlns:a16="http://schemas.microsoft.com/office/drawing/2014/main" id="{523FC615-46CE-7642-BC87-F789DFCEF6FD}"/>
                </a:ext>
              </a:extLst>
            </p:cNvPr>
            <p:cNvSpPr/>
            <p:nvPr/>
          </p:nvSpPr>
          <p:spPr>
            <a:xfrm>
              <a:off x="10443750" y="3833357"/>
              <a:ext cx="1215717"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a:defRPr sz="4800" b="0">
                  <a:latin typeface="Helvetica"/>
                  <a:ea typeface="Helvetica"/>
                  <a:cs typeface="Helvetica"/>
                  <a:sym typeface="Helvetica"/>
                </a:defRPr>
              </a:pPr>
              <a:r>
                <a:rPr lang="en-US" sz="2000" dirty="0">
                  <a:latin typeface="Calibri" panose="020F0502020204030204" pitchFamily="34" charset="0"/>
                  <a:cs typeface="Calibri" panose="020F0502020204030204" pitchFamily="34" charset="0"/>
                </a:rPr>
                <a:t>Agreement</a:t>
              </a:r>
              <a:endParaRPr sz="2000" dirty="0">
                <a:latin typeface="Calibri" panose="020F0502020204030204" pitchFamily="34" charset="0"/>
                <a:cs typeface="Calibri" panose="020F0502020204030204" pitchFamily="34" charset="0"/>
              </a:endParaRPr>
            </a:p>
          </p:txBody>
        </p:sp>
      </p:grpSp>
      <p:sp>
        <p:nvSpPr>
          <p:cNvPr id="2" name="Slide Number Placeholder 1">
            <a:extLst>
              <a:ext uri="{FF2B5EF4-FFF2-40B4-BE49-F238E27FC236}">
                <a16:creationId xmlns:a16="http://schemas.microsoft.com/office/drawing/2014/main" id="{4D594390-DCFE-1446-842B-B91D0294A485}"/>
              </a:ext>
            </a:extLst>
          </p:cNvPr>
          <p:cNvSpPr>
            <a:spLocks noGrp="1"/>
          </p:cNvSpPr>
          <p:nvPr>
            <p:ph type="sldNum" sz="quarter" idx="12"/>
          </p:nvPr>
        </p:nvSpPr>
        <p:spPr/>
        <p:txBody>
          <a:bodyPr/>
          <a:lstStyle/>
          <a:p>
            <a:fld id="{1C5BAF6F-9C19-C542-80D4-E4BC724303C8}" type="slidenum">
              <a:rPr lang="en-US" smtClean="0"/>
              <a:t>70</a:t>
            </a:fld>
            <a:endParaRPr lang="en-US"/>
          </a:p>
        </p:txBody>
      </p:sp>
    </p:spTree>
    <p:custDataLst>
      <p:tags r:id="rId1"/>
    </p:custDataLst>
    <p:extLst>
      <p:ext uri="{BB962C8B-B14F-4D97-AF65-F5344CB8AC3E}">
        <p14:creationId xmlns:p14="http://schemas.microsoft.com/office/powerpoint/2010/main" val="3228426678"/>
      </p:ext>
    </p:extLst>
  </p:cSld>
  <p:clrMapOvr>
    <a:masterClrMapping/>
  </p:clrMapOvr>
  <mc:AlternateContent xmlns:mc="http://schemas.openxmlformats.org/markup-compatibility/2006" xmlns:p14="http://schemas.microsoft.com/office/powerpoint/2010/main">
    <mc:Choice Requires="p14">
      <p:transition spd="slow" p14:dur="2000" advTm="20471"/>
    </mc:Choice>
    <mc:Fallback xmlns="">
      <p:transition spd="slow" advTm="204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0B037C-D834-E84B-8CA8-78DC46F0A2CC}"/>
              </a:ext>
            </a:extLst>
          </p:cNvPr>
          <p:cNvSpPr txBox="1"/>
          <p:nvPr/>
        </p:nvSpPr>
        <p:spPr>
          <a:xfrm>
            <a:off x="0" y="3593476"/>
            <a:ext cx="5419689" cy="677108"/>
          </a:xfrm>
          <a:prstGeom prst="rect">
            <a:avLst/>
          </a:prstGeom>
          <a:noFill/>
        </p:spPr>
        <p:txBody>
          <a:bodyPr wrap="none" rtlCol="0">
            <a:spAutoFit/>
          </a:bodyPr>
          <a:lstStyle/>
          <a:p>
            <a:r>
              <a:rPr lang="en-US" sz="3800" dirty="0"/>
              <a:t>Layer 4, Neuron 43 : dome</a:t>
            </a:r>
          </a:p>
        </p:txBody>
      </p:sp>
      <p:sp>
        <p:nvSpPr>
          <p:cNvPr id="8" name="TextBox 7">
            <a:extLst>
              <a:ext uri="{FF2B5EF4-FFF2-40B4-BE49-F238E27FC236}">
                <a16:creationId xmlns:a16="http://schemas.microsoft.com/office/drawing/2014/main" id="{7DA9D9C9-DCB5-2840-A22F-C8D977410B9F}"/>
              </a:ext>
            </a:extLst>
          </p:cNvPr>
          <p:cNvSpPr txBox="1"/>
          <p:nvPr/>
        </p:nvSpPr>
        <p:spPr>
          <a:xfrm>
            <a:off x="0" y="12029"/>
            <a:ext cx="5413277" cy="677108"/>
          </a:xfrm>
          <a:prstGeom prst="rect">
            <a:avLst/>
          </a:prstGeom>
          <a:noFill/>
        </p:spPr>
        <p:txBody>
          <a:bodyPr wrap="none" rtlCol="0">
            <a:spAutoFit/>
          </a:bodyPr>
          <a:lstStyle/>
          <a:p>
            <a:r>
              <a:rPr lang="en-US" sz="3800" dirty="0"/>
              <a:t>Layer 4, Neuron 119: tree</a:t>
            </a:r>
          </a:p>
        </p:txBody>
      </p:sp>
      <p:pic>
        <p:nvPicPr>
          <p:cNvPr id="5" name="Picture 4">
            <a:extLst>
              <a:ext uri="{FF2B5EF4-FFF2-40B4-BE49-F238E27FC236}">
                <a16:creationId xmlns:a16="http://schemas.microsoft.com/office/drawing/2014/main" id="{79CE1AD6-C0E1-404B-968A-D0F40B75C950}"/>
              </a:ext>
            </a:extLst>
          </p:cNvPr>
          <p:cNvPicPr>
            <a:picLocks noChangeAspect="1"/>
          </p:cNvPicPr>
          <p:nvPr/>
        </p:nvPicPr>
        <p:blipFill>
          <a:blip r:embed="rId4"/>
          <a:stretch>
            <a:fillRect/>
          </a:stretch>
        </p:blipFill>
        <p:spPr>
          <a:xfrm>
            <a:off x="0" y="646532"/>
            <a:ext cx="12192000" cy="2404651"/>
          </a:xfrm>
          <a:prstGeom prst="rect">
            <a:avLst/>
          </a:prstGeom>
        </p:spPr>
      </p:pic>
      <p:pic>
        <p:nvPicPr>
          <p:cNvPr id="6" name="Picture 5">
            <a:extLst>
              <a:ext uri="{FF2B5EF4-FFF2-40B4-BE49-F238E27FC236}">
                <a16:creationId xmlns:a16="http://schemas.microsoft.com/office/drawing/2014/main" id="{ED635D67-A9EE-8D4F-8F35-84E25CA59C26}"/>
              </a:ext>
            </a:extLst>
          </p:cNvPr>
          <p:cNvPicPr>
            <a:picLocks noChangeAspect="1"/>
          </p:cNvPicPr>
          <p:nvPr/>
        </p:nvPicPr>
        <p:blipFill>
          <a:blip r:embed="rId5"/>
          <a:stretch>
            <a:fillRect/>
          </a:stretch>
        </p:blipFill>
        <p:spPr>
          <a:xfrm>
            <a:off x="0" y="4270584"/>
            <a:ext cx="12192000" cy="2418713"/>
          </a:xfrm>
          <a:prstGeom prst="rect">
            <a:avLst/>
          </a:prstGeom>
        </p:spPr>
      </p:pic>
      <p:sp>
        <p:nvSpPr>
          <p:cNvPr id="2" name="Slide Number Placeholder 1">
            <a:extLst>
              <a:ext uri="{FF2B5EF4-FFF2-40B4-BE49-F238E27FC236}">
                <a16:creationId xmlns:a16="http://schemas.microsoft.com/office/drawing/2014/main" id="{B030FF9F-214B-1247-B907-21F51E51C7AE}"/>
              </a:ext>
            </a:extLst>
          </p:cNvPr>
          <p:cNvSpPr>
            <a:spLocks noGrp="1"/>
          </p:cNvSpPr>
          <p:nvPr>
            <p:ph type="sldNum" sz="quarter" idx="12"/>
          </p:nvPr>
        </p:nvSpPr>
        <p:spPr/>
        <p:txBody>
          <a:bodyPr/>
          <a:lstStyle/>
          <a:p>
            <a:fld id="{1C5BAF6F-9C19-C542-80D4-E4BC724303C8}" type="slidenum">
              <a:rPr lang="en-US" smtClean="0"/>
              <a:t>71</a:t>
            </a:fld>
            <a:endParaRPr lang="en-US"/>
          </a:p>
        </p:txBody>
      </p:sp>
    </p:spTree>
    <p:custDataLst>
      <p:tags r:id="rId1"/>
    </p:custDataLst>
    <p:extLst>
      <p:ext uri="{BB962C8B-B14F-4D97-AF65-F5344CB8AC3E}">
        <p14:creationId xmlns:p14="http://schemas.microsoft.com/office/powerpoint/2010/main" val="1849032017"/>
      </p:ext>
    </p:extLst>
  </p:cSld>
  <p:clrMapOvr>
    <a:masterClrMapping/>
  </p:clrMapOvr>
  <mc:AlternateContent xmlns:mc="http://schemas.openxmlformats.org/markup-compatibility/2006" xmlns:p14="http://schemas.microsoft.com/office/powerpoint/2010/main">
    <mc:Choice Requires="p14">
      <p:transition spd="slow" p14:dur="2000" advTm="24355"/>
    </mc:Choice>
    <mc:Fallback xmlns="">
      <p:transition spd="slow" advTm="243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563A24D-5090-214C-B76D-685C36F7D448}"/>
              </a:ext>
            </a:extLst>
          </p:cNvPr>
          <p:cNvPicPr>
            <a:picLocks noChangeAspect="1"/>
          </p:cNvPicPr>
          <p:nvPr/>
        </p:nvPicPr>
        <p:blipFill>
          <a:blip r:embed="rId3"/>
          <a:srcRect/>
          <a:stretch/>
        </p:blipFill>
        <p:spPr>
          <a:xfrm>
            <a:off x="754124" y="5770819"/>
            <a:ext cx="3428999" cy="659423"/>
          </a:xfrm>
          <a:prstGeom prst="rect">
            <a:avLst/>
          </a:prstGeom>
        </p:spPr>
      </p:pic>
      <p:pic>
        <p:nvPicPr>
          <p:cNvPr id="37" name="Picture 36">
            <a:extLst>
              <a:ext uri="{FF2B5EF4-FFF2-40B4-BE49-F238E27FC236}">
                <a16:creationId xmlns:a16="http://schemas.microsoft.com/office/drawing/2014/main" id="{ABC40DD4-C0B5-844C-B468-B424D4FA0BEA}"/>
              </a:ext>
            </a:extLst>
          </p:cNvPr>
          <p:cNvPicPr>
            <a:picLocks noChangeAspect="1"/>
          </p:cNvPicPr>
          <p:nvPr/>
        </p:nvPicPr>
        <p:blipFill>
          <a:blip r:embed="rId4"/>
          <a:srcRect/>
          <a:stretch/>
        </p:blipFill>
        <p:spPr>
          <a:xfrm>
            <a:off x="4366085" y="5770819"/>
            <a:ext cx="3428999" cy="659423"/>
          </a:xfrm>
          <a:prstGeom prst="rect">
            <a:avLst/>
          </a:prstGeom>
        </p:spPr>
      </p:pic>
      <p:pic>
        <p:nvPicPr>
          <p:cNvPr id="55" name="Picture 54">
            <a:extLst>
              <a:ext uri="{FF2B5EF4-FFF2-40B4-BE49-F238E27FC236}">
                <a16:creationId xmlns:a16="http://schemas.microsoft.com/office/drawing/2014/main" id="{76B9A7EB-CF02-8745-BBBD-CC0CEDD2B2BD}"/>
              </a:ext>
            </a:extLst>
          </p:cNvPr>
          <p:cNvPicPr>
            <a:picLocks noChangeAspect="1"/>
          </p:cNvPicPr>
          <p:nvPr/>
        </p:nvPicPr>
        <p:blipFill>
          <a:blip r:embed="rId5"/>
          <a:srcRect/>
          <a:stretch/>
        </p:blipFill>
        <p:spPr>
          <a:xfrm>
            <a:off x="7986158" y="5769312"/>
            <a:ext cx="3428999" cy="659422"/>
          </a:xfrm>
          <a:prstGeom prst="rect">
            <a:avLst/>
          </a:prstGeom>
        </p:spPr>
      </p:pic>
      <p:grpSp>
        <p:nvGrpSpPr>
          <p:cNvPr id="3" name="Group 2">
            <a:extLst>
              <a:ext uri="{FF2B5EF4-FFF2-40B4-BE49-F238E27FC236}">
                <a16:creationId xmlns:a16="http://schemas.microsoft.com/office/drawing/2014/main" id="{D6A6A947-BC15-D14E-A3FD-3AF3771377C8}"/>
              </a:ext>
            </a:extLst>
          </p:cNvPr>
          <p:cNvGrpSpPr/>
          <p:nvPr/>
        </p:nvGrpSpPr>
        <p:grpSpPr>
          <a:xfrm>
            <a:off x="844850" y="243723"/>
            <a:ext cx="5251150" cy="3769466"/>
            <a:chOff x="844850" y="243723"/>
            <a:chExt cx="5251150" cy="3769466"/>
          </a:xfrm>
        </p:grpSpPr>
        <p:cxnSp>
          <p:nvCxnSpPr>
            <p:cNvPr id="7" name="Straight Connector 6">
              <a:extLst>
                <a:ext uri="{FF2B5EF4-FFF2-40B4-BE49-F238E27FC236}">
                  <a16:creationId xmlns:a16="http://schemas.microsoft.com/office/drawing/2014/main" id="{7EC1B30F-1320-A74D-B083-8F232EF9F533}"/>
                </a:ext>
              </a:extLst>
            </p:cNvPr>
            <p:cNvCxnSpPr>
              <a:cxnSpLocks/>
              <a:stCxn id="30" idx="2"/>
              <a:endCxn id="26" idx="0"/>
            </p:cNvCxnSpPr>
            <p:nvPr/>
          </p:nvCxnSpPr>
          <p:spPr>
            <a:xfrm flipH="1">
              <a:off x="2633606" y="526176"/>
              <a:ext cx="1" cy="3061923"/>
            </a:xfrm>
            <a:prstGeom prst="line">
              <a:avLst/>
            </a:prstGeom>
            <a:ln w="12700">
              <a:tailEnd type="triangle" w="sm" len="sm"/>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76AEF12-107D-A545-96E6-09E91399DB4E}"/>
                </a:ext>
              </a:extLst>
            </p:cNvPr>
            <p:cNvSpPr/>
            <p:nvPr/>
          </p:nvSpPr>
          <p:spPr>
            <a:xfrm flipV="1">
              <a:off x="2083731" y="3397398"/>
              <a:ext cx="1099751"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DD65630-6F53-9D4C-8DF2-76C1DC7E2CB0}"/>
                </a:ext>
              </a:extLst>
            </p:cNvPr>
            <p:cNvSpPr/>
            <p:nvPr/>
          </p:nvSpPr>
          <p:spPr>
            <a:xfrm flipV="1">
              <a:off x="2083731" y="3176933"/>
              <a:ext cx="1099751"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BA354DB-AC3A-2546-84A9-E2A7D8F65E79}"/>
                </a:ext>
              </a:extLst>
            </p:cNvPr>
            <p:cNvSpPr/>
            <p:nvPr/>
          </p:nvSpPr>
          <p:spPr>
            <a:xfrm flipV="1">
              <a:off x="2274881" y="2956468"/>
              <a:ext cx="717451" cy="73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DF7BF73-9558-064B-85F7-6C0BAB07383D}"/>
                </a:ext>
              </a:extLst>
            </p:cNvPr>
            <p:cNvSpPr/>
            <p:nvPr/>
          </p:nvSpPr>
          <p:spPr>
            <a:xfrm flipV="1">
              <a:off x="2274881" y="2736003"/>
              <a:ext cx="717451" cy="73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AA4BA4F-BBF5-AA41-8847-97F514F1D255}"/>
                </a:ext>
              </a:extLst>
            </p:cNvPr>
            <p:cNvSpPr/>
            <p:nvPr/>
          </p:nvSpPr>
          <p:spPr>
            <a:xfrm flipV="1">
              <a:off x="2401087" y="2515537"/>
              <a:ext cx="465038" cy="720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4FD86F-4C28-BE40-A62E-CA0CF2E50FAD}"/>
                </a:ext>
              </a:extLst>
            </p:cNvPr>
            <p:cNvSpPr/>
            <p:nvPr/>
          </p:nvSpPr>
          <p:spPr>
            <a:xfrm flipV="1">
              <a:off x="2401087" y="2295072"/>
              <a:ext cx="465038" cy="720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904F2D1-0F82-AD45-AA0A-428702A8D21C}"/>
                </a:ext>
              </a:extLst>
            </p:cNvPr>
            <p:cNvSpPr/>
            <p:nvPr/>
          </p:nvSpPr>
          <p:spPr>
            <a:xfrm flipV="1">
              <a:off x="2463744" y="2070766"/>
              <a:ext cx="339725" cy="769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AE33BDA-4BD2-5D4F-ABDC-3DEAE53EE90D}"/>
                </a:ext>
              </a:extLst>
            </p:cNvPr>
            <p:cNvSpPr/>
            <p:nvPr/>
          </p:nvSpPr>
          <p:spPr>
            <a:xfrm flipV="1">
              <a:off x="2463744" y="1854269"/>
              <a:ext cx="339725" cy="730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8C5707-1B9E-8C47-96CB-30968F7B1876}"/>
                </a:ext>
              </a:extLst>
            </p:cNvPr>
            <p:cNvSpPr/>
            <p:nvPr/>
          </p:nvSpPr>
          <p:spPr>
            <a:xfrm flipV="1">
              <a:off x="2516136" y="1633678"/>
              <a:ext cx="234941"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BF96320-66EF-164D-A1BC-2E199A75597C}"/>
                </a:ext>
              </a:extLst>
            </p:cNvPr>
            <p:cNvSpPr/>
            <p:nvPr/>
          </p:nvSpPr>
          <p:spPr>
            <a:xfrm flipV="1">
              <a:off x="2516136" y="1413213"/>
              <a:ext cx="234941"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425EFC1-770F-BC4C-9CF1-75188491518C}"/>
                </a:ext>
              </a:extLst>
            </p:cNvPr>
            <p:cNvSpPr/>
            <p:nvPr/>
          </p:nvSpPr>
          <p:spPr>
            <a:xfrm flipV="1">
              <a:off x="2558208" y="1192748"/>
              <a:ext cx="150796"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B113DC2-E3A3-8C4F-98A8-D0BAE1280BE7}"/>
                </a:ext>
              </a:extLst>
            </p:cNvPr>
            <p:cNvSpPr/>
            <p:nvPr/>
          </p:nvSpPr>
          <p:spPr>
            <a:xfrm flipV="1">
              <a:off x="2558208" y="972283"/>
              <a:ext cx="150796" cy="73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5681B64-57C8-2842-BC81-2661ED6E2231}"/>
                </a:ext>
              </a:extLst>
            </p:cNvPr>
            <p:cNvSpPr/>
            <p:nvPr/>
          </p:nvSpPr>
          <p:spPr>
            <a:xfrm flipV="1">
              <a:off x="2577651" y="749231"/>
              <a:ext cx="111910" cy="757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E3BCB492-CF53-B649-BE33-85B2892167B0}"/>
                </a:ext>
              </a:extLst>
            </p:cNvPr>
            <p:cNvSpPr/>
            <p:nvPr/>
          </p:nvSpPr>
          <p:spPr>
            <a:xfrm flipV="1">
              <a:off x="2597094" y="3067754"/>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1370419-EDAB-1347-9282-08E632BE0D99}"/>
                </a:ext>
              </a:extLst>
            </p:cNvPr>
            <p:cNvSpPr/>
            <p:nvPr/>
          </p:nvSpPr>
          <p:spPr>
            <a:xfrm flipV="1">
              <a:off x="2597094" y="2625835"/>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46B9A89-CE2A-F843-9941-655C1839F284}"/>
                </a:ext>
              </a:extLst>
            </p:cNvPr>
            <p:cNvSpPr/>
            <p:nvPr/>
          </p:nvSpPr>
          <p:spPr>
            <a:xfrm flipV="1">
              <a:off x="2597094" y="2183217"/>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ABAF183-E31F-5F49-927B-65445A3C2AD6}"/>
                </a:ext>
              </a:extLst>
            </p:cNvPr>
            <p:cNvSpPr/>
            <p:nvPr/>
          </p:nvSpPr>
          <p:spPr>
            <a:xfrm flipV="1">
              <a:off x="2597094" y="1741818"/>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EC6AA89-BFBA-6D47-9D57-38862284CC36}"/>
                </a:ext>
              </a:extLst>
            </p:cNvPr>
            <p:cNvSpPr/>
            <p:nvPr/>
          </p:nvSpPr>
          <p:spPr>
            <a:xfrm flipV="1">
              <a:off x="2597094" y="1304746"/>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03EBFF8F-45E1-D141-92D1-E05645F7B08F}"/>
                </a:ext>
              </a:extLst>
            </p:cNvPr>
            <p:cNvSpPr txBox="1"/>
            <p:nvPr/>
          </p:nvSpPr>
          <p:spPr>
            <a:xfrm>
              <a:off x="2148053" y="3588099"/>
              <a:ext cx="971106" cy="169277"/>
            </a:xfrm>
            <a:prstGeom prst="rect">
              <a:avLst/>
            </a:prstGeom>
            <a:noFill/>
          </p:spPr>
          <p:txBody>
            <a:bodyPr wrap="square" lIns="9144" tIns="0" rIns="9144" bIns="0" rtlCol="0">
              <a:spAutoFit/>
            </a:bodyPr>
            <a:lstStyle/>
            <a:p>
              <a:pPr algn="ctr"/>
              <a:r>
                <a:rPr lang="en-US" sz="1100" dirty="0">
                  <a:latin typeface="Arial" panose="020B0604020202020204" pitchFamily="34" charset="0"/>
                  <a:cs typeface="Arial" panose="020B0604020202020204" pitchFamily="34" charset="0"/>
                </a:rPr>
                <a:t>output image</a:t>
              </a:r>
            </a:p>
          </p:txBody>
        </p:sp>
        <p:sp>
          <p:nvSpPr>
            <p:cNvPr id="27" name="TextBox 26">
              <a:extLst>
                <a:ext uri="{FF2B5EF4-FFF2-40B4-BE49-F238E27FC236}">
                  <a16:creationId xmlns:a16="http://schemas.microsoft.com/office/drawing/2014/main" id="{72C34508-8769-B440-AD7A-6867CCA1B591}"/>
                </a:ext>
              </a:extLst>
            </p:cNvPr>
            <p:cNvSpPr txBox="1"/>
            <p:nvPr/>
          </p:nvSpPr>
          <p:spPr>
            <a:xfrm>
              <a:off x="2003986" y="243723"/>
              <a:ext cx="1259240" cy="169277"/>
            </a:xfrm>
            <a:prstGeom prst="rect">
              <a:avLst/>
            </a:prstGeom>
            <a:noFill/>
          </p:spPr>
          <p:txBody>
            <a:bodyPr wrap="square" tIns="0" bIns="0" rtlCol="0">
              <a:spAutoFit/>
            </a:bodyPr>
            <a:lstStyle/>
            <a:p>
              <a:pPr algn="ctr"/>
              <a:r>
                <a:rPr lang="en-US" sz="1100" dirty="0">
                  <a:latin typeface="Arial" panose="020B0604020202020204" pitchFamily="34" charset="0"/>
                  <a:cs typeface="Arial" panose="020B0604020202020204" pitchFamily="34" charset="0"/>
                </a:rPr>
                <a:t>random vector</a:t>
              </a:r>
            </a:p>
          </p:txBody>
        </p:sp>
        <p:cxnSp>
          <p:nvCxnSpPr>
            <p:cNvPr id="28" name="Straight Connector 27">
              <a:extLst>
                <a:ext uri="{FF2B5EF4-FFF2-40B4-BE49-F238E27FC236}">
                  <a16:creationId xmlns:a16="http://schemas.microsoft.com/office/drawing/2014/main" id="{FA2E34FF-D877-C142-A7AB-D8BAD016E889}"/>
                </a:ext>
              </a:extLst>
            </p:cNvPr>
            <p:cNvCxnSpPr>
              <a:cxnSpLocks/>
              <a:stCxn id="27" idx="2"/>
              <a:endCxn id="30" idx="2"/>
            </p:cNvCxnSpPr>
            <p:nvPr/>
          </p:nvCxnSpPr>
          <p:spPr>
            <a:xfrm>
              <a:off x="2633606" y="413000"/>
              <a:ext cx="1" cy="113176"/>
            </a:xfrm>
            <a:prstGeom prst="line">
              <a:avLst/>
            </a:prstGeom>
            <a:ln w="12700">
              <a:tailEnd type="triangle" w="sm" len="sm"/>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84EB6D7C-BC1E-A14C-B3AE-5E855A00BA03}"/>
                </a:ext>
              </a:extLst>
            </p:cNvPr>
            <p:cNvSpPr/>
            <p:nvPr/>
          </p:nvSpPr>
          <p:spPr>
            <a:xfrm flipV="1">
              <a:off x="2597094" y="863692"/>
              <a:ext cx="73025" cy="730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6508CE7-7AD3-BB4D-96F5-EFE76C1D088B}"/>
                </a:ext>
              </a:extLst>
            </p:cNvPr>
            <p:cNvSpPr/>
            <p:nvPr/>
          </p:nvSpPr>
          <p:spPr>
            <a:xfrm flipV="1">
              <a:off x="2577148" y="526176"/>
              <a:ext cx="112917" cy="757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Picture 37">
              <a:extLst>
                <a:ext uri="{FF2B5EF4-FFF2-40B4-BE49-F238E27FC236}">
                  <a16:creationId xmlns:a16="http://schemas.microsoft.com/office/drawing/2014/main" id="{CE45192D-2E51-7540-A1AC-75E068588E48}"/>
                </a:ext>
              </a:extLst>
            </p:cNvPr>
            <p:cNvPicPr>
              <a:picLocks noChangeAspect="1"/>
            </p:cNvPicPr>
            <p:nvPr/>
          </p:nvPicPr>
          <p:blipFill>
            <a:blip r:embed="rId6"/>
            <a:stretch>
              <a:fillRect/>
            </a:stretch>
          </p:blipFill>
          <p:spPr>
            <a:xfrm>
              <a:off x="844850" y="2811569"/>
              <a:ext cx="914400" cy="914400"/>
            </a:xfrm>
            <a:prstGeom prst="rect">
              <a:avLst/>
            </a:prstGeom>
          </p:spPr>
        </p:pic>
        <p:cxnSp>
          <p:nvCxnSpPr>
            <p:cNvPr id="41" name="Straight Connector 40">
              <a:extLst>
                <a:ext uri="{FF2B5EF4-FFF2-40B4-BE49-F238E27FC236}">
                  <a16:creationId xmlns:a16="http://schemas.microsoft.com/office/drawing/2014/main" id="{E2FCC8A3-8ECD-8648-A238-E5A2F9FD6F83}"/>
                </a:ext>
              </a:extLst>
            </p:cNvPr>
            <p:cNvCxnSpPr>
              <a:cxnSpLocks/>
            </p:cNvCxnSpPr>
            <p:nvPr/>
          </p:nvCxnSpPr>
          <p:spPr>
            <a:xfrm flipH="1">
              <a:off x="1765892" y="3672738"/>
              <a:ext cx="401825" cy="1"/>
            </a:xfrm>
            <a:prstGeom prst="line">
              <a:avLst/>
            </a:prstGeom>
            <a:ln w="63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pic>
          <p:nvPicPr>
            <p:cNvPr id="60" name="Picture 59">
              <a:extLst>
                <a:ext uri="{FF2B5EF4-FFF2-40B4-BE49-F238E27FC236}">
                  <a16:creationId xmlns:a16="http://schemas.microsoft.com/office/drawing/2014/main" id="{6A8BD1FD-8780-8F41-A404-CD21EEE7D8CB}"/>
                </a:ext>
              </a:extLst>
            </p:cNvPr>
            <p:cNvPicPr>
              <a:picLocks noChangeAspect="1"/>
            </p:cNvPicPr>
            <p:nvPr/>
          </p:nvPicPr>
          <p:blipFill>
            <a:blip r:embed="rId7"/>
            <a:stretch>
              <a:fillRect/>
            </a:stretch>
          </p:blipFill>
          <p:spPr>
            <a:xfrm>
              <a:off x="3338697" y="512767"/>
              <a:ext cx="2757303" cy="3033034"/>
            </a:xfrm>
            <a:prstGeom prst="rect">
              <a:avLst/>
            </a:prstGeom>
          </p:spPr>
        </p:pic>
        <p:cxnSp>
          <p:nvCxnSpPr>
            <p:cNvPr id="61" name="Straight Arrow Connector 60">
              <a:extLst>
                <a:ext uri="{FF2B5EF4-FFF2-40B4-BE49-F238E27FC236}">
                  <a16:creationId xmlns:a16="http://schemas.microsoft.com/office/drawing/2014/main" id="{0A01F8D6-CAFE-6942-B36B-14BC0AC518AB}"/>
                </a:ext>
              </a:extLst>
            </p:cNvPr>
            <p:cNvCxnSpPr>
              <a:cxnSpLocks/>
            </p:cNvCxnSpPr>
            <p:nvPr/>
          </p:nvCxnSpPr>
          <p:spPr>
            <a:xfrm>
              <a:off x="5859799" y="1560062"/>
              <a:ext cx="0" cy="2453127"/>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A5AB323-1CCA-EB41-B40A-294DFA30A859}"/>
              </a:ext>
            </a:extLst>
          </p:cNvPr>
          <p:cNvSpPr txBox="1"/>
          <p:nvPr/>
        </p:nvSpPr>
        <p:spPr>
          <a:xfrm>
            <a:off x="6383864" y="5555817"/>
            <a:ext cx="368145" cy="181454"/>
          </a:xfrm>
          <a:prstGeom prst="rect">
            <a:avLst/>
          </a:prstGeom>
          <a:noFill/>
        </p:spPr>
        <p:txBody>
          <a:bodyPr wrap="square" rtlCol="0">
            <a:spAutoFit/>
          </a:bodyPr>
          <a:lstStyle/>
          <a:p>
            <a:endParaRPr lang="en-US" sz="800" dirty="0"/>
          </a:p>
        </p:txBody>
      </p:sp>
      <p:grpSp>
        <p:nvGrpSpPr>
          <p:cNvPr id="4" name="Group 3">
            <a:extLst>
              <a:ext uri="{FF2B5EF4-FFF2-40B4-BE49-F238E27FC236}">
                <a16:creationId xmlns:a16="http://schemas.microsoft.com/office/drawing/2014/main" id="{BF5C039A-8EFF-094D-8ADE-C602F9C2126F}"/>
              </a:ext>
            </a:extLst>
          </p:cNvPr>
          <p:cNvGrpSpPr/>
          <p:nvPr/>
        </p:nvGrpSpPr>
        <p:grpSpPr>
          <a:xfrm>
            <a:off x="815772" y="3597221"/>
            <a:ext cx="9847905" cy="1958597"/>
            <a:chOff x="815772" y="3597221"/>
            <a:chExt cx="9847905" cy="1958597"/>
          </a:xfrm>
        </p:grpSpPr>
        <p:pic>
          <p:nvPicPr>
            <p:cNvPr id="5" name="Picture 4">
              <a:extLst>
                <a:ext uri="{FF2B5EF4-FFF2-40B4-BE49-F238E27FC236}">
                  <a16:creationId xmlns:a16="http://schemas.microsoft.com/office/drawing/2014/main" id="{7F068D23-B3C4-E244-BD1D-0E14C85C815E}"/>
                </a:ext>
              </a:extLst>
            </p:cNvPr>
            <p:cNvPicPr>
              <a:picLocks noChangeAspect="1"/>
            </p:cNvPicPr>
            <p:nvPr/>
          </p:nvPicPr>
          <p:blipFill>
            <a:blip r:embed="rId8"/>
            <a:stretch>
              <a:fillRect/>
            </a:stretch>
          </p:blipFill>
          <p:spPr>
            <a:xfrm>
              <a:off x="873794" y="3977559"/>
              <a:ext cx="7975600" cy="1409700"/>
            </a:xfrm>
            <a:prstGeom prst="rect">
              <a:avLst/>
            </a:prstGeom>
          </p:spPr>
        </p:pic>
        <p:sp>
          <p:nvSpPr>
            <p:cNvPr id="44" name="TextBox 43">
              <a:extLst>
                <a:ext uri="{FF2B5EF4-FFF2-40B4-BE49-F238E27FC236}">
                  <a16:creationId xmlns:a16="http://schemas.microsoft.com/office/drawing/2014/main" id="{EBE00D85-DECC-CE44-91B9-B932C25FC8A0}"/>
                </a:ext>
              </a:extLst>
            </p:cNvPr>
            <p:cNvSpPr txBox="1"/>
            <p:nvPr/>
          </p:nvSpPr>
          <p:spPr>
            <a:xfrm>
              <a:off x="3367143" y="3597221"/>
              <a:ext cx="2625466" cy="461665"/>
            </a:xfrm>
            <a:prstGeom prst="rect">
              <a:avLst/>
            </a:prstGeom>
            <a:noFill/>
          </p:spPr>
          <p:txBody>
            <a:bodyPr wrap="square" lIns="0" rIns="0" rtlCol="0">
              <a:spAutoFit/>
            </a:bodyPr>
            <a:lstStyle/>
            <a:p>
              <a:r>
                <a:rPr lang="en-US" sz="2400" dirty="0">
                  <a:latin typeface="Arial" panose="020B0604020202020204" pitchFamily="34" charset="0"/>
                  <a:cs typeface="Arial" panose="020B0604020202020204" pitchFamily="34" charset="0"/>
                </a:rPr>
                <a:t>Layer 5 Summary</a:t>
              </a:r>
            </a:p>
          </p:txBody>
        </p:sp>
        <p:grpSp>
          <p:nvGrpSpPr>
            <p:cNvPr id="47" name="Group 46">
              <a:extLst>
                <a:ext uri="{FF2B5EF4-FFF2-40B4-BE49-F238E27FC236}">
                  <a16:creationId xmlns:a16="http://schemas.microsoft.com/office/drawing/2014/main" id="{C0C99796-A5D1-9248-97A0-74848A57334C}"/>
                </a:ext>
              </a:extLst>
            </p:cNvPr>
            <p:cNvGrpSpPr/>
            <p:nvPr/>
          </p:nvGrpSpPr>
          <p:grpSpPr>
            <a:xfrm>
              <a:off x="9761765" y="3942511"/>
              <a:ext cx="901912" cy="893899"/>
              <a:chOff x="5156791" y="807114"/>
              <a:chExt cx="901912" cy="893899"/>
            </a:xfrm>
          </p:grpSpPr>
          <p:pic>
            <p:nvPicPr>
              <p:cNvPr id="48" name="Picture 47">
                <a:extLst>
                  <a:ext uri="{FF2B5EF4-FFF2-40B4-BE49-F238E27FC236}">
                    <a16:creationId xmlns:a16="http://schemas.microsoft.com/office/drawing/2014/main" id="{DB8EA814-9C50-764C-AD47-027CE1D62581}"/>
                  </a:ext>
                </a:extLst>
              </p:cNvPr>
              <p:cNvPicPr>
                <a:picLocks noChangeAspect="1"/>
              </p:cNvPicPr>
              <p:nvPr/>
            </p:nvPicPr>
            <p:blipFill>
              <a:blip r:embed="rId9"/>
              <a:stretch>
                <a:fillRect/>
              </a:stretch>
            </p:blipFill>
            <p:spPr>
              <a:xfrm>
                <a:off x="5232552" y="877792"/>
                <a:ext cx="152400" cy="152400"/>
              </a:xfrm>
              <a:prstGeom prst="rect">
                <a:avLst/>
              </a:prstGeom>
            </p:spPr>
          </p:pic>
          <p:pic>
            <p:nvPicPr>
              <p:cNvPr id="49" name="Picture 48">
                <a:extLst>
                  <a:ext uri="{FF2B5EF4-FFF2-40B4-BE49-F238E27FC236}">
                    <a16:creationId xmlns:a16="http://schemas.microsoft.com/office/drawing/2014/main" id="{B30EDD23-0934-E645-A2F1-3DE95A57410F}"/>
                  </a:ext>
                </a:extLst>
              </p:cNvPr>
              <p:cNvPicPr>
                <a:picLocks noChangeAspect="1"/>
              </p:cNvPicPr>
              <p:nvPr/>
            </p:nvPicPr>
            <p:blipFill>
              <a:blip r:embed="rId10"/>
              <a:stretch>
                <a:fillRect/>
              </a:stretch>
            </p:blipFill>
            <p:spPr>
              <a:xfrm>
                <a:off x="5232552" y="1083022"/>
                <a:ext cx="152400" cy="152400"/>
              </a:xfrm>
              <a:prstGeom prst="rect">
                <a:avLst/>
              </a:prstGeom>
            </p:spPr>
          </p:pic>
          <p:pic>
            <p:nvPicPr>
              <p:cNvPr id="50" name="Picture 49">
                <a:extLst>
                  <a:ext uri="{FF2B5EF4-FFF2-40B4-BE49-F238E27FC236}">
                    <a16:creationId xmlns:a16="http://schemas.microsoft.com/office/drawing/2014/main" id="{849B0C24-7184-1B4D-A8C7-AD66DF2C256E}"/>
                  </a:ext>
                </a:extLst>
              </p:cNvPr>
              <p:cNvPicPr>
                <a:picLocks noChangeAspect="1"/>
              </p:cNvPicPr>
              <p:nvPr/>
            </p:nvPicPr>
            <p:blipFill>
              <a:blip r:embed="rId11"/>
              <a:stretch>
                <a:fillRect/>
              </a:stretch>
            </p:blipFill>
            <p:spPr>
              <a:xfrm>
                <a:off x="5232275" y="1288750"/>
                <a:ext cx="152400" cy="152400"/>
              </a:xfrm>
              <a:prstGeom prst="rect">
                <a:avLst/>
              </a:prstGeom>
            </p:spPr>
          </p:pic>
          <p:pic>
            <p:nvPicPr>
              <p:cNvPr id="51" name="Picture 50">
                <a:extLst>
                  <a:ext uri="{FF2B5EF4-FFF2-40B4-BE49-F238E27FC236}">
                    <a16:creationId xmlns:a16="http://schemas.microsoft.com/office/drawing/2014/main" id="{E6430FFB-110C-594C-8694-BFBA543AD2C0}"/>
                  </a:ext>
                </a:extLst>
              </p:cNvPr>
              <p:cNvPicPr>
                <a:picLocks noChangeAspect="1"/>
              </p:cNvPicPr>
              <p:nvPr/>
            </p:nvPicPr>
            <p:blipFill>
              <a:blip r:embed="rId12"/>
              <a:stretch>
                <a:fillRect/>
              </a:stretch>
            </p:blipFill>
            <p:spPr>
              <a:xfrm>
                <a:off x="5232275" y="1494219"/>
                <a:ext cx="152400" cy="152400"/>
              </a:xfrm>
              <a:prstGeom prst="rect">
                <a:avLst/>
              </a:prstGeom>
            </p:spPr>
          </p:pic>
          <p:sp>
            <p:nvSpPr>
              <p:cNvPr id="52" name="TextBox 51">
                <a:extLst>
                  <a:ext uri="{FF2B5EF4-FFF2-40B4-BE49-F238E27FC236}">
                    <a16:creationId xmlns:a16="http://schemas.microsoft.com/office/drawing/2014/main" id="{C84FB522-6A40-F446-94E8-4BDAF49E248E}"/>
                  </a:ext>
                </a:extLst>
              </p:cNvPr>
              <p:cNvSpPr txBox="1"/>
              <p:nvPr/>
            </p:nvSpPr>
            <p:spPr>
              <a:xfrm>
                <a:off x="5156791" y="807114"/>
                <a:ext cx="901912" cy="893899"/>
              </a:xfrm>
              <a:prstGeom prst="rect">
                <a:avLst/>
              </a:prstGeom>
              <a:noFill/>
              <a:ln w="6350">
                <a:solidFill>
                  <a:schemeClr val="tx1"/>
                </a:solidFill>
              </a:ln>
            </p:spPr>
            <p:txBody>
              <a:bodyPr wrap="square" lIns="274320" rtlCol="0">
                <a:spAutoFit/>
              </a:bodyPr>
              <a:lstStyle/>
              <a:p>
                <a:pPr>
                  <a:lnSpc>
                    <a:spcPts val="1620"/>
                  </a:lnSpc>
                </a:pPr>
                <a:r>
                  <a:rPr lang="en-US" sz="1100" dirty="0">
                    <a:ln w="6350">
                      <a:noFill/>
                    </a:ln>
                    <a:latin typeface="Arial" panose="020B0604020202020204" pitchFamily="34" charset="0"/>
                    <a:cs typeface="Arial" panose="020B0604020202020204" pitchFamily="34" charset="0"/>
                  </a:rPr>
                  <a:t>object</a:t>
                </a:r>
                <a:br>
                  <a:rPr lang="en-US" sz="1100" dirty="0">
                    <a:ln w="6350">
                      <a:noFill/>
                    </a:ln>
                    <a:latin typeface="Arial" panose="020B0604020202020204" pitchFamily="34" charset="0"/>
                    <a:cs typeface="Arial" panose="020B0604020202020204" pitchFamily="34" charset="0"/>
                  </a:rPr>
                </a:br>
                <a:r>
                  <a:rPr lang="en-US" sz="1100" dirty="0">
                    <a:ln w="6350">
                      <a:noFill/>
                    </a:ln>
                    <a:latin typeface="Arial" panose="020B0604020202020204" pitchFamily="34" charset="0"/>
                    <a:cs typeface="Arial" panose="020B0604020202020204" pitchFamily="34" charset="0"/>
                  </a:rPr>
                  <a:t>part</a:t>
                </a:r>
                <a:br>
                  <a:rPr lang="en-US" sz="1100" dirty="0">
                    <a:ln w="6350">
                      <a:noFill/>
                    </a:ln>
                    <a:latin typeface="Arial" panose="020B0604020202020204" pitchFamily="34" charset="0"/>
                    <a:cs typeface="Arial" panose="020B0604020202020204" pitchFamily="34" charset="0"/>
                  </a:rPr>
                </a:br>
                <a:r>
                  <a:rPr lang="en-US" sz="1100" dirty="0">
                    <a:ln w="6350">
                      <a:noFill/>
                    </a:ln>
                    <a:latin typeface="Arial" panose="020B0604020202020204" pitchFamily="34" charset="0"/>
                    <a:cs typeface="Arial" panose="020B0604020202020204" pitchFamily="34" charset="0"/>
                  </a:rPr>
                  <a:t>material</a:t>
                </a:r>
                <a:br>
                  <a:rPr lang="en-US" sz="1100" dirty="0">
                    <a:ln w="6350">
                      <a:noFill/>
                    </a:ln>
                    <a:latin typeface="Arial" panose="020B0604020202020204" pitchFamily="34" charset="0"/>
                    <a:cs typeface="Arial" panose="020B0604020202020204" pitchFamily="34" charset="0"/>
                  </a:rPr>
                </a:br>
                <a:r>
                  <a:rPr lang="en-US" sz="1100" dirty="0">
                    <a:ln w="6350">
                      <a:noFill/>
                    </a:ln>
                    <a:latin typeface="Arial" panose="020B0604020202020204" pitchFamily="34" charset="0"/>
                    <a:cs typeface="Arial" panose="020B0604020202020204" pitchFamily="34" charset="0"/>
                  </a:rPr>
                  <a:t>color</a:t>
                </a:r>
              </a:p>
            </p:txBody>
          </p:sp>
        </p:grpSp>
        <p:cxnSp>
          <p:nvCxnSpPr>
            <p:cNvPr id="62" name="Elbow Connector 61">
              <a:extLst>
                <a:ext uri="{FF2B5EF4-FFF2-40B4-BE49-F238E27FC236}">
                  <a16:creationId xmlns:a16="http://schemas.microsoft.com/office/drawing/2014/main" id="{CF9306FE-387D-EF44-AD1B-5B287ECCC2F0}"/>
                </a:ext>
              </a:extLst>
            </p:cNvPr>
            <p:cNvCxnSpPr>
              <a:cxnSpLocks/>
              <a:stCxn id="72" idx="2"/>
              <a:endCxn id="76" idx="0"/>
            </p:cNvCxnSpPr>
            <p:nvPr/>
          </p:nvCxnSpPr>
          <p:spPr>
            <a:xfrm rot="16200000" flipH="1">
              <a:off x="8754247" y="4606585"/>
              <a:ext cx="606927" cy="1285895"/>
            </a:xfrm>
            <a:prstGeom prst="bentConnector3">
              <a:avLst>
                <a:gd name="adj1" fmla="val 43825"/>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BC40FC0A-AFEB-2A4E-9FCE-31C4E1B3CC66}"/>
                </a:ext>
              </a:extLst>
            </p:cNvPr>
            <p:cNvSpPr txBox="1"/>
            <p:nvPr/>
          </p:nvSpPr>
          <p:spPr>
            <a:xfrm>
              <a:off x="7511162" y="4869547"/>
              <a:ext cx="368145" cy="181454"/>
            </a:xfrm>
            <a:prstGeom prst="rect">
              <a:avLst/>
            </a:prstGeom>
            <a:noFill/>
          </p:spPr>
          <p:txBody>
            <a:bodyPr wrap="square" rtlCol="0">
              <a:spAutoFit/>
            </a:bodyPr>
            <a:lstStyle/>
            <a:p>
              <a:endParaRPr lang="en-US" sz="800" dirty="0"/>
            </a:p>
          </p:txBody>
        </p:sp>
        <p:cxnSp>
          <p:nvCxnSpPr>
            <p:cNvPr id="64" name="Elbow Connector 63">
              <a:extLst>
                <a:ext uri="{FF2B5EF4-FFF2-40B4-BE49-F238E27FC236}">
                  <a16:creationId xmlns:a16="http://schemas.microsoft.com/office/drawing/2014/main" id="{66FCE5EB-27BE-E441-97A1-DC028726463C}"/>
                </a:ext>
              </a:extLst>
            </p:cNvPr>
            <p:cNvCxnSpPr>
              <a:cxnSpLocks/>
            </p:cNvCxnSpPr>
            <p:nvPr/>
          </p:nvCxnSpPr>
          <p:spPr>
            <a:xfrm rot="5400000">
              <a:off x="690356" y="5139896"/>
              <a:ext cx="529001" cy="278169"/>
            </a:xfrm>
            <a:prstGeom prst="bentConnector3">
              <a:avLst>
                <a:gd name="adj1" fmla="val 32998"/>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5" name="Elbow Connector 64">
              <a:extLst>
                <a:ext uri="{FF2B5EF4-FFF2-40B4-BE49-F238E27FC236}">
                  <a16:creationId xmlns:a16="http://schemas.microsoft.com/office/drawing/2014/main" id="{22B077D8-503F-0A4A-8DAC-06E95757A46D}"/>
                </a:ext>
              </a:extLst>
            </p:cNvPr>
            <p:cNvCxnSpPr>
              <a:cxnSpLocks/>
              <a:stCxn id="69" idx="2"/>
              <a:endCxn id="71" idx="0"/>
            </p:cNvCxnSpPr>
            <p:nvPr/>
          </p:nvCxnSpPr>
          <p:spPr>
            <a:xfrm rot="5400000">
              <a:off x="6696201" y="4924928"/>
              <a:ext cx="502626" cy="759153"/>
            </a:xfrm>
            <a:prstGeom prst="bentConnector3">
              <a:avLst>
                <a:gd name="adj1" fmla="val 29123"/>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629C55D-CB21-6E4A-BF46-4F6134E391A2}"/>
                </a:ext>
              </a:extLst>
            </p:cNvPr>
            <p:cNvSpPr txBox="1"/>
            <p:nvPr/>
          </p:nvSpPr>
          <p:spPr>
            <a:xfrm>
              <a:off x="6508873" y="4962234"/>
              <a:ext cx="368145" cy="181454"/>
            </a:xfrm>
            <a:prstGeom prst="rect">
              <a:avLst/>
            </a:prstGeom>
            <a:noFill/>
          </p:spPr>
          <p:txBody>
            <a:bodyPr wrap="square" rtlCol="0">
              <a:spAutoFit/>
            </a:bodyPr>
            <a:lstStyle/>
            <a:p>
              <a:endParaRPr lang="en-US" sz="800" dirty="0"/>
            </a:p>
          </p:txBody>
        </p:sp>
        <p:sp>
          <p:nvSpPr>
            <p:cNvPr id="67" name="TextBox 66">
              <a:extLst>
                <a:ext uri="{FF2B5EF4-FFF2-40B4-BE49-F238E27FC236}">
                  <a16:creationId xmlns:a16="http://schemas.microsoft.com/office/drawing/2014/main" id="{CDF4D8E7-042C-404E-A284-A03C1F31852D}"/>
                </a:ext>
              </a:extLst>
            </p:cNvPr>
            <p:cNvSpPr txBox="1"/>
            <p:nvPr/>
          </p:nvSpPr>
          <p:spPr>
            <a:xfrm>
              <a:off x="6519033" y="4941914"/>
              <a:ext cx="368145" cy="181454"/>
            </a:xfrm>
            <a:prstGeom prst="rect">
              <a:avLst/>
            </a:prstGeom>
            <a:noFill/>
          </p:spPr>
          <p:txBody>
            <a:bodyPr wrap="square" rtlCol="0">
              <a:spAutoFit/>
            </a:bodyPr>
            <a:lstStyle/>
            <a:p>
              <a:endParaRPr lang="en-US" sz="800" dirty="0"/>
            </a:p>
          </p:txBody>
        </p:sp>
        <p:sp>
          <p:nvSpPr>
            <p:cNvPr id="68" name="TextBox 67">
              <a:extLst>
                <a:ext uri="{FF2B5EF4-FFF2-40B4-BE49-F238E27FC236}">
                  <a16:creationId xmlns:a16="http://schemas.microsoft.com/office/drawing/2014/main" id="{E292AC3B-C39C-0943-A2DA-3E66ED4607BA}"/>
                </a:ext>
              </a:extLst>
            </p:cNvPr>
            <p:cNvSpPr txBox="1"/>
            <p:nvPr/>
          </p:nvSpPr>
          <p:spPr>
            <a:xfrm>
              <a:off x="6569833" y="4952074"/>
              <a:ext cx="368145" cy="181454"/>
            </a:xfrm>
            <a:prstGeom prst="rect">
              <a:avLst/>
            </a:prstGeom>
            <a:noFill/>
          </p:spPr>
          <p:txBody>
            <a:bodyPr wrap="square" rtlCol="0">
              <a:spAutoFit/>
            </a:bodyPr>
            <a:lstStyle/>
            <a:p>
              <a:endParaRPr lang="en-US" sz="800" dirty="0"/>
            </a:p>
          </p:txBody>
        </p:sp>
        <p:sp>
          <p:nvSpPr>
            <p:cNvPr id="69" name="TextBox 68">
              <a:extLst>
                <a:ext uri="{FF2B5EF4-FFF2-40B4-BE49-F238E27FC236}">
                  <a16:creationId xmlns:a16="http://schemas.microsoft.com/office/drawing/2014/main" id="{D3CEC67F-5542-3247-BBFA-3C2F0ADCC458}"/>
                </a:ext>
              </a:extLst>
            </p:cNvPr>
            <p:cNvSpPr txBox="1"/>
            <p:nvPr/>
          </p:nvSpPr>
          <p:spPr>
            <a:xfrm>
              <a:off x="7143017" y="4871737"/>
              <a:ext cx="368145" cy="181454"/>
            </a:xfrm>
            <a:prstGeom prst="rect">
              <a:avLst/>
            </a:prstGeom>
            <a:noFill/>
          </p:spPr>
          <p:txBody>
            <a:bodyPr wrap="square" rtlCol="0">
              <a:spAutoFit/>
            </a:bodyPr>
            <a:lstStyle/>
            <a:p>
              <a:endParaRPr lang="en-US" sz="800" dirty="0"/>
            </a:p>
          </p:txBody>
        </p:sp>
        <p:sp>
          <p:nvSpPr>
            <p:cNvPr id="70" name="TextBox 69">
              <a:extLst>
                <a:ext uri="{FF2B5EF4-FFF2-40B4-BE49-F238E27FC236}">
                  <a16:creationId xmlns:a16="http://schemas.microsoft.com/office/drawing/2014/main" id="{8E234F1D-842A-0748-A9CB-BA73F9C7FE77}"/>
                </a:ext>
              </a:extLst>
            </p:cNvPr>
            <p:cNvSpPr txBox="1"/>
            <p:nvPr/>
          </p:nvSpPr>
          <p:spPr>
            <a:xfrm>
              <a:off x="909868" y="4822882"/>
              <a:ext cx="368145" cy="181454"/>
            </a:xfrm>
            <a:prstGeom prst="rect">
              <a:avLst/>
            </a:prstGeom>
            <a:noFill/>
          </p:spPr>
          <p:txBody>
            <a:bodyPr wrap="square" rtlCol="0">
              <a:spAutoFit/>
            </a:bodyPr>
            <a:lstStyle/>
            <a:p>
              <a:endParaRPr lang="en-US" sz="800" dirty="0"/>
            </a:p>
          </p:txBody>
        </p:sp>
        <p:sp>
          <p:nvSpPr>
            <p:cNvPr id="72" name="TextBox 71">
              <a:extLst>
                <a:ext uri="{FF2B5EF4-FFF2-40B4-BE49-F238E27FC236}">
                  <a16:creationId xmlns:a16="http://schemas.microsoft.com/office/drawing/2014/main" id="{F55EEF7B-8ABF-5C4B-BAD8-D57C494ACD7C}"/>
                </a:ext>
              </a:extLst>
            </p:cNvPr>
            <p:cNvSpPr txBox="1"/>
            <p:nvPr/>
          </p:nvSpPr>
          <p:spPr>
            <a:xfrm>
              <a:off x="8230690" y="4764616"/>
              <a:ext cx="368145" cy="181454"/>
            </a:xfrm>
            <a:prstGeom prst="rect">
              <a:avLst/>
            </a:prstGeom>
            <a:noFill/>
          </p:spPr>
          <p:txBody>
            <a:bodyPr wrap="square" rtlCol="0">
              <a:spAutoFit/>
            </a:bodyPr>
            <a:lstStyle/>
            <a:p>
              <a:endParaRPr lang="en-US" sz="800" dirty="0"/>
            </a:p>
          </p:txBody>
        </p:sp>
      </p:grpSp>
      <p:sp>
        <p:nvSpPr>
          <p:cNvPr id="74" name="TextBox 73">
            <a:extLst>
              <a:ext uri="{FF2B5EF4-FFF2-40B4-BE49-F238E27FC236}">
                <a16:creationId xmlns:a16="http://schemas.microsoft.com/office/drawing/2014/main" id="{683534EF-6B9B-3D4C-B045-4EA088942AC8}"/>
              </a:ext>
            </a:extLst>
          </p:cNvPr>
          <p:cNvSpPr txBox="1"/>
          <p:nvPr/>
        </p:nvSpPr>
        <p:spPr>
          <a:xfrm>
            <a:off x="746012" y="5552997"/>
            <a:ext cx="3429000" cy="875738"/>
          </a:xfrm>
          <a:prstGeom prst="rect">
            <a:avLst/>
          </a:prstGeom>
          <a:noFill/>
          <a:ln w="6350">
            <a:solidFill>
              <a:schemeClr val="tx1"/>
            </a:solidFill>
          </a:ln>
        </p:spPr>
        <p:txBody>
          <a:bodyPr wrap="square" lIns="45720" tIns="18288" rIns="45720" bIns="18288" rtlCol="0">
            <a:noAutofit/>
          </a:bodyPr>
          <a:lstStyle/>
          <a:p>
            <a:r>
              <a:rPr lang="en-US" sz="1100" dirty="0">
                <a:latin typeface="Arial" panose="020B0604020202020204" pitchFamily="34" charset="0"/>
                <a:cs typeface="Arial" panose="020B0604020202020204" pitchFamily="34" charset="0"/>
              </a:rPr>
              <a:t>unit 498 “oven” (object)</a:t>
            </a:r>
          </a:p>
        </p:txBody>
      </p:sp>
      <p:sp>
        <p:nvSpPr>
          <p:cNvPr id="75" name="TextBox 74">
            <a:extLst>
              <a:ext uri="{FF2B5EF4-FFF2-40B4-BE49-F238E27FC236}">
                <a16:creationId xmlns:a16="http://schemas.microsoft.com/office/drawing/2014/main" id="{3C9256B6-6DC3-CA49-A2CC-596F5E76A0FD}"/>
              </a:ext>
            </a:extLst>
          </p:cNvPr>
          <p:cNvSpPr txBox="1"/>
          <p:nvPr/>
        </p:nvSpPr>
        <p:spPr>
          <a:xfrm>
            <a:off x="4366085" y="5552997"/>
            <a:ext cx="3429000" cy="875738"/>
          </a:xfrm>
          <a:prstGeom prst="rect">
            <a:avLst/>
          </a:prstGeom>
          <a:noFill/>
          <a:ln w="6350">
            <a:solidFill>
              <a:schemeClr val="tx1"/>
            </a:solidFill>
          </a:ln>
        </p:spPr>
        <p:txBody>
          <a:bodyPr wrap="square" lIns="45720" tIns="18288" rIns="45720" bIns="18288" rtlCol="0">
            <a:noAutofit/>
          </a:bodyPr>
          <a:lstStyle/>
          <a:p>
            <a:r>
              <a:rPr lang="en-US" sz="1100" dirty="0">
                <a:latin typeface="Arial" panose="020B0604020202020204" pitchFamily="34" charset="0"/>
                <a:cs typeface="Arial" panose="020B0604020202020204" pitchFamily="34" charset="0"/>
              </a:rPr>
              <a:t>unit 244 “chair top” (part)</a:t>
            </a:r>
          </a:p>
        </p:txBody>
      </p:sp>
      <p:sp>
        <p:nvSpPr>
          <p:cNvPr id="76" name="TextBox 75">
            <a:extLst>
              <a:ext uri="{FF2B5EF4-FFF2-40B4-BE49-F238E27FC236}">
                <a16:creationId xmlns:a16="http://schemas.microsoft.com/office/drawing/2014/main" id="{DE531A29-3237-9742-A348-F2682785CFF0}"/>
              </a:ext>
            </a:extLst>
          </p:cNvPr>
          <p:cNvSpPr txBox="1"/>
          <p:nvPr/>
        </p:nvSpPr>
        <p:spPr>
          <a:xfrm>
            <a:off x="7986158" y="5552997"/>
            <a:ext cx="3429000" cy="875738"/>
          </a:xfrm>
          <a:prstGeom prst="rect">
            <a:avLst/>
          </a:prstGeom>
          <a:noFill/>
          <a:ln w="6350">
            <a:solidFill>
              <a:schemeClr val="tx1"/>
            </a:solidFill>
          </a:ln>
        </p:spPr>
        <p:txBody>
          <a:bodyPr wrap="square" lIns="45720" tIns="18288" rIns="45720" bIns="18288" rtlCol="0">
            <a:noAutofit/>
          </a:bodyPr>
          <a:lstStyle/>
          <a:p>
            <a:r>
              <a:rPr lang="en-US" sz="1100" dirty="0">
                <a:latin typeface="Arial" panose="020B0604020202020204" pitchFamily="34" charset="0"/>
                <a:cs typeface="Arial" panose="020B0604020202020204" pitchFamily="34" charset="0"/>
              </a:rPr>
              <a:t>unit 58 “red” (color)</a:t>
            </a:r>
          </a:p>
        </p:txBody>
      </p:sp>
      <p:sp>
        <p:nvSpPr>
          <p:cNvPr id="78" name="Title 1">
            <a:extLst>
              <a:ext uri="{FF2B5EF4-FFF2-40B4-BE49-F238E27FC236}">
                <a16:creationId xmlns:a16="http://schemas.microsoft.com/office/drawing/2014/main" id="{BF409B9E-9A3F-CB41-8505-84505F76E2F7}"/>
              </a:ext>
            </a:extLst>
          </p:cNvPr>
          <p:cNvSpPr>
            <a:spLocks noGrp="1"/>
          </p:cNvSpPr>
          <p:nvPr>
            <p:ph type="title"/>
          </p:nvPr>
        </p:nvSpPr>
        <p:spPr>
          <a:xfrm>
            <a:off x="5841963" y="0"/>
            <a:ext cx="6359236" cy="2776395"/>
          </a:xfrm>
        </p:spPr>
        <p:txBody>
          <a:bodyPr>
            <a:noAutofit/>
          </a:bodyPr>
          <a:lstStyle/>
          <a:p>
            <a:pPr algn="ctr"/>
            <a:r>
              <a:rPr lang="en-US" sz="4800" dirty="0"/>
              <a:t>Semantics Emerge in</a:t>
            </a:r>
            <a:br>
              <a:rPr lang="en-US" sz="4800" dirty="0"/>
            </a:br>
            <a:r>
              <a:rPr lang="en-US" sz="4800" dirty="0"/>
              <a:t>Middle Layers</a:t>
            </a:r>
            <a:br>
              <a:rPr lang="en-US" sz="4800" dirty="0"/>
            </a:br>
            <a:r>
              <a:rPr lang="en-US" sz="4800" dirty="0"/>
              <a:t>of a Generator</a:t>
            </a:r>
          </a:p>
        </p:txBody>
      </p:sp>
      <p:sp>
        <p:nvSpPr>
          <p:cNvPr id="79" name="TextBox 78">
            <a:extLst>
              <a:ext uri="{FF2B5EF4-FFF2-40B4-BE49-F238E27FC236}">
                <a16:creationId xmlns:a16="http://schemas.microsoft.com/office/drawing/2014/main" id="{CC01FF98-4113-EE42-8F20-ED13C031ED1E}"/>
              </a:ext>
            </a:extLst>
          </p:cNvPr>
          <p:cNvSpPr txBox="1"/>
          <p:nvPr/>
        </p:nvSpPr>
        <p:spPr>
          <a:xfrm>
            <a:off x="4126543" y="6365557"/>
            <a:ext cx="8065457" cy="492443"/>
          </a:xfrm>
          <a:prstGeom prst="rect">
            <a:avLst/>
          </a:prstGeom>
          <a:noFill/>
        </p:spPr>
        <p:txBody>
          <a:bodyPr wrap="square" rtlCol="0">
            <a:spAutoFit/>
          </a:bodyPr>
          <a:lstStyle/>
          <a:p>
            <a:pPr algn="r"/>
            <a:r>
              <a:rPr lang="en-US" sz="2600" dirty="0"/>
              <a:t>Role of Individual Units</a:t>
            </a:r>
            <a:r>
              <a:rPr lang="zh-CN" altLang="en-US" sz="2600" dirty="0"/>
              <a:t> </a:t>
            </a:r>
            <a:r>
              <a:rPr lang="en-US" sz="2600" dirty="0"/>
              <a:t>[Ba</a:t>
            </a:r>
            <a:r>
              <a:rPr lang="en-US" altLang="zh-CN" sz="2600" dirty="0"/>
              <a:t>u</a:t>
            </a:r>
            <a:r>
              <a:rPr lang="zh-CN" altLang="en-US" sz="2600" dirty="0"/>
              <a:t> </a:t>
            </a:r>
            <a:r>
              <a:rPr lang="en-US" sz="2600" dirty="0"/>
              <a:t>et al.</a:t>
            </a:r>
            <a:r>
              <a:rPr lang="en-US" altLang="zh-CN" sz="2600" dirty="0"/>
              <a:t>,</a:t>
            </a:r>
            <a:r>
              <a:rPr lang="en-US" sz="2600" dirty="0"/>
              <a:t> PNAS 2020</a:t>
            </a:r>
            <a:r>
              <a:rPr lang="en-US" altLang="zh-CN" sz="2600" dirty="0"/>
              <a:t>]</a:t>
            </a:r>
            <a:endParaRPr lang="en-US" sz="2600" dirty="0"/>
          </a:p>
        </p:txBody>
      </p:sp>
      <p:sp>
        <p:nvSpPr>
          <p:cNvPr id="2" name="Slide Number Placeholder 1">
            <a:extLst>
              <a:ext uri="{FF2B5EF4-FFF2-40B4-BE49-F238E27FC236}">
                <a16:creationId xmlns:a16="http://schemas.microsoft.com/office/drawing/2014/main" id="{D7100857-6340-084E-808D-B854A8920A25}"/>
              </a:ext>
            </a:extLst>
          </p:cNvPr>
          <p:cNvSpPr>
            <a:spLocks noGrp="1"/>
          </p:cNvSpPr>
          <p:nvPr>
            <p:ph type="sldNum" sz="quarter" idx="12"/>
          </p:nvPr>
        </p:nvSpPr>
        <p:spPr/>
        <p:txBody>
          <a:bodyPr/>
          <a:lstStyle/>
          <a:p>
            <a:fld id="{1C5BAF6F-9C19-C542-80D4-E4BC724303C8}" type="slidenum">
              <a:rPr lang="en-US" smtClean="0"/>
              <a:t>72</a:t>
            </a:fld>
            <a:endParaRPr lang="en-US"/>
          </a:p>
        </p:txBody>
      </p:sp>
    </p:spTree>
    <p:extLst>
      <p:ext uri="{BB962C8B-B14F-4D97-AF65-F5344CB8AC3E}">
        <p14:creationId xmlns:p14="http://schemas.microsoft.com/office/powerpoint/2010/main" val="1363223641"/>
      </p:ext>
    </p:extLst>
  </p:cSld>
  <p:clrMapOvr>
    <a:masterClrMapping/>
  </p:clrMapOvr>
  <mc:AlternateContent xmlns:mc="http://schemas.openxmlformats.org/markup-compatibility/2006" xmlns:p14="http://schemas.microsoft.com/office/powerpoint/2010/main">
    <mc:Choice Requires="p14">
      <p:transition spd="slow" p14:dur="2000" advTm="53553"/>
    </mc:Choice>
    <mc:Fallback xmlns="">
      <p:transition spd="slow" advTm="535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D01836-65FD-5A49-809A-331C36BB4219}"/>
              </a:ext>
            </a:extLst>
          </p:cNvPr>
          <p:cNvPicPr>
            <a:picLocks noChangeAspect="1"/>
          </p:cNvPicPr>
          <p:nvPr/>
        </p:nvPicPr>
        <p:blipFill>
          <a:blip r:embed="rId4"/>
          <a:srcRect/>
          <a:stretch/>
        </p:blipFill>
        <p:spPr>
          <a:xfrm>
            <a:off x="1239199" y="1526884"/>
            <a:ext cx="4114800" cy="4114800"/>
          </a:xfrm>
          <a:prstGeom prst="rect">
            <a:avLst/>
          </a:prstGeom>
        </p:spPr>
      </p:pic>
      <p:pic>
        <p:nvPicPr>
          <p:cNvPr id="5" name="Picture 4">
            <a:extLst>
              <a:ext uri="{FF2B5EF4-FFF2-40B4-BE49-F238E27FC236}">
                <a16:creationId xmlns:a16="http://schemas.microsoft.com/office/drawing/2014/main" id="{F5C6F24B-10ED-8848-B263-E877E7C9CF29}"/>
              </a:ext>
            </a:extLst>
          </p:cNvPr>
          <p:cNvPicPr>
            <a:picLocks noChangeAspect="1"/>
          </p:cNvPicPr>
          <p:nvPr/>
        </p:nvPicPr>
        <p:blipFill>
          <a:blip r:embed="rId5"/>
          <a:srcRect/>
          <a:stretch/>
        </p:blipFill>
        <p:spPr>
          <a:xfrm>
            <a:off x="6838001"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off tree neurons</a:t>
            </a:r>
          </a:p>
        </p:txBody>
      </p:sp>
      <p:sp>
        <p:nvSpPr>
          <p:cNvPr id="9" name="Right Arrow 8">
            <a:extLst>
              <a:ext uri="{FF2B5EF4-FFF2-40B4-BE49-F238E27FC236}">
                <a16:creationId xmlns:a16="http://schemas.microsoft.com/office/drawing/2014/main" id="{9800E755-CDC3-0340-9363-E9AD5B8368E5}"/>
              </a:ext>
            </a:extLst>
          </p:cNvPr>
          <p:cNvSpPr/>
          <p:nvPr/>
        </p:nvSpPr>
        <p:spPr>
          <a:xfrm>
            <a:off x="5826251" y="3397848"/>
            <a:ext cx="539498" cy="37287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F4EDA22-F1EB-9D4D-94B7-6EE855ACA775}"/>
              </a:ext>
            </a:extLst>
          </p:cNvPr>
          <p:cNvPicPr>
            <a:picLocks noChangeAspect="1"/>
          </p:cNvPicPr>
          <p:nvPr/>
        </p:nvPicPr>
        <p:blipFill>
          <a:blip r:embed="rId6"/>
          <a:srcRect/>
          <a:stretch/>
        </p:blipFill>
        <p:spPr>
          <a:xfrm>
            <a:off x="6838001" y="1526884"/>
            <a:ext cx="4114800" cy="4114800"/>
          </a:xfrm>
          <a:prstGeom prst="rect">
            <a:avLst/>
          </a:prstGeom>
        </p:spPr>
      </p:pic>
      <p:pic>
        <p:nvPicPr>
          <p:cNvPr id="7" name="Picture 6">
            <a:extLst>
              <a:ext uri="{FF2B5EF4-FFF2-40B4-BE49-F238E27FC236}">
                <a16:creationId xmlns:a16="http://schemas.microsoft.com/office/drawing/2014/main" id="{920C8B66-9905-704B-9A5F-284618CB837C}"/>
              </a:ext>
            </a:extLst>
          </p:cNvPr>
          <p:cNvPicPr>
            <a:picLocks noChangeAspect="1"/>
          </p:cNvPicPr>
          <p:nvPr/>
        </p:nvPicPr>
        <p:blipFill>
          <a:blip r:embed="rId7"/>
          <a:srcRect/>
          <a:stretch/>
        </p:blipFill>
        <p:spPr>
          <a:xfrm>
            <a:off x="6838001" y="1526884"/>
            <a:ext cx="4114800" cy="4114800"/>
          </a:xfrm>
          <a:prstGeom prst="rect">
            <a:avLst/>
          </a:prstGeom>
        </p:spPr>
      </p:pic>
      <p:pic>
        <p:nvPicPr>
          <p:cNvPr id="10" name="Picture 9">
            <a:extLst>
              <a:ext uri="{FF2B5EF4-FFF2-40B4-BE49-F238E27FC236}">
                <a16:creationId xmlns:a16="http://schemas.microsoft.com/office/drawing/2014/main" id="{D3032B10-5FBA-4449-90FB-F9D7A11B594E}"/>
              </a:ext>
            </a:extLst>
          </p:cNvPr>
          <p:cNvPicPr>
            <a:picLocks noChangeAspect="1"/>
          </p:cNvPicPr>
          <p:nvPr/>
        </p:nvPicPr>
        <p:blipFill>
          <a:blip r:embed="rId8"/>
          <a:srcRect/>
          <a:stretch/>
        </p:blipFill>
        <p:spPr>
          <a:xfrm>
            <a:off x="6838001" y="1526884"/>
            <a:ext cx="4114800" cy="4114800"/>
          </a:xfrm>
          <a:prstGeom prst="rect">
            <a:avLst/>
          </a:prstGeom>
        </p:spPr>
      </p:pic>
      <p:pic>
        <p:nvPicPr>
          <p:cNvPr id="11" name="Picture 10">
            <a:extLst>
              <a:ext uri="{FF2B5EF4-FFF2-40B4-BE49-F238E27FC236}">
                <a16:creationId xmlns:a16="http://schemas.microsoft.com/office/drawing/2014/main" id="{D920B1DB-AEE0-C442-8B6E-1B54BC003A8D}"/>
              </a:ext>
            </a:extLst>
          </p:cNvPr>
          <p:cNvPicPr>
            <a:picLocks noChangeAspect="1"/>
          </p:cNvPicPr>
          <p:nvPr/>
        </p:nvPicPr>
        <p:blipFill>
          <a:blip r:embed="rId9"/>
          <a:srcRect/>
          <a:stretch/>
        </p:blipFill>
        <p:spPr>
          <a:xfrm>
            <a:off x="6838001" y="1526884"/>
            <a:ext cx="4114800" cy="4114800"/>
          </a:xfrm>
          <a:prstGeom prst="rect">
            <a:avLst/>
          </a:prstGeom>
        </p:spPr>
      </p:pic>
      <p:sp>
        <p:nvSpPr>
          <p:cNvPr id="2" name="TextBox 1">
            <a:extLst>
              <a:ext uri="{FF2B5EF4-FFF2-40B4-BE49-F238E27FC236}">
                <a16:creationId xmlns:a16="http://schemas.microsoft.com/office/drawing/2014/main" id="{3337A289-C31E-9742-BDE7-4611656C7D0F}"/>
              </a:ext>
            </a:extLst>
          </p:cNvPr>
          <p:cNvSpPr txBox="1"/>
          <p:nvPr/>
        </p:nvSpPr>
        <p:spPr>
          <a:xfrm>
            <a:off x="6290235" y="5658339"/>
            <a:ext cx="5210337" cy="523220"/>
          </a:xfrm>
          <a:prstGeom prst="rect">
            <a:avLst/>
          </a:prstGeom>
          <a:noFill/>
        </p:spPr>
        <p:txBody>
          <a:bodyPr wrap="none" rtlCol="0">
            <a:spAutoFit/>
          </a:bodyPr>
          <a:lstStyle/>
          <a:p>
            <a:pPr algn="ctr"/>
            <a:r>
              <a:rPr lang="en-US" sz="2800" dirty="0"/>
              <a:t>Occluded buildings are now visible</a:t>
            </a:r>
          </a:p>
        </p:txBody>
      </p:sp>
      <p:sp>
        <p:nvSpPr>
          <p:cNvPr id="3" name="Slide Number Placeholder 2">
            <a:extLst>
              <a:ext uri="{FF2B5EF4-FFF2-40B4-BE49-F238E27FC236}">
                <a16:creationId xmlns:a16="http://schemas.microsoft.com/office/drawing/2014/main" id="{C1E989C0-8A74-C249-B51D-15FC0013DB46}"/>
              </a:ext>
            </a:extLst>
          </p:cNvPr>
          <p:cNvSpPr>
            <a:spLocks noGrp="1"/>
          </p:cNvSpPr>
          <p:nvPr>
            <p:ph type="sldNum" sz="quarter" idx="12"/>
          </p:nvPr>
        </p:nvSpPr>
        <p:spPr/>
        <p:txBody>
          <a:bodyPr/>
          <a:lstStyle/>
          <a:p>
            <a:fld id="{1C5BAF6F-9C19-C542-80D4-E4BC724303C8}" type="slidenum">
              <a:rPr lang="en-US" smtClean="0"/>
              <a:t>73</a:t>
            </a:fld>
            <a:endParaRPr lang="en-US"/>
          </a:p>
        </p:txBody>
      </p:sp>
    </p:spTree>
    <p:custDataLst>
      <p:tags r:id="rId1"/>
    </p:custDataLst>
    <p:extLst>
      <p:ext uri="{BB962C8B-B14F-4D97-AF65-F5344CB8AC3E}">
        <p14:creationId xmlns:p14="http://schemas.microsoft.com/office/powerpoint/2010/main" val="4246457340"/>
      </p:ext>
    </p:extLst>
  </p:cSld>
  <p:clrMapOvr>
    <a:masterClrMapping/>
  </p:clrMapOvr>
  <mc:AlternateContent xmlns:mc="http://schemas.openxmlformats.org/markup-compatibility/2006" xmlns:p14="http://schemas.microsoft.com/office/powerpoint/2010/main">
    <mc:Choice Requires="p14">
      <p:transition spd="slow" p14:dur="2000" advTm="53903"/>
    </mc:Choice>
    <mc:Fallback xmlns="">
      <p:transition spd="slow" advTm="539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FCEF2F-C784-A74C-A2BE-F41F01ABFEB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3000"/>
                    </a14:imgEffect>
                  </a14:imgLayer>
                </a14:imgProps>
              </a:ext>
            </a:extLst>
          </a:blip>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zh-CN" altLang="en-US" sz="6000" dirty="0"/>
              <a:t> </a:t>
            </a:r>
            <a:r>
              <a:rPr lang="en-US" sz="6000" dirty="0"/>
              <a:t>neurons</a:t>
            </a:r>
          </a:p>
        </p:txBody>
      </p:sp>
      <p:sp>
        <p:nvSpPr>
          <p:cNvPr id="2" name="Rectangle 1">
            <a:extLst>
              <a:ext uri="{FF2B5EF4-FFF2-40B4-BE49-F238E27FC236}">
                <a16:creationId xmlns:a16="http://schemas.microsoft.com/office/drawing/2014/main" id="{F77A7D05-389E-CA45-85A3-A32D1CD719A7}"/>
              </a:ext>
            </a:extLst>
          </p:cNvPr>
          <p:cNvSpPr/>
          <p:nvPr/>
        </p:nvSpPr>
        <p:spPr>
          <a:xfrm>
            <a:off x="2784535" y="4689482"/>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EC5E1807-3CCC-8945-90A8-FEFDEEF7EB9D}"/>
              </a:ext>
            </a:extLst>
          </p:cNvPr>
          <p:cNvSpPr>
            <a:spLocks noGrp="1"/>
          </p:cNvSpPr>
          <p:nvPr>
            <p:ph type="sldNum" sz="quarter" idx="12"/>
          </p:nvPr>
        </p:nvSpPr>
        <p:spPr/>
        <p:txBody>
          <a:bodyPr/>
          <a:lstStyle/>
          <a:p>
            <a:fld id="{1C5BAF6F-9C19-C542-80D4-E4BC724303C8}" type="slidenum">
              <a:rPr lang="en-US" smtClean="0"/>
              <a:t>74</a:t>
            </a:fld>
            <a:endParaRPr lang="en-US"/>
          </a:p>
        </p:txBody>
      </p:sp>
    </p:spTree>
    <p:custDataLst>
      <p:tags r:id="rId1"/>
    </p:custDataLst>
    <p:extLst>
      <p:ext uri="{BB962C8B-B14F-4D97-AF65-F5344CB8AC3E}">
        <p14:creationId xmlns:p14="http://schemas.microsoft.com/office/powerpoint/2010/main" val="3120542409"/>
      </p:ext>
    </p:extLst>
  </p:cSld>
  <p:clrMapOvr>
    <a:masterClrMapping/>
  </p:clrMapOvr>
  <mc:AlternateContent xmlns:mc="http://schemas.openxmlformats.org/markup-compatibility/2006" xmlns:p14="http://schemas.microsoft.com/office/powerpoint/2010/main">
    <mc:Choice Requires="p14">
      <p:transition spd="slow" p14:dur="2000" advTm="14551"/>
    </mc:Choice>
    <mc:Fallback xmlns="">
      <p:transition spd="slow" advTm="145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8FCEF2F-C784-A74C-A2BE-F41F01ABFEB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Layer>
                </a14:imgProps>
              </a:ext>
            </a:extLst>
          </a:blip>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en-US" sz="6000" dirty="0"/>
              <a:t> neurons</a:t>
            </a:r>
          </a:p>
        </p:txBody>
      </p:sp>
      <p:sp>
        <p:nvSpPr>
          <p:cNvPr id="2" name="Rectangle 1">
            <a:extLst>
              <a:ext uri="{FF2B5EF4-FFF2-40B4-BE49-F238E27FC236}">
                <a16:creationId xmlns:a16="http://schemas.microsoft.com/office/drawing/2014/main" id="{F77A7D05-389E-CA45-85A3-A32D1CD719A7}"/>
              </a:ext>
            </a:extLst>
          </p:cNvPr>
          <p:cNvSpPr/>
          <p:nvPr/>
        </p:nvSpPr>
        <p:spPr>
          <a:xfrm>
            <a:off x="2784535" y="4689482"/>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a:extLst>
              <a:ext uri="{FF2B5EF4-FFF2-40B4-BE49-F238E27FC236}">
                <a16:creationId xmlns:a16="http://schemas.microsoft.com/office/drawing/2014/main" id="{EBE6BD79-9942-F14F-8437-486937B13B67}"/>
              </a:ext>
            </a:extLst>
          </p:cNvPr>
          <p:cNvSpPr/>
          <p:nvPr/>
        </p:nvSpPr>
        <p:spPr>
          <a:xfrm>
            <a:off x="5826251" y="3397848"/>
            <a:ext cx="539498" cy="37287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4">
            <a:extLst>
              <a:ext uri="{FF2B5EF4-FFF2-40B4-BE49-F238E27FC236}">
                <a16:creationId xmlns:a16="http://schemas.microsoft.com/office/drawing/2014/main" id="{AB56662D-48BD-AF48-B2CE-7699087CAA5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3000"/>
                    </a14:imgEffect>
                  </a14:imgLayer>
                </a14:imgProps>
              </a:ext>
              <a:ext uri="{28A0092B-C50C-407E-A947-70E740481C1C}">
                <a14:useLocalDpi xmlns:a14="http://schemas.microsoft.com/office/drawing/2010/main" val="0"/>
              </a:ext>
            </a:extLst>
          </a:blip>
          <a:stretch>
            <a:fillRect/>
          </a:stretch>
        </p:blipFill>
        <p:spPr bwMode="auto">
          <a:xfrm>
            <a:off x="6838001" y="1526884"/>
            <a:ext cx="4114800" cy="4114800"/>
          </a:xfrm>
          <a:prstGeom prst="rect">
            <a:avLst/>
          </a:prstGeom>
          <a:ln w="12700">
            <a:noFill/>
            <a:miter lim="400000"/>
          </a:ln>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5E4C488-9E67-8D47-830E-FA43361783D3}"/>
              </a:ext>
            </a:extLst>
          </p:cNvPr>
          <p:cNvSpPr>
            <a:spLocks noGrp="1"/>
          </p:cNvSpPr>
          <p:nvPr>
            <p:ph type="sldNum" sz="quarter" idx="12"/>
          </p:nvPr>
        </p:nvSpPr>
        <p:spPr/>
        <p:txBody>
          <a:bodyPr/>
          <a:lstStyle/>
          <a:p>
            <a:fld id="{1C5BAF6F-9C19-C542-80D4-E4BC724303C8}" type="slidenum">
              <a:rPr lang="en-US" smtClean="0"/>
              <a:t>75</a:t>
            </a:fld>
            <a:endParaRPr lang="en-US"/>
          </a:p>
        </p:txBody>
      </p:sp>
    </p:spTree>
    <p:extLst>
      <p:ext uri="{BB962C8B-B14F-4D97-AF65-F5344CB8AC3E}">
        <p14:creationId xmlns:p14="http://schemas.microsoft.com/office/powerpoint/2010/main" val="2175482748"/>
      </p:ext>
    </p:extLst>
  </p:cSld>
  <p:clrMapOvr>
    <a:masterClrMapping/>
  </p:clrMapOvr>
  <mc:AlternateContent xmlns:mc="http://schemas.openxmlformats.org/markup-compatibility/2006" xmlns:p14="http://schemas.microsoft.com/office/powerpoint/2010/main">
    <mc:Choice Requires="p14">
      <p:transition spd="slow" p14:dur="2000" advTm="11011"/>
    </mc:Choice>
    <mc:Fallback xmlns="">
      <p:transition spd="slow" advTm="11011"/>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412456-F7CA-A84A-BBF4-A93DF5970560}"/>
              </a:ext>
            </a:extLst>
          </p:cNvPr>
          <p:cNvPicPr>
            <a:picLocks noChangeAspect="1"/>
          </p:cNvPicPr>
          <p:nvPr/>
        </p:nvPicPr>
        <p:blipFill>
          <a:blip r:embed="rId4"/>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en-US" sz="6000" dirty="0"/>
              <a:t> neurons</a:t>
            </a:r>
          </a:p>
        </p:txBody>
      </p:sp>
      <p:sp>
        <p:nvSpPr>
          <p:cNvPr id="10" name="Rectangle 9">
            <a:extLst>
              <a:ext uri="{FF2B5EF4-FFF2-40B4-BE49-F238E27FC236}">
                <a16:creationId xmlns:a16="http://schemas.microsoft.com/office/drawing/2014/main" id="{F11011A7-AEC9-2E4D-B4EA-6CD61A6D894F}"/>
              </a:ext>
            </a:extLst>
          </p:cNvPr>
          <p:cNvSpPr/>
          <p:nvPr/>
        </p:nvSpPr>
        <p:spPr>
          <a:xfrm>
            <a:off x="1805967" y="4150467"/>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5D330DF9-8731-9340-8CEF-981E0C2529C5}"/>
              </a:ext>
            </a:extLst>
          </p:cNvPr>
          <p:cNvSpPr>
            <a:spLocks noGrp="1"/>
          </p:cNvSpPr>
          <p:nvPr>
            <p:ph type="sldNum" sz="quarter" idx="12"/>
          </p:nvPr>
        </p:nvSpPr>
        <p:spPr/>
        <p:txBody>
          <a:bodyPr/>
          <a:lstStyle/>
          <a:p>
            <a:fld id="{1C5BAF6F-9C19-C542-80D4-E4BC724303C8}" type="slidenum">
              <a:rPr lang="en-US" smtClean="0"/>
              <a:t>76</a:t>
            </a:fld>
            <a:endParaRPr lang="en-US"/>
          </a:p>
        </p:txBody>
      </p:sp>
    </p:spTree>
    <p:custDataLst>
      <p:tags r:id="rId1"/>
    </p:custDataLst>
    <p:extLst>
      <p:ext uri="{BB962C8B-B14F-4D97-AF65-F5344CB8AC3E}">
        <p14:creationId xmlns:p14="http://schemas.microsoft.com/office/powerpoint/2010/main" val="2506788690"/>
      </p:ext>
    </p:extLst>
  </p:cSld>
  <p:clrMapOvr>
    <a:masterClrMapping/>
  </p:clrMapOvr>
  <mc:AlternateContent xmlns:mc="http://schemas.openxmlformats.org/markup-compatibility/2006" xmlns:p14="http://schemas.microsoft.com/office/powerpoint/2010/main">
    <mc:Choice Requires="p14">
      <p:transition spd="slow" p14:dur="2000" advTm="5411"/>
    </mc:Choice>
    <mc:Fallback xmlns="">
      <p:transition spd="slow" advTm="54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412456-F7CA-A84A-BBF4-A93DF5970560}"/>
              </a:ext>
            </a:extLst>
          </p:cNvPr>
          <p:cNvPicPr>
            <a:picLocks noChangeAspect="1"/>
          </p:cNvPicPr>
          <p:nvPr/>
        </p:nvPicPr>
        <p:blipFill>
          <a:blip r:embed="rId3"/>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en-US" sz="6000" dirty="0"/>
              <a:t> neurons</a:t>
            </a:r>
          </a:p>
        </p:txBody>
      </p:sp>
      <p:sp>
        <p:nvSpPr>
          <p:cNvPr id="10" name="Rectangle 9">
            <a:extLst>
              <a:ext uri="{FF2B5EF4-FFF2-40B4-BE49-F238E27FC236}">
                <a16:creationId xmlns:a16="http://schemas.microsoft.com/office/drawing/2014/main" id="{F11011A7-AEC9-2E4D-B4EA-6CD61A6D894F}"/>
              </a:ext>
            </a:extLst>
          </p:cNvPr>
          <p:cNvSpPr/>
          <p:nvPr/>
        </p:nvSpPr>
        <p:spPr>
          <a:xfrm>
            <a:off x="1805967" y="4150467"/>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0200A24-25BF-5C45-9FF2-C93D929D6D43}"/>
              </a:ext>
            </a:extLst>
          </p:cNvPr>
          <p:cNvPicPr>
            <a:picLocks noChangeAspect="1"/>
          </p:cNvPicPr>
          <p:nvPr/>
        </p:nvPicPr>
        <p:blipFill>
          <a:blip r:embed="rId4"/>
          <a:srcRect/>
          <a:stretch/>
        </p:blipFill>
        <p:spPr>
          <a:xfrm>
            <a:off x="6838001" y="1526884"/>
            <a:ext cx="4114800" cy="4114800"/>
          </a:xfrm>
          <a:prstGeom prst="rect">
            <a:avLst/>
          </a:prstGeom>
        </p:spPr>
      </p:pic>
      <p:sp>
        <p:nvSpPr>
          <p:cNvPr id="12" name="Right Arrow 11">
            <a:extLst>
              <a:ext uri="{FF2B5EF4-FFF2-40B4-BE49-F238E27FC236}">
                <a16:creationId xmlns:a16="http://schemas.microsoft.com/office/drawing/2014/main" id="{9DEF2B72-8C06-974E-8AEC-13DB55A3AD01}"/>
              </a:ext>
            </a:extLst>
          </p:cNvPr>
          <p:cNvSpPr/>
          <p:nvPr/>
        </p:nvSpPr>
        <p:spPr>
          <a:xfrm>
            <a:off x="5826251" y="3397848"/>
            <a:ext cx="539498" cy="37287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A2927C21-1ADA-0947-A4A0-6CDCEDA09695}"/>
              </a:ext>
            </a:extLst>
          </p:cNvPr>
          <p:cNvSpPr>
            <a:spLocks noGrp="1"/>
          </p:cNvSpPr>
          <p:nvPr>
            <p:ph type="sldNum" sz="quarter" idx="12"/>
          </p:nvPr>
        </p:nvSpPr>
        <p:spPr/>
        <p:txBody>
          <a:bodyPr/>
          <a:lstStyle/>
          <a:p>
            <a:fld id="{1C5BAF6F-9C19-C542-80D4-E4BC724303C8}" type="slidenum">
              <a:rPr lang="en-US" smtClean="0"/>
              <a:t>77</a:t>
            </a:fld>
            <a:endParaRPr lang="en-US"/>
          </a:p>
        </p:txBody>
      </p:sp>
    </p:spTree>
    <p:extLst>
      <p:ext uri="{BB962C8B-B14F-4D97-AF65-F5344CB8AC3E}">
        <p14:creationId xmlns:p14="http://schemas.microsoft.com/office/powerpoint/2010/main" val="3069868571"/>
      </p:ext>
    </p:extLst>
  </p:cSld>
  <p:clrMapOvr>
    <a:masterClrMapping/>
  </p:clrMapOvr>
  <mc:AlternateContent xmlns:mc="http://schemas.openxmlformats.org/markup-compatibility/2006" xmlns:p14="http://schemas.microsoft.com/office/powerpoint/2010/main">
    <mc:Choice Requires="p14">
      <p:transition spd="slow" p14:dur="2000" advTm="23528"/>
    </mc:Choice>
    <mc:Fallback xmlns="">
      <p:transition spd="slow" advTm="23528"/>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412456-F7CA-A84A-BBF4-A93DF5970560}"/>
              </a:ext>
            </a:extLst>
          </p:cNvPr>
          <p:cNvPicPr>
            <a:picLocks noChangeAspect="1"/>
          </p:cNvPicPr>
          <p:nvPr/>
        </p:nvPicPr>
        <p:blipFill>
          <a:blip r:embed="rId3"/>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en-US" sz="6000" dirty="0"/>
              <a:t> neurons</a:t>
            </a:r>
          </a:p>
        </p:txBody>
      </p:sp>
      <p:sp>
        <p:nvSpPr>
          <p:cNvPr id="10" name="Rectangle 9">
            <a:extLst>
              <a:ext uri="{FF2B5EF4-FFF2-40B4-BE49-F238E27FC236}">
                <a16:creationId xmlns:a16="http://schemas.microsoft.com/office/drawing/2014/main" id="{F11011A7-AEC9-2E4D-B4EA-6CD61A6D894F}"/>
              </a:ext>
            </a:extLst>
          </p:cNvPr>
          <p:cNvSpPr/>
          <p:nvPr/>
        </p:nvSpPr>
        <p:spPr>
          <a:xfrm>
            <a:off x="3859357" y="2121249"/>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1FAF5D3A-5AEA-424A-9A30-3894778E9FA8}"/>
              </a:ext>
            </a:extLst>
          </p:cNvPr>
          <p:cNvSpPr>
            <a:spLocks noGrp="1"/>
          </p:cNvSpPr>
          <p:nvPr>
            <p:ph type="sldNum" sz="quarter" idx="12"/>
          </p:nvPr>
        </p:nvSpPr>
        <p:spPr/>
        <p:txBody>
          <a:bodyPr/>
          <a:lstStyle/>
          <a:p>
            <a:fld id="{1C5BAF6F-9C19-C542-80D4-E4BC724303C8}" type="slidenum">
              <a:rPr lang="en-US" smtClean="0"/>
              <a:t>78</a:t>
            </a:fld>
            <a:endParaRPr lang="en-US"/>
          </a:p>
        </p:txBody>
      </p:sp>
    </p:spTree>
    <p:extLst>
      <p:ext uri="{BB962C8B-B14F-4D97-AF65-F5344CB8AC3E}">
        <p14:creationId xmlns:p14="http://schemas.microsoft.com/office/powerpoint/2010/main" val="3473422392"/>
      </p:ext>
    </p:extLst>
  </p:cSld>
  <p:clrMapOvr>
    <a:masterClrMapping/>
  </p:clrMapOvr>
  <mc:AlternateContent xmlns:mc="http://schemas.openxmlformats.org/markup-compatibility/2006" xmlns:p14="http://schemas.microsoft.com/office/powerpoint/2010/main">
    <mc:Choice Requires="p14">
      <p:transition spd="slow" p14:dur="2000" advTm="8601"/>
    </mc:Choice>
    <mc:Fallback xmlns="">
      <p:transition spd="slow" advTm="8601"/>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412456-F7CA-A84A-BBF4-A93DF5970560}"/>
              </a:ext>
            </a:extLst>
          </p:cNvPr>
          <p:cNvPicPr>
            <a:picLocks noChangeAspect="1"/>
          </p:cNvPicPr>
          <p:nvPr/>
        </p:nvPicPr>
        <p:blipFill>
          <a:blip r:embed="rId3"/>
          <a:srcRect/>
          <a:stretch/>
        </p:blipFill>
        <p:spPr>
          <a:xfrm>
            <a:off x="1239199" y="1526884"/>
            <a:ext cx="4114800" cy="4114800"/>
          </a:xfrm>
          <a:prstGeom prst="rect">
            <a:avLst/>
          </a:prstGeom>
        </p:spPr>
      </p:pic>
      <p:sp>
        <p:nvSpPr>
          <p:cNvPr id="8" name="Title 1">
            <a:extLst>
              <a:ext uri="{FF2B5EF4-FFF2-40B4-BE49-F238E27FC236}">
                <a16:creationId xmlns:a16="http://schemas.microsoft.com/office/drawing/2014/main" id="{80FDF02F-D2B1-1C4C-B505-9318942FD09E}"/>
              </a:ext>
            </a:extLst>
          </p:cNvPr>
          <p:cNvSpPr>
            <a:spLocks noGrp="1"/>
          </p:cNvSpPr>
          <p:nvPr>
            <p:ph type="title"/>
          </p:nvPr>
        </p:nvSpPr>
        <p:spPr>
          <a:xfrm>
            <a:off x="0" y="0"/>
            <a:ext cx="12192000" cy="1325563"/>
          </a:xfrm>
        </p:spPr>
        <p:txBody>
          <a:bodyPr>
            <a:noAutofit/>
          </a:bodyPr>
          <a:lstStyle/>
          <a:p>
            <a:pPr algn="ctr"/>
            <a:r>
              <a:rPr lang="en-US" sz="6000" dirty="0"/>
              <a:t>Turning on </a:t>
            </a:r>
            <a:r>
              <a:rPr lang="en-US" altLang="zh-CN" sz="6000" dirty="0"/>
              <a:t>door</a:t>
            </a:r>
            <a:r>
              <a:rPr lang="en-US" sz="6000" dirty="0"/>
              <a:t> neurons</a:t>
            </a:r>
          </a:p>
        </p:txBody>
      </p:sp>
      <p:sp>
        <p:nvSpPr>
          <p:cNvPr id="10" name="Rectangle 9">
            <a:extLst>
              <a:ext uri="{FF2B5EF4-FFF2-40B4-BE49-F238E27FC236}">
                <a16:creationId xmlns:a16="http://schemas.microsoft.com/office/drawing/2014/main" id="{F11011A7-AEC9-2E4D-B4EA-6CD61A6D894F}"/>
              </a:ext>
            </a:extLst>
          </p:cNvPr>
          <p:cNvSpPr/>
          <p:nvPr/>
        </p:nvSpPr>
        <p:spPr>
          <a:xfrm>
            <a:off x="3859357" y="2121249"/>
            <a:ext cx="512064" cy="512064"/>
          </a:xfrm>
          <a:prstGeom prst="rect">
            <a:avLst/>
          </a:prstGeom>
          <a:noFill/>
          <a:ln w="698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0200A24-25BF-5C45-9FF2-C93D929D6D43}"/>
              </a:ext>
            </a:extLst>
          </p:cNvPr>
          <p:cNvPicPr>
            <a:picLocks noChangeAspect="1"/>
          </p:cNvPicPr>
          <p:nvPr/>
        </p:nvPicPr>
        <p:blipFill>
          <a:blip r:embed="rId4"/>
          <a:srcRect/>
          <a:stretch/>
        </p:blipFill>
        <p:spPr>
          <a:xfrm>
            <a:off x="6838001" y="1526884"/>
            <a:ext cx="4114800" cy="4114800"/>
          </a:xfrm>
          <a:prstGeom prst="rect">
            <a:avLst/>
          </a:prstGeom>
        </p:spPr>
      </p:pic>
      <p:sp>
        <p:nvSpPr>
          <p:cNvPr id="12" name="Right Arrow 11">
            <a:extLst>
              <a:ext uri="{FF2B5EF4-FFF2-40B4-BE49-F238E27FC236}">
                <a16:creationId xmlns:a16="http://schemas.microsoft.com/office/drawing/2014/main" id="{37776F51-8018-944C-8F6F-C67793CD79CD}"/>
              </a:ext>
            </a:extLst>
          </p:cNvPr>
          <p:cNvSpPr/>
          <p:nvPr/>
        </p:nvSpPr>
        <p:spPr>
          <a:xfrm>
            <a:off x="5826251" y="3397848"/>
            <a:ext cx="539498" cy="37287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FC8C1BC1-0FC1-AD41-83AE-BD9425D6881A}"/>
              </a:ext>
            </a:extLst>
          </p:cNvPr>
          <p:cNvSpPr>
            <a:spLocks noGrp="1"/>
          </p:cNvSpPr>
          <p:nvPr>
            <p:ph type="sldNum" sz="quarter" idx="12"/>
          </p:nvPr>
        </p:nvSpPr>
        <p:spPr/>
        <p:txBody>
          <a:bodyPr/>
          <a:lstStyle/>
          <a:p>
            <a:fld id="{1C5BAF6F-9C19-C542-80D4-E4BC724303C8}" type="slidenum">
              <a:rPr lang="en-US" smtClean="0"/>
              <a:t>79</a:t>
            </a:fld>
            <a:endParaRPr lang="en-US"/>
          </a:p>
        </p:txBody>
      </p:sp>
    </p:spTree>
    <p:extLst>
      <p:ext uri="{BB962C8B-B14F-4D97-AF65-F5344CB8AC3E}">
        <p14:creationId xmlns:p14="http://schemas.microsoft.com/office/powerpoint/2010/main" val="3639891837"/>
      </p:ext>
    </p:extLst>
  </p:cSld>
  <p:clrMapOvr>
    <a:masterClrMapping/>
  </p:clrMapOvr>
  <mc:AlternateContent xmlns:mc="http://schemas.openxmlformats.org/markup-compatibility/2006" xmlns:p14="http://schemas.microsoft.com/office/powerpoint/2010/main">
    <mc:Choice Requires="p14">
      <p:transition spd="slow" p14:dur="2000" advTm="33674"/>
    </mc:Choice>
    <mc:Fallback xmlns="">
      <p:transition spd="slow" advTm="33674"/>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245DB2E3-04A8-7249-AA52-50C2E3792D63}"/>
              </a:ext>
            </a:extLst>
          </p:cNvPr>
          <p:cNvSpPr txBox="1">
            <a:spLocks/>
          </p:cNvSpPr>
          <p:nvPr/>
        </p:nvSpPr>
        <p:spPr>
          <a:xfrm>
            <a:off x="0" y="0"/>
            <a:ext cx="121920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Where can a door go?</a:t>
            </a:r>
          </a:p>
        </p:txBody>
      </p:sp>
      <p:pic>
        <p:nvPicPr>
          <p:cNvPr id="10" name="Picture 9">
            <a:extLst>
              <a:ext uri="{FF2B5EF4-FFF2-40B4-BE49-F238E27FC236}">
                <a16:creationId xmlns:a16="http://schemas.microsoft.com/office/drawing/2014/main" id="{E21C8B71-6C92-8740-843D-AE090B1DC991}"/>
              </a:ext>
            </a:extLst>
          </p:cNvPr>
          <p:cNvPicPr>
            <a:picLocks noChangeAspect="1"/>
          </p:cNvPicPr>
          <p:nvPr/>
        </p:nvPicPr>
        <p:blipFill>
          <a:blip r:embed="rId3"/>
          <a:srcRect/>
          <a:stretch/>
        </p:blipFill>
        <p:spPr>
          <a:xfrm>
            <a:off x="7428609" y="1846730"/>
            <a:ext cx="4669035" cy="2447455"/>
          </a:xfrm>
          <a:prstGeom prst="rect">
            <a:avLst/>
          </a:prstGeom>
        </p:spPr>
      </p:pic>
      <p:sp>
        <p:nvSpPr>
          <p:cNvPr id="11" name="TextBox 10">
            <a:extLst>
              <a:ext uri="{FF2B5EF4-FFF2-40B4-BE49-F238E27FC236}">
                <a16:creationId xmlns:a16="http://schemas.microsoft.com/office/drawing/2014/main" id="{64453128-D51E-1044-88EB-D654230D5288}"/>
              </a:ext>
            </a:extLst>
          </p:cNvPr>
          <p:cNvSpPr txBox="1"/>
          <p:nvPr/>
        </p:nvSpPr>
        <p:spPr>
          <a:xfrm>
            <a:off x="8006038" y="4423005"/>
            <a:ext cx="3895746" cy="707886"/>
          </a:xfrm>
          <a:prstGeom prst="rect">
            <a:avLst/>
          </a:prstGeom>
          <a:noFill/>
        </p:spPr>
        <p:txBody>
          <a:bodyPr wrap="square" rtlCol="0">
            <a:spAutoFit/>
          </a:bodyPr>
          <a:lstStyle/>
          <a:p>
            <a:r>
              <a:rPr lang="en-US" sz="2000" dirty="0"/>
              <a:t>Bars show standard deviation over n=10000 images</a:t>
            </a:r>
          </a:p>
        </p:txBody>
      </p:sp>
      <p:grpSp>
        <p:nvGrpSpPr>
          <p:cNvPr id="2" name="Group 1">
            <a:extLst>
              <a:ext uri="{FF2B5EF4-FFF2-40B4-BE49-F238E27FC236}">
                <a16:creationId xmlns:a16="http://schemas.microsoft.com/office/drawing/2014/main" id="{AEB23956-4992-7343-A650-7FF816A1ACCB}"/>
              </a:ext>
            </a:extLst>
          </p:cNvPr>
          <p:cNvGrpSpPr/>
          <p:nvPr/>
        </p:nvGrpSpPr>
        <p:grpSpPr>
          <a:xfrm>
            <a:off x="560059" y="1846730"/>
            <a:ext cx="6807058" cy="4249269"/>
            <a:chOff x="560059" y="1846731"/>
            <a:chExt cx="4615236" cy="2881036"/>
          </a:xfrm>
        </p:grpSpPr>
        <p:pic>
          <p:nvPicPr>
            <p:cNvPr id="70" name="Picture 69">
              <a:extLst>
                <a:ext uri="{FF2B5EF4-FFF2-40B4-BE49-F238E27FC236}">
                  <a16:creationId xmlns:a16="http://schemas.microsoft.com/office/drawing/2014/main" id="{D51289F7-819E-694E-A9F3-5638405DD75B}"/>
                </a:ext>
              </a:extLst>
            </p:cNvPr>
            <p:cNvPicPr>
              <a:picLocks noChangeAspect="1"/>
            </p:cNvPicPr>
            <p:nvPr/>
          </p:nvPicPr>
          <p:blipFill>
            <a:blip r:embed="rId4"/>
            <a:srcRect/>
            <a:stretch/>
          </p:blipFill>
          <p:spPr>
            <a:xfrm>
              <a:off x="3830615" y="1890108"/>
              <a:ext cx="1344680" cy="1344680"/>
            </a:xfrm>
            <a:prstGeom prst="rect">
              <a:avLst/>
            </a:prstGeom>
          </p:spPr>
        </p:pic>
        <p:pic>
          <p:nvPicPr>
            <p:cNvPr id="71" name="Picture 70">
              <a:extLst>
                <a:ext uri="{FF2B5EF4-FFF2-40B4-BE49-F238E27FC236}">
                  <a16:creationId xmlns:a16="http://schemas.microsoft.com/office/drawing/2014/main" id="{1D1E39EC-0B97-4047-8159-70C0DE914611}"/>
                </a:ext>
              </a:extLst>
            </p:cNvPr>
            <p:cNvPicPr>
              <a:picLocks noChangeAspect="1"/>
            </p:cNvPicPr>
            <p:nvPr/>
          </p:nvPicPr>
          <p:blipFill>
            <a:blip r:embed="rId5"/>
            <a:srcRect/>
            <a:stretch/>
          </p:blipFill>
          <p:spPr>
            <a:xfrm>
              <a:off x="2195337" y="3378322"/>
              <a:ext cx="1344680" cy="1344680"/>
            </a:xfrm>
            <a:prstGeom prst="rect">
              <a:avLst/>
            </a:prstGeom>
          </p:spPr>
        </p:pic>
        <p:pic>
          <p:nvPicPr>
            <p:cNvPr id="72" name="Picture 71">
              <a:extLst>
                <a:ext uri="{FF2B5EF4-FFF2-40B4-BE49-F238E27FC236}">
                  <a16:creationId xmlns:a16="http://schemas.microsoft.com/office/drawing/2014/main" id="{25F8C8D7-83E6-1741-BF37-F46FF8D55047}"/>
                </a:ext>
              </a:extLst>
            </p:cNvPr>
            <p:cNvPicPr>
              <a:picLocks noChangeAspect="1"/>
            </p:cNvPicPr>
            <p:nvPr/>
          </p:nvPicPr>
          <p:blipFill>
            <a:blip r:embed="rId6"/>
            <a:stretch>
              <a:fillRect/>
            </a:stretch>
          </p:blipFill>
          <p:spPr>
            <a:xfrm>
              <a:off x="560059" y="1876587"/>
              <a:ext cx="1344680" cy="1344680"/>
            </a:xfrm>
            <a:prstGeom prst="rect">
              <a:avLst/>
            </a:prstGeom>
          </p:spPr>
        </p:pic>
        <p:pic>
          <p:nvPicPr>
            <p:cNvPr id="73" name="Picture 72">
              <a:extLst>
                <a:ext uri="{FF2B5EF4-FFF2-40B4-BE49-F238E27FC236}">
                  <a16:creationId xmlns:a16="http://schemas.microsoft.com/office/drawing/2014/main" id="{08F04AD1-C951-764F-A1E8-9DFCFF4B73E3}"/>
                </a:ext>
              </a:extLst>
            </p:cNvPr>
            <p:cNvPicPr>
              <a:picLocks noChangeAspect="1"/>
            </p:cNvPicPr>
            <p:nvPr/>
          </p:nvPicPr>
          <p:blipFill>
            <a:blip r:embed="rId7"/>
            <a:srcRect/>
            <a:stretch/>
          </p:blipFill>
          <p:spPr>
            <a:xfrm>
              <a:off x="2195337" y="1885923"/>
              <a:ext cx="1344680" cy="1344680"/>
            </a:xfrm>
            <a:prstGeom prst="rect">
              <a:avLst/>
            </a:prstGeom>
          </p:spPr>
        </p:pic>
        <p:pic>
          <p:nvPicPr>
            <p:cNvPr id="74" name="Picture 73">
              <a:extLst>
                <a:ext uri="{FF2B5EF4-FFF2-40B4-BE49-F238E27FC236}">
                  <a16:creationId xmlns:a16="http://schemas.microsoft.com/office/drawing/2014/main" id="{9832C399-2B5D-E34A-8722-508603672F6B}"/>
                </a:ext>
              </a:extLst>
            </p:cNvPr>
            <p:cNvPicPr>
              <a:picLocks noChangeAspect="1"/>
            </p:cNvPicPr>
            <p:nvPr/>
          </p:nvPicPr>
          <p:blipFill>
            <a:blip r:embed="rId8"/>
            <a:stretch>
              <a:fillRect/>
            </a:stretch>
          </p:blipFill>
          <p:spPr>
            <a:xfrm>
              <a:off x="560059" y="3383087"/>
              <a:ext cx="1344680" cy="1344680"/>
            </a:xfrm>
            <a:prstGeom prst="rect">
              <a:avLst/>
            </a:prstGeom>
          </p:spPr>
        </p:pic>
        <p:pic>
          <p:nvPicPr>
            <p:cNvPr id="75" name="Picture 74">
              <a:extLst>
                <a:ext uri="{FF2B5EF4-FFF2-40B4-BE49-F238E27FC236}">
                  <a16:creationId xmlns:a16="http://schemas.microsoft.com/office/drawing/2014/main" id="{7F50B2F5-4006-FA48-AECD-CE4FB706FC7C}"/>
                </a:ext>
              </a:extLst>
            </p:cNvPr>
            <p:cNvPicPr>
              <a:picLocks noChangeAspect="1"/>
            </p:cNvPicPr>
            <p:nvPr/>
          </p:nvPicPr>
          <p:blipFill>
            <a:blip r:embed="rId9"/>
            <a:srcRect/>
            <a:stretch/>
          </p:blipFill>
          <p:spPr>
            <a:xfrm>
              <a:off x="3830615" y="3378322"/>
              <a:ext cx="1344680" cy="1344680"/>
            </a:xfrm>
            <a:prstGeom prst="rect">
              <a:avLst/>
            </a:prstGeom>
          </p:spPr>
        </p:pic>
        <p:sp>
          <p:nvSpPr>
            <p:cNvPr id="76" name="TextBox 75">
              <a:extLst>
                <a:ext uri="{FF2B5EF4-FFF2-40B4-BE49-F238E27FC236}">
                  <a16:creationId xmlns:a16="http://schemas.microsoft.com/office/drawing/2014/main" id="{6DC9F618-48D3-3A4A-BD9C-9D28F76A77FF}"/>
                </a:ext>
              </a:extLst>
            </p:cNvPr>
            <p:cNvSpPr txBox="1"/>
            <p:nvPr/>
          </p:nvSpPr>
          <p:spPr>
            <a:xfrm>
              <a:off x="1043343" y="2859559"/>
              <a:ext cx="233917" cy="261610"/>
            </a:xfrm>
            <a:prstGeom prst="rect">
              <a:avLst/>
            </a:prstGeom>
            <a:noFill/>
          </p:spPr>
          <p:txBody>
            <a:bodyPr wrap="square" rtlCol="0">
              <a:spAutoFit/>
            </a:bodyPr>
            <a:lstStyle/>
            <a:p>
              <a:r>
                <a:rPr lang="en-US" sz="1100" dirty="0">
                  <a:solidFill>
                    <a:srgbClr val="FFFF00"/>
                  </a:solidFill>
                  <a:effectLst>
                    <a:glow rad="63500">
                      <a:schemeClr val="tx1">
                        <a:alpha val="40000"/>
                      </a:schemeClr>
                    </a:glow>
                  </a:effectLst>
                </a:rPr>
                <a:t>1</a:t>
              </a:r>
            </a:p>
          </p:txBody>
        </p:sp>
        <p:sp>
          <p:nvSpPr>
            <p:cNvPr id="77" name="TextBox 76">
              <a:extLst>
                <a:ext uri="{FF2B5EF4-FFF2-40B4-BE49-F238E27FC236}">
                  <a16:creationId xmlns:a16="http://schemas.microsoft.com/office/drawing/2014/main" id="{DFD18196-01FD-F342-961E-962B44A77FE5}"/>
                </a:ext>
              </a:extLst>
            </p:cNvPr>
            <p:cNvSpPr txBox="1"/>
            <p:nvPr/>
          </p:nvSpPr>
          <p:spPr>
            <a:xfrm>
              <a:off x="1385762" y="2859559"/>
              <a:ext cx="233917" cy="261610"/>
            </a:xfrm>
            <a:prstGeom prst="rect">
              <a:avLst/>
            </a:prstGeom>
            <a:noFill/>
          </p:spPr>
          <p:txBody>
            <a:bodyPr wrap="square" rtlCol="0">
              <a:spAutoFit/>
            </a:bodyPr>
            <a:lstStyle/>
            <a:p>
              <a:r>
                <a:rPr lang="en-US" sz="1100" dirty="0">
                  <a:solidFill>
                    <a:srgbClr val="FFFF00"/>
                  </a:solidFill>
                  <a:effectLst>
                    <a:glow rad="63500">
                      <a:schemeClr val="tx1">
                        <a:alpha val="40000"/>
                      </a:schemeClr>
                    </a:glow>
                  </a:effectLst>
                </a:rPr>
                <a:t>2</a:t>
              </a:r>
            </a:p>
          </p:txBody>
        </p:sp>
        <p:sp>
          <p:nvSpPr>
            <p:cNvPr id="78" name="TextBox 77">
              <a:extLst>
                <a:ext uri="{FF2B5EF4-FFF2-40B4-BE49-F238E27FC236}">
                  <a16:creationId xmlns:a16="http://schemas.microsoft.com/office/drawing/2014/main" id="{64837D8C-B0B4-894D-BD76-3593D5CBFB99}"/>
                </a:ext>
              </a:extLst>
            </p:cNvPr>
            <p:cNvSpPr txBox="1"/>
            <p:nvPr/>
          </p:nvSpPr>
          <p:spPr>
            <a:xfrm>
              <a:off x="1043343" y="4378692"/>
              <a:ext cx="233917" cy="261610"/>
            </a:xfrm>
            <a:prstGeom prst="rect">
              <a:avLst/>
            </a:prstGeom>
            <a:noFill/>
          </p:spPr>
          <p:txBody>
            <a:bodyPr wrap="square" rtlCol="0">
              <a:spAutoFit/>
            </a:bodyPr>
            <a:lstStyle/>
            <a:p>
              <a:r>
                <a:rPr lang="en-US" sz="1100" dirty="0">
                  <a:solidFill>
                    <a:srgbClr val="FFFF00"/>
                  </a:solidFill>
                  <a:effectLst>
                    <a:glow rad="63500">
                      <a:schemeClr val="tx1">
                        <a:alpha val="40000"/>
                      </a:schemeClr>
                    </a:glow>
                  </a:effectLst>
                </a:rPr>
                <a:t>3</a:t>
              </a:r>
            </a:p>
          </p:txBody>
        </p:sp>
        <p:sp>
          <p:nvSpPr>
            <p:cNvPr id="79" name="TextBox 78">
              <a:extLst>
                <a:ext uri="{FF2B5EF4-FFF2-40B4-BE49-F238E27FC236}">
                  <a16:creationId xmlns:a16="http://schemas.microsoft.com/office/drawing/2014/main" id="{41C3D3AD-4ED7-5748-8D25-71EB6B3DF167}"/>
                </a:ext>
              </a:extLst>
            </p:cNvPr>
            <p:cNvSpPr txBox="1"/>
            <p:nvPr/>
          </p:nvSpPr>
          <p:spPr>
            <a:xfrm>
              <a:off x="1385762" y="4378692"/>
              <a:ext cx="233917" cy="261610"/>
            </a:xfrm>
            <a:prstGeom prst="rect">
              <a:avLst/>
            </a:prstGeom>
            <a:noFill/>
          </p:spPr>
          <p:txBody>
            <a:bodyPr wrap="square" rtlCol="0">
              <a:spAutoFit/>
            </a:bodyPr>
            <a:lstStyle/>
            <a:p>
              <a:r>
                <a:rPr lang="en-US" sz="1100" dirty="0">
                  <a:solidFill>
                    <a:srgbClr val="FFFF00"/>
                  </a:solidFill>
                  <a:effectLst>
                    <a:glow rad="63500">
                      <a:schemeClr val="tx1">
                        <a:alpha val="40000"/>
                      </a:schemeClr>
                    </a:glow>
                  </a:effectLst>
                </a:rPr>
                <a:t>4</a:t>
              </a:r>
            </a:p>
          </p:txBody>
        </p:sp>
        <p:sp>
          <p:nvSpPr>
            <p:cNvPr id="80" name="TextBox 79">
              <a:extLst>
                <a:ext uri="{FF2B5EF4-FFF2-40B4-BE49-F238E27FC236}">
                  <a16:creationId xmlns:a16="http://schemas.microsoft.com/office/drawing/2014/main" id="{050D6AEE-E7A0-2D40-A5A2-6FFC30455522}"/>
                </a:ext>
              </a:extLst>
            </p:cNvPr>
            <p:cNvSpPr txBox="1"/>
            <p:nvPr/>
          </p:nvSpPr>
          <p:spPr>
            <a:xfrm>
              <a:off x="1998366" y="1850401"/>
              <a:ext cx="233917" cy="261610"/>
            </a:xfrm>
            <a:prstGeom prst="rect">
              <a:avLst/>
            </a:prstGeom>
            <a:noFill/>
          </p:spPr>
          <p:txBody>
            <a:bodyPr wrap="square" rtlCol="0">
              <a:spAutoFit/>
            </a:bodyPr>
            <a:lstStyle/>
            <a:p>
              <a:r>
                <a:rPr lang="en-US" sz="1100" dirty="0">
                  <a:effectLst/>
                </a:rPr>
                <a:t>1</a:t>
              </a:r>
            </a:p>
          </p:txBody>
        </p:sp>
        <p:sp>
          <p:nvSpPr>
            <p:cNvPr id="81" name="TextBox 80">
              <a:extLst>
                <a:ext uri="{FF2B5EF4-FFF2-40B4-BE49-F238E27FC236}">
                  <a16:creationId xmlns:a16="http://schemas.microsoft.com/office/drawing/2014/main" id="{B089E2CF-BFF9-414E-AABA-2D639455EEB8}"/>
                </a:ext>
              </a:extLst>
            </p:cNvPr>
            <p:cNvSpPr txBox="1"/>
            <p:nvPr/>
          </p:nvSpPr>
          <p:spPr>
            <a:xfrm>
              <a:off x="3635322" y="1846731"/>
              <a:ext cx="233917" cy="261610"/>
            </a:xfrm>
            <a:prstGeom prst="rect">
              <a:avLst/>
            </a:prstGeom>
            <a:noFill/>
          </p:spPr>
          <p:txBody>
            <a:bodyPr wrap="square" rtlCol="0">
              <a:spAutoFit/>
            </a:bodyPr>
            <a:lstStyle/>
            <a:p>
              <a:r>
                <a:rPr lang="en-US" sz="1100" dirty="0">
                  <a:effectLst/>
                </a:rPr>
                <a:t>2</a:t>
              </a:r>
            </a:p>
          </p:txBody>
        </p:sp>
        <p:sp>
          <p:nvSpPr>
            <p:cNvPr id="82" name="TextBox 81">
              <a:extLst>
                <a:ext uri="{FF2B5EF4-FFF2-40B4-BE49-F238E27FC236}">
                  <a16:creationId xmlns:a16="http://schemas.microsoft.com/office/drawing/2014/main" id="{EE7676C1-4ABC-F64E-9EF1-85BD2552B0C8}"/>
                </a:ext>
              </a:extLst>
            </p:cNvPr>
            <p:cNvSpPr txBox="1"/>
            <p:nvPr/>
          </p:nvSpPr>
          <p:spPr>
            <a:xfrm>
              <a:off x="1998366" y="3331855"/>
              <a:ext cx="233917" cy="261610"/>
            </a:xfrm>
            <a:prstGeom prst="rect">
              <a:avLst/>
            </a:prstGeom>
            <a:noFill/>
          </p:spPr>
          <p:txBody>
            <a:bodyPr wrap="square" rtlCol="0">
              <a:spAutoFit/>
            </a:bodyPr>
            <a:lstStyle/>
            <a:p>
              <a:r>
                <a:rPr lang="en-US" sz="1100" dirty="0">
                  <a:effectLst/>
                </a:rPr>
                <a:t>3</a:t>
              </a:r>
            </a:p>
          </p:txBody>
        </p:sp>
        <p:sp>
          <p:nvSpPr>
            <p:cNvPr id="83" name="TextBox 82">
              <a:extLst>
                <a:ext uri="{FF2B5EF4-FFF2-40B4-BE49-F238E27FC236}">
                  <a16:creationId xmlns:a16="http://schemas.microsoft.com/office/drawing/2014/main" id="{EF60172F-5275-2A44-A71A-19DEFB66CF2D}"/>
                </a:ext>
              </a:extLst>
            </p:cNvPr>
            <p:cNvSpPr txBox="1"/>
            <p:nvPr/>
          </p:nvSpPr>
          <p:spPr>
            <a:xfrm>
              <a:off x="3615530" y="3331855"/>
              <a:ext cx="233917" cy="261610"/>
            </a:xfrm>
            <a:prstGeom prst="rect">
              <a:avLst/>
            </a:prstGeom>
            <a:noFill/>
          </p:spPr>
          <p:txBody>
            <a:bodyPr wrap="square" rtlCol="0">
              <a:spAutoFit/>
            </a:bodyPr>
            <a:lstStyle/>
            <a:p>
              <a:r>
                <a:rPr lang="en-US" sz="1100" dirty="0">
                  <a:effectLst/>
                </a:rPr>
                <a:t>4</a:t>
              </a:r>
            </a:p>
          </p:txBody>
        </p:sp>
      </p:grpSp>
      <p:sp>
        <p:nvSpPr>
          <p:cNvPr id="84" name="TextBox 83">
            <a:extLst>
              <a:ext uri="{FF2B5EF4-FFF2-40B4-BE49-F238E27FC236}">
                <a16:creationId xmlns:a16="http://schemas.microsoft.com/office/drawing/2014/main" id="{81727B2C-9791-C345-B1C2-66551C288D23}"/>
              </a:ext>
            </a:extLst>
          </p:cNvPr>
          <p:cNvSpPr txBox="1"/>
          <p:nvPr/>
        </p:nvSpPr>
        <p:spPr>
          <a:xfrm>
            <a:off x="4126543" y="6365557"/>
            <a:ext cx="8065457" cy="492443"/>
          </a:xfrm>
          <a:prstGeom prst="rect">
            <a:avLst/>
          </a:prstGeom>
          <a:noFill/>
        </p:spPr>
        <p:txBody>
          <a:bodyPr wrap="square" rtlCol="0">
            <a:spAutoFit/>
          </a:bodyPr>
          <a:lstStyle/>
          <a:p>
            <a:pPr algn="r"/>
            <a:r>
              <a:rPr lang="en-US" sz="2600" dirty="0"/>
              <a:t>Role of Individual Units</a:t>
            </a:r>
            <a:r>
              <a:rPr lang="zh-CN" altLang="en-US" sz="2600" dirty="0"/>
              <a:t> </a:t>
            </a:r>
            <a:r>
              <a:rPr lang="en-US" sz="2600" dirty="0"/>
              <a:t>[Ba</a:t>
            </a:r>
            <a:r>
              <a:rPr lang="en-US" altLang="zh-CN" sz="2600" dirty="0"/>
              <a:t>u</a:t>
            </a:r>
            <a:r>
              <a:rPr lang="zh-CN" altLang="en-US" sz="2600" dirty="0"/>
              <a:t> </a:t>
            </a:r>
            <a:r>
              <a:rPr lang="en-US" sz="2600" dirty="0"/>
              <a:t>et al.</a:t>
            </a:r>
            <a:r>
              <a:rPr lang="en-US" altLang="zh-CN" sz="2600" dirty="0"/>
              <a:t>,</a:t>
            </a:r>
            <a:r>
              <a:rPr lang="en-US" sz="2600" dirty="0"/>
              <a:t> PNAS 2020</a:t>
            </a:r>
            <a:r>
              <a:rPr lang="en-US" altLang="zh-CN" sz="2600" dirty="0"/>
              <a:t>]</a:t>
            </a:r>
            <a:endParaRPr lang="en-US" sz="2600" dirty="0"/>
          </a:p>
        </p:txBody>
      </p:sp>
      <p:sp>
        <p:nvSpPr>
          <p:cNvPr id="3" name="Slide Number Placeholder 2">
            <a:extLst>
              <a:ext uri="{FF2B5EF4-FFF2-40B4-BE49-F238E27FC236}">
                <a16:creationId xmlns:a16="http://schemas.microsoft.com/office/drawing/2014/main" id="{2CE94F5B-59FD-B64E-8D80-0CF64EF81E58}"/>
              </a:ext>
            </a:extLst>
          </p:cNvPr>
          <p:cNvSpPr>
            <a:spLocks noGrp="1"/>
          </p:cNvSpPr>
          <p:nvPr>
            <p:ph type="sldNum" sz="quarter" idx="12"/>
          </p:nvPr>
        </p:nvSpPr>
        <p:spPr/>
        <p:txBody>
          <a:bodyPr/>
          <a:lstStyle/>
          <a:p>
            <a:fld id="{1C5BAF6F-9C19-C542-80D4-E4BC724303C8}" type="slidenum">
              <a:rPr lang="en-US" smtClean="0"/>
              <a:t>80</a:t>
            </a:fld>
            <a:endParaRPr lang="en-US"/>
          </a:p>
        </p:txBody>
      </p:sp>
    </p:spTree>
    <p:extLst>
      <p:ext uri="{BB962C8B-B14F-4D97-AF65-F5344CB8AC3E}">
        <p14:creationId xmlns:p14="http://schemas.microsoft.com/office/powerpoint/2010/main" val="1432926093"/>
      </p:ext>
    </p:extLst>
  </p:cSld>
  <p:clrMapOvr>
    <a:masterClrMapping/>
  </p:clrMapOvr>
  <mc:AlternateContent xmlns:mc="http://schemas.openxmlformats.org/markup-compatibility/2006" xmlns:p14="http://schemas.microsoft.com/office/powerpoint/2010/main">
    <mc:Choice Requires="p14">
      <p:transition spd="slow" p14:dur="2000" advTm="24857"/>
    </mc:Choice>
    <mc:Fallback xmlns="">
      <p:transition spd="slow" advTm="24857"/>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A1DA4F5-5CDE-7F4A-AA1B-E84F83E72EDF}"/>
              </a:ext>
            </a:extLst>
          </p:cNvPr>
          <p:cNvSpPr txBox="1">
            <a:spLocks/>
          </p:cNvSpPr>
          <p:nvPr/>
        </p:nvSpPr>
        <p:spPr>
          <a:xfrm>
            <a:off x="0" y="0"/>
            <a:ext cx="121920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Activating neurons interactively</a:t>
            </a:r>
          </a:p>
        </p:txBody>
      </p:sp>
      <p:sp>
        <p:nvSpPr>
          <p:cNvPr id="6" name="Title 1">
            <a:extLst>
              <a:ext uri="{FF2B5EF4-FFF2-40B4-BE49-F238E27FC236}">
                <a16:creationId xmlns:a16="http://schemas.microsoft.com/office/drawing/2014/main" id="{3C03F1F4-EA0E-A740-B11A-D2387D3219F6}"/>
              </a:ext>
            </a:extLst>
          </p:cNvPr>
          <p:cNvSpPr txBox="1">
            <a:spLocks/>
          </p:cNvSpPr>
          <p:nvPr/>
        </p:nvSpPr>
        <p:spPr>
          <a:xfrm>
            <a:off x="0" y="5659463"/>
            <a:ext cx="121920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Demo at </a:t>
            </a:r>
            <a:r>
              <a:rPr lang="en-US" sz="3600" dirty="0" err="1"/>
              <a:t>gandissect.csail.mit.edu</a:t>
            </a:r>
            <a:endParaRPr lang="en-US" sz="3600" dirty="0"/>
          </a:p>
        </p:txBody>
      </p:sp>
      <p:pic>
        <p:nvPicPr>
          <p:cNvPr id="3" name="creative-edit-short.mp4" descr="creative-edit-short.mp4">
            <a:hlinkClick r:id="" action="ppaction://media"/>
            <a:extLst>
              <a:ext uri="{FF2B5EF4-FFF2-40B4-BE49-F238E27FC236}">
                <a16:creationId xmlns:a16="http://schemas.microsoft.com/office/drawing/2014/main" id="{4D25B8AD-03F4-3945-AA83-CDAF3B80BAE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09454" y="1217292"/>
            <a:ext cx="6373091" cy="4744412"/>
          </a:xfrm>
          <a:prstGeom prst="rect">
            <a:avLst/>
          </a:prstGeom>
        </p:spPr>
      </p:pic>
      <p:sp>
        <p:nvSpPr>
          <p:cNvPr id="2" name="Slide Number Placeholder 1">
            <a:extLst>
              <a:ext uri="{FF2B5EF4-FFF2-40B4-BE49-F238E27FC236}">
                <a16:creationId xmlns:a16="http://schemas.microsoft.com/office/drawing/2014/main" id="{084D1B37-5CD5-1F4F-84AB-EFD9B9C0C96E}"/>
              </a:ext>
            </a:extLst>
          </p:cNvPr>
          <p:cNvSpPr>
            <a:spLocks noGrp="1"/>
          </p:cNvSpPr>
          <p:nvPr>
            <p:ph type="sldNum" sz="quarter" idx="12"/>
          </p:nvPr>
        </p:nvSpPr>
        <p:spPr/>
        <p:txBody>
          <a:bodyPr/>
          <a:lstStyle/>
          <a:p>
            <a:fld id="{1C5BAF6F-9C19-C542-80D4-E4BC724303C8}" type="slidenum">
              <a:rPr lang="en-US" smtClean="0"/>
              <a:t>81</a:t>
            </a:fld>
            <a:endParaRPr lang="en-US"/>
          </a:p>
        </p:txBody>
      </p:sp>
    </p:spTree>
    <p:extLst>
      <p:ext uri="{BB962C8B-B14F-4D97-AF65-F5344CB8AC3E}">
        <p14:creationId xmlns:p14="http://schemas.microsoft.com/office/powerpoint/2010/main" val="2703430758"/>
      </p:ext>
    </p:extLst>
  </p:cSld>
  <p:clrMapOvr>
    <a:masterClrMapping/>
  </p:clrMapOvr>
  <mc:AlternateContent xmlns:mc="http://schemas.openxmlformats.org/markup-compatibility/2006" xmlns:p14="http://schemas.microsoft.com/office/powerpoint/2010/main">
    <mc:Choice Requires="p14">
      <p:transition spd="slow" p14:dur="2000" advTm="81435"/>
    </mc:Choice>
    <mc:Fallback xmlns="">
      <p:transition spd="slow" advTm="814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3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E180D4A7-C9FB-4DFB-919C-405C955672EB}">
      <p14:showEvtLst xmlns:p14="http://schemas.microsoft.com/office/powerpoint/2010/main">
        <p14:playEvt time="28" objId="3"/>
        <p14:stopEvt time="81435" objId="3"/>
      </p14:showEvtLst>
    </p:ext>
  </p:extLs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6EA39-A42C-D941-99EC-EDBEF00A736A}"/>
              </a:ext>
            </a:extLst>
          </p:cNvPr>
          <p:cNvSpPr>
            <a:spLocks noGrp="1"/>
          </p:cNvSpPr>
          <p:nvPr>
            <p:ph type="title"/>
          </p:nvPr>
        </p:nvSpPr>
        <p:spPr/>
        <p:txBody>
          <a:bodyPr/>
          <a:lstStyle/>
          <a:p>
            <a:r>
              <a:rPr lang="en-US" dirty="0"/>
              <a:t>Key things to know about GANs</a:t>
            </a:r>
          </a:p>
        </p:txBody>
      </p:sp>
      <p:sp>
        <p:nvSpPr>
          <p:cNvPr id="3" name="Content Placeholder 2">
            <a:extLst>
              <a:ext uri="{FF2B5EF4-FFF2-40B4-BE49-F238E27FC236}">
                <a16:creationId xmlns:a16="http://schemas.microsoft.com/office/drawing/2014/main" id="{C5797F4F-7CD5-C44D-ADBF-C6858036F765}"/>
              </a:ext>
            </a:extLst>
          </p:cNvPr>
          <p:cNvSpPr>
            <a:spLocks noGrp="1"/>
          </p:cNvSpPr>
          <p:nvPr>
            <p:ph idx="1"/>
          </p:nvPr>
        </p:nvSpPr>
        <p:spPr>
          <a:xfrm>
            <a:off x="838200" y="1325563"/>
            <a:ext cx="10515600" cy="4774791"/>
          </a:xfrm>
        </p:spPr>
        <p:txBody>
          <a:bodyPr>
            <a:normAutofit lnSpcReduction="10000"/>
          </a:bodyPr>
          <a:lstStyle/>
          <a:p>
            <a:r>
              <a:rPr lang="en-US" b="1" dirty="0">
                <a:latin typeface="Calibri" panose="020F0502020204030204" pitchFamily="34" charset="0"/>
                <a:cs typeface="Calibri" panose="020F0502020204030204" pitchFamily="34" charset="0"/>
              </a:rPr>
              <a:t>Learning to fool an adversary </a:t>
            </a:r>
            <a:r>
              <a:rPr lang="en-US" dirty="0"/>
              <a:t>D forces the G distribution to match data.  Know why and how both JSD and Wasserstein methods work.</a:t>
            </a:r>
          </a:p>
          <a:p>
            <a:r>
              <a:rPr lang="en-US" b="1" dirty="0">
                <a:latin typeface="Calibri" panose="020F0502020204030204" pitchFamily="34" charset="0"/>
                <a:cs typeface="Calibri" panose="020F0502020204030204" pitchFamily="34" charset="0"/>
              </a:rPr>
              <a:t>Loss functions make a huge difference </a:t>
            </a:r>
            <a:r>
              <a:rPr lang="en-US" dirty="0"/>
              <a:t>when generating images. Know perceptual loss vs L2; and adversary D acts as a perceptual loss.</a:t>
            </a:r>
          </a:p>
          <a:p>
            <a:r>
              <a:rPr lang="en-US" b="1" dirty="0">
                <a:latin typeface="Calibri" panose="020F0502020204030204" pitchFamily="34" charset="0"/>
                <a:cs typeface="Calibri" panose="020F0502020204030204" pitchFamily="34" charset="0"/>
              </a:rPr>
              <a:t>Know common architectures</a:t>
            </a:r>
            <a:r>
              <a:rPr lang="en-US" dirty="0"/>
              <a:t>: unconditional, class-conditional, image translation, and how conditional GANs combine supervised (regression) and unsupervised (adversarial generation) techniques.</a:t>
            </a:r>
          </a:p>
          <a:p>
            <a:r>
              <a:rPr lang="en-US" b="1" dirty="0">
                <a:latin typeface="Calibri" panose="020F0502020204030204" pitchFamily="34" charset="0"/>
                <a:cs typeface="Calibri" panose="020F0502020204030204" pitchFamily="34" charset="0"/>
              </a:rPr>
              <a:t>GAN latent spaces </a:t>
            </a:r>
            <a:r>
              <a:rPr lang="en-US" dirty="0"/>
              <a:t>can be used to interpolate and extrapolate structured data using vector arithmetic and optimization.</a:t>
            </a:r>
          </a:p>
          <a:p>
            <a:r>
              <a:rPr lang="en-US" b="1" dirty="0">
                <a:latin typeface="Calibri" panose="020F0502020204030204" pitchFamily="34" charset="0"/>
                <a:cs typeface="Calibri" panose="020F0502020204030204" pitchFamily="34" charset="0"/>
              </a:rPr>
              <a:t>GAN computations capture structure</a:t>
            </a:r>
            <a:r>
              <a:rPr lang="en-US" dirty="0"/>
              <a:t>; know how neurons of a GAN can be found that control concepts such as objects in a scene.</a:t>
            </a:r>
          </a:p>
        </p:txBody>
      </p:sp>
    </p:spTree>
    <p:extLst>
      <p:ext uri="{BB962C8B-B14F-4D97-AF65-F5344CB8AC3E}">
        <p14:creationId xmlns:p14="http://schemas.microsoft.com/office/powerpoint/2010/main" val="17697094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CC37-F63F-DC4B-B42B-9B98C5D01361}"/>
              </a:ext>
            </a:extLst>
          </p:cNvPr>
          <p:cNvSpPr>
            <a:spLocks noGrp="1"/>
          </p:cNvSpPr>
          <p:nvPr>
            <p:ph type="title"/>
          </p:nvPr>
        </p:nvSpPr>
        <p:spPr/>
        <p:txBody>
          <a:bodyPr/>
          <a:lstStyle/>
          <a:p>
            <a:r>
              <a:rPr lang="en-US" dirty="0"/>
              <a:t>The Big Picture</a:t>
            </a:r>
          </a:p>
        </p:txBody>
      </p:sp>
      <p:sp>
        <p:nvSpPr>
          <p:cNvPr id="3" name="Content Placeholder 2">
            <a:extLst>
              <a:ext uri="{FF2B5EF4-FFF2-40B4-BE49-F238E27FC236}">
                <a16:creationId xmlns:a16="http://schemas.microsoft.com/office/drawing/2014/main" id="{92DBE16F-F054-7A46-9EDF-0C4795FB6D62}"/>
              </a:ext>
            </a:extLst>
          </p:cNvPr>
          <p:cNvSpPr>
            <a:spLocks noGrp="1"/>
          </p:cNvSpPr>
          <p:nvPr>
            <p:ph idx="1"/>
          </p:nvPr>
        </p:nvSpPr>
        <p:spPr/>
        <p:txBody>
          <a:bodyPr>
            <a:noAutofit/>
          </a:bodyPr>
          <a:lstStyle/>
          <a:p>
            <a:pPr marL="0" indent="0" algn="ctr">
              <a:spcBef>
                <a:spcPts val="3000"/>
              </a:spcBef>
              <a:buNone/>
            </a:pPr>
            <a:r>
              <a:rPr lang="en-US" sz="3600" dirty="0"/>
              <a:t>GANs are a success story for </a:t>
            </a:r>
            <a:r>
              <a:rPr lang="en-US" sz="3600" b="1" dirty="0">
                <a:latin typeface="Calibri" panose="020F0502020204030204" pitchFamily="34" charset="0"/>
                <a:cs typeface="Calibri" panose="020F0502020204030204" pitchFamily="34" charset="0"/>
              </a:rPr>
              <a:t>unsupervised learning</a:t>
            </a:r>
            <a:r>
              <a:rPr lang="en-US" sz="3600" dirty="0"/>
              <a:t>.</a:t>
            </a:r>
            <a:br>
              <a:rPr lang="en-US" sz="3600" dirty="0"/>
            </a:br>
            <a:r>
              <a:rPr lang="en-US" sz="3600" dirty="0"/>
              <a:t>We don’t tell them what to know: they imitate the data.</a:t>
            </a:r>
          </a:p>
          <a:p>
            <a:pPr marL="0" indent="0" algn="ctr">
              <a:spcBef>
                <a:spcPts val="3000"/>
              </a:spcBef>
              <a:buNone/>
            </a:pPr>
            <a:r>
              <a:rPr lang="en-US" sz="3600" dirty="0"/>
              <a:t>But through imitation, </a:t>
            </a:r>
            <a:r>
              <a:rPr lang="en-US" sz="3600" b="1" dirty="0">
                <a:latin typeface="Calibri" panose="020F0502020204030204" pitchFamily="34" charset="0"/>
                <a:cs typeface="Calibri" panose="020F0502020204030204" pitchFamily="34" charset="0"/>
              </a:rPr>
              <a:t>GANs can learn rules</a:t>
            </a:r>
            <a:r>
              <a:rPr lang="en-US" sz="3600" dirty="0"/>
              <a:t> that govern the data: objects, parts, compositional rules.</a:t>
            </a:r>
          </a:p>
          <a:p>
            <a:pPr marL="0" indent="0" algn="ctr">
              <a:spcBef>
                <a:spcPts val="3000"/>
              </a:spcBef>
              <a:buNone/>
            </a:pPr>
            <a:r>
              <a:rPr lang="en-US" sz="3600" dirty="0"/>
              <a:t>These learned rules are what make GANs super useful</a:t>
            </a:r>
            <a:br>
              <a:rPr lang="en-US" sz="3600" dirty="0"/>
            </a:br>
            <a:r>
              <a:rPr lang="en-US" sz="3600" dirty="0"/>
              <a:t>– </a:t>
            </a:r>
            <a:r>
              <a:rPr lang="en-US" sz="3600" u="sng" dirty="0"/>
              <a:t>if</a:t>
            </a:r>
            <a:r>
              <a:rPr lang="en-US" sz="3600" dirty="0"/>
              <a:t> the generator has learned useful rules.</a:t>
            </a:r>
            <a:br>
              <a:rPr lang="en-US" sz="3600" dirty="0"/>
            </a:br>
            <a:r>
              <a:rPr lang="en-US" sz="3600" b="1" dirty="0">
                <a:latin typeface="Calibri" panose="020F0502020204030204" pitchFamily="34" charset="0"/>
                <a:cs typeface="Calibri" panose="020F0502020204030204" pitchFamily="34" charset="0"/>
              </a:rPr>
              <a:t>But learning useful rules is not guaranteed!</a:t>
            </a:r>
            <a:br>
              <a:rPr lang="en-US" sz="3600" dirty="0">
                <a:cs typeface="Calibri" panose="020F0502020204030204" pitchFamily="34" charset="0"/>
              </a:rPr>
            </a:br>
            <a:r>
              <a:rPr lang="en-US" sz="3600" dirty="0">
                <a:cs typeface="Calibri" panose="020F0502020204030204" pitchFamily="34" charset="0"/>
              </a:rPr>
              <a:t>Lots of care goes into making a good model.</a:t>
            </a:r>
            <a:endParaRPr lang="en-US" sz="3600" b="1" dirty="0">
              <a:cs typeface="Calibri" panose="020F0502020204030204" pitchFamily="34" charset="0"/>
            </a:endParaRPr>
          </a:p>
        </p:txBody>
      </p:sp>
    </p:spTree>
    <p:extLst>
      <p:ext uri="{BB962C8B-B14F-4D97-AF65-F5344CB8AC3E}">
        <p14:creationId xmlns:p14="http://schemas.microsoft.com/office/powerpoint/2010/main" val="39187696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0.8|2.2|2|1.4|1.4"/>
</p:tagLst>
</file>

<file path=ppt/tags/tag2.xml><?xml version="1.0" encoding="utf-8"?>
<p:tagLst xmlns:a="http://schemas.openxmlformats.org/drawingml/2006/main" xmlns:r="http://schemas.openxmlformats.org/officeDocument/2006/relationships" xmlns:p="http://schemas.openxmlformats.org/presentationml/2006/main">
  <p:tag name="TIMING" val="|4.3|6.8|4.8|1"/>
</p:tagLst>
</file>

<file path=ppt/tags/tag3.xml><?xml version="1.0" encoding="utf-8"?>
<p:tagLst xmlns:a="http://schemas.openxmlformats.org/drawingml/2006/main" xmlns:r="http://schemas.openxmlformats.org/officeDocument/2006/relationships" xmlns:p="http://schemas.openxmlformats.org/presentationml/2006/main">
  <p:tag name="TIMING" val="|1.7|12.4|1.4"/>
</p:tagLst>
</file>

<file path=ppt/tags/tag4.xml><?xml version="1.0" encoding="utf-8"?>
<p:tagLst xmlns:a="http://schemas.openxmlformats.org/drawingml/2006/main" xmlns:r="http://schemas.openxmlformats.org/officeDocument/2006/relationships" xmlns:p="http://schemas.openxmlformats.org/presentationml/2006/main">
  <p:tag name="TIMING" val="|12|3.3|1.6|1.3|9.8|23"/>
</p:tagLst>
</file>

<file path=ppt/tags/tag5.xml><?xml version="1.0" encoding="utf-8"?>
<p:tagLst xmlns:a="http://schemas.openxmlformats.org/drawingml/2006/main" xmlns:r="http://schemas.openxmlformats.org/officeDocument/2006/relationships" xmlns:p="http://schemas.openxmlformats.org/presentationml/2006/main">
  <p:tag name="TIMING" val="|7.1"/>
</p:tagLst>
</file>

<file path=ppt/tags/tag6.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ctr">
          <a:defRPr sz="2800" dirty="0" smtClean="0"/>
        </a:defPPr>
      </a:lstStyle>
    </a:txDef>
  </a:objectDefaults>
  <a:extraClrSchemeLst/>
  <a:extLst>
    <a:ext uri="{05A4C25C-085E-4340-85A3-A5531E510DB2}">
      <thm15:themeFamily xmlns:thm15="http://schemas.microsoft.com/office/thememl/2012/main" name="Presentation6" id="{777D2607-77E0-384B-BDD7-F35D469D60DB}" vid="{4A1DB25B-D6FF-654D-85D6-1C898B3B9A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1714</TotalTime>
  <Words>4856</Words>
  <Application>Microsoft Macintosh PowerPoint</Application>
  <PresentationFormat>Widescreen</PresentationFormat>
  <Paragraphs>761</Paragraphs>
  <Slides>83</Slides>
  <Notes>57</Notes>
  <HiddenSlides>0</HiddenSlides>
  <MMClips>9</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83</vt:i4>
      </vt:variant>
    </vt:vector>
  </HeadingPairs>
  <TitlesOfParts>
    <vt:vector size="98" baseType="lpstr">
      <vt:lpstr>Arial</vt:lpstr>
      <vt:lpstr>Avenir Book Oblique</vt:lpstr>
      <vt:lpstr>Avenir Heavy</vt:lpstr>
      <vt:lpstr>Calibri</vt:lpstr>
      <vt:lpstr>Calibri Light</vt:lpstr>
      <vt:lpstr>Cambria Math</vt:lpstr>
      <vt:lpstr>Georgia</vt:lpstr>
      <vt:lpstr>Helvetica</vt:lpstr>
      <vt:lpstr>Helvetica Light</vt:lpstr>
      <vt:lpstr>Lucida Calligraphy</vt:lpstr>
      <vt:lpstr>Lucida Grande</vt:lpstr>
      <vt:lpstr>Times</vt:lpstr>
      <vt:lpstr>Times New Roman</vt:lpstr>
      <vt:lpstr>Wingdings</vt:lpstr>
      <vt:lpstr>Office Theme</vt:lpstr>
      <vt:lpstr>CS 7150</vt:lpstr>
      <vt:lpstr>The Wasserstein loss</vt:lpstr>
      <vt:lpstr>Earthmover distance</vt:lpstr>
      <vt:lpstr>Kantorovich-Rubenstein Duality</vt:lpstr>
      <vt:lpstr>Kantorovich-Rubenstein Duality</vt:lpstr>
      <vt:lpstr>Maximizing D is just like Goodfellow’s GAN</vt:lpstr>
      <vt:lpstr>Comparing Wasserstein to JSD distance</vt:lpstr>
      <vt:lpstr>Wasserstein works in practice</vt:lpstr>
      <vt:lpstr>Wasserstein GAN looks better</vt:lpstr>
      <vt:lpstr>GAN Research Questions and Methods</vt:lpstr>
      <vt:lpstr>Mode Collapse and Batch Discriminators</vt:lpstr>
      <vt:lpstr>Mode Collapse and Batch Discriminators</vt:lpstr>
      <vt:lpstr>Progressive GAN</vt:lpstr>
      <vt:lpstr>Progressive GAN</vt:lpstr>
      <vt:lpstr>StyleGAN + StyleGAN 2</vt:lpstr>
      <vt:lpstr>StyleGAN + StyleGAN 2</vt:lpstr>
      <vt:lpstr>ADA GAN Augmentation</vt:lpstr>
      <vt:lpstr>ADA GAN Augmentation</vt:lpstr>
      <vt:lpstr>StyleGAN 3: Translation, Rotation-equivariant</vt:lpstr>
      <vt:lpstr>StyleGAN 3: Alias-reduced, Rotation-invariant</vt:lpstr>
      <vt:lpstr>VQGAN: handle complicated compositions</vt:lpstr>
      <vt:lpstr>Variational Autoencoders</vt:lpstr>
      <vt:lpstr>PowerPoint Presentation</vt:lpstr>
      <vt:lpstr>The VAE idea vs the GAN idea</vt:lpstr>
      <vt:lpstr>Generative Modeling vs Representation Learning</vt:lpstr>
      <vt:lpstr>Representation Learning</vt:lpstr>
      <vt:lpstr>Unsupervised Representation Learning</vt:lpstr>
      <vt:lpstr>Unsupervised Representation Learning</vt:lpstr>
      <vt:lpstr>Autoencoders</vt:lpstr>
      <vt:lpstr>PowerPoint Presentation</vt:lpstr>
      <vt:lpstr>Deep Generative Models are Distribution Transformers</vt:lpstr>
      <vt:lpstr>PowerPoint Presentation</vt:lpstr>
      <vt:lpstr>Compared to Language Models</vt:lpstr>
      <vt:lpstr>Puzzle: how to compute p_θ (x ┤|  z)?</vt:lpstr>
      <vt:lpstr>Learning a Mixture of Gaussians</vt:lpstr>
      <vt:lpstr>Why Gaussians?</vt:lpstr>
      <vt:lpstr>An Infinite Mixture of Gaussians</vt:lpstr>
      <vt:lpstr>Latent Variable Models</vt:lpstr>
      <vt:lpstr>Infinite GMM / VAE</vt:lpstr>
      <vt:lpstr>How to Learn Parameters for a VAE</vt:lpstr>
      <vt:lpstr>How to Learn Parameters for a VAE</vt:lpstr>
      <vt:lpstr>Fitting an infinite mixture of Gaussians via Monte Carlo</vt:lpstr>
      <vt:lpstr>Problem: most p_θ (x^((i))  ┤| z^((j))) are wasted, near zero</vt:lpstr>
      <vt:lpstr>Trick #2: Importance Sampling – use a smarter q(z) </vt:lpstr>
      <vt:lpstr>Trick #2: Importance Sampling – use a smarter q(z) </vt:lpstr>
      <vt:lpstr>Trick #3: q(z) should predict the optimal distribution</vt:lpstr>
      <vt:lpstr>Trick #3: q(z) should predict the optimal distribution</vt:lpstr>
      <vt:lpstr>Trick #3: q(z) should predict the optimal distribution</vt:lpstr>
      <vt:lpstr>Trick #3: q(z) should predict the optimal distribution</vt:lpstr>
      <vt:lpstr>Trick #3: q(z) should predict the optimal distribution</vt:lpstr>
      <vt:lpstr>Trick #3: q(z) should predict the optimal distribution</vt:lpstr>
      <vt:lpstr>Standard formulation, passing to logs</vt:lpstr>
      <vt:lpstr>Trick #4: Gaussian KL divergence</vt:lpstr>
      <vt:lpstr>PowerPoint Presentation</vt:lpstr>
      <vt:lpstr>PowerPoint Presentation</vt:lpstr>
      <vt:lpstr>PowerPoint Presentation</vt:lpstr>
      <vt:lpstr>CNNs as a Perceptual Metric</vt:lpstr>
      <vt:lpstr>How Different are these Patches?</vt:lpstr>
      <vt:lpstr>Which patch is more similar to the middle?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a GAN Generator</vt:lpstr>
      <vt:lpstr>Are there Neurons for Objects?</vt:lpstr>
      <vt:lpstr>Are there Neurons for Objects?</vt:lpstr>
      <vt:lpstr>Dissecting a GAN</vt:lpstr>
      <vt:lpstr>PowerPoint Presentation</vt:lpstr>
      <vt:lpstr>Semantics Emerge in Middle Layers of a Generator</vt:lpstr>
      <vt:lpstr>Turning off tree neurons</vt:lpstr>
      <vt:lpstr>Turning on door neurons</vt:lpstr>
      <vt:lpstr>Turning on door neurons</vt:lpstr>
      <vt:lpstr>Turning on door neurons</vt:lpstr>
      <vt:lpstr>Turning on door neurons</vt:lpstr>
      <vt:lpstr>Turning on door neurons</vt:lpstr>
      <vt:lpstr>Turning on door neurons</vt:lpstr>
      <vt:lpstr>PowerPoint Presentation</vt:lpstr>
      <vt:lpstr>PowerPoint Presentation</vt:lpstr>
      <vt:lpstr>Key things to know about GANs</vt:lpstr>
      <vt:lpstr>The Big Picture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7150</dc:title>
  <dc:creator>David Bau</dc:creator>
  <cp:lastModifiedBy>David Bau</cp:lastModifiedBy>
  <cp:revision>17</cp:revision>
  <dcterms:created xsi:type="dcterms:W3CDTF">2022-11-14T02:30:09Z</dcterms:created>
  <dcterms:modified xsi:type="dcterms:W3CDTF">2022-11-17T16:06:52Z</dcterms:modified>
</cp:coreProperties>
</file>